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9"/>
  </p:notesMasterIdLst>
  <p:sldIdLst>
    <p:sldId id="292" r:id="rId3"/>
    <p:sldId id="261" r:id="rId4"/>
    <p:sldId id="262" r:id="rId5"/>
    <p:sldId id="266" r:id="rId6"/>
    <p:sldId id="269" r:id="rId7"/>
    <p:sldId id="270" r:id="rId8"/>
    <p:sldId id="271" r:id="rId9"/>
    <p:sldId id="272" r:id="rId10"/>
    <p:sldId id="273" r:id="rId11"/>
    <p:sldId id="258" r:id="rId12"/>
    <p:sldId id="293" r:id="rId13"/>
    <p:sldId id="275" r:id="rId14"/>
    <p:sldId id="276" r:id="rId15"/>
    <p:sldId id="300" r:id="rId16"/>
    <p:sldId id="439" r:id="rId17"/>
    <p:sldId id="445" r:id="rId18"/>
    <p:sldId id="446" r:id="rId19"/>
    <p:sldId id="440" r:id="rId20"/>
    <p:sldId id="441" r:id="rId21"/>
    <p:sldId id="442" r:id="rId22"/>
    <p:sldId id="455" r:id="rId23"/>
    <p:sldId id="448" r:id="rId24"/>
    <p:sldId id="456" r:id="rId25"/>
    <p:sldId id="450" r:id="rId26"/>
    <p:sldId id="443" r:id="rId27"/>
    <p:sldId id="289" r:id="rId28"/>
    <p:sldId id="313" r:id="rId29"/>
    <p:sldId id="312" r:id="rId30"/>
    <p:sldId id="321" r:id="rId31"/>
    <p:sldId id="396" r:id="rId32"/>
    <p:sldId id="323" r:id="rId33"/>
    <p:sldId id="324" r:id="rId34"/>
    <p:sldId id="325" r:id="rId35"/>
    <p:sldId id="397" r:id="rId36"/>
    <p:sldId id="398" r:id="rId37"/>
    <p:sldId id="399" r:id="rId38"/>
    <p:sldId id="404" r:id="rId39"/>
    <p:sldId id="401" r:id="rId40"/>
    <p:sldId id="317" r:id="rId41"/>
    <p:sldId id="332" r:id="rId42"/>
    <p:sldId id="405" r:id="rId43"/>
    <p:sldId id="406" r:id="rId44"/>
    <p:sldId id="408" r:id="rId45"/>
    <p:sldId id="336" r:id="rId46"/>
    <p:sldId id="337" r:id="rId47"/>
    <p:sldId id="338" r:id="rId48"/>
    <p:sldId id="412" r:id="rId49"/>
    <p:sldId id="413" r:id="rId50"/>
    <p:sldId id="414" r:id="rId51"/>
    <p:sldId id="415" r:id="rId52"/>
    <p:sldId id="416" r:id="rId53"/>
    <p:sldId id="417" r:id="rId54"/>
    <p:sldId id="418" r:id="rId55"/>
    <p:sldId id="419" r:id="rId56"/>
    <p:sldId id="420" r:id="rId57"/>
    <p:sldId id="421" r:id="rId58"/>
    <p:sldId id="422" r:id="rId59"/>
    <p:sldId id="423" r:id="rId60"/>
    <p:sldId id="424" r:id="rId61"/>
    <p:sldId id="425" r:id="rId62"/>
    <p:sldId id="426" r:id="rId63"/>
    <p:sldId id="427" r:id="rId64"/>
    <p:sldId id="428" r:id="rId65"/>
    <p:sldId id="429" r:id="rId66"/>
    <p:sldId id="430" r:id="rId67"/>
    <p:sldId id="431" r:id="rId68"/>
    <p:sldId id="432" r:id="rId69"/>
    <p:sldId id="433" r:id="rId70"/>
    <p:sldId id="434" r:id="rId71"/>
    <p:sldId id="435" r:id="rId72"/>
    <p:sldId id="436" r:id="rId73"/>
    <p:sldId id="339" r:id="rId74"/>
    <p:sldId id="409" r:id="rId75"/>
    <p:sldId id="411" r:id="rId76"/>
    <p:sldId id="342" r:id="rId77"/>
    <p:sldId id="343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CC0000"/>
    <a:srgbClr val="0080FF"/>
    <a:srgbClr val="6666FF"/>
    <a:srgbClr val="CC66FF"/>
    <a:srgbClr val="66FF33"/>
    <a:srgbClr val="33CC00"/>
    <a:srgbClr val="9933FF"/>
    <a:srgbClr val="CC00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427" autoAdjust="0"/>
  </p:normalViewPr>
  <p:slideViewPr>
    <p:cSldViewPr snapToGrid="0" snapToObjects="1">
      <p:cViewPr varScale="1">
        <p:scale>
          <a:sx n="192" d="100"/>
          <a:sy n="192" d="100"/>
        </p:scale>
        <p:origin x="-368" y="-112"/>
      </p:cViewPr>
      <p:guideLst>
        <p:guide orient="horz" pos="216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02529-1C20-EE48-9245-E9AACA1D6212}" type="datetimeFigureOut">
              <a:rPr lang="en-US" smtClean="0"/>
              <a:t>7/18/14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AF939-52DE-9E44-94ED-3B6736A86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10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9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8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47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2779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1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6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6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0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64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0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2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5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F97D6-178D-2649-AD7D-EAC3B834E7E0}" type="datetimeFigureOut">
              <a:rPr lang="en-US" smtClean="0"/>
              <a:t>7/18/14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B61AB-7E8C-3642-B505-B6D2D6B8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72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Relationship Id="rId3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3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769938" y="2382838"/>
            <a:ext cx="75946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000000"/>
                </a:solidFill>
                <a:latin typeface="Geneva" charset="0"/>
                <a:cs typeface="Geneva" charset="0"/>
              </a:rPr>
              <a:t>Information Resources for Nursing</a:t>
            </a: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 smtClean="0">
                <a:solidFill>
                  <a:prstClr val="black"/>
                </a:solidFill>
                <a:latin typeface="Calibri" charset="0"/>
              </a:rPr>
              <a:t>July 2014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5757441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7200" dirty="0">
                <a:solidFill>
                  <a:schemeClr val="bg1"/>
                </a:solidFill>
                <a:latin typeface="Textile" charset="0"/>
                <a:ea typeface="ＭＳ Ｐゴシック" pitchFamily="-106" charset="-128"/>
                <a:cs typeface="ＭＳ Ｐゴシック" pitchFamily="-106" charset="-128"/>
              </a:rPr>
              <a:t>To begin...</a:t>
            </a: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66511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 descr="Screen Shot 2014-05-19 at 5.08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1" y="1027349"/>
            <a:ext cx="4821936" cy="55633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3075" y="209708"/>
            <a:ext cx="5933978" cy="680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PubMed’s Clinical Queries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882896" y="1594907"/>
            <a:ext cx="2751137" cy="1160206"/>
          </a:xfrm>
          <a:prstGeom prst="wedgeRoundRectCallout">
            <a:avLst>
              <a:gd name="adj1" fmla="val -102947"/>
              <a:gd name="adj2" fmla="val 5333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pic>
        <p:nvPicPr>
          <p:cNvPr id="11" name="Picture 10" descr="Screen Shot 2013-07-29 at 3.31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04" y="2328277"/>
            <a:ext cx="1484630" cy="3262630"/>
          </a:xfrm>
          <a:prstGeom prst="rect">
            <a:avLst/>
          </a:prstGeom>
          <a:ln w="19050" cmpd="sng">
            <a:solidFill>
              <a:srgbClr val="990000"/>
            </a:solidFill>
          </a:ln>
        </p:spPr>
      </p:pic>
      <p:sp>
        <p:nvSpPr>
          <p:cNvPr id="12" name="Rounded Rectangular Callout 11"/>
          <p:cNvSpPr/>
          <p:nvPr/>
        </p:nvSpPr>
        <p:spPr>
          <a:xfrm>
            <a:off x="323682" y="1055885"/>
            <a:ext cx="3315009" cy="734863"/>
          </a:xfrm>
          <a:prstGeom prst="wedgeRoundRectCallout">
            <a:avLst>
              <a:gd name="adj1" fmla="val 5611"/>
              <a:gd name="adj2" fmla="val 4615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700389" y="4052934"/>
            <a:ext cx="3013436" cy="1162050"/>
          </a:xfrm>
          <a:prstGeom prst="wedgeRoundRectCallout">
            <a:avLst>
              <a:gd name="adj1" fmla="val -141724"/>
              <a:gd name="adj2" fmla="val -170198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PubMed</a:t>
            </a:r>
          </a:p>
        </p:txBody>
      </p:sp>
    </p:spTree>
    <p:extLst>
      <p:ext uri="{BB962C8B-B14F-4D97-AF65-F5344CB8AC3E}">
        <p14:creationId xmlns:p14="http://schemas.microsoft.com/office/powerpoint/2010/main" val="3784218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4" name="Picture 3" descr="Screen Shot 2014-01-03 at 2.33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86" y="254762"/>
            <a:ext cx="6232906" cy="6367526"/>
          </a:xfrm>
          <a:prstGeom prst="rect">
            <a:avLst/>
          </a:prstGeom>
          <a:ln w="28575" cmpd="sng"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990600" y="4191000"/>
            <a:ext cx="7162800" cy="1524000"/>
            <a:chOff x="990600" y="4191000"/>
            <a:chExt cx="7162800" cy="1524000"/>
          </a:xfrm>
        </p:grpSpPr>
        <p:grpSp>
          <p:nvGrpSpPr>
            <p:cNvPr id="12" name="Group 11"/>
            <p:cNvGrpSpPr/>
            <p:nvPr/>
          </p:nvGrpSpPr>
          <p:grpSpPr>
            <a:xfrm>
              <a:off x="990600" y="4191000"/>
              <a:ext cx="7162800" cy="1524000"/>
              <a:chOff x="838200" y="4191000"/>
              <a:chExt cx="7162800" cy="1371600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838200" y="4191000"/>
                <a:ext cx="7162800" cy="1371600"/>
              </a:xfrm>
              <a:prstGeom prst="roundRect">
                <a:avLst/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990600" y="4343400"/>
                <a:ext cx="6858000" cy="10668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3" name="Rectangle 33"/>
            <p:cNvSpPr>
              <a:spLocks noChangeArrowheads="1"/>
            </p:cNvSpPr>
            <p:nvPr/>
          </p:nvSpPr>
          <p:spPr bwMode="auto">
            <a:xfrm>
              <a:off x="1333500" y="4537501"/>
              <a:ext cx="64770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48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PubMed Home 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8216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4" name="Picture 3" descr="Screen Shot 2014-01-03 at 2.33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72" y="254762"/>
            <a:ext cx="6232906" cy="6367526"/>
          </a:xfrm>
          <a:prstGeom prst="rect">
            <a:avLst/>
          </a:prstGeom>
          <a:ln w="28575" cmpd="sng">
            <a:noFill/>
          </a:ln>
        </p:spPr>
      </p:pic>
      <p:sp>
        <p:nvSpPr>
          <p:cNvPr id="9" name="Rounded Rectangular Callout 8"/>
          <p:cNvSpPr/>
          <p:nvPr/>
        </p:nvSpPr>
        <p:spPr>
          <a:xfrm>
            <a:off x="4191000" y="3668541"/>
            <a:ext cx="4439557" cy="1214438"/>
          </a:xfrm>
          <a:prstGeom prst="wedgeRoundRectCallout">
            <a:avLst>
              <a:gd name="adj1" fmla="val -46766"/>
              <a:gd name="adj2" fmla="val -9246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9672" y="421414"/>
            <a:ext cx="1163828" cy="581886"/>
          </a:xfrm>
          <a:prstGeom prst="rect">
            <a:avLst/>
          </a:prstGeom>
          <a:noFill/>
          <a:ln w="57150" cmpd="sng">
            <a:solidFill>
              <a:srgbClr val="00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964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5-19 at 5.51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8" y="426474"/>
            <a:ext cx="7858760" cy="615899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15515" y="221619"/>
            <a:ext cx="5688061" cy="980621"/>
          </a:xfrm>
          <a:prstGeom prst="wedgeRoundRectCallout">
            <a:avLst>
              <a:gd name="adj1" fmla="val -22586"/>
              <a:gd name="adj2" fmla="val 8182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Enter 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pain management elderly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72424" y="2873596"/>
            <a:ext cx="3522556" cy="1118011"/>
            <a:chOff x="5011738" y="5041900"/>
            <a:chExt cx="3692525" cy="144145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011738" y="5041900"/>
              <a:ext cx="3692525" cy="1441450"/>
            </a:xfrm>
            <a:prstGeom prst="wedgeRoundRectCallout">
              <a:avLst>
                <a:gd name="adj1" fmla="val 2663"/>
                <a:gd name="adj2" fmla="val -145490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577013" y="5453063"/>
              <a:ext cx="1828800" cy="5842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341938" y="5470525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2502394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7-17 at 5.36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2" y="374650"/>
            <a:ext cx="6261100" cy="61087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6044" y="608251"/>
            <a:ext cx="8297821" cy="1304253"/>
            <a:chOff x="456044" y="608251"/>
            <a:chExt cx="8297821" cy="1304253"/>
          </a:xfrm>
        </p:grpSpPr>
        <p:sp>
          <p:nvSpPr>
            <p:cNvPr id="5" name="Rounded Rectangle 4"/>
            <p:cNvSpPr/>
            <p:nvPr/>
          </p:nvSpPr>
          <p:spPr>
            <a:xfrm>
              <a:off x="456044" y="1650105"/>
              <a:ext cx="1851123" cy="262399"/>
            </a:xfrm>
            <a:prstGeom prst="roundRect">
              <a:avLst/>
            </a:prstGeom>
            <a:noFill/>
            <a:ln w="7620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3661165" y="608251"/>
              <a:ext cx="5092700" cy="1041854"/>
            </a:xfrm>
            <a:prstGeom prst="wedgeRoundRectCallout">
              <a:avLst>
                <a:gd name="adj1" fmla="val -73390"/>
                <a:gd name="adj2" fmla="val 5777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Change to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Narrow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Scope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5982" y="2042797"/>
            <a:ext cx="6918354" cy="1753568"/>
            <a:chOff x="325982" y="2042797"/>
            <a:chExt cx="6918354" cy="1753568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913637" y="2135161"/>
              <a:ext cx="4330699" cy="1661204"/>
            </a:xfrm>
            <a:prstGeom prst="wedgeRoundRectCallout">
              <a:avLst>
                <a:gd name="adj1" fmla="val -82131"/>
                <a:gd name="adj2" fmla="val -4588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24A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Broad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Scope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5982" y="2042797"/>
              <a:ext cx="1115275" cy="229158"/>
            </a:xfrm>
            <a:prstGeom prst="roundRect">
              <a:avLst/>
            </a:prstGeom>
            <a:noFill/>
            <a:ln w="571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8342658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7-17 at 5.36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49" y="309372"/>
            <a:ext cx="5847842" cy="62392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8750" y="857198"/>
            <a:ext cx="8695905" cy="1395413"/>
            <a:chOff x="258750" y="857198"/>
            <a:chExt cx="8695905" cy="1395413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3658755" y="857198"/>
              <a:ext cx="5295900" cy="1395413"/>
            </a:xfrm>
            <a:prstGeom prst="wedgeRoundRectCallout">
              <a:avLst>
                <a:gd name="adj1" fmla="val -94496"/>
                <a:gd name="adj2" fmla="val 3864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24A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Narrow </a:t>
              </a: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Scope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8650" y="1500530"/>
              <a:ext cx="1848018" cy="396778"/>
            </a:xfrm>
            <a:prstGeom prst="roundRect">
              <a:avLst/>
            </a:prstGeom>
            <a:noFill/>
            <a:ln w="38100" cap="flat" cmpd="sng" algn="ctr">
              <a:solidFill>
                <a:srgbClr val="8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58750" y="1992839"/>
              <a:ext cx="887413" cy="203200"/>
            </a:xfrm>
            <a:prstGeom prst="round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4018643" y="4962559"/>
            <a:ext cx="4598308" cy="1030288"/>
          </a:xfrm>
          <a:prstGeom prst="wedgeRoundRectCallout">
            <a:avLst>
              <a:gd name="adj1" fmla="val -87888"/>
              <a:gd name="adj2" fmla="val 3783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Verdana"/>
                <a:cs typeface="Verdana"/>
              </a:rPr>
              <a:t>Click</a:t>
            </a:r>
            <a:r>
              <a:rPr lang="en-US" sz="2800" dirty="0">
                <a:solidFill>
                  <a:srgbClr val="006699"/>
                </a:solidFill>
                <a:latin typeface="Verdana"/>
                <a:cs typeface="Verdana"/>
              </a:rPr>
              <a:t> See all </a:t>
            </a:r>
            <a:r>
              <a:rPr lang="en-US" sz="2800" dirty="0" smtClean="0">
                <a:solidFill>
                  <a:srgbClr val="006699"/>
                </a:solidFill>
                <a:latin typeface="Verdana"/>
                <a:cs typeface="Verdana"/>
              </a:rPr>
              <a:t>(3682)</a:t>
            </a:r>
            <a:endParaRPr lang="en-US" sz="2800" dirty="0">
              <a:solidFill>
                <a:srgbClr val="006699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61737269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7-17 at 6.05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1164345"/>
            <a:ext cx="8305800" cy="473964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13804" y="186127"/>
            <a:ext cx="4650681" cy="814009"/>
          </a:xfrm>
          <a:prstGeom prst="wedgeRoundRectCallout">
            <a:avLst>
              <a:gd name="adj1" fmla="val -29178"/>
              <a:gd name="adj2" fmla="val 17092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Select filters to narrow</a:t>
            </a:r>
            <a:endParaRPr lang="en-US" sz="28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5121" y="4142851"/>
            <a:ext cx="754460" cy="484427"/>
          </a:xfrm>
          <a:prstGeom prst="roundRect">
            <a:avLst/>
          </a:prstGeom>
          <a:noFill/>
          <a:ln w="57150" cap="flat" cmpd="sng" algn="ctr">
            <a:solidFill>
              <a:srgbClr val="FF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213804" y="5421667"/>
            <a:ext cx="4051728" cy="774630"/>
          </a:xfrm>
          <a:prstGeom prst="wedgeRoundRectCallout">
            <a:avLst>
              <a:gd name="adj1" fmla="val -29310"/>
              <a:gd name="adj2" fmla="val -14035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Humans </a:t>
            </a: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to select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686092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7-17 at 6.0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5" y="575310"/>
            <a:ext cx="8290560" cy="57073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2755" y="3534323"/>
            <a:ext cx="869303" cy="546896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839551" y="3991529"/>
            <a:ext cx="6947924" cy="1295400"/>
            <a:chOff x="1920614" y="5169234"/>
            <a:chExt cx="6947924" cy="1295400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920614" y="5169234"/>
              <a:ext cx="6947924" cy="1295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2104735" y="5321634"/>
              <a:ext cx="6573599" cy="990599"/>
            </a:xfrm>
            <a:prstGeom prst="rect">
              <a:avLst/>
            </a:prstGeom>
            <a:noFill/>
            <a:ln w="38100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243832" y="5550234"/>
              <a:ext cx="6315969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600" dirty="0" smtClean="0">
                  <a:latin typeface="Verdana" charset="0"/>
                </a:rPr>
                <a:t>Selections will turn blue:  </a:t>
              </a:r>
              <a:r>
                <a:rPr lang="en-US" sz="2600" dirty="0" smtClean="0">
                  <a:solidFill>
                    <a:srgbClr val="285D90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✓ </a:t>
              </a:r>
              <a:r>
                <a:rPr lang="en-US" sz="2600" dirty="0" smtClean="0">
                  <a:solidFill>
                    <a:srgbClr val="285D90"/>
                  </a:solidFill>
                  <a:latin typeface="Verdana" charset="0"/>
                </a:rPr>
                <a:t>Humans</a:t>
              </a:r>
              <a:endParaRPr lang="en-US" sz="2600" dirty="0">
                <a:solidFill>
                  <a:srgbClr val="285D90"/>
                </a:solidFill>
                <a:latin typeface="Verdana" charset="0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 flipV="1">
            <a:off x="1181045" y="3866852"/>
            <a:ext cx="1428228" cy="538203"/>
          </a:xfrm>
          <a:prstGeom prst="straightConnector1">
            <a:avLst/>
          </a:prstGeom>
          <a:ln w="762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839551" y="1685562"/>
            <a:ext cx="1525619" cy="264496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76051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7-17 at 6.08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5" y="1062990"/>
            <a:ext cx="8298180" cy="473202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186054" y="3482639"/>
            <a:ext cx="3812653" cy="774630"/>
          </a:xfrm>
          <a:prstGeom prst="wedgeRoundRectCallout">
            <a:avLst>
              <a:gd name="adj1" fmla="val -68233"/>
              <a:gd name="adj2" fmla="val -928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5 years to limit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9735" y="3468947"/>
            <a:ext cx="935842" cy="788322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842222" y="2127578"/>
            <a:ext cx="1539127" cy="287246"/>
          </a:xfrm>
          <a:prstGeom prst="roundRect">
            <a:avLst/>
          </a:prstGeom>
          <a:noFill/>
          <a:ln w="7620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2071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058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1000" y="1510283"/>
            <a:ext cx="7340600" cy="1496314"/>
            <a:chOff x="381000" y="1510283"/>
            <a:chExt cx="7340600" cy="14963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1613916"/>
              <a:ext cx="4936067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Literature from 5,600 biomedical and life </a:t>
              </a: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sciences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journals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318476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2095500" y="3048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1000" y="2895598"/>
            <a:ext cx="5410200" cy="1378458"/>
            <a:chOff x="381000" y="2895598"/>
            <a:chExt cx="5410200" cy="1378458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318472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81000" y="4419600"/>
            <a:ext cx="8077200" cy="1828800"/>
            <a:chOff x="381000" y="4419600"/>
            <a:chExt cx="8077200" cy="1828800"/>
          </a:xfrm>
        </p:grpSpPr>
        <p:pic>
          <p:nvPicPr>
            <p:cNvPr id="318474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  <a:endParaRPr lang="en-US" sz="1800" i="1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71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7-17 at 6.0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" y="624840"/>
            <a:ext cx="8313420" cy="56083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779656" y="1696230"/>
            <a:ext cx="2789169" cy="480254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4685663" y="1758234"/>
            <a:ext cx="1148080" cy="345440"/>
          </a:xfrm>
          <a:prstGeom prst="leftArrow">
            <a:avLst>
              <a:gd name="adj1" fmla="val 50000"/>
              <a:gd name="adj2" fmla="val 67647"/>
            </a:avLst>
          </a:prstGeom>
          <a:solidFill>
            <a:srgbClr val="FFCC66"/>
          </a:solidFill>
          <a:ln w="1905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5400000">
            <a:off x="1918093" y="2630827"/>
            <a:ext cx="1254125" cy="345440"/>
          </a:xfrm>
          <a:prstGeom prst="leftArrow">
            <a:avLst>
              <a:gd name="adj1" fmla="val 50000"/>
              <a:gd name="adj2" fmla="val 97059"/>
            </a:avLst>
          </a:prstGeom>
          <a:solidFill>
            <a:srgbClr val="66CC33"/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2426313" y="4455159"/>
            <a:ext cx="5935075" cy="1212445"/>
          </a:xfrm>
          <a:prstGeom prst="wedgeRoundRectCallout">
            <a:avLst>
              <a:gd name="adj1" fmla="val -61727"/>
              <a:gd name="adj2" fmla="val -30595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u="sng" dirty="0" smtClean="0">
                <a:solidFill>
                  <a:srgbClr val="3399CC"/>
                </a:solidFill>
                <a:latin typeface="Verdana"/>
                <a:cs typeface="Verdana"/>
              </a:rPr>
              <a:t>Show additional filters</a:t>
            </a:r>
            <a:endParaRPr lang="en-US" sz="2800" u="sng" dirty="0">
              <a:solidFill>
                <a:srgbClr val="3399CC"/>
              </a:solidFill>
              <a:latin typeface="Verdana"/>
              <a:cs typeface="Verdan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0249" y="4498345"/>
            <a:ext cx="1136134" cy="360296"/>
          </a:xfrm>
          <a:prstGeom prst="roundRect">
            <a:avLst/>
          </a:prstGeom>
          <a:noFill/>
          <a:ln w="5715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68658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7-17 at 6.0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" y="624840"/>
            <a:ext cx="8313420" cy="56083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95798" y="1914238"/>
            <a:ext cx="2682240" cy="4120896"/>
            <a:chOff x="1818375" y="4150700"/>
            <a:chExt cx="1676400" cy="2575560"/>
          </a:xfrm>
        </p:grpSpPr>
        <p:pic>
          <p:nvPicPr>
            <p:cNvPr id="10" name="Picture 9" descr="Screen Shot 2013-07-29 at 4.15.1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375" y="4150700"/>
              <a:ext cx="1676400" cy="25755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36389" y="4177721"/>
              <a:ext cx="1658386" cy="2548539"/>
            </a:xfrm>
            <a:prstGeom prst="rect">
              <a:avLst/>
            </a:prstGeom>
            <a:noFill/>
            <a:ln w="73025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ular Callout 11"/>
          <p:cNvSpPr/>
          <p:nvPr/>
        </p:nvSpPr>
        <p:spPr>
          <a:xfrm>
            <a:off x="4496063" y="1516330"/>
            <a:ext cx="3965395" cy="2214981"/>
          </a:xfrm>
          <a:prstGeom prst="wedgeRoundRectCallout">
            <a:avLst>
              <a:gd name="adj1" fmla="val -73511"/>
              <a:gd name="adj2" fmla="val 53116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000000"/>
                </a:solidFill>
                <a:latin typeface="Verdana"/>
                <a:cs typeface="Verdana"/>
              </a:rPr>
              <a:t>Select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000000"/>
                </a:solidFill>
                <a:latin typeface="Verdana"/>
                <a:cs typeface="Verdana"/>
              </a:rPr>
              <a:t>    Languages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000000"/>
                </a:solidFill>
                <a:latin typeface="Verdana"/>
                <a:cs typeface="Verdana"/>
              </a:rPr>
              <a:t>    Journal Categories</a:t>
            </a:r>
            <a:endParaRPr lang="en-US" sz="2600" dirty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54512" y="3464845"/>
            <a:ext cx="1391925" cy="456700"/>
          </a:xfrm>
          <a:prstGeom prst="roundRect">
            <a:avLst/>
          </a:prstGeom>
          <a:noFill/>
          <a:ln w="7620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551147" y="4256509"/>
            <a:ext cx="1947846" cy="420470"/>
          </a:xfrm>
          <a:prstGeom prst="roundRect">
            <a:avLst/>
          </a:prstGeom>
          <a:noFill/>
          <a:ln w="76200" cap="flat" cmpd="sng" algn="ctr">
            <a:solidFill>
              <a:srgbClr val="66CC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ounded Rectangular Callout 14"/>
          <p:cNvSpPr/>
          <p:nvPr/>
        </p:nvSpPr>
        <p:spPr>
          <a:xfrm>
            <a:off x="3714281" y="5422867"/>
            <a:ext cx="3150453" cy="702338"/>
          </a:xfrm>
          <a:prstGeom prst="wedgeRoundRectCallout">
            <a:avLst>
              <a:gd name="adj1" fmla="val -83647"/>
              <a:gd name="adj2" fmla="val -1853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 smtClean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  <a:endParaRPr lang="en-US" sz="2800" dirty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0488" y="3570505"/>
            <a:ext cx="287124" cy="2654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24442" y="4341430"/>
            <a:ext cx="287124" cy="2654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53069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7" name="Picture 6" descr="Screen Shot 2014-07-17 at 6.10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55" y="617220"/>
            <a:ext cx="8282940" cy="56235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12260" y="3309537"/>
            <a:ext cx="5052982" cy="1305992"/>
            <a:chOff x="412260" y="3309537"/>
            <a:chExt cx="5052982" cy="1305992"/>
          </a:xfrm>
        </p:grpSpPr>
        <p:sp>
          <p:nvSpPr>
            <p:cNvPr id="10" name="Rounded Rectangle 9"/>
            <p:cNvSpPr/>
            <p:nvPr/>
          </p:nvSpPr>
          <p:spPr>
            <a:xfrm>
              <a:off x="412260" y="4259831"/>
              <a:ext cx="893572" cy="355698"/>
            </a:xfrm>
            <a:prstGeom prst="roundRect">
              <a:avLst/>
            </a:prstGeom>
            <a:noFill/>
            <a:ln w="5715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2151449" y="3309537"/>
              <a:ext cx="3313793" cy="1082853"/>
            </a:xfrm>
            <a:prstGeom prst="wedgeRoundRectCallout">
              <a:avLst>
                <a:gd name="adj1" fmla="val -72931"/>
                <a:gd name="adj2" fmla="val 5564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English</a:t>
              </a: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04171" y="4664069"/>
            <a:ext cx="7126834" cy="1363321"/>
            <a:chOff x="404171" y="4664069"/>
            <a:chExt cx="7126834" cy="1363321"/>
          </a:xfrm>
        </p:grpSpPr>
        <p:sp>
          <p:nvSpPr>
            <p:cNvPr id="13" name="Rounded Rectangle 12"/>
            <p:cNvSpPr/>
            <p:nvPr/>
          </p:nvSpPr>
          <p:spPr>
            <a:xfrm>
              <a:off x="404171" y="4664069"/>
              <a:ext cx="1231770" cy="982506"/>
            </a:xfrm>
            <a:prstGeom prst="roundRect">
              <a:avLst/>
            </a:prstGeom>
            <a:noFill/>
            <a:ln w="5715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467464" y="4944537"/>
              <a:ext cx="5063541" cy="1082853"/>
            </a:xfrm>
            <a:prstGeom prst="wedgeRoundRectCallout">
              <a:avLst>
                <a:gd name="adj1" fmla="val -73269"/>
                <a:gd name="adj2" fmla="val -22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33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Nursing Journals</a:t>
              </a: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056110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7-17 at 6.18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5" y="533600"/>
            <a:ext cx="8290560" cy="527304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5492" y="3906555"/>
            <a:ext cx="789453" cy="438206"/>
          </a:xfrm>
          <a:prstGeom prst="roundRect">
            <a:avLst/>
          </a:prstGeom>
          <a:noFill/>
          <a:ln w="57150" cap="flat" cmpd="sng" algn="ctr">
            <a:solidFill>
              <a:srgbClr val="5AC63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22162" y="4425039"/>
            <a:ext cx="1025832" cy="712410"/>
          </a:xfrm>
          <a:prstGeom prst="roundRect">
            <a:avLst/>
          </a:prstGeom>
          <a:noFill/>
          <a:ln w="57150" cap="flat" cmpd="sng" algn="ctr">
            <a:solidFill>
              <a:srgbClr val="5AC63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25972" y="4332784"/>
            <a:ext cx="7246180" cy="2042917"/>
            <a:chOff x="1425972" y="4332784"/>
            <a:chExt cx="7246180" cy="2042917"/>
          </a:xfrm>
        </p:grpSpPr>
        <p:grpSp>
          <p:nvGrpSpPr>
            <p:cNvPr id="4" name="Group 3"/>
            <p:cNvGrpSpPr/>
            <p:nvPr/>
          </p:nvGrpSpPr>
          <p:grpSpPr>
            <a:xfrm>
              <a:off x="1568289" y="5102132"/>
              <a:ext cx="7103863" cy="1273569"/>
              <a:chOff x="1313980" y="5290549"/>
              <a:chExt cx="7103863" cy="1273569"/>
            </a:xfrm>
          </p:grpSpPr>
          <p:sp>
            <p:nvSpPr>
              <p:cNvPr id="5" name="Rectangle 9"/>
              <p:cNvSpPr>
                <a:spLocks noChangeArrowheads="1"/>
              </p:cNvSpPr>
              <p:nvPr/>
            </p:nvSpPr>
            <p:spPr bwMode="auto">
              <a:xfrm>
                <a:off x="1313980" y="5290549"/>
                <a:ext cx="7103863" cy="127356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1517147" y="5524431"/>
                <a:ext cx="6694755" cy="819057"/>
              </a:xfrm>
              <a:prstGeom prst="rect">
                <a:avLst/>
              </a:prstGeom>
              <a:noFill/>
              <a:ln w="38100">
                <a:solidFill>
                  <a:srgbClr val="5AC63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645384" y="5704517"/>
                <a:ext cx="6412062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000" dirty="0" smtClean="0">
                    <a:latin typeface="Verdana" charset="0"/>
                  </a:rPr>
                  <a:t>Selections turn blue: </a:t>
                </a:r>
                <a:r>
                  <a:rPr lang="en-US" sz="2000" dirty="0" smtClean="0">
                    <a:solidFill>
                      <a:srgbClr val="285D90"/>
                    </a:solidFill>
                    <a:latin typeface="Zapf Dingbats"/>
                    <a:ea typeface="Zapf Dingbats"/>
                    <a:cs typeface="Zapf Dingbats"/>
                    <a:sym typeface="Zapf Dingbats"/>
                  </a:rPr>
                  <a:t>✓ </a:t>
                </a:r>
                <a:r>
                  <a:rPr lang="en-US" sz="2000" dirty="0" smtClean="0">
                    <a:solidFill>
                      <a:srgbClr val="285D90"/>
                    </a:solidFill>
                    <a:latin typeface="Verdana" charset="0"/>
                  </a:rPr>
                  <a:t>English, Nursing journals</a:t>
                </a:r>
                <a:endParaRPr lang="en-US" sz="2000" dirty="0">
                  <a:solidFill>
                    <a:srgbClr val="285D90"/>
                  </a:solidFill>
                  <a:latin typeface="Verdana" charset="0"/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flipH="1" flipV="1">
              <a:off x="1425972" y="4332784"/>
              <a:ext cx="2235199" cy="1208716"/>
            </a:xfrm>
            <a:prstGeom prst="straightConnector1">
              <a:avLst/>
            </a:prstGeom>
            <a:ln w="76200" cmpd="sng"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8015459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7-17 at 6.19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" y="996140"/>
            <a:ext cx="8313420" cy="53187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42270" y="399312"/>
            <a:ext cx="5838900" cy="1995766"/>
            <a:chOff x="642270" y="399312"/>
            <a:chExt cx="5838900" cy="199576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642270" y="399312"/>
              <a:ext cx="5838900" cy="907562"/>
            </a:xfrm>
            <a:prstGeom prst="wedgeRoundRectCallout">
              <a:avLst>
                <a:gd name="adj1" fmla="val -14123"/>
                <a:gd name="adj2" fmla="val 11668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6699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/>
                  <a:cs typeface="Verdana"/>
                </a:rPr>
                <a:t>Results have narrowed to 58</a:t>
              </a:r>
              <a:endParaRPr lang="en-US" sz="28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835948" y="2060726"/>
              <a:ext cx="1424059" cy="334352"/>
            </a:xfrm>
            <a:prstGeom prst="roundRect">
              <a:avLst/>
            </a:prstGeom>
            <a:noFill/>
            <a:ln w="7620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35948" y="3429000"/>
            <a:ext cx="6471428" cy="2713950"/>
            <a:chOff x="1835948" y="3429000"/>
            <a:chExt cx="6471428" cy="2713950"/>
          </a:xfrm>
        </p:grpSpPr>
        <p:sp>
          <p:nvSpPr>
            <p:cNvPr id="8" name="Rounded Rectangle 7"/>
            <p:cNvSpPr/>
            <p:nvPr/>
          </p:nvSpPr>
          <p:spPr>
            <a:xfrm>
              <a:off x="1835948" y="3429000"/>
              <a:ext cx="4716426" cy="923231"/>
            </a:xfrm>
            <a:prstGeom prst="roundRect">
              <a:avLst/>
            </a:prstGeom>
            <a:noFill/>
            <a:ln w="5715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 w="57150" cmpd="sng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996742" y="4892492"/>
              <a:ext cx="4310634" cy="1250458"/>
              <a:chOff x="4528657" y="4216966"/>
              <a:chExt cx="4310634" cy="1250458"/>
            </a:xfrm>
          </p:grpSpPr>
          <p:sp>
            <p:nvSpPr>
              <p:cNvPr id="10" name="Rounded Rectangular Callout 9"/>
              <p:cNvSpPr/>
              <p:nvPr/>
            </p:nvSpPr>
            <p:spPr bwMode="auto">
              <a:xfrm>
                <a:off x="4528657" y="4216966"/>
                <a:ext cx="4310634" cy="1250458"/>
              </a:xfrm>
              <a:prstGeom prst="wedgeRoundRectCallout">
                <a:avLst>
                  <a:gd name="adj1" fmla="val -32848"/>
                  <a:gd name="adj2" fmla="val -85233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742935" y="4399339"/>
                <a:ext cx="3892075" cy="8996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the title of the article you wish </a:t>
                </a: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to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read </a:t>
                </a: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3930882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7-17 at 6.20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4" y="1346447"/>
            <a:ext cx="8006842" cy="51341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4551" y="346861"/>
            <a:ext cx="7987019" cy="1088572"/>
            <a:chOff x="833330" y="3706440"/>
            <a:chExt cx="7987019" cy="108857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833330" y="3706440"/>
              <a:ext cx="7987019" cy="1088572"/>
            </a:xfrm>
            <a:prstGeom prst="wedgeRoundRectCallout">
              <a:avLst>
                <a:gd name="adj1" fmla="val 36788"/>
                <a:gd name="adj2" fmla="val 14233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                        for Free Full </a:t>
              </a: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Text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30663" y="3891043"/>
              <a:ext cx="2852617" cy="674079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CC0000"/>
                  </a:solidFill>
                  <a:latin typeface="Calibri"/>
                  <a:cs typeface="Calibri"/>
                </a:rPr>
                <a:t>TTUHSC ONLINE</a:t>
              </a:r>
              <a:endParaRPr lang="en-US" sz="2800" b="1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654199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/>
          <p:cNvSpPr>
            <a:spLocks noChangeArrowheads="1"/>
          </p:cNvSpPr>
          <p:nvPr/>
        </p:nvSpPr>
        <p:spPr bwMode="auto">
          <a:xfrm>
            <a:off x="76200" y="-76200"/>
            <a:ext cx="73802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Calibri" charset="0"/>
              </a:rPr>
              <a:t>TTUHSC Libraries - Proxy Server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4813" y="5511924"/>
            <a:ext cx="8328025" cy="1138773"/>
          </a:xfrm>
          <a:prstGeom prst="rect">
            <a:avLst/>
          </a:prstGeom>
          <a:noFill/>
          <a:ln w="28575">
            <a:solidFill>
              <a:srgbClr val="AD000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000" b="1" dirty="0" smtClean="0">
              <a:latin typeface="Verdana" charset="0"/>
              <a:cs typeface="Verdana" charset="0"/>
            </a:endParaRPr>
          </a:p>
          <a:p>
            <a:pPr algn="ctr" eaLnBrk="1" hangingPunct="1"/>
            <a:r>
              <a:rPr lang="en-US" sz="2800" b="1" dirty="0" smtClean="0">
                <a:latin typeface="Verdana" charset="0"/>
                <a:cs typeface="Verdana" charset="0"/>
              </a:rPr>
              <a:t>Problems</a:t>
            </a:r>
            <a:r>
              <a:rPr lang="en-US" sz="2800" dirty="0" smtClean="0">
                <a:latin typeface="Verdana" charset="0"/>
                <a:cs typeface="Verdana" charset="0"/>
              </a:rPr>
              <a:t> </a:t>
            </a:r>
            <a:r>
              <a:rPr lang="en-US" sz="2800" dirty="0">
                <a:latin typeface="Verdana" charset="0"/>
                <a:cs typeface="Verdana" charset="0"/>
              </a:rPr>
              <a:t>with </a:t>
            </a:r>
            <a:r>
              <a:rPr lang="en-US" sz="2800" dirty="0" err="1">
                <a:latin typeface="Verdana" charset="0"/>
                <a:cs typeface="Verdana" charset="0"/>
              </a:rPr>
              <a:t>eRaider</a:t>
            </a:r>
            <a:r>
              <a:rPr lang="en-US" sz="2800" dirty="0">
                <a:latin typeface="Verdana" charset="0"/>
                <a:cs typeface="Verdana" charset="0"/>
              </a:rPr>
              <a:t> call: 806-743-</a:t>
            </a:r>
            <a:r>
              <a:rPr lang="en-US" sz="2800" dirty="0" smtClean="0">
                <a:latin typeface="Verdana" charset="0"/>
                <a:cs typeface="Verdana" charset="0"/>
              </a:rPr>
              <a:t>1234</a:t>
            </a:r>
          </a:p>
          <a:p>
            <a:pPr algn="ctr" eaLnBrk="1" hangingPunct="1"/>
            <a:r>
              <a:rPr lang="en-US" sz="2000" dirty="0" smtClean="0">
                <a:solidFill>
                  <a:schemeClr val="bg1"/>
                </a:solidFill>
                <a:latin typeface="Verdana" charset="0"/>
                <a:cs typeface="Verdana" charset="0"/>
              </a:rPr>
              <a:t>a</a:t>
            </a:r>
            <a:endParaRPr lang="en-US" sz="2000" dirty="0">
              <a:solidFill>
                <a:schemeClr val="bg1"/>
              </a:solidFill>
              <a:latin typeface="Verdana" charset="0"/>
              <a:cs typeface="Verdana" charset="0"/>
            </a:endParaRPr>
          </a:p>
        </p:txBody>
      </p:sp>
      <p:pic>
        <p:nvPicPr>
          <p:cNvPr id="58371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 rot="-3720763">
            <a:off x="4570413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062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5-20 at 12.44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2" y="450025"/>
            <a:ext cx="5942076" cy="594207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52671" y="2445370"/>
            <a:ext cx="2631562" cy="1088572"/>
            <a:chOff x="6352671" y="2445370"/>
            <a:chExt cx="2631562" cy="1088572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6352671" y="2445370"/>
              <a:ext cx="2631562" cy="1088572"/>
            </a:xfrm>
            <a:prstGeom prst="wedgeRoundRectCallout">
              <a:avLst>
                <a:gd name="adj1" fmla="val -79927"/>
                <a:gd name="adj2" fmla="val 1651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6" name="Picture 5" descr="Screen Shot 2012-07-24 at 3.05.56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4456" y="2688720"/>
              <a:ext cx="1308100" cy="6604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18871175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4-05-20 at 12.44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4" y="347663"/>
            <a:ext cx="4597400" cy="6146800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5408906" y="2369684"/>
            <a:ext cx="3354280" cy="106884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3366FF"/>
                </a:solidFill>
                <a:latin typeface="Verdana"/>
                <a:cs typeface="Verdana"/>
              </a:rPr>
              <a:t>Full Text</a:t>
            </a:r>
          </a:p>
        </p:txBody>
      </p:sp>
    </p:spTree>
    <p:extLst>
      <p:ext uri="{BB962C8B-B14F-4D97-AF65-F5344CB8AC3E}">
        <p14:creationId xmlns:p14="http://schemas.microsoft.com/office/powerpoint/2010/main" val="824854297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3588" y="2087563"/>
            <a:ext cx="7620000" cy="2646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8800" i="1" dirty="0" smtClean="0">
                <a:latin typeface="Times New Roman"/>
                <a:cs typeface="Times New Roman"/>
              </a:rPr>
              <a:t>PEPID</a:t>
            </a:r>
            <a:endParaRPr lang="en-US" sz="8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600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25" y="63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319500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04813" y="4745038"/>
            <a:ext cx="8008937" cy="1627187"/>
            <a:chOff x="404923" y="4655051"/>
            <a:chExt cx="8008428" cy="1626235"/>
          </a:xfrm>
        </p:grpSpPr>
        <p:sp>
          <p:nvSpPr>
            <p:cNvPr id="13" name="Rectangle 12"/>
            <p:cNvSpPr/>
            <p:nvPr/>
          </p:nvSpPr>
          <p:spPr>
            <a:xfrm>
              <a:off x="404923" y="5134196"/>
              <a:ext cx="6322610" cy="65366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2" name="Picture 1" descr="Screen Shot 2012-05-23 at 11.28.45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720" y="4655051"/>
              <a:ext cx="1482631" cy="1626235"/>
            </a:xfrm>
            <a:prstGeom prst="rect">
              <a:avLst/>
            </a:prstGeom>
            <a:ln w="19050" cmpd="sng">
              <a:solidFill>
                <a:schemeClr val="bg1">
                  <a:lumMod val="85000"/>
                </a:schemeClr>
              </a:solidFill>
            </a:ln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319495" name="Picture 2" descr="Screen Shot 2012-05-23 at 11.28.19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@ </a:t>
              </a:r>
              <a:r>
                <a:rPr lang="en-US" dirty="0" err="1">
                  <a:solidFill>
                    <a:prstClr val="white"/>
                  </a:solidFill>
                  <a:latin typeface="News Gothic MT"/>
                  <a:cs typeface="News Gothic MT"/>
                </a:rPr>
                <a:t>www.pubmed.gov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906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 descr="Screen Shot 2014-05-19 at 5.08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1" y="1027349"/>
            <a:ext cx="4821936" cy="55633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13075" y="209708"/>
            <a:ext cx="5933978" cy="6805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PEPID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23682" y="1055885"/>
            <a:ext cx="3315009" cy="734863"/>
          </a:xfrm>
          <a:prstGeom prst="wedgeRoundRectCallout">
            <a:avLst>
              <a:gd name="adj1" fmla="val 5611"/>
              <a:gd name="adj2" fmla="val 4615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75581" y="3912215"/>
            <a:ext cx="5880100" cy="1638300"/>
            <a:chOff x="917622" y="4608539"/>
            <a:chExt cx="5880100" cy="1638300"/>
          </a:xfrm>
        </p:grpSpPr>
        <p:pic>
          <p:nvPicPr>
            <p:cNvPr id="18" name="Picture 17" descr="Screen Shot 2012-07-20 at 12.21.1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622" y="4608539"/>
              <a:ext cx="5880100" cy="1638300"/>
            </a:xfrm>
            <a:prstGeom prst="rect">
              <a:avLst/>
            </a:prstGeom>
            <a:ln w="28575" cmpd="sng">
              <a:solidFill>
                <a:srgbClr val="CC0000"/>
              </a:solidFill>
            </a:ln>
          </p:spPr>
        </p:pic>
        <p:sp>
          <p:nvSpPr>
            <p:cNvPr id="19" name="Rounded Rectangle 18"/>
            <p:cNvSpPr/>
            <p:nvPr/>
          </p:nvSpPr>
          <p:spPr>
            <a:xfrm>
              <a:off x="4570471" y="5200039"/>
              <a:ext cx="1009144" cy="898624"/>
            </a:xfrm>
            <a:prstGeom prst="roundRect">
              <a:avLst/>
            </a:prstGeom>
            <a:noFill/>
            <a:ln w="50800">
              <a:solidFill>
                <a:srgbClr val="3366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96631" y="2325677"/>
            <a:ext cx="3358791" cy="1071485"/>
            <a:chOff x="5427180" y="3184691"/>
            <a:chExt cx="3358791" cy="1071485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5427180" y="3184691"/>
              <a:ext cx="3358791" cy="1071485"/>
            </a:xfrm>
            <a:prstGeom prst="wedgeRoundRectCallout">
              <a:avLst>
                <a:gd name="adj1" fmla="val -44243"/>
                <a:gd name="adj2" fmla="val 14020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50000"/>
                </a:lnSpc>
                <a:spcAft>
                  <a:spcPts val="240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27535" y="3355080"/>
              <a:ext cx="2952750" cy="737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3200" dirty="0" smtClean="0">
                  <a:solidFill>
                    <a:prstClr val="black"/>
                  </a:solidFill>
                  <a:latin typeface="Verdana"/>
                  <a:cs typeface="Verdana"/>
                </a:rPr>
                <a:t>Click Nursing</a:t>
              </a:r>
              <a:endParaRPr lang="en-US" sz="320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14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29 at 5.2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5" y="257954"/>
            <a:ext cx="8138668" cy="44640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03969" y="5555224"/>
            <a:ext cx="850900" cy="39565"/>
          </a:xfrm>
          <a:prstGeom prst="rect">
            <a:avLst/>
          </a:prstGeom>
          <a:solidFill>
            <a:srgbClr val="CC0000"/>
          </a:solidFill>
          <a:ln w="5715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48369" y="5107900"/>
            <a:ext cx="5784400" cy="1333392"/>
            <a:chOff x="448369" y="5107900"/>
            <a:chExt cx="5784400" cy="1333392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448369" y="5107900"/>
              <a:ext cx="5784400" cy="1333392"/>
            </a:xfrm>
            <a:prstGeom prst="wedgeRoundRectCallout">
              <a:avLst>
                <a:gd name="adj1" fmla="val 47000"/>
                <a:gd name="adj2" fmla="val -13488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B1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 </a:t>
              </a:r>
              <a:r>
                <a:rPr lang="en-US" sz="4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4400" dirty="0" smtClean="0">
                  <a:solidFill>
                    <a:srgbClr val="CC0000"/>
                  </a:solidFill>
                  <a:latin typeface="Verdana" charset="0"/>
                  <a:ea typeface="ＭＳ Ｐゴシック" charset="0"/>
                  <a:cs typeface="Verdana" charset="0"/>
                </a:rPr>
                <a:t>PEPID</a:t>
              </a:r>
              <a:endParaRPr lang="en-US" sz="4400" dirty="0">
                <a:solidFill>
                  <a:srgbClr val="CC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65869" y="5511262"/>
              <a:ext cx="914400" cy="571500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734169" y="5828762"/>
              <a:ext cx="1092200" cy="0"/>
            </a:xfrm>
            <a:prstGeom prst="straightConnector1">
              <a:avLst/>
            </a:prstGeom>
            <a:ln w="57150" cmpd="sng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88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6" name="Picture 2" descr="Screen Shot 2012-04-30 at 10.44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23838"/>
            <a:ext cx="7637462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975100" y="2911475"/>
            <a:ext cx="4800600" cy="1778000"/>
          </a:xfrm>
          <a:prstGeom prst="wedgeRoundRectCallout">
            <a:avLst>
              <a:gd name="adj1" fmla="val -75941"/>
              <a:gd name="adj2" fmla="val -2166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3200" dirty="0">
                <a:solidFill>
                  <a:srgbClr val="6A47B5"/>
                </a:solidFill>
                <a:latin typeface="Verdana" charset="0"/>
                <a:ea typeface="ＭＳ Ｐゴシック" charset="0"/>
                <a:cs typeface="Verdana" charset="0"/>
              </a:rPr>
              <a:t>Click</a:t>
            </a:r>
            <a: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Verdana" charset="0"/>
                <a:ea typeface="ＭＳ Ｐゴシック" charset="0"/>
                <a:cs typeface="Verdana" charset="0"/>
              </a:rPr>
              <a:t>RN Student Clinical Companion</a:t>
            </a:r>
          </a:p>
        </p:txBody>
      </p:sp>
    </p:spTree>
    <p:extLst>
      <p:ext uri="{BB962C8B-B14F-4D97-AF65-F5344CB8AC3E}">
        <p14:creationId xmlns:p14="http://schemas.microsoft.com/office/powerpoint/2010/main" val="207204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2" name="Picture 2" descr="Screen Shot 2012-04-30 at 10.44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415925"/>
            <a:ext cx="7366000" cy="6186488"/>
          </a:xfrm>
          <a:prstGeom prst="rect">
            <a:avLst/>
          </a:prstGeom>
          <a:noFill/>
          <a:ln w="1143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63538" y="4986336"/>
            <a:ext cx="8439150" cy="1704975"/>
          </a:xfrm>
          <a:prstGeom prst="wedgeRoundRectCallout">
            <a:avLst>
              <a:gd name="adj1" fmla="val -49714"/>
              <a:gd name="adj2" fmla="val -3101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lnSpc>
                <a:spcPct val="90000"/>
              </a:lnSpc>
              <a:spcAft>
                <a:spcPts val="300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Comprehensive point-of care resource</a:t>
            </a:r>
          </a:p>
          <a:p>
            <a:pPr marL="457200" indent="-457200">
              <a:lnSpc>
                <a:spcPct val="90000"/>
              </a:lnSpc>
              <a:spcAft>
                <a:spcPts val="300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Formatted for smart phones and tablets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97688" y="1624013"/>
            <a:ext cx="1074737" cy="1276350"/>
          </a:xfrm>
          <a:prstGeom prst="roundRect">
            <a:avLst/>
          </a:prstGeom>
          <a:noFill/>
          <a:ln w="3810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09663" y="354013"/>
            <a:ext cx="1573212" cy="612775"/>
          </a:xfrm>
          <a:prstGeom prst="rect">
            <a:avLst/>
          </a:prstGeom>
          <a:noFill/>
          <a:ln w="3810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4629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6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5-21 at 11.2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3" y="258763"/>
            <a:ext cx="6197600" cy="63246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323943" y="697443"/>
            <a:ext cx="3549650" cy="1079500"/>
          </a:xfrm>
          <a:prstGeom prst="wedgeRoundRectCallout">
            <a:avLst>
              <a:gd name="adj1" fmla="val -68628"/>
              <a:gd name="adj2" fmla="val -359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Home Page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45193" y="840319"/>
            <a:ext cx="2555874" cy="1625600"/>
          </a:xfrm>
          <a:prstGeom prst="roundRect">
            <a:avLst/>
          </a:prstGeom>
          <a:noFill/>
          <a:ln w="57150" cmpd="sng">
            <a:solidFill>
              <a:srgbClr val="B1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4739218" y="2461685"/>
            <a:ext cx="3921125" cy="928688"/>
          </a:xfrm>
          <a:prstGeom prst="wedgeRoundRectCallout">
            <a:avLst>
              <a:gd name="adj1" fmla="val -67900"/>
              <a:gd name="adj2" fmla="val -6766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408441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6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5-21 at 11.2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23" y="263600"/>
            <a:ext cx="6197600" cy="632460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36795" y="813934"/>
            <a:ext cx="3646197" cy="893024"/>
          </a:xfrm>
          <a:prstGeom prst="wedgeRoundRectCallout">
            <a:avLst>
              <a:gd name="adj1" fmla="val -49753"/>
              <a:gd name="adj2" fmla="val -249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0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PEPID includes:</a:t>
            </a:r>
            <a:endParaRPr lang="en-US" sz="30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854954" y="1833448"/>
            <a:ext cx="1186477" cy="1"/>
          </a:xfrm>
          <a:prstGeom prst="straightConnector1">
            <a:avLst/>
          </a:prstGeom>
          <a:ln w="76200" cmpd="sng">
            <a:solidFill>
              <a:srgbClr val="00008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100509" y="1959507"/>
            <a:ext cx="1186477" cy="1"/>
          </a:xfrm>
          <a:prstGeom prst="straightConnector1">
            <a:avLst/>
          </a:prstGeom>
          <a:ln w="76200" cmpd="sng"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100509" y="2065340"/>
            <a:ext cx="1186477" cy="1"/>
          </a:xfrm>
          <a:prstGeom prst="straightConnector1">
            <a:avLst/>
          </a:prstGeom>
          <a:ln w="76200" cmpd="sng">
            <a:solidFill>
              <a:srgbClr val="33CC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465633" y="2177913"/>
            <a:ext cx="1186477" cy="1"/>
          </a:xfrm>
          <a:prstGeom prst="straightConnector1">
            <a:avLst/>
          </a:prstGeom>
          <a:ln w="76200" cmpd="sng">
            <a:solidFill>
              <a:srgbClr val="CC00C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007721" y="2280536"/>
            <a:ext cx="1186477" cy="1"/>
          </a:xfrm>
          <a:prstGeom prst="straightConnector1">
            <a:avLst/>
          </a:prstGeom>
          <a:ln w="76200" cmpd="sng">
            <a:solidFill>
              <a:srgbClr val="9933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47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6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4-05-21 at 11.37.1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"/>
          <a:stretch/>
        </p:blipFill>
        <p:spPr>
          <a:xfrm>
            <a:off x="331332" y="319931"/>
            <a:ext cx="5725160" cy="620226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94247" y="1200128"/>
            <a:ext cx="3757083" cy="2741087"/>
            <a:chOff x="4794247" y="1640412"/>
            <a:chExt cx="3757083" cy="2741087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4794247" y="1640412"/>
              <a:ext cx="3757083" cy="1005416"/>
            </a:xfrm>
            <a:prstGeom prst="wedgeRoundRectCallout">
              <a:avLst>
                <a:gd name="adj1" fmla="val -49753"/>
                <a:gd name="adj2" fmla="val -2493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B1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Scroll Screen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4" name="Left Arrow 13"/>
            <p:cNvSpPr/>
            <p:nvPr/>
          </p:nvSpPr>
          <p:spPr>
            <a:xfrm rot="17781327">
              <a:off x="4549899" y="3191774"/>
              <a:ext cx="2034011" cy="345440"/>
            </a:xfrm>
            <a:prstGeom prst="leftArrow">
              <a:avLst>
                <a:gd name="adj1" fmla="val 50000"/>
                <a:gd name="adj2" fmla="val 97059"/>
              </a:avLst>
            </a:prstGeom>
            <a:gradFill flip="none" rotWithShape="1">
              <a:gsLst>
                <a:gs pos="0">
                  <a:srgbClr val="990000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 cmpd="sng"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748240" y="4842709"/>
            <a:ext cx="1866309" cy="262674"/>
          </a:xfrm>
          <a:prstGeom prst="roundRect">
            <a:avLst/>
          </a:prstGeom>
          <a:noFill/>
          <a:ln w="57150" cmpd="sng">
            <a:solidFill>
              <a:srgbClr val="B1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52916" y="4539795"/>
            <a:ext cx="5558617" cy="1265239"/>
            <a:chOff x="2052916" y="4539795"/>
            <a:chExt cx="5558617" cy="1265239"/>
          </a:xfrm>
        </p:grpSpPr>
        <p:grpSp>
          <p:nvGrpSpPr>
            <p:cNvPr id="6" name="Group 5"/>
            <p:cNvGrpSpPr/>
            <p:nvPr/>
          </p:nvGrpSpPr>
          <p:grpSpPr>
            <a:xfrm>
              <a:off x="4157134" y="4539795"/>
              <a:ext cx="3454399" cy="1265239"/>
              <a:chOff x="4157134" y="4539795"/>
              <a:chExt cx="3454399" cy="1265239"/>
            </a:xfrm>
          </p:grpSpPr>
          <p:sp>
            <p:nvSpPr>
              <p:cNvPr id="16" name="Rounded Rectangular Callout 15"/>
              <p:cNvSpPr/>
              <p:nvPr/>
            </p:nvSpPr>
            <p:spPr>
              <a:xfrm>
                <a:off x="4157134" y="4539795"/>
                <a:ext cx="3454399" cy="1265239"/>
              </a:xfrm>
              <a:prstGeom prst="wedgeRoundRectCallout">
                <a:avLst>
                  <a:gd name="adj1" fmla="val -84865"/>
                  <a:gd name="adj2" fmla="val 19107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6699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90000"/>
                  </a:lnSpc>
                  <a:spcAft>
                    <a:spcPts val="3000"/>
                  </a:spcAft>
                  <a:defRPr/>
                </a:pPr>
                <a:endParaRPr lang="en-US" sz="2400" u="sng" dirty="0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05051" y="4675267"/>
                <a:ext cx="1171948" cy="4735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solidFill>
                      <a:prstClr val="black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dirty="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684713" y="5179953"/>
                <a:ext cx="2413000" cy="4868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90000"/>
                  </a:lnSpc>
                  <a:spcAft>
                    <a:spcPts val="3000"/>
                  </a:spcAft>
                  <a:defRPr/>
                </a:pPr>
                <a:r>
                  <a:rPr lang="en-US" sz="2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IV. </a:t>
                </a:r>
                <a:r>
                  <a:rPr lang="en-US" sz="2400" u="sng" dirty="0" smtClean="0">
                    <a:solidFill>
                      <a:srgbClr val="0000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Pediatrics</a:t>
                </a:r>
                <a:endParaRPr lang="en-US" sz="2400" u="sng" dirty="0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052916" y="5257796"/>
              <a:ext cx="749551" cy="296334"/>
              <a:chOff x="2052916" y="5257796"/>
              <a:chExt cx="749551" cy="296334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2070661" y="5283195"/>
                <a:ext cx="718966" cy="237067"/>
              </a:xfrm>
              <a:prstGeom prst="roundRect">
                <a:avLst/>
              </a:prstGeom>
              <a:noFill/>
              <a:ln w="16510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2052916" y="5257796"/>
                <a:ext cx="749551" cy="296334"/>
              </a:xfrm>
              <a:prstGeom prst="roundRect">
                <a:avLst/>
              </a:prstGeom>
              <a:noFill/>
              <a:ln w="57150" cmpd="sng">
                <a:solidFill>
                  <a:srgbClr val="B1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180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476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 descr="Screen Shot 2014-05-21 at 1.43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3" y="878980"/>
            <a:ext cx="8587740" cy="488099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03122" y="2040230"/>
            <a:ext cx="4783351" cy="907167"/>
            <a:chOff x="4191000" y="2040230"/>
            <a:chExt cx="4783351" cy="90716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91000" y="2040230"/>
              <a:ext cx="4783351" cy="907167"/>
            </a:xfrm>
            <a:prstGeom prst="wedgeRoundRectCallout">
              <a:avLst>
                <a:gd name="adj1" fmla="val -40332"/>
                <a:gd name="adj2" fmla="val 10482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AB00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Aft>
                  <a:spcPts val="3000"/>
                </a:spcAft>
                <a:defRPr/>
              </a:pPr>
              <a:endParaRPr lang="en-US" sz="2400" u="sng" dirty="0">
                <a:solidFill>
                  <a:srgbClr val="0000FF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310516" y="2257130"/>
              <a:ext cx="4553767" cy="495301"/>
              <a:chOff x="-426475" y="6406687"/>
              <a:chExt cx="4553767" cy="495301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-426475" y="6406687"/>
                <a:ext cx="1050322" cy="4735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prstClr val="black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26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03876" y="6415154"/>
                <a:ext cx="3623416" cy="4868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90000"/>
                  </a:lnSpc>
                  <a:spcAft>
                    <a:spcPts val="3000"/>
                  </a:spcAft>
                  <a:defRPr/>
                </a:pPr>
                <a:r>
                  <a:rPr lang="en-US" sz="2400" u="sng" dirty="0" smtClean="0">
                    <a:solidFill>
                      <a:srgbClr val="0000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Life Support &amp; Trauma</a:t>
                </a:r>
                <a:endParaRPr lang="en-US" sz="2400" u="sng" dirty="0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247823" y="3539314"/>
            <a:ext cx="1747509" cy="245287"/>
            <a:chOff x="3247823" y="3539314"/>
            <a:chExt cx="1747509" cy="245287"/>
          </a:xfrm>
        </p:grpSpPr>
        <p:sp>
          <p:nvSpPr>
            <p:cNvPr id="11" name="Rounded Rectangle 10"/>
            <p:cNvSpPr/>
            <p:nvPr/>
          </p:nvSpPr>
          <p:spPr>
            <a:xfrm>
              <a:off x="3247823" y="3539314"/>
              <a:ext cx="1716848" cy="245287"/>
            </a:xfrm>
            <a:prstGeom prst="roundRect">
              <a:avLst/>
            </a:prstGeom>
            <a:noFill/>
            <a:ln w="1270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247823" y="3539314"/>
              <a:ext cx="1747509" cy="245287"/>
            </a:xfrm>
            <a:prstGeom prst="roundRect">
              <a:avLst/>
            </a:prstGeom>
            <a:noFill/>
            <a:ln w="38100" cmpd="sng">
              <a:solidFill>
                <a:srgbClr val="B1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445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476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4-05-21 at 1.57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9" y="1489282"/>
            <a:ext cx="8480552" cy="37393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28532" y="1608486"/>
            <a:ext cx="5020405" cy="907167"/>
            <a:chOff x="3936999" y="313035"/>
            <a:chExt cx="5020405" cy="907167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3936999" y="313035"/>
              <a:ext cx="5020405" cy="907167"/>
            </a:xfrm>
            <a:prstGeom prst="wedgeRoundRectCallout">
              <a:avLst>
                <a:gd name="adj1" fmla="val -37609"/>
                <a:gd name="adj2" fmla="val 14496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AB00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spcAft>
                  <a:spcPts val="3000"/>
                </a:spcAft>
                <a:defRPr/>
              </a:pPr>
              <a:endParaRPr lang="en-US" sz="2400" u="sng" dirty="0">
                <a:solidFill>
                  <a:srgbClr val="0000FF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090361" y="529935"/>
              <a:ext cx="4714640" cy="495301"/>
              <a:chOff x="4132696" y="529935"/>
              <a:chExt cx="4714640" cy="495301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132696" y="529935"/>
                <a:ext cx="1050322" cy="47354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00" dirty="0">
                    <a:solidFill>
                      <a:prstClr val="black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2600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105400" y="538402"/>
                <a:ext cx="3741936" cy="4868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90000"/>
                  </a:lnSpc>
                  <a:spcAft>
                    <a:spcPts val="3000"/>
                  </a:spcAft>
                  <a:defRPr/>
                </a:pPr>
                <a:r>
                  <a:rPr lang="en-US" sz="2400" u="sng" dirty="0" smtClean="0">
                    <a:solidFill>
                      <a:srgbClr val="0000FF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Neonatal Resuscitation</a:t>
                </a:r>
                <a:endParaRPr lang="en-US" sz="2400" u="sng" dirty="0">
                  <a:solidFill>
                    <a:srgbClr val="0000FF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3188554" y="3458799"/>
            <a:ext cx="1866044" cy="245287"/>
            <a:chOff x="3247823" y="3539314"/>
            <a:chExt cx="1747509" cy="245287"/>
          </a:xfrm>
        </p:grpSpPr>
        <p:sp>
          <p:nvSpPr>
            <p:cNvPr id="29" name="Rounded Rectangle 28"/>
            <p:cNvSpPr/>
            <p:nvPr/>
          </p:nvSpPr>
          <p:spPr>
            <a:xfrm>
              <a:off x="3247823" y="3539314"/>
              <a:ext cx="1716848" cy="245287"/>
            </a:xfrm>
            <a:prstGeom prst="roundRect">
              <a:avLst/>
            </a:prstGeom>
            <a:noFill/>
            <a:ln w="1270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247823" y="3539314"/>
              <a:ext cx="1747509" cy="245287"/>
            </a:xfrm>
            <a:prstGeom prst="roundRect">
              <a:avLst/>
            </a:prstGeom>
            <a:noFill/>
            <a:ln w="38100" cmpd="sng">
              <a:solidFill>
                <a:srgbClr val="B1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279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5" name="Picture 4" descr="Screen Shot 2014-05-21 at 2.0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2" y="262890"/>
            <a:ext cx="7459980" cy="633222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556250" y="1457856"/>
            <a:ext cx="3194050" cy="1116013"/>
          </a:xfrm>
          <a:prstGeom prst="wedgeRoundRectCallout">
            <a:avLst>
              <a:gd name="adj1" fmla="val -81807"/>
              <a:gd name="adj2" fmla="val -8607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24136961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68500"/>
            <a:ext cx="7920038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EBP Literature from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5400" i="1" dirty="0">
                <a:latin typeface="Times New Roman"/>
                <a:cs typeface="Times New Roman"/>
              </a:rPr>
              <a:t>PubMed’s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142327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7660" name="Group 2"/>
          <p:cNvGrpSpPr>
            <a:grpSpLocks/>
          </p:cNvGrpSpPr>
          <p:nvPr/>
        </p:nvGrpSpPr>
        <p:grpSpPr bwMode="auto">
          <a:xfrm>
            <a:off x="249238" y="117473"/>
            <a:ext cx="8647112" cy="6617208"/>
            <a:chOff x="249485" y="270252"/>
            <a:chExt cx="8647304" cy="6363054"/>
          </a:xfrm>
        </p:grpSpPr>
        <p:pic>
          <p:nvPicPr>
            <p:cNvPr id="27662" name="Picture 5" descr="Screen Shot 2012-04-30 at 12.08.19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86" y="270252"/>
              <a:ext cx="8647303" cy="874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49485" y="1145014"/>
              <a:ext cx="8647304" cy="5488292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325440" y="1065276"/>
            <a:ext cx="8504236" cy="5631306"/>
          </a:xfrm>
          <a:prstGeom prst="rect">
            <a:avLst/>
          </a:prstGeom>
          <a:solidFill>
            <a:srgbClr val="6699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latin typeface="Verdana"/>
                <a:cs typeface="Verdana"/>
              </a:rPr>
              <a:t>		</a:t>
            </a:r>
            <a:endParaRPr lang="en-US" sz="2400" dirty="0" smtClean="0">
              <a:latin typeface="Verdana"/>
              <a:cs typeface="Verdana"/>
            </a:endParaRPr>
          </a:p>
          <a:p>
            <a:pPr>
              <a:lnSpc>
                <a:spcPct val="140000"/>
              </a:lnSpc>
              <a:defRPr/>
            </a:pPr>
            <a:r>
              <a:rPr lang="en-US" sz="2400" dirty="0" smtClean="0">
                <a:latin typeface="Verdana"/>
                <a:cs typeface="Verdana"/>
              </a:rPr>
              <a:t>			</a:t>
            </a:r>
            <a:r>
              <a:rPr lang="en-US" sz="2200" dirty="0" smtClean="0">
                <a:latin typeface="Verdana"/>
                <a:cs typeface="Verdana"/>
              </a:rPr>
              <a:t>General Nursing</a:t>
            </a:r>
            <a:endParaRPr lang="en-US" sz="2200" dirty="0">
              <a:latin typeface="Verdana"/>
              <a:cs typeface="Verdana"/>
            </a:endParaRPr>
          </a:p>
          <a:p>
            <a:pPr>
              <a:lnSpc>
                <a:spcPct val="140000"/>
              </a:lnSpc>
              <a:defRPr/>
            </a:pPr>
            <a:r>
              <a:rPr lang="en-US" sz="2200" dirty="0" smtClean="0">
                <a:latin typeface="Verdana"/>
                <a:cs typeface="Verdana"/>
              </a:rPr>
              <a:t>			Adult </a:t>
            </a:r>
            <a:r>
              <a:rPr lang="en-US" sz="2200" dirty="0">
                <a:latin typeface="Verdana"/>
                <a:cs typeface="Verdana"/>
              </a:rPr>
              <a:t>Medicine</a:t>
            </a:r>
          </a:p>
          <a:p>
            <a:pPr>
              <a:lnSpc>
                <a:spcPct val="140000"/>
              </a:lnSpc>
              <a:defRPr/>
            </a:pPr>
            <a:r>
              <a:rPr lang="en-US" sz="2200" dirty="0">
                <a:latin typeface="Verdana"/>
                <a:cs typeface="Verdana"/>
              </a:rPr>
              <a:t>			Geriatrics</a:t>
            </a:r>
          </a:p>
          <a:p>
            <a:pPr>
              <a:lnSpc>
                <a:spcPct val="140000"/>
              </a:lnSpc>
              <a:defRPr/>
            </a:pPr>
            <a:r>
              <a:rPr lang="en-US" sz="2200" dirty="0">
                <a:latin typeface="Verdana"/>
                <a:cs typeface="Verdana"/>
              </a:rPr>
              <a:t>			Pediatrics</a:t>
            </a:r>
          </a:p>
          <a:p>
            <a:pPr>
              <a:lnSpc>
                <a:spcPct val="140000"/>
              </a:lnSpc>
              <a:defRPr/>
            </a:pPr>
            <a:r>
              <a:rPr lang="en-US" sz="2200" dirty="0">
                <a:latin typeface="Verdana"/>
                <a:cs typeface="Verdana"/>
              </a:rPr>
              <a:t>			Prevention &amp; Screening</a:t>
            </a:r>
          </a:p>
          <a:p>
            <a:pPr>
              <a:lnSpc>
                <a:spcPct val="140000"/>
              </a:lnSpc>
              <a:defRPr/>
            </a:pPr>
            <a:r>
              <a:rPr lang="en-US" sz="2200" dirty="0">
                <a:latin typeface="Verdana"/>
                <a:cs typeface="Verdana"/>
              </a:rPr>
              <a:t>			Psychiatry</a:t>
            </a:r>
          </a:p>
          <a:p>
            <a:pPr>
              <a:lnSpc>
                <a:spcPct val="140000"/>
              </a:lnSpc>
              <a:defRPr/>
            </a:pPr>
            <a:r>
              <a:rPr lang="en-US" sz="2200" dirty="0">
                <a:latin typeface="Verdana"/>
                <a:cs typeface="Verdana"/>
              </a:rPr>
              <a:t>			Reproductive Health</a:t>
            </a:r>
          </a:p>
          <a:p>
            <a:pPr>
              <a:lnSpc>
                <a:spcPct val="140000"/>
              </a:lnSpc>
              <a:defRPr/>
            </a:pPr>
            <a:r>
              <a:rPr lang="en-US" sz="2200" dirty="0">
                <a:latin typeface="Verdana"/>
                <a:cs typeface="Verdana"/>
              </a:rPr>
              <a:t>			Sports Medicine</a:t>
            </a:r>
          </a:p>
          <a:p>
            <a:pPr>
              <a:lnSpc>
                <a:spcPct val="140000"/>
              </a:lnSpc>
              <a:defRPr/>
            </a:pPr>
            <a:r>
              <a:rPr lang="en-US" sz="2200" dirty="0">
                <a:latin typeface="Verdana"/>
                <a:cs typeface="Verdana"/>
              </a:rPr>
              <a:t>			Emergency </a:t>
            </a:r>
            <a:r>
              <a:rPr lang="en-US" sz="2200" dirty="0" smtClean="0">
                <a:latin typeface="Verdana"/>
                <a:cs typeface="Verdana"/>
              </a:rPr>
              <a:t>Nursing</a:t>
            </a:r>
          </a:p>
          <a:p>
            <a:pPr>
              <a:lnSpc>
                <a:spcPct val="140000"/>
              </a:lnSpc>
              <a:defRPr/>
            </a:pPr>
            <a:r>
              <a:rPr lang="en-US" sz="2200" dirty="0">
                <a:latin typeface="Verdana"/>
                <a:cs typeface="Verdana"/>
              </a:rPr>
              <a:t>	</a:t>
            </a:r>
            <a:r>
              <a:rPr lang="en-US" sz="2200" dirty="0" smtClean="0">
                <a:latin typeface="Verdana"/>
                <a:cs typeface="Verdana"/>
              </a:rPr>
              <a:t>		Evidence Based Medicine</a:t>
            </a:r>
            <a:endParaRPr lang="en-US" sz="2200" dirty="0">
              <a:latin typeface="Verdana"/>
              <a:cs typeface="Verdan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7150" y="1859748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9" name="Rectangle 8"/>
          <p:cNvSpPr/>
          <p:nvPr/>
        </p:nvSpPr>
        <p:spPr>
          <a:xfrm>
            <a:off x="1333500" y="2331235"/>
            <a:ext cx="346075" cy="3571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30325" y="2804310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6675" y="3265877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33500" y="3737364"/>
            <a:ext cx="347663" cy="3571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30325" y="4210439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36675" y="4681927"/>
            <a:ext cx="347663" cy="3571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33500" y="5155002"/>
            <a:ext cx="347663" cy="355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30325" y="5626489"/>
            <a:ext cx="347663" cy="3571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</a:rPr>
              <a:t>*</a:t>
            </a:r>
          </a:p>
        </p:txBody>
      </p:sp>
      <p:sp>
        <p:nvSpPr>
          <p:cNvPr id="4" name="Rectangle 3"/>
          <p:cNvSpPr/>
          <p:nvPr/>
        </p:nvSpPr>
        <p:spPr>
          <a:xfrm>
            <a:off x="438258" y="1173399"/>
            <a:ext cx="5606942" cy="5286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i="1" dirty="0" smtClean="0">
                <a:latin typeface="Verdana"/>
                <a:cs typeface="Verdana"/>
              </a:rPr>
              <a:t> Other </a:t>
            </a:r>
            <a:r>
              <a:rPr lang="en-US" sz="2400" i="1" dirty="0">
                <a:latin typeface="Verdana"/>
                <a:cs typeface="Verdana"/>
              </a:rPr>
              <a:t>Information Topics Include: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30325" y="6083689"/>
            <a:ext cx="347663" cy="3571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3200" dirty="0">
                <a:solidFill>
                  <a:srgbClr val="0000FF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5000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5" name="Picture 4" descr="Screen Shot 2014-05-21 at 2.03.5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28809"/>
          <a:stretch/>
        </p:blipFill>
        <p:spPr>
          <a:xfrm>
            <a:off x="838835" y="1896958"/>
            <a:ext cx="7459980" cy="45079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1667" y="533408"/>
            <a:ext cx="7854316" cy="914402"/>
            <a:chOff x="387985" y="228599"/>
            <a:chExt cx="7854316" cy="914402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387985" y="228599"/>
              <a:ext cx="7854316" cy="914402"/>
            </a:xfrm>
            <a:prstGeom prst="wedgeRoundRectCallout">
              <a:avLst>
                <a:gd name="adj1" fmla="val -13186"/>
                <a:gd name="adj2" fmla="val 14645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B1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10000"/>
                </a:lnSpc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	Click </a:t>
              </a:r>
              <a:r>
                <a:rPr lang="en-US" sz="3200" i="1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Table of Contents Icon</a:t>
              </a:r>
              <a:endParaRPr lang="en-US" sz="3200" i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8" name="Picture 7" descr="Screen Shot 2014-01-02 at 4.18.12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800" y="359666"/>
              <a:ext cx="913892" cy="685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9218412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6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5-21 at 11.2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23" y="258763"/>
            <a:ext cx="6197600" cy="6324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745193" y="840319"/>
            <a:ext cx="2555874" cy="1625600"/>
          </a:xfrm>
          <a:prstGeom prst="roundRect">
            <a:avLst/>
          </a:prstGeom>
          <a:noFill/>
          <a:ln w="57150" cmpd="sng">
            <a:solidFill>
              <a:srgbClr val="B1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4891619" y="248181"/>
            <a:ext cx="3921125" cy="928688"/>
          </a:xfrm>
          <a:prstGeom prst="wedgeRoundRectCallout">
            <a:avLst>
              <a:gd name="adj1" fmla="val -72434"/>
              <a:gd name="adj2" fmla="val 57241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Table of Contents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786844" y="2373842"/>
            <a:ext cx="4025900" cy="1301750"/>
          </a:xfrm>
          <a:prstGeom prst="wedgeRoundRectCallout">
            <a:avLst>
              <a:gd name="adj1" fmla="val -84066"/>
              <a:gd name="adj2" fmla="val -7771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B1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28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</a:rPr>
              <a:t>appropriate database</a:t>
            </a:r>
            <a:endParaRPr lang="en-US" sz="28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3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249238" y="269875"/>
            <a:ext cx="8647112" cy="6362700"/>
            <a:chOff x="249485" y="270252"/>
            <a:chExt cx="8647304" cy="6363054"/>
          </a:xfrm>
        </p:grpSpPr>
        <p:pic>
          <p:nvPicPr>
            <p:cNvPr id="28682" name="Picture 5" descr="Screen Shot 2012-04-30 at 12.08.19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86" y="270252"/>
              <a:ext cx="8647303" cy="874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49485" y="1145014"/>
              <a:ext cx="8647304" cy="5488292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41338" y="1495425"/>
            <a:ext cx="8054975" cy="4873625"/>
          </a:xfrm>
          <a:prstGeom prst="rect">
            <a:avLst/>
          </a:prstGeom>
          <a:solidFill>
            <a:srgbClr val="6699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400" dirty="0">
                <a:latin typeface="Verdana"/>
                <a:cs typeface="Verdana"/>
              </a:rPr>
              <a:t>	Drug </a:t>
            </a:r>
            <a:r>
              <a:rPr lang="en-US" sz="3400" dirty="0" smtClean="0">
                <a:latin typeface="Verdana"/>
                <a:cs typeface="Verdana"/>
              </a:rPr>
              <a:t>Database:</a:t>
            </a: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30000"/>
              </a:lnSpc>
              <a:defRPr/>
            </a:pPr>
            <a:r>
              <a:rPr lang="en-US" sz="2400" dirty="0">
                <a:latin typeface="Verdana"/>
                <a:cs typeface="Verdana"/>
              </a:rPr>
              <a:t>			</a:t>
            </a:r>
          </a:p>
        </p:txBody>
      </p:sp>
      <p:pic>
        <p:nvPicPr>
          <p:cNvPr id="4" name="Picture 3" descr="Screen Shot 2014-05-21 at 2.13.1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t="9360" r="-12" b="37883"/>
          <a:stretch/>
        </p:blipFill>
        <p:spPr>
          <a:xfrm>
            <a:off x="831215" y="2868510"/>
            <a:ext cx="7475220" cy="25968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05108" y="3149599"/>
            <a:ext cx="3097212" cy="2314035"/>
          </a:xfrm>
          <a:prstGeom prst="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ounded Rectangular Callout 17"/>
          <p:cNvSpPr/>
          <p:nvPr/>
        </p:nvSpPr>
        <p:spPr>
          <a:xfrm>
            <a:off x="5327636" y="1638308"/>
            <a:ext cx="3070225" cy="1025525"/>
          </a:xfrm>
          <a:prstGeom prst="wedgeRoundRectCallout">
            <a:avLst>
              <a:gd name="adj1" fmla="val -21611"/>
              <a:gd name="adj2" fmla="val 68815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Clickable links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878759" y="4849540"/>
            <a:ext cx="1186477" cy="1"/>
          </a:xfrm>
          <a:prstGeom prst="straightConnector1">
            <a:avLst/>
          </a:prstGeom>
          <a:ln w="76200" cmpd="sng"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229950" y="5158628"/>
            <a:ext cx="1186477" cy="1"/>
          </a:xfrm>
          <a:prstGeom prst="straightConnector1">
            <a:avLst/>
          </a:prstGeom>
          <a:ln w="76200" cmpd="sng">
            <a:solidFill>
              <a:srgbClr val="CC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71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49238" y="269875"/>
            <a:ext cx="8647112" cy="6362700"/>
            <a:chOff x="249485" y="270252"/>
            <a:chExt cx="8647304" cy="6363054"/>
          </a:xfrm>
        </p:grpSpPr>
        <p:pic>
          <p:nvPicPr>
            <p:cNvPr id="29701" name="Picture 5" descr="Screen Shot 2012-04-30 at 12.08.19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86" y="270252"/>
              <a:ext cx="8647303" cy="874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49485" y="1145014"/>
              <a:ext cx="8647304" cy="5488292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41338" y="1495425"/>
            <a:ext cx="8054975" cy="4873625"/>
          </a:xfrm>
          <a:prstGeom prst="rect">
            <a:avLst/>
          </a:prstGeom>
          <a:solidFill>
            <a:srgbClr val="6699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250000"/>
              </a:lnSpc>
              <a:defRPr/>
            </a:pPr>
            <a:r>
              <a:rPr lang="en-US" sz="3200" dirty="0">
                <a:latin typeface="Verdana"/>
                <a:cs typeface="Verdana"/>
              </a:rPr>
              <a:t>	</a:t>
            </a:r>
            <a:r>
              <a:rPr lang="en-US" sz="3400" i="1" dirty="0">
                <a:latin typeface="Verdana"/>
                <a:cs typeface="Verdana"/>
              </a:rPr>
              <a:t>There are also:</a:t>
            </a:r>
          </a:p>
          <a:p>
            <a:pPr>
              <a:lnSpc>
                <a:spcPct val="130000"/>
              </a:lnSpc>
              <a:defRPr/>
            </a:pPr>
            <a:r>
              <a:rPr lang="en-US" sz="3400" i="1" dirty="0">
                <a:latin typeface="Verdana"/>
                <a:cs typeface="Verdana"/>
              </a:rPr>
              <a:t>		</a:t>
            </a:r>
            <a:r>
              <a:rPr lang="en-US" sz="3400" dirty="0">
                <a:latin typeface="Verdana"/>
                <a:cs typeface="Verdana"/>
              </a:rPr>
              <a:t>Illustrations</a:t>
            </a: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30000"/>
              </a:lnSpc>
              <a:defRPr/>
            </a:pPr>
            <a:r>
              <a:rPr lang="en-US" sz="2400" dirty="0">
                <a:latin typeface="Verdana"/>
                <a:cs typeface="Verdana"/>
              </a:rPr>
              <a:t>			</a:t>
            </a:r>
          </a:p>
        </p:txBody>
      </p:sp>
      <p:pic>
        <p:nvPicPr>
          <p:cNvPr id="9" name="Picture 8" descr="Screen Shot 2011-12-12 at 10.53.2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8" b="2297"/>
          <a:stretch/>
        </p:blipFill>
        <p:spPr>
          <a:xfrm>
            <a:off x="4808538" y="2627313"/>
            <a:ext cx="3336925" cy="3419475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166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249238" y="269875"/>
            <a:ext cx="8647112" cy="6362700"/>
            <a:chOff x="249485" y="270252"/>
            <a:chExt cx="8647304" cy="6363054"/>
          </a:xfrm>
        </p:grpSpPr>
        <p:pic>
          <p:nvPicPr>
            <p:cNvPr id="30732" name="Picture 5" descr="Screen Shot 2012-04-30 at 12.08.19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86" y="270252"/>
              <a:ext cx="8647303" cy="874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49485" y="1145014"/>
              <a:ext cx="8647304" cy="5488292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39738" y="1298575"/>
            <a:ext cx="8274050" cy="5199063"/>
          </a:xfrm>
          <a:prstGeom prst="rect">
            <a:avLst/>
          </a:prstGeom>
          <a:solidFill>
            <a:srgbClr val="6699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30000"/>
              </a:lnSpc>
              <a:defRPr/>
            </a:pPr>
            <a:r>
              <a:rPr lang="en-US" sz="2400" dirty="0">
                <a:latin typeface="Verdana"/>
                <a:cs typeface="Verdana"/>
              </a:rPr>
              <a:t>			</a:t>
            </a:r>
          </a:p>
        </p:txBody>
      </p:sp>
      <p:pic>
        <p:nvPicPr>
          <p:cNvPr id="30724" name="Picture 11" descr="Screen Shot 2012-04-30 at 12.48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1806575"/>
            <a:ext cx="25336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71525" y="1617663"/>
            <a:ext cx="4310063" cy="536575"/>
          </a:xfrm>
          <a:prstGeom prst="rect">
            <a:avLst/>
          </a:prstGeom>
          <a:solidFill>
            <a:srgbClr val="669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3200" dirty="0">
                <a:latin typeface="Verdana"/>
                <a:cs typeface="Verdana"/>
              </a:rPr>
              <a:t>Medical Calculators:</a:t>
            </a:r>
          </a:p>
        </p:txBody>
      </p:sp>
      <p:sp>
        <p:nvSpPr>
          <p:cNvPr id="9" name="Rectangle 8"/>
          <p:cNvSpPr/>
          <p:nvPr/>
        </p:nvSpPr>
        <p:spPr>
          <a:xfrm>
            <a:off x="5630863" y="2049463"/>
            <a:ext cx="687387" cy="179387"/>
          </a:xfrm>
          <a:prstGeom prst="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0863" y="3101975"/>
            <a:ext cx="2381250" cy="263525"/>
          </a:xfrm>
          <a:prstGeom prst="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0863" y="4989513"/>
            <a:ext cx="2381250" cy="263525"/>
          </a:xfrm>
          <a:prstGeom prst="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713418">
            <a:off x="7201288" y="814068"/>
            <a:ext cx="335878" cy="1142580"/>
          </a:xfrm>
          <a:prstGeom prst="downArrow">
            <a:avLst>
              <a:gd name="adj1" fmla="val 50000"/>
              <a:gd name="adj2" fmla="val 70476"/>
            </a:avLst>
          </a:prstGeom>
          <a:gradFill flip="none" rotWithShape="1">
            <a:gsLst>
              <a:gs pos="0">
                <a:srgbClr val="950000"/>
              </a:gs>
              <a:gs pos="100000">
                <a:srgbClr val="950000"/>
              </a:gs>
              <a:gs pos="50000">
                <a:schemeClr val="bg1"/>
              </a:gs>
              <a:gs pos="30000">
                <a:srgbClr val="C45351"/>
              </a:gs>
              <a:gs pos="70000">
                <a:srgbClr val="C45351"/>
              </a:gs>
            </a:gsLst>
            <a:path path="circle">
              <a:fillToRect l="100000" t="100000"/>
            </a:path>
            <a:tileRect r="-100000" b="-100000"/>
          </a:gradFill>
          <a:ln w="19050" cmpd="sng">
            <a:solidFill>
              <a:srgbClr val="95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5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249238" y="269875"/>
            <a:ext cx="8647112" cy="6362700"/>
            <a:chOff x="249485" y="270252"/>
            <a:chExt cx="8647304" cy="6363054"/>
          </a:xfrm>
        </p:grpSpPr>
        <p:pic>
          <p:nvPicPr>
            <p:cNvPr id="31754" name="Picture 5" descr="Screen Shot 2012-04-30 at 12.08.19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486" y="270252"/>
              <a:ext cx="8647303" cy="874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49485" y="1145014"/>
              <a:ext cx="8647304" cy="5488292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39738" y="1309688"/>
            <a:ext cx="8274050" cy="5199062"/>
          </a:xfrm>
          <a:prstGeom prst="rect">
            <a:avLst/>
          </a:prstGeom>
          <a:solidFill>
            <a:srgbClr val="6699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50000"/>
              </a:lnSpc>
              <a:defRPr/>
            </a:pPr>
            <a:endParaRPr lang="en-US" sz="3400" dirty="0">
              <a:latin typeface="Verdana"/>
              <a:cs typeface="Verdana"/>
            </a:endParaRPr>
          </a:p>
          <a:p>
            <a:pPr>
              <a:lnSpc>
                <a:spcPct val="130000"/>
              </a:lnSpc>
              <a:defRPr/>
            </a:pPr>
            <a:r>
              <a:rPr lang="en-US" sz="2400" dirty="0">
                <a:latin typeface="Verdana"/>
                <a:cs typeface="Verdana"/>
              </a:rPr>
              <a:t>		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3263" y="1617663"/>
            <a:ext cx="4054475" cy="536575"/>
          </a:xfrm>
          <a:prstGeom prst="rect">
            <a:avLst/>
          </a:prstGeom>
          <a:solidFill>
            <a:srgbClr val="6699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3200" dirty="0">
                <a:latin typeface="Verdana"/>
                <a:cs typeface="Verdana"/>
              </a:rPr>
              <a:t>and a Lab Manual:</a:t>
            </a:r>
          </a:p>
        </p:txBody>
      </p:sp>
      <p:pic>
        <p:nvPicPr>
          <p:cNvPr id="31749" name="Picture 4" descr="Screen Shot 2012-04-30 at 12.55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2360613"/>
            <a:ext cx="5199063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918325" y="2401888"/>
            <a:ext cx="1474788" cy="1689100"/>
          </a:xfrm>
          <a:prstGeom prst="rect">
            <a:avLst/>
          </a:prstGeom>
          <a:noFill/>
          <a:ln w="34925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368675" y="2587625"/>
            <a:ext cx="1979613" cy="1565275"/>
            <a:chOff x="3368675" y="2587625"/>
            <a:chExt cx="1979613" cy="1565275"/>
          </a:xfrm>
        </p:grpSpPr>
        <p:sp>
          <p:nvSpPr>
            <p:cNvPr id="14" name="Rectangle 13"/>
            <p:cNvSpPr/>
            <p:nvPr/>
          </p:nvSpPr>
          <p:spPr>
            <a:xfrm>
              <a:off x="3368675" y="2587625"/>
              <a:ext cx="1422400" cy="293688"/>
            </a:xfrm>
            <a:prstGeom prst="rect">
              <a:avLst/>
            </a:prstGeom>
            <a:noFill/>
            <a:ln w="3492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68675" y="3887788"/>
              <a:ext cx="1979613" cy="265112"/>
            </a:xfrm>
            <a:prstGeom prst="rect">
              <a:avLst/>
            </a:prstGeom>
            <a:noFill/>
            <a:ln w="3492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71850" y="2941638"/>
              <a:ext cx="1004888" cy="201612"/>
            </a:xfrm>
            <a:prstGeom prst="rect">
              <a:avLst/>
            </a:prstGeom>
            <a:noFill/>
            <a:ln w="34925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43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5175" y="1968500"/>
            <a:ext cx="7620000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Drug Information in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MICROMEDEX</a:t>
            </a:r>
          </a:p>
        </p:txBody>
      </p:sp>
    </p:spTree>
    <p:extLst>
      <p:ext uri="{BB962C8B-B14F-4D97-AF65-F5344CB8AC3E}">
        <p14:creationId xmlns:p14="http://schemas.microsoft.com/office/powerpoint/2010/main" val="166862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87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8285" y="317498"/>
            <a:ext cx="4971143" cy="9615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MICROMEDEX</a:t>
            </a:r>
            <a:endParaRPr lang="en-US" sz="54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00572" y="1794936"/>
            <a:ext cx="7738501" cy="1899920"/>
            <a:chOff x="700572" y="2010830"/>
            <a:chExt cx="7738501" cy="1899920"/>
          </a:xfrm>
        </p:grpSpPr>
        <p:sp>
          <p:nvSpPr>
            <p:cNvPr id="15" name="Rectangle 14"/>
            <p:cNvSpPr/>
            <p:nvPr/>
          </p:nvSpPr>
          <p:spPr>
            <a:xfrm>
              <a:off x="700572" y="2693604"/>
              <a:ext cx="5800615" cy="58964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42900" indent="-342900">
                <a:buFont typeface="Arial"/>
                <a:buChar char="•"/>
                <a:defRPr/>
              </a:pPr>
              <a:r>
                <a:rPr lang="en-US" sz="2800" dirty="0" smtClean="0">
                  <a:latin typeface="News Gothic MT"/>
                  <a:cs typeface="News Gothic MT"/>
                </a:rPr>
                <a:t>Authoritative drug information</a:t>
              </a:r>
            </a:p>
          </p:txBody>
        </p:sp>
        <p:pic>
          <p:nvPicPr>
            <p:cNvPr id="10" name="Picture 9" descr="ch1_mode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073" y="2010830"/>
              <a:ext cx="1524000" cy="189992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918775" y="4111625"/>
            <a:ext cx="5582412" cy="2255520"/>
            <a:chOff x="918775" y="4111625"/>
            <a:chExt cx="5582412" cy="2255520"/>
          </a:xfrm>
        </p:grpSpPr>
        <p:pic>
          <p:nvPicPr>
            <p:cNvPr id="3" name="Picture 2" descr="Screen Shot 2014-01-02 at 4.30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775" y="4111625"/>
              <a:ext cx="5582412" cy="225552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030111" y="5588063"/>
              <a:ext cx="328790" cy="226786"/>
            </a:xfrm>
            <a:prstGeom prst="rect">
              <a:avLst/>
            </a:prstGeom>
            <a:noFill/>
            <a:ln w="38100" cmpd="sng">
              <a:solidFill>
                <a:srgbClr val="FF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165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29 at 11.47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787755"/>
            <a:ext cx="5090668" cy="585622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171175" y="192686"/>
            <a:ext cx="3635375" cy="595069"/>
          </a:xfrm>
          <a:prstGeom prst="wedgeRoundRectCallout">
            <a:avLst>
              <a:gd name="adj1" fmla="val 3699"/>
              <a:gd name="adj2" fmla="val 89967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17622" y="4877192"/>
            <a:ext cx="5880100" cy="1638300"/>
            <a:chOff x="917622" y="4608539"/>
            <a:chExt cx="5880100" cy="1638300"/>
          </a:xfrm>
        </p:grpSpPr>
        <p:pic>
          <p:nvPicPr>
            <p:cNvPr id="6" name="Picture 5" descr="Screen Shot 2012-07-20 at 12.21.1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622" y="4608539"/>
              <a:ext cx="5880100" cy="1638300"/>
            </a:xfrm>
            <a:prstGeom prst="rect">
              <a:avLst/>
            </a:prstGeom>
            <a:ln w="28575" cmpd="sng">
              <a:solidFill>
                <a:srgbClr val="CC0000"/>
              </a:solidFill>
            </a:ln>
          </p:spPr>
        </p:pic>
        <p:sp>
          <p:nvSpPr>
            <p:cNvPr id="7" name="Rounded Rectangle 6"/>
            <p:cNvSpPr/>
            <p:nvPr/>
          </p:nvSpPr>
          <p:spPr>
            <a:xfrm>
              <a:off x="4570471" y="5200039"/>
              <a:ext cx="1009144" cy="898624"/>
            </a:xfrm>
            <a:prstGeom prst="roundRect">
              <a:avLst/>
            </a:prstGeom>
            <a:noFill/>
            <a:ln w="50800">
              <a:solidFill>
                <a:srgbClr val="3366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82183" y="3600537"/>
            <a:ext cx="3052749" cy="932319"/>
            <a:chOff x="5682183" y="2955280"/>
            <a:chExt cx="3052749" cy="932319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5682183" y="2955280"/>
              <a:ext cx="3052749" cy="932319"/>
            </a:xfrm>
            <a:prstGeom prst="wedgeRoundRectCallout">
              <a:avLst>
                <a:gd name="adj1" fmla="val -54286"/>
                <a:gd name="adj2" fmla="val 13627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50000"/>
                </a:lnSpc>
                <a:spcAft>
                  <a:spcPts val="240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3137" y="3122318"/>
              <a:ext cx="2727148" cy="594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  <a:latin typeface="Verdana"/>
                  <a:cs typeface="Verdana"/>
                </a:rPr>
                <a:t>Click Nursing</a:t>
              </a:r>
              <a:endParaRPr lang="en-US" sz="2800" dirty="0">
                <a:solidFill>
                  <a:prstClr val="black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84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067" y="616856"/>
            <a:ext cx="8282215" cy="517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 smtClean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  <a:endParaRPr lang="en-US" sz="2600" i="1" dirty="0">
              <a:solidFill>
                <a:schemeClr val="bg1"/>
              </a:solidFill>
              <a:latin typeface="+mj-lt"/>
              <a:cs typeface="Times New Roman"/>
            </a:endParaRP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7" y="2099774"/>
            <a:ext cx="1905000" cy="2870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000" y="2098504"/>
            <a:ext cx="8917215" cy="3882715"/>
            <a:chOff x="127000" y="2098504"/>
            <a:chExt cx="8917215" cy="3882715"/>
          </a:xfrm>
        </p:grpSpPr>
        <p:pic>
          <p:nvPicPr>
            <p:cNvPr id="13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2098504"/>
              <a:ext cx="2111375" cy="28714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7000" y="5473388"/>
              <a:ext cx="89172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i="1" dirty="0" smtClean="0">
                  <a:solidFill>
                    <a:schemeClr val="bg1"/>
                  </a:solidFill>
                </a:rPr>
                <a:t> of the best </a:t>
              </a:r>
              <a:r>
                <a:rPr lang="en-US" sz="2600" i="1" dirty="0">
                  <a:solidFill>
                    <a:schemeClr val="bg1"/>
                  </a:solidFill>
                </a:rPr>
                <a:t>available scientific knowledge with clinical </a:t>
              </a:r>
              <a:r>
                <a:rPr lang="en-US" sz="2600" i="1" dirty="0" smtClean="0">
                  <a:solidFill>
                    <a:schemeClr val="bg1"/>
                  </a:solidFill>
                </a:rPr>
                <a:t>expertise</a:t>
              </a:r>
              <a:r>
                <a:rPr lang="en-US" sz="2700" i="1" dirty="0" smtClean="0">
                  <a:solidFill>
                    <a:schemeClr val="bg1"/>
                  </a:solidFill>
                </a:rPr>
                <a:t>.</a:t>
              </a:r>
              <a:endParaRPr lang="en-US" sz="27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714"/>
            <a:ext cx="8980715" cy="6676572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29 at 5.2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5" y="257954"/>
            <a:ext cx="8138668" cy="4464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8368" y="5107900"/>
            <a:ext cx="6927073" cy="1333392"/>
            <a:chOff x="448368" y="5107900"/>
            <a:chExt cx="6927073" cy="1333392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448368" y="5107900"/>
              <a:ext cx="6927073" cy="1333392"/>
            </a:xfrm>
            <a:prstGeom prst="wedgeRoundRectCallout">
              <a:avLst>
                <a:gd name="adj1" fmla="val 28076"/>
                <a:gd name="adj2" fmla="val -17335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 </a:t>
              </a: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dirty="0" smtClean="0">
                  <a:solidFill>
                    <a:srgbClr val="CC0000"/>
                  </a:solidFill>
                  <a:latin typeface="Verdana" charset="0"/>
                  <a:ea typeface="ＭＳ Ｐゴシック" charset="0"/>
                  <a:cs typeface="Verdana" charset="0"/>
                </a:rPr>
                <a:t>MICROMEDEX</a:t>
              </a:r>
              <a:endParaRPr lang="en-US" sz="3600" dirty="0">
                <a:solidFill>
                  <a:srgbClr val="CC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611442" y="5511262"/>
              <a:ext cx="1460500" cy="571500"/>
              <a:chOff x="5611442" y="5511262"/>
              <a:chExt cx="1460500" cy="5715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611442" y="5511262"/>
                <a:ext cx="914400" cy="571500"/>
              </a:xfrm>
              <a:prstGeom prst="rect">
                <a:avLst/>
              </a:prstGeom>
              <a:solidFill>
                <a:srgbClr val="FFFFFF"/>
              </a:solidFill>
              <a:ln w="5715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649542" y="5555224"/>
                <a:ext cx="850900" cy="39565"/>
              </a:xfrm>
              <a:prstGeom prst="rect">
                <a:avLst/>
              </a:prstGeom>
              <a:solidFill>
                <a:srgbClr val="CC0000"/>
              </a:solidFill>
              <a:ln w="5715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5979742" y="5828762"/>
                <a:ext cx="1092200" cy="0"/>
              </a:xfrm>
              <a:prstGeom prst="straightConnector1">
                <a:avLst/>
              </a:prstGeom>
              <a:ln w="57150" cmpd="sng">
                <a:solidFill>
                  <a:schemeClr val="tx1">
                    <a:lumMod val="65000"/>
                    <a:lumOff val="35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859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0.04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3" y="310445"/>
            <a:ext cx="6426200" cy="626745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096752" y="2024463"/>
            <a:ext cx="3043465" cy="1190852"/>
          </a:xfrm>
          <a:prstGeom prst="wedgeRoundRectCallout">
            <a:avLst>
              <a:gd name="adj1" fmla="val 20730"/>
              <a:gd name="adj2" fmla="val -10658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Drug Name Search Bar</a:t>
            </a:r>
          </a:p>
        </p:txBody>
      </p:sp>
    </p:spTree>
    <p:extLst>
      <p:ext uri="{BB962C8B-B14F-4D97-AF65-F5344CB8AC3E}">
        <p14:creationId xmlns:p14="http://schemas.microsoft.com/office/powerpoint/2010/main" val="16468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0.15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43" y="409258"/>
            <a:ext cx="6169152" cy="60045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11501" y="2897868"/>
            <a:ext cx="5551034" cy="1828346"/>
          </a:xfrm>
          <a:prstGeom prst="wedgeRoundRectCallout">
            <a:avLst>
              <a:gd name="adj1" fmla="val -45383"/>
              <a:gd name="adj2" fmla="val -12212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Begin entering drug </a:t>
            </a:r>
            <a:r>
              <a:rPr lang="en-US" sz="2800" dirty="0" smtClean="0">
                <a:solidFill>
                  <a:prstClr val="black"/>
                </a:solidFill>
                <a:latin typeface="Verdana"/>
                <a:cs typeface="Verdana"/>
              </a:rPr>
              <a:t>name.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2800" dirty="0" smtClean="0">
                <a:solidFill>
                  <a:prstClr val="black"/>
                </a:solidFill>
                <a:latin typeface="Verdana"/>
                <a:cs typeface="Verdana"/>
              </a:rPr>
              <a:t>Select correct drug.</a:t>
            </a:r>
            <a:endParaRPr lang="en-US" sz="28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2167" y="1111250"/>
            <a:ext cx="2772833" cy="32808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 warfarin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0.15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538" y="294831"/>
            <a:ext cx="6163310" cy="623341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07270" y="3036360"/>
            <a:ext cx="4637088" cy="893762"/>
          </a:xfrm>
          <a:prstGeom prst="wedgeRoundRectCallout">
            <a:avLst>
              <a:gd name="adj1" fmla="val -741"/>
              <a:gd name="adj2" fmla="val -12081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Verdana"/>
                <a:cs typeface="Verdana"/>
              </a:rPr>
              <a:t>Select detailed document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6456187" y="2921000"/>
            <a:ext cx="842786" cy="931334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1538" y="1788582"/>
            <a:ext cx="2515545" cy="356811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0.2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7" y="448691"/>
            <a:ext cx="7616952" cy="596696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678363" y="2931583"/>
            <a:ext cx="4064000" cy="1292225"/>
          </a:xfrm>
          <a:prstGeom prst="wedgeRoundRectCallout">
            <a:avLst>
              <a:gd name="adj1" fmla="val -42036"/>
              <a:gd name="adj2" fmla="val -48384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Drug Monograph</a:t>
            </a:r>
          </a:p>
        </p:txBody>
      </p:sp>
    </p:spTree>
    <p:extLst>
      <p:ext uri="{BB962C8B-B14F-4D97-AF65-F5344CB8AC3E}">
        <p14:creationId xmlns:p14="http://schemas.microsoft.com/office/powerpoint/2010/main" val="383574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0.04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3" y="310445"/>
            <a:ext cx="6426200" cy="626745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03214" y="754672"/>
            <a:ext cx="6426200" cy="367041"/>
          </a:xfrm>
          <a:prstGeom prst="rect">
            <a:avLst/>
          </a:prstGeom>
          <a:noFill/>
          <a:ln w="381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5624417" y="2050324"/>
            <a:ext cx="3184071" cy="852043"/>
          </a:xfrm>
          <a:prstGeom prst="wedgeRoundRectCallout">
            <a:avLst>
              <a:gd name="adj1" fmla="val -54770"/>
              <a:gd name="adj2" fmla="val -148578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 smtClean="0">
              <a:solidFill>
                <a:prstClr val="black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800" dirty="0" smtClean="0">
                <a:solidFill>
                  <a:prstClr val="black"/>
                </a:solidFill>
                <a:latin typeface="Verdana" charset="0"/>
                <a:ea typeface="ＭＳ Ｐゴシック" charset="0"/>
                <a:cs typeface="Verdana" charset="0"/>
              </a:rPr>
              <a:t>Special Tools</a:t>
            </a:r>
            <a:endParaRPr lang="en-US" sz="2800" dirty="0">
              <a:solidFill>
                <a:srgbClr val="FFFFFF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>
              <a:defRPr/>
            </a:pPr>
            <a:r>
              <a:rPr lang="en-US" sz="800" i="1" dirty="0" smtClean="0">
                <a:solidFill>
                  <a:prstClr val="white"/>
                </a:solidFill>
                <a:latin typeface="Verdana" charset="0"/>
                <a:ea typeface="ＭＳ Ｐゴシック" charset="0"/>
                <a:cs typeface="Verdana" charset="0"/>
              </a:rPr>
              <a:t>A</a:t>
            </a:r>
            <a:endParaRPr lang="en-US" sz="800" i="1" dirty="0">
              <a:solidFill>
                <a:prstClr val="white"/>
              </a:solidFill>
              <a:latin typeface="Verdana" charset="0"/>
              <a:ea typeface="ＭＳ Ｐゴシック" charset="0"/>
              <a:cs typeface="Verdana" charset="0"/>
            </a:endParaRPr>
          </a:p>
          <a:p>
            <a:pPr lvl="0">
              <a:lnSpc>
                <a:spcPct val="120000"/>
              </a:lnSpc>
              <a:defRPr/>
            </a:pPr>
            <a:endParaRPr lang="en-US" sz="2000" dirty="0">
              <a:solidFill>
                <a:prstClr val="black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929" y="426344"/>
            <a:ext cx="8372928" cy="8345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MICROMEDEX – drug interactions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Screen Shot 2013-07-30 at 10.39.4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003"/>
          <a:stretch/>
        </p:blipFill>
        <p:spPr>
          <a:xfrm>
            <a:off x="3182388" y="2047028"/>
            <a:ext cx="5542280" cy="3910846"/>
          </a:xfrm>
          <a:prstGeom prst="rect">
            <a:avLst/>
          </a:prstGeom>
          <a:ln w="28575" cmpd="sng">
            <a:solidFill>
              <a:srgbClr val="0080FF"/>
            </a:solidFill>
          </a:ln>
        </p:spPr>
      </p:pic>
      <p:pic>
        <p:nvPicPr>
          <p:cNvPr id="12" name="Picture 11" descr="MP900448701[1]pillsbott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7" y="3169958"/>
            <a:ext cx="2032000" cy="1524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406565" y="2398221"/>
            <a:ext cx="4477205" cy="2545011"/>
            <a:chOff x="3406565" y="2398221"/>
            <a:chExt cx="4477205" cy="2545011"/>
          </a:xfrm>
        </p:grpSpPr>
        <p:sp>
          <p:nvSpPr>
            <p:cNvPr id="15" name="Rectangle 14"/>
            <p:cNvSpPr/>
            <p:nvPr/>
          </p:nvSpPr>
          <p:spPr>
            <a:xfrm>
              <a:off x="3406565" y="2398221"/>
              <a:ext cx="561967" cy="278254"/>
            </a:xfrm>
            <a:prstGeom prst="rect">
              <a:avLst/>
            </a:prstGeom>
            <a:noFill/>
            <a:ln w="38100" cmpd="sng">
              <a:solidFill>
                <a:srgbClr val="FF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4745166" y="3701562"/>
              <a:ext cx="3138604" cy="1241670"/>
            </a:xfrm>
            <a:prstGeom prst="wedgeRoundRectCallout">
              <a:avLst>
                <a:gd name="adj1" fmla="val -67901"/>
                <a:gd name="adj2" fmla="val -140952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dirty="0">
                  <a:solidFill>
                    <a:schemeClr val="tx1"/>
                  </a:solidFill>
                  <a:latin typeface="Verdana"/>
                  <a:cs typeface="Verdana"/>
                </a:rPr>
                <a:t>Select Drug Interactions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64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0.48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33" y="504942"/>
            <a:ext cx="8252460" cy="58445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07881" y="259743"/>
            <a:ext cx="4563208" cy="1296072"/>
            <a:chOff x="2588846" y="259767"/>
            <a:chExt cx="5070231" cy="1440080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588846" y="259767"/>
              <a:ext cx="5070231" cy="1440080"/>
            </a:xfrm>
            <a:prstGeom prst="wedgeRoundRectCallout">
              <a:avLst>
                <a:gd name="adj1" fmla="val -68234"/>
                <a:gd name="adj2" fmla="val 15098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1800"/>
                </a:spcAft>
                <a:defRPr/>
              </a:pP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Start entering drug name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367334" y="998198"/>
              <a:ext cx="1514231" cy="472791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chemeClr val="bg1">
                  <a:lumMod val="50000"/>
                </a:schemeClr>
              </a:solidFill>
            </a:ln>
            <a:effectLst>
              <a:glow rad="38100">
                <a:schemeClr val="bg1">
                  <a:lumMod val="75000"/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600" dirty="0" err="1">
                  <a:solidFill>
                    <a:schemeClr val="tx1"/>
                  </a:solidFill>
                  <a:latin typeface="Verdana"/>
                  <a:cs typeface="Verdana"/>
                </a:rPr>
                <a:t>warf</a:t>
              </a:r>
              <a:endParaRPr lang="en-US" sz="26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4363732" y="2019014"/>
            <a:ext cx="3654425" cy="1225550"/>
          </a:xfrm>
          <a:prstGeom prst="wedgeRoundRectCallout">
            <a:avLst>
              <a:gd name="adj1" fmla="val -101841"/>
              <a:gd name="adj2" fmla="val 60458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chemeClr val="tx1"/>
                </a:solidFill>
                <a:latin typeface="Verdana"/>
                <a:cs typeface="Verdana"/>
              </a:rPr>
              <a:t>Highlight correct drug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06797" y="3937610"/>
            <a:ext cx="3307496" cy="958850"/>
            <a:chOff x="5124450" y="4495679"/>
            <a:chExt cx="3307496" cy="958850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5124450" y="4495679"/>
              <a:ext cx="3307496" cy="958850"/>
            </a:xfrm>
            <a:prstGeom prst="wedgeRoundRectCallout">
              <a:avLst>
                <a:gd name="adj1" fmla="val -99322"/>
                <a:gd name="adj2" fmla="val -3975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tx1"/>
                  </a:solidFill>
                  <a:latin typeface="Verdana"/>
                  <a:cs typeface="Verdana"/>
                </a:rPr>
                <a:t> </a:t>
              </a:r>
            </a:p>
          </p:txBody>
        </p:sp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5404659" y="4673621"/>
              <a:ext cx="2708954" cy="599281"/>
              <a:chOff x="5036209" y="3955810"/>
              <a:chExt cx="2855625" cy="599039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036005" y="3955668"/>
                <a:ext cx="2289999" cy="5998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dirty="0">
                    <a:solidFill>
                      <a:prstClr val="black"/>
                    </a:solidFill>
                    <a:latin typeface="Verdana"/>
                    <a:cs typeface="Verdana"/>
                  </a:rPr>
                  <a:t>Click arrow</a:t>
                </a:r>
              </a:p>
            </p:txBody>
          </p:sp>
          <p:grpSp>
            <p:nvGrpSpPr>
              <p:cNvPr id="12" name="Group 18"/>
              <p:cNvGrpSpPr>
                <a:grpSpLocks/>
              </p:cNvGrpSpPr>
              <p:nvPr/>
            </p:nvGrpSpPr>
            <p:grpSpPr bwMode="auto">
              <a:xfrm>
                <a:off x="7324702" y="4011720"/>
                <a:ext cx="567132" cy="527155"/>
                <a:chOff x="7324702" y="4019707"/>
                <a:chExt cx="567132" cy="527155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7341873" y="4019195"/>
                  <a:ext cx="550678" cy="528423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4" name="Isosceles Triangle 13"/>
                <p:cNvSpPr/>
                <p:nvPr/>
              </p:nvSpPr>
              <p:spPr>
                <a:xfrm rot="5400000">
                  <a:off x="7481539" y="4163591"/>
                  <a:ext cx="372912" cy="25232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26262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4964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2418" y="408496"/>
            <a:ext cx="8543290" cy="6031484"/>
            <a:chOff x="292418" y="408496"/>
            <a:chExt cx="8543290" cy="6031484"/>
          </a:xfrm>
        </p:grpSpPr>
        <p:pic>
          <p:nvPicPr>
            <p:cNvPr id="4" name="Picture 3" descr="Screen Shot 2013-07-30 at 10.54.07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18" y="408496"/>
              <a:ext cx="8543290" cy="60314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741583" y="3746500"/>
              <a:ext cx="878417" cy="376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ounded Rectangular Callout 26"/>
          <p:cNvSpPr/>
          <p:nvPr/>
        </p:nvSpPr>
        <p:spPr>
          <a:xfrm>
            <a:off x="3624236" y="1510391"/>
            <a:ext cx="3494474" cy="1180418"/>
          </a:xfrm>
          <a:prstGeom prst="wedgeRoundRectCallout">
            <a:avLst>
              <a:gd name="adj1" fmla="val -52360"/>
              <a:gd name="adj2" fmla="val 10218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tx1"/>
                </a:solidFill>
                <a:latin typeface="Verdana"/>
                <a:cs typeface="Verdana"/>
              </a:rPr>
              <a:t>Warfarin is in the search box</a:t>
            </a:r>
            <a:endParaRPr lang="en-US" sz="2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2840" y="227342"/>
            <a:ext cx="3181350" cy="1866412"/>
            <a:chOff x="260350" y="400538"/>
            <a:chExt cx="3181350" cy="1866412"/>
          </a:xfrm>
        </p:grpSpPr>
        <p:sp>
          <p:nvSpPr>
            <p:cNvPr id="32" name="Rounded Rectangular Callout 31"/>
            <p:cNvSpPr/>
            <p:nvPr/>
          </p:nvSpPr>
          <p:spPr bwMode="auto">
            <a:xfrm>
              <a:off x="260350" y="400538"/>
              <a:ext cx="3181350" cy="1866412"/>
            </a:xfrm>
            <a:prstGeom prst="wedgeRoundRectCallout">
              <a:avLst>
                <a:gd name="adj1" fmla="val -26213"/>
                <a:gd name="adj2" fmla="val 8743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1800"/>
                </a:spcAft>
                <a:defRPr/>
              </a:pPr>
              <a:r>
                <a:rPr lang="en-US" sz="2600" dirty="0">
                  <a:solidFill>
                    <a:schemeClr val="tx1"/>
                  </a:solidFill>
                  <a:latin typeface="Verdana"/>
                  <a:cs typeface="Verdana"/>
                </a:rPr>
                <a:t>Start entering drug name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1040161" y="1525659"/>
              <a:ext cx="1482422" cy="487449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chemeClr val="bg1">
                  <a:lumMod val="65000"/>
                </a:schemeClr>
              </a:solidFill>
            </a:ln>
            <a:effectLst>
              <a:glow rad="38100">
                <a:schemeClr val="bg1">
                  <a:lumMod val="75000"/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600" dirty="0" smtClean="0">
                  <a:solidFill>
                    <a:schemeClr val="tx1"/>
                  </a:solidFill>
                  <a:latin typeface="Verdana"/>
                  <a:cs typeface="Verdana"/>
                </a:rPr>
                <a:t>aspirin</a:t>
              </a:r>
              <a:endParaRPr lang="en-US" sz="2600" dirty="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sp>
        <p:nvSpPr>
          <p:cNvPr id="34" name="Rounded Rectangular Callout 33"/>
          <p:cNvSpPr/>
          <p:nvPr/>
        </p:nvSpPr>
        <p:spPr>
          <a:xfrm>
            <a:off x="4686151" y="3320711"/>
            <a:ext cx="4110863" cy="851577"/>
          </a:xfrm>
          <a:prstGeom prst="wedgeRoundRectCallout">
            <a:avLst>
              <a:gd name="adj1" fmla="val -104261"/>
              <a:gd name="adj2" fmla="val -4335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chemeClr val="tx1"/>
                </a:solidFill>
                <a:latin typeface="Verdana"/>
                <a:cs typeface="Verdana"/>
              </a:rPr>
              <a:t>Highlight correct drug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325355" y="4376395"/>
            <a:ext cx="3082541" cy="837591"/>
            <a:chOff x="3325355" y="4376395"/>
            <a:chExt cx="3082541" cy="837591"/>
          </a:xfrm>
        </p:grpSpPr>
        <p:sp>
          <p:nvSpPr>
            <p:cNvPr id="36" name="Rounded Rectangular Callout 35"/>
            <p:cNvSpPr/>
            <p:nvPr/>
          </p:nvSpPr>
          <p:spPr bwMode="auto">
            <a:xfrm>
              <a:off x="3325355" y="4376395"/>
              <a:ext cx="3082541" cy="837591"/>
            </a:xfrm>
            <a:prstGeom prst="wedgeRoundRectCallout">
              <a:avLst>
                <a:gd name="adj1" fmla="val -58605"/>
                <a:gd name="adj2" fmla="val -90095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tx1"/>
                  </a:solidFill>
                  <a:latin typeface="Verdana"/>
                  <a:cs typeface="Verdana"/>
                </a:rPr>
                <a:t> 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449011" y="4547739"/>
              <a:ext cx="2687645" cy="528637"/>
              <a:chOff x="3449011" y="4557361"/>
              <a:chExt cx="2687645" cy="528637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3449011" y="4568333"/>
                <a:ext cx="2073712" cy="4909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dirty="0">
                    <a:solidFill>
                      <a:prstClr val="black"/>
                    </a:solidFill>
                    <a:latin typeface="Verdana"/>
                    <a:cs typeface="Verdana"/>
                  </a:rPr>
                  <a:t>Click arrow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5614262" y="4557361"/>
                <a:ext cx="522394" cy="528637"/>
                <a:chOff x="6981967" y="4756789"/>
                <a:chExt cx="522394" cy="528637"/>
              </a:xfrm>
            </p:grpSpPr>
            <p:sp>
              <p:nvSpPr>
                <p:cNvPr id="40" name="Oval 39"/>
                <p:cNvSpPr/>
                <p:nvPr/>
              </p:nvSpPr>
              <p:spPr bwMode="auto">
                <a:xfrm>
                  <a:off x="6981967" y="4756789"/>
                  <a:ext cx="522394" cy="528637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1" name="Isosceles Triangle 40"/>
                <p:cNvSpPr/>
                <p:nvPr/>
              </p:nvSpPr>
              <p:spPr bwMode="auto">
                <a:xfrm rot="5400000">
                  <a:off x="7104806" y="4907771"/>
                  <a:ext cx="373062" cy="23936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</p:grpSp>
      </p:grpSp>
      <p:grpSp>
        <p:nvGrpSpPr>
          <p:cNvPr id="42" name="Group 41"/>
          <p:cNvGrpSpPr/>
          <p:nvPr/>
        </p:nvGrpSpPr>
        <p:grpSpPr>
          <a:xfrm>
            <a:off x="924709" y="5671584"/>
            <a:ext cx="3486150" cy="958850"/>
            <a:chOff x="924709" y="5671584"/>
            <a:chExt cx="3486150" cy="958850"/>
          </a:xfrm>
        </p:grpSpPr>
        <p:sp>
          <p:nvSpPr>
            <p:cNvPr id="43" name="Rounded Rectangular Callout 42"/>
            <p:cNvSpPr/>
            <p:nvPr/>
          </p:nvSpPr>
          <p:spPr bwMode="auto">
            <a:xfrm>
              <a:off x="924709" y="5671584"/>
              <a:ext cx="3486150" cy="958850"/>
            </a:xfrm>
            <a:prstGeom prst="wedgeRoundRectCallout">
              <a:avLst>
                <a:gd name="adj1" fmla="val 67087"/>
                <a:gd name="adj2" fmla="val -5565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dirty="0">
                <a:solidFill>
                  <a:schemeClr val="tx1"/>
                </a:solidFill>
                <a:latin typeface="Verdana"/>
                <a:cs typeface="Verdan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tx1"/>
                  </a:solidFill>
                  <a:latin typeface="Verdana"/>
                  <a:cs typeface="Verdana"/>
                </a:rPr>
                <a:t> </a:t>
              </a: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1139451" y="5849968"/>
              <a:ext cx="1169988" cy="5984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prstClr val="black"/>
                  </a:solidFill>
                  <a:latin typeface="Verdana"/>
                  <a:cs typeface="Verdana"/>
                </a:rPr>
                <a:t>Click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2407131" y="5842031"/>
              <a:ext cx="1779587" cy="6064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600" dirty="0">
                  <a:solidFill>
                    <a:srgbClr val="000000"/>
                  </a:solidFill>
                  <a:latin typeface="Verdana"/>
                  <a:cs typeface="Verdana"/>
                </a:rPr>
                <a:t>SUBMIT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41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762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30 at 11.0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84" y="657358"/>
            <a:ext cx="6969506" cy="597636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39589" y="234463"/>
            <a:ext cx="5240948" cy="776653"/>
          </a:xfrm>
          <a:prstGeom prst="wedgeRoundRectCallout">
            <a:avLst>
              <a:gd name="adj1" fmla="val -7688"/>
              <a:gd name="adj2" fmla="val 13873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chemeClr val="tx1"/>
                </a:solidFill>
                <a:latin typeface="Verdana"/>
                <a:cs typeface="Verdana"/>
              </a:rPr>
              <a:t>Interactions table includes: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95784" y="2678866"/>
            <a:ext cx="1621887" cy="314325"/>
          </a:xfrm>
          <a:prstGeom prst="round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05405" y="4271134"/>
            <a:ext cx="1689238" cy="335817"/>
          </a:xfrm>
          <a:prstGeom prst="round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8825" y="189714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 smtClean="0"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1428" y="272137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Screen Shot 2012-05-23 at 3.0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" y="3016586"/>
            <a:ext cx="8493760" cy="2771648"/>
          </a:xfrm>
          <a:prstGeom prst="rect">
            <a:avLst/>
          </a:prstGeom>
          <a:ln w="38100" cmpd="sng">
            <a:solidFill>
              <a:srgbClr val="99CC66"/>
            </a:solidFill>
          </a:ln>
        </p:spPr>
      </p:pic>
    </p:spTree>
    <p:extLst>
      <p:ext uri="{BB962C8B-B14F-4D97-AF65-F5344CB8AC3E}">
        <p14:creationId xmlns:p14="http://schemas.microsoft.com/office/powerpoint/2010/main" val="378670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1.07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83" y="294958"/>
            <a:ext cx="6677660" cy="62585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44283" y="334281"/>
            <a:ext cx="1471563" cy="314325"/>
          </a:xfrm>
          <a:prstGeom prst="roundRect">
            <a:avLst/>
          </a:prstGeom>
          <a:noFill/>
          <a:ln w="762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44284" y="1354012"/>
            <a:ext cx="1286162" cy="314325"/>
          </a:xfrm>
          <a:prstGeom prst="roundRect">
            <a:avLst/>
          </a:prstGeom>
          <a:noFill/>
          <a:ln w="762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44285" y="2631266"/>
            <a:ext cx="1559484" cy="314325"/>
          </a:xfrm>
          <a:prstGeom prst="roundRect">
            <a:avLst/>
          </a:prstGeom>
          <a:noFill/>
          <a:ln w="762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44285" y="3315185"/>
            <a:ext cx="1665116" cy="314325"/>
          </a:xfrm>
          <a:prstGeom prst="roundRect">
            <a:avLst/>
          </a:prstGeom>
          <a:noFill/>
          <a:ln w="762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44285" y="4689565"/>
            <a:ext cx="1665116" cy="314325"/>
          </a:xfrm>
          <a:prstGeom prst="roundRect">
            <a:avLst/>
          </a:prstGeom>
          <a:noFill/>
          <a:ln w="7620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5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762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30 at 11.0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2" y="1306870"/>
            <a:ext cx="6060440" cy="51968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420455" y="211147"/>
            <a:ext cx="3917461" cy="855174"/>
          </a:xfrm>
          <a:prstGeom prst="wedgeRoundRectCallout">
            <a:avLst>
              <a:gd name="adj1" fmla="val -50267"/>
              <a:gd name="adj2" fmla="val 12715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Verdana"/>
                <a:cs typeface="Verdana"/>
              </a:rPr>
              <a:t>C</a:t>
            </a:r>
            <a:r>
              <a:rPr lang="en-US" sz="2800" dirty="0" smtClean="0">
                <a:solidFill>
                  <a:schemeClr val="tx1"/>
                </a:solidFill>
                <a:latin typeface="Verdana"/>
                <a:cs typeface="Verdana"/>
              </a:rPr>
              <a:t>lick Calculators</a:t>
            </a:r>
            <a:endParaRPr lang="en-US" sz="28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242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1.13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694499"/>
            <a:ext cx="8572500" cy="45948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379297" y="384875"/>
            <a:ext cx="4933017" cy="859235"/>
          </a:xfrm>
          <a:prstGeom prst="wedgeRoundRectCallout">
            <a:avLst>
              <a:gd name="adj1" fmla="val -22381"/>
              <a:gd name="adj2" fmla="val 29564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chemeClr val="tx1"/>
                </a:solidFill>
                <a:latin typeface="Verdana"/>
                <a:cs typeface="Verdana"/>
              </a:rPr>
              <a:t>N</a:t>
            </a:r>
            <a:r>
              <a:rPr lang="en-US" sz="2600" dirty="0" smtClean="0">
                <a:solidFill>
                  <a:schemeClr val="tx1"/>
                </a:solidFill>
                <a:latin typeface="Verdana"/>
                <a:cs typeface="Verdana"/>
              </a:rPr>
              <a:t>ote the various tools</a:t>
            </a:r>
            <a:endParaRPr lang="en-US" sz="2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590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1.13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1829204"/>
            <a:ext cx="8572500" cy="45948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069247" y="500337"/>
            <a:ext cx="4464360" cy="1078698"/>
          </a:xfrm>
          <a:prstGeom prst="wedgeRoundRectCallout">
            <a:avLst>
              <a:gd name="adj1" fmla="val 15731"/>
              <a:gd name="adj2" fmla="val 11861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  <a:latin typeface="Verdana"/>
                <a:cs typeface="Verdana"/>
              </a:rPr>
              <a:t>C</a:t>
            </a:r>
            <a:r>
              <a:rPr lang="en-US" sz="3600" dirty="0" smtClean="0">
                <a:solidFill>
                  <a:schemeClr val="tx1"/>
                </a:solidFill>
                <a:latin typeface="Verdana"/>
                <a:cs typeface="Verdana"/>
              </a:rPr>
              <a:t>lick </a:t>
            </a:r>
            <a:r>
              <a:rPr lang="en-US" sz="3600" dirty="0" err="1">
                <a:solidFill>
                  <a:schemeClr val="tx1"/>
                </a:solidFill>
                <a:latin typeface="Verdana"/>
                <a:cs typeface="Verdana"/>
              </a:rPr>
              <a:t>CareNotes</a:t>
            </a:r>
            <a:endParaRPr lang="en-US" sz="3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5415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Screen Shot 2013-07-30 at 11.1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3" y="952818"/>
            <a:ext cx="8516620" cy="49428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28798" y="261778"/>
            <a:ext cx="7032625" cy="1220788"/>
            <a:chOff x="828798" y="386862"/>
            <a:chExt cx="7032625" cy="1220788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828798" y="386862"/>
              <a:ext cx="7032625" cy="1220788"/>
            </a:xfrm>
            <a:prstGeom prst="wedgeRoundRectCallout">
              <a:avLst>
                <a:gd name="adj1" fmla="val 439"/>
                <a:gd name="adj2" fmla="val 22656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tx1"/>
                  </a:solidFill>
                  <a:latin typeface="Verdana"/>
                  <a:cs typeface="Verdana"/>
                </a:rPr>
                <a:t> </a:t>
              </a: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/>
                  <a:cs typeface="Verdana"/>
                </a:rPr>
                <a:t> </a:t>
              </a: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/>
                  <a:cs typeface="Verdana"/>
                </a:rPr>
                <a:t>Search for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506910" y="739287"/>
              <a:ext cx="4105275" cy="581025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/>
                  <a:cs typeface="Verdana"/>
                </a:rPr>
                <a:t>myocardial infarction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09700" y="4999771"/>
            <a:ext cx="5618163" cy="1581150"/>
            <a:chOff x="3175000" y="4999771"/>
            <a:chExt cx="5618163" cy="1581150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3175000" y="4999771"/>
              <a:ext cx="5618163" cy="1581150"/>
            </a:xfrm>
            <a:prstGeom prst="wedgeRoundRectCallout">
              <a:avLst>
                <a:gd name="adj1" fmla="val -27482"/>
                <a:gd name="adj2" fmla="val -9136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404040"/>
                  </a:solidFill>
                  <a:latin typeface="Verdana"/>
                  <a:cs typeface="Verdana"/>
                </a:rPr>
                <a:t>Select Discharge Care and</a:t>
              </a:r>
            </a:p>
            <a:p>
              <a:pPr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404040"/>
                  </a:solidFill>
                  <a:latin typeface="Verdana"/>
                  <a:cs typeface="Verdana"/>
                </a:rPr>
                <a:t>         click </a:t>
              </a:r>
            </a:p>
          </p:txBody>
        </p:sp>
        <p:sp>
          <p:nvSpPr>
            <p:cNvPr id="10" name="Pentagon 9"/>
            <p:cNvSpPr/>
            <p:nvPr/>
          </p:nvSpPr>
          <p:spPr bwMode="auto">
            <a:xfrm>
              <a:off x="5465763" y="5841146"/>
              <a:ext cx="2101850" cy="484187"/>
            </a:xfrm>
            <a:prstGeom prst="homePlate">
              <a:avLst/>
            </a:prstGeom>
            <a:gradFill>
              <a:gsLst>
                <a:gs pos="0">
                  <a:srgbClr val="FF6600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</a:gradFill>
            <a:ln>
              <a:solidFill>
                <a:srgbClr val="7F7F7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2400" dirty="0">
                  <a:solidFill>
                    <a:schemeClr val="bg1"/>
                  </a:solidFill>
                  <a:latin typeface="Verdana"/>
                  <a:cs typeface="Verdana"/>
                </a:rPr>
                <a:t>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34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1.21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8" y="1107987"/>
            <a:ext cx="8525510" cy="521843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35807" y="434488"/>
            <a:ext cx="7650162" cy="1128590"/>
          </a:xfrm>
          <a:prstGeom prst="wedgeRoundRectCallout">
            <a:avLst>
              <a:gd name="adj1" fmla="val -31167"/>
              <a:gd name="adj2" fmla="val 30085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Select MYOCARDIAL INFARCTION</a:t>
            </a:r>
          </a:p>
        </p:txBody>
      </p:sp>
    </p:spTree>
    <p:extLst>
      <p:ext uri="{BB962C8B-B14F-4D97-AF65-F5344CB8AC3E}">
        <p14:creationId xmlns:p14="http://schemas.microsoft.com/office/powerpoint/2010/main" val="35481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1.23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8" y="1269647"/>
            <a:ext cx="8489950" cy="52895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41375" y="295764"/>
            <a:ext cx="7270750" cy="1304925"/>
            <a:chOff x="841375" y="295764"/>
            <a:chExt cx="7270750" cy="1304925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841375" y="295764"/>
              <a:ext cx="7270750" cy="1304925"/>
            </a:xfrm>
            <a:prstGeom prst="wedgeRoundRectCallout">
              <a:avLst>
                <a:gd name="adj1" fmla="val -27252"/>
                <a:gd name="adj2" fmla="val 245658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tx1"/>
                  </a:solidFill>
                  <a:latin typeface="Verdana"/>
                  <a:cs typeface="Verdana"/>
                </a:rPr>
                <a:t> </a:t>
              </a:r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/>
                  <a:cs typeface="Verdana"/>
                </a:rPr>
                <a:t> </a:t>
              </a:r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/>
                  <a:cs typeface="Verdana"/>
                </a:rPr>
                <a:t>Select English and 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185140" y="556604"/>
              <a:ext cx="2503487" cy="7953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Verdana"/>
                  <a:cs typeface="Verdana"/>
                </a:rPr>
                <a:t>Print Now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6788047" y="4751916"/>
            <a:ext cx="868714" cy="345157"/>
          </a:xfrm>
          <a:prstGeom prst="rect">
            <a:avLst/>
          </a:prstGeom>
          <a:noFill/>
          <a:ln w="5715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1.25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1" y="817866"/>
            <a:ext cx="8604504" cy="575157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012950" y="270152"/>
            <a:ext cx="5106988" cy="1096596"/>
          </a:xfrm>
          <a:prstGeom prst="wedgeRoundRectCallout">
            <a:avLst>
              <a:gd name="adj1" fmla="val -14032"/>
              <a:gd name="adj2" fmla="val 4109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Customize print-out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861" y="3061095"/>
            <a:ext cx="2663307" cy="2856366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15049" y="6127890"/>
            <a:ext cx="868714" cy="260350"/>
          </a:xfrm>
          <a:prstGeom prst="rect">
            <a:avLst/>
          </a:prstGeom>
          <a:noFill/>
          <a:ln w="5715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16386" y="4234783"/>
            <a:ext cx="1675420" cy="460697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3-07-30 at 11.28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88" y="239713"/>
            <a:ext cx="6292850" cy="6369050"/>
          </a:xfrm>
          <a:prstGeom prst="rect">
            <a:avLst/>
          </a:prstGeom>
          <a:ln w="28575" cmpd="sng">
            <a:solidFill>
              <a:srgbClr val="0080FF"/>
            </a:solidFill>
          </a:ln>
        </p:spPr>
      </p:pic>
      <p:sp>
        <p:nvSpPr>
          <p:cNvPr id="4" name="Rounded Rectangular Callout 3"/>
          <p:cNvSpPr/>
          <p:nvPr/>
        </p:nvSpPr>
        <p:spPr>
          <a:xfrm>
            <a:off x="4391025" y="915988"/>
            <a:ext cx="4452938" cy="1092200"/>
          </a:xfrm>
          <a:prstGeom prst="wedgeRoundRectCallout">
            <a:avLst>
              <a:gd name="adj1" fmla="val -14032"/>
              <a:gd name="adj2" fmla="val 4109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rPr>
              <a:t>Customized print-out</a:t>
            </a:r>
          </a:p>
        </p:txBody>
      </p:sp>
    </p:spTree>
    <p:extLst>
      <p:ext uri="{BB962C8B-B14F-4D97-AF65-F5344CB8AC3E}">
        <p14:creationId xmlns:p14="http://schemas.microsoft.com/office/powerpoint/2010/main" val="10953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929" y="426344"/>
            <a:ext cx="8372928" cy="9615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MICROMEDEX – drug identification</a:t>
            </a:r>
            <a:endParaRPr lang="en-US" sz="4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75279" y="4320953"/>
            <a:ext cx="7756507" cy="1855652"/>
            <a:chOff x="775279" y="4320953"/>
            <a:chExt cx="7756507" cy="1855652"/>
          </a:xfrm>
        </p:grpSpPr>
        <p:pic>
          <p:nvPicPr>
            <p:cNvPr id="3" name="Picture 2" descr="pills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r="10293"/>
            <a:stretch/>
          </p:blipFill>
          <p:spPr>
            <a:xfrm>
              <a:off x="775279" y="4477820"/>
              <a:ext cx="2269650" cy="1586103"/>
            </a:xfrm>
            <a:prstGeom prst="rect">
              <a:avLst/>
            </a:prstGeom>
            <a:ln w="28575" cmpd="sng">
              <a:solidFill>
                <a:srgbClr val="0080FF"/>
              </a:solidFill>
            </a:ln>
          </p:spPr>
        </p:pic>
        <p:grpSp>
          <p:nvGrpSpPr>
            <p:cNvPr id="5" name="Group 4"/>
            <p:cNvGrpSpPr/>
            <p:nvPr/>
          </p:nvGrpSpPr>
          <p:grpSpPr>
            <a:xfrm>
              <a:off x="3639512" y="4320953"/>
              <a:ext cx="4892274" cy="1855652"/>
              <a:chOff x="2066417" y="4320952"/>
              <a:chExt cx="4992116" cy="1893522"/>
            </a:xfrm>
          </p:grpSpPr>
          <p:pic>
            <p:nvPicPr>
              <p:cNvPr id="6" name="Picture 5" descr="Screen Shot 2012-05-30 at 1.58.31 PM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95"/>
              <a:stretch/>
            </p:blipFill>
            <p:spPr>
              <a:xfrm>
                <a:off x="2066417" y="4320952"/>
                <a:ext cx="4992116" cy="1893522"/>
              </a:xfrm>
              <a:prstGeom prst="rect">
                <a:avLst/>
              </a:prstGeom>
              <a:ln w="28575" cmpd="sng">
                <a:solidFill>
                  <a:srgbClr val="0080FF"/>
                </a:solidFill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177144" y="4642755"/>
                <a:ext cx="1268186" cy="254001"/>
              </a:xfrm>
              <a:prstGeom prst="rect">
                <a:avLst/>
              </a:prstGeom>
              <a:noFill/>
              <a:ln w="57150" cmpd="sng">
                <a:solidFill>
                  <a:srgbClr val="FF384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1161142" y="2003557"/>
            <a:ext cx="7063283" cy="1699987"/>
            <a:chOff x="1161142" y="2003557"/>
            <a:chExt cx="7063283" cy="1699987"/>
          </a:xfrm>
        </p:grpSpPr>
        <p:grpSp>
          <p:nvGrpSpPr>
            <p:cNvPr id="8" name="Group 7"/>
            <p:cNvGrpSpPr/>
            <p:nvPr/>
          </p:nvGrpSpPr>
          <p:grpSpPr>
            <a:xfrm>
              <a:off x="4040483" y="2036768"/>
              <a:ext cx="4183942" cy="1666776"/>
              <a:chOff x="4094913" y="2063981"/>
              <a:chExt cx="4183942" cy="1666776"/>
            </a:xfrm>
          </p:grpSpPr>
          <p:pic>
            <p:nvPicPr>
              <p:cNvPr id="7" name="Picture 6" descr="Screen Shot 2012-05-30 at 1.58.23 PM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6" r="1335" b="3342"/>
              <a:stretch/>
            </p:blipFill>
            <p:spPr>
              <a:xfrm>
                <a:off x="4094913" y="2063981"/>
                <a:ext cx="4183942" cy="1666776"/>
              </a:xfrm>
              <a:prstGeom prst="rect">
                <a:avLst/>
              </a:prstGeom>
              <a:ln w="28575" cmpd="sng">
                <a:solidFill>
                  <a:srgbClr val="0080FF"/>
                </a:solidFill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172858" y="2385784"/>
                <a:ext cx="1333500" cy="254001"/>
              </a:xfrm>
              <a:prstGeom prst="rect">
                <a:avLst/>
              </a:prstGeom>
              <a:noFill/>
              <a:ln w="57150" cmpd="sng">
                <a:solidFill>
                  <a:srgbClr val="FF384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 descr="aspiri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42" y="2003557"/>
              <a:ext cx="1676400" cy="1676400"/>
            </a:xfrm>
            <a:prstGeom prst="rect">
              <a:avLst/>
            </a:prstGeom>
            <a:ln w="28575" cmpd="sng"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702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354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7221" y="549723"/>
            <a:ext cx="8232322" cy="79829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MICROMEDEX – </a:t>
            </a:r>
            <a:r>
              <a:rPr lang="en-US" sz="3200" i="1" dirty="0" err="1" smtClean="0">
                <a:solidFill>
                  <a:prstClr val="white"/>
                </a:solidFill>
                <a:latin typeface="Times New Roman"/>
                <a:cs typeface="Times New Roman"/>
              </a:rPr>
              <a:t>Tox</a:t>
            </a:r>
            <a:r>
              <a:rPr lang="en-US" sz="3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 &amp; Drug Product Lookup</a:t>
            </a:r>
            <a:endParaRPr lang="en-US" sz="3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06558" y="1939000"/>
            <a:ext cx="7768896" cy="4005072"/>
            <a:chOff x="706558" y="1939000"/>
            <a:chExt cx="7768896" cy="4005072"/>
          </a:xfrm>
        </p:grpSpPr>
        <p:pic>
          <p:nvPicPr>
            <p:cNvPr id="10" name="Picture 9" descr="FD_poison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7" t="10692" r="14473" b="14428"/>
            <a:stretch/>
          </p:blipFill>
          <p:spPr>
            <a:xfrm>
              <a:off x="706558" y="2884281"/>
              <a:ext cx="1719986" cy="1806854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2946382" y="1939000"/>
              <a:ext cx="5529072" cy="4005072"/>
              <a:chOff x="2946382" y="1939000"/>
              <a:chExt cx="5529072" cy="4005072"/>
            </a:xfrm>
          </p:grpSpPr>
          <p:pic>
            <p:nvPicPr>
              <p:cNvPr id="5" name="Picture 4" descr="Screen Shot 2012-05-31 at 10.04.59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6382" y="1939000"/>
                <a:ext cx="5529072" cy="4005072"/>
              </a:xfrm>
              <a:prstGeom prst="rect">
                <a:avLst/>
              </a:prstGeom>
              <a:ln w="38100" cmpd="sng">
                <a:solidFill>
                  <a:srgbClr val="FF9933"/>
                </a:solidFill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998009" y="2957670"/>
                <a:ext cx="1338133" cy="181043"/>
              </a:xfrm>
              <a:prstGeom prst="rect">
                <a:avLst/>
              </a:prstGeom>
              <a:noFill/>
              <a:ln w="47625" cmpd="sng"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97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790" y="217704"/>
            <a:ext cx="7756069" cy="9615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MICROMEDEX: also includes</a:t>
            </a:r>
            <a:endParaRPr lang="en-US" sz="48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96412" y="2830274"/>
            <a:ext cx="2541270" cy="2585366"/>
            <a:chOff x="3287769" y="3809988"/>
            <a:chExt cx="2541270" cy="2585366"/>
          </a:xfrm>
        </p:grpSpPr>
        <p:sp>
          <p:nvSpPr>
            <p:cNvPr id="12" name="Rectangle 11"/>
            <p:cNvSpPr/>
            <p:nvPr/>
          </p:nvSpPr>
          <p:spPr>
            <a:xfrm>
              <a:off x="3287769" y="5932711"/>
              <a:ext cx="2536088" cy="462643"/>
            </a:xfrm>
            <a:prstGeom prst="rect">
              <a:avLst/>
            </a:prstGeom>
            <a:solidFill>
              <a:srgbClr val="1F87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smtClean="0">
                  <a:latin typeface="News Gothic MT"/>
                  <a:cs typeface="News Gothic MT"/>
                </a:rPr>
                <a:t>Alternative Medicines</a:t>
              </a:r>
            </a:p>
          </p:txBody>
        </p:sp>
        <p:pic>
          <p:nvPicPr>
            <p:cNvPr id="4" name="Picture 3" descr="drugs_supps_e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769" y="3809988"/>
              <a:ext cx="2541270" cy="212140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22815" y="1465027"/>
            <a:ext cx="2911929" cy="2490107"/>
            <a:chOff x="861786" y="1918598"/>
            <a:chExt cx="2911929" cy="2490107"/>
          </a:xfrm>
        </p:grpSpPr>
        <p:pic>
          <p:nvPicPr>
            <p:cNvPr id="3" name="Picture 2" descr="Aspire-3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99" y="1918598"/>
              <a:ext cx="2857500" cy="2000250"/>
            </a:xfrm>
            <a:prstGeom prst="rect">
              <a:avLst/>
            </a:prstGeom>
            <a:ln w="28575" cmpd="sng">
              <a:solidFill>
                <a:schemeClr val="bg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861786" y="3918848"/>
              <a:ext cx="2911929" cy="489857"/>
            </a:xfrm>
            <a:prstGeom prst="rect">
              <a:avLst/>
            </a:prstGeom>
            <a:solidFill>
              <a:srgbClr val="6174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News Gothic MT"/>
                  <a:cs typeface="News Gothic MT"/>
                </a:rPr>
                <a:t>Diseases and Acute Care</a:t>
              </a:r>
              <a:endParaRPr lang="en-US" dirty="0">
                <a:latin typeface="News Gothic MT"/>
                <a:cs typeface="News Gothic M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37448" y="3873492"/>
            <a:ext cx="2506980" cy="2712362"/>
            <a:chOff x="6228806" y="4036781"/>
            <a:chExt cx="2506980" cy="2712362"/>
          </a:xfrm>
        </p:grpSpPr>
        <p:pic>
          <p:nvPicPr>
            <p:cNvPr id="5" name="Picture 4" descr="medicalProduc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806" y="4036781"/>
              <a:ext cx="2506980" cy="22225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228806" y="6259281"/>
              <a:ext cx="2506980" cy="489862"/>
            </a:xfrm>
            <a:prstGeom prst="rect">
              <a:avLst/>
            </a:prstGeom>
            <a:solidFill>
              <a:srgbClr val="6174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 smtClean="0">
                  <a:latin typeface="News Gothic MT"/>
                  <a:cs typeface="News Gothic MT"/>
                </a:rPr>
                <a:t>Patient </a:t>
              </a:r>
              <a:r>
                <a:rPr lang="en-US" sz="2000" dirty="0">
                  <a:latin typeface="News Gothic MT"/>
                  <a:cs typeface="News Gothic MT"/>
                </a:rPr>
                <a:t>E</a:t>
              </a:r>
              <a:r>
                <a:rPr lang="en-US" sz="2000" dirty="0" smtClean="0">
                  <a:latin typeface="News Gothic MT"/>
                  <a:cs typeface="News Gothic MT"/>
                </a:rPr>
                <a:t>ducation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48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6225" y="1669522"/>
            <a:ext cx="6061075" cy="35665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Have Questions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or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Need Help?</a:t>
            </a:r>
          </a:p>
        </p:txBody>
      </p:sp>
    </p:spTree>
    <p:extLst>
      <p:ext uri="{BB962C8B-B14F-4D97-AF65-F5344CB8AC3E}">
        <p14:creationId xmlns:p14="http://schemas.microsoft.com/office/powerpoint/2010/main" val="263341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00" dirty="0">
              <a:solidFill>
                <a:srgbClr val="00FFFF"/>
              </a:solidFill>
              <a:latin typeface="Book Antiqua" charset="0"/>
              <a:ea typeface="ＭＳ Ｐゴシック" charset="-128"/>
              <a:cs typeface="ＭＳ Ｐゴシック" charset="-128"/>
            </a:endParaRPr>
          </a:p>
          <a:p>
            <a:pPr defTabSz="91440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Verdana"/>
              <a:ea typeface="ＭＳ Ｐゴシック" charset="-128"/>
              <a:cs typeface="Verdana"/>
            </a:endParaRPr>
          </a:p>
          <a:p>
            <a:pPr lvl="2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FF"/>
                </a:solidFill>
                <a:latin typeface="Verdana"/>
                <a:ea typeface="ＭＳ Ｐゴシック" charset="-128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ＭＳ Ｐゴシック" charset="-128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6600CC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 descr="Screen Shot 2014-05-19 at 5.08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1" y="1027349"/>
            <a:ext cx="4821936" cy="5563362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323682" y="1055885"/>
            <a:ext cx="3315009" cy="734863"/>
          </a:xfrm>
          <a:prstGeom prst="wedgeRoundRectCallout">
            <a:avLst>
              <a:gd name="adj1" fmla="val 5611"/>
              <a:gd name="adj2" fmla="val 4615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87813" y="231778"/>
            <a:ext cx="4962023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dirty="0">
                <a:solidFill>
                  <a:prstClr val="white"/>
                </a:solidFill>
                <a:latin typeface="Times New Roman"/>
                <a:cs typeface="Times New Roman"/>
              </a:rPr>
              <a:t>Today’s PowerPoint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494955" y="3812650"/>
            <a:ext cx="3300905" cy="2003950"/>
          </a:xfrm>
          <a:prstGeom prst="wedgeRoundRectCallout">
            <a:avLst>
              <a:gd name="adj1" fmla="val -130449"/>
              <a:gd name="adj2" fmla="val 24985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Popular</a:t>
            </a:r>
          </a:p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Resources</a:t>
            </a:r>
          </a:p>
          <a:p>
            <a:pPr algn="ctr">
              <a:lnSpc>
                <a:spcPct val="70000"/>
              </a:lnSpc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by School</a:t>
            </a:r>
          </a:p>
        </p:txBody>
      </p:sp>
    </p:spTree>
    <p:extLst>
      <p:ext uri="{BB962C8B-B14F-4D97-AF65-F5344CB8AC3E}">
        <p14:creationId xmlns:p14="http://schemas.microsoft.com/office/powerpoint/2010/main" val="150656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Screen Shot 2014-06-03 at 4.50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8" y="363220"/>
            <a:ext cx="4566920" cy="61315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4261" y="1202936"/>
            <a:ext cx="2252468" cy="238944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58816" y="5500893"/>
            <a:ext cx="1069517" cy="225861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65233" y="3664682"/>
            <a:ext cx="3300905" cy="1582204"/>
          </a:xfrm>
          <a:prstGeom prst="wedgeRoundRectCallout">
            <a:avLst>
              <a:gd name="adj1" fmla="val -143703"/>
              <a:gd name="adj2" fmla="val 9105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spcAft>
                <a:spcPts val="180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</a:t>
            </a:r>
          </a:p>
          <a:p>
            <a:pPr algn="ctr">
              <a:lnSpc>
                <a:spcPct val="80000"/>
              </a:lnSpc>
              <a:spcAft>
                <a:spcPts val="180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2069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48835" y="457200"/>
            <a:ext cx="6646333" cy="76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4000" b="1" i="1" u="sng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or contact us at</a:t>
            </a:r>
            <a:r>
              <a:rPr lang="en-US" sz="4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Geneva" charset="0"/>
                <a:ea typeface="蘋果儷中黑" charset="0"/>
              </a:rPr>
              <a:t>:</a:t>
            </a:r>
            <a:endParaRPr lang="en-US" sz="4000" i="1" dirty="0">
              <a:solidFill>
                <a:prstClr val="white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eneva" charset="0"/>
              <a:ea typeface="蘋果儷中黑" charset="0"/>
            </a:endParaRPr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629549" y="2209800"/>
            <a:ext cx="3429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Lubbock</a:t>
            </a: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(806) 743-2200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Amarillo</a:t>
            </a: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</a:t>
            </a:r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(806) 354-5448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El Paso</a:t>
            </a:r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(915) 545-6652</a:t>
            </a:r>
          </a:p>
          <a:p>
            <a:pPr eaLnBrk="0" hangingPunct="0"/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Odessa</a:t>
            </a:r>
            <a:endParaRPr lang="en-US" sz="2000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r>
              <a:rPr lang="en-US" sz="2000" i="1" dirty="0">
                <a:solidFill>
                  <a:srgbClr val="FFFFFF"/>
                </a:solidFill>
                <a:latin typeface="Calibri" charset="0"/>
                <a:cs typeface="蘋果儷中黑" charset="0"/>
              </a:rPr>
              <a:t>	(432) 335-5171</a:t>
            </a:r>
            <a:endParaRPr lang="en-US" i="1" dirty="0">
              <a:solidFill>
                <a:srgbClr val="FFFFFF"/>
              </a:solidFill>
              <a:latin typeface="Calibri" charset="0"/>
              <a:cs typeface="蘋果儷中黑" charset="0"/>
            </a:endParaRPr>
          </a:p>
          <a:p>
            <a:pPr eaLnBrk="0" hangingPunct="0"/>
            <a:endParaRPr lang="en-US" i="1" dirty="0">
              <a:solidFill>
                <a:srgbClr val="000000"/>
              </a:solidFill>
              <a:latin typeface="Calibri" charset="0"/>
              <a:cs typeface="蘋果儷中黑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87900" y="1798638"/>
            <a:ext cx="3916363" cy="4449762"/>
            <a:chOff x="4787900" y="1798638"/>
            <a:chExt cx="3916363" cy="4449762"/>
          </a:xfrm>
        </p:grpSpPr>
        <p:pic>
          <p:nvPicPr>
            <p:cNvPr id="116741" name="Picture 2" descr="l@s #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0" t="10651" r="6990"/>
            <a:stretch>
              <a:fillRect/>
            </a:stretch>
          </p:blipFill>
          <p:spPr bwMode="auto">
            <a:xfrm>
              <a:off x="4787900" y="1798638"/>
              <a:ext cx="3916363" cy="444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6742" name="Straight Connector 7"/>
            <p:cNvCxnSpPr>
              <a:cxnSpLocks noChangeShapeType="1"/>
            </p:cNvCxnSpPr>
            <p:nvPr/>
          </p:nvCxnSpPr>
          <p:spPr bwMode="auto">
            <a:xfrm>
              <a:off x="4953000" y="6065838"/>
              <a:ext cx="3581400" cy="158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2347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666" y="2458158"/>
            <a:ext cx="6806668" cy="19968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130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The End</a:t>
            </a:r>
            <a:endParaRPr lang="en-US" sz="130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498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FF7999"/>
                  </a:solidFill>
                </a:rPr>
                <a:t>Diagnosis</a:t>
              </a:r>
              <a:endParaRPr lang="en-US" sz="2000" dirty="0">
                <a:solidFill>
                  <a:srgbClr val="FF7999"/>
                </a:solidFill>
              </a:endParaRP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0066CC"/>
                  </a:solidFill>
                </a:rPr>
                <a:t>Therapy</a:t>
              </a:r>
              <a:endParaRPr lang="en-US" sz="20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 smtClean="0">
                  <a:solidFill>
                    <a:srgbClr val="6633CC"/>
                  </a:solidFill>
                </a:rPr>
                <a:t>Etiology </a:t>
              </a:r>
              <a:r>
                <a:rPr lang="en-US" i="1" dirty="0" smtClean="0">
                  <a:solidFill>
                    <a:srgbClr val="6633CC"/>
                  </a:solidFill>
                </a:rPr>
                <a:t>(cause)</a:t>
              </a:r>
              <a:endParaRPr lang="en-US" i="1" dirty="0">
                <a:solidFill>
                  <a:srgbClr val="6633CC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45298" y="4397131"/>
            <a:ext cx="4169592" cy="2041384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5887"/>
              <a:ext cx="4169592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 smtClean="0">
                  <a:solidFill>
                    <a:srgbClr val="00CC00"/>
                  </a:solidFill>
                </a:rPr>
                <a:t>(prediction of probable outcome)</a:t>
              </a:r>
              <a:endParaRPr lang="en-US" sz="1600" i="1" dirty="0">
                <a:solidFill>
                  <a:srgbClr val="00CC00"/>
                </a:solidFill>
              </a:endParaRP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299" y="4397131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  <a:endParaRPr lang="en-US" sz="4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2273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1428" y="1334714"/>
            <a:ext cx="8790213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 smtClean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4" y="2282070"/>
            <a:ext cx="5870702" cy="42133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1428" y="208640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  <a:endParaRPr lang="en-US" sz="4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78216" y="2884711"/>
            <a:ext cx="5771533" cy="843644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579</Words>
  <Application>Microsoft Macintosh PowerPoint</Application>
  <PresentationFormat>On-screen Show (4:3)</PresentationFormat>
  <Paragraphs>287</Paragraphs>
  <Slides>76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TTUHSCPSL</cp:lastModifiedBy>
  <cp:revision>64</cp:revision>
  <dcterms:created xsi:type="dcterms:W3CDTF">2014-05-19T21:53:32Z</dcterms:created>
  <dcterms:modified xsi:type="dcterms:W3CDTF">2014-07-18T19:08:54Z</dcterms:modified>
</cp:coreProperties>
</file>