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309" r:id="rId2"/>
    <p:sldId id="314" r:id="rId3"/>
    <p:sldId id="315" r:id="rId4"/>
    <p:sldId id="316" r:id="rId5"/>
    <p:sldId id="317" r:id="rId6"/>
    <p:sldId id="319" r:id="rId7"/>
    <p:sldId id="320" r:id="rId8"/>
    <p:sldId id="274" r:id="rId9"/>
    <p:sldId id="279" r:id="rId10"/>
    <p:sldId id="278" r:id="rId11"/>
    <p:sldId id="324" r:id="rId12"/>
    <p:sldId id="284" r:id="rId13"/>
    <p:sldId id="287" r:id="rId14"/>
    <p:sldId id="286" r:id="rId15"/>
    <p:sldId id="285" r:id="rId16"/>
    <p:sldId id="331" r:id="rId17"/>
    <p:sldId id="339" r:id="rId18"/>
    <p:sldId id="291" r:id="rId19"/>
    <p:sldId id="292" r:id="rId20"/>
    <p:sldId id="289" r:id="rId21"/>
    <p:sldId id="327" r:id="rId22"/>
    <p:sldId id="298" r:id="rId23"/>
    <p:sldId id="299" r:id="rId24"/>
    <p:sldId id="300" r:id="rId25"/>
    <p:sldId id="295" r:id="rId26"/>
    <p:sldId id="294" r:id="rId27"/>
    <p:sldId id="301" r:id="rId28"/>
    <p:sldId id="305" r:id="rId29"/>
    <p:sldId id="308" r:id="rId30"/>
    <p:sldId id="326" r:id="rId31"/>
    <p:sldId id="306" r:id="rId32"/>
    <p:sldId id="293" r:id="rId33"/>
    <p:sldId id="290" r:id="rId34"/>
    <p:sldId id="277" r:id="rId35"/>
    <p:sldId id="328" r:id="rId36"/>
    <p:sldId id="341" r:id="rId37"/>
    <p:sldId id="342" r:id="rId38"/>
    <p:sldId id="282" r:id="rId39"/>
    <p:sldId id="322" r:id="rId40"/>
    <p:sldId id="312" r:id="rId41"/>
    <p:sldId id="32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00"/>
    <a:srgbClr val="FF9300"/>
    <a:srgbClr val="FFD400"/>
    <a:srgbClr val="FFD441"/>
    <a:srgbClr val="FFFC00"/>
    <a:srgbClr val="00AAD6"/>
    <a:srgbClr val="87D70F"/>
    <a:srgbClr val="2E849E"/>
    <a:srgbClr val="FC3FFD"/>
    <a:srgbClr val="81B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861"/>
    <p:restoredTop sz="86472"/>
  </p:normalViewPr>
  <p:slideViewPr>
    <p:cSldViewPr snapToGrid="0" snapToObjects="1">
      <p:cViewPr>
        <p:scale>
          <a:sx n="125" d="100"/>
          <a:sy n="125" d="100"/>
        </p:scale>
        <p:origin x="832" y="1848"/>
      </p:cViewPr>
      <p:guideLst>
        <p:guide orient="horz" pos="2136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9D6DB-2127-E44B-AC44-FE3F86591A1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6E134-5FF3-1944-BEB7-3D245D304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67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545F-D57B-2D41-AAA2-2F0BDC886396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CEAB-977A-3F47-839E-973EA41F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24692" y="125195"/>
            <a:ext cx="8884226" cy="6632286"/>
          </a:xfrm>
          <a:prstGeom prst="rect">
            <a:avLst/>
          </a:prstGeom>
          <a:noFill/>
          <a:ln w="57150">
            <a:solidFill>
              <a:srgbClr val="DF004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350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59773" y="278860"/>
            <a:ext cx="8614064" cy="63238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350" dirty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803310" y="3156239"/>
            <a:ext cx="5537381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</a:pPr>
            <a:r>
              <a:rPr lang="en-US" sz="4500" i="1" dirty="0">
                <a:latin typeface="Times New Roman" charset="0"/>
                <a:ea typeface="Times New Roman" charset="0"/>
                <a:cs typeface="Times New Roman" charset="0"/>
              </a:rPr>
              <a:t>Information Resources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4500" i="1" dirty="0">
                <a:latin typeface="Times New Roman" charset="0"/>
                <a:ea typeface="Times New Roman" charset="0"/>
                <a:cs typeface="Times New Roman" charset="0"/>
              </a:rPr>
              <a:t>for Residents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085975" y="1657350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sz="2400" i="1" dirty="0">
                <a:solidFill>
                  <a:srgbClr val="DF0044"/>
                </a:solidFill>
                <a:latin typeface="Verdana" charset="0"/>
              </a:rPr>
              <a:t>TTUHSC  Preston Smith Library</a:t>
            </a:r>
          </a:p>
          <a:p>
            <a:pPr algn="ctr" eaLnBrk="0" hangingPunct="0">
              <a:lnSpc>
                <a:spcPct val="135000"/>
              </a:lnSpc>
            </a:pPr>
            <a:r>
              <a:rPr lang="en-US" sz="2400" i="1" dirty="0">
                <a:solidFill>
                  <a:srgbClr val="DF0044"/>
                </a:solidFill>
                <a:latin typeface="Verdana" charset="0"/>
              </a:rPr>
              <a:t>presents</a:t>
            </a:r>
            <a:endParaRPr lang="en-US" sz="1350" dirty="0">
              <a:latin typeface="Times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7876309" y="6256911"/>
            <a:ext cx="8001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67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Rev. </a:t>
            </a:r>
            <a:r>
              <a:rPr lang="en-US" sz="6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06/2017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325766"/>
            <a:ext cx="4615180" cy="4182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3"/>
          <a:stretch/>
        </p:blipFill>
        <p:spPr>
          <a:xfrm>
            <a:off x="4295312" y="4724019"/>
            <a:ext cx="4571987" cy="181051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7194" y="1857375"/>
            <a:ext cx="3085482" cy="4007644"/>
            <a:chOff x="407194" y="1857375"/>
            <a:chExt cx="3085482" cy="4007644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407194" y="1857375"/>
              <a:ext cx="3085482" cy="4007644"/>
            </a:xfrm>
            <a:prstGeom prst="wedgeRoundRectCallout">
              <a:avLst>
                <a:gd name="adj1" fmla="val 77355"/>
                <a:gd name="adj2" fmla="val 25770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6B9A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350"/>
                </a:spcAft>
                <a:defRPr/>
              </a:pPr>
              <a:endParaRPr lang="en-US" dirty="0">
                <a:solidFill>
                  <a:srgbClr val="000000"/>
                </a:solidFill>
                <a:latin typeface="Verdana" charset="0"/>
                <a:ea typeface="ＭＳ Ｐゴシック" charset="0"/>
                <a:cs typeface="Verdana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7619" y="2148469"/>
              <a:ext cx="2170961" cy="141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Aft>
                  <a:spcPts val="1350"/>
                </a:spcAft>
                <a:defRPr/>
              </a:pP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a typeface="ＭＳ Ｐゴシック" charset="0"/>
                  <a:cs typeface="Verdana" charset="0"/>
                </a:rPr>
                <a:t>Scroll to and click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Verdana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9481" y="3792710"/>
              <a:ext cx="2276759" cy="17722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6B9ACC"/>
                  </a:solidFill>
                </a:rPr>
                <a:t>Resources for Residents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8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1" y="262393"/>
            <a:ext cx="4121023" cy="627786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91771" y="1234934"/>
            <a:ext cx="8357260" cy="888063"/>
            <a:chOff x="291771" y="1234934"/>
            <a:chExt cx="8357260" cy="888063"/>
          </a:xfrm>
        </p:grpSpPr>
        <p:grpSp>
          <p:nvGrpSpPr>
            <p:cNvPr id="18" name="Group 17"/>
            <p:cNvGrpSpPr/>
            <p:nvPr/>
          </p:nvGrpSpPr>
          <p:grpSpPr>
            <a:xfrm>
              <a:off x="5270377" y="1234934"/>
              <a:ext cx="3378654" cy="812525"/>
              <a:chOff x="5175880" y="1234934"/>
              <a:chExt cx="3378654" cy="812525"/>
            </a:xfrm>
          </p:grpSpPr>
          <p:sp>
            <p:nvSpPr>
              <p:cNvPr id="6" name="Rounded Rectangular Callout 5"/>
              <p:cNvSpPr/>
              <p:nvPr/>
            </p:nvSpPr>
            <p:spPr>
              <a:xfrm>
                <a:off x="5175880" y="1234934"/>
                <a:ext cx="3378654" cy="812525"/>
              </a:xfrm>
              <a:prstGeom prst="wedgeRoundRectCallout">
                <a:avLst>
                  <a:gd name="adj1" fmla="val -73248"/>
                  <a:gd name="adj2" fmla="val -13876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418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501061" y="1396154"/>
                <a:ext cx="2728291" cy="462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ea typeface="ＭＳ Ｐゴシック" charset="0"/>
                    <a:cs typeface="Verdana" charset="0"/>
                  </a:rPr>
                  <a:t>Tabs to pages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91771" y="1234934"/>
              <a:ext cx="4121023" cy="888063"/>
            </a:xfrm>
            <a:prstGeom prst="rect">
              <a:avLst/>
            </a:prstGeom>
            <a:noFill/>
            <a:ln w="76200">
              <a:solidFill>
                <a:srgbClr val="41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50134" y="2258768"/>
            <a:ext cx="7156691" cy="4281489"/>
            <a:chOff x="1350134" y="2258768"/>
            <a:chExt cx="7156691" cy="4281489"/>
          </a:xfrm>
        </p:grpSpPr>
        <p:sp>
          <p:nvSpPr>
            <p:cNvPr id="9" name="Rectangle 8"/>
            <p:cNvSpPr/>
            <p:nvPr/>
          </p:nvSpPr>
          <p:spPr>
            <a:xfrm>
              <a:off x="1350134" y="2258768"/>
              <a:ext cx="2005316" cy="4281489"/>
            </a:xfrm>
            <a:prstGeom prst="rect">
              <a:avLst/>
            </a:prstGeom>
            <a:noFill/>
            <a:ln w="57150">
              <a:solidFill>
                <a:srgbClr val="41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128171" y="2862702"/>
              <a:ext cx="3378654" cy="812525"/>
              <a:chOff x="5128171" y="2862702"/>
              <a:chExt cx="3378654" cy="812525"/>
            </a:xfrm>
          </p:grpSpPr>
          <p:sp>
            <p:nvSpPr>
              <p:cNvPr id="13" name="Rounded Rectangular Callout 12"/>
              <p:cNvSpPr/>
              <p:nvPr/>
            </p:nvSpPr>
            <p:spPr>
              <a:xfrm>
                <a:off x="5128171" y="2862702"/>
                <a:ext cx="3378654" cy="812525"/>
              </a:xfrm>
              <a:prstGeom prst="wedgeRoundRectCallout">
                <a:avLst>
                  <a:gd name="adj1" fmla="val -100445"/>
                  <a:gd name="adj2" fmla="val -30879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418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790203" y="3007648"/>
                <a:ext cx="2054590" cy="462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r>
                  <a:rPr lang="en-US" sz="3600" dirty="0">
                    <a:solidFill>
                      <a:schemeClr val="bg2">
                        <a:lumMod val="25000"/>
                      </a:schemeClr>
                    </a:solidFill>
                    <a:ea typeface="ＭＳ Ｐゴシック" charset="0"/>
                    <a:cs typeface="Verdana" charset="0"/>
                  </a:rPr>
                  <a:t>Overview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3425563" y="3760967"/>
            <a:ext cx="5472941" cy="2036329"/>
            <a:chOff x="3425563" y="3760967"/>
            <a:chExt cx="5472941" cy="2036329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5365793" y="4984772"/>
              <a:ext cx="3532711" cy="812524"/>
            </a:xfrm>
            <a:prstGeom prst="wedgeRoundRectCallout">
              <a:avLst>
                <a:gd name="adj1" fmla="val -87352"/>
                <a:gd name="adj2" fmla="val -184090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418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35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Ask-A-Librarian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25563" y="3760967"/>
              <a:ext cx="550089" cy="192291"/>
            </a:xfrm>
            <a:prstGeom prst="rect">
              <a:avLst/>
            </a:prstGeom>
            <a:noFill/>
            <a:ln w="38100">
              <a:solidFill>
                <a:srgbClr val="41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264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3146" y="1068999"/>
            <a:ext cx="7357705" cy="6026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2700" i="1" dirty="0">
                <a:solidFill>
                  <a:schemeClr val="tx1"/>
                </a:solidFill>
                <a:latin typeface="Times New Roman"/>
                <a:cs typeface="Times New Roman"/>
              </a:rPr>
              <a:t>There’s so much information!  Where do I start???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352" y="1802233"/>
            <a:ext cx="8629294" cy="15170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432FF"/>
                </a:solidFill>
                <a:cs typeface="Times New Roman"/>
              </a:rPr>
              <a:t>Do you need background information such as: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432FF"/>
                </a:solidFill>
                <a:cs typeface="Times New Roman"/>
              </a:rPr>
              <a:t>	an overview on management of disease and treatment?</a:t>
            </a:r>
          </a:p>
          <a:p>
            <a:pPr>
              <a:lnSpc>
                <a:spcPct val="70000"/>
              </a:lnSpc>
              <a:defRPr/>
            </a:pPr>
            <a:endParaRPr lang="en-US" sz="2400" dirty="0">
              <a:solidFill>
                <a:srgbClr val="0432FF"/>
              </a:solidFill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353" y="3324553"/>
            <a:ext cx="8629294" cy="2301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If so, use any of the following: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an </a:t>
            </a:r>
            <a:r>
              <a:rPr lang="en-US" sz="2400" dirty="0" err="1">
                <a:solidFill>
                  <a:srgbClr val="00B050"/>
                </a:solidFill>
                <a:cs typeface="Times New Roman"/>
              </a:rPr>
              <a:t>ebook</a:t>
            </a:r>
            <a:r>
              <a:rPr lang="en-US" sz="2400" dirty="0">
                <a:solidFill>
                  <a:srgbClr val="00B050"/>
                </a:solidFill>
                <a:cs typeface="Times New Roman"/>
              </a:rPr>
              <a:t> from one of the Access Products or Clinical Key</a:t>
            </a: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a point-of-care tool such as:</a:t>
            </a: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	</a:t>
            </a:r>
            <a:r>
              <a:rPr lang="en-US" sz="2400" dirty="0" err="1">
                <a:solidFill>
                  <a:srgbClr val="00B050"/>
                </a:solidFill>
                <a:cs typeface="Times New Roman"/>
              </a:rPr>
              <a:t>Dynamed</a:t>
            </a:r>
            <a:r>
              <a:rPr lang="en-US" sz="2400" dirty="0">
                <a:solidFill>
                  <a:srgbClr val="00B050"/>
                </a:solidFill>
                <a:cs typeface="Times New Roman"/>
              </a:rPr>
              <a:t>, First Consult (in Clinical Key), or </a:t>
            </a: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	Essential Evidence Plus</a:t>
            </a:r>
          </a:p>
          <a:p>
            <a:pPr>
              <a:lnSpc>
                <a:spcPct val="70000"/>
              </a:lnSpc>
              <a:defRPr/>
            </a:pPr>
            <a:endParaRPr lang="en-US" sz="2400" dirty="0">
              <a:solidFill>
                <a:srgbClr val="0432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5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353" y="1505561"/>
            <a:ext cx="8629294" cy="13181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700" dirty="0">
                <a:solidFill>
                  <a:srgbClr val="0432FF"/>
                </a:solidFill>
                <a:cs typeface="Times New Roman"/>
              </a:rPr>
              <a:t>Do you need information for a </a:t>
            </a:r>
            <a:r>
              <a:rPr lang="en-US" sz="2700" i="1" dirty="0">
                <a:solidFill>
                  <a:srgbClr val="0432FF"/>
                </a:solidFill>
                <a:cs typeface="Times New Roman"/>
              </a:rPr>
              <a:t>specific problem</a:t>
            </a:r>
            <a:r>
              <a:rPr lang="en-US" sz="2700" dirty="0">
                <a:solidFill>
                  <a:srgbClr val="0432FF"/>
                </a:solidFill>
                <a:cs typeface="Times New Roman"/>
              </a:rPr>
              <a:t>?  Such as a patient with a unique problem?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353" y="2823719"/>
            <a:ext cx="8629294" cy="2445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If so, use any of the following: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do a search in PubMed and/or </a:t>
            </a:r>
            <a:r>
              <a:rPr lang="en-US" sz="2400" dirty="0" err="1">
                <a:solidFill>
                  <a:srgbClr val="00B050"/>
                </a:solidFill>
                <a:cs typeface="Times New Roman"/>
              </a:rPr>
              <a:t>Embase</a:t>
            </a:r>
            <a:endParaRPr lang="en-US" sz="2400" dirty="0">
              <a:solidFill>
                <a:srgbClr val="00B050"/>
              </a:solidFill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use any of the special tools listed in the</a:t>
            </a:r>
          </a:p>
          <a:p>
            <a:pPr>
              <a:defRPr/>
            </a:pPr>
            <a:r>
              <a:rPr lang="en-US" sz="2400" dirty="0">
                <a:solidFill>
                  <a:srgbClr val="00B050"/>
                </a:solidFill>
                <a:cs typeface="Times New Roman"/>
              </a:rPr>
              <a:t>	</a:t>
            </a:r>
            <a:r>
              <a:rPr lang="en-US" sz="2400" i="1" dirty="0" err="1">
                <a:solidFill>
                  <a:srgbClr val="00B050"/>
                </a:solidFill>
                <a:cs typeface="Times New Roman"/>
              </a:rPr>
              <a:t>LibGuide</a:t>
            </a:r>
            <a:r>
              <a:rPr lang="en-US" sz="2400" i="1" dirty="0">
                <a:solidFill>
                  <a:srgbClr val="00B050"/>
                </a:solidFill>
                <a:cs typeface="Times New Roman"/>
              </a:rPr>
              <a:t>: Resources for Residents</a:t>
            </a:r>
            <a:endParaRPr lang="en-US" sz="2400" i="1" dirty="0">
              <a:solidFill>
                <a:srgbClr val="0432FF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6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55642"/>
            <a:ext cx="8801100" cy="6549957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4330" y="2826361"/>
            <a:ext cx="8435340" cy="12770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7200" i="1" dirty="0">
                <a:latin typeface="Times New Roman"/>
                <a:cs typeface="Times New Roman"/>
              </a:rPr>
              <a:t>Resources- Top 5</a:t>
            </a:r>
          </a:p>
        </p:txBody>
      </p:sp>
    </p:spTree>
    <p:extLst>
      <p:ext uri="{BB962C8B-B14F-4D97-AF65-F5344CB8AC3E}">
        <p14:creationId xmlns:p14="http://schemas.microsoft.com/office/powerpoint/2010/main" val="21254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1793" y="1074130"/>
            <a:ext cx="7900415" cy="1365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Fast Identification of EBM articles on specific problems or an overview in a systematic review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2790" y="2777489"/>
            <a:ext cx="8698421" cy="2273618"/>
            <a:chOff x="297053" y="2560319"/>
            <a:chExt cx="11597894" cy="30314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53" y="2560319"/>
              <a:ext cx="11597894" cy="3031490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3364992" y="3198240"/>
              <a:ext cx="2243328" cy="8256"/>
            </a:xfrm>
            <a:prstGeom prst="straightConnector1">
              <a:avLst/>
            </a:prstGeom>
            <a:ln w="1143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8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" y="309608"/>
            <a:ext cx="8549639" cy="5055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2400" i="1" dirty="0" err="1" smtClean="0">
                <a:solidFill>
                  <a:prstClr val="white"/>
                </a:solidFill>
                <a:cs typeface="Times New Roman"/>
              </a:rPr>
              <a:t>Dynamed</a:t>
            </a:r>
            <a:r>
              <a:rPr lang="en-US" sz="2400" i="1" dirty="0" smtClean="0">
                <a:solidFill>
                  <a:prstClr val="white"/>
                </a:solidFill>
                <a:cs typeface="Times New Roman"/>
              </a:rPr>
              <a:t> Plus for </a:t>
            </a:r>
            <a:r>
              <a:rPr lang="en-US" sz="2400" i="1" dirty="0">
                <a:solidFill>
                  <a:prstClr val="white"/>
                </a:solidFill>
                <a:cs typeface="Times New Roman"/>
              </a:rPr>
              <a:t>background information and ICD10 codes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14" y="1114097"/>
            <a:ext cx="4942332" cy="5312664"/>
          </a:xfrm>
          <a:prstGeom prst="rect">
            <a:avLst/>
          </a:prstGeom>
          <a:ln w="76200">
            <a:solidFill>
              <a:srgbClr val="00AAD6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97180" y="1629102"/>
            <a:ext cx="2982048" cy="4466217"/>
            <a:chOff x="297180" y="1629102"/>
            <a:chExt cx="2982048" cy="44662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62" y="3503249"/>
              <a:ext cx="2080260" cy="2592070"/>
            </a:xfrm>
            <a:prstGeom prst="rect">
              <a:avLst/>
            </a:prstGeom>
            <a:ln w="57150">
              <a:solidFill>
                <a:srgbClr val="00AAD6"/>
              </a:solidFill>
            </a:ln>
          </p:spPr>
        </p:pic>
        <p:sp>
          <p:nvSpPr>
            <p:cNvPr id="7" name="Rectangular Callout 6"/>
            <p:cNvSpPr/>
            <p:nvPr/>
          </p:nvSpPr>
          <p:spPr>
            <a:xfrm>
              <a:off x="297180" y="1629102"/>
              <a:ext cx="2982048" cy="1460937"/>
            </a:xfrm>
            <a:prstGeom prst="wedgeRectCallout">
              <a:avLst>
                <a:gd name="adj1" fmla="val -12374"/>
                <a:gd name="adj2" fmla="val 70414"/>
              </a:avLst>
            </a:prstGeom>
            <a:solidFill>
              <a:schemeClr val="bg1"/>
            </a:solidFill>
            <a:ln w="57150">
              <a:solidFill>
                <a:srgbClr val="00AA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Click Icon on</a:t>
              </a: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ttuhsc.edu</a:t>
              </a:r>
              <a:r>
                <a:rPr lang="en-US" sz="2400" dirty="0" smtClean="0">
                  <a:solidFill>
                    <a:schemeClr val="tx1"/>
                  </a:solidFill>
                </a:rPr>
                <a:t>/libraries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430588" y="1922463"/>
            <a:ext cx="2286000" cy="0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37808" y="228600"/>
            <a:ext cx="8686800" cy="6248400"/>
            <a:chOff x="237808" y="228600"/>
            <a:chExt cx="8686800" cy="6248400"/>
          </a:xfrm>
        </p:grpSpPr>
        <p:sp>
          <p:nvSpPr>
            <p:cNvPr id="22" name="Isosceles Triangle 6"/>
            <p:cNvSpPr/>
            <p:nvPr/>
          </p:nvSpPr>
          <p:spPr>
            <a:xfrm>
              <a:off x="237808" y="228600"/>
              <a:ext cx="8686800" cy="6248400"/>
            </a:xfrm>
            <a:prstGeom prst="triangle">
              <a:avLst>
                <a:gd name="adj" fmla="val 50383"/>
              </a:avLst>
            </a:prstGeom>
            <a:noFill/>
            <a:ln w="3810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80428" y="482600"/>
              <a:ext cx="7467600" cy="5923280"/>
              <a:chOff x="880428" y="482600"/>
              <a:chExt cx="7467600" cy="5923280"/>
            </a:xfrm>
          </p:grpSpPr>
          <p:sp>
            <p:nvSpPr>
              <p:cNvPr id="15379" name="Rectangle 15378"/>
              <p:cNvSpPr/>
              <p:nvPr/>
            </p:nvSpPr>
            <p:spPr>
              <a:xfrm>
                <a:off x="880428" y="5786755"/>
                <a:ext cx="7467600" cy="619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solidFill>
                      <a:srgbClr val="9966CC"/>
                    </a:solidFill>
                  </a:rPr>
                  <a:t>Animal Research	</a:t>
                </a:r>
                <a:r>
                  <a:rPr lang="en-US" sz="3600" b="1" dirty="0" smtClean="0">
                    <a:solidFill>
                      <a:srgbClr val="9966CC"/>
                    </a:solidFill>
                  </a:rPr>
                  <a:t>In-Vitro </a:t>
                </a:r>
                <a:r>
                  <a:rPr lang="en-US" sz="3600" b="1" dirty="0">
                    <a:solidFill>
                      <a:srgbClr val="9966CC"/>
                    </a:solidFill>
                  </a:rPr>
                  <a:t>Research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705100" y="5151120"/>
                <a:ext cx="38100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solidFill>
                      <a:srgbClr val="6666FF"/>
                    </a:solidFill>
                  </a:rPr>
                  <a:t>Practice Guidelines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90700" y="4343400"/>
                <a:ext cx="5654040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solidFill>
                      <a:srgbClr val="00CCCC"/>
                    </a:solidFill>
                  </a:rPr>
                  <a:t>Case </a:t>
                </a:r>
                <a:r>
                  <a:rPr lang="en-US" sz="3600" b="1" dirty="0" smtClean="0">
                    <a:solidFill>
                      <a:srgbClr val="00CCCC"/>
                    </a:solidFill>
                  </a:rPr>
                  <a:t>Series   Case </a:t>
                </a:r>
                <a:r>
                  <a:rPr lang="en-US" sz="3600" b="1" dirty="0">
                    <a:solidFill>
                      <a:srgbClr val="00CCCC"/>
                    </a:solidFill>
                  </a:rPr>
                  <a:t>Reports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312352" y="3705225"/>
                <a:ext cx="4673600" cy="381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solidFill>
                      <a:srgbClr val="26A61A"/>
                    </a:solidFill>
                  </a:rPr>
                  <a:t>Case Controlled Studies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86100" y="2708275"/>
                <a:ext cx="3048000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rgbClr val="4BD92A"/>
                    </a:solidFill>
                  </a:rPr>
                  <a:t>Cohort Studies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614466" y="1219200"/>
                <a:ext cx="3991267" cy="7027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ln w="6350">
                      <a:solidFill>
                        <a:srgbClr val="FF6600"/>
                      </a:solidFill>
                    </a:ln>
                    <a:solidFill>
                      <a:srgbClr val="FF9300"/>
                    </a:solidFill>
                  </a:rPr>
                  <a:t>Systematic Reviews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24200" y="482600"/>
                <a:ext cx="2971800" cy="60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Meta-Analysis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743392" y="2116977"/>
                <a:ext cx="5794376" cy="546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3600" b="1" dirty="0">
                    <a:ln w="190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  <a:solidFill>
                      <a:srgbClr val="FFA900"/>
                    </a:solidFill>
                  </a:rPr>
                  <a:t>Randomized Controlled Trials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6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476" y="503780"/>
            <a:ext cx="8385047" cy="5055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3200" i="1" dirty="0">
                <a:solidFill>
                  <a:prstClr val="white"/>
                </a:solidFill>
                <a:cs typeface="Times New Roman"/>
              </a:rPr>
              <a:t>Comprehensive drug information: Micromedex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599" y="1491518"/>
            <a:ext cx="8686801" cy="3625596"/>
            <a:chOff x="341376" y="1333371"/>
            <a:chExt cx="11582401" cy="48341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76" y="1333371"/>
              <a:ext cx="8430768" cy="4834128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7370063" y="2353056"/>
              <a:ext cx="4553714" cy="2151888"/>
            </a:xfrm>
            <a:prstGeom prst="wedgeRoundRectCallout">
              <a:avLst>
                <a:gd name="adj1" fmla="val -35545"/>
                <a:gd name="adj2" fmla="val -83612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Has a free mobile app through TTUHSC Libraries!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79475" y="5858444"/>
            <a:ext cx="8385047" cy="5055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3200" i="1" dirty="0">
                <a:solidFill>
                  <a:prstClr val="white"/>
                </a:solidFill>
                <a:cs typeface="Times New Roman"/>
              </a:rPr>
              <a:t>e</a:t>
            </a:r>
            <a:r>
              <a:rPr lang="en-US" sz="3200" i="1" dirty="0" smtClean="0">
                <a:solidFill>
                  <a:prstClr val="white"/>
                </a:solidFill>
                <a:cs typeface="Times New Roman"/>
              </a:rPr>
              <a:t>ntire U.S. National Formulary online!</a:t>
            </a:r>
            <a:endParaRPr lang="en-US" sz="3200" i="1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1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" y="253366"/>
            <a:ext cx="8122920" cy="6610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2800" i="1" dirty="0">
                <a:solidFill>
                  <a:prstClr val="white"/>
                </a:solidFill>
                <a:cs typeface="Times New Roman"/>
              </a:rPr>
              <a:t>Keeping Current with Drug Information: Medical Letter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1" y="1106424"/>
            <a:ext cx="3382645" cy="54673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700016" y="1730502"/>
            <a:ext cx="4037077" cy="1613916"/>
          </a:xfrm>
          <a:prstGeom prst="wedgeRoundRectCallout">
            <a:avLst>
              <a:gd name="adj1" fmla="val -65409"/>
              <a:gd name="adj2" fmla="val -66049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Has a free mobile app through TTUHSC Libraries!</a:t>
            </a:r>
          </a:p>
        </p:txBody>
      </p:sp>
    </p:spTree>
    <p:extLst>
      <p:ext uri="{BB962C8B-B14F-4D97-AF65-F5344CB8AC3E}">
        <p14:creationId xmlns:p14="http://schemas.microsoft.com/office/powerpoint/2010/main" val="20438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90" y="123216"/>
            <a:ext cx="8846820" cy="6608323"/>
          </a:xfrm>
          <a:prstGeom prst="rect">
            <a:avLst/>
          </a:prstGeom>
          <a:noFill/>
          <a:ln w="38100" cmpd="dbl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29" y="748643"/>
            <a:ext cx="4019320" cy="966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7200" i="1" dirty="0">
                <a:solidFill>
                  <a:srgbClr val="0096FF"/>
                </a:solidFill>
                <a:latin typeface="Times New Roman"/>
                <a:cs typeface="Times New Roman"/>
              </a:rPr>
              <a:t>Welcome!</a:t>
            </a:r>
          </a:p>
        </p:txBody>
      </p:sp>
      <p:pic>
        <p:nvPicPr>
          <p:cNvPr id="3" name="Picture 2" descr="Screen Shot 2012-06-05 at 2.13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-9"/>
          <a:stretch/>
        </p:blipFill>
        <p:spPr>
          <a:xfrm>
            <a:off x="5386086" y="1051560"/>
            <a:ext cx="3120390" cy="4754880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481343" y="2340566"/>
            <a:ext cx="4164495" cy="1530569"/>
          </a:xfrm>
          <a:prstGeom prst="wedgeRoundRectCallout">
            <a:avLst>
              <a:gd name="adj1" fmla="val 64997"/>
              <a:gd name="adj2" fmla="val -26429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96FF"/>
                </a:solidFill>
              </a:rPr>
              <a:t>Preston Smith Library located west of the 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96FF"/>
                </a:solidFill>
              </a:rPr>
              <a:t>Academic Classroom Building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7393" y="4590945"/>
            <a:ext cx="3840592" cy="1113314"/>
          </a:xfrm>
          <a:prstGeom prst="wedgeRoundRectCallout">
            <a:avLst>
              <a:gd name="adj1" fmla="val 48690"/>
              <a:gd name="adj2" fmla="val -488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0096FF"/>
                </a:solidFill>
              </a:rPr>
              <a:t>Temporary entrance during upcoming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12018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12" y="434050"/>
            <a:ext cx="8668512" cy="5055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2800" i="1" dirty="0">
                <a:solidFill>
                  <a:prstClr val="white"/>
                </a:solidFill>
                <a:cs typeface="Times New Roman"/>
              </a:rPr>
              <a:t>Free reliable Patient Education materials: </a:t>
            </a:r>
            <a:r>
              <a:rPr lang="en-US" sz="2800" i="1" dirty="0" err="1">
                <a:solidFill>
                  <a:prstClr val="white"/>
                </a:solidFill>
                <a:cs typeface="Times New Roman"/>
              </a:rPr>
              <a:t>MedlinePlus.gov</a:t>
            </a:r>
            <a:endParaRPr lang="en-US" sz="2800" i="1" dirty="0">
              <a:solidFill>
                <a:prstClr val="white"/>
              </a:solidFill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1409" y="1140805"/>
            <a:ext cx="8594847" cy="5332730"/>
            <a:chOff x="311409" y="1140805"/>
            <a:chExt cx="8594847" cy="53327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09" y="1140805"/>
              <a:ext cx="4715002" cy="5332730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5303520" y="2558035"/>
              <a:ext cx="3602736" cy="1959101"/>
            </a:xfrm>
            <a:prstGeom prst="wedgeRoundRectCallout">
              <a:avLst>
                <a:gd name="adj1" fmla="val -60669"/>
                <a:gd name="adj2" fmla="val -79944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8625" indent="-428625" algn="ctr">
                <a:lnSpc>
                  <a:spcPct val="150000"/>
                </a:lnSpc>
                <a:buFont typeface="Arial" charset="0"/>
                <a:buChar char="•"/>
              </a:pPr>
              <a:r>
                <a:rPr lang="en-US" sz="2800" dirty="0">
                  <a:solidFill>
                    <a:srgbClr val="00B050"/>
                  </a:solidFill>
                </a:rPr>
                <a:t>Free mobile app! </a:t>
              </a:r>
            </a:p>
            <a:p>
              <a:pPr marL="428625" indent="-428625" algn="ctr">
                <a:buFont typeface="Arial" charset="0"/>
                <a:buChar char="•"/>
              </a:pPr>
              <a:r>
                <a:rPr lang="en-US" sz="2800" dirty="0">
                  <a:solidFill>
                    <a:srgbClr val="00B050"/>
                  </a:solidFill>
                </a:rPr>
                <a:t>Includes multiple languages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6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42672"/>
            <a:ext cx="8801100" cy="6575898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4330" y="2826361"/>
            <a:ext cx="8435340" cy="12770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dirty="0">
                <a:latin typeface="Times New Roman"/>
                <a:cs typeface="Times New Roman"/>
              </a:rPr>
              <a:t>Specialty Resources</a:t>
            </a:r>
          </a:p>
        </p:txBody>
      </p:sp>
    </p:spTree>
    <p:extLst>
      <p:ext uri="{BB962C8B-B14F-4D97-AF65-F5344CB8AC3E}">
        <p14:creationId xmlns:p14="http://schemas.microsoft.com/office/powerpoint/2010/main" val="15851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943" y="1656801"/>
            <a:ext cx="2769107" cy="337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Geriatrics,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Family Medicine, Internal Medicine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34" y="1656801"/>
            <a:ext cx="5626418" cy="3572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1828800"/>
            <a:ext cx="1057275" cy="390525"/>
          </a:xfrm>
          <a:prstGeom prst="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45397" y="313934"/>
            <a:ext cx="2994437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smtClean="0">
                <a:solidFill>
                  <a:prstClr val="white"/>
                </a:solidFill>
                <a:cs typeface="Times New Roman"/>
              </a:rPr>
              <a:t>Ageline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1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993" y="1617345"/>
            <a:ext cx="2769107" cy="337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Hematology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/Oncology,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Internal Medicine,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Family Medicine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1" y="1249680"/>
            <a:ext cx="5309997" cy="43586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775" y="285058"/>
            <a:ext cx="3325574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smtClean="0">
                <a:solidFill>
                  <a:prstClr val="white"/>
                </a:solidFill>
                <a:cs typeface="Times New Roman"/>
              </a:rPr>
              <a:t>Bloodline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22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043" y="1655445"/>
            <a:ext cx="2769107" cy="337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Hematology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/Oncology,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Internal Medicine,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Family Medicine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8" y="1110806"/>
            <a:ext cx="3993356" cy="4636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775" y="285058"/>
            <a:ext cx="3614332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dirty="0" err="1" smtClean="0">
                <a:solidFill>
                  <a:prstClr val="white"/>
                </a:solidFill>
                <a:cs typeface="Times New Roman"/>
              </a:rPr>
              <a:t>Cancer.gov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5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193" y="2528613"/>
            <a:ext cx="3559683" cy="1800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300" i="1" dirty="0">
                <a:solidFill>
                  <a:prstClr val="white"/>
                </a:solidFill>
                <a:cs typeface="Times New Roman"/>
              </a:rPr>
              <a:t>Dermatology and any skin problems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04" y="1572057"/>
            <a:ext cx="4382738" cy="4637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74030" y="2611755"/>
            <a:ext cx="981076" cy="306870"/>
          </a:xfrm>
          <a:prstGeom prst="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45397" y="313934"/>
            <a:ext cx="4085971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dirty="0" err="1" smtClean="0">
                <a:solidFill>
                  <a:prstClr val="white"/>
                </a:solidFill>
                <a:cs typeface="Times New Roman"/>
              </a:rPr>
              <a:t>Derm</a:t>
            </a:r>
            <a:r>
              <a:rPr lang="en-US" sz="6000" i="1" u="sng" dirty="0" smtClean="0">
                <a:solidFill>
                  <a:prstClr val="white"/>
                </a:solidFill>
                <a:cs typeface="Times New Roman"/>
              </a:rPr>
              <a:t> Expert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1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35" y="2089035"/>
            <a:ext cx="3559683" cy="337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300" i="1" dirty="0">
                <a:solidFill>
                  <a:prstClr val="white"/>
                </a:solidFill>
                <a:cs typeface="Times New Roman"/>
              </a:rPr>
              <a:t>Infectious Disease,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300" i="1" dirty="0">
                <a:solidFill>
                  <a:prstClr val="white"/>
                </a:solidFill>
                <a:cs typeface="Times New Roman"/>
              </a:rPr>
              <a:t>Internal Medicine, Family Medicine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775" y="285058"/>
            <a:ext cx="2690308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dirty="0" smtClean="0">
                <a:solidFill>
                  <a:prstClr val="white"/>
                </a:solidFill>
                <a:cs typeface="Times New Roman"/>
              </a:rPr>
              <a:t>Gideon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35181" y="1536867"/>
            <a:ext cx="4944325" cy="4337063"/>
            <a:chOff x="3935181" y="1536867"/>
            <a:chExt cx="4944325" cy="43370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996" y="1677088"/>
              <a:ext cx="4842510" cy="4196842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3935181" y="1536867"/>
              <a:ext cx="992953" cy="465188"/>
              <a:chOff x="3935181" y="1536867"/>
              <a:chExt cx="992953" cy="4651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009697" y="1596432"/>
                <a:ext cx="918437" cy="30937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35181" y="1536867"/>
                <a:ext cx="992953" cy="465188"/>
              </a:xfrm>
              <a:prstGeom prst="rect">
                <a:avLst/>
              </a:prstGeom>
              <a:noFill/>
              <a:ln w="111125">
                <a:solidFill>
                  <a:srgbClr val="01A1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71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043" y="1655445"/>
            <a:ext cx="2769107" cy="337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Obstetrics/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Gynecology,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Family Medicine,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i="1" dirty="0">
                <a:solidFill>
                  <a:prstClr val="white"/>
                </a:solidFill>
                <a:cs typeface="Times New Roman"/>
              </a:rPr>
              <a:t>Pediatrics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9" y="1410527"/>
            <a:ext cx="4700588" cy="4652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8098" y="2041659"/>
            <a:ext cx="908184" cy="390525"/>
          </a:xfrm>
          <a:prstGeom prst="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12775" y="285058"/>
            <a:ext cx="3306324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smtClean="0">
                <a:solidFill>
                  <a:prstClr val="white"/>
                </a:solidFill>
                <a:cs typeface="Times New Roman"/>
              </a:rPr>
              <a:t>LactMed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8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0002"/>
            <a:ext cx="4173728" cy="5291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021" y="265808"/>
            <a:ext cx="5857019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smtClean="0">
                <a:solidFill>
                  <a:prstClr val="white"/>
                </a:solidFill>
                <a:cs typeface="Times New Roman"/>
              </a:rPr>
              <a:t>Psychiatry Online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3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360" y="2182398"/>
            <a:ext cx="3582444" cy="26961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i="1" dirty="0" smtClean="0">
                <a:solidFill>
                  <a:prstClr val="white"/>
                </a:solidFill>
                <a:cs typeface="Times New Roman"/>
              </a:rPr>
              <a:t>Sports Medicine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 smtClean="0">
                <a:solidFill>
                  <a:prstClr val="white"/>
                </a:solidFill>
                <a:cs typeface="Times New Roman"/>
              </a:rPr>
              <a:t>Orthopedic Surgery</a:t>
            </a:r>
            <a:endParaRPr lang="en-US" sz="3000" i="1" dirty="0">
              <a:solidFill>
                <a:prstClr val="white"/>
              </a:solidFill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737" y="323560"/>
            <a:ext cx="4171373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5400" i="1" u="sng" dirty="0" smtClean="0">
                <a:solidFill>
                  <a:prstClr val="white"/>
                </a:solidFill>
                <a:cs typeface="Times New Roman"/>
              </a:rPr>
              <a:t>Sport Discus</a:t>
            </a:r>
            <a:endParaRPr lang="en-US" sz="5400" i="1" u="sng" dirty="0">
              <a:solidFill>
                <a:prstClr val="white"/>
              </a:solidFill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54" y="1980555"/>
            <a:ext cx="4543425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04369" y="907007"/>
            <a:ext cx="3910481" cy="216693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100" dirty="0">
                <a:solidFill>
                  <a:prstClr val="white"/>
                </a:solidFill>
              </a:rPr>
              <a:t>Available on 2</a:t>
            </a:r>
            <a:r>
              <a:rPr lang="en-US" sz="2100" baseline="30000" dirty="0">
                <a:solidFill>
                  <a:prstClr val="white"/>
                </a:solidFill>
              </a:rPr>
              <a:t>nd</a:t>
            </a:r>
            <a:r>
              <a:rPr lang="en-US" sz="2100" dirty="0">
                <a:solidFill>
                  <a:prstClr val="white"/>
                </a:solidFill>
              </a:rPr>
              <a:t> floor of library, across from the Learning Resource Center and public computers</a:t>
            </a:r>
          </a:p>
          <a:p>
            <a:pPr algn="ctr">
              <a:defRPr/>
            </a:pPr>
            <a:endParaRPr lang="en-US" sz="2100" dirty="0">
              <a:solidFill>
                <a:prstClr val="white"/>
              </a:solidFill>
            </a:endParaRPr>
          </a:p>
          <a:p>
            <a:pPr marL="0" indent="0" algn="ctr">
              <a:buNone/>
              <a:defRPr/>
            </a:pPr>
            <a:r>
              <a:rPr lang="en-US" sz="2100" dirty="0">
                <a:solidFill>
                  <a:prstClr val="white"/>
                </a:solidFill>
              </a:rPr>
              <a:t>8am–5pm </a:t>
            </a:r>
          </a:p>
          <a:p>
            <a:pPr marL="0" indent="0" algn="ctr">
              <a:buNone/>
              <a:defRPr/>
            </a:pPr>
            <a:r>
              <a:rPr lang="en-US" sz="2100" dirty="0">
                <a:solidFill>
                  <a:prstClr val="white"/>
                </a:solidFill>
              </a:rPr>
              <a:t>Monday–Friday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30569" y="549394"/>
            <a:ext cx="3441197" cy="4214094"/>
            <a:chOff x="4951959" y="1335206"/>
            <a:chExt cx="3441197" cy="4214094"/>
          </a:xfrm>
        </p:grpSpPr>
        <p:grpSp>
          <p:nvGrpSpPr>
            <p:cNvPr id="2" name="Group 1"/>
            <p:cNvGrpSpPr/>
            <p:nvPr/>
          </p:nvGrpSpPr>
          <p:grpSpPr>
            <a:xfrm>
              <a:off x="5921005" y="1335206"/>
              <a:ext cx="1534715" cy="1784793"/>
              <a:chOff x="7357022" y="848032"/>
              <a:chExt cx="2046287" cy="2379723"/>
            </a:xfrm>
          </p:grpSpPr>
          <p:pic>
            <p:nvPicPr>
              <p:cNvPr id="7" name="Picture 1" descr="peggy.psd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6" b="5321"/>
              <a:stretch>
                <a:fillRect/>
              </a:stretch>
            </p:blipFill>
            <p:spPr bwMode="auto">
              <a:xfrm>
                <a:off x="7576224" y="848032"/>
                <a:ext cx="1525588" cy="227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5"/>
              <p:cNvSpPr txBox="1">
                <a:spLocks noChangeArrowheads="1"/>
              </p:cNvSpPr>
              <p:nvPr/>
            </p:nvSpPr>
            <p:spPr bwMode="auto">
              <a:xfrm>
                <a:off x="7357022" y="2827646"/>
                <a:ext cx="2046287" cy="400109"/>
              </a:xfrm>
              <a:prstGeom prst="rect">
                <a:avLst/>
              </a:prstGeom>
              <a:solidFill>
                <a:srgbClr val="000000">
                  <a:alpha val="72940"/>
                </a:srgb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350" dirty="0">
                    <a:solidFill>
                      <a:srgbClr val="F2F2F2"/>
                    </a:solidFill>
                    <a:latin typeface="Franklin Gothic Medium" charset="0"/>
                  </a:rPr>
                  <a:t>Peggy Edwards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951959" y="3693004"/>
              <a:ext cx="1620441" cy="1856296"/>
              <a:chOff x="5151995" y="2592854"/>
              <a:chExt cx="1620441" cy="1856296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96929" y="2592854"/>
                <a:ext cx="1135094" cy="170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>
                <a:off x="5151995" y="4149068"/>
                <a:ext cx="1620441" cy="300082"/>
              </a:xfrm>
              <a:prstGeom prst="rect">
                <a:avLst/>
              </a:prstGeom>
              <a:solidFill>
                <a:srgbClr val="72597A">
                  <a:alpha val="74117"/>
                </a:srgbClr>
              </a:solidFill>
              <a:ln>
                <a:solidFill>
                  <a:srgbClr val="54425A"/>
                </a:solidFill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350" dirty="0">
                    <a:solidFill>
                      <a:srgbClr val="F2F2F2"/>
                    </a:solidFill>
                    <a:latin typeface="Franklin Gothic Medium" charset="0"/>
                  </a:rPr>
                  <a:t>Micah Walsleben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78681" y="3688307"/>
              <a:ext cx="1514475" cy="1860993"/>
              <a:chOff x="6965862" y="2540203"/>
              <a:chExt cx="1514475" cy="1860993"/>
            </a:xfrm>
          </p:grpSpPr>
          <p:pic>
            <p:nvPicPr>
              <p:cNvPr id="11" name="Picture 2" descr="margaret 14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989" y="2540203"/>
                <a:ext cx="1172219" cy="1559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7"/>
              <p:cNvSpPr txBox="1">
                <a:spLocks noChangeArrowheads="1"/>
              </p:cNvSpPr>
              <p:nvPr/>
            </p:nvSpPr>
            <p:spPr bwMode="auto">
              <a:xfrm>
                <a:off x="6965862" y="4101114"/>
                <a:ext cx="1514475" cy="300082"/>
              </a:xfrm>
              <a:prstGeom prst="rect">
                <a:avLst/>
              </a:prstGeom>
              <a:solidFill>
                <a:srgbClr val="FC48A1">
                  <a:alpha val="81960"/>
                </a:srgbClr>
              </a:solidFill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350">
                    <a:solidFill>
                      <a:srgbClr val="F2F2F2"/>
                    </a:solidFill>
                    <a:latin typeface="Franklin Gothic Medium" charset="0"/>
                  </a:rPr>
                  <a:t>Margaret Vugrin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266" y="3847906"/>
            <a:ext cx="4358584" cy="2651252"/>
            <a:chOff x="156266" y="3847906"/>
            <a:chExt cx="4358584" cy="265125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804" y="3847906"/>
              <a:ext cx="2146046" cy="2651252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56266" y="4083539"/>
              <a:ext cx="2840537" cy="2179986"/>
              <a:chOff x="156266" y="4083539"/>
              <a:chExt cx="2840537" cy="217998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56266" y="4083539"/>
                <a:ext cx="1973834" cy="2179986"/>
                <a:chOff x="1734971" y="3722753"/>
                <a:chExt cx="2631779" cy="2906648"/>
              </a:xfrm>
            </p:grpSpPr>
            <p:sp>
              <p:nvSpPr>
                <p:cNvPr id="14" name="Text Placeholder 3"/>
                <p:cNvSpPr txBox="1">
                  <a:spLocks/>
                </p:cNvSpPr>
                <p:nvPr/>
              </p:nvSpPr>
              <p:spPr>
                <a:xfrm>
                  <a:off x="1734971" y="3722753"/>
                  <a:ext cx="2631779" cy="290664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lIns="68580" tIns="34290" rIns="68580" bIns="3429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  <a:defRPr/>
                  </a:pPr>
                  <a:r>
                    <a:rPr lang="en-US" sz="2100" dirty="0">
                      <a:solidFill>
                        <a:prstClr val="white"/>
                      </a:solidFill>
                    </a:rPr>
                    <a:t>Also through </a:t>
                  </a:r>
                </a:p>
                <a:p>
                  <a:pPr marL="0" indent="0" algn="ctr">
                    <a:buNone/>
                    <a:defRPr/>
                  </a:pPr>
                  <a:endParaRPr lang="en-US" sz="2100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0" b="1000"/>
                <a:stretch/>
              </p:blipFill>
              <p:spPr>
                <a:xfrm>
                  <a:off x="2007870" y="4297680"/>
                  <a:ext cx="2069910" cy="2194560"/>
                </a:xfrm>
                <a:prstGeom prst="rect">
                  <a:avLst/>
                </a:prstGeom>
              </p:spPr>
            </p:pic>
          </p:grpSp>
          <p:sp>
            <p:nvSpPr>
              <p:cNvPr id="29" name="Right Arrow 28"/>
              <p:cNvSpPr/>
              <p:nvPr/>
            </p:nvSpPr>
            <p:spPr>
              <a:xfrm rot="1934625">
                <a:off x="1393822" y="5281697"/>
                <a:ext cx="1602981" cy="484632"/>
              </a:xfrm>
              <a:prstGeom prst="rightArrow">
                <a:avLst>
                  <a:gd name="adj1" fmla="val 50000"/>
                  <a:gd name="adj2" fmla="val 69163"/>
                </a:avLst>
              </a:prstGeom>
              <a:solidFill>
                <a:srgbClr val="089ED5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17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737" y="2395340"/>
            <a:ext cx="2769107" cy="26961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000" i="1" dirty="0">
                <a:solidFill>
                  <a:prstClr val="white"/>
                </a:solidFill>
                <a:cs typeface="Times New Roman"/>
              </a:rPr>
              <a:t>Surgery,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>
                <a:solidFill>
                  <a:prstClr val="white"/>
                </a:solidFill>
                <a:cs typeface="Times New Roman"/>
              </a:rPr>
              <a:t>Cardiology,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>
                <a:solidFill>
                  <a:prstClr val="white"/>
                </a:solidFill>
                <a:cs typeface="Times New Roman"/>
              </a:rPr>
              <a:t>Ob/</a:t>
            </a:r>
            <a:r>
              <a:rPr lang="en-US" sz="3000" i="1" dirty="0" err="1">
                <a:solidFill>
                  <a:prstClr val="white"/>
                </a:solidFill>
                <a:cs typeface="Times New Roman"/>
              </a:rPr>
              <a:t>Gyn</a:t>
            </a:r>
            <a:r>
              <a:rPr lang="en-US" sz="3000" i="1" dirty="0">
                <a:solidFill>
                  <a:prstClr val="white"/>
                </a:solidFill>
                <a:cs typeface="Times New Roman"/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000" i="1" dirty="0" err="1">
                <a:solidFill>
                  <a:prstClr val="white"/>
                </a:solidFill>
                <a:cs typeface="Times New Roman"/>
              </a:rPr>
              <a:t>Opthalmology</a:t>
            </a:r>
            <a:endParaRPr lang="en-US" sz="3000" i="1" dirty="0">
              <a:solidFill>
                <a:prstClr val="white"/>
              </a:solidFill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92" y="1463541"/>
            <a:ext cx="4892040" cy="4912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2392" y="1606067"/>
            <a:ext cx="2152648" cy="1320013"/>
          </a:xfrm>
          <a:prstGeom prst="rect">
            <a:avLst/>
          </a:prstGeom>
          <a:noFill/>
          <a:ln w="762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12737" y="323560"/>
            <a:ext cx="7859074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800" i="1" u="sng" dirty="0" smtClean="0">
                <a:solidFill>
                  <a:prstClr val="white"/>
                </a:solidFill>
                <a:cs typeface="Times New Roman"/>
              </a:rPr>
              <a:t>Surgical </a:t>
            </a:r>
            <a:r>
              <a:rPr lang="en-US" sz="4800" i="1" u="sng" smtClean="0">
                <a:solidFill>
                  <a:prstClr val="white"/>
                </a:solidFill>
                <a:cs typeface="Times New Roman"/>
              </a:rPr>
              <a:t>Videos in MedlinePlus </a:t>
            </a:r>
            <a:endParaRPr lang="en-US" sz="48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5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918" y="1742526"/>
            <a:ext cx="2769107" cy="26961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600" i="1" dirty="0">
                <a:solidFill>
                  <a:prstClr val="white"/>
                </a:solidFill>
                <a:cs typeface="Times New Roman"/>
              </a:rPr>
              <a:t>Surgery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76" y="1203511"/>
            <a:ext cx="4201414" cy="5362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20552" y="1213490"/>
            <a:ext cx="1461435" cy="529036"/>
          </a:xfrm>
          <a:prstGeom prst="rect">
            <a:avLst/>
          </a:prstGeom>
          <a:noFill/>
          <a:ln w="76200">
            <a:solidFill>
              <a:srgbClr val="CF3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78021" y="265808"/>
            <a:ext cx="4422855" cy="8699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u="sng" smtClean="0">
                <a:solidFill>
                  <a:prstClr val="white"/>
                </a:solidFill>
                <a:cs typeface="Times New Roman"/>
              </a:rPr>
              <a:t>Trauma.Org</a:t>
            </a:r>
            <a:endParaRPr lang="en-US" sz="6000" i="1" u="sng" dirty="0">
              <a:solidFill>
                <a:prstClr val="white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42672"/>
            <a:ext cx="8801100" cy="6575898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911245" y="672879"/>
            <a:ext cx="7321508" cy="2149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54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Free</a:t>
            </a:r>
            <a:r>
              <a:rPr lang="en-US" sz="5400" i="1" dirty="0" smtClean="0">
                <a:latin typeface="Times New Roman"/>
                <a:cs typeface="Times New Roman"/>
              </a:rPr>
              <a:t> Full-Text Textbooks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i="1" dirty="0">
                <a:latin typeface="Times New Roman"/>
                <a:cs typeface="Times New Roman"/>
              </a:rPr>
              <a:t>i</a:t>
            </a:r>
            <a:r>
              <a:rPr lang="en-US" sz="5400" i="1" dirty="0" smtClean="0">
                <a:latin typeface="Times New Roman"/>
                <a:cs typeface="Times New Roman"/>
              </a:rPr>
              <a:t>n Access Products</a:t>
            </a:r>
            <a:endParaRPr lang="en-US" sz="5400" i="1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548" y="3381929"/>
            <a:ext cx="4808903" cy="2776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 smtClean="0">
                <a:cs typeface="Times New Roman"/>
              </a:rPr>
              <a:t>Quick Reference Tools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dirty="0" smtClean="0">
                <a:cs typeface="Times New Roman"/>
              </a:rPr>
              <a:t>Case Files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dirty="0" smtClean="0">
                <a:cs typeface="Times New Roman"/>
              </a:rPr>
              <a:t>Review Questions</a:t>
            </a:r>
            <a:endParaRPr lang="en-US" sz="36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6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58" y="1291629"/>
            <a:ext cx="3559683" cy="504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i="1" dirty="0" smtClean="0">
                <a:solidFill>
                  <a:prstClr val="white"/>
                </a:solidFill>
                <a:cs typeface="Times New Roman"/>
              </a:rPr>
              <a:t>Anesthesiology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i="1" dirty="0" smtClean="0">
                <a:solidFill>
                  <a:prstClr val="white"/>
                </a:solidFill>
                <a:cs typeface="Times New Roman"/>
              </a:rPr>
              <a:t>Emergencies, Cardiology, </a:t>
            </a:r>
            <a:r>
              <a:rPr lang="en-US" sz="2800" i="1" dirty="0" err="1" smtClean="0">
                <a:solidFill>
                  <a:prstClr val="white"/>
                </a:solidFill>
                <a:cs typeface="Times New Roman"/>
              </a:rPr>
              <a:t>HemOnc</a:t>
            </a:r>
            <a:r>
              <a:rPr lang="en-US" sz="2800" i="1" dirty="0" smtClean="0">
                <a:solidFill>
                  <a:prstClr val="white"/>
                </a:solidFill>
                <a:cs typeface="Times New Roman"/>
              </a:rPr>
              <a:t>, </a:t>
            </a:r>
            <a:r>
              <a:rPr lang="en-US" sz="2800" i="1" dirty="0">
                <a:solidFill>
                  <a:prstClr val="white"/>
                </a:solidFill>
                <a:cs typeface="Times New Roman"/>
              </a:rPr>
              <a:t>Internal Medicine, </a:t>
            </a:r>
            <a:r>
              <a:rPr lang="en-US" sz="2800" i="1" dirty="0" smtClean="0">
                <a:solidFill>
                  <a:prstClr val="white"/>
                </a:solidFill>
                <a:cs typeface="Times New Roman"/>
              </a:rPr>
              <a:t>Neurology,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i="1" dirty="0" smtClean="0">
                <a:solidFill>
                  <a:prstClr val="white"/>
                </a:solidFill>
                <a:cs typeface="Times New Roman"/>
              </a:rPr>
              <a:t>Ob-Gyn, Pediatrics</a:t>
            </a:r>
            <a:r>
              <a:rPr lang="en-US" sz="2800" i="1" dirty="0">
                <a:solidFill>
                  <a:prstClr val="white"/>
                </a:solidFill>
                <a:cs typeface="Times New Roman"/>
              </a:rPr>
              <a:t>, Surgery,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i="1" dirty="0">
                <a:solidFill>
                  <a:prstClr val="white"/>
                </a:solidFill>
                <a:cs typeface="Times New Roman"/>
              </a:rPr>
              <a:t>Family Medicine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744" y="390937"/>
            <a:ext cx="8668512" cy="5101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000" i="1" u="sng" dirty="0" smtClean="0">
                <a:solidFill>
                  <a:prstClr val="white"/>
                </a:solidFill>
                <a:cs typeface="Times New Roman"/>
              </a:rPr>
              <a:t>Access Products from McGraw-Hill</a:t>
            </a:r>
            <a:endParaRPr lang="en-US" sz="4000" i="1" u="sng" dirty="0">
              <a:solidFill>
                <a:prstClr val="white"/>
              </a:solidFill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51" y="1253129"/>
            <a:ext cx="4667758" cy="5289550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106651" y="1411216"/>
            <a:ext cx="1379750" cy="327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6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56" y="425315"/>
            <a:ext cx="3258446" cy="713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5400" i="1" u="sng" dirty="0" smtClean="0">
                <a:cs typeface="Times New Roman"/>
              </a:rPr>
              <a:t>Print Book</a:t>
            </a:r>
            <a:endParaRPr lang="en-US" sz="5400" i="1" u="sng" dirty="0"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65" y="719164"/>
            <a:ext cx="4767072" cy="575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121" y="1967244"/>
            <a:ext cx="3380328" cy="37432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dirty="0" smtClean="0">
                <a:cs typeface="Times New Roman"/>
              </a:rPr>
              <a:t>140 tested decision-support protocols covering 98% of everyday pediatric complaints</a:t>
            </a:r>
            <a:endParaRPr lang="en-US" sz="28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3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10246"/>
            <a:ext cx="8801100" cy="6621293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92430" y="2782387"/>
            <a:ext cx="8435340" cy="12770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7200" i="1" dirty="0" smtClean="0">
                <a:latin typeface="Times New Roman"/>
                <a:cs typeface="Times New Roman"/>
              </a:rPr>
              <a:t>Mobile Resources</a:t>
            </a:r>
            <a:endParaRPr lang="en-US" sz="7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0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5" y="387858"/>
            <a:ext cx="4923282" cy="608228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14963" y="387858"/>
            <a:ext cx="3493293" cy="640842"/>
          </a:xfrm>
          <a:prstGeom prst="wedgeRoundRectCallout">
            <a:avLst>
              <a:gd name="adj1" fmla="val -70951"/>
              <a:gd name="adj2" fmla="val 2826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www.ttuhsc.edu</a:t>
            </a:r>
            <a:r>
              <a:rPr lang="en-US" sz="2400" dirty="0">
                <a:solidFill>
                  <a:srgbClr val="000000"/>
                </a:solidFill>
              </a:rPr>
              <a:t>/libraries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51680" y="2082799"/>
            <a:ext cx="4153376" cy="3708401"/>
            <a:chOff x="4551680" y="2082799"/>
            <a:chExt cx="4153376" cy="3708401"/>
          </a:xfrm>
        </p:grpSpPr>
        <p:sp>
          <p:nvSpPr>
            <p:cNvPr id="17" name="Rectangle 16"/>
            <p:cNvSpPr/>
            <p:nvPr/>
          </p:nvSpPr>
          <p:spPr>
            <a:xfrm>
              <a:off x="4551680" y="4236720"/>
              <a:ext cx="526001" cy="584517"/>
            </a:xfrm>
            <a:prstGeom prst="rect">
              <a:avLst/>
            </a:prstGeom>
            <a:noFill/>
            <a:ln w="76200">
              <a:solidFill>
                <a:srgbClr val="CC00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80576" y="2082799"/>
              <a:ext cx="2824480" cy="3708401"/>
              <a:chOff x="5880576" y="2082799"/>
              <a:chExt cx="2824480" cy="3708401"/>
            </a:xfrm>
          </p:grpSpPr>
          <p:sp>
            <p:nvSpPr>
              <p:cNvPr id="19" name="Rounded Rectangular Callout 18"/>
              <p:cNvSpPr/>
              <p:nvPr/>
            </p:nvSpPr>
            <p:spPr>
              <a:xfrm>
                <a:off x="5880576" y="2082799"/>
                <a:ext cx="2824480" cy="3708401"/>
              </a:xfrm>
              <a:prstGeom prst="wedgeRoundRectCallout">
                <a:avLst>
                  <a:gd name="adj1" fmla="val -76414"/>
                  <a:gd name="adj2" fmla="val 15219"/>
                  <a:gd name="adj3" fmla="val 16667"/>
                </a:avLst>
              </a:prstGeom>
              <a:solidFill>
                <a:srgbClr val="FFFFFF"/>
              </a:solidFill>
              <a:ln w="57150" cmpd="sng">
                <a:solidFill>
                  <a:srgbClr val="CC00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6535896" y="2467612"/>
                <a:ext cx="1574800" cy="2871468"/>
                <a:chOff x="6535896" y="2467612"/>
                <a:chExt cx="1574800" cy="2871468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566377" y="2467612"/>
                  <a:ext cx="1493519" cy="6476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solidFill>
                        <a:prstClr val="black"/>
                      </a:solidFill>
                    </a:rPr>
                    <a:t>Click</a:t>
                  </a: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5896" y="3408680"/>
                  <a:ext cx="1574800" cy="1930400"/>
                </a:xfrm>
                <a:prstGeom prst="rect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51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10246"/>
            <a:ext cx="8801100" cy="6621293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4330" y="2826361"/>
            <a:ext cx="8435340" cy="12770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8250" i="1">
                <a:latin typeface="Times New Roman"/>
                <a:cs typeface="Times New Roman"/>
              </a:rPr>
              <a:t>3-D Printer</a:t>
            </a:r>
            <a:endParaRPr lang="en-US" sz="825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7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7116" y="1024414"/>
            <a:ext cx="8019015" cy="4809173"/>
            <a:chOff x="1036154" y="222885"/>
            <a:chExt cx="10692020" cy="64122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154" y="222885"/>
              <a:ext cx="4533900" cy="6412230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6096001" y="3086699"/>
              <a:ext cx="5632173" cy="1083366"/>
            </a:xfrm>
            <a:prstGeom prst="wedgeRoundRectCallout">
              <a:avLst>
                <a:gd name="adj1" fmla="val -69546"/>
                <a:gd name="adj2" fmla="val -30879"/>
                <a:gd name="adj3" fmla="val 16667"/>
              </a:avLst>
            </a:prstGeom>
            <a:solidFill>
              <a:srgbClr val="FFFFFF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spcAft>
                  <a:spcPts val="1350"/>
                </a:spcAft>
                <a:defRPr/>
              </a:pPr>
              <a:r>
                <a:rPr lang="en-US" sz="15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http://</a:t>
              </a:r>
              <a:r>
                <a:rPr lang="en-US" sz="1500" dirty="0" err="1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ttuhsc.libguides.com</a:t>
              </a:r>
              <a:r>
                <a:rPr lang="en-US" sz="1500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rPr>
                <a:t>/3dprinter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0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66976"/>
            <a:ext cx="8801100" cy="6528021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9718" y="2826362"/>
            <a:ext cx="6047241" cy="11985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8250" i="1" dirty="0">
                <a:solidFill>
                  <a:prstClr val="white"/>
                </a:solidFill>
                <a:latin typeface="Times New Roman"/>
                <a:cs typeface="Times New Roman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085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62128"/>
            <a:ext cx="8801100" cy="6511045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" y="2826362"/>
            <a:ext cx="8378190" cy="1208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000" i="1" dirty="0">
                <a:solidFill>
                  <a:prstClr val="white"/>
                </a:solidFill>
                <a:latin typeface="Times New Roman"/>
                <a:cs typeface="Times New Roman"/>
              </a:rPr>
              <a:t>Library Account/Card</a:t>
            </a:r>
          </a:p>
        </p:txBody>
      </p:sp>
    </p:spTree>
    <p:extLst>
      <p:ext uri="{BB962C8B-B14F-4D97-AF65-F5344CB8AC3E}">
        <p14:creationId xmlns:p14="http://schemas.microsoft.com/office/powerpoint/2010/main" val="9736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95" y="1066800"/>
            <a:ext cx="6912610" cy="472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432FF"/>
                </a:solidFill>
                <a:latin typeface="+mj-lt"/>
                <a:cs typeface="Times New Roman"/>
              </a:rPr>
              <a:t>Please…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432FF"/>
                </a:solidFill>
                <a:latin typeface="+mj-lt"/>
                <a:cs typeface="Times New Roman"/>
              </a:rPr>
              <a:t>	fill out the evaluation at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0432FF"/>
              </a:solidFill>
              <a:latin typeface="+mj-lt"/>
              <a:cs typeface="Times New Roman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432FF"/>
                </a:solidFill>
                <a:latin typeface="+mj-lt"/>
                <a:cs typeface="Times New Roman"/>
              </a:rPr>
              <a:t>	</a:t>
            </a:r>
            <a:r>
              <a:rPr lang="en-US" sz="4050" dirty="0">
                <a:solidFill>
                  <a:srgbClr val="0432FF"/>
                </a:solidFill>
                <a:latin typeface="+mj-lt"/>
                <a:cs typeface="Times New Roman"/>
              </a:rPr>
              <a:t>http://</a:t>
            </a:r>
            <a:r>
              <a:rPr lang="en-US" sz="4050" dirty="0" err="1" smtClean="0">
                <a:solidFill>
                  <a:srgbClr val="0432FF"/>
                </a:solidFill>
                <a:latin typeface="+mj-lt"/>
                <a:cs typeface="Times New Roman"/>
              </a:rPr>
              <a:t>tinyurl.com</a:t>
            </a:r>
            <a:r>
              <a:rPr lang="en-US" sz="4050" dirty="0" smtClean="0">
                <a:solidFill>
                  <a:srgbClr val="0432FF"/>
                </a:solidFill>
                <a:latin typeface="+mj-lt"/>
                <a:cs typeface="Times New Roman"/>
              </a:rPr>
              <a:t>/ttuhsc17</a:t>
            </a:r>
            <a:endParaRPr lang="en-US" sz="4050" dirty="0">
              <a:solidFill>
                <a:srgbClr val="0432FF"/>
              </a:solidFill>
              <a:latin typeface="+mj-lt"/>
              <a:cs typeface="Times New Roman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432FF"/>
                </a:solidFill>
                <a:latin typeface="+mj-lt"/>
                <a:cs typeface="Times New Roman"/>
              </a:rPr>
              <a:t>	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0432FF"/>
                </a:solidFill>
                <a:latin typeface="+mj-lt"/>
                <a:cs typeface="Times New Roman"/>
              </a:rPr>
              <a:t>Thank-you…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0432FF"/>
                </a:solidFill>
                <a:latin typeface="+mj-lt"/>
                <a:cs typeface="Times New Roman"/>
              </a:rPr>
              <a:t>	we appreciate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4797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135172"/>
            <a:ext cx="8892540" cy="6591631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9500" y="2700870"/>
            <a:ext cx="5105001" cy="14976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8250" i="1" dirty="0">
                <a:solidFill>
                  <a:prstClr val="white"/>
                </a:solidFill>
                <a:latin typeface="Times New Roman"/>
                <a:cs typeface="Times New Roman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806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5" y="387858"/>
            <a:ext cx="4923282" cy="608228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414963" y="387858"/>
            <a:ext cx="3493293" cy="640842"/>
          </a:xfrm>
          <a:prstGeom prst="wedgeRoundRectCallout">
            <a:avLst>
              <a:gd name="adj1" fmla="val -70951"/>
              <a:gd name="adj2" fmla="val 2826"/>
              <a:gd name="adj3" fmla="val 16667"/>
            </a:avLst>
          </a:prstGeom>
          <a:solidFill>
            <a:schemeClr val="bg1"/>
          </a:solidFill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www.ttuhsc.edu</a:t>
            </a:r>
            <a:r>
              <a:rPr lang="en-US" sz="2400" dirty="0">
                <a:solidFill>
                  <a:srgbClr val="000000"/>
                </a:solidFill>
              </a:rPr>
              <a:t>/libraries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78956" y="3194051"/>
            <a:ext cx="5277642" cy="2717801"/>
            <a:chOff x="3078956" y="3194051"/>
            <a:chExt cx="5277642" cy="2717801"/>
          </a:xfrm>
        </p:grpSpPr>
        <p:sp>
          <p:nvSpPr>
            <p:cNvPr id="17" name="Rectangle 16"/>
            <p:cNvSpPr/>
            <p:nvPr/>
          </p:nvSpPr>
          <p:spPr>
            <a:xfrm>
              <a:off x="3078956" y="5152749"/>
              <a:ext cx="447261" cy="512243"/>
            </a:xfrm>
            <a:prstGeom prst="rect">
              <a:avLst/>
            </a:prstGeom>
            <a:noFill/>
            <a:ln w="76200">
              <a:solidFill>
                <a:srgbClr val="CC00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66619" y="3194051"/>
              <a:ext cx="2389979" cy="2717801"/>
              <a:chOff x="2927880" y="1989667"/>
              <a:chExt cx="3186639" cy="3623734"/>
            </a:xfrm>
          </p:grpSpPr>
          <p:sp>
            <p:nvSpPr>
              <p:cNvPr id="19" name="Rounded Rectangular Callout 18"/>
              <p:cNvSpPr/>
              <p:nvPr/>
            </p:nvSpPr>
            <p:spPr>
              <a:xfrm>
                <a:off x="2927880" y="1989667"/>
                <a:ext cx="3186639" cy="3623734"/>
              </a:xfrm>
              <a:prstGeom prst="wedgeRoundRectCallout">
                <a:avLst>
                  <a:gd name="adj1" fmla="val -142764"/>
                  <a:gd name="adj2" fmla="val 32758"/>
                  <a:gd name="adj3" fmla="val 16667"/>
                </a:avLst>
              </a:prstGeom>
              <a:solidFill>
                <a:srgbClr val="FFFFFF"/>
              </a:solidFill>
              <a:ln w="57150" cmpd="sng">
                <a:solidFill>
                  <a:srgbClr val="CC003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73499" y="2362197"/>
                <a:ext cx="1295401" cy="7450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0" dirty="0">
                    <a:solidFill>
                      <a:prstClr val="black"/>
                    </a:solidFill>
                  </a:rPr>
                  <a:t>Click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5350" y="3323166"/>
                <a:ext cx="2171700" cy="1943100"/>
              </a:xfrm>
              <a:prstGeom prst="rect">
                <a:avLst/>
              </a:prstGeom>
              <a:ln w="28575">
                <a:solidFill>
                  <a:srgbClr val="0C2545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57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42874"/>
            <a:ext cx="8801100" cy="6593681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3551" y="2850385"/>
            <a:ext cx="7116899" cy="11512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6600" i="1" dirty="0">
                <a:solidFill>
                  <a:prstClr val="white"/>
                </a:solidFill>
                <a:latin typeface="Times New Roman"/>
                <a:cs typeface="Times New Roman"/>
              </a:rPr>
              <a:t>Library Home Page</a:t>
            </a:r>
          </a:p>
        </p:txBody>
      </p:sp>
    </p:spTree>
    <p:extLst>
      <p:ext uri="{BB962C8B-B14F-4D97-AF65-F5344CB8AC3E}">
        <p14:creationId xmlns:p14="http://schemas.microsoft.com/office/powerpoint/2010/main" val="1779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64369" y="454816"/>
            <a:ext cx="7815262" cy="647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n w="6350">
                  <a:noFill/>
                </a:ln>
                <a:solidFill>
                  <a:srgbClr val="FFFFFF"/>
                </a:solidFill>
                <a:latin typeface="Noteworthy Bold"/>
                <a:ea typeface="ＭＳ Ｐゴシック" charset="0"/>
                <a:cs typeface="Noteworthy Bold"/>
              </a:rPr>
              <a:t>When searching library applications, use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4369" y="2001839"/>
            <a:ext cx="8071281" cy="4064000"/>
            <a:chOff x="664369" y="2001839"/>
            <a:chExt cx="8071281" cy="4064000"/>
          </a:xfrm>
        </p:grpSpPr>
        <p:pic>
          <p:nvPicPr>
            <p:cNvPr id="5" name="Picture 4" descr="Chrome_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41" r="74"/>
            <a:stretch/>
          </p:blipFill>
          <p:spPr>
            <a:xfrm>
              <a:off x="5235257" y="3429000"/>
              <a:ext cx="3500393" cy="1318260"/>
            </a:xfrm>
            <a:prstGeom prst="rect">
              <a:avLst/>
            </a:prstGeom>
          </p:spPr>
        </p:pic>
        <p:pic>
          <p:nvPicPr>
            <p:cNvPr id="7" name="Picture 6" descr="Google_Chrome_icon_(2011)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9" y="2001839"/>
              <a:ext cx="4064000" cy="4064000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7574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" y="155643"/>
            <a:ext cx="8801100" cy="6556442"/>
          </a:xfrm>
          <a:prstGeom prst="rect">
            <a:avLst/>
          </a:prstGeom>
          <a:noFill/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54330" y="2826361"/>
            <a:ext cx="8435340" cy="12770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8250" i="1" dirty="0" err="1">
                <a:latin typeface="Times New Roman"/>
                <a:cs typeface="Times New Roman"/>
              </a:rPr>
              <a:t>LibGuides</a:t>
            </a:r>
            <a:endParaRPr lang="en-US" sz="825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7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34385" y="309303"/>
            <a:ext cx="5012563" cy="6239393"/>
            <a:chOff x="3914507" y="230749"/>
            <a:chExt cx="5012563" cy="623939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788" y="387858"/>
              <a:ext cx="4923282" cy="6082284"/>
            </a:xfrm>
            <a:prstGeom prst="rect">
              <a:avLst/>
            </a:prstGeom>
          </p:spPr>
        </p:pic>
        <p:sp>
          <p:nvSpPr>
            <p:cNvPr id="15" name="Rounded Rectangular Callout 14"/>
            <p:cNvSpPr/>
            <p:nvPr/>
          </p:nvSpPr>
          <p:spPr>
            <a:xfrm>
              <a:off x="3914507" y="230749"/>
              <a:ext cx="3493293" cy="640842"/>
            </a:xfrm>
            <a:prstGeom prst="wedgeRoundRectCallout">
              <a:avLst>
                <a:gd name="adj1" fmla="val -49897"/>
                <a:gd name="adj2" fmla="val 10064"/>
                <a:gd name="adj3" fmla="val 16667"/>
              </a:avLst>
            </a:prstGeom>
            <a:solidFill>
              <a:schemeClr val="bg1"/>
            </a:solidFill>
            <a:ln w="38100" cmpd="sng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dirty="0" err="1">
                  <a:solidFill>
                    <a:srgbClr val="000000"/>
                  </a:solidFill>
                </a:rPr>
                <a:t>www.ttuhsc.edu</a:t>
              </a:r>
              <a:r>
                <a:rPr lang="en-US" sz="2400" dirty="0">
                  <a:solidFill>
                    <a:srgbClr val="000000"/>
                  </a:solidFill>
                </a:rPr>
                <a:t>/libraries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5632" y="1718106"/>
            <a:ext cx="4442263" cy="2547143"/>
            <a:chOff x="255632" y="1718106"/>
            <a:chExt cx="4442263" cy="2547143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056796" y="2005273"/>
              <a:ext cx="641099" cy="214466"/>
            </a:xfrm>
            <a:prstGeom prst="rect">
              <a:avLst/>
            </a:prstGeom>
            <a:noFill/>
            <a:ln w="76200" cmpd="sng">
              <a:solidFill>
                <a:srgbClr val="0052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55632" y="1718106"/>
              <a:ext cx="3064038" cy="2547143"/>
              <a:chOff x="255632" y="1718106"/>
              <a:chExt cx="3064038" cy="2547143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255632" y="1718106"/>
                <a:ext cx="3064038" cy="2547143"/>
              </a:xfrm>
              <a:prstGeom prst="wedgeRoundRectCallout">
                <a:avLst>
                  <a:gd name="adj1" fmla="val 69421"/>
                  <a:gd name="adj2" fmla="val -32737"/>
                  <a:gd name="adj3" fmla="val 16667"/>
                </a:avLst>
              </a:prstGeom>
              <a:solidFill>
                <a:srgbClr val="FFFFFF"/>
              </a:solidFill>
              <a:ln w="57150" cap="flat" cmpd="sng" algn="ctr">
                <a:solidFill>
                  <a:srgbClr val="C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Verdana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86619" y="2165514"/>
                <a:ext cx="1602063" cy="677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  <a:spcAft>
                    <a:spcPts val="1350"/>
                  </a:spcAft>
                  <a:defRPr/>
                </a:pPr>
                <a:r>
                  <a:rPr lang="en-US" sz="5400" dirty="0">
                    <a:solidFill>
                      <a:srgbClr val="000000"/>
                    </a:solidFill>
                    <a:ea typeface="ＭＳ Ｐゴシック" charset="0"/>
                    <a:cs typeface="Verdana" charset="0"/>
                  </a:rPr>
                  <a:t>Click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9185" y="3164654"/>
                <a:ext cx="2363029" cy="685800"/>
              </a:xfrm>
              <a:prstGeom prst="rect">
                <a:avLst/>
              </a:prstGeom>
              <a:solidFill>
                <a:srgbClr val="CDCDC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solidFill>
                      <a:srgbClr val="C00000"/>
                    </a:solidFill>
                  </a:rPr>
                  <a:t>LibGuides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7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380</Words>
  <Application>Microsoft Macintosh PowerPoint</Application>
  <PresentationFormat>On-screen Show (4:3)</PresentationFormat>
  <Paragraphs>127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Franklin Gothic Medium</vt:lpstr>
      <vt:lpstr>ＭＳ Ｐゴシック</vt:lpstr>
      <vt:lpstr>Noteworthy Bold</vt:lpstr>
      <vt:lpstr>Times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91</cp:revision>
  <dcterms:created xsi:type="dcterms:W3CDTF">2016-06-22T22:07:18Z</dcterms:created>
  <dcterms:modified xsi:type="dcterms:W3CDTF">2017-06-22T17:56:48Z</dcterms:modified>
</cp:coreProperties>
</file>