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688" r:id="rId4"/>
  </p:sldMasterIdLst>
  <p:notesMasterIdLst>
    <p:notesMasterId r:id="rId110"/>
  </p:notesMasterIdLst>
  <p:sldIdLst>
    <p:sldId id="325" r:id="rId5"/>
    <p:sldId id="600" r:id="rId6"/>
    <p:sldId id="1034" r:id="rId7"/>
    <p:sldId id="870" r:id="rId8"/>
    <p:sldId id="262" r:id="rId9"/>
    <p:sldId id="593" r:id="rId10"/>
    <p:sldId id="1082" r:id="rId11"/>
    <p:sldId id="1035" r:id="rId12"/>
    <p:sldId id="2870" r:id="rId13"/>
    <p:sldId id="2955" r:id="rId14"/>
    <p:sldId id="2869" r:id="rId15"/>
    <p:sldId id="298" r:id="rId16"/>
    <p:sldId id="1073" r:id="rId17"/>
    <p:sldId id="500" r:id="rId18"/>
    <p:sldId id="501" r:id="rId19"/>
    <p:sldId id="503" r:id="rId20"/>
    <p:sldId id="2887" r:id="rId21"/>
    <p:sldId id="2934" r:id="rId22"/>
    <p:sldId id="2933" r:id="rId23"/>
    <p:sldId id="884" r:id="rId24"/>
    <p:sldId id="757" r:id="rId25"/>
    <p:sldId id="809" r:id="rId26"/>
    <p:sldId id="2891" r:id="rId27"/>
    <p:sldId id="2954" r:id="rId28"/>
    <p:sldId id="2893" r:id="rId29"/>
    <p:sldId id="890" r:id="rId30"/>
    <p:sldId id="762" r:id="rId31"/>
    <p:sldId id="2853" r:id="rId32"/>
    <p:sldId id="2868" r:id="rId33"/>
    <p:sldId id="2953" r:id="rId34"/>
    <p:sldId id="2947" r:id="rId35"/>
    <p:sldId id="1072" r:id="rId36"/>
    <p:sldId id="2871" r:id="rId37"/>
    <p:sldId id="2872" r:id="rId38"/>
    <p:sldId id="2921" r:id="rId39"/>
    <p:sldId id="1047" r:id="rId40"/>
    <p:sldId id="2873" r:id="rId41"/>
    <p:sldId id="2922" r:id="rId42"/>
    <p:sldId id="2924" r:id="rId43"/>
    <p:sldId id="2926" r:id="rId44"/>
    <p:sldId id="707" r:id="rId45"/>
    <p:sldId id="2874" r:id="rId46"/>
    <p:sldId id="2928" r:id="rId47"/>
    <p:sldId id="2875" r:id="rId48"/>
    <p:sldId id="865" r:id="rId49"/>
    <p:sldId id="2925" r:id="rId50"/>
    <p:sldId id="2877" r:id="rId51"/>
    <p:sldId id="671" r:id="rId52"/>
    <p:sldId id="2890" r:id="rId53"/>
    <p:sldId id="1046" r:id="rId54"/>
    <p:sldId id="1049" r:id="rId55"/>
    <p:sldId id="2876" r:id="rId56"/>
    <p:sldId id="2878" r:id="rId57"/>
    <p:sldId id="959" r:id="rId58"/>
    <p:sldId id="2930" r:id="rId59"/>
    <p:sldId id="1085" r:id="rId60"/>
    <p:sldId id="1086" r:id="rId61"/>
    <p:sldId id="1087" r:id="rId62"/>
    <p:sldId id="2949" r:id="rId63"/>
    <p:sldId id="2951" r:id="rId64"/>
    <p:sldId id="2952" r:id="rId65"/>
    <p:sldId id="2931" r:id="rId66"/>
    <p:sldId id="2948" r:id="rId67"/>
    <p:sldId id="1083" r:id="rId68"/>
    <p:sldId id="763" r:id="rId69"/>
    <p:sldId id="2937" r:id="rId70"/>
    <p:sldId id="2944" r:id="rId71"/>
    <p:sldId id="2957" r:id="rId72"/>
    <p:sldId id="2958" r:id="rId73"/>
    <p:sldId id="987" r:id="rId74"/>
    <p:sldId id="2979" r:id="rId75"/>
    <p:sldId id="2983" r:id="rId76"/>
    <p:sldId id="985" r:id="rId77"/>
    <p:sldId id="2960" r:id="rId78"/>
    <p:sldId id="2984" r:id="rId79"/>
    <p:sldId id="2985" r:id="rId80"/>
    <p:sldId id="2986" r:id="rId81"/>
    <p:sldId id="2940" r:id="rId82"/>
    <p:sldId id="2880" r:id="rId83"/>
    <p:sldId id="2942" r:id="rId84"/>
    <p:sldId id="2988" r:id="rId85"/>
    <p:sldId id="2989" r:id="rId86"/>
    <p:sldId id="2965" r:id="rId87"/>
    <p:sldId id="1059" r:id="rId88"/>
    <p:sldId id="2966" r:id="rId89"/>
    <p:sldId id="2967" r:id="rId90"/>
    <p:sldId id="1060" r:id="rId91"/>
    <p:sldId id="1062" r:id="rId92"/>
    <p:sldId id="2980" r:id="rId93"/>
    <p:sldId id="433" r:id="rId94"/>
    <p:sldId id="2990" r:id="rId95"/>
    <p:sldId id="2971" r:id="rId96"/>
    <p:sldId id="2992" r:id="rId97"/>
    <p:sldId id="2973" r:id="rId98"/>
    <p:sldId id="2981" r:id="rId99"/>
    <p:sldId id="2945" r:id="rId100"/>
    <p:sldId id="348" r:id="rId101"/>
    <p:sldId id="2982" r:id="rId102"/>
    <p:sldId id="618" r:id="rId103"/>
    <p:sldId id="2993" r:id="rId104"/>
    <p:sldId id="2975" r:id="rId105"/>
    <p:sldId id="2994" r:id="rId106"/>
    <p:sldId id="2956" r:id="rId107"/>
    <p:sldId id="321" r:id="rId108"/>
    <p:sldId id="624"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42"/>
    <a:srgbClr val="4180FF"/>
    <a:srgbClr val="3366FF"/>
    <a:srgbClr val="3A7CD0"/>
    <a:srgbClr val="78ADFF"/>
    <a:srgbClr val="00D142"/>
    <a:srgbClr val="00D100"/>
    <a:srgbClr val="37D142"/>
    <a:srgbClr val="37D100"/>
    <a:srgbClr val="01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611" autoAdjust="0"/>
    <p:restoredTop sz="92781" autoAdjust="0"/>
  </p:normalViewPr>
  <p:slideViewPr>
    <p:cSldViewPr snapToGrid="0" snapToObjects="1" showGuides="1">
      <p:cViewPr varScale="1">
        <p:scale>
          <a:sx n="147" d="100"/>
          <a:sy n="147" d="100"/>
        </p:scale>
        <p:origin x="200" y="672"/>
      </p:cViewPr>
      <p:guideLst>
        <p:guide orient="horz" pos="2160"/>
        <p:guide pos="2880"/>
      </p:guideLst>
    </p:cSldViewPr>
  </p:slideViewPr>
  <p:outlineViewPr>
    <p:cViewPr>
      <p:scale>
        <a:sx n="33" d="100"/>
        <a:sy n="33" d="100"/>
      </p:scale>
      <p:origin x="0" y="-1428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578ED-7892-4644-BBC3-3872C03075FA}" type="datetimeFigureOut">
              <a:rPr lang="en-US" smtClean="0"/>
              <a:t>9/14/18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076AAA-8877-2449-A967-7A0DB6E38B2D}" type="slidenum">
              <a:rPr lang="en-US" smtClean="0"/>
              <a:t>‹#›</a:t>
            </a:fld>
            <a:endParaRPr lang="en-US" dirty="0"/>
          </a:p>
        </p:txBody>
      </p:sp>
    </p:spTree>
    <p:extLst>
      <p:ext uri="{BB962C8B-B14F-4D97-AF65-F5344CB8AC3E}">
        <p14:creationId xmlns:p14="http://schemas.microsoft.com/office/powerpoint/2010/main" val="31756485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C6486D-146D-5545-92DC-6BB7DBD9677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902055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synthesized from the cited articles makes up the content of the care sheet. Evidence codes describe  the strength of evidence in articles referenced. </a:t>
            </a:r>
          </a:p>
        </p:txBody>
      </p:sp>
      <p:sp>
        <p:nvSpPr>
          <p:cNvPr id="4" name="Slide Number Placeholder 3"/>
          <p:cNvSpPr>
            <a:spLocks noGrp="1"/>
          </p:cNvSpPr>
          <p:nvPr>
            <p:ph type="sldNum" sz="quarter" idx="10"/>
          </p:nvPr>
        </p:nvSpPr>
        <p:spPr/>
        <p:txBody>
          <a:bodyPr/>
          <a:lstStyle/>
          <a:p>
            <a:fld id="{88076AAA-8877-2449-A967-7A0DB6E38B2D}" type="slidenum">
              <a:rPr lang="en-US" smtClean="0"/>
              <a:t>23</a:t>
            </a:fld>
            <a:endParaRPr lang="en-US" dirty="0"/>
          </a:p>
        </p:txBody>
      </p:sp>
    </p:spTree>
    <p:extLst>
      <p:ext uri="{BB962C8B-B14F-4D97-AF65-F5344CB8AC3E}">
        <p14:creationId xmlns:p14="http://schemas.microsoft.com/office/powerpoint/2010/main" val="953639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describes tests, treatments, or procedures that can be necessary before or after managing the patient.</a:t>
            </a:r>
          </a:p>
        </p:txBody>
      </p:sp>
      <p:sp>
        <p:nvSpPr>
          <p:cNvPr id="4" name="Slide Number Placeholder 3"/>
          <p:cNvSpPr>
            <a:spLocks noGrp="1"/>
          </p:cNvSpPr>
          <p:nvPr>
            <p:ph type="sldNum" sz="quarter" idx="10"/>
          </p:nvPr>
        </p:nvSpPr>
        <p:spPr/>
        <p:txBody>
          <a:bodyPr/>
          <a:lstStyle/>
          <a:p>
            <a:fld id="{88076AAA-8877-2449-A967-7A0DB6E38B2D}" type="slidenum">
              <a:rPr lang="en-US" smtClean="0"/>
              <a:t>24</a:t>
            </a:fld>
            <a:endParaRPr lang="en-US" dirty="0"/>
          </a:p>
        </p:txBody>
      </p:sp>
    </p:spTree>
    <p:extLst>
      <p:ext uri="{BB962C8B-B14F-4D97-AF65-F5344CB8AC3E}">
        <p14:creationId xmlns:p14="http://schemas.microsoft.com/office/powerpoint/2010/main" val="168958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Culturally competent preventive care is detailed in this nursing practice &amp; skill document. The What, How, Where, and Who questions are answered, along with desired outcome.</a:t>
            </a:r>
          </a:p>
        </p:txBody>
      </p:sp>
      <p:sp>
        <p:nvSpPr>
          <p:cNvPr id="4" name="Slide Number Placeholder 3"/>
          <p:cNvSpPr>
            <a:spLocks noGrp="1"/>
          </p:cNvSpPr>
          <p:nvPr>
            <p:ph type="sldNum" sz="quarter" idx="10"/>
          </p:nvPr>
        </p:nvSpPr>
        <p:spPr/>
        <p:txBody>
          <a:bodyPr/>
          <a:lstStyle/>
          <a:p>
            <a:fld id="{88076AAA-8877-2449-A967-7A0DB6E38B2D}" type="slidenum">
              <a:rPr lang="en-US" smtClean="0"/>
              <a:t>26</a:t>
            </a:fld>
            <a:endParaRPr lang="en-US" dirty="0"/>
          </a:p>
        </p:txBody>
      </p:sp>
    </p:spTree>
    <p:extLst>
      <p:ext uri="{BB962C8B-B14F-4D97-AF65-F5344CB8AC3E}">
        <p14:creationId xmlns:p14="http://schemas.microsoft.com/office/powerpoint/2010/main" val="3572586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understand what is included in a citation, which give information a user will need to find the full text of the journal articles.</a:t>
            </a:r>
          </a:p>
        </p:txBody>
      </p:sp>
      <p:sp>
        <p:nvSpPr>
          <p:cNvPr id="4" name="Slide Number Placeholder 3"/>
          <p:cNvSpPr>
            <a:spLocks noGrp="1"/>
          </p:cNvSpPr>
          <p:nvPr>
            <p:ph type="sldNum" sz="quarter" idx="10"/>
          </p:nvPr>
        </p:nvSpPr>
        <p:spPr/>
        <p:txBody>
          <a:bodyPr/>
          <a:lstStyle/>
          <a:p>
            <a:fld id="{88076AAA-8877-2449-A967-7A0DB6E38B2D}" type="slidenum">
              <a:rPr lang="en-US" smtClean="0"/>
              <a:t>28</a:t>
            </a:fld>
            <a:endParaRPr lang="en-US" dirty="0"/>
          </a:p>
        </p:txBody>
      </p:sp>
    </p:spTree>
    <p:extLst>
      <p:ext uri="{BB962C8B-B14F-4D97-AF65-F5344CB8AC3E}">
        <p14:creationId xmlns:p14="http://schemas.microsoft.com/office/powerpoint/2010/main" val="3591142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E708E-272E-784E-88C5-DB8E7969D16F}" type="slidenum">
              <a:rPr lang="en-US" smtClean="0"/>
              <a:t>29</a:t>
            </a:fld>
            <a:endParaRPr lang="en-US" dirty="0"/>
          </a:p>
        </p:txBody>
      </p:sp>
    </p:spTree>
    <p:extLst>
      <p:ext uri="{BB962C8B-B14F-4D97-AF65-F5344CB8AC3E}">
        <p14:creationId xmlns:p14="http://schemas.microsoft.com/office/powerpoint/2010/main" val="1859248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find a subject heading used to describe our patient’s condition.  And we will also look for subject headings that describe nursing concepts.  We will use the Boolean operator, and to find the intersection between the two subjects.</a:t>
            </a:r>
          </a:p>
        </p:txBody>
      </p:sp>
      <p:sp>
        <p:nvSpPr>
          <p:cNvPr id="4" name="Slide Number Placeholder 3"/>
          <p:cNvSpPr>
            <a:spLocks noGrp="1"/>
          </p:cNvSpPr>
          <p:nvPr>
            <p:ph type="sldNum" sz="quarter" idx="10"/>
          </p:nvPr>
        </p:nvSpPr>
        <p:spPr/>
        <p:txBody>
          <a:bodyPr/>
          <a:lstStyle/>
          <a:p>
            <a:fld id="{88076AAA-8877-2449-A967-7A0DB6E38B2D}" type="slidenum">
              <a:rPr lang="en-US" smtClean="0"/>
              <a:t>31</a:t>
            </a:fld>
            <a:endParaRPr lang="en-US" dirty="0"/>
          </a:p>
        </p:txBody>
      </p:sp>
    </p:spTree>
    <p:extLst>
      <p:ext uri="{BB962C8B-B14F-4D97-AF65-F5344CB8AC3E}">
        <p14:creationId xmlns:p14="http://schemas.microsoft.com/office/powerpoint/2010/main" val="175781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a list of all subject headings that describe the many kinds of wounds and injuries, we will search for the broad topic.  At this point we are not looking at articles, but concepts used to describe subjects that articles have been written about.</a:t>
            </a:r>
          </a:p>
        </p:txBody>
      </p:sp>
      <p:sp>
        <p:nvSpPr>
          <p:cNvPr id="4" name="Slide Number Placeholder 3"/>
          <p:cNvSpPr>
            <a:spLocks noGrp="1"/>
          </p:cNvSpPr>
          <p:nvPr>
            <p:ph type="sldNum" sz="quarter" idx="10"/>
          </p:nvPr>
        </p:nvSpPr>
        <p:spPr/>
        <p:txBody>
          <a:bodyPr/>
          <a:lstStyle/>
          <a:p>
            <a:fld id="{88076AAA-8877-2449-A967-7A0DB6E38B2D}" type="slidenum">
              <a:rPr lang="en-US" smtClean="0"/>
              <a:t>33</a:t>
            </a:fld>
            <a:endParaRPr lang="en-US" dirty="0"/>
          </a:p>
        </p:txBody>
      </p:sp>
    </p:spTree>
    <p:extLst>
      <p:ext uri="{BB962C8B-B14F-4D97-AF65-F5344CB8AC3E}">
        <p14:creationId xmlns:p14="http://schemas.microsoft.com/office/powerpoint/2010/main" val="1915704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structure shows the specific subjects related to wounds and injuries.</a:t>
            </a:r>
          </a:p>
        </p:txBody>
      </p:sp>
      <p:sp>
        <p:nvSpPr>
          <p:cNvPr id="4" name="Slide Number Placeholder 3"/>
          <p:cNvSpPr>
            <a:spLocks noGrp="1"/>
          </p:cNvSpPr>
          <p:nvPr>
            <p:ph type="sldNum" sz="quarter" idx="10"/>
          </p:nvPr>
        </p:nvSpPr>
        <p:spPr/>
        <p:txBody>
          <a:bodyPr/>
          <a:lstStyle/>
          <a:p>
            <a:fld id="{88076AAA-8877-2449-A967-7A0DB6E38B2D}" type="slidenum">
              <a:rPr lang="en-US" smtClean="0"/>
              <a:t>35</a:t>
            </a:fld>
            <a:endParaRPr lang="en-US" dirty="0"/>
          </a:p>
        </p:txBody>
      </p:sp>
    </p:spTree>
    <p:extLst>
      <p:ext uri="{BB962C8B-B14F-4D97-AF65-F5344CB8AC3E}">
        <p14:creationId xmlns:p14="http://schemas.microsoft.com/office/powerpoint/2010/main" val="2150351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C7974BF8-51EE-8E46-9ACB-72FF0C930A90}" type="slidenum">
              <a:rPr lang="en-US">
                <a:ea typeface="ＭＳ Ｐゴシック" charset="-128"/>
                <a:cs typeface="ＭＳ Ｐゴシック" charset="-128"/>
              </a:rPr>
              <a:pPr>
                <a:defRPr/>
              </a:pPr>
              <a:t>36</a:t>
            </a:fld>
            <a:endParaRPr lang="en-US" dirty="0">
              <a:ea typeface="ＭＳ Ｐゴシック" charset="-128"/>
              <a:cs typeface="ＭＳ Ｐゴシック"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a:defRPr/>
            </a:pPr>
            <a:r>
              <a:rPr lang="en-US" dirty="0">
                <a:ea typeface="ＭＳ Ｐゴシック" charset="-128"/>
                <a:cs typeface="ＭＳ Ｐゴシック" charset="-128"/>
              </a:rPr>
              <a:t>Wounds and Injuries would be a very broad search; we can be more specific.  Let’s look at one specific type of injury: Burns</a:t>
            </a:r>
          </a:p>
        </p:txBody>
      </p:sp>
    </p:spTree>
    <p:extLst>
      <p:ext uri="{BB962C8B-B14F-4D97-AF65-F5344CB8AC3E}">
        <p14:creationId xmlns:p14="http://schemas.microsoft.com/office/powerpoint/2010/main" val="1824411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consider Major Concept.</a:t>
            </a:r>
          </a:p>
        </p:txBody>
      </p:sp>
      <p:sp>
        <p:nvSpPr>
          <p:cNvPr id="4" name="Slide Number Placeholder 3"/>
          <p:cNvSpPr>
            <a:spLocks noGrp="1"/>
          </p:cNvSpPr>
          <p:nvPr>
            <p:ph type="sldNum" sz="quarter" idx="10"/>
          </p:nvPr>
        </p:nvSpPr>
        <p:spPr/>
        <p:txBody>
          <a:bodyPr/>
          <a:lstStyle/>
          <a:p>
            <a:fld id="{88076AAA-8877-2449-A967-7A0DB6E38B2D}" type="slidenum">
              <a:rPr lang="en-US" smtClean="0"/>
              <a:t>39</a:t>
            </a:fld>
            <a:endParaRPr lang="en-US" dirty="0"/>
          </a:p>
        </p:txBody>
      </p:sp>
    </p:spTree>
    <p:extLst>
      <p:ext uri="{BB962C8B-B14F-4D97-AF65-F5344CB8AC3E}">
        <p14:creationId xmlns:p14="http://schemas.microsoft.com/office/powerpoint/2010/main" val="323145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Rubric will help you determine what information you need.</a:t>
            </a:r>
          </a:p>
        </p:txBody>
      </p:sp>
      <p:sp>
        <p:nvSpPr>
          <p:cNvPr id="4" name="Slide Number Placeholder 3"/>
          <p:cNvSpPr>
            <a:spLocks noGrp="1"/>
          </p:cNvSpPr>
          <p:nvPr>
            <p:ph type="sldNum" sz="quarter" idx="10"/>
          </p:nvPr>
        </p:nvSpPr>
        <p:spPr/>
        <p:txBody>
          <a:bodyPr/>
          <a:lstStyle/>
          <a:p>
            <a:fld id="{88076AAA-8877-2449-A967-7A0DB6E38B2D}" type="slidenum">
              <a:rPr lang="en-US" smtClean="0"/>
              <a:t>9</a:t>
            </a:fld>
            <a:endParaRPr lang="en-US" dirty="0"/>
          </a:p>
        </p:txBody>
      </p:sp>
    </p:spTree>
    <p:extLst>
      <p:ext uri="{BB962C8B-B14F-4D97-AF65-F5344CB8AC3E}">
        <p14:creationId xmlns:p14="http://schemas.microsoft.com/office/powerpoint/2010/main" val="51075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clear the search box.  This will keep your searches for different concepts separated.</a:t>
            </a:r>
          </a:p>
          <a:p>
            <a:r>
              <a:rPr lang="en-US" dirty="0"/>
              <a:t>We will combine them later.</a:t>
            </a:r>
          </a:p>
        </p:txBody>
      </p:sp>
      <p:sp>
        <p:nvSpPr>
          <p:cNvPr id="4" name="Slide Number Placeholder 3"/>
          <p:cNvSpPr>
            <a:spLocks noGrp="1"/>
          </p:cNvSpPr>
          <p:nvPr>
            <p:ph type="sldNum" sz="quarter" idx="10"/>
          </p:nvPr>
        </p:nvSpPr>
        <p:spPr/>
        <p:txBody>
          <a:bodyPr/>
          <a:lstStyle/>
          <a:p>
            <a:fld id="{88076AAA-8877-2449-A967-7A0DB6E38B2D}" type="slidenum">
              <a:rPr lang="en-US" smtClean="0"/>
              <a:t>45</a:t>
            </a:fld>
            <a:endParaRPr lang="en-US" dirty="0"/>
          </a:p>
        </p:txBody>
      </p:sp>
    </p:spTree>
    <p:extLst>
      <p:ext uri="{BB962C8B-B14F-4D97-AF65-F5344CB8AC3E}">
        <p14:creationId xmlns:p14="http://schemas.microsoft.com/office/powerpoint/2010/main" val="3387974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58231F57-479F-8344-B09B-8FC5F14DD4F2}" type="slidenum">
              <a:rPr lang="en-US">
                <a:ea typeface="ＭＳ Ｐゴシック" charset="-128"/>
                <a:cs typeface="ＭＳ Ｐゴシック" charset="-128"/>
              </a:rPr>
              <a:pPr>
                <a:defRPr/>
              </a:pPr>
              <a:t>48</a:t>
            </a:fld>
            <a:endParaRPr lang="en-US" dirty="0">
              <a:ea typeface="ＭＳ Ｐゴシック" charset="-128"/>
              <a:cs typeface="ＭＳ Ｐゴシック"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a:defRPr/>
            </a:pPr>
            <a:endParaRPr lang="en-US" dirty="0">
              <a:ea typeface="ＭＳ Ｐゴシック" charset="-128"/>
              <a:cs typeface="ＭＳ Ｐゴシック" charset="-128"/>
            </a:endParaRPr>
          </a:p>
        </p:txBody>
      </p:sp>
    </p:spTree>
    <p:extLst>
      <p:ext uri="{BB962C8B-B14F-4D97-AF65-F5344CB8AC3E}">
        <p14:creationId xmlns:p14="http://schemas.microsoft.com/office/powerpoint/2010/main" val="795539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language; Research article; Peer Reviewed; Evidence-based Practice</a:t>
            </a:r>
          </a:p>
          <a:p>
            <a:r>
              <a:rPr lang="en-US" dirty="0"/>
              <a:t>Be careful with full text limit, because it only refers to EBSCO; we have other full text articles available.  See Peggy’s presentation coming up on looking for full text articles.</a:t>
            </a:r>
          </a:p>
        </p:txBody>
      </p:sp>
      <p:sp>
        <p:nvSpPr>
          <p:cNvPr id="4" name="Slide Number Placeholder 3"/>
          <p:cNvSpPr>
            <a:spLocks noGrp="1"/>
          </p:cNvSpPr>
          <p:nvPr>
            <p:ph type="sldNum" sz="quarter" idx="10"/>
          </p:nvPr>
        </p:nvSpPr>
        <p:spPr/>
        <p:txBody>
          <a:bodyPr/>
          <a:lstStyle/>
          <a:p>
            <a:fld id="{88076AAA-8877-2449-A967-7A0DB6E38B2D}" type="slidenum">
              <a:rPr lang="en-US" smtClean="0"/>
              <a:t>50</a:t>
            </a:fld>
            <a:endParaRPr lang="en-US" dirty="0"/>
          </a:p>
        </p:txBody>
      </p:sp>
    </p:spTree>
    <p:extLst>
      <p:ext uri="{BB962C8B-B14F-4D97-AF65-F5344CB8AC3E}">
        <p14:creationId xmlns:p14="http://schemas.microsoft.com/office/powerpoint/2010/main" val="1267141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date range may be tricky if you use the slider.  Filters automatically when it works.</a:t>
            </a:r>
          </a:p>
        </p:txBody>
      </p:sp>
      <p:sp>
        <p:nvSpPr>
          <p:cNvPr id="4" name="Slide Number Placeholder 3"/>
          <p:cNvSpPr>
            <a:spLocks noGrp="1"/>
          </p:cNvSpPr>
          <p:nvPr>
            <p:ph type="sldNum" sz="quarter" idx="10"/>
          </p:nvPr>
        </p:nvSpPr>
        <p:spPr/>
        <p:txBody>
          <a:bodyPr/>
          <a:lstStyle/>
          <a:p>
            <a:fld id="{88076AAA-8877-2449-A967-7A0DB6E38B2D}" type="slidenum">
              <a:rPr lang="en-US" smtClean="0"/>
              <a:t>52</a:t>
            </a:fld>
            <a:endParaRPr lang="en-US" dirty="0"/>
          </a:p>
        </p:txBody>
      </p:sp>
    </p:spTree>
    <p:extLst>
      <p:ext uri="{BB962C8B-B14F-4D97-AF65-F5344CB8AC3E}">
        <p14:creationId xmlns:p14="http://schemas.microsoft.com/office/powerpoint/2010/main" val="1588813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solidFill>
                  <a:prstClr val="black"/>
                </a:solidFill>
                <a:latin typeface="Times" charset="0"/>
              </a:rPr>
              <a:pPr/>
              <a:t>54</a:t>
            </a:fld>
            <a:endParaRPr lang="en-US" dirty="0">
              <a:solidFill>
                <a:prstClr val="black"/>
              </a:solidFill>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951824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solidFill>
                  <a:prstClr val="black"/>
                </a:solidFill>
                <a:latin typeface="Times" charset="0"/>
              </a:rPr>
              <a:pPr/>
              <a:t>55</a:t>
            </a:fld>
            <a:endParaRPr lang="en-US" dirty="0">
              <a:solidFill>
                <a:prstClr val="black"/>
              </a:solidFill>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dirty="0">
                <a:latin typeface="Times" charset="0"/>
                <a:ea typeface="ＭＳ Ｐゴシック" charset="-128"/>
                <a:cs typeface="ＭＳ Ｐゴシック" charset="-128"/>
              </a:rPr>
              <a:t>This folder is temporary.  It will go away, so you might want to email citations to yourself to view later.</a:t>
            </a:r>
          </a:p>
        </p:txBody>
      </p:sp>
    </p:spTree>
    <p:extLst>
      <p:ext uri="{BB962C8B-B14F-4D97-AF65-F5344CB8AC3E}">
        <p14:creationId xmlns:p14="http://schemas.microsoft.com/office/powerpoint/2010/main" val="247263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this folder is temporary, but it does not require a login.</a:t>
            </a:r>
          </a:p>
        </p:txBody>
      </p:sp>
      <p:sp>
        <p:nvSpPr>
          <p:cNvPr id="4" name="Slide Number Placeholder 3"/>
          <p:cNvSpPr>
            <a:spLocks noGrp="1"/>
          </p:cNvSpPr>
          <p:nvPr>
            <p:ph type="sldNum" sz="quarter" idx="10"/>
          </p:nvPr>
        </p:nvSpPr>
        <p:spPr/>
        <p:txBody>
          <a:bodyPr/>
          <a:lstStyle/>
          <a:p>
            <a:fld id="{88076AAA-8877-2449-A967-7A0DB6E38B2D}" type="slidenum">
              <a:rPr lang="en-US" smtClean="0"/>
              <a:t>57</a:t>
            </a:fld>
            <a:endParaRPr lang="en-US" dirty="0"/>
          </a:p>
        </p:txBody>
      </p:sp>
    </p:spTree>
    <p:extLst>
      <p:ext uri="{BB962C8B-B14F-4D97-AF65-F5344CB8AC3E}">
        <p14:creationId xmlns:p14="http://schemas.microsoft.com/office/powerpoint/2010/main" val="558135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save searches when logged in to your account.  It will be a </a:t>
            </a:r>
            <a:r>
              <a:rPr lang="en-US" dirty="0" err="1"/>
              <a:t>MyEbscohost</a:t>
            </a:r>
            <a:r>
              <a:rPr lang="en-US" dirty="0"/>
              <a:t> account.  Saves  you from having to re-create a search strategy to view all of the search results.</a:t>
            </a:r>
          </a:p>
        </p:txBody>
      </p:sp>
      <p:sp>
        <p:nvSpPr>
          <p:cNvPr id="4" name="Slide Number Placeholder 3"/>
          <p:cNvSpPr>
            <a:spLocks noGrp="1"/>
          </p:cNvSpPr>
          <p:nvPr>
            <p:ph type="sldNum" sz="quarter" idx="10"/>
          </p:nvPr>
        </p:nvSpPr>
        <p:spPr/>
        <p:txBody>
          <a:bodyPr/>
          <a:lstStyle/>
          <a:p>
            <a:fld id="{88076AAA-8877-2449-A967-7A0DB6E38B2D}" type="slidenum">
              <a:rPr lang="en-US" smtClean="0"/>
              <a:t>59</a:t>
            </a:fld>
            <a:endParaRPr lang="en-US" dirty="0"/>
          </a:p>
        </p:txBody>
      </p:sp>
    </p:spTree>
    <p:extLst>
      <p:ext uri="{BB962C8B-B14F-4D97-AF65-F5344CB8AC3E}">
        <p14:creationId xmlns:p14="http://schemas.microsoft.com/office/powerpoint/2010/main" val="2424410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Sign In link when you get ready to create your account.  </a:t>
            </a:r>
          </a:p>
        </p:txBody>
      </p:sp>
      <p:sp>
        <p:nvSpPr>
          <p:cNvPr id="4" name="Slide Number Placeholder 3"/>
          <p:cNvSpPr>
            <a:spLocks noGrp="1"/>
          </p:cNvSpPr>
          <p:nvPr>
            <p:ph type="sldNum" sz="quarter" idx="10"/>
          </p:nvPr>
        </p:nvSpPr>
        <p:spPr/>
        <p:txBody>
          <a:bodyPr/>
          <a:lstStyle/>
          <a:p>
            <a:fld id="{88076AAA-8877-2449-A967-7A0DB6E38B2D}" type="slidenum">
              <a:rPr lang="en-US" smtClean="0"/>
              <a:t>60</a:t>
            </a:fld>
            <a:endParaRPr lang="en-US" dirty="0"/>
          </a:p>
        </p:txBody>
      </p:sp>
    </p:spTree>
    <p:extLst>
      <p:ext uri="{BB962C8B-B14F-4D97-AF65-F5344CB8AC3E}">
        <p14:creationId xmlns:p14="http://schemas.microsoft.com/office/powerpoint/2010/main" val="3081601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find a subject heading used to describe our patient’s condition.  And we will also look for subject headings that describe nursing concepts.  We will use the Boolean operator, and to find the intersection between the two subjects.</a:t>
            </a:r>
          </a:p>
        </p:txBody>
      </p:sp>
      <p:sp>
        <p:nvSpPr>
          <p:cNvPr id="4" name="Slide Number Placeholder 3"/>
          <p:cNvSpPr>
            <a:spLocks noGrp="1"/>
          </p:cNvSpPr>
          <p:nvPr>
            <p:ph type="sldNum" sz="quarter" idx="10"/>
          </p:nvPr>
        </p:nvSpPr>
        <p:spPr/>
        <p:txBody>
          <a:bodyPr/>
          <a:lstStyle/>
          <a:p>
            <a:fld id="{88076AAA-8877-2449-A967-7A0DB6E38B2D}" type="slidenum">
              <a:rPr lang="en-US" smtClean="0"/>
              <a:t>61</a:t>
            </a:fld>
            <a:endParaRPr lang="en-US" dirty="0"/>
          </a:p>
        </p:txBody>
      </p:sp>
    </p:spTree>
    <p:extLst>
      <p:ext uri="{BB962C8B-B14F-4D97-AF65-F5344CB8AC3E}">
        <p14:creationId xmlns:p14="http://schemas.microsoft.com/office/powerpoint/2010/main" val="242033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practice searching for information resources to meet the criteria for course and assignment objectives.</a:t>
            </a:r>
          </a:p>
        </p:txBody>
      </p:sp>
      <p:sp>
        <p:nvSpPr>
          <p:cNvPr id="4" name="Slide Number Placeholder 3"/>
          <p:cNvSpPr>
            <a:spLocks noGrp="1"/>
          </p:cNvSpPr>
          <p:nvPr>
            <p:ph type="sldNum" sz="quarter" idx="10"/>
          </p:nvPr>
        </p:nvSpPr>
        <p:spPr/>
        <p:txBody>
          <a:bodyPr/>
          <a:lstStyle/>
          <a:p>
            <a:fld id="{88076AAA-8877-2449-A967-7A0DB6E38B2D}" type="slidenum">
              <a:rPr lang="en-US" smtClean="0"/>
              <a:t>10</a:t>
            </a:fld>
            <a:endParaRPr lang="en-US" dirty="0"/>
          </a:p>
        </p:txBody>
      </p:sp>
    </p:spTree>
    <p:extLst>
      <p:ext uri="{BB962C8B-B14F-4D97-AF65-F5344CB8AC3E}">
        <p14:creationId xmlns:p14="http://schemas.microsoft.com/office/powerpoint/2010/main" val="504609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for the condition concept.  You may already have that search in your search history.</a:t>
            </a:r>
          </a:p>
          <a:p>
            <a:r>
              <a:rPr lang="en-US" dirty="0"/>
              <a:t>Find the subject heading for the nursing concept. Search CINAHL.</a:t>
            </a:r>
          </a:p>
          <a:p>
            <a:r>
              <a:rPr lang="en-US" dirty="0"/>
              <a:t>Go to search history.  Combine the condition and the nursing concept searches with AND.</a:t>
            </a:r>
          </a:p>
        </p:txBody>
      </p:sp>
      <p:sp>
        <p:nvSpPr>
          <p:cNvPr id="4" name="Slide Number Placeholder 3"/>
          <p:cNvSpPr>
            <a:spLocks noGrp="1"/>
          </p:cNvSpPr>
          <p:nvPr>
            <p:ph type="sldNum" sz="quarter" idx="10"/>
          </p:nvPr>
        </p:nvSpPr>
        <p:spPr/>
        <p:txBody>
          <a:bodyPr/>
          <a:lstStyle/>
          <a:p>
            <a:fld id="{88076AAA-8877-2449-A967-7A0DB6E38B2D}" type="slidenum">
              <a:rPr lang="en-US" smtClean="0"/>
              <a:t>62</a:t>
            </a:fld>
            <a:endParaRPr lang="en-US" dirty="0"/>
          </a:p>
        </p:txBody>
      </p:sp>
    </p:spTree>
    <p:extLst>
      <p:ext uri="{BB962C8B-B14F-4D97-AF65-F5344CB8AC3E}">
        <p14:creationId xmlns:p14="http://schemas.microsoft.com/office/powerpoint/2010/main" val="2652854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focus on a particular facet of a subject is to use subheadings.</a:t>
            </a:r>
          </a:p>
        </p:txBody>
      </p:sp>
      <p:sp>
        <p:nvSpPr>
          <p:cNvPr id="4" name="Slide Number Placeholder 3"/>
          <p:cNvSpPr>
            <a:spLocks noGrp="1"/>
          </p:cNvSpPr>
          <p:nvPr>
            <p:ph type="sldNum" sz="quarter" idx="10"/>
          </p:nvPr>
        </p:nvSpPr>
        <p:spPr/>
        <p:txBody>
          <a:bodyPr/>
          <a:lstStyle/>
          <a:p>
            <a:fld id="{88076AAA-8877-2449-A967-7A0DB6E38B2D}" type="slidenum">
              <a:rPr lang="en-US" smtClean="0"/>
              <a:t>63</a:t>
            </a:fld>
            <a:endParaRPr lang="en-US" dirty="0"/>
          </a:p>
        </p:txBody>
      </p:sp>
    </p:spTree>
    <p:extLst>
      <p:ext uri="{BB962C8B-B14F-4D97-AF65-F5344CB8AC3E}">
        <p14:creationId xmlns:p14="http://schemas.microsoft.com/office/powerpoint/2010/main" val="1699496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3F9AEC3-B560-0F45-B364-FE4D816C11F9}" type="slidenum">
              <a:rPr lang="en-US">
                <a:solidFill>
                  <a:prstClr val="black"/>
                </a:solidFill>
                <a:latin typeface="Times" charset="0"/>
              </a:rPr>
              <a:pPr/>
              <a:t>73</a:t>
            </a:fld>
            <a:endParaRPr lang="en-US" dirty="0">
              <a:solidFill>
                <a:prstClr val="black"/>
              </a:solidFill>
              <a:latin typeface="Times"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26597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076AAA-8877-2449-A967-7A0DB6E38B2D}" type="slidenum">
              <a:rPr lang="en-US" smtClean="0"/>
              <a:t>96</a:t>
            </a:fld>
            <a:endParaRPr lang="en-US" dirty="0"/>
          </a:p>
        </p:txBody>
      </p:sp>
    </p:spTree>
    <p:extLst>
      <p:ext uri="{BB962C8B-B14F-4D97-AF65-F5344CB8AC3E}">
        <p14:creationId xmlns:p14="http://schemas.microsoft.com/office/powerpoint/2010/main" val="1346785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for a condition concept</a:t>
            </a:r>
            <a:r>
              <a:rPr lang="en-US"/>
              <a:t>. Find </a:t>
            </a:r>
            <a:r>
              <a:rPr lang="en-US" dirty="0"/>
              <a:t>the subject heading for the nursing concept. Search CINAHL.</a:t>
            </a:r>
          </a:p>
          <a:p>
            <a:r>
              <a:rPr lang="en-US" dirty="0"/>
              <a:t>Go to search history.  Combine the condition and the nursing concept searches with AND.</a:t>
            </a:r>
          </a:p>
        </p:txBody>
      </p:sp>
      <p:sp>
        <p:nvSpPr>
          <p:cNvPr id="4" name="Slide Number Placeholder 3"/>
          <p:cNvSpPr>
            <a:spLocks noGrp="1"/>
          </p:cNvSpPr>
          <p:nvPr>
            <p:ph type="sldNum" sz="quarter" idx="10"/>
          </p:nvPr>
        </p:nvSpPr>
        <p:spPr/>
        <p:txBody>
          <a:bodyPr/>
          <a:lstStyle/>
          <a:p>
            <a:fld id="{88076AAA-8877-2449-A967-7A0DB6E38B2D}" type="slidenum">
              <a:rPr lang="en-US" smtClean="0"/>
              <a:t>103</a:t>
            </a:fld>
            <a:endParaRPr lang="en-US" dirty="0"/>
          </a:p>
        </p:txBody>
      </p:sp>
    </p:spTree>
    <p:extLst>
      <p:ext uri="{BB962C8B-B14F-4D97-AF65-F5344CB8AC3E}">
        <p14:creationId xmlns:p14="http://schemas.microsoft.com/office/powerpoint/2010/main" val="1151773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076AAA-8877-2449-A967-7A0DB6E38B2D}" type="slidenum">
              <a:rPr lang="en-US" smtClean="0"/>
              <a:t>104</a:t>
            </a:fld>
            <a:endParaRPr lang="en-US" dirty="0"/>
          </a:p>
        </p:txBody>
      </p:sp>
    </p:spTree>
    <p:extLst>
      <p:ext uri="{BB962C8B-B14F-4D97-AF65-F5344CB8AC3E}">
        <p14:creationId xmlns:p14="http://schemas.microsoft.com/office/powerpoint/2010/main" val="388172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how to search databases will help you find information on these concepts.</a:t>
            </a:r>
          </a:p>
        </p:txBody>
      </p:sp>
      <p:sp>
        <p:nvSpPr>
          <p:cNvPr id="4" name="Slide Number Placeholder 3"/>
          <p:cNvSpPr>
            <a:spLocks noGrp="1"/>
          </p:cNvSpPr>
          <p:nvPr>
            <p:ph type="sldNum" sz="quarter" idx="10"/>
          </p:nvPr>
        </p:nvSpPr>
        <p:spPr/>
        <p:txBody>
          <a:bodyPr/>
          <a:lstStyle/>
          <a:p>
            <a:fld id="{88076AAA-8877-2449-A967-7A0DB6E38B2D}" type="slidenum">
              <a:rPr lang="en-US" smtClean="0"/>
              <a:t>11</a:t>
            </a:fld>
            <a:endParaRPr lang="en-US" dirty="0"/>
          </a:p>
        </p:txBody>
      </p:sp>
    </p:spTree>
    <p:extLst>
      <p:ext uri="{BB962C8B-B14F-4D97-AF65-F5344CB8AC3E}">
        <p14:creationId xmlns:p14="http://schemas.microsoft.com/office/powerpoint/2010/main" val="377172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Reference Center is great point-of-care resources designed for busy nurses.  Mobile app is available.  Clinical information in NRC is evidence-based.  In addition, journal articles are easy to find.</a:t>
            </a:r>
          </a:p>
        </p:txBody>
      </p:sp>
      <p:sp>
        <p:nvSpPr>
          <p:cNvPr id="4" name="Slide Number Placeholder 3"/>
          <p:cNvSpPr>
            <a:spLocks noGrp="1"/>
          </p:cNvSpPr>
          <p:nvPr>
            <p:ph type="sldNum" sz="quarter" idx="10"/>
          </p:nvPr>
        </p:nvSpPr>
        <p:spPr/>
        <p:txBody>
          <a:bodyPr/>
          <a:lstStyle/>
          <a:p>
            <a:fld id="{88076AAA-8877-2449-A967-7A0DB6E38B2D}" type="slidenum">
              <a:rPr lang="en-US" smtClean="0"/>
              <a:t>14</a:t>
            </a:fld>
            <a:endParaRPr lang="en-US" dirty="0"/>
          </a:p>
        </p:txBody>
      </p:sp>
    </p:spTree>
    <p:extLst>
      <p:ext uri="{BB962C8B-B14F-4D97-AF65-F5344CB8AC3E}">
        <p14:creationId xmlns:p14="http://schemas.microsoft.com/office/powerpoint/2010/main" val="132242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groupings at the top of the screen allow users to focus on a particular broad topic area, for example, diseases.  You can search all areas at the same time.  Example: burns</a:t>
            </a:r>
          </a:p>
        </p:txBody>
      </p:sp>
      <p:sp>
        <p:nvSpPr>
          <p:cNvPr id="4" name="Slide Number Placeholder 3"/>
          <p:cNvSpPr>
            <a:spLocks noGrp="1"/>
          </p:cNvSpPr>
          <p:nvPr>
            <p:ph type="sldNum" sz="quarter" idx="10"/>
          </p:nvPr>
        </p:nvSpPr>
        <p:spPr/>
        <p:txBody>
          <a:bodyPr/>
          <a:lstStyle/>
          <a:p>
            <a:fld id="{88076AAA-8877-2449-A967-7A0DB6E38B2D}" type="slidenum">
              <a:rPr lang="en-US" smtClean="0"/>
              <a:t>16</a:t>
            </a:fld>
            <a:endParaRPr lang="en-US" dirty="0"/>
          </a:p>
        </p:txBody>
      </p:sp>
    </p:spTree>
    <p:extLst>
      <p:ext uri="{BB962C8B-B14F-4D97-AF65-F5344CB8AC3E}">
        <p14:creationId xmlns:p14="http://schemas.microsoft.com/office/powerpoint/2010/main" val="11666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note, patient handouts, cultural competencies.</a:t>
            </a:r>
          </a:p>
        </p:txBody>
      </p:sp>
      <p:sp>
        <p:nvSpPr>
          <p:cNvPr id="4" name="Slide Number Placeholder 3"/>
          <p:cNvSpPr>
            <a:spLocks noGrp="1"/>
          </p:cNvSpPr>
          <p:nvPr>
            <p:ph type="sldNum" sz="quarter" idx="10"/>
          </p:nvPr>
        </p:nvSpPr>
        <p:spPr/>
        <p:txBody>
          <a:bodyPr/>
          <a:lstStyle/>
          <a:p>
            <a:fld id="{88076AAA-8877-2449-A967-7A0DB6E38B2D}" type="slidenum">
              <a:rPr lang="en-US" smtClean="0"/>
              <a:t>19</a:t>
            </a:fld>
            <a:endParaRPr lang="en-US" dirty="0"/>
          </a:p>
        </p:txBody>
      </p:sp>
    </p:spTree>
    <p:extLst>
      <p:ext uri="{BB962C8B-B14F-4D97-AF65-F5344CB8AC3E}">
        <p14:creationId xmlns:p14="http://schemas.microsoft.com/office/powerpoint/2010/main" val="89222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C7974BF8-51EE-8E46-9ACB-72FF0C930A90}" type="slidenum">
              <a:rPr lang="en-US">
                <a:ea typeface="ＭＳ Ｐゴシック" charset="-128"/>
                <a:cs typeface="ＭＳ Ｐゴシック" charset="-128"/>
              </a:rPr>
              <a:pPr>
                <a:defRPr/>
              </a:pPr>
              <a:t>20</a:t>
            </a:fld>
            <a:endParaRPr lang="en-US" dirty="0">
              <a:ea typeface="ＭＳ Ｐゴシック" charset="-128"/>
              <a:cs typeface="ＭＳ Ｐゴシック"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a:defRPr/>
            </a:pPr>
            <a:endParaRPr lang="en-US" dirty="0">
              <a:ea typeface="ＭＳ Ｐゴシック" charset="-128"/>
              <a:cs typeface="ＭＳ Ｐゴシック" charset="-128"/>
            </a:endParaRPr>
          </a:p>
        </p:txBody>
      </p:sp>
    </p:spTree>
    <p:extLst>
      <p:ext uri="{BB962C8B-B14F-4D97-AF65-F5344CB8AC3E}">
        <p14:creationId xmlns:p14="http://schemas.microsoft.com/office/powerpoint/2010/main" val="40587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html </a:t>
            </a:r>
            <a:r>
              <a:rPr lang="en-US" dirty="0" err="1"/>
              <a:t>versons</a:t>
            </a:r>
            <a:r>
              <a:rPr lang="en-US" dirty="0"/>
              <a:t> contain hyperlinks to the sections in the table of contents; assessment, treatment goals, red flags, what to tell the patient?</a:t>
            </a:r>
          </a:p>
          <a:p>
            <a:r>
              <a:rPr lang="en-US" dirty="0"/>
              <a:t>also links to related information such as legal issues or guidelines</a:t>
            </a:r>
          </a:p>
        </p:txBody>
      </p:sp>
      <p:sp>
        <p:nvSpPr>
          <p:cNvPr id="4" name="Slide Number Placeholder 3"/>
          <p:cNvSpPr>
            <a:spLocks noGrp="1"/>
          </p:cNvSpPr>
          <p:nvPr>
            <p:ph type="sldNum" sz="quarter" idx="10"/>
          </p:nvPr>
        </p:nvSpPr>
        <p:spPr/>
        <p:txBody>
          <a:bodyPr/>
          <a:lstStyle/>
          <a:p>
            <a:fld id="{88076AAA-8877-2449-A967-7A0DB6E38B2D}" type="slidenum">
              <a:rPr lang="en-US" smtClean="0"/>
              <a:t>21</a:t>
            </a:fld>
            <a:endParaRPr lang="en-US" dirty="0"/>
          </a:p>
        </p:txBody>
      </p:sp>
    </p:spTree>
    <p:extLst>
      <p:ext uri="{BB962C8B-B14F-4D97-AF65-F5344CB8AC3E}">
        <p14:creationId xmlns:p14="http://schemas.microsoft.com/office/powerpoint/2010/main" val="368161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1832913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49756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867642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D49DAB2-5C8B-4048-9178-5E936FC064D8}" type="datetime1">
              <a:rPr lang="en-US"/>
              <a:pPr>
                <a:defRPr/>
              </a:pPr>
              <a:t>9/14/18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1A805E1-74D5-D045-969C-C00F070B5423}" type="slidenum">
              <a:rPr lang="en-US"/>
              <a:pPr>
                <a:defRPr/>
              </a:pPr>
              <a:t>‹#›</a:t>
            </a:fld>
            <a:endParaRPr lang="en-US" dirty="0"/>
          </a:p>
        </p:txBody>
      </p:sp>
    </p:spTree>
    <p:extLst>
      <p:ext uri="{BB962C8B-B14F-4D97-AF65-F5344CB8AC3E}">
        <p14:creationId xmlns:p14="http://schemas.microsoft.com/office/powerpoint/2010/main" val="396593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BE0BEC-205C-A34D-9E5E-447E44C031A4}" type="datetime1">
              <a:rPr lang="en-US"/>
              <a:pPr>
                <a:defRPr/>
              </a:pPr>
              <a:t>9/14/18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7C24F8-D220-014E-B8F5-9D94A7A5421F}" type="slidenum">
              <a:rPr lang="en-US"/>
              <a:pPr>
                <a:defRPr/>
              </a:pPr>
              <a:t>‹#›</a:t>
            </a:fld>
            <a:endParaRPr lang="en-US" dirty="0"/>
          </a:p>
        </p:txBody>
      </p:sp>
    </p:spTree>
    <p:extLst>
      <p:ext uri="{BB962C8B-B14F-4D97-AF65-F5344CB8AC3E}">
        <p14:creationId xmlns:p14="http://schemas.microsoft.com/office/powerpoint/2010/main" val="2664320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408E635-5936-2A45-959A-0E90B8C11062}" type="datetime1">
              <a:rPr lang="en-US"/>
              <a:pPr>
                <a:defRPr/>
              </a:pPr>
              <a:t>9/14/18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87CBCE7-5133-9A45-BFDD-13645C0C66F2}" type="slidenum">
              <a:rPr lang="en-US"/>
              <a:pPr>
                <a:defRPr/>
              </a:pPr>
              <a:t>‹#›</a:t>
            </a:fld>
            <a:endParaRPr lang="en-US" dirty="0"/>
          </a:p>
        </p:txBody>
      </p:sp>
    </p:spTree>
    <p:extLst>
      <p:ext uri="{BB962C8B-B14F-4D97-AF65-F5344CB8AC3E}">
        <p14:creationId xmlns:p14="http://schemas.microsoft.com/office/powerpoint/2010/main" val="316860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891A018-F11F-5E49-8BE5-ACB5561F4AD4}" type="datetime1">
              <a:rPr lang="en-US"/>
              <a:pPr>
                <a:defRPr/>
              </a:pPr>
              <a:t>9/14/18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1322C3F-EF42-9A4D-8012-C87F5F7C6631}" type="slidenum">
              <a:rPr lang="en-US"/>
              <a:pPr>
                <a:defRPr/>
              </a:pPr>
              <a:t>‹#›</a:t>
            </a:fld>
            <a:endParaRPr lang="en-US" dirty="0"/>
          </a:p>
        </p:txBody>
      </p:sp>
    </p:spTree>
    <p:extLst>
      <p:ext uri="{BB962C8B-B14F-4D97-AF65-F5344CB8AC3E}">
        <p14:creationId xmlns:p14="http://schemas.microsoft.com/office/powerpoint/2010/main" val="1778323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5225EB-8533-8249-9D40-1B9DE8C09418}" type="datetime1">
              <a:rPr lang="en-US"/>
              <a:pPr>
                <a:defRPr/>
              </a:pPr>
              <a:t>9/14/18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8C278E6-29A7-4F40-B36A-813E7055B8C8}" type="slidenum">
              <a:rPr lang="en-US"/>
              <a:pPr>
                <a:defRPr/>
              </a:pPr>
              <a:t>‹#›</a:t>
            </a:fld>
            <a:endParaRPr lang="en-US" dirty="0"/>
          </a:p>
        </p:txBody>
      </p:sp>
    </p:spTree>
    <p:extLst>
      <p:ext uri="{BB962C8B-B14F-4D97-AF65-F5344CB8AC3E}">
        <p14:creationId xmlns:p14="http://schemas.microsoft.com/office/powerpoint/2010/main" val="83837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4B08173-ABB2-0241-AAEE-4D030028B12E}" type="datetime1">
              <a:rPr lang="en-US"/>
              <a:pPr>
                <a:defRPr/>
              </a:pPr>
              <a:t>9/14/18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5DB3AB1-2BE1-2C44-9D36-EEEE711A9BC6}" type="slidenum">
              <a:rPr lang="en-US"/>
              <a:pPr>
                <a:defRPr/>
              </a:pPr>
              <a:t>‹#›</a:t>
            </a:fld>
            <a:endParaRPr lang="en-US" dirty="0"/>
          </a:p>
        </p:txBody>
      </p:sp>
    </p:spTree>
    <p:extLst>
      <p:ext uri="{BB962C8B-B14F-4D97-AF65-F5344CB8AC3E}">
        <p14:creationId xmlns:p14="http://schemas.microsoft.com/office/powerpoint/2010/main" val="936615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477AD9-9C2B-D342-92CD-6F03CE501F76}" type="datetime1">
              <a:rPr lang="en-US"/>
              <a:pPr>
                <a:defRPr/>
              </a:pPr>
              <a:t>9/14/18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B3EA2EB-0CB8-4244-A12D-41950B017E22}" type="slidenum">
              <a:rPr lang="en-US"/>
              <a:pPr>
                <a:defRPr/>
              </a:pPr>
              <a:t>‹#›</a:t>
            </a:fld>
            <a:endParaRPr lang="en-US" dirty="0"/>
          </a:p>
        </p:txBody>
      </p:sp>
    </p:spTree>
    <p:extLst>
      <p:ext uri="{BB962C8B-B14F-4D97-AF65-F5344CB8AC3E}">
        <p14:creationId xmlns:p14="http://schemas.microsoft.com/office/powerpoint/2010/main" val="2966783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87E27C-69C0-CA44-AF53-21B41F548DD1}" type="datetime1">
              <a:rPr lang="en-US"/>
              <a:pPr>
                <a:defRPr/>
              </a:pPr>
              <a:t>9/14/18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C6079D0-ECA1-2647-B27D-8E69379C72F3}" type="slidenum">
              <a:rPr lang="en-US"/>
              <a:pPr>
                <a:defRPr/>
              </a:pPr>
              <a:t>‹#›</a:t>
            </a:fld>
            <a:endParaRPr lang="en-US" dirty="0"/>
          </a:p>
        </p:txBody>
      </p:sp>
    </p:spTree>
    <p:extLst>
      <p:ext uri="{BB962C8B-B14F-4D97-AF65-F5344CB8AC3E}">
        <p14:creationId xmlns:p14="http://schemas.microsoft.com/office/powerpoint/2010/main" val="285858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901790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7CD60C-82B9-6045-BF05-8457294681EF}" type="datetime1">
              <a:rPr lang="en-US"/>
              <a:pPr>
                <a:defRPr/>
              </a:pPr>
              <a:t>9/14/18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BED30C0-3CB3-E349-8256-503DBD442A1E}" type="slidenum">
              <a:rPr lang="en-US"/>
              <a:pPr>
                <a:defRPr/>
              </a:pPr>
              <a:t>‹#›</a:t>
            </a:fld>
            <a:endParaRPr lang="en-US" dirty="0"/>
          </a:p>
        </p:txBody>
      </p:sp>
    </p:spTree>
    <p:extLst>
      <p:ext uri="{BB962C8B-B14F-4D97-AF65-F5344CB8AC3E}">
        <p14:creationId xmlns:p14="http://schemas.microsoft.com/office/powerpoint/2010/main" val="54834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D26B63-CF7E-1B4E-B8B2-D76692B7F281}" type="datetime1">
              <a:rPr lang="en-US"/>
              <a:pPr>
                <a:defRPr/>
              </a:pPr>
              <a:t>9/14/18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D4B87C-742F-6E47-A774-237378A1FD39}" type="slidenum">
              <a:rPr lang="en-US"/>
              <a:pPr>
                <a:defRPr/>
              </a:pPr>
              <a:t>‹#›</a:t>
            </a:fld>
            <a:endParaRPr lang="en-US" dirty="0"/>
          </a:p>
        </p:txBody>
      </p:sp>
    </p:spTree>
    <p:extLst>
      <p:ext uri="{BB962C8B-B14F-4D97-AF65-F5344CB8AC3E}">
        <p14:creationId xmlns:p14="http://schemas.microsoft.com/office/powerpoint/2010/main" val="2215159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FE705C-4E14-F548-AF3F-5B9C3C25CB59}" type="datetime1">
              <a:rPr lang="en-US"/>
              <a:pPr>
                <a:defRPr/>
              </a:pPr>
              <a:t>9/14/18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05CB569-BDBF-0F43-9652-D038441CC014}" type="slidenum">
              <a:rPr lang="en-US"/>
              <a:pPr>
                <a:defRPr/>
              </a:pPr>
              <a:t>‹#›</a:t>
            </a:fld>
            <a:endParaRPr lang="en-US" dirty="0"/>
          </a:p>
        </p:txBody>
      </p:sp>
    </p:spTree>
    <p:extLst>
      <p:ext uri="{BB962C8B-B14F-4D97-AF65-F5344CB8AC3E}">
        <p14:creationId xmlns:p14="http://schemas.microsoft.com/office/powerpoint/2010/main" val="1216219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231847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1204032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834829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730188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A66A40-6FD5-7447-ACA0-C6873F41A4C8}" type="datetimeFigureOut">
              <a:rPr lang="en-US" smtClean="0"/>
              <a:t>9/14/18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918422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A66A40-6FD5-7447-ACA0-C6873F41A4C8}" type="datetimeFigureOut">
              <a:rPr lang="en-US" smtClean="0"/>
              <a:t>9/14/18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2369852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A66A40-6FD5-7447-ACA0-C6873F41A4C8}" type="datetimeFigureOut">
              <a:rPr lang="en-US" smtClean="0"/>
              <a:t>9/14/18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28287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826281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66A40-6FD5-7447-ACA0-C6873F41A4C8}" type="datetimeFigureOut">
              <a:rPr lang="en-US" smtClean="0"/>
              <a:t>9/14/18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3561390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3A66A40-6FD5-7447-ACA0-C6873F41A4C8}" type="datetimeFigureOut">
              <a:rPr lang="en-US" smtClean="0"/>
              <a:t>9/14/18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352064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3A66A40-6FD5-7447-ACA0-C6873F41A4C8}" type="datetimeFigureOut">
              <a:rPr lang="en-US" smtClean="0"/>
              <a:t>9/14/18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87455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431566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A66A40-6FD5-7447-ACA0-C6873F41A4C8}" type="datetimeFigureOut">
              <a:rPr lang="en-US" smtClean="0"/>
              <a:t>9/14/18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264927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A66A40-6FD5-7447-ACA0-C6873F41A4C8}" type="datetimeFigureOut">
              <a:rPr lang="en-US" smtClean="0"/>
              <a:t>9/14/18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400088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A66A40-6FD5-7447-ACA0-C6873F41A4C8}" type="datetimeFigureOut">
              <a:rPr lang="en-US" smtClean="0"/>
              <a:t>9/14/18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416696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A66A40-6FD5-7447-ACA0-C6873F41A4C8}" type="datetimeFigureOut">
              <a:rPr lang="en-US" smtClean="0"/>
              <a:t>9/14/18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398144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66A40-6FD5-7447-ACA0-C6873F41A4C8}" type="datetimeFigureOut">
              <a:rPr lang="en-US" smtClean="0"/>
              <a:t>9/14/18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94604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66A40-6FD5-7447-ACA0-C6873F41A4C8}" type="datetimeFigureOut">
              <a:rPr lang="en-US" smtClean="0"/>
              <a:t>9/14/18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114684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66A40-6FD5-7447-ACA0-C6873F41A4C8}" type="datetimeFigureOut">
              <a:rPr lang="en-US" smtClean="0"/>
              <a:t>9/14/18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dirty="0"/>
          </a:p>
        </p:txBody>
      </p:sp>
    </p:spTree>
    <p:extLst>
      <p:ext uri="{BB962C8B-B14F-4D97-AF65-F5344CB8AC3E}">
        <p14:creationId xmlns:p14="http://schemas.microsoft.com/office/powerpoint/2010/main" val="278195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66A40-6FD5-7447-ACA0-C6873F41A4C8}" type="datetimeFigureOut">
              <a:rPr lang="en-US" smtClean="0"/>
              <a:t>9/14/18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89E6B-DA58-054B-AEA3-A233BDAD72EB}" type="slidenum">
              <a:rPr lang="en-US" smtClean="0"/>
              <a:t>‹#›</a:t>
            </a:fld>
            <a:endParaRPr lang="en-US" dirty="0"/>
          </a:p>
        </p:txBody>
      </p:sp>
    </p:spTree>
    <p:extLst>
      <p:ext uri="{BB962C8B-B14F-4D97-AF65-F5344CB8AC3E}">
        <p14:creationId xmlns:p14="http://schemas.microsoft.com/office/powerpoint/2010/main" val="262676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361CC296-B3A8-4A45-B9A1-4F3C800D7EB9}" type="datetime1">
              <a:rPr lang="en-US">
                <a:ea typeface="ＭＳ Ｐゴシック" charset="0"/>
                <a:cs typeface="ＭＳ Ｐゴシック" charset="0"/>
              </a:rPr>
              <a:pPr fontAlgn="base">
                <a:spcBef>
                  <a:spcPct val="0"/>
                </a:spcBef>
                <a:spcAft>
                  <a:spcPct val="0"/>
                </a:spcAft>
                <a:defRPr/>
              </a:pPr>
              <a:t>9/14/18</a:t>
            </a:fld>
            <a:endParaRPr lang="en-US" dirty="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2B142B4C-65D4-EE43-93E6-EE16A810C950}" type="slidenum">
              <a:rPr lang="en-US">
                <a:ea typeface="ＭＳ Ｐゴシック" charset="0"/>
                <a:cs typeface="ＭＳ Ｐゴシック" charset="0"/>
              </a:rPr>
              <a:pPr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173408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6"/>
          <p:cNvSpPr>
            <a:spLocks noChangeArrowheads="1"/>
          </p:cNvSpPr>
          <p:nvPr userDrawn="1"/>
        </p:nvSpPr>
        <p:spPr bwMode="auto">
          <a:xfrm>
            <a:off x="0" y="0"/>
            <a:ext cx="9144000" cy="609600"/>
          </a:xfrm>
          <a:prstGeom prst="rect">
            <a:avLst/>
          </a:prstGeom>
          <a:solidFill>
            <a:srgbClr val="800000"/>
          </a:solidFill>
          <a:ln w="9525">
            <a:solidFill>
              <a:srgbClr val="800000"/>
            </a:solidFill>
            <a:miter lim="800000"/>
            <a:headEnd/>
            <a:tailEnd/>
          </a:ln>
          <a:effectLst>
            <a:outerShdw dist="23000" dir="5400000" rotWithShape="0">
              <a:srgbClr val="808080">
                <a:alpha val="34998"/>
              </a:srgbClr>
            </a:outerShdw>
          </a:effectLst>
        </p:spPr>
        <p:txBody>
          <a:bodyPr anchor="ctr"/>
          <a:lstStyle/>
          <a:p>
            <a:pPr algn="ctr" fontAlgn="base">
              <a:spcBef>
                <a:spcPct val="0"/>
              </a:spcBef>
              <a:spcAft>
                <a:spcPct val="0"/>
              </a:spcAft>
            </a:pPr>
            <a:endParaRPr lang="en-US" dirty="0">
              <a:solidFill>
                <a:srgbClr val="FFFFFF"/>
              </a:solidFill>
              <a:latin typeface="Calibri" charset="0"/>
              <a:ea typeface="ＭＳ Ｐゴシック" charset="0"/>
              <a:cs typeface="ＭＳ Ｐゴシック" charset="0"/>
            </a:endParaRPr>
          </a:p>
        </p:txBody>
      </p:sp>
      <p:sp>
        <p:nvSpPr>
          <p:cNvPr id="13315"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8"/>
          <p:cNvSpPr>
            <a:spLocks noChangeArrowheads="1"/>
          </p:cNvSpPr>
          <p:nvPr userDrawn="1"/>
        </p:nvSpPr>
        <p:spPr bwMode="auto">
          <a:xfrm>
            <a:off x="0" y="6738938"/>
            <a:ext cx="9144000" cy="119062"/>
          </a:xfrm>
          <a:prstGeom prst="rect">
            <a:avLst/>
          </a:prstGeom>
          <a:solidFill>
            <a:srgbClr val="800000"/>
          </a:solidFill>
          <a:ln w="9525">
            <a:solidFill>
              <a:srgbClr val="800000"/>
            </a:solidFill>
            <a:miter lim="800000"/>
            <a:headEnd/>
            <a:tailEnd/>
          </a:ln>
          <a:effectLst>
            <a:outerShdw dist="23000" dir="5400000" rotWithShape="0">
              <a:srgbClr val="808080">
                <a:alpha val="34998"/>
              </a:srgbClr>
            </a:outerShdw>
          </a:effectLst>
        </p:spPr>
        <p:txBody>
          <a:bodyPr anchor="ctr"/>
          <a:lstStyle/>
          <a:p>
            <a:pPr algn="ctr" fontAlgn="base">
              <a:spcBef>
                <a:spcPct val="0"/>
              </a:spcBef>
              <a:spcAft>
                <a:spcPct val="0"/>
              </a:spcAft>
            </a:pPr>
            <a:endParaRPr lang="en-US" dirty="0">
              <a:solidFill>
                <a:srgbClr val="FFFFFF"/>
              </a:solidFill>
              <a:latin typeface="Calibri" charset="0"/>
              <a:ea typeface="ＭＳ Ｐゴシック" charset="0"/>
              <a:cs typeface="ＭＳ Ｐゴシック" charset="0"/>
            </a:endParaRPr>
          </a:p>
        </p:txBody>
      </p:sp>
      <p:pic>
        <p:nvPicPr>
          <p:cNvPr id="13318" name="Picture 7" descr="HSC_Lib.Health.Sci.f#64EC9F.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 y="6248400"/>
            <a:ext cx="27432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991124"/>
      </p:ext>
    </p:extLst>
  </p:cSld>
  <p:clrMap bg1="lt1" tx1="dk1" bg2="lt2" tx2="dk2" accent1="accent1" accent2="accent2" accent3="accent3" accent4="accent4" accent5="accent5" accent6="accent6" hlink="hlink" folHlink="folHlink"/>
  <p:sldLayoutIdLst>
    <p:sldLayoutId id="2147483675" r:id="rId1"/>
  </p:sldLayoutIdLst>
  <p:transition/>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8" charset="-128"/>
          <a:cs typeface="ＭＳ Ｐゴシック" pitchFamily="68" charset="-128"/>
        </a:defRPr>
      </a:lvl1pPr>
      <a:lvl2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2pPr>
      <a:lvl3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3pPr>
      <a:lvl4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4pPr>
      <a:lvl5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5pPr>
      <a:lvl6pPr marL="4572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0" fontAlgn="base" hangingPunct="0">
        <a:spcBef>
          <a:spcPct val="20000"/>
        </a:spcBef>
        <a:spcAft>
          <a:spcPct val="0"/>
        </a:spcAft>
        <a:buFont typeface="Courier New" charset="0"/>
        <a:buChar char="o"/>
        <a:defRPr sz="2800" kern="1200">
          <a:solidFill>
            <a:schemeClr val="tx1"/>
          </a:solidFill>
          <a:latin typeface="+mn-lt"/>
          <a:ea typeface="ＭＳ Ｐゴシック" pitchFamily="6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8" charset="-128"/>
          <a:cs typeface="+mn-cs"/>
        </a:defRPr>
      </a:lvl3pPr>
      <a:lvl4pPr marL="1600200" indent="-228600" algn="l" defTabSz="457200" rtl="0" eaLnBrk="0" fontAlgn="base" hangingPunct="0">
        <a:spcBef>
          <a:spcPct val="20000"/>
        </a:spcBef>
        <a:spcAft>
          <a:spcPct val="0"/>
        </a:spcAft>
        <a:buFont typeface="Courier New" charset="0"/>
        <a:buChar char="o"/>
        <a:defRPr sz="2000" kern="1200">
          <a:solidFill>
            <a:schemeClr val="tx1"/>
          </a:solidFill>
          <a:latin typeface="+mn-lt"/>
          <a:ea typeface="ＭＳ Ｐゴシック" pitchFamily="6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A66A40-6FD5-7447-ACA0-C6873F41A4C8}" type="datetimeFigureOut">
              <a:rPr lang="en-US" smtClean="0"/>
              <a:t>9/14/18</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D89E6B-DA58-054B-AEA3-A233BDAD72EB}" type="slidenum">
              <a:rPr lang="en-US" smtClean="0"/>
              <a:t>‹#›</a:t>
            </a:fld>
            <a:endParaRPr lang="en-US" dirty="0"/>
          </a:p>
        </p:txBody>
      </p:sp>
    </p:spTree>
    <p:extLst>
      <p:ext uri="{BB962C8B-B14F-4D97-AF65-F5344CB8AC3E}">
        <p14:creationId xmlns:p14="http://schemas.microsoft.com/office/powerpoint/2010/main" val="12797323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null)"/><Relationship Id="rId2" Type="http://schemas.openxmlformats.org/officeDocument/2006/relationships/image" Target="../media/image7.(nul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p:cNvSpPr txBox="1">
            <a:spLocks noChangeArrowheads="1"/>
          </p:cNvSpPr>
          <p:nvPr/>
        </p:nvSpPr>
        <p:spPr bwMode="auto">
          <a:xfrm>
            <a:off x="769938" y="2382838"/>
            <a:ext cx="7594600" cy="1782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110000"/>
              </a:lnSpc>
              <a:spcBef>
                <a:spcPct val="0"/>
              </a:spcBef>
              <a:spcAft>
                <a:spcPts val="600"/>
              </a:spcAft>
            </a:pPr>
            <a:r>
              <a:rPr lang="en-US" sz="4800" b="1" dirty="0">
                <a:solidFill>
                  <a:srgbClr val="000000"/>
                </a:solidFill>
                <a:latin typeface="Helvetica Neue"/>
                <a:cs typeface="Helvetica Neue"/>
              </a:rPr>
              <a:t>Resources for</a:t>
            </a:r>
          </a:p>
          <a:p>
            <a:pPr algn="ctr" eaLnBrk="1" fontAlgn="base" hangingPunct="1">
              <a:lnSpc>
                <a:spcPct val="110000"/>
              </a:lnSpc>
              <a:spcBef>
                <a:spcPct val="0"/>
              </a:spcBef>
              <a:spcAft>
                <a:spcPts val="600"/>
              </a:spcAft>
            </a:pPr>
            <a:r>
              <a:rPr lang="en-US" sz="4800" b="1" dirty="0">
                <a:solidFill>
                  <a:srgbClr val="000000"/>
                </a:solidFill>
                <a:latin typeface="Helvetica Neue"/>
                <a:cs typeface="Helvetica Neue"/>
              </a:rPr>
              <a:t>Integrated Learning</a:t>
            </a:r>
          </a:p>
        </p:txBody>
      </p:sp>
      <p:sp>
        <p:nvSpPr>
          <p:cNvPr id="16386" name="TextBox 4"/>
          <p:cNvSpPr txBox="1">
            <a:spLocks noChangeArrowheads="1"/>
          </p:cNvSpPr>
          <p:nvPr/>
        </p:nvSpPr>
        <p:spPr bwMode="auto">
          <a:xfrm>
            <a:off x="3200400" y="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600" b="1" dirty="0">
                <a:solidFill>
                  <a:srgbClr val="FFFFFF"/>
                </a:solidFill>
                <a:latin typeface="Helvetica Neue" charset="0"/>
                <a:cs typeface="Helvetica Neue" charset="0"/>
              </a:rPr>
              <a:t>Welcome</a:t>
            </a:r>
          </a:p>
        </p:txBody>
      </p:sp>
      <p:sp>
        <p:nvSpPr>
          <p:cNvPr id="16387" name="TextBox 3"/>
          <p:cNvSpPr txBox="1">
            <a:spLocks noChangeArrowheads="1"/>
          </p:cNvSpPr>
          <p:nvPr/>
        </p:nvSpPr>
        <p:spPr bwMode="auto">
          <a:xfrm>
            <a:off x="7652657" y="6433078"/>
            <a:ext cx="14151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100" dirty="0">
                <a:solidFill>
                  <a:schemeClr val="tx1">
                    <a:lumMod val="50000"/>
                    <a:lumOff val="50000"/>
                  </a:schemeClr>
                </a:solidFill>
                <a:latin typeface="Calibri" charset="0"/>
              </a:rPr>
              <a:t>September 2018</a:t>
            </a:r>
          </a:p>
        </p:txBody>
      </p:sp>
      <p:sp>
        <p:nvSpPr>
          <p:cNvPr id="16388" name="TextBox 4"/>
          <p:cNvSpPr txBox="1">
            <a:spLocks noChangeArrowheads="1"/>
          </p:cNvSpPr>
          <p:nvPr/>
        </p:nvSpPr>
        <p:spPr bwMode="auto">
          <a:xfrm>
            <a:off x="4386263" y="5536096"/>
            <a:ext cx="451485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dirty="0">
                <a:solidFill>
                  <a:srgbClr val="000000"/>
                </a:solidFill>
                <a:latin typeface="Helvetica Neue" charset="0"/>
                <a:cs typeface="Helvetica Neue" charset="0"/>
              </a:rPr>
              <a:t>Barbara Ballew, MALS; Peggy Edwards, AMLS</a:t>
            </a:r>
          </a:p>
          <a:p>
            <a:pPr eaLnBrk="1" fontAlgn="base" hangingPunct="1">
              <a:spcBef>
                <a:spcPct val="0"/>
              </a:spcBef>
              <a:spcAft>
                <a:spcPct val="0"/>
              </a:spcAft>
            </a:pPr>
            <a:r>
              <a:rPr lang="en-US" sz="1600" dirty="0">
                <a:solidFill>
                  <a:srgbClr val="000000"/>
                </a:solidFill>
                <a:latin typeface="Helvetica Neue" charset="0"/>
                <a:cs typeface="Helvetica Neue" charset="0"/>
              </a:rPr>
              <a:t>TTUHSC - Preston Smith Library</a:t>
            </a:r>
          </a:p>
          <a:p>
            <a:pPr eaLnBrk="1" fontAlgn="base" hangingPunct="1">
              <a:spcBef>
                <a:spcPct val="0"/>
              </a:spcBef>
              <a:spcAft>
                <a:spcPct val="0"/>
              </a:spcAft>
            </a:pPr>
            <a:r>
              <a:rPr lang="en-US" sz="1600" dirty="0">
                <a:solidFill>
                  <a:srgbClr val="000000"/>
                </a:solidFill>
                <a:latin typeface="Helvetica Neue" charset="0"/>
                <a:cs typeface="Helvetica Neue" charset="0"/>
              </a:rPr>
              <a:t>Lubbock, Texas 79430</a:t>
            </a:r>
          </a:p>
        </p:txBody>
      </p:sp>
    </p:spTree>
    <p:extLst>
      <p:ext uri="{BB962C8B-B14F-4D97-AF65-F5344CB8AC3E}">
        <p14:creationId xmlns:p14="http://schemas.microsoft.com/office/powerpoint/2010/main" val="21663466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EF3F49-6F45-E74F-A7AA-1F4E153587D4}"/>
              </a:ext>
            </a:extLst>
          </p:cNvPr>
          <p:cNvPicPr>
            <a:picLocks noChangeAspect="1"/>
          </p:cNvPicPr>
          <p:nvPr/>
        </p:nvPicPr>
        <p:blipFill>
          <a:blip r:embed="rId3"/>
          <a:stretch>
            <a:fillRect/>
          </a:stretch>
        </p:blipFill>
        <p:spPr>
          <a:xfrm>
            <a:off x="1290014" y="0"/>
            <a:ext cx="6563972" cy="6858000"/>
          </a:xfrm>
          <a:prstGeom prst="rect">
            <a:avLst/>
          </a:prstGeom>
        </p:spPr>
      </p:pic>
      <p:sp>
        <p:nvSpPr>
          <p:cNvPr id="2" name="Rounded Rectangle 1">
            <a:extLst>
              <a:ext uri="{FF2B5EF4-FFF2-40B4-BE49-F238E27FC236}">
                <a16:creationId xmlns:a16="http://schemas.microsoft.com/office/drawing/2014/main" id="{6B35CBDB-F1B1-EE4F-ACEE-C0725F08DAA6}"/>
              </a:ext>
            </a:extLst>
          </p:cNvPr>
          <p:cNvSpPr/>
          <p:nvPr/>
        </p:nvSpPr>
        <p:spPr>
          <a:xfrm>
            <a:off x="2645229" y="381000"/>
            <a:ext cx="1295400" cy="5791200"/>
          </a:xfrm>
          <a:prstGeom prst="roundRect">
            <a:avLst/>
          </a:prstGeom>
          <a:noFill/>
          <a:ln w="57150">
            <a:solidFill>
              <a:srgbClr val="00A6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6266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5CECD-7F77-F047-B314-CBAC0D175AC3}"/>
              </a:ext>
            </a:extLst>
          </p:cNvPr>
          <p:cNvPicPr>
            <a:picLocks noChangeAspect="1"/>
          </p:cNvPicPr>
          <p:nvPr/>
        </p:nvPicPr>
        <p:blipFill rotWithShape="1">
          <a:blip r:embed="rId2"/>
          <a:srcRect b="2858"/>
          <a:stretch/>
        </p:blipFill>
        <p:spPr>
          <a:xfrm>
            <a:off x="342901" y="397369"/>
            <a:ext cx="6183086" cy="6217920"/>
          </a:xfrm>
          <a:prstGeom prst="rect">
            <a:avLst/>
          </a:prstGeom>
        </p:spPr>
      </p:pic>
      <p:grpSp>
        <p:nvGrpSpPr>
          <p:cNvPr id="19" name="Group 18">
            <a:extLst>
              <a:ext uri="{FF2B5EF4-FFF2-40B4-BE49-F238E27FC236}">
                <a16:creationId xmlns:a16="http://schemas.microsoft.com/office/drawing/2014/main" id="{B374C9DE-0A7F-0D40-A001-05BBA9209E4E}"/>
              </a:ext>
            </a:extLst>
          </p:cNvPr>
          <p:cNvGrpSpPr/>
          <p:nvPr/>
        </p:nvGrpSpPr>
        <p:grpSpPr>
          <a:xfrm>
            <a:off x="215633" y="261259"/>
            <a:ext cx="8712734" cy="1020775"/>
            <a:chOff x="215633" y="261259"/>
            <a:chExt cx="8712734" cy="1020775"/>
          </a:xfrm>
        </p:grpSpPr>
        <p:sp>
          <p:nvSpPr>
            <p:cNvPr id="5" name="Rounded Rectangular Callout 4">
              <a:extLst>
                <a:ext uri="{FF2B5EF4-FFF2-40B4-BE49-F238E27FC236}">
                  <a16:creationId xmlns:a16="http://schemas.microsoft.com/office/drawing/2014/main" id="{69366128-BF6F-2B4C-80EF-49C7106C5187}"/>
                </a:ext>
              </a:extLst>
            </p:cNvPr>
            <p:cNvSpPr/>
            <p:nvPr/>
          </p:nvSpPr>
          <p:spPr>
            <a:xfrm>
              <a:off x="215633" y="261259"/>
              <a:ext cx="8712734" cy="1020775"/>
            </a:xfrm>
            <a:prstGeom prst="wedgeRoundRectCallout">
              <a:avLst>
                <a:gd name="adj1" fmla="val -9061"/>
                <a:gd name="adj2" fmla="val -43566"/>
                <a:gd name="adj3" fmla="val 16667"/>
              </a:avLst>
            </a:prstGeom>
            <a:solidFill>
              <a:schemeClr val="bg1"/>
            </a:solidFill>
            <a:ln w="57150"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4CA489B-32AA-CA4A-AF63-15B7FCCDA31F}"/>
                </a:ext>
              </a:extLst>
            </p:cNvPr>
            <p:cNvSpPr/>
            <p:nvPr/>
          </p:nvSpPr>
          <p:spPr>
            <a:xfrm>
              <a:off x="362997" y="556710"/>
              <a:ext cx="8431381" cy="4901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defRPr/>
              </a:pPr>
              <a:r>
                <a:rPr lang="en-US" sz="4000" dirty="0">
                  <a:solidFill>
                    <a:prstClr val="black"/>
                  </a:solidFill>
                </a:rPr>
                <a:t>https://</a:t>
              </a:r>
              <a:r>
                <a:rPr lang="en-US" sz="4000" dirty="0" err="1">
                  <a:solidFill>
                    <a:prstClr val="black"/>
                  </a:solidFill>
                </a:rPr>
                <a:t>ttuhsc.libguides.com</a:t>
              </a:r>
              <a:r>
                <a:rPr lang="en-US" sz="4000" dirty="0">
                  <a:solidFill>
                    <a:prstClr val="black"/>
                  </a:solidFill>
                </a:rPr>
                <a:t>/homepage</a:t>
              </a:r>
            </a:p>
          </p:txBody>
        </p:sp>
      </p:grpSp>
      <p:grpSp>
        <p:nvGrpSpPr>
          <p:cNvPr id="6" name="Group 5">
            <a:extLst>
              <a:ext uri="{FF2B5EF4-FFF2-40B4-BE49-F238E27FC236}">
                <a16:creationId xmlns:a16="http://schemas.microsoft.com/office/drawing/2014/main" id="{2308D14A-1D63-4F4F-8986-8C831C333AF1}"/>
              </a:ext>
            </a:extLst>
          </p:cNvPr>
          <p:cNvGrpSpPr/>
          <p:nvPr/>
        </p:nvGrpSpPr>
        <p:grpSpPr>
          <a:xfrm>
            <a:off x="426289" y="1595773"/>
            <a:ext cx="8291421" cy="3657059"/>
            <a:chOff x="426289" y="1595773"/>
            <a:chExt cx="8291421" cy="3657059"/>
          </a:xfrm>
        </p:grpSpPr>
        <p:sp>
          <p:nvSpPr>
            <p:cNvPr id="15" name="Rectangle 14">
              <a:extLst>
                <a:ext uri="{FF2B5EF4-FFF2-40B4-BE49-F238E27FC236}">
                  <a16:creationId xmlns:a16="http://schemas.microsoft.com/office/drawing/2014/main" id="{16EEE9F3-809A-5C4D-AB15-06D6D247BF8E}"/>
                </a:ext>
              </a:extLst>
            </p:cNvPr>
            <p:cNvSpPr/>
            <p:nvPr/>
          </p:nvSpPr>
          <p:spPr>
            <a:xfrm>
              <a:off x="1561704" y="1595773"/>
              <a:ext cx="541416" cy="264928"/>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ular Callout 15">
              <a:extLst>
                <a:ext uri="{FF2B5EF4-FFF2-40B4-BE49-F238E27FC236}">
                  <a16:creationId xmlns:a16="http://schemas.microsoft.com/office/drawing/2014/main" id="{8F937394-8D94-1A4C-A4A3-4600A0D3E491}"/>
                </a:ext>
              </a:extLst>
            </p:cNvPr>
            <p:cNvSpPr/>
            <p:nvPr/>
          </p:nvSpPr>
          <p:spPr>
            <a:xfrm rot="10800000" flipV="1">
              <a:off x="426289" y="2897465"/>
              <a:ext cx="8291421" cy="2355367"/>
            </a:xfrm>
            <a:prstGeom prst="wedgeRectCallout">
              <a:avLst>
                <a:gd name="adj1" fmla="val 31001"/>
                <a:gd name="adj2" fmla="val -89848"/>
              </a:avLst>
            </a:prstGeom>
            <a:solidFill>
              <a:srgbClr val="FFFFFF"/>
            </a:solidFill>
            <a:ln w="76200">
              <a:solidFill>
                <a:srgbClr val="41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i="1" dirty="0">
                  <a:solidFill>
                    <a:srgbClr val="42B800"/>
                  </a:solidFill>
                </a:rPr>
                <a:t>for</a:t>
              </a:r>
              <a:r>
                <a:rPr lang="en-US" sz="6600" dirty="0">
                  <a:solidFill>
                    <a:srgbClr val="42B800"/>
                  </a:solidFill>
                </a:rPr>
                <a:t> Guides &amp; Tutorials click </a:t>
              </a:r>
              <a:r>
                <a:rPr lang="en-US" sz="6600" dirty="0">
                  <a:solidFill>
                    <a:schemeClr val="tx1"/>
                  </a:solidFill>
                </a:rPr>
                <a:t>All Guides</a:t>
              </a:r>
            </a:p>
          </p:txBody>
        </p:sp>
      </p:grpSp>
    </p:spTree>
    <p:extLst>
      <p:ext uri="{BB962C8B-B14F-4D97-AF65-F5344CB8AC3E}">
        <p14:creationId xmlns:p14="http://schemas.microsoft.com/office/powerpoint/2010/main" val="42178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0688A-13F8-6743-BBE7-B902DD8ED0BC}"/>
              </a:ext>
            </a:extLst>
          </p:cNvPr>
          <p:cNvPicPr>
            <a:picLocks noChangeAspect="1"/>
          </p:cNvPicPr>
          <p:nvPr/>
        </p:nvPicPr>
        <p:blipFill>
          <a:blip r:embed="rId2"/>
          <a:stretch>
            <a:fillRect/>
          </a:stretch>
        </p:blipFill>
        <p:spPr>
          <a:xfrm>
            <a:off x="295656" y="248088"/>
            <a:ext cx="7620000" cy="6126480"/>
          </a:xfrm>
          <a:prstGeom prst="rect">
            <a:avLst/>
          </a:prstGeom>
          <a:ln w="57150">
            <a:solidFill>
              <a:schemeClr val="bg1">
                <a:lumMod val="65000"/>
              </a:schemeClr>
            </a:solidFill>
          </a:ln>
        </p:spPr>
      </p:pic>
      <p:grpSp>
        <p:nvGrpSpPr>
          <p:cNvPr id="7" name="Group 6">
            <a:extLst>
              <a:ext uri="{FF2B5EF4-FFF2-40B4-BE49-F238E27FC236}">
                <a16:creationId xmlns:a16="http://schemas.microsoft.com/office/drawing/2014/main" id="{84700118-5A96-FD40-AC30-520FFF612F6A}"/>
              </a:ext>
            </a:extLst>
          </p:cNvPr>
          <p:cNvGrpSpPr/>
          <p:nvPr/>
        </p:nvGrpSpPr>
        <p:grpSpPr>
          <a:xfrm>
            <a:off x="295656" y="3099816"/>
            <a:ext cx="8638033" cy="3154680"/>
            <a:chOff x="295656" y="3099816"/>
            <a:chExt cx="8638033" cy="3154680"/>
          </a:xfrm>
        </p:grpSpPr>
        <p:sp>
          <p:nvSpPr>
            <p:cNvPr id="5" name="Rectangle 4">
              <a:extLst>
                <a:ext uri="{FF2B5EF4-FFF2-40B4-BE49-F238E27FC236}">
                  <a16:creationId xmlns:a16="http://schemas.microsoft.com/office/drawing/2014/main" id="{8AEE551D-A793-634E-A926-224F8E4C83FA}"/>
                </a:ext>
              </a:extLst>
            </p:cNvPr>
            <p:cNvSpPr/>
            <p:nvPr/>
          </p:nvSpPr>
          <p:spPr>
            <a:xfrm>
              <a:off x="3142328" y="6063680"/>
              <a:ext cx="1429671" cy="190816"/>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ular Callout 5">
              <a:extLst>
                <a:ext uri="{FF2B5EF4-FFF2-40B4-BE49-F238E27FC236}">
                  <a16:creationId xmlns:a16="http://schemas.microsoft.com/office/drawing/2014/main" id="{29138921-B772-FE4B-84A5-A875CA02D737}"/>
                </a:ext>
              </a:extLst>
            </p:cNvPr>
            <p:cNvSpPr/>
            <p:nvPr/>
          </p:nvSpPr>
          <p:spPr>
            <a:xfrm rot="10800000" flipV="1">
              <a:off x="295656" y="3099816"/>
              <a:ext cx="8638033" cy="1554480"/>
            </a:xfrm>
            <a:prstGeom prst="wedgeRectCallout">
              <a:avLst>
                <a:gd name="adj1" fmla="val 11155"/>
                <a:gd name="adj2" fmla="val 135087"/>
              </a:avLst>
            </a:prstGeom>
            <a:solidFill>
              <a:srgbClr val="FFFFFF"/>
            </a:solidFill>
            <a:ln w="57150">
              <a:solidFill>
                <a:srgbClr val="41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i="1" dirty="0">
                  <a:solidFill>
                    <a:srgbClr val="42B800"/>
                  </a:solidFill>
                </a:rPr>
                <a:t>Orientation PowerPoint</a:t>
              </a:r>
              <a:endParaRPr lang="en-US" sz="6000" b="1" dirty="0">
                <a:solidFill>
                  <a:srgbClr val="42B800"/>
                </a:solidFill>
              </a:endParaRPr>
            </a:p>
          </p:txBody>
        </p:sp>
      </p:grpSp>
    </p:spTree>
    <p:extLst>
      <p:ext uri="{BB962C8B-B14F-4D97-AF65-F5344CB8AC3E}">
        <p14:creationId xmlns:p14="http://schemas.microsoft.com/office/powerpoint/2010/main" val="232430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0688A-13F8-6743-BBE7-B902DD8ED0BC}"/>
              </a:ext>
            </a:extLst>
          </p:cNvPr>
          <p:cNvPicPr>
            <a:picLocks noChangeAspect="1"/>
          </p:cNvPicPr>
          <p:nvPr/>
        </p:nvPicPr>
        <p:blipFill>
          <a:blip r:embed="rId2"/>
          <a:stretch>
            <a:fillRect/>
          </a:stretch>
        </p:blipFill>
        <p:spPr>
          <a:xfrm>
            <a:off x="295656" y="248088"/>
            <a:ext cx="7620000" cy="6126480"/>
          </a:xfrm>
          <a:prstGeom prst="rect">
            <a:avLst/>
          </a:prstGeom>
          <a:ln w="57150">
            <a:solidFill>
              <a:schemeClr val="bg1">
                <a:lumMod val="65000"/>
              </a:schemeClr>
            </a:solidFill>
          </a:ln>
        </p:spPr>
      </p:pic>
      <p:grpSp>
        <p:nvGrpSpPr>
          <p:cNvPr id="17" name="Group 16">
            <a:extLst>
              <a:ext uri="{FF2B5EF4-FFF2-40B4-BE49-F238E27FC236}">
                <a16:creationId xmlns:a16="http://schemas.microsoft.com/office/drawing/2014/main" id="{DE2C4C1C-BAD6-134D-952A-0AB2FD7E919B}"/>
              </a:ext>
            </a:extLst>
          </p:cNvPr>
          <p:cNvGrpSpPr/>
          <p:nvPr/>
        </p:nvGrpSpPr>
        <p:grpSpPr>
          <a:xfrm>
            <a:off x="295656" y="766434"/>
            <a:ext cx="8686799" cy="4420015"/>
            <a:chOff x="295656" y="766434"/>
            <a:chExt cx="8686799" cy="4420015"/>
          </a:xfrm>
        </p:grpSpPr>
        <p:sp>
          <p:nvSpPr>
            <p:cNvPr id="9" name="Rectangle 8">
              <a:extLst>
                <a:ext uri="{FF2B5EF4-FFF2-40B4-BE49-F238E27FC236}">
                  <a16:creationId xmlns:a16="http://schemas.microsoft.com/office/drawing/2014/main" id="{05618604-F6DB-7141-8FD8-4A90FB697941}"/>
                </a:ext>
              </a:extLst>
            </p:cNvPr>
            <p:cNvSpPr/>
            <p:nvPr/>
          </p:nvSpPr>
          <p:spPr>
            <a:xfrm>
              <a:off x="5925312" y="766434"/>
              <a:ext cx="754836" cy="399010"/>
            </a:xfrm>
            <a:prstGeom prst="rect">
              <a:avLst/>
            </a:prstGeom>
            <a:noFill/>
            <a:ln w="1016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248443D-FF35-7648-AD05-5C01AC925E5D}"/>
                </a:ext>
              </a:extLst>
            </p:cNvPr>
            <p:cNvGrpSpPr/>
            <p:nvPr/>
          </p:nvGrpSpPr>
          <p:grpSpPr>
            <a:xfrm>
              <a:off x="295656" y="1967761"/>
              <a:ext cx="8686799" cy="3218688"/>
              <a:chOff x="295656" y="1967761"/>
              <a:chExt cx="8686799" cy="3218688"/>
            </a:xfrm>
          </p:grpSpPr>
          <p:sp>
            <p:nvSpPr>
              <p:cNvPr id="11" name="Rectangular Callout 10">
                <a:extLst>
                  <a:ext uri="{FF2B5EF4-FFF2-40B4-BE49-F238E27FC236}">
                    <a16:creationId xmlns:a16="http://schemas.microsoft.com/office/drawing/2014/main" id="{47B32DF9-6646-2649-B011-CC43609E7891}"/>
                  </a:ext>
                </a:extLst>
              </p:cNvPr>
              <p:cNvSpPr/>
              <p:nvPr/>
            </p:nvSpPr>
            <p:spPr>
              <a:xfrm rot="10800000" flipV="1">
                <a:off x="295656" y="1967761"/>
                <a:ext cx="8686799" cy="3218688"/>
              </a:xfrm>
              <a:prstGeom prst="wedgeRectCallout">
                <a:avLst>
                  <a:gd name="adj1" fmla="val -18450"/>
                  <a:gd name="adj2" fmla="val -70861"/>
                </a:avLst>
              </a:prstGeom>
              <a:solidFill>
                <a:srgbClr val="FFFFFF"/>
              </a:solidFill>
              <a:ln w="1016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tx1"/>
                  </a:solidFill>
                </a:endParaRPr>
              </a:p>
            </p:txBody>
          </p:sp>
          <p:sp>
            <p:nvSpPr>
              <p:cNvPr id="12" name="Rectangle 11">
                <a:extLst>
                  <a:ext uri="{FF2B5EF4-FFF2-40B4-BE49-F238E27FC236}">
                    <a16:creationId xmlns:a16="http://schemas.microsoft.com/office/drawing/2014/main" id="{B054171B-F2CC-6C4D-A386-AF6B4F707B97}"/>
                  </a:ext>
                </a:extLst>
              </p:cNvPr>
              <p:cNvSpPr/>
              <p:nvPr/>
            </p:nvSpPr>
            <p:spPr>
              <a:xfrm>
                <a:off x="1853343" y="2393138"/>
                <a:ext cx="5437314" cy="6899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200" dirty="0">
                    <a:solidFill>
                      <a:prstClr val="black"/>
                    </a:solidFill>
                  </a:rPr>
                  <a:t>For questions,</a:t>
                </a:r>
              </a:p>
            </p:txBody>
          </p:sp>
          <p:grpSp>
            <p:nvGrpSpPr>
              <p:cNvPr id="2" name="Group 1">
                <a:extLst>
                  <a:ext uri="{FF2B5EF4-FFF2-40B4-BE49-F238E27FC236}">
                    <a16:creationId xmlns:a16="http://schemas.microsoft.com/office/drawing/2014/main" id="{73430862-370A-A841-B5A6-C207ACC97667}"/>
                  </a:ext>
                </a:extLst>
              </p:cNvPr>
              <p:cNvGrpSpPr/>
              <p:nvPr/>
            </p:nvGrpSpPr>
            <p:grpSpPr>
              <a:xfrm>
                <a:off x="523267" y="3569762"/>
                <a:ext cx="8244739" cy="1297874"/>
                <a:chOff x="523267" y="3569762"/>
                <a:chExt cx="8244739" cy="1297874"/>
              </a:xfrm>
            </p:grpSpPr>
            <p:sp>
              <p:nvSpPr>
                <p:cNvPr id="14" name="Rectangle 13">
                  <a:extLst>
                    <a:ext uri="{FF2B5EF4-FFF2-40B4-BE49-F238E27FC236}">
                      <a16:creationId xmlns:a16="http://schemas.microsoft.com/office/drawing/2014/main" id="{C0E97752-CA0F-DE4F-8C44-99C09386A671}"/>
                    </a:ext>
                  </a:extLst>
                </p:cNvPr>
                <p:cNvSpPr/>
                <p:nvPr/>
              </p:nvSpPr>
              <p:spPr>
                <a:xfrm>
                  <a:off x="523267" y="3577105"/>
                  <a:ext cx="3636264" cy="1290531"/>
                </a:xfrm>
                <a:prstGeom prst="rect">
                  <a:avLst/>
                </a:prstGeom>
                <a:solidFill>
                  <a:srgbClr val="01FF00"/>
                </a:solidFill>
                <a:ln w="38100">
                  <a:solidFill>
                    <a:srgbClr val="B7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tx1"/>
                      </a:solidFill>
                    </a:rPr>
                    <a:t>Chat Now</a:t>
                  </a:r>
                </a:p>
              </p:txBody>
            </p:sp>
            <p:sp>
              <p:nvSpPr>
                <p:cNvPr id="15" name="Rectangle 14">
                  <a:extLst>
                    <a:ext uri="{FF2B5EF4-FFF2-40B4-BE49-F238E27FC236}">
                      <a16:creationId xmlns:a16="http://schemas.microsoft.com/office/drawing/2014/main" id="{3B5E0D96-C780-CC42-964F-236FAFFFB7CC}"/>
                    </a:ext>
                  </a:extLst>
                </p:cNvPr>
                <p:cNvSpPr/>
                <p:nvPr/>
              </p:nvSpPr>
              <p:spPr>
                <a:xfrm>
                  <a:off x="4281464" y="3857980"/>
                  <a:ext cx="911567" cy="7298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6600" i="1" dirty="0">
                      <a:solidFill>
                        <a:prstClr val="black"/>
                      </a:solidFill>
                    </a:rPr>
                    <a:t>or</a:t>
                  </a:r>
                </a:p>
              </p:txBody>
            </p:sp>
            <p:sp>
              <p:nvSpPr>
                <p:cNvPr id="16" name="Rectangle 15">
                  <a:extLst>
                    <a:ext uri="{FF2B5EF4-FFF2-40B4-BE49-F238E27FC236}">
                      <a16:creationId xmlns:a16="http://schemas.microsoft.com/office/drawing/2014/main" id="{91BD7E0B-F29C-0249-87E7-26F9F3E31E82}"/>
                    </a:ext>
                  </a:extLst>
                </p:cNvPr>
                <p:cNvSpPr/>
                <p:nvPr/>
              </p:nvSpPr>
              <p:spPr>
                <a:xfrm>
                  <a:off x="5368618" y="3569762"/>
                  <a:ext cx="3399388" cy="1290531"/>
                </a:xfrm>
                <a:prstGeom prst="rect">
                  <a:avLst/>
                </a:prstGeom>
                <a:solidFill>
                  <a:srgbClr val="B70000"/>
                </a:solidFill>
                <a:ln w="38100">
                  <a:solidFill>
                    <a:srgbClr val="B7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rPr>
                    <a:t>Email Us</a:t>
                  </a:r>
                </a:p>
              </p:txBody>
            </p:sp>
          </p:grpSp>
        </p:grpSp>
      </p:grpSp>
    </p:spTree>
    <p:extLst>
      <p:ext uri="{BB962C8B-B14F-4D97-AF65-F5344CB8AC3E}">
        <p14:creationId xmlns:p14="http://schemas.microsoft.com/office/powerpoint/2010/main" val="34537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1E2FCA-9C98-D64F-B687-B3FC9565EF16}"/>
              </a:ext>
            </a:extLst>
          </p:cNvPr>
          <p:cNvSpPr/>
          <p:nvPr/>
        </p:nvSpPr>
        <p:spPr>
          <a:xfrm>
            <a:off x="551985" y="372259"/>
            <a:ext cx="8040030" cy="9005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accent1">
                    <a:lumMod val="75000"/>
                  </a:schemeClr>
                </a:solidFill>
              </a:rPr>
              <a:t>CINAHL Subject Headings</a:t>
            </a:r>
          </a:p>
        </p:txBody>
      </p:sp>
      <p:sp>
        <p:nvSpPr>
          <p:cNvPr id="5" name="Rectangle 4">
            <a:extLst>
              <a:ext uri="{FF2B5EF4-FFF2-40B4-BE49-F238E27FC236}">
                <a16:creationId xmlns:a16="http://schemas.microsoft.com/office/drawing/2014/main" id="{DEA9EFE2-03C5-0E4B-A4F7-3F3D707F7C40}"/>
              </a:ext>
            </a:extLst>
          </p:cNvPr>
          <p:cNvSpPr/>
          <p:nvPr/>
        </p:nvSpPr>
        <p:spPr>
          <a:xfrm>
            <a:off x="124359" y="124358"/>
            <a:ext cx="8895282" cy="6605626"/>
          </a:xfrm>
          <a:prstGeom prst="rect">
            <a:avLst/>
          </a:prstGeom>
          <a:noFill/>
          <a:ln w="41275" cmpd="thinThick">
            <a:solidFill>
              <a:srgbClr val="41608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u="sng" dirty="0">
              <a:solidFill>
                <a:srgbClr val="4180FF"/>
              </a:solidFill>
            </a:endParaRPr>
          </a:p>
        </p:txBody>
      </p:sp>
      <p:sp>
        <p:nvSpPr>
          <p:cNvPr id="6" name="Rectangle 5">
            <a:extLst>
              <a:ext uri="{FF2B5EF4-FFF2-40B4-BE49-F238E27FC236}">
                <a16:creationId xmlns:a16="http://schemas.microsoft.com/office/drawing/2014/main" id="{900E3FC6-EE99-B340-B228-565F8FF155C4}"/>
              </a:ext>
            </a:extLst>
          </p:cNvPr>
          <p:cNvSpPr/>
          <p:nvPr/>
        </p:nvSpPr>
        <p:spPr>
          <a:xfrm>
            <a:off x="395021" y="1422807"/>
            <a:ext cx="8353958" cy="51352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400" dirty="0">
                <a:solidFill>
                  <a:schemeClr val="accent1">
                    <a:lumMod val="75000"/>
                  </a:schemeClr>
                </a:solidFill>
              </a:rPr>
              <a:t>nursing </a:t>
            </a:r>
            <a:r>
              <a:rPr lang="en-US" sz="4400" dirty="0" err="1">
                <a:solidFill>
                  <a:schemeClr val="accent1">
                    <a:lumMod val="75000"/>
                  </a:schemeClr>
                </a:solidFill>
              </a:rPr>
              <a:t>assessment</a:t>
            </a:r>
            <a:r>
              <a:rPr lang="en-US" sz="800" dirty="0" err="1">
                <a:solidFill>
                  <a:schemeClr val="bg1"/>
                </a:solidFill>
              </a:rPr>
              <a:t>a</a:t>
            </a:r>
            <a:endParaRPr lang="en-US" sz="800" dirty="0">
              <a:solidFill>
                <a:schemeClr val="bg1"/>
              </a:solidFill>
            </a:endParaRPr>
          </a:p>
          <a:p>
            <a:r>
              <a:rPr lang="en-US" sz="800" dirty="0">
                <a:solidFill>
                  <a:schemeClr val="bg1"/>
                </a:solidFill>
              </a:rPr>
              <a:t>a</a:t>
            </a:r>
          </a:p>
          <a:p>
            <a:r>
              <a:rPr lang="en-US" sz="4400" dirty="0">
                <a:solidFill>
                  <a:schemeClr val="accent1">
                    <a:lumMod val="75000"/>
                  </a:schemeClr>
                </a:solidFill>
              </a:rPr>
              <a:t>nursing </a:t>
            </a:r>
            <a:r>
              <a:rPr lang="en-US" sz="4400" dirty="0" err="1">
                <a:solidFill>
                  <a:schemeClr val="accent1">
                    <a:lumMod val="75000"/>
                  </a:schemeClr>
                </a:solidFill>
              </a:rPr>
              <a:t>interventions</a:t>
            </a:r>
            <a:r>
              <a:rPr lang="en-US" sz="800" dirty="0" err="1">
                <a:solidFill>
                  <a:schemeClr val="bg1"/>
                </a:solidFill>
              </a:rPr>
              <a:t>a</a:t>
            </a:r>
            <a:endParaRPr lang="en-US" sz="800" dirty="0">
              <a:solidFill>
                <a:schemeClr val="bg1"/>
              </a:solidFill>
            </a:endParaRPr>
          </a:p>
          <a:p>
            <a:r>
              <a:rPr lang="en-US" sz="800" dirty="0">
                <a:solidFill>
                  <a:schemeClr val="bg1"/>
                </a:solidFill>
              </a:rPr>
              <a:t>a</a:t>
            </a:r>
          </a:p>
          <a:p>
            <a:r>
              <a:rPr lang="en-US" sz="4400" dirty="0">
                <a:solidFill>
                  <a:schemeClr val="accent1">
                    <a:lumMod val="75000"/>
                  </a:schemeClr>
                </a:solidFill>
              </a:rPr>
              <a:t>health </a:t>
            </a:r>
            <a:r>
              <a:rPr lang="en-US" sz="4400" dirty="0" err="1">
                <a:solidFill>
                  <a:schemeClr val="accent1">
                    <a:lumMod val="75000"/>
                  </a:schemeClr>
                </a:solidFill>
              </a:rPr>
              <a:t>promotion</a:t>
            </a:r>
            <a:r>
              <a:rPr lang="en-US" sz="800" dirty="0" err="1">
                <a:solidFill>
                  <a:schemeClr val="bg1"/>
                </a:solidFill>
              </a:rPr>
              <a:t>a</a:t>
            </a:r>
            <a:endParaRPr lang="en-US" sz="800" dirty="0">
              <a:solidFill>
                <a:schemeClr val="bg1"/>
              </a:solidFill>
            </a:endParaRPr>
          </a:p>
          <a:p>
            <a:r>
              <a:rPr lang="en-US" sz="800" dirty="0">
                <a:solidFill>
                  <a:schemeClr val="bg1"/>
                </a:solidFill>
              </a:rPr>
              <a:t>a</a:t>
            </a:r>
          </a:p>
          <a:p>
            <a:r>
              <a:rPr lang="en-US" sz="4400" dirty="0">
                <a:solidFill>
                  <a:schemeClr val="accent1">
                    <a:lumMod val="75000"/>
                  </a:schemeClr>
                </a:solidFill>
              </a:rPr>
              <a:t>nursing </a:t>
            </a:r>
            <a:r>
              <a:rPr lang="en-US" sz="4400" dirty="0" err="1">
                <a:solidFill>
                  <a:schemeClr val="accent1">
                    <a:lumMod val="75000"/>
                  </a:schemeClr>
                </a:solidFill>
              </a:rPr>
              <a:t>process</a:t>
            </a:r>
            <a:r>
              <a:rPr lang="en-US" sz="800" dirty="0" err="1">
                <a:solidFill>
                  <a:schemeClr val="bg1"/>
                </a:solidFill>
              </a:rPr>
              <a:t>a</a:t>
            </a:r>
            <a:endParaRPr lang="en-US" sz="800" dirty="0">
              <a:solidFill>
                <a:schemeClr val="bg1"/>
              </a:solidFill>
            </a:endParaRPr>
          </a:p>
          <a:p>
            <a:r>
              <a:rPr lang="en-US" sz="800" dirty="0">
                <a:solidFill>
                  <a:schemeClr val="bg1"/>
                </a:solidFill>
              </a:rPr>
              <a:t>a</a:t>
            </a:r>
          </a:p>
          <a:p>
            <a:r>
              <a:rPr lang="en-US" sz="4400" dirty="0">
                <a:solidFill>
                  <a:schemeClr val="accent1">
                    <a:lumMod val="75000"/>
                  </a:schemeClr>
                </a:solidFill>
              </a:rPr>
              <a:t>multidisciplinary care </a:t>
            </a:r>
            <a:r>
              <a:rPr lang="en-US" sz="4400" dirty="0" err="1">
                <a:solidFill>
                  <a:schemeClr val="accent1">
                    <a:lumMod val="75000"/>
                  </a:schemeClr>
                </a:solidFill>
              </a:rPr>
              <a:t>team</a:t>
            </a:r>
            <a:r>
              <a:rPr lang="en-US" sz="800" dirty="0" err="1">
                <a:solidFill>
                  <a:schemeClr val="bg1"/>
                </a:solidFill>
              </a:rPr>
              <a:t>a</a:t>
            </a:r>
            <a:endParaRPr lang="en-US" sz="800" dirty="0">
              <a:solidFill>
                <a:schemeClr val="bg1"/>
              </a:solidFill>
            </a:endParaRPr>
          </a:p>
          <a:p>
            <a:r>
              <a:rPr lang="en-US" sz="800" dirty="0">
                <a:solidFill>
                  <a:schemeClr val="bg1"/>
                </a:solidFill>
              </a:rPr>
              <a:t>a</a:t>
            </a:r>
          </a:p>
          <a:p>
            <a:r>
              <a:rPr lang="en-US" sz="4400" dirty="0">
                <a:solidFill>
                  <a:schemeClr val="accent1">
                    <a:lumMod val="75000"/>
                  </a:schemeClr>
                </a:solidFill>
              </a:rPr>
              <a:t>nursing informatics or informatics</a:t>
            </a:r>
          </a:p>
        </p:txBody>
      </p:sp>
    </p:spTree>
    <p:extLst>
      <p:ext uri="{BB962C8B-B14F-4D97-AF65-F5344CB8AC3E}">
        <p14:creationId xmlns:p14="http://schemas.microsoft.com/office/powerpoint/2010/main" val="27397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49767" y="279400"/>
            <a:ext cx="8644465" cy="6299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fontAlgn="base">
              <a:lnSpc>
                <a:spcPct val="110000"/>
              </a:lnSpc>
              <a:spcBef>
                <a:spcPct val="0"/>
              </a:spcBef>
              <a:spcAft>
                <a:spcPct val="0"/>
              </a:spcAft>
              <a:defRPr/>
            </a:pPr>
            <a:r>
              <a:rPr lang="en-US" sz="5400" dirty="0">
                <a:solidFill>
                  <a:srgbClr val="0432FF"/>
                </a:solidFill>
                <a:latin typeface="+mj-lt"/>
                <a:cs typeface="Times New Roman"/>
              </a:rPr>
              <a:t>Please…</a:t>
            </a:r>
          </a:p>
          <a:p>
            <a:pPr fontAlgn="base">
              <a:lnSpc>
                <a:spcPct val="110000"/>
              </a:lnSpc>
              <a:spcBef>
                <a:spcPct val="0"/>
              </a:spcBef>
              <a:spcAft>
                <a:spcPct val="0"/>
              </a:spcAft>
              <a:defRPr/>
            </a:pPr>
            <a:r>
              <a:rPr lang="en-US" sz="5400" dirty="0">
                <a:solidFill>
                  <a:srgbClr val="0432FF"/>
                </a:solidFill>
                <a:latin typeface="+mj-lt"/>
                <a:cs typeface="Times New Roman"/>
              </a:rPr>
              <a:t>	fill out the evaluation at</a:t>
            </a:r>
          </a:p>
          <a:p>
            <a:pPr fontAlgn="base">
              <a:lnSpc>
                <a:spcPct val="110000"/>
              </a:lnSpc>
              <a:spcBef>
                <a:spcPct val="0"/>
              </a:spcBef>
              <a:spcAft>
                <a:spcPct val="0"/>
              </a:spcAft>
              <a:defRPr/>
            </a:pPr>
            <a:endParaRPr lang="en-US" sz="5400" dirty="0">
              <a:solidFill>
                <a:srgbClr val="0432FF"/>
              </a:solidFill>
              <a:latin typeface="+mj-lt"/>
              <a:cs typeface="Times New Roman"/>
            </a:endParaRPr>
          </a:p>
          <a:p>
            <a:pPr fontAlgn="base">
              <a:lnSpc>
                <a:spcPct val="110000"/>
              </a:lnSpc>
              <a:spcBef>
                <a:spcPct val="0"/>
              </a:spcBef>
              <a:spcAft>
                <a:spcPct val="0"/>
              </a:spcAft>
              <a:defRPr/>
            </a:pPr>
            <a:r>
              <a:rPr lang="en-US" sz="5400" dirty="0">
                <a:solidFill>
                  <a:srgbClr val="0432FF"/>
                </a:solidFill>
                <a:latin typeface="+mj-lt"/>
                <a:cs typeface="Times New Roman"/>
              </a:rPr>
              <a:t>	http://tinyurl.com/ttuhsc19</a:t>
            </a:r>
          </a:p>
          <a:p>
            <a:pPr fontAlgn="base">
              <a:lnSpc>
                <a:spcPct val="110000"/>
              </a:lnSpc>
              <a:spcBef>
                <a:spcPct val="0"/>
              </a:spcBef>
              <a:spcAft>
                <a:spcPct val="0"/>
              </a:spcAft>
              <a:defRPr/>
            </a:pPr>
            <a:r>
              <a:rPr lang="en-US" sz="5400" dirty="0">
                <a:solidFill>
                  <a:srgbClr val="0432FF"/>
                </a:solidFill>
                <a:latin typeface="+mj-lt"/>
                <a:cs typeface="Times New Roman"/>
              </a:rPr>
              <a:t>	</a:t>
            </a:r>
          </a:p>
          <a:p>
            <a:pPr fontAlgn="base">
              <a:lnSpc>
                <a:spcPct val="110000"/>
              </a:lnSpc>
              <a:spcBef>
                <a:spcPct val="0"/>
              </a:spcBef>
              <a:spcAft>
                <a:spcPct val="0"/>
              </a:spcAft>
              <a:defRPr/>
            </a:pPr>
            <a:r>
              <a:rPr lang="en-US" sz="5400" i="1" dirty="0">
                <a:solidFill>
                  <a:srgbClr val="0432FF"/>
                </a:solidFill>
                <a:latin typeface="+mj-lt"/>
                <a:cs typeface="Times New Roman"/>
              </a:rPr>
              <a:t>Thank-you	for your feedback!</a:t>
            </a:r>
          </a:p>
        </p:txBody>
      </p:sp>
    </p:spTree>
    <p:extLst>
      <p:ext uri="{BB962C8B-B14F-4D97-AF65-F5344CB8AC3E}">
        <p14:creationId xmlns:p14="http://schemas.microsoft.com/office/powerpoint/2010/main" val="29111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4" name="Rectangle 3"/>
          <p:cNvSpPr/>
          <p:nvPr/>
        </p:nvSpPr>
        <p:spPr>
          <a:xfrm>
            <a:off x="1168666" y="2487418"/>
            <a:ext cx="6806668" cy="199689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r>
              <a:rPr lang="en-US" sz="13000" i="1" dirty="0">
                <a:solidFill>
                  <a:prstClr val="white"/>
                </a:solidFill>
                <a:latin typeface="Times New Roman"/>
                <a:cs typeface="Times New Roman"/>
              </a:rPr>
              <a:t>The End</a:t>
            </a:r>
          </a:p>
        </p:txBody>
      </p:sp>
    </p:spTree>
    <p:extLst>
      <p:ext uri="{BB962C8B-B14F-4D97-AF65-F5344CB8AC3E}">
        <p14:creationId xmlns:p14="http://schemas.microsoft.com/office/powerpoint/2010/main" val="31941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1E2FCA-9C98-D64F-B687-B3FC9565EF16}"/>
              </a:ext>
            </a:extLst>
          </p:cNvPr>
          <p:cNvSpPr/>
          <p:nvPr/>
        </p:nvSpPr>
        <p:spPr>
          <a:xfrm>
            <a:off x="2698474" y="214647"/>
            <a:ext cx="3747052" cy="7196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lumMod val="75000"/>
                    <a:lumOff val="25000"/>
                  </a:schemeClr>
                </a:solidFill>
              </a:rPr>
              <a:t>Project Elements</a:t>
            </a:r>
          </a:p>
        </p:txBody>
      </p:sp>
      <p:sp>
        <p:nvSpPr>
          <p:cNvPr id="5" name="Rectangle 4">
            <a:extLst>
              <a:ext uri="{FF2B5EF4-FFF2-40B4-BE49-F238E27FC236}">
                <a16:creationId xmlns:a16="http://schemas.microsoft.com/office/drawing/2014/main" id="{DEA9EFE2-03C5-0E4B-A4F7-3F3D707F7C40}"/>
              </a:ext>
            </a:extLst>
          </p:cNvPr>
          <p:cNvSpPr/>
          <p:nvPr/>
        </p:nvSpPr>
        <p:spPr>
          <a:xfrm>
            <a:off x="119270" y="109332"/>
            <a:ext cx="8925339" cy="6639338"/>
          </a:xfrm>
          <a:prstGeom prst="rect">
            <a:avLst/>
          </a:prstGeom>
          <a:noFill/>
          <a:ln w="41275" cmpd="thickThin">
            <a:solidFill>
              <a:srgbClr val="418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u="sng" dirty="0">
              <a:solidFill>
                <a:srgbClr val="4180FF"/>
              </a:solidFill>
            </a:endParaRPr>
          </a:p>
        </p:txBody>
      </p:sp>
      <p:sp>
        <p:nvSpPr>
          <p:cNvPr id="6" name="Rectangle 5">
            <a:extLst>
              <a:ext uri="{FF2B5EF4-FFF2-40B4-BE49-F238E27FC236}">
                <a16:creationId xmlns:a16="http://schemas.microsoft.com/office/drawing/2014/main" id="{900E3FC6-EE99-B340-B228-565F8FF155C4}"/>
              </a:ext>
            </a:extLst>
          </p:cNvPr>
          <p:cNvSpPr/>
          <p:nvPr/>
        </p:nvSpPr>
        <p:spPr>
          <a:xfrm>
            <a:off x="604837" y="1063487"/>
            <a:ext cx="7932875" cy="54665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Font typeface="+mj-lt"/>
              <a:buAutoNum type="arabicPeriod"/>
            </a:pPr>
            <a:r>
              <a:rPr lang="en-US" sz="2400" dirty="0">
                <a:solidFill>
                  <a:schemeClr val="tx1">
                    <a:lumMod val="75000"/>
                    <a:lumOff val="25000"/>
                  </a:schemeClr>
                </a:solidFill>
              </a:rPr>
              <a:t>Core Concepts of Nursing Care</a:t>
            </a:r>
          </a:p>
          <a:p>
            <a:pPr marL="914400" lvl="1" indent="-457200">
              <a:buFont typeface="+mj-lt"/>
              <a:buAutoNum type="alphaUcPeriod"/>
            </a:pPr>
            <a:r>
              <a:rPr lang="en-US" sz="2000" dirty="0">
                <a:solidFill>
                  <a:srgbClr val="4180FF"/>
                </a:solidFill>
              </a:rPr>
              <a:t>Assessment findings</a:t>
            </a:r>
          </a:p>
          <a:p>
            <a:pPr marL="914400" lvl="1" indent="-457200">
              <a:buFont typeface="+mj-lt"/>
              <a:buAutoNum type="alphaUcPeriod"/>
            </a:pPr>
            <a:r>
              <a:rPr lang="en-US" sz="2000" dirty="0">
                <a:solidFill>
                  <a:srgbClr val="4180FF"/>
                </a:solidFill>
              </a:rPr>
              <a:t>Injury risk reduction via nursing intervention</a:t>
            </a:r>
          </a:p>
          <a:p>
            <a:pPr marL="914400" lvl="1" indent="-457200">
              <a:buFont typeface="+mj-lt"/>
              <a:buAutoNum type="alphaUcPeriod"/>
            </a:pPr>
            <a:endParaRPr lang="en-US" sz="1400" dirty="0">
              <a:solidFill>
                <a:srgbClr val="4180FF"/>
              </a:solidFill>
            </a:endParaRPr>
          </a:p>
          <a:p>
            <a:pPr marL="457200" indent="-457200">
              <a:buFont typeface="+mj-lt"/>
              <a:buAutoNum type="arabicPeriod"/>
            </a:pPr>
            <a:r>
              <a:rPr lang="en-US" sz="2400" dirty="0">
                <a:solidFill>
                  <a:schemeClr val="tx1">
                    <a:lumMod val="75000"/>
                    <a:lumOff val="25000"/>
                  </a:schemeClr>
                </a:solidFill>
              </a:rPr>
              <a:t>Health Promotion Across the Lifespan</a:t>
            </a:r>
          </a:p>
          <a:p>
            <a:r>
              <a:rPr lang="en-US" sz="2000" dirty="0">
                <a:solidFill>
                  <a:srgbClr val="4180FF"/>
                </a:solidFill>
              </a:rPr>
              <a:t>	A.	Plans for health promotion across the lifespan</a:t>
            </a:r>
          </a:p>
          <a:p>
            <a:endParaRPr lang="en-US" sz="1400" dirty="0">
              <a:solidFill>
                <a:srgbClr val="4180FF"/>
              </a:solidFill>
            </a:endParaRPr>
          </a:p>
          <a:p>
            <a:pPr marL="457200" indent="-457200">
              <a:buAutoNum type="arabicPeriod" startAt="3"/>
            </a:pPr>
            <a:r>
              <a:rPr lang="en-US" sz="2400" dirty="0">
                <a:solidFill>
                  <a:schemeClr val="tx1">
                    <a:lumMod val="75000"/>
                    <a:lumOff val="25000"/>
                  </a:schemeClr>
                </a:solidFill>
              </a:rPr>
              <a:t>Applied Concepts of Pharmacology</a:t>
            </a:r>
          </a:p>
          <a:p>
            <a:pPr lvl="1"/>
            <a:r>
              <a:rPr lang="en-US" sz="2000" dirty="0">
                <a:solidFill>
                  <a:srgbClr val="4180FF"/>
                </a:solidFill>
              </a:rPr>
              <a:t>A. 	PEPID</a:t>
            </a:r>
          </a:p>
          <a:p>
            <a:endParaRPr lang="en-US" sz="1400" dirty="0">
              <a:solidFill>
                <a:srgbClr val="4180FF"/>
              </a:solidFill>
            </a:endParaRPr>
          </a:p>
          <a:p>
            <a:r>
              <a:rPr lang="en-US" sz="2400" dirty="0">
                <a:solidFill>
                  <a:schemeClr val="tx1">
                    <a:lumMod val="75000"/>
                    <a:lumOff val="25000"/>
                  </a:schemeClr>
                </a:solidFill>
              </a:rPr>
              <a:t>4.	Integrated Learning</a:t>
            </a:r>
          </a:p>
          <a:p>
            <a:r>
              <a:rPr lang="en-US" sz="2000" dirty="0">
                <a:solidFill>
                  <a:srgbClr val="4180FF"/>
                </a:solidFill>
              </a:rPr>
              <a:t>	A. 	Nursing process</a:t>
            </a:r>
          </a:p>
          <a:p>
            <a:r>
              <a:rPr lang="en-US" sz="2000" dirty="0">
                <a:solidFill>
                  <a:srgbClr val="4180FF"/>
                </a:solidFill>
              </a:rPr>
              <a:t>	B. 	Role of team member </a:t>
            </a:r>
          </a:p>
          <a:p>
            <a:r>
              <a:rPr lang="en-US" sz="2000" dirty="0">
                <a:solidFill>
                  <a:srgbClr val="4180FF"/>
                </a:solidFill>
              </a:rPr>
              <a:t>	C.	TEAMSTEPPS</a:t>
            </a:r>
          </a:p>
          <a:p>
            <a:r>
              <a:rPr lang="en-US" sz="2000" dirty="0">
                <a:solidFill>
                  <a:srgbClr val="4180FF"/>
                </a:solidFill>
              </a:rPr>
              <a:t>	D.	Peer Review and EBP filter</a:t>
            </a:r>
          </a:p>
          <a:p>
            <a:r>
              <a:rPr lang="en-US" sz="2000" dirty="0">
                <a:solidFill>
                  <a:srgbClr val="4180FF"/>
                </a:solidFill>
              </a:rPr>
              <a:t>	E.	Informatics, use of technology, and nursing implications</a:t>
            </a:r>
          </a:p>
          <a:p>
            <a:r>
              <a:rPr lang="en-US" sz="2000" dirty="0">
                <a:solidFill>
                  <a:srgbClr val="4180FF"/>
                </a:solidFill>
              </a:rPr>
              <a:t>	F. 	Legal/ethical issues related to primary concept</a:t>
            </a:r>
            <a:endParaRPr lang="en-US" sz="2800" dirty="0">
              <a:solidFill>
                <a:srgbClr val="4180FF"/>
              </a:solidFill>
            </a:endParaRPr>
          </a:p>
        </p:txBody>
      </p:sp>
    </p:spTree>
    <p:extLst>
      <p:ext uri="{BB962C8B-B14F-4D97-AF65-F5344CB8AC3E}">
        <p14:creationId xmlns:p14="http://schemas.microsoft.com/office/powerpoint/2010/main" val="398591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399582" y="1968500"/>
            <a:ext cx="8262779" cy="26463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30000"/>
              </a:lnSpc>
              <a:defRPr/>
            </a:pPr>
            <a:r>
              <a:rPr lang="en-US" sz="4800" i="1" dirty="0">
                <a:latin typeface="Times New Roman"/>
                <a:cs typeface="Times New Roman"/>
              </a:rPr>
              <a:t>Searching</a:t>
            </a:r>
          </a:p>
          <a:p>
            <a:pPr algn="ctr">
              <a:lnSpc>
                <a:spcPct val="130000"/>
              </a:lnSpc>
              <a:defRPr/>
            </a:pPr>
            <a:r>
              <a:rPr lang="en-US" sz="4800" i="1" dirty="0">
                <a:latin typeface="Times New Roman"/>
                <a:cs typeface="Times New Roman"/>
              </a:rPr>
              <a:t>Nursing Reference Center</a:t>
            </a:r>
          </a:p>
        </p:txBody>
      </p:sp>
    </p:spTree>
    <p:extLst>
      <p:ext uri="{BB962C8B-B14F-4D97-AF65-F5344CB8AC3E}">
        <p14:creationId xmlns:p14="http://schemas.microsoft.com/office/powerpoint/2010/main" val="3800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9E3E94-1EC5-0A49-A9DE-065109CA63AA}"/>
              </a:ext>
            </a:extLst>
          </p:cNvPr>
          <p:cNvPicPr>
            <a:picLocks noChangeAspect="1"/>
          </p:cNvPicPr>
          <p:nvPr/>
        </p:nvPicPr>
        <p:blipFill>
          <a:blip r:embed="rId2"/>
          <a:stretch>
            <a:fillRect/>
          </a:stretch>
        </p:blipFill>
        <p:spPr>
          <a:xfrm>
            <a:off x="1283508" y="0"/>
            <a:ext cx="6576983" cy="6858000"/>
          </a:xfrm>
          <a:prstGeom prst="rect">
            <a:avLst/>
          </a:prstGeom>
        </p:spPr>
      </p:pic>
      <p:grpSp>
        <p:nvGrpSpPr>
          <p:cNvPr id="5" name="Group 4">
            <a:extLst>
              <a:ext uri="{FF2B5EF4-FFF2-40B4-BE49-F238E27FC236}">
                <a16:creationId xmlns:a16="http://schemas.microsoft.com/office/drawing/2014/main" id="{9D47BCC7-3FC5-1C4E-8823-9786759B25A1}"/>
              </a:ext>
            </a:extLst>
          </p:cNvPr>
          <p:cNvGrpSpPr/>
          <p:nvPr/>
        </p:nvGrpSpPr>
        <p:grpSpPr>
          <a:xfrm>
            <a:off x="1842066" y="5291545"/>
            <a:ext cx="7098722" cy="1010195"/>
            <a:chOff x="644636" y="4486002"/>
            <a:chExt cx="7421678" cy="1010195"/>
          </a:xfrm>
        </p:grpSpPr>
        <p:sp>
          <p:nvSpPr>
            <p:cNvPr id="13" name="Rectangle 12">
              <a:extLst>
                <a:ext uri="{FF2B5EF4-FFF2-40B4-BE49-F238E27FC236}">
                  <a16:creationId xmlns:a16="http://schemas.microsoft.com/office/drawing/2014/main" id="{A3EE2F1B-D0CA-BF4F-BB77-58F6CEF124E1}"/>
                </a:ext>
              </a:extLst>
            </p:cNvPr>
            <p:cNvSpPr/>
            <p:nvPr/>
          </p:nvSpPr>
          <p:spPr>
            <a:xfrm>
              <a:off x="644636" y="5040454"/>
              <a:ext cx="1184163" cy="235403"/>
            </a:xfrm>
            <a:prstGeom prst="rect">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BF8E24F-7231-8941-8223-F0EFDEA9082F}"/>
                </a:ext>
              </a:extLst>
            </p:cNvPr>
            <p:cNvGrpSpPr/>
            <p:nvPr/>
          </p:nvGrpSpPr>
          <p:grpSpPr>
            <a:xfrm>
              <a:off x="2420262" y="4486002"/>
              <a:ext cx="5646052" cy="1010195"/>
              <a:chOff x="2420262" y="4486002"/>
              <a:chExt cx="5646052" cy="1010195"/>
            </a:xfrm>
          </p:grpSpPr>
          <p:sp>
            <p:nvSpPr>
              <p:cNvPr id="15" name="Rounded Rectangular Callout 14">
                <a:extLst>
                  <a:ext uri="{FF2B5EF4-FFF2-40B4-BE49-F238E27FC236}">
                    <a16:creationId xmlns:a16="http://schemas.microsoft.com/office/drawing/2014/main" id="{1AE27103-2AB0-7B44-81C9-ED9E4B53CF52}"/>
                  </a:ext>
                </a:extLst>
              </p:cNvPr>
              <p:cNvSpPr/>
              <p:nvPr/>
            </p:nvSpPr>
            <p:spPr>
              <a:xfrm>
                <a:off x="2420262" y="4486002"/>
                <a:ext cx="5646052" cy="1010195"/>
              </a:xfrm>
              <a:prstGeom prst="wedgeRoundRectCallout">
                <a:avLst>
                  <a:gd name="adj1" fmla="val -57962"/>
                  <a:gd name="adj2" fmla="val 14298"/>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6" name="Rectangle 15">
                <a:extLst>
                  <a:ext uri="{FF2B5EF4-FFF2-40B4-BE49-F238E27FC236}">
                    <a16:creationId xmlns:a16="http://schemas.microsoft.com/office/drawing/2014/main" id="{C545225A-C7B2-3140-9DFF-205838933B71}"/>
                  </a:ext>
                </a:extLst>
              </p:cNvPr>
              <p:cNvSpPr/>
              <p:nvPr/>
            </p:nvSpPr>
            <p:spPr>
              <a:xfrm>
                <a:off x="2626722" y="4702628"/>
                <a:ext cx="5439591" cy="5856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4974B3"/>
                    </a:solidFill>
                    <a:latin typeface="Calibri"/>
                  </a:rPr>
                  <a:t>Nursing Reference Center</a:t>
                </a:r>
                <a:endParaRPr kumimoji="0" lang="en-US" sz="3600" b="0" i="0" u="none" strike="noStrike" kern="1200" cap="none" spc="0" normalizeH="0" baseline="0" noProof="0" dirty="0">
                  <a:ln>
                    <a:noFill/>
                  </a:ln>
                  <a:solidFill>
                    <a:srgbClr val="4974B3"/>
                  </a:solidFill>
                  <a:effectLst/>
                  <a:uLnTx/>
                  <a:uFillTx/>
                  <a:latin typeface="Calibri"/>
                  <a:ea typeface="+mn-ea"/>
                  <a:cs typeface="+mn-cs"/>
                </a:endParaRPr>
              </a:p>
            </p:txBody>
          </p:sp>
        </p:grpSp>
      </p:grpSp>
      <p:sp>
        <p:nvSpPr>
          <p:cNvPr id="17" name="Rounded Rectangular Callout 16">
            <a:extLst>
              <a:ext uri="{FF2B5EF4-FFF2-40B4-BE49-F238E27FC236}">
                <a16:creationId xmlns:a16="http://schemas.microsoft.com/office/drawing/2014/main" id="{2477BCF6-674F-6B42-9D13-4D4D5D79F7B6}"/>
              </a:ext>
            </a:extLst>
          </p:cNvPr>
          <p:cNvSpPr/>
          <p:nvPr/>
        </p:nvSpPr>
        <p:spPr>
          <a:xfrm>
            <a:off x="594757" y="267641"/>
            <a:ext cx="8196944" cy="841117"/>
          </a:xfrm>
          <a:prstGeom prst="wedgeRoundRectCallout">
            <a:avLst>
              <a:gd name="adj1" fmla="val -24317"/>
              <a:gd name="adj2" fmla="val -49056"/>
              <a:gd name="adj3" fmla="val 16667"/>
            </a:avLst>
          </a:prstGeom>
          <a:solidFill>
            <a:schemeClr val="bg1"/>
          </a:solidFill>
          <a:ln w="53975"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https://ttuhsc.libguides.com/homepage</a:t>
            </a:r>
          </a:p>
        </p:txBody>
      </p:sp>
    </p:spTree>
    <p:extLst>
      <p:ext uri="{BB962C8B-B14F-4D97-AF65-F5344CB8AC3E}">
        <p14:creationId xmlns:p14="http://schemas.microsoft.com/office/powerpoint/2010/main" val="295411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6562" name="Group 7"/>
          <p:cNvGrpSpPr>
            <a:grpSpLocks/>
          </p:cNvGrpSpPr>
          <p:nvPr/>
        </p:nvGrpSpPr>
        <p:grpSpPr bwMode="auto">
          <a:xfrm>
            <a:off x="273050" y="277813"/>
            <a:ext cx="6584950" cy="914400"/>
            <a:chOff x="1265126" y="885765"/>
            <a:chExt cx="6585174" cy="914400"/>
          </a:xfrm>
        </p:grpSpPr>
        <p:sp>
          <p:nvSpPr>
            <p:cNvPr id="6" name="Rectangle 5"/>
            <p:cNvSpPr/>
            <p:nvPr/>
          </p:nvSpPr>
          <p:spPr>
            <a:xfrm>
              <a:off x="1265126" y="885765"/>
              <a:ext cx="6585174"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6571" name="Picture 6" descr="FirstFrame.png"/>
            <p:cNvPicPr>
              <a:picLocks noChangeAspect="1"/>
            </p:cNvPicPr>
            <p:nvPr/>
          </p:nvPicPr>
          <p:blipFill>
            <a:blip r:embed="rId3">
              <a:extLst>
                <a:ext uri="{28A0092B-C50C-407E-A947-70E740481C1C}">
                  <a14:useLocalDpi xmlns:a14="http://schemas.microsoft.com/office/drawing/2010/main" val="0"/>
                </a:ext>
              </a:extLst>
            </a:blip>
            <a:srcRect l="7507" t="22641" r="8742" b="69531"/>
            <a:stretch>
              <a:fillRect/>
            </a:stretch>
          </p:blipFill>
          <p:spPr bwMode="auto">
            <a:xfrm>
              <a:off x="1494473" y="1144250"/>
              <a:ext cx="6126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298575" y="4795838"/>
            <a:ext cx="6557963" cy="1563687"/>
            <a:chOff x="1793046" y="4796482"/>
            <a:chExt cx="6557866" cy="1563520"/>
          </a:xfrm>
        </p:grpSpPr>
        <p:sp>
          <p:nvSpPr>
            <p:cNvPr id="66568" name="Content Placeholder 2"/>
            <p:cNvSpPr txBox="1">
              <a:spLocks/>
            </p:cNvSpPr>
            <p:nvPr/>
          </p:nvSpPr>
          <p:spPr bwMode="auto">
            <a:xfrm>
              <a:off x="1793046" y="4875844"/>
              <a:ext cx="4183774" cy="1375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spcBef>
                  <a:spcPct val="20000"/>
                </a:spcBef>
                <a:buFont typeface="Arial" charset="0"/>
                <a:buNone/>
              </a:pPr>
              <a:r>
                <a:rPr lang="en-US" sz="3200" i="1" dirty="0">
                  <a:solidFill>
                    <a:schemeClr val="bg1"/>
                  </a:solidFill>
                  <a:cs typeface="Arial" charset="0"/>
                </a:rPr>
                <a:t>…and comprehensive </a:t>
              </a:r>
            </a:p>
            <a:p>
              <a:pPr algn="ctr" eaLnBrk="1" hangingPunct="1">
                <a:lnSpc>
                  <a:spcPct val="120000"/>
                </a:lnSpc>
                <a:spcBef>
                  <a:spcPct val="20000"/>
                </a:spcBef>
                <a:buFont typeface="Arial" charset="0"/>
                <a:buNone/>
              </a:pPr>
              <a:r>
                <a:rPr lang="en-US" sz="3200" i="1" dirty="0">
                  <a:solidFill>
                    <a:schemeClr val="bg1"/>
                  </a:solidFill>
                  <a:cs typeface="Arial" charset="0"/>
                </a:rPr>
                <a:t>scholarly literature.</a:t>
              </a:r>
            </a:p>
          </p:txBody>
        </p:sp>
        <p:pic>
          <p:nvPicPr>
            <p:cNvPr id="6656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2398" y="4796482"/>
              <a:ext cx="1958514" cy="1563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598488" y="1993900"/>
            <a:ext cx="7751762" cy="2243138"/>
            <a:chOff x="597951" y="1993803"/>
            <a:chExt cx="7752961" cy="2243788"/>
          </a:xfrm>
        </p:grpSpPr>
        <p:pic>
          <p:nvPicPr>
            <p:cNvPr id="665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8387" y="2079176"/>
              <a:ext cx="1152525" cy="194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7951" y="1993803"/>
              <a:ext cx="1514146" cy="224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Content Placeholder 2"/>
            <p:cNvSpPr txBox="1">
              <a:spLocks/>
            </p:cNvSpPr>
            <p:nvPr/>
          </p:nvSpPr>
          <p:spPr bwMode="auto">
            <a:xfrm>
              <a:off x="2551331" y="2341655"/>
              <a:ext cx="4183774" cy="148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spcBef>
                  <a:spcPct val="20000"/>
                </a:spcBef>
                <a:buFont typeface="Arial" charset="0"/>
                <a:buNone/>
              </a:pPr>
              <a:r>
                <a:rPr lang="en-US" sz="3200" i="1" dirty="0">
                  <a:solidFill>
                    <a:schemeClr val="bg1"/>
                  </a:solidFill>
                  <a:cs typeface="Arial" charset="0"/>
                </a:rPr>
                <a:t>clinical information </a:t>
              </a:r>
            </a:p>
            <a:p>
              <a:pPr algn="ctr" eaLnBrk="1" hangingPunct="1">
                <a:lnSpc>
                  <a:spcPct val="120000"/>
                </a:lnSpc>
                <a:spcBef>
                  <a:spcPct val="20000"/>
                </a:spcBef>
                <a:buFont typeface="Arial" charset="0"/>
                <a:buNone/>
              </a:pPr>
              <a:r>
                <a:rPr lang="en-US" sz="3200" i="1" dirty="0">
                  <a:solidFill>
                    <a:schemeClr val="bg1"/>
                  </a:solidFill>
                  <a:cs typeface="Arial" charset="0"/>
                </a:rPr>
                <a:t>at the point-of care…</a:t>
              </a:r>
            </a:p>
          </p:txBody>
        </p:sp>
      </p:grpSp>
    </p:spTree>
    <p:extLst>
      <p:ext uri="{BB962C8B-B14F-4D97-AF65-F5344CB8AC3E}">
        <p14:creationId xmlns:p14="http://schemas.microsoft.com/office/powerpoint/2010/main" val="3020284989"/>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7586" name="Group 7"/>
          <p:cNvGrpSpPr>
            <a:grpSpLocks noChangeAspect="1"/>
          </p:cNvGrpSpPr>
          <p:nvPr/>
        </p:nvGrpSpPr>
        <p:grpSpPr bwMode="auto">
          <a:xfrm>
            <a:off x="2092325" y="312738"/>
            <a:ext cx="4953000" cy="687387"/>
            <a:chOff x="1265126" y="885765"/>
            <a:chExt cx="6585174" cy="914400"/>
          </a:xfrm>
        </p:grpSpPr>
        <p:sp>
          <p:nvSpPr>
            <p:cNvPr id="6" name="Rectangle 5"/>
            <p:cNvSpPr/>
            <p:nvPr/>
          </p:nvSpPr>
          <p:spPr>
            <a:xfrm>
              <a:off x="1265126" y="885765"/>
              <a:ext cx="6585174"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7603" name="Picture 6" descr="FirstFrame.png"/>
            <p:cNvPicPr>
              <a:picLocks noChangeAspect="1"/>
            </p:cNvPicPr>
            <p:nvPr/>
          </p:nvPicPr>
          <p:blipFill>
            <a:blip r:embed="rId2">
              <a:extLst>
                <a:ext uri="{28A0092B-C50C-407E-A947-70E740481C1C}">
                  <a14:useLocalDpi xmlns:a14="http://schemas.microsoft.com/office/drawing/2010/main" val="0"/>
                </a:ext>
              </a:extLst>
            </a:blip>
            <a:srcRect l="7507" t="22641" r="8742" b="69531"/>
            <a:stretch>
              <a:fillRect/>
            </a:stretch>
          </p:blipFill>
          <p:spPr bwMode="auto">
            <a:xfrm>
              <a:off x="1494473" y="1144250"/>
              <a:ext cx="6126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1011487" y="1604963"/>
            <a:ext cx="1269907" cy="2335212"/>
            <a:chOff x="1011487" y="1604963"/>
            <a:chExt cx="1269907" cy="2335212"/>
          </a:xfrm>
        </p:grpSpPr>
        <p:sp>
          <p:nvSpPr>
            <p:cNvPr id="67600" name="Content Placeholder 2"/>
            <p:cNvSpPr txBox="1">
              <a:spLocks/>
            </p:cNvSpPr>
            <p:nvPr/>
          </p:nvSpPr>
          <p:spPr bwMode="auto">
            <a:xfrm>
              <a:off x="1011487" y="3541126"/>
              <a:ext cx="1253339" cy="399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2000" dirty="0">
                  <a:solidFill>
                    <a:srgbClr val="FFFFFF"/>
                  </a:solidFill>
                  <a:latin typeface="Helvetica" charset="0"/>
                </a:rPr>
                <a:t>diseases</a:t>
              </a:r>
            </a:p>
          </p:txBody>
        </p:sp>
        <p:pic>
          <p:nvPicPr>
            <p:cNvPr id="67601" name="Picture 8" descr="young-woman-si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1487" y="1604963"/>
              <a:ext cx="1269907" cy="1904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
          <p:cNvGrpSpPr/>
          <p:nvPr/>
        </p:nvGrpSpPr>
        <p:grpSpPr>
          <a:xfrm>
            <a:off x="600139" y="4591050"/>
            <a:ext cx="2095898" cy="1758950"/>
            <a:chOff x="600139" y="4591050"/>
            <a:chExt cx="2095898" cy="1758950"/>
          </a:xfrm>
        </p:grpSpPr>
        <p:pic>
          <p:nvPicPr>
            <p:cNvPr id="67598" name="Picture 9" descr="shot5501.jpg"/>
            <p:cNvPicPr>
              <a:picLocks noChangeAspect="1"/>
            </p:cNvPicPr>
            <p:nvPr/>
          </p:nvPicPr>
          <p:blipFill>
            <a:blip r:embed="rId4">
              <a:extLst>
                <a:ext uri="{28A0092B-C50C-407E-A947-70E740481C1C}">
                  <a14:useLocalDpi xmlns:a14="http://schemas.microsoft.com/office/drawing/2010/main" val="0"/>
                </a:ext>
              </a:extLst>
            </a:blip>
            <a:srcRect b="4764"/>
            <a:stretch>
              <a:fillRect/>
            </a:stretch>
          </p:blipFill>
          <p:spPr bwMode="auto">
            <a:xfrm>
              <a:off x="600139" y="4591050"/>
              <a:ext cx="2095898" cy="131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9" name="Content Placeholder 2"/>
            <p:cNvSpPr txBox="1">
              <a:spLocks/>
            </p:cNvSpPr>
            <p:nvPr/>
          </p:nvSpPr>
          <p:spPr bwMode="auto">
            <a:xfrm>
              <a:off x="600139" y="5932760"/>
              <a:ext cx="2095898" cy="417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2000" dirty="0">
                  <a:solidFill>
                    <a:srgbClr val="FFFFFF"/>
                  </a:solidFill>
                  <a:latin typeface="Helvetica" charset="0"/>
                </a:rPr>
                <a:t>skills</a:t>
              </a:r>
            </a:p>
          </p:txBody>
        </p:sp>
      </p:grpSp>
      <p:grpSp>
        <p:nvGrpSpPr>
          <p:cNvPr id="5" name="Group 4"/>
          <p:cNvGrpSpPr/>
          <p:nvPr/>
        </p:nvGrpSpPr>
        <p:grpSpPr>
          <a:xfrm>
            <a:off x="6288088" y="4247380"/>
            <a:ext cx="2343150" cy="2200885"/>
            <a:chOff x="6288088" y="3700316"/>
            <a:chExt cx="2343150" cy="2200885"/>
          </a:xfrm>
        </p:grpSpPr>
        <p:pic>
          <p:nvPicPr>
            <p:cNvPr id="67596" name="Picture 11" descr="news_20030513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00119" y="3700316"/>
              <a:ext cx="1319089" cy="1752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7" name="Content Placeholder 2"/>
            <p:cNvSpPr txBox="1">
              <a:spLocks/>
            </p:cNvSpPr>
            <p:nvPr/>
          </p:nvSpPr>
          <p:spPr bwMode="auto">
            <a:xfrm>
              <a:off x="6288088" y="5463768"/>
              <a:ext cx="2343150" cy="437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2000" dirty="0">
                  <a:solidFill>
                    <a:srgbClr val="FFFFFF"/>
                  </a:solidFill>
                  <a:latin typeface="Helvetica" charset="0"/>
                </a:rPr>
                <a:t>patient education</a:t>
              </a:r>
            </a:p>
          </p:txBody>
        </p:sp>
      </p:grpSp>
      <p:grpSp>
        <p:nvGrpSpPr>
          <p:cNvPr id="25" name="Group 24"/>
          <p:cNvGrpSpPr>
            <a:grpSpLocks/>
          </p:cNvGrpSpPr>
          <p:nvPr/>
        </p:nvGrpSpPr>
        <p:grpSpPr bwMode="auto">
          <a:xfrm>
            <a:off x="6405563" y="1712913"/>
            <a:ext cx="2108200" cy="1804987"/>
            <a:chOff x="6725283" y="3957583"/>
            <a:chExt cx="2106827" cy="1804019"/>
          </a:xfrm>
        </p:grpSpPr>
        <p:pic>
          <p:nvPicPr>
            <p:cNvPr id="67594" name="Picture 12" descr="dru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25283" y="3957583"/>
              <a:ext cx="2106827" cy="135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5" name="Content Placeholder 2"/>
            <p:cNvSpPr txBox="1">
              <a:spLocks/>
            </p:cNvSpPr>
            <p:nvPr/>
          </p:nvSpPr>
          <p:spPr bwMode="auto">
            <a:xfrm>
              <a:off x="6756835" y="5362952"/>
              <a:ext cx="2050845" cy="39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2000" dirty="0">
                  <a:solidFill>
                    <a:srgbClr val="FFFFFF"/>
                  </a:solidFill>
                  <a:latin typeface="Helvetica" charset="0"/>
                </a:rPr>
                <a:t>drug information</a:t>
              </a:r>
            </a:p>
          </p:txBody>
        </p:sp>
      </p:grpSp>
      <p:grpSp>
        <p:nvGrpSpPr>
          <p:cNvPr id="8" name="Group 7"/>
          <p:cNvGrpSpPr/>
          <p:nvPr/>
        </p:nvGrpSpPr>
        <p:grpSpPr>
          <a:xfrm>
            <a:off x="3668205" y="2259330"/>
            <a:ext cx="1785366" cy="2784743"/>
            <a:chOff x="3668205" y="2259330"/>
            <a:chExt cx="1785366" cy="2784743"/>
          </a:xfrm>
        </p:grpSpPr>
        <p:sp>
          <p:nvSpPr>
            <p:cNvPr id="67593" name="Content Placeholder 2"/>
            <p:cNvSpPr txBox="1">
              <a:spLocks/>
            </p:cNvSpPr>
            <p:nvPr/>
          </p:nvSpPr>
          <p:spPr bwMode="auto">
            <a:xfrm>
              <a:off x="3668205" y="4591050"/>
              <a:ext cx="1785366" cy="453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2000" dirty="0">
                  <a:solidFill>
                    <a:srgbClr val="FFFFFF"/>
                  </a:solidFill>
                  <a:latin typeface="Helvetica" charset="0"/>
                </a:rPr>
                <a:t>care plans</a:t>
              </a:r>
            </a:p>
          </p:txBody>
        </p:sp>
        <p:pic>
          <p:nvPicPr>
            <p:cNvPr id="7" name="Picture 6" descr="Screen Shot 2015-09-18 at 5.14.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8205" y="2259330"/>
              <a:ext cx="1785366" cy="2331720"/>
            </a:xfrm>
            <a:prstGeom prst="rect">
              <a:avLst/>
            </a:prstGeom>
          </p:spPr>
        </p:pic>
      </p:grpSp>
    </p:spTree>
    <p:extLst>
      <p:ext uri="{BB962C8B-B14F-4D97-AF65-F5344CB8AC3E}">
        <p14:creationId xmlns:p14="http://schemas.microsoft.com/office/powerpoint/2010/main" val="2811512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22" y="468746"/>
            <a:ext cx="8614156" cy="5259832"/>
          </a:xfrm>
          <a:prstGeom prst="rect">
            <a:avLst/>
          </a:prstGeom>
        </p:spPr>
      </p:pic>
      <p:sp>
        <p:nvSpPr>
          <p:cNvPr id="5" name="Rounded Rectangular Callout 4">
            <a:extLst>
              <a:ext uri="{FF2B5EF4-FFF2-40B4-BE49-F238E27FC236}">
                <a16:creationId xmlns:a16="http://schemas.microsoft.com/office/drawing/2014/main" id="{406489FC-E7F3-6A48-B3FF-4D018C1F64DA}"/>
              </a:ext>
            </a:extLst>
          </p:cNvPr>
          <p:cNvSpPr/>
          <p:nvPr/>
        </p:nvSpPr>
        <p:spPr>
          <a:xfrm>
            <a:off x="1396999" y="1944717"/>
            <a:ext cx="1536701" cy="996902"/>
          </a:xfrm>
          <a:prstGeom prst="wedgeRoundRectCallout">
            <a:avLst>
              <a:gd name="adj1" fmla="val -12374"/>
              <a:gd name="adj2" fmla="val -104846"/>
              <a:gd name="adj3" fmla="val 16667"/>
            </a:avLst>
          </a:prstGeom>
          <a:solidFill>
            <a:srgbClr val="FFFFFF"/>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a:solidFill>
                  <a:srgbClr val="990033"/>
                </a:solidFill>
                <a:latin typeface="Verdana"/>
                <a:cs typeface="Verdana"/>
              </a:rPr>
              <a:t>burns</a:t>
            </a:r>
          </a:p>
        </p:txBody>
      </p:sp>
      <p:grpSp>
        <p:nvGrpSpPr>
          <p:cNvPr id="6" name="Group 5">
            <a:extLst>
              <a:ext uri="{FF2B5EF4-FFF2-40B4-BE49-F238E27FC236}">
                <a16:creationId xmlns:a16="http://schemas.microsoft.com/office/drawing/2014/main" id="{D67F286E-ECD8-2048-9A38-F5148ECF619D}"/>
              </a:ext>
            </a:extLst>
          </p:cNvPr>
          <p:cNvGrpSpPr/>
          <p:nvPr/>
        </p:nvGrpSpPr>
        <p:grpSpPr>
          <a:xfrm>
            <a:off x="6197600" y="1794082"/>
            <a:ext cx="2305017" cy="996902"/>
            <a:chOff x="5501575" y="3193262"/>
            <a:chExt cx="2305017" cy="996902"/>
          </a:xfrm>
        </p:grpSpPr>
        <p:sp>
          <p:nvSpPr>
            <p:cNvPr id="8" name="Rounded Rectangular Callout 7">
              <a:extLst>
                <a:ext uri="{FF2B5EF4-FFF2-40B4-BE49-F238E27FC236}">
                  <a16:creationId xmlns:a16="http://schemas.microsoft.com/office/drawing/2014/main" id="{F93872DB-0756-0548-9DA7-C3A6EC680186}"/>
                </a:ext>
              </a:extLst>
            </p:cNvPr>
            <p:cNvSpPr/>
            <p:nvPr/>
          </p:nvSpPr>
          <p:spPr>
            <a:xfrm>
              <a:off x="5501575" y="3193262"/>
              <a:ext cx="2305017" cy="996902"/>
            </a:xfrm>
            <a:prstGeom prst="wedgeRoundRectCallout">
              <a:avLst>
                <a:gd name="adj1" fmla="val -14757"/>
                <a:gd name="adj2" fmla="val -87206"/>
                <a:gd name="adj3" fmla="val 16667"/>
              </a:avLst>
            </a:prstGeom>
            <a:solidFill>
              <a:srgbClr val="FFFFFF"/>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3200" dirty="0">
                <a:solidFill>
                  <a:srgbClr val="990033"/>
                </a:solidFill>
                <a:latin typeface="Verdana"/>
                <a:cs typeface="Verdana"/>
              </a:endParaRPr>
            </a:p>
          </p:txBody>
        </p:sp>
        <p:sp>
          <p:nvSpPr>
            <p:cNvPr id="9" name="Rounded Rectangle 8">
              <a:extLst>
                <a:ext uri="{FF2B5EF4-FFF2-40B4-BE49-F238E27FC236}">
                  <a16:creationId xmlns:a16="http://schemas.microsoft.com/office/drawing/2014/main" id="{F334B157-0902-0341-A8C0-99222595DD7E}"/>
                </a:ext>
              </a:extLst>
            </p:cNvPr>
            <p:cNvSpPr/>
            <p:nvPr/>
          </p:nvSpPr>
          <p:spPr>
            <a:xfrm>
              <a:off x="5716954" y="3402867"/>
              <a:ext cx="1582615" cy="601681"/>
            </a:xfrm>
            <a:prstGeom prst="roundRect">
              <a:avLst/>
            </a:prstGeom>
            <a:solidFill>
              <a:srgbClr val="1F6E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200" dirty="0"/>
                <a:t>Search</a:t>
              </a:r>
            </a:p>
          </p:txBody>
        </p:sp>
      </p:grpSp>
    </p:spTree>
    <p:extLst>
      <p:ext uri="{BB962C8B-B14F-4D97-AF65-F5344CB8AC3E}">
        <p14:creationId xmlns:p14="http://schemas.microsoft.com/office/powerpoint/2010/main" val="300005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6AC3F-3BBF-3B41-B9F0-74F758363908}"/>
              </a:ext>
            </a:extLst>
          </p:cNvPr>
          <p:cNvPicPr>
            <a:picLocks noChangeAspect="1"/>
          </p:cNvPicPr>
          <p:nvPr/>
        </p:nvPicPr>
        <p:blipFill>
          <a:blip r:embed="rId2"/>
          <a:stretch>
            <a:fillRect/>
          </a:stretch>
        </p:blipFill>
        <p:spPr>
          <a:xfrm>
            <a:off x="305816" y="718058"/>
            <a:ext cx="8532368" cy="5421884"/>
          </a:xfrm>
          <a:prstGeom prst="rect">
            <a:avLst/>
          </a:prstGeom>
        </p:spPr>
      </p:pic>
      <p:grpSp>
        <p:nvGrpSpPr>
          <p:cNvPr id="7" name="Group 6">
            <a:extLst>
              <a:ext uri="{FF2B5EF4-FFF2-40B4-BE49-F238E27FC236}">
                <a16:creationId xmlns:a16="http://schemas.microsoft.com/office/drawing/2014/main" id="{4D73B326-B2F3-7E48-A76C-D848FFB00083}"/>
              </a:ext>
            </a:extLst>
          </p:cNvPr>
          <p:cNvGrpSpPr/>
          <p:nvPr/>
        </p:nvGrpSpPr>
        <p:grpSpPr>
          <a:xfrm>
            <a:off x="298314" y="2190354"/>
            <a:ext cx="5191888" cy="3931666"/>
            <a:chOff x="298314" y="2190354"/>
            <a:chExt cx="5191888" cy="3931666"/>
          </a:xfrm>
        </p:grpSpPr>
        <p:sp>
          <p:nvSpPr>
            <p:cNvPr id="5" name="Rounded Rectangular Callout 4">
              <a:extLst>
                <a:ext uri="{FF2B5EF4-FFF2-40B4-BE49-F238E27FC236}">
                  <a16:creationId xmlns:a16="http://schemas.microsoft.com/office/drawing/2014/main" id="{DB1BE870-DCC6-9E45-9527-42AC84D02636}"/>
                </a:ext>
              </a:extLst>
            </p:cNvPr>
            <p:cNvSpPr/>
            <p:nvPr/>
          </p:nvSpPr>
          <p:spPr>
            <a:xfrm>
              <a:off x="2415969" y="2461287"/>
              <a:ext cx="3074233" cy="866180"/>
            </a:xfrm>
            <a:prstGeom prst="wedgeRoundRectCallout">
              <a:avLst>
                <a:gd name="adj1" fmla="val -63975"/>
                <a:gd name="adj2" fmla="val 14407"/>
                <a:gd name="adj3" fmla="val 16667"/>
              </a:avLst>
            </a:prstGeom>
            <a:solidFill>
              <a:srgbClr val="FFFFFF"/>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990033"/>
                  </a:solidFill>
                  <a:latin typeface="Verdana"/>
                  <a:cs typeface="Verdana"/>
                </a:rPr>
                <a:t>Material Types</a:t>
              </a:r>
            </a:p>
          </p:txBody>
        </p:sp>
        <p:sp>
          <p:nvSpPr>
            <p:cNvPr id="6" name="Rounded Rectangular Callout 5">
              <a:extLst>
                <a:ext uri="{FF2B5EF4-FFF2-40B4-BE49-F238E27FC236}">
                  <a16:creationId xmlns:a16="http://schemas.microsoft.com/office/drawing/2014/main" id="{E9499123-9E21-9848-8EB4-A218881437D5}"/>
                </a:ext>
              </a:extLst>
            </p:cNvPr>
            <p:cNvSpPr/>
            <p:nvPr/>
          </p:nvSpPr>
          <p:spPr>
            <a:xfrm>
              <a:off x="298314" y="2190354"/>
              <a:ext cx="1635887" cy="3931666"/>
            </a:xfrm>
            <a:prstGeom prst="wedgeRoundRectCallout">
              <a:avLst>
                <a:gd name="adj1" fmla="val 10005"/>
                <a:gd name="adj2" fmla="val -49758"/>
                <a:gd name="adj3" fmla="val 16667"/>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dirty="0">
                <a:solidFill>
                  <a:srgbClr val="990033"/>
                </a:solidFill>
                <a:latin typeface="Verdana"/>
                <a:cs typeface="Verdana"/>
              </a:endParaRPr>
            </a:p>
          </p:txBody>
        </p:sp>
      </p:grpSp>
    </p:spTree>
    <p:extLst>
      <p:ext uri="{BB962C8B-B14F-4D97-AF65-F5344CB8AC3E}">
        <p14:creationId xmlns:p14="http://schemas.microsoft.com/office/powerpoint/2010/main" val="146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6AC3F-3BBF-3B41-B9F0-74F758363908}"/>
              </a:ext>
            </a:extLst>
          </p:cNvPr>
          <p:cNvPicPr>
            <a:picLocks noChangeAspect="1"/>
          </p:cNvPicPr>
          <p:nvPr/>
        </p:nvPicPr>
        <p:blipFill>
          <a:blip r:embed="rId2"/>
          <a:stretch>
            <a:fillRect/>
          </a:stretch>
        </p:blipFill>
        <p:spPr>
          <a:xfrm>
            <a:off x="330885" y="718058"/>
            <a:ext cx="8532368" cy="5421884"/>
          </a:xfrm>
          <a:prstGeom prst="rect">
            <a:avLst/>
          </a:prstGeom>
        </p:spPr>
      </p:pic>
      <p:grpSp>
        <p:nvGrpSpPr>
          <p:cNvPr id="2" name="Group 1">
            <a:extLst>
              <a:ext uri="{FF2B5EF4-FFF2-40B4-BE49-F238E27FC236}">
                <a16:creationId xmlns:a16="http://schemas.microsoft.com/office/drawing/2014/main" id="{88BDF281-F9C2-E348-9499-41E32F20CE84}"/>
              </a:ext>
            </a:extLst>
          </p:cNvPr>
          <p:cNvGrpSpPr/>
          <p:nvPr/>
        </p:nvGrpSpPr>
        <p:grpSpPr>
          <a:xfrm>
            <a:off x="320617" y="1761894"/>
            <a:ext cx="7674807" cy="1172297"/>
            <a:chOff x="320617" y="1761894"/>
            <a:chExt cx="7674807" cy="1172297"/>
          </a:xfrm>
        </p:grpSpPr>
        <p:sp>
          <p:nvSpPr>
            <p:cNvPr id="9" name="Rounded Rectangular Callout 8">
              <a:extLst>
                <a:ext uri="{FF2B5EF4-FFF2-40B4-BE49-F238E27FC236}">
                  <a16:creationId xmlns:a16="http://schemas.microsoft.com/office/drawing/2014/main" id="{DB641390-F8CF-CE46-BAA1-8AF98E2E9582}"/>
                </a:ext>
              </a:extLst>
            </p:cNvPr>
            <p:cNvSpPr/>
            <p:nvPr/>
          </p:nvSpPr>
          <p:spPr>
            <a:xfrm>
              <a:off x="320617" y="2598232"/>
              <a:ext cx="1296310" cy="335959"/>
            </a:xfrm>
            <a:prstGeom prst="wedgeRoundRectCallout">
              <a:avLst>
                <a:gd name="adj1" fmla="val 10005"/>
                <a:gd name="adj2" fmla="val -49758"/>
                <a:gd name="adj3" fmla="val 16667"/>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dirty="0">
                <a:solidFill>
                  <a:srgbClr val="990033"/>
                </a:solidFill>
                <a:latin typeface="Verdana"/>
                <a:cs typeface="Verdana"/>
              </a:endParaRPr>
            </a:p>
          </p:txBody>
        </p:sp>
        <p:sp>
          <p:nvSpPr>
            <p:cNvPr id="10" name="Rounded Rectangular Callout 9">
              <a:extLst>
                <a:ext uri="{FF2B5EF4-FFF2-40B4-BE49-F238E27FC236}">
                  <a16:creationId xmlns:a16="http://schemas.microsoft.com/office/drawing/2014/main" id="{0A1EEE2A-37EF-924E-AEE1-1EEA0FF14BE6}"/>
                </a:ext>
              </a:extLst>
            </p:cNvPr>
            <p:cNvSpPr/>
            <p:nvPr/>
          </p:nvSpPr>
          <p:spPr>
            <a:xfrm>
              <a:off x="2159491" y="1761894"/>
              <a:ext cx="5835933" cy="959004"/>
            </a:xfrm>
            <a:prstGeom prst="wedgeRoundRectCallout">
              <a:avLst>
                <a:gd name="adj1" fmla="val -58169"/>
                <a:gd name="adj2" fmla="val 50454"/>
                <a:gd name="adj3" fmla="val 16667"/>
              </a:avLst>
            </a:prstGeom>
            <a:solidFill>
              <a:srgbClr val="FFFFFF"/>
            </a:solid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990033"/>
                  </a:solidFill>
                  <a:latin typeface="+mj-lt"/>
                  <a:cs typeface="Verdana"/>
                </a:rPr>
                <a:t>Quick Lesson includes assessment and treatment goals</a:t>
              </a:r>
            </a:p>
          </p:txBody>
        </p:sp>
      </p:grpSp>
      <p:grpSp>
        <p:nvGrpSpPr>
          <p:cNvPr id="15" name="Group 14">
            <a:extLst>
              <a:ext uri="{FF2B5EF4-FFF2-40B4-BE49-F238E27FC236}">
                <a16:creationId xmlns:a16="http://schemas.microsoft.com/office/drawing/2014/main" id="{3AAEC4FB-2FB6-A540-8204-D48FD14F2AA8}"/>
              </a:ext>
            </a:extLst>
          </p:cNvPr>
          <p:cNvGrpSpPr/>
          <p:nvPr/>
        </p:nvGrpSpPr>
        <p:grpSpPr>
          <a:xfrm>
            <a:off x="294597" y="3062870"/>
            <a:ext cx="8035364" cy="959004"/>
            <a:chOff x="294597" y="3062870"/>
            <a:chExt cx="8035364" cy="959004"/>
          </a:xfrm>
        </p:grpSpPr>
        <p:sp>
          <p:nvSpPr>
            <p:cNvPr id="14" name="Rounded Rectangular Callout 13">
              <a:extLst>
                <a:ext uri="{FF2B5EF4-FFF2-40B4-BE49-F238E27FC236}">
                  <a16:creationId xmlns:a16="http://schemas.microsoft.com/office/drawing/2014/main" id="{AE849C26-D04B-4447-8E2C-2437C82A1E1A}"/>
                </a:ext>
              </a:extLst>
            </p:cNvPr>
            <p:cNvSpPr/>
            <p:nvPr/>
          </p:nvSpPr>
          <p:spPr>
            <a:xfrm>
              <a:off x="2103798" y="3062870"/>
              <a:ext cx="6226163" cy="959004"/>
            </a:xfrm>
            <a:prstGeom prst="wedgeRoundRectCallout">
              <a:avLst>
                <a:gd name="adj1" fmla="val -57103"/>
                <a:gd name="adj2" fmla="val -25128"/>
                <a:gd name="adj3" fmla="val 16667"/>
              </a:avLst>
            </a:prstGeom>
            <a:solidFill>
              <a:srgbClr val="FFFFFF"/>
            </a:solid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990033"/>
                  </a:solidFill>
                  <a:latin typeface="+mj-lt"/>
                  <a:cs typeface="Verdana"/>
                </a:rPr>
                <a:t>Skills includes treatment descriptions</a:t>
              </a:r>
            </a:p>
          </p:txBody>
        </p:sp>
        <p:sp>
          <p:nvSpPr>
            <p:cNvPr id="12" name="Rounded Rectangular Callout 11">
              <a:extLst>
                <a:ext uri="{FF2B5EF4-FFF2-40B4-BE49-F238E27FC236}">
                  <a16:creationId xmlns:a16="http://schemas.microsoft.com/office/drawing/2014/main" id="{E0893D88-4FD0-1D47-97CC-CE89E88B8533}"/>
                </a:ext>
              </a:extLst>
            </p:cNvPr>
            <p:cNvSpPr/>
            <p:nvPr/>
          </p:nvSpPr>
          <p:spPr>
            <a:xfrm>
              <a:off x="294597" y="3093041"/>
              <a:ext cx="1296310" cy="335959"/>
            </a:xfrm>
            <a:prstGeom prst="wedgeRoundRectCallout">
              <a:avLst>
                <a:gd name="adj1" fmla="val 10005"/>
                <a:gd name="adj2" fmla="val -49758"/>
                <a:gd name="adj3" fmla="val 16667"/>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dirty="0">
                <a:solidFill>
                  <a:srgbClr val="990033"/>
                </a:solidFill>
                <a:latin typeface="Verdana"/>
                <a:cs typeface="Verdana"/>
              </a:endParaRPr>
            </a:p>
          </p:txBody>
        </p:sp>
      </p:grpSp>
    </p:spTree>
    <p:extLst>
      <p:ext uri="{BB962C8B-B14F-4D97-AF65-F5344CB8AC3E}">
        <p14:creationId xmlns:p14="http://schemas.microsoft.com/office/powerpoint/2010/main" val="50889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6AC3F-3BBF-3B41-B9F0-74F758363908}"/>
              </a:ext>
            </a:extLst>
          </p:cNvPr>
          <p:cNvPicPr>
            <a:picLocks noChangeAspect="1"/>
          </p:cNvPicPr>
          <p:nvPr/>
        </p:nvPicPr>
        <p:blipFill>
          <a:blip r:embed="rId3"/>
          <a:stretch>
            <a:fillRect/>
          </a:stretch>
        </p:blipFill>
        <p:spPr>
          <a:xfrm>
            <a:off x="305816" y="461579"/>
            <a:ext cx="8532368" cy="5421884"/>
          </a:xfrm>
          <a:prstGeom prst="rect">
            <a:avLst/>
          </a:prstGeom>
        </p:spPr>
      </p:pic>
      <p:grpSp>
        <p:nvGrpSpPr>
          <p:cNvPr id="19" name="Group 18">
            <a:extLst>
              <a:ext uri="{FF2B5EF4-FFF2-40B4-BE49-F238E27FC236}">
                <a16:creationId xmlns:a16="http://schemas.microsoft.com/office/drawing/2014/main" id="{676DA60D-F66D-5A42-B83E-114EC982E9F1}"/>
              </a:ext>
            </a:extLst>
          </p:cNvPr>
          <p:cNvGrpSpPr/>
          <p:nvPr/>
        </p:nvGrpSpPr>
        <p:grpSpPr>
          <a:xfrm>
            <a:off x="298315" y="2995910"/>
            <a:ext cx="5645285" cy="1136476"/>
            <a:chOff x="298315" y="2995910"/>
            <a:chExt cx="5645285" cy="1136476"/>
          </a:xfrm>
        </p:grpSpPr>
        <p:sp>
          <p:nvSpPr>
            <p:cNvPr id="6" name="Rounded Rectangular Callout 5">
              <a:extLst>
                <a:ext uri="{FF2B5EF4-FFF2-40B4-BE49-F238E27FC236}">
                  <a16:creationId xmlns:a16="http://schemas.microsoft.com/office/drawing/2014/main" id="{E9499123-9E21-9848-8EB4-A218881437D5}"/>
                </a:ext>
              </a:extLst>
            </p:cNvPr>
            <p:cNvSpPr/>
            <p:nvPr/>
          </p:nvSpPr>
          <p:spPr>
            <a:xfrm>
              <a:off x="298315" y="3791413"/>
              <a:ext cx="1296310" cy="340973"/>
            </a:xfrm>
            <a:prstGeom prst="wedgeRoundRectCallout">
              <a:avLst>
                <a:gd name="adj1" fmla="val 10005"/>
                <a:gd name="adj2" fmla="val -49758"/>
                <a:gd name="adj3" fmla="val 16667"/>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dirty="0">
                <a:solidFill>
                  <a:srgbClr val="990033"/>
                </a:solidFill>
                <a:latin typeface="Verdana"/>
                <a:cs typeface="Verdana"/>
              </a:endParaRPr>
            </a:p>
          </p:txBody>
        </p:sp>
        <p:sp>
          <p:nvSpPr>
            <p:cNvPr id="9" name="Rounded Rectangular Callout 8">
              <a:extLst>
                <a:ext uri="{FF2B5EF4-FFF2-40B4-BE49-F238E27FC236}">
                  <a16:creationId xmlns:a16="http://schemas.microsoft.com/office/drawing/2014/main" id="{028B0751-98FE-D249-A40C-75454EC04AAE}"/>
                </a:ext>
              </a:extLst>
            </p:cNvPr>
            <p:cNvSpPr/>
            <p:nvPr/>
          </p:nvSpPr>
          <p:spPr>
            <a:xfrm>
              <a:off x="2126038" y="2995910"/>
              <a:ext cx="3817562" cy="866180"/>
            </a:xfrm>
            <a:prstGeom prst="wedgeRoundRectCallout">
              <a:avLst>
                <a:gd name="adj1" fmla="val -62564"/>
                <a:gd name="adj2" fmla="val 47879"/>
                <a:gd name="adj3" fmla="val 16667"/>
              </a:avLst>
            </a:prstGeom>
            <a:solidFill>
              <a:srgbClr val="FFFFFF"/>
            </a:solidFill>
            <a:ln w="571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990033"/>
                  </a:solidFill>
                  <a:latin typeface="Verdana"/>
                  <a:cs typeface="Verdana"/>
                </a:rPr>
                <a:t>Drug Information</a:t>
              </a:r>
            </a:p>
          </p:txBody>
        </p:sp>
      </p:grpSp>
      <p:grpSp>
        <p:nvGrpSpPr>
          <p:cNvPr id="20" name="Group 19">
            <a:extLst>
              <a:ext uri="{FF2B5EF4-FFF2-40B4-BE49-F238E27FC236}">
                <a16:creationId xmlns:a16="http://schemas.microsoft.com/office/drawing/2014/main" id="{DF2EBE28-7FB5-2047-A269-C8E9AC35C364}"/>
              </a:ext>
            </a:extLst>
          </p:cNvPr>
          <p:cNvGrpSpPr/>
          <p:nvPr/>
        </p:nvGrpSpPr>
        <p:grpSpPr>
          <a:xfrm>
            <a:off x="294597" y="4074498"/>
            <a:ext cx="5515189" cy="866180"/>
            <a:chOff x="294597" y="4074498"/>
            <a:chExt cx="5515189" cy="866180"/>
          </a:xfrm>
        </p:grpSpPr>
        <p:sp>
          <p:nvSpPr>
            <p:cNvPr id="12" name="Rounded Rectangular Callout 11">
              <a:extLst>
                <a:ext uri="{FF2B5EF4-FFF2-40B4-BE49-F238E27FC236}">
                  <a16:creationId xmlns:a16="http://schemas.microsoft.com/office/drawing/2014/main" id="{4C6E6CCC-D5B5-0B40-8B29-0BD40251A5E7}"/>
                </a:ext>
              </a:extLst>
            </p:cNvPr>
            <p:cNvSpPr/>
            <p:nvPr/>
          </p:nvSpPr>
          <p:spPr>
            <a:xfrm>
              <a:off x="294597" y="4479073"/>
              <a:ext cx="1300028" cy="340973"/>
            </a:xfrm>
            <a:prstGeom prst="wedgeRoundRectCallout">
              <a:avLst>
                <a:gd name="adj1" fmla="val 10005"/>
                <a:gd name="adj2" fmla="val -49758"/>
                <a:gd name="adj3" fmla="val 16667"/>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dirty="0">
                <a:solidFill>
                  <a:srgbClr val="990033"/>
                </a:solidFill>
                <a:latin typeface="Verdana"/>
                <a:cs typeface="Verdana"/>
              </a:endParaRPr>
            </a:p>
          </p:txBody>
        </p:sp>
        <p:sp>
          <p:nvSpPr>
            <p:cNvPr id="13" name="Rounded Rectangular Callout 12">
              <a:extLst>
                <a:ext uri="{FF2B5EF4-FFF2-40B4-BE49-F238E27FC236}">
                  <a16:creationId xmlns:a16="http://schemas.microsoft.com/office/drawing/2014/main" id="{B4462782-C543-6046-8FF5-7F3B47703C80}"/>
                </a:ext>
              </a:extLst>
            </p:cNvPr>
            <p:cNvSpPr/>
            <p:nvPr/>
          </p:nvSpPr>
          <p:spPr>
            <a:xfrm>
              <a:off x="2479160" y="4074498"/>
              <a:ext cx="3330626" cy="866180"/>
            </a:xfrm>
            <a:prstGeom prst="wedgeRoundRectCallout">
              <a:avLst>
                <a:gd name="adj1" fmla="val -74689"/>
                <a:gd name="adj2" fmla="val 15694"/>
                <a:gd name="adj3" fmla="val 16667"/>
              </a:avLst>
            </a:prstGeom>
            <a:solidFill>
              <a:srgbClr val="FFFFFF"/>
            </a:solidFill>
            <a:ln w="57150"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990033"/>
                  </a:solidFill>
                  <a:latin typeface="Verdana"/>
                  <a:cs typeface="Verdana"/>
                </a:rPr>
                <a:t>Legal Issues</a:t>
              </a:r>
            </a:p>
          </p:txBody>
        </p:sp>
      </p:grpSp>
    </p:spTree>
    <p:extLst>
      <p:ext uri="{BB962C8B-B14F-4D97-AF65-F5344CB8AC3E}">
        <p14:creationId xmlns:p14="http://schemas.microsoft.com/office/powerpoint/2010/main" val="15480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5" name="Rectangle 4"/>
          <p:cNvSpPr/>
          <p:nvPr/>
        </p:nvSpPr>
        <p:spPr>
          <a:xfrm>
            <a:off x="744482" y="1320162"/>
            <a:ext cx="3556001" cy="9911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6600" i="1" dirty="0">
                <a:solidFill>
                  <a:prstClr val="white"/>
                </a:solidFill>
                <a:latin typeface="Times New Roman"/>
                <a:cs typeface="Times New Roman"/>
              </a:rPr>
              <a:t>Welcome</a:t>
            </a:r>
            <a:r>
              <a:rPr lang="en-US" sz="7200" i="1" dirty="0">
                <a:solidFill>
                  <a:prstClr val="white"/>
                </a:solidFill>
                <a:latin typeface="Times New Roman"/>
                <a:cs typeface="Times New Roman"/>
              </a:rPr>
              <a:t>!</a:t>
            </a:r>
          </a:p>
        </p:txBody>
      </p:sp>
      <p:pic>
        <p:nvPicPr>
          <p:cNvPr id="3" name="Picture 2" descr="Screen Shot 2012-06-05 at 2.13.42 PM.png"/>
          <p:cNvPicPr>
            <a:picLocks noChangeAspect="1"/>
          </p:cNvPicPr>
          <p:nvPr/>
        </p:nvPicPr>
        <p:blipFill rotWithShape="1">
          <a:blip r:embed="rId2">
            <a:extLst>
              <a:ext uri="{28A0092B-C50C-407E-A947-70E740481C1C}">
                <a14:useLocalDpi xmlns:a14="http://schemas.microsoft.com/office/drawing/2010/main" val="0"/>
              </a:ext>
            </a:extLst>
          </a:blip>
          <a:srcRect t="9" b="-9"/>
          <a:stretch/>
        </p:blipFill>
        <p:spPr>
          <a:xfrm>
            <a:off x="5114123" y="865505"/>
            <a:ext cx="3456432" cy="5266944"/>
          </a:xfrm>
          <a:prstGeom prst="rect">
            <a:avLst/>
          </a:prstGeom>
          <a:ln w="19050" cmpd="sng">
            <a:solidFill>
              <a:schemeClr val="bg1"/>
            </a:solidFill>
          </a:ln>
        </p:spPr>
      </p:pic>
      <p:sp>
        <p:nvSpPr>
          <p:cNvPr id="6" name="Rounded Rectangular Callout 5"/>
          <p:cNvSpPr/>
          <p:nvPr/>
        </p:nvSpPr>
        <p:spPr>
          <a:xfrm>
            <a:off x="832068" y="3240688"/>
            <a:ext cx="3319517" cy="2040759"/>
          </a:xfrm>
          <a:prstGeom prst="wedgeRoundRectCallout">
            <a:avLst>
              <a:gd name="adj1" fmla="val 72889"/>
              <a:gd name="adj2" fmla="val 393"/>
              <a:gd name="adj3" fmla="val 16667"/>
            </a:avLst>
          </a:prstGeom>
          <a:solidFill>
            <a:schemeClr val="bg1"/>
          </a:solidFill>
          <a:ln w="381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en-US" sz="2400" dirty="0">
                <a:solidFill>
                  <a:srgbClr val="000000"/>
                </a:solidFill>
                <a:latin typeface="Calibri"/>
              </a:rPr>
              <a:t>P</a:t>
            </a:r>
            <a:r>
              <a:rPr lang="en-US" sz="2400" dirty="0">
                <a:solidFill>
                  <a:prstClr val="black"/>
                </a:solidFill>
                <a:latin typeface="Calibri"/>
              </a:rPr>
              <a:t>reston Smith Library</a:t>
            </a:r>
          </a:p>
          <a:p>
            <a:pPr algn="ctr">
              <a:lnSpc>
                <a:spcPct val="120000"/>
              </a:lnSpc>
            </a:pPr>
            <a:r>
              <a:rPr lang="en-US" sz="2400" dirty="0">
                <a:solidFill>
                  <a:prstClr val="black"/>
                </a:solidFill>
                <a:latin typeface="Calibri"/>
              </a:rPr>
              <a:t>located west of the</a:t>
            </a:r>
          </a:p>
          <a:p>
            <a:pPr algn="ctr">
              <a:lnSpc>
                <a:spcPct val="120000"/>
              </a:lnSpc>
            </a:pPr>
            <a:r>
              <a:rPr lang="en-US" sz="2400" dirty="0">
                <a:solidFill>
                  <a:prstClr val="black"/>
                </a:solidFill>
                <a:latin typeface="Calibri"/>
              </a:rPr>
              <a:t>Academic Classroom</a:t>
            </a:r>
          </a:p>
          <a:p>
            <a:pPr algn="ctr">
              <a:lnSpc>
                <a:spcPct val="120000"/>
              </a:lnSpc>
            </a:pPr>
            <a:r>
              <a:rPr lang="en-US" sz="2400" dirty="0">
                <a:solidFill>
                  <a:prstClr val="black"/>
                </a:solidFill>
                <a:latin typeface="Calibri"/>
              </a:rPr>
              <a:t>Building</a:t>
            </a:r>
          </a:p>
        </p:txBody>
      </p:sp>
    </p:spTree>
    <p:extLst>
      <p:ext uri="{BB962C8B-B14F-4D97-AF65-F5344CB8AC3E}">
        <p14:creationId xmlns:p14="http://schemas.microsoft.com/office/powerpoint/2010/main" val="194424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52400" y="152400"/>
            <a:ext cx="8839200" cy="6553200"/>
          </a:xfrm>
          <a:prstGeom prst="rect">
            <a:avLst/>
          </a:prstGeom>
          <a:noFill/>
          <a:ln w="57150" cmpd="thickThin">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2" name="Rectangle 1"/>
          <p:cNvSpPr/>
          <p:nvPr/>
        </p:nvSpPr>
        <p:spPr>
          <a:xfrm>
            <a:off x="645179" y="2056075"/>
            <a:ext cx="7891741" cy="277969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200" dirty="0">
                <a:solidFill>
                  <a:prstClr val="white"/>
                </a:solidFill>
                <a:latin typeface="+mj-lt"/>
                <a:cs typeface="Arial" panose="020B0604020202020204" pitchFamily="34" charset="0"/>
              </a:rPr>
              <a:t>Tour of Material</a:t>
            </a:r>
          </a:p>
          <a:p>
            <a:pPr lvl="0" algn="ctr"/>
            <a:r>
              <a:rPr lang="en-US" sz="7200" dirty="0">
                <a:solidFill>
                  <a:prstClr val="white"/>
                </a:solidFill>
                <a:latin typeface="+mj-lt"/>
                <a:cs typeface="Arial" panose="020B0604020202020204" pitchFamily="34" charset="0"/>
              </a:rPr>
              <a:t>Types</a:t>
            </a:r>
            <a:endParaRPr lang="en-US" sz="7200" dirty="0">
              <a:solidFill>
                <a:srgbClr val="6600CC"/>
              </a:solidFill>
              <a:latin typeface="+mj-lt"/>
              <a:cs typeface="Arial" panose="020B0604020202020204" pitchFamily="34" charset="0"/>
            </a:endParaRPr>
          </a:p>
        </p:txBody>
      </p:sp>
    </p:spTree>
    <p:extLst>
      <p:ext uri="{BB962C8B-B14F-4D97-AF65-F5344CB8AC3E}">
        <p14:creationId xmlns:p14="http://schemas.microsoft.com/office/powerpoint/2010/main" val="384152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13D66-F741-5C49-9080-95DEC9A88C21}"/>
              </a:ext>
            </a:extLst>
          </p:cNvPr>
          <p:cNvPicPr>
            <a:picLocks noChangeAspect="1"/>
          </p:cNvPicPr>
          <p:nvPr/>
        </p:nvPicPr>
        <p:blipFill>
          <a:blip r:embed="rId3"/>
          <a:stretch>
            <a:fillRect/>
          </a:stretch>
        </p:blipFill>
        <p:spPr>
          <a:xfrm>
            <a:off x="3555093" y="1001486"/>
            <a:ext cx="5064873" cy="5669280"/>
          </a:xfrm>
          <a:prstGeom prst="rect">
            <a:avLst/>
          </a:prstGeom>
        </p:spPr>
      </p:pic>
      <p:pic>
        <p:nvPicPr>
          <p:cNvPr id="5" name="Picture 4">
            <a:extLst>
              <a:ext uri="{FF2B5EF4-FFF2-40B4-BE49-F238E27FC236}">
                <a16:creationId xmlns:a16="http://schemas.microsoft.com/office/drawing/2014/main" id="{8E85D219-E80E-E543-9C2D-E6DAFF91508F}"/>
              </a:ext>
            </a:extLst>
          </p:cNvPr>
          <p:cNvPicPr>
            <a:picLocks noChangeAspect="1"/>
          </p:cNvPicPr>
          <p:nvPr/>
        </p:nvPicPr>
        <p:blipFill>
          <a:blip r:embed="rId4"/>
          <a:stretch>
            <a:fillRect/>
          </a:stretch>
        </p:blipFill>
        <p:spPr>
          <a:xfrm>
            <a:off x="193063" y="365578"/>
            <a:ext cx="2552392" cy="256032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86B5547-8BD3-4B41-9C09-6E9FCED1E322}"/>
              </a:ext>
            </a:extLst>
          </p:cNvPr>
          <p:cNvSpPr txBox="1"/>
          <p:nvPr/>
        </p:nvSpPr>
        <p:spPr>
          <a:xfrm>
            <a:off x="3352800" y="261257"/>
            <a:ext cx="5203371" cy="707886"/>
          </a:xfrm>
          <a:prstGeom prst="rect">
            <a:avLst/>
          </a:prstGeom>
          <a:noFill/>
        </p:spPr>
        <p:txBody>
          <a:bodyPr wrap="square" rtlCol="0">
            <a:spAutoFit/>
          </a:bodyPr>
          <a:lstStyle/>
          <a:p>
            <a:r>
              <a:rPr lang="en-US" sz="4000" dirty="0">
                <a:solidFill>
                  <a:schemeClr val="bg1"/>
                </a:solidFill>
              </a:rPr>
              <a:t>Quick Lesson</a:t>
            </a:r>
          </a:p>
        </p:txBody>
      </p:sp>
    </p:spTree>
    <p:extLst>
      <p:ext uri="{BB962C8B-B14F-4D97-AF65-F5344CB8AC3E}">
        <p14:creationId xmlns:p14="http://schemas.microsoft.com/office/powerpoint/2010/main" val="2367335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1D677F-8167-954C-BB77-C2C9A4187DAB}"/>
              </a:ext>
            </a:extLst>
          </p:cNvPr>
          <p:cNvSpPr txBox="1"/>
          <p:nvPr/>
        </p:nvSpPr>
        <p:spPr>
          <a:xfrm>
            <a:off x="273132" y="403761"/>
            <a:ext cx="2802577" cy="1077218"/>
          </a:xfrm>
          <a:prstGeom prst="rect">
            <a:avLst/>
          </a:prstGeom>
          <a:noFill/>
        </p:spPr>
        <p:txBody>
          <a:bodyPr wrap="square" rtlCol="0">
            <a:spAutoFit/>
          </a:bodyPr>
          <a:lstStyle/>
          <a:p>
            <a:r>
              <a:rPr lang="en-US" sz="3200" dirty="0">
                <a:solidFill>
                  <a:schemeClr val="bg1"/>
                </a:solidFill>
              </a:rPr>
              <a:t>Evidence-Based Care Sheets</a:t>
            </a:r>
          </a:p>
        </p:txBody>
      </p:sp>
      <p:pic>
        <p:nvPicPr>
          <p:cNvPr id="3" name="Picture 2">
            <a:extLst>
              <a:ext uri="{FF2B5EF4-FFF2-40B4-BE49-F238E27FC236}">
                <a16:creationId xmlns:a16="http://schemas.microsoft.com/office/drawing/2014/main" id="{CD8BAEA1-56BA-C84A-B71E-173F0523C904}"/>
              </a:ext>
            </a:extLst>
          </p:cNvPr>
          <p:cNvPicPr>
            <a:picLocks noChangeAspect="1"/>
          </p:cNvPicPr>
          <p:nvPr/>
        </p:nvPicPr>
        <p:blipFill>
          <a:blip r:embed="rId2"/>
          <a:stretch>
            <a:fillRect/>
          </a:stretch>
        </p:blipFill>
        <p:spPr>
          <a:xfrm>
            <a:off x="3118807" y="119746"/>
            <a:ext cx="5678048" cy="6492240"/>
          </a:xfrm>
          <a:prstGeom prst="rect">
            <a:avLst/>
          </a:prstGeom>
        </p:spPr>
      </p:pic>
    </p:spTree>
    <p:extLst>
      <p:ext uri="{BB962C8B-B14F-4D97-AF65-F5344CB8AC3E}">
        <p14:creationId xmlns:p14="http://schemas.microsoft.com/office/powerpoint/2010/main" val="781849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1F3A0-C93E-C847-BC01-484698080D27}"/>
              </a:ext>
            </a:extLst>
          </p:cNvPr>
          <p:cNvPicPr>
            <a:picLocks noChangeAspect="1"/>
          </p:cNvPicPr>
          <p:nvPr/>
        </p:nvPicPr>
        <p:blipFill>
          <a:blip r:embed="rId3"/>
          <a:stretch>
            <a:fillRect/>
          </a:stretch>
        </p:blipFill>
        <p:spPr>
          <a:xfrm>
            <a:off x="221998" y="457200"/>
            <a:ext cx="5672009" cy="5943600"/>
          </a:xfrm>
          <a:prstGeom prst="rect">
            <a:avLst/>
          </a:prstGeom>
          <a:effectLst>
            <a:outerShdw blurRad="50800" dist="38100" dir="16200000" rotWithShape="0">
              <a:prstClr val="black">
                <a:alpha val="40000"/>
              </a:prstClr>
            </a:outerShdw>
          </a:effectLst>
        </p:spPr>
      </p:pic>
      <p:sp>
        <p:nvSpPr>
          <p:cNvPr id="4" name="Rounded Rectangle 3">
            <a:extLst>
              <a:ext uri="{FF2B5EF4-FFF2-40B4-BE49-F238E27FC236}">
                <a16:creationId xmlns:a16="http://schemas.microsoft.com/office/drawing/2014/main" id="{BCA46A9B-C8B5-1147-B803-07321EE999A5}"/>
              </a:ext>
            </a:extLst>
          </p:cNvPr>
          <p:cNvSpPr/>
          <p:nvPr/>
        </p:nvSpPr>
        <p:spPr>
          <a:xfrm>
            <a:off x="3265715" y="4474026"/>
            <a:ext cx="283028" cy="304800"/>
          </a:xfrm>
          <a:prstGeom prst="roundRect">
            <a:avLst/>
          </a:prstGeom>
          <a:noFill/>
          <a:ln w="28575">
            <a:solidFill>
              <a:srgbClr val="00A6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DB7B1CC-66CC-7B4E-80E4-CEE7C2E7D9D9}"/>
              </a:ext>
            </a:extLst>
          </p:cNvPr>
          <p:cNvSpPr/>
          <p:nvPr/>
        </p:nvSpPr>
        <p:spPr>
          <a:xfrm>
            <a:off x="4593773" y="838202"/>
            <a:ext cx="283028" cy="250371"/>
          </a:xfrm>
          <a:prstGeom prst="roundRect">
            <a:avLst/>
          </a:prstGeom>
          <a:noFill/>
          <a:ln w="28575">
            <a:solidFill>
              <a:srgbClr val="00A6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8BEB8C6-C0FE-624A-8ABD-E6C74A120169}"/>
              </a:ext>
            </a:extLst>
          </p:cNvPr>
          <p:cNvPicPr>
            <a:picLocks noChangeAspect="1"/>
          </p:cNvPicPr>
          <p:nvPr/>
        </p:nvPicPr>
        <p:blipFill>
          <a:blip r:embed="rId4"/>
          <a:stretch>
            <a:fillRect/>
          </a:stretch>
        </p:blipFill>
        <p:spPr>
          <a:xfrm>
            <a:off x="4725675" y="320040"/>
            <a:ext cx="4418325" cy="6217920"/>
          </a:xfrm>
          <a:prstGeom prst="rect">
            <a:avLst/>
          </a:prstGeom>
          <a:scene3d>
            <a:camera prst="orthographicFront"/>
            <a:lightRig rig="threePt" dir="t"/>
          </a:scene3d>
          <a:sp3d>
            <a:bevelT w="31750"/>
          </a:sp3d>
        </p:spPr>
      </p:pic>
    </p:spTree>
    <p:extLst>
      <p:ext uri="{BB962C8B-B14F-4D97-AF65-F5344CB8AC3E}">
        <p14:creationId xmlns:p14="http://schemas.microsoft.com/office/powerpoint/2010/main" val="3202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59D09-8365-D643-80A9-186812431CB7}"/>
              </a:ext>
            </a:extLst>
          </p:cNvPr>
          <p:cNvPicPr>
            <a:picLocks noChangeAspect="1"/>
          </p:cNvPicPr>
          <p:nvPr/>
        </p:nvPicPr>
        <p:blipFill>
          <a:blip r:embed="rId3"/>
          <a:stretch>
            <a:fillRect/>
          </a:stretch>
        </p:blipFill>
        <p:spPr>
          <a:xfrm>
            <a:off x="2077223" y="91440"/>
            <a:ext cx="6970716" cy="6675120"/>
          </a:xfrm>
          <a:prstGeom prst="rect">
            <a:avLst/>
          </a:prstGeom>
        </p:spPr>
      </p:pic>
      <p:sp>
        <p:nvSpPr>
          <p:cNvPr id="5" name="TextBox 4">
            <a:extLst>
              <a:ext uri="{FF2B5EF4-FFF2-40B4-BE49-F238E27FC236}">
                <a16:creationId xmlns:a16="http://schemas.microsoft.com/office/drawing/2014/main" id="{25BEAAD5-F064-544D-9515-F043E2D6453C}"/>
              </a:ext>
            </a:extLst>
          </p:cNvPr>
          <p:cNvSpPr txBox="1"/>
          <p:nvPr/>
        </p:nvSpPr>
        <p:spPr>
          <a:xfrm>
            <a:off x="201881" y="629392"/>
            <a:ext cx="1484415" cy="769441"/>
          </a:xfrm>
          <a:prstGeom prst="rect">
            <a:avLst/>
          </a:prstGeom>
          <a:noFill/>
        </p:spPr>
        <p:txBody>
          <a:bodyPr wrap="square" rtlCol="0">
            <a:spAutoFit/>
          </a:bodyPr>
          <a:lstStyle/>
          <a:p>
            <a:r>
              <a:rPr lang="en-US" sz="4400" dirty="0">
                <a:solidFill>
                  <a:schemeClr val="bg1"/>
                </a:solidFill>
              </a:rPr>
              <a:t>Skills</a:t>
            </a:r>
          </a:p>
        </p:txBody>
      </p:sp>
    </p:spTree>
    <p:extLst>
      <p:ext uri="{BB962C8B-B14F-4D97-AF65-F5344CB8AC3E}">
        <p14:creationId xmlns:p14="http://schemas.microsoft.com/office/powerpoint/2010/main" val="3658071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69E3D-DD22-CE40-8822-5A0ED6019255}"/>
              </a:ext>
            </a:extLst>
          </p:cNvPr>
          <p:cNvPicPr>
            <a:picLocks noChangeAspect="1"/>
          </p:cNvPicPr>
          <p:nvPr/>
        </p:nvPicPr>
        <p:blipFill>
          <a:blip r:embed="rId2"/>
          <a:stretch>
            <a:fillRect/>
          </a:stretch>
        </p:blipFill>
        <p:spPr>
          <a:xfrm>
            <a:off x="2443918" y="0"/>
            <a:ext cx="7483923" cy="6400800"/>
          </a:xfrm>
          <a:prstGeom prst="rect">
            <a:avLst/>
          </a:prstGeom>
        </p:spPr>
      </p:pic>
      <p:sp>
        <p:nvSpPr>
          <p:cNvPr id="5" name="TextBox 4">
            <a:extLst>
              <a:ext uri="{FF2B5EF4-FFF2-40B4-BE49-F238E27FC236}">
                <a16:creationId xmlns:a16="http://schemas.microsoft.com/office/drawing/2014/main" id="{B69E104D-468B-6143-9943-F59DA8339A23}"/>
              </a:ext>
            </a:extLst>
          </p:cNvPr>
          <p:cNvSpPr txBox="1"/>
          <p:nvPr/>
        </p:nvSpPr>
        <p:spPr>
          <a:xfrm>
            <a:off x="237506" y="498764"/>
            <a:ext cx="1935678" cy="1200329"/>
          </a:xfrm>
          <a:prstGeom prst="rect">
            <a:avLst/>
          </a:prstGeom>
          <a:noFill/>
        </p:spPr>
        <p:txBody>
          <a:bodyPr wrap="square" rtlCol="0">
            <a:spAutoFit/>
          </a:bodyPr>
          <a:lstStyle/>
          <a:p>
            <a:r>
              <a:rPr lang="en-US" sz="3600" dirty="0">
                <a:solidFill>
                  <a:schemeClr val="bg1"/>
                </a:solidFill>
              </a:rPr>
              <a:t>Legal Issues</a:t>
            </a:r>
          </a:p>
        </p:txBody>
      </p:sp>
    </p:spTree>
    <p:extLst>
      <p:ext uri="{BB962C8B-B14F-4D97-AF65-F5344CB8AC3E}">
        <p14:creationId xmlns:p14="http://schemas.microsoft.com/office/powerpoint/2010/main" val="2283153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9-18 at 6.13.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313" y="1592450"/>
            <a:ext cx="3846128" cy="5120640"/>
          </a:xfrm>
          <a:prstGeom prst="rect">
            <a:avLst/>
          </a:prstGeom>
        </p:spPr>
      </p:pic>
      <p:sp>
        <p:nvSpPr>
          <p:cNvPr id="3" name="Title 2">
            <a:extLst>
              <a:ext uri="{FF2B5EF4-FFF2-40B4-BE49-F238E27FC236}">
                <a16:creationId xmlns:a16="http://schemas.microsoft.com/office/drawing/2014/main" id="{D4142116-CF89-CC4E-9290-3B4D281B071C}"/>
              </a:ext>
            </a:extLst>
          </p:cNvPr>
          <p:cNvSpPr>
            <a:spLocks noGrp="1"/>
          </p:cNvSpPr>
          <p:nvPr>
            <p:ph type="title"/>
          </p:nvPr>
        </p:nvSpPr>
        <p:spPr/>
        <p:txBody>
          <a:bodyPr/>
          <a:lstStyle/>
          <a:p>
            <a:r>
              <a:rPr lang="en-US" dirty="0">
                <a:solidFill>
                  <a:schemeClr val="bg1"/>
                </a:solidFill>
              </a:rPr>
              <a:t>Cultural Competency</a:t>
            </a:r>
          </a:p>
        </p:txBody>
      </p:sp>
      <p:sp>
        <p:nvSpPr>
          <p:cNvPr id="4" name="Content Placeholder 3">
            <a:extLst>
              <a:ext uri="{FF2B5EF4-FFF2-40B4-BE49-F238E27FC236}">
                <a16:creationId xmlns:a16="http://schemas.microsoft.com/office/drawing/2014/main" id="{56DDADC4-A25F-1642-B327-28637DEF8E7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5716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75190" y="2743391"/>
            <a:ext cx="7780920" cy="10337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dirty="0">
                <a:cs typeface="Times New Roman"/>
              </a:rPr>
              <a:t>Questions?</a:t>
            </a:r>
          </a:p>
        </p:txBody>
      </p:sp>
    </p:spTree>
    <p:extLst>
      <p:ext uri="{BB962C8B-B14F-4D97-AF65-F5344CB8AC3E}">
        <p14:creationId xmlns:p14="http://schemas.microsoft.com/office/powerpoint/2010/main" val="1094363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6158" y="597328"/>
            <a:ext cx="6265334" cy="12653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r>
              <a:rPr lang="en-US" sz="5400" i="1" dirty="0">
                <a:solidFill>
                  <a:srgbClr val="005493"/>
                </a:solidFill>
                <a:latin typeface="Times New Roman"/>
                <a:cs typeface="Times New Roman"/>
              </a:rPr>
              <a:t>What is a citation?</a:t>
            </a:r>
          </a:p>
        </p:txBody>
      </p:sp>
      <p:sp>
        <p:nvSpPr>
          <p:cNvPr id="7" name="Rectangle 6"/>
          <p:cNvSpPr/>
          <p:nvPr/>
        </p:nvSpPr>
        <p:spPr>
          <a:xfrm>
            <a:off x="712002" y="2445250"/>
            <a:ext cx="7719995" cy="266691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nSpc>
                <a:spcPct val="80000"/>
              </a:lnSpc>
              <a:defRPr/>
            </a:pPr>
            <a:r>
              <a:rPr lang="en-US" sz="2400" dirty="0">
                <a:solidFill>
                  <a:srgbClr val="005493"/>
                </a:solidFill>
                <a:latin typeface="Verdana"/>
                <a:cs typeface="Verdana"/>
              </a:rPr>
              <a:t>A citation is the:</a:t>
            </a:r>
          </a:p>
          <a:p>
            <a:pPr>
              <a:lnSpc>
                <a:spcPct val="80000"/>
              </a:lnSpc>
              <a:defRPr/>
            </a:pPr>
            <a:endParaRPr lang="en-US" sz="2400" dirty="0">
              <a:solidFill>
                <a:srgbClr val="005493"/>
              </a:solidFill>
              <a:latin typeface="Verdana"/>
              <a:cs typeface="Verdana"/>
            </a:endParaRPr>
          </a:p>
          <a:p>
            <a:pPr>
              <a:lnSpc>
                <a:spcPct val="140000"/>
              </a:lnSpc>
              <a:defRPr/>
            </a:pPr>
            <a:r>
              <a:rPr lang="en-US" sz="2400" dirty="0">
                <a:solidFill>
                  <a:srgbClr val="005493"/>
                </a:solidFill>
                <a:latin typeface="Verdana"/>
                <a:cs typeface="Verdana"/>
              </a:rPr>
              <a:t>	author(s) of the article</a:t>
            </a:r>
          </a:p>
          <a:p>
            <a:pPr>
              <a:lnSpc>
                <a:spcPct val="140000"/>
              </a:lnSpc>
              <a:defRPr/>
            </a:pPr>
            <a:r>
              <a:rPr lang="en-US" sz="2400" dirty="0">
                <a:solidFill>
                  <a:srgbClr val="005493"/>
                </a:solidFill>
                <a:latin typeface="Verdana"/>
                <a:cs typeface="Verdana"/>
              </a:rPr>
              <a:t>	title of the article</a:t>
            </a:r>
          </a:p>
          <a:p>
            <a:pPr>
              <a:lnSpc>
                <a:spcPct val="140000"/>
              </a:lnSpc>
              <a:defRPr/>
            </a:pPr>
            <a:r>
              <a:rPr lang="en-US" sz="2400" dirty="0">
                <a:solidFill>
                  <a:srgbClr val="005493"/>
                </a:solidFill>
                <a:latin typeface="Verdana"/>
                <a:cs typeface="Verdana"/>
              </a:rPr>
              <a:t>	journal, volume, issue, and page numbers</a:t>
            </a:r>
          </a:p>
        </p:txBody>
      </p:sp>
      <p:sp>
        <p:nvSpPr>
          <p:cNvPr id="3" name="Rectangle 2">
            <a:extLst>
              <a:ext uri="{FF2B5EF4-FFF2-40B4-BE49-F238E27FC236}">
                <a16:creationId xmlns:a16="http://schemas.microsoft.com/office/drawing/2014/main" id="{016FD2DA-E9C7-D240-938D-C5FC6B1E0297}"/>
              </a:ext>
            </a:extLst>
          </p:cNvPr>
          <p:cNvSpPr/>
          <p:nvPr/>
        </p:nvSpPr>
        <p:spPr>
          <a:xfrm>
            <a:off x="254801" y="236305"/>
            <a:ext cx="8652893" cy="6369978"/>
          </a:xfrm>
          <a:prstGeom prst="rect">
            <a:avLst/>
          </a:prstGeom>
          <a:noFill/>
          <a:ln w="76200" cmpd="thickThi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809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6FD2DA-E9C7-D240-938D-C5FC6B1E0297}"/>
              </a:ext>
            </a:extLst>
          </p:cNvPr>
          <p:cNvSpPr/>
          <p:nvPr/>
        </p:nvSpPr>
        <p:spPr>
          <a:xfrm>
            <a:off x="174661" y="133564"/>
            <a:ext cx="8804953" cy="6585735"/>
          </a:xfrm>
          <a:prstGeom prst="rect">
            <a:avLst/>
          </a:prstGeom>
          <a:noFill/>
          <a:ln w="571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8F50949-0AAD-0248-AB54-577D88EF0A0C}"/>
              </a:ext>
            </a:extLst>
          </p:cNvPr>
          <p:cNvPicPr>
            <a:picLocks noChangeAspect="1"/>
          </p:cNvPicPr>
          <p:nvPr/>
        </p:nvPicPr>
        <p:blipFill>
          <a:blip r:embed="rId3"/>
          <a:stretch>
            <a:fillRect/>
          </a:stretch>
        </p:blipFill>
        <p:spPr>
          <a:xfrm>
            <a:off x="352736" y="2062861"/>
            <a:ext cx="8448802" cy="2732278"/>
          </a:xfrm>
          <a:prstGeom prst="rect">
            <a:avLst/>
          </a:prstGeom>
        </p:spPr>
      </p:pic>
      <p:sp>
        <p:nvSpPr>
          <p:cNvPr id="2" name="Rectangle 1">
            <a:extLst>
              <a:ext uri="{FF2B5EF4-FFF2-40B4-BE49-F238E27FC236}">
                <a16:creationId xmlns:a16="http://schemas.microsoft.com/office/drawing/2014/main" id="{AD90645C-9313-5F44-A5C5-723892956D9F}"/>
              </a:ext>
            </a:extLst>
          </p:cNvPr>
          <p:cNvSpPr/>
          <p:nvPr/>
        </p:nvSpPr>
        <p:spPr>
          <a:xfrm>
            <a:off x="463085" y="2224914"/>
            <a:ext cx="194462" cy="19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6A468727-0360-5D46-BB86-BBB10551EEF8}"/>
              </a:ext>
            </a:extLst>
          </p:cNvPr>
          <p:cNvGrpSpPr/>
          <p:nvPr/>
        </p:nvGrpSpPr>
        <p:grpSpPr>
          <a:xfrm>
            <a:off x="2694877" y="705832"/>
            <a:ext cx="6041799" cy="1991032"/>
            <a:chOff x="2694877" y="705832"/>
            <a:chExt cx="6041799" cy="1991032"/>
          </a:xfrm>
        </p:grpSpPr>
        <p:sp>
          <p:nvSpPr>
            <p:cNvPr id="31" name="Rectangle 30">
              <a:extLst>
                <a:ext uri="{FF2B5EF4-FFF2-40B4-BE49-F238E27FC236}">
                  <a16:creationId xmlns:a16="http://schemas.microsoft.com/office/drawing/2014/main" id="{B99D415A-756F-FE49-B7C6-ACA93DF9E2C4}"/>
                </a:ext>
              </a:extLst>
            </p:cNvPr>
            <p:cNvSpPr/>
            <p:nvPr/>
          </p:nvSpPr>
          <p:spPr>
            <a:xfrm>
              <a:off x="4935699" y="2480546"/>
              <a:ext cx="1187699" cy="216318"/>
            </a:xfrm>
            <a:prstGeom prst="rect">
              <a:avLst/>
            </a:prstGeom>
            <a:noFill/>
            <a:ln w="57150" cmpd="sng">
              <a:solidFill>
                <a:srgbClr val="888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ounded Rectangular Callout 31">
              <a:extLst>
                <a:ext uri="{FF2B5EF4-FFF2-40B4-BE49-F238E27FC236}">
                  <a16:creationId xmlns:a16="http://schemas.microsoft.com/office/drawing/2014/main" id="{A6CBD75E-6352-084F-84DF-06B97EF8C620}"/>
                </a:ext>
              </a:extLst>
            </p:cNvPr>
            <p:cNvSpPr/>
            <p:nvPr/>
          </p:nvSpPr>
          <p:spPr>
            <a:xfrm>
              <a:off x="2694877" y="705832"/>
              <a:ext cx="6041799" cy="637711"/>
            </a:xfrm>
            <a:prstGeom prst="wedgeRoundRectCallout">
              <a:avLst>
                <a:gd name="adj1" fmla="val 7187"/>
                <a:gd name="adj2" fmla="val 220314"/>
                <a:gd name="adj3" fmla="val 16667"/>
              </a:avLst>
            </a:prstGeom>
            <a:solidFill>
              <a:srgbClr val="FFFFFF"/>
            </a:solidFill>
            <a:ln w="57150" cmpd="sng">
              <a:solidFill>
                <a:srgbClr val="8888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a:cs typeface="Verdana"/>
                </a:rPr>
                <a:t>Volume = 25   Issue = (5)   Page = 351-356 </a:t>
              </a:r>
            </a:p>
          </p:txBody>
        </p:sp>
      </p:grpSp>
      <p:grpSp>
        <p:nvGrpSpPr>
          <p:cNvPr id="8" name="Group 7">
            <a:extLst>
              <a:ext uri="{FF2B5EF4-FFF2-40B4-BE49-F238E27FC236}">
                <a16:creationId xmlns:a16="http://schemas.microsoft.com/office/drawing/2014/main" id="{6F011BA1-5AC3-D54F-97A7-19ACF7258BA1}"/>
              </a:ext>
            </a:extLst>
          </p:cNvPr>
          <p:cNvGrpSpPr/>
          <p:nvPr/>
        </p:nvGrpSpPr>
        <p:grpSpPr>
          <a:xfrm>
            <a:off x="2424701" y="2468538"/>
            <a:ext cx="3215811" cy="2778058"/>
            <a:chOff x="2424701" y="2468538"/>
            <a:chExt cx="3215811" cy="2778058"/>
          </a:xfrm>
        </p:grpSpPr>
        <p:sp>
          <p:nvSpPr>
            <p:cNvPr id="28" name="Rectangle 27">
              <a:extLst>
                <a:ext uri="{FF2B5EF4-FFF2-40B4-BE49-F238E27FC236}">
                  <a16:creationId xmlns:a16="http://schemas.microsoft.com/office/drawing/2014/main" id="{DD6249F5-C9C7-4B49-B2C2-ECD0374D3D2C}"/>
                </a:ext>
              </a:extLst>
            </p:cNvPr>
            <p:cNvSpPr/>
            <p:nvPr/>
          </p:nvSpPr>
          <p:spPr>
            <a:xfrm>
              <a:off x="3411022" y="2468538"/>
              <a:ext cx="1111102" cy="228326"/>
            </a:xfrm>
            <a:prstGeom prst="rect">
              <a:avLst/>
            </a:prstGeom>
            <a:noFill/>
            <a:ln w="47625" cmpd="sng">
              <a:solidFill>
                <a:srgbClr val="0099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ular Callout 28">
              <a:extLst>
                <a:ext uri="{FF2B5EF4-FFF2-40B4-BE49-F238E27FC236}">
                  <a16:creationId xmlns:a16="http://schemas.microsoft.com/office/drawing/2014/main" id="{6FAD0147-5D4A-B04A-B4D1-1BEEC367733A}"/>
                </a:ext>
              </a:extLst>
            </p:cNvPr>
            <p:cNvSpPr/>
            <p:nvPr/>
          </p:nvSpPr>
          <p:spPr>
            <a:xfrm>
              <a:off x="2424701" y="4010158"/>
              <a:ext cx="3215811" cy="1236438"/>
            </a:xfrm>
            <a:prstGeom prst="wedgeRoundRectCallout">
              <a:avLst>
                <a:gd name="adj1" fmla="val 6378"/>
                <a:gd name="adj2" fmla="val -150131"/>
                <a:gd name="adj3" fmla="val 16667"/>
              </a:avLst>
            </a:prstGeom>
            <a:solidFill>
              <a:srgbClr val="FFFFFF"/>
            </a:solidFill>
            <a:ln w="57150" cmpd="sng">
              <a:solidFill>
                <a:srgbClr val="00995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a:cs typeface="Verdana"/>
                </a:rPr>
                <a:t>Journal Name is: MEDSURG Nursing</a:t>
              </a:r>
            </a:p>
          </p:txBody>
        </p:sp>
      </p:grpSp>
      <p:grpSp>
        <p:nvGrpSpPr>
          <p:cNvPr id="4" name="Group 3">
            <a:extLst>
              <a:ext uri="{FF2B5EF4-FFF2-40B4-BE49-F238E27FC236}">
                <a16:creationId xmlns:a16="http://schemas.microsoft.com/office/drawing/2014/main" id="{7F31D6E3-EF1F-A344-9D6C-BE09FDE45816}"/>
              </a:ext>
            </a:extLst>
          </p:cNvPr>
          <p:cNvGrpSpPr/>
          <p:nvPr/>
        </p:nvGrpSpPr>
        <p:grpSpPr>
          <a:xfrm>
            <a:off x="1189061" y="2485651"/>
            <a:ext cx="2221960" cy="965755"/>
            <a:chOff x="1189061" y="2485651"/>
            <a:chExt cx="2221960" cy="965755"/>
          </a:xfrm>
        </p:grpSpPr>
        <p:sp>
          <p:nvSpPr>
            <p:cNvPr id="22" name="Rectangle 21">
              <a:extLst>
                <a:ext uri="{FF2B5EF4-FFF2-40B4-BE49-F238E27FC236}">
                  <a16:creationId xmlns:a16="http://schemas.microsoft.com/office/drawing/2014/main" id="{073A1F21-79CE-FD48-BB01-E14B008B81FA}"/>
                </a:ext>
              </a:extLst>
            </p:cNvPr>
            <p:cNvSpPr/>
            <p:nvPr/>
          </p:nvSpPr>
          <p:spPr>
            <a:xfrm>
              <a:off x="2424701" y="2485651"/>
              <a:ext cx="986320" cy="170136"/>
            </a:xfrm>
            <a:prstGeom prst="rect">
              <a:avLst/>
            </a:prstGeom>
            <a:noFill/>
            <a:ln w="38100" cmpd="sng">
              <a:solidFill>
                <a:srgbClr val="FFC3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cmpd="sng">
                  <a:solidFill>
                    <a:schemeClr val="tx1"/>
                  </a:solidFill>
                </a:ln>
              </a:endParaRPr>
            </a:p>
          </p:txBody>
        </p:sp>
        <p:sp>
          <p:nvSpPr>
            <p:cNvPr id="23" name="Rounded Rectangular Callout 22">
              <a:extLst>
                <a:ext uri="{FF2B5EF4-FFF2-40B4-BE49-F238E27FC236}">
                  <a16:creationId xmlns:a16="http://schemas.microsoft.com/office/drawing/2014/main" id="{73AA9618-02F9-F24A-8FEE-F9F155B77372}"/>
                </a:ext>
              </a:extLst>
            </p:cNvPr>
            <p:cNvSpPr/>
            <p:nvPr/>
          </p:nvSpPr>
          <p:spPr>
            <a:xfrm>
              <a:off x="1189061" y="2962912"/>
              <a:ext cx="1665865" cy="488494"/>
            </a:xfrm>
            <a:prstGeom prst="wedgeRoundRectCallout">
              <a:avLst>
                <a:gd name="adj1" fmla="val 32111"/>
                <a:gd name="adj2" fmla="val -101613"/>
                <a:gd name="adj3" fmla="val 16667"/>
              </a:avLst>
            </a:prstGeom>
            <a:solidFill>
              <a:srgbClr val="FFFFFF"/>
            </a:solidFill>
            <a:ln w="50800" cmpd="sng">
              <a:solidFill>
                <a:srgbClr val="FFC3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a:cs typeface="Verdana"/>
                </a:rPr>
                <a:t>Authors</a:t>
              </a:r>
            </a:p>
          </p:txBody>
        </p:sp>
      </p:grpSp>
      <p:grpSp>
        <p:nvGrpSpPr>
          <p:cNvPr id="9" name="Group 8">
            <a:extLst>
              <a:ext uri="{FF2B5EF4-FFF2-40B4-BE49-F238E27FC236}">
                <a16:creationId xmlns:a16="http://schemas.microsoft.com/office/drawing/2014/main" id="{8A02F0FD-794C-914A-AC50-DDD77A8861C1}"/>
              </a:ext>
            </a:extLst>
          </p:cNvPr>
          <p:cNvGrpSpPr/>
          <p:nvPr/>
        </p:nvGrpSpPr>
        <p:grpSpPr>
          <a:xfrm>
            <a:off x="452810" y="1349521"/>
            <a:ext cx="5588394" cy="1088628"/>
            <a:chOff x="452810" y="1349521"/>
            <a:chExt cx="5588394" cy="1088628"/>
          </a:xfrm>
        </p:grpSpPr>
        <p:sp>
          <p:nvSpPr>
            <p:cNvPr id="33" name="Rounded Rectangular Callout 32">
              <a:extLst>
                <a:ext uri="{FF2B5EF4-FFF2-40B4-BE49-F238E27FC236}">
                  <a16:creationId xmlns:a16="http://schemas.microsoft.com/office/drawing/2014/main" id="{3D8091CC-E423-9545-BCF2-DC34547E4200}"/>
                </a:ext>
              </a:extLst>
            </p:cNvPr>
            <p:cNvSpPr/>
            <p:nvPr/>
          </p:nvSpPr>
          <p:spPr>
            <a:xfrm>
              <a:off x="452810" y="1349521"/>
              <a:ext cx="1971891" cy="545732"/>
            </a:xfrm>
            <a:prstGeom prst="wedgeRoundRectCallout">
              <a:avLst>
                <a:gd name="adj1" fmla="val -19649"/>
                <a:gd name="adj2" fmla="val 83449"/>
                <a:gd name="adj3" fmla="val 16667"/>
              </a:avLst>
            </a:prstGeom>
            <a:solidFill>
              <a:schemeClr val="bg1"/>
            </a:solidFill>
            <a:ln w="50800" cmpd="sng">
              <a:solidFill>
                <a:srgbClr val="00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a:cs typeface="Verdana"/>
                </a:rPr>
                <a:t>Article Title</a:t>
              </a:r>
            </a:p>
          </p:txBody>
        </p:sp>
        <p:sp>
          <p:nvSpPr>
            <p:cNvPr id="34" name="Rectangle 33">
              <a:extLst>
                <a:ext uri="{FF2B5EF4-FFF2-40B4-BE49-F238E27FC236}">
                  <a16:creationId xmlns:a16="http://schemas.microsoft.com/office/drawing/2014/main" id="{B72E82C7-98AA-3446-A6FB-362FAC967C74}"/>
                </a:ext>
              </a:extLst>
            </p:cNvPr>
            <p:cNvSpPr/>
            <p:nvPr/>
          </p:nvSpPr>
          <p:spPr>
            <a:xfrm>
              <a:off x="657547" y="2132666"/>
              <a:ext cx="5383657" cy="305483"/>
            </a:xfrm>
            <a:prstGeom prst="rect">
              <a:avLst/>
            </a:prstGeom>
            <a:noFill/>
            <a:ln w="57150" cmpd="sng">
              <a:solidFill>
                <a:srgbClr val="0033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1132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Placeholder 3"/>
          <p:cNvSpPr txBox="1">
            <a:spLocks/>
          </p:cNvSpPr>
          <p:nvPr/>
        </p:nvSpPr>
        <p:spPr>
          <a:xfrm>
            <a:off x="119094" y="1462088"/>
            <a:ext cx="4114800" cy="37465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sz="2000" dirty="0">
              <a:solidFill>
                <a:srgbClr val="A6A6A6"/>
              </a:solidFill>
              <a:latin typeface="+mj-lt"/>
            </a:endParaRPr>
          </a:p>
          <a:p>
            <a:pPr marL="0" indent="0" algn="ctr">
              <a:buFont typeface="Arial"/>
              <a:buNone/>
              <a:defRPr/>
            </a:pPr>
            <a:r>
              <a:rPr lang="en-US" sz="2800" dirty="0">
                <a:solidFill>
                  <a:schemeClr val="bg1"/>
                </a:solidFill>
              </a:rPr>
              <a:t>Available on 2</a:t>
            </a:r>
            <a:r>
              <a:rPr lang="en-US" sz="2800" baseline="30000" dirty="0">
                <a:solidFill>
                  <a:schemeClr val="bg1"/>
                </a:solidFill>
              </a:rPr>
              <a:t>nd</a:t>
            </a:r>
            <a:r>
              <a:rPr lang="en-US" sz="2800" dirty="0">
                <a:solidFill>
                  <a:schemeClr val="bg1"/>
                </a:solidFill>
              </a:rPr>
              <a:t> floor of library, across from the Learning Resource Center and public computers</a:t>
            </a:r>
          </a:p>
          <a:p>
            <a:pPr algn="ctr">
              <a:defRPr/>
            </a:pPr>
            <a:endParaRPr lang="en-US" sz="2800" dirty="0">
              <a:solidFill>
                <a:schemeClr val="bg1"/>
              </a:solidFill>
            </a:endParaRPr>
          </a:p>
          <a:p>
            <a:pPr marL="0" indent="0" algn="ctr">
              <a:buFont typeface="Arial"/>
              <a:buNone/>
              <a:defRPr/>
            </a:pPr>
            <a:r>
              <a:rPr lang="en-US" sz="2800" dirty="0">
                <a:solidFill>
                  <a:schemeClr val="bg1"/>
                </a:solidFill>
              </a:rPr>
              <a:t>8am–7pm </a:t>
            </a:r>
          </a:p>
          <a:p>
            <a:pPr marL="0" indent="0" algn="ctr">
              <a:buFont typeface="Arial"/>
              <a:buNone/>
              <a:defRPr/>
            </a:pPr>
            <a:r>
              <a:rPr lang="en-US" sz="2800" dirty="0">
                <a:solidFill>
                  <a:schemeClr val="bg1"/>
                </a:solidFill>
              </a:rPr>
              <a:t>Monday–Friday</a:t>
            </a:r>
          </a:p>
        </p:txBody>
      </p:sp>
      <p:grpSp>
        <p:nvGrpSpPr>
          <p:cNvPr id="25" name="Group 24">
            <a:extLst>
              <a:ext uri="{FF2B5EF4-FFF2-40B4-BE49-F238E27FC236}">
                <a16:creationId xmlns:a16="http://schemas.microsoft.com/office/drawing/2014/main" id="{3C4FDB9C-B67B-1849-9187-8DF8ABE1EAAD}"/>
              </a:ext>
            </a:extLst>
          </p:cNvPr>
          <p:cNvGrpSpPr/>
          <p:nvPr/>
        </p:nvGrpSpPr>
        <p:grpSpPr>
          <a:xfrm>
            <a:off x="4428547" y="968518"/>
            <a:ext cx="4422775" cy="5119690"/>
            <a:chOff x="4522066" y="968518"/>
            <a:chExt cx="4422775" cy="5119690"/>
          </a:xfrm>
        </p:grpSpPr>
        <p:grpSp>
          <p:nvGrpSpPr>
            <p:cNvPr id="23" name="Group 22">
              <a:extLst>
                <a:ext uri="{FF2B5EF4-FFF2-40B4-BE49-F238E27FC236}">
                  <a16:creationId xmlns:a16="http://schemas.microsoft.com/office/drawing/2014/main" id="{C42ECBFC-5718-1845-8452-F9503F665AC0}"/>
                </a:ext>
              </a:extLst>
            </p:cNvPr>
            <p:cNvGrpSpPr/>
            <p:nvPr/>
          </p:nvGrpSpPr>
          <p:grpSpPr>
            <a:xfrm>
              <a:off x="4577928" y="968518"/>
              <a:ext cx="2046287" cy="2349501"/>
              <a:chOff x="4577928" y="1062037"/>
              <a:chExt cx="2046287" cy="2349501"/>
            </a:xfrm>
          </p:grpSpPr>
          <p:pic>
            <p:nvPicPr>
              <p:cNvPr id="7" name="Picture 1" descr="peggy.psd"/>
              <p:cNvPicPr>
                <a:picLocks noChangeAspect="1"/>
              </p:cNvPicPr>
              <p:nvPr/>
            </p:nvPicPr>
            <p:blipFill rotWithShape="1">
              <a:blip r:embed="rId2">
                <a:extLst>
                  <a:ext uri="{28A0092B-C50C-407E-A947-70E740481C1C}">
                    <a14:useLocalDpi xmlns:a14="http://schemas.microsoft.com/office/drawing/2010/main" val="0"/>
                  </a:ext>
                </a:extLst>
              </a:blip>
              <a:srcRect l="4990" r="3832" b="5321"/>
              <a:stretch/>
            </p:blipFill>
            <p:spPr bwMode="auto">
              <a:xfrm>
                <a:off x="4817226" y="1062037"/>
                <a:ext cx="155448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5"/>
              <p:cNvSpPr txBox="1">
                <a:spLocks noChangeArrowheads="1"/>
              </p:cNvSpPr>
              <p:nvPr/>
            </p:nvSpPr>
            <p:spPr bwMode="auto">
              <a:xfrm>
                <a:off x="4577928" y="3041651"/>
                <a:ext cx="2046287" cy="369887"/>
              </a:xfrm>
              <a:prstGeom prst="rect">
                <a:avLst/>
              </a:prstGeom>
              <a:solidFill>
                <a:srgbClr val="000000">
                  <a:alpha val="72940"/>
                </a:srgbClr>
              </a:solidFill>
              <a:ln>
                <a:solidFill>
                  <a:schemeClr val="tx1">
                    <a:lumMod val="50000"/>
                    <a:lumOff val="50000"/>
                  </a:schemeClr>
                </a:solid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2F2F2"/>
                    </a:solidFill>
                    <a:latin typeface="Franklin Gothic Medium" charset="0"/>
                  </a:rPr>
                  <a:t>Peggy Edwards</a:t>
                </a:r>
              </a:p>
            </p:txBody>
          </p:sp>
        </p:grpSp>
        <p:grpSp>
          <p:nvGrpSpPr>
            <p:cNvPr id="19" name="Group 18">
              <a:extLst>
                <a:ext uri="{FF2B5EF4-FFF2-40B4-BE49-F238E27FC236}">
                  <a16:creationId xmlns:a16="http://schemas.microsoft.com/office/drawing/2014/main" id="{CF60E822-348C-B34F-B0C1-FCAE58521340}"/>
                </a:ext>
              </a:extLst>
            </p:cNvPr>
            <p:cNvGrpSpPr/>
            <p:nvPr/>
          </p:nvGrpSpPr>
          <p:grpSpPr>
            <a:xfrm>
              <a:off x="4522066" y="3635520"/>
              <a:ext cx="2160588" cy="2452688"/>
              <a:chOff x="4522066" y="3500437"/>
              <a:chExt cx="2160588" cy="2452688"/>
            </a:xfrm>
          </p:grpSpPr>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48156" y="3500437"/>
                <a:ext cx="1513459" cy="226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p:cNvSpPr txBox="1">
                <a:spLocks noChangeArrowheads="1"/>
              </p:cNvSpPr>
              <p:nvPr/>
            </p:nvSpPr>
            <p:spPr bwMode="auto">
              <a:xfrm>
                <a:off x="4522066" y="5581650"/>
                <a:ext cx="2160588" cy="371475"/>
              </a:xfrm>
              <a:prstGeom prst="rect">
                <a:avLst/>
              </a:prstGeom>
              <a:solidFill>
                <a:srgbClr val="72597A">
                  <a:alpha val="74117"/>
                </a:srgbClr>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2F2F2"/>
                    </a:solidFill>
                    <a:latin typeface="Franklin Gothic Medium" charset="0"/>
                  </a:rPr>
                  <a:t>Micah Walsleben</a:t>
                </a:r>
              </a:p>
            </p:txBody>
          </p:sp>
        </p:grpSp>
        <p:grpSp>
          <p:nvGrpSpPr>
            <p:cNvPr id="24" name="Group 23">
              <a:extLst>
                <a:ext uri="{FF2B5EF4-FFF2-40B4-BE49-F238E27FC236}">
                  <a16:creationId xmlns:a16="http://schemas.microsoft.com/office/drawing/2014/main" id="{7E0EBA70-E4C1-2A41-A171-D3C4210045F0}"/>
                </a:ext>
              </a:extLst>
            </p:cNvPr>
            <p:cNvGrpSpPr/>
            <p:nvPr/>
          </p:nvGrpSpPr>
          <p:grpSpPr>
            <a:xfrm>
              <a:off x="6925541" y="3622963"/>
              <a:ext cx="2019300" cy="2450079"/>
              <a:chOff x="6925541" y="3622963"/>
              <a:chExt cx="2019300" cy="2450079"/>
            </a:xfrm>
          </p:grpSpPr>
          <p:sp>
            <p:nvSpPr>
              <p:cNvPr id="10" name="TextBox 7"/>
              <p:cNvSpPr txBox="1">
                <a:spLocks noChangeArrowheads="1"/>
              </p:cNvSpPr>
              <p:nvPr/>
            </p:nvSpPr>
            <p:spPr bwMode="auto">
              <a:xfrm>
                <a:off x="6925541" y="5703154"/>
                <a:ext cx="2019300" cy="369888"/>
              </a:xfrm>
              <a:prstGeom prst="rect">
                <a:avLst/>
              </a:prstGeom>
              <a:solidFill>
                <a:srgbClr val="FC48A1">
                  <a:alpha val="81960"/>
                </a:srgbClr>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2F2F2"/>
                    </a:solidFill>
                    <a:latin typeface="Franklin Gothic Medium" charset="0"/>
                  </a:rPr>
                  <a:t>Margaret Vugrin</a:t>
                </a:r>
              </a:p>
            </p:txBody>
          </p:sp>
          <p:pic>
            <p:nvPicPr>
              <p:cNvPr id="11" name="Picture 2" descr="margaret 14.jpg"/>
              <p:cNvPicPr>
                <a:picLocks noChangeAspect="1"/>
              </p:cNvPicPr>
              <p:nvPr/>
            </p:nvPicPr>
            <p:blipFill rotWithShape="1">
              <a:blip r:embed="rId4" cstate="print">
                <a:extLst>
                  <a:ext uri="{28A0092B-C50C-407E-A947-70E740481C1C}">
                    <a14:useLocalDpi xmlns:a14="http://schemas.microsoft.com/office/drawing/2010/main" val="0"/>
                  </a:ext>
                </a:extLst>
              </a:blip>
              <a:srcRect l="1" t="875" r="1329" b="-5421"/>
              <a:stretch/>
            </p:blipFill>
            <p:spPr bwMode="auto">
              <a:xfrm>
                <a:off x="7166263" y="3622963"/>
                <a:ext cx="1526650" cy="219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2" name="Group 21">
              <a:extLst>
                <a:ext uri="{FF2B5EF4-FFF2-40B4-BE49-F238E27FC236}">
                  <a16:creationId xmlns:a16="http://schemas.microsoft.com/office/drawing/2014/main" id="{5064018E-D71E-ED42-B1AB-27072E304FD3}"/>
                </a:ext>
              </a:extLst>
            </p:cNvPr>
            <p:cNvGrpSpPr/>
            <p:nvPr/>
          </p:nvGrpSpPr>
          <p:grpSpPr>
            <a:xfrm>
              <a:off x="6931747" y="978862"/>
              <a:ext cx="2003547" cy="2335837"/>
              <a:chOff x="6931747" y="1072381"/>
              <a:chExt cx="2003547" cy="2335837"/>
            </a:xfrm>
          </p:grpSpPr>
          <p:pic>
            <p:nvPicPr>
              <p:cNvPr id="4" name="Picture 3">
                <a:extLst>
                  <a:ext uri="{FF2B5EF4-FFF2-40B4-BE49-F238E27FC236}">
                    <a16:creationId xmlns:a16="http://schemas.microsoft.com/office/drawing/2014/main" id="{B9880DBA-728E-3046-80DC-AC990E9776D1}"/>
                  </a:ext>
                </a:extLst>
              </p:cNvPr>
              <p:cNvPicPr>
                <a:picLocks noChangeAspect="1"/>
              </p:cNvPicPr>
              <p:nvPr/>
            </p:nvPicPr>
            <p:blipFill rotWithShape="1">
              <a:blip r:embed="rId5"/>
              <a:srcRect l="9654" t="2284" r="20781" b="30069"/>
              <a:stretch/>
            </p:blipFill>
            <p:spPr>
              <a:xfrm>
                <a:off x="7182197" y="1072381"/>
                <a:ext cx="1501201" cy="2189717"/>
              </a:xfrm>
              <a:prstGeom prst="rect">
                <a:avLst/>
              </a:prstGeom>
              <a:ln w="19050">
                <a:solidFill>
                  <a:schemeClr val="bg1">
                    <a:lumMod val="65000"/>
                  </a:schemeClr>
                </a:solidFill>
              </a:ln>
            </p:spPr>
          </p:pic>
          <p:sp>
            <p:nvSpPr>
              <p:cNvPr id="15" name="TextBox 4">
                <a:extLst>
                  <a:ext uri="{FF2B5EF4-FFF2-40B4-BE49-F238E27FC236}">
                    <a16:creationId xmlns:a16="http://schemas.microsoft.com/office/drawing/2014/main" id="{9ED207E2-8080-B444-9C30-F255A66376EB}"/>
                  </a:ext>
                </a:extLst>
              </p:cNvPr>
              <p:cNvSpPr txBox="1">
                <a:spLocks noChangeArrowheads="1"/>
              </p:cNvSpPr>
              <p:nvPr/>
            </p:nvSpPr>
            <p:spPr bwMode="auto">
              <a:xfrm>
                <a:off x="6931747" y="3038886"/>
                <a:ext cx="2003547" cy="369332"/>
              </a:xfrm>
              <a:prstGeom prst="rect">
                <a:avLst/>
              </a:prstGeom>
              <a:solidFill>
                <a:srgbClr val="485280">
                  <a:alpha val="70000"/>
                </a:srgbClr>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FFFFF"/>
                    </a:solidFill>
                    <a:latin typeface="Franklin Gothic Medium" charset="0"/>
                  </a:rPr>
                  <a:t>Dan Stuart</a:t>
                </a:r>
              </a:p>
            </p:txBody>
          </p:sp>
        </p:grpSp>
      </p:grpSp>
    </p:spTree>
    <p:extLst>
      <p:ext uri="{BB962C8B-B14F-4D97-AF65-F5344CB8AC3E}">
        <p14:creationId xmlns:p14="http://schemas.microsoft.com/office/powerpoint/2010/main" val="164243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75190" y="2743391"/>
            <a:ext cx="7780920" cy="10337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dirty="0">
                <a:cs typeface="Times New Roman"/>
              </a:rPr>
              <a:t>Up Next:</a:t>
            </a:r>
          </a:p>
          <a:p>
            <a:pPr algn="ctr">
              <a:defRPr/>
            </a:pPr>
            <a:r>
              <a:rPr lang="en-US" sz="4800" dirty="0">
                <a:cs typeface="Times New Roman"/>
              </a:rPr>
              <a:t>Searching for journal articles</a:t>
            </a:r>
          </a:p>
          <a:p>
            <a:pPr algn="ctr">
              <a:defRPr/>
            </a:pPr>
            <a:r>
              <a:rPr lang="en-US" sz="4800" dirty="0">
                <a:cs typeface="Times New Roman"/>
              </a:rPr>
              <a:t>CINAHL Complete</a:t>
            </a:r>
          </a:p>
        </p:txBody>
      </p:sp>
    </p:spTree>
    <p:extLst>
      <p:ext uri="{BB962C8B-B14F-4D97-AF65-F5344CB8AC3E}">
        <p14:creationId xmlns:p14="http://schemas.microsoft.com/office/powerpoint/2010/main" val="2629028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877C64-83F9-8A4B-B8AC-AA58003B9CC1}"/>
              </a:ext>
            </a:extLst>
          </p:cNvPr>
          <p:cNvSpPr>
            <a:spLocks noGrp="1"/>
          </p:cNvSpPr>
          <p:nvPr>
            <p:ph type="title"/>
          </p:nvPr>
        </p:nvSpPr>
        <p:spPr/>
        <p:txBody>
          <a:bodyPr/>
          <a:lstStyle/>
          <a:p>
            <a:r>
              <a:rPr lang="en-US" dirty="0"/>
              <a:t>Combining Subjects</a:t>
            </a:r>
          </a:p>
        </p:txBody>
      </p:sp>
      <p:sp>
        <p:nvSpPr>
          <p:cNvPr id="6" name="Oval 5">
            <a:extLst>
              <a:ext uri="{FF2B5EF4-FFF2-40B4-BE49-F238E27FC236}">
                <a16:creationId xmlns:a16="http://schemas.microsoft.com/office/drawing/2014/main" id="{6C8D8BC0-B93F-D245-81D7-F0F2A9F1F80F}"/>
              </a:ext>
            </a:extLst>
          </p:cNvPr>
          <p:cNvSpPr/>
          <p:nvPr/>
        </p:nvSpPr>
        <p:spPr>
          <a:xfrm>
            <a:off x="676894" y="1586753"/>
            <a:ext cx="4043024" cy="36441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rPr>
              <a:t>Disease or Condition</a:t>
            </a:r>
          </a:p>
        </p:txBody>
      </p:sp>
      <p:sp>
        <p:nvSpPr>
          <p:cNvPr id="7" name="Content Placeholder 6">
            <a:extLst>
              <a:ext uri="{FF2B5EF4-FFF2-40B4-BE49-F238E27FC236}">
                <a16:creationId xmlns:a16="http://schemas.microsoft.com/office/drawing/2014/main" id="{1DDC92F1-6E99-A342-819F-4E3F5189FB22}"/>
              </a:ext>
            </a:extLst>
          </p:cNvPr>
          <p:cNvSpPr>
            <a:spLocks noGrp="1"/>
          </p:cNvSpPr>
          <p:nvPr>
            <p:ph idx="1"/>
          </p:nvPr>
        </p:nvSpPr>
        <p:spPr>
          <a:xfrm>
            <a:off x="3872752" y="1600200"/>
            <a:ext cx="4814047" cy="4525963"/>
          </a:xfrm>
          <a:prstGeom prst="ellipse">
            <a:avLst/>
          </a:prstGeom>
          <a:solidFill>
            <a:schemeClr val="accent3">
              <a:lumMod val="60000"/>
              <a:lumOff val="40000"/>
              <a:alpha val="47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4800" dirty="0">
                <a:solidFill>
                  <a:schemeClr val="tx1"/>
                </a:solidFill>
              </a:rPr>
              <a:t>Nursing concepts</a:t>
            </a:r>
          </a:p>
        </p:txBody>
      </p:sp>
      <p:sp>
        <p:nvSpPr>
          <p:cNvPr id="8" name="TextBox 7">
            <a:extLst>
              <a:ext uri="{FF2B5EF4-FFF2-40B4-BE49-F238E27FC236}">
                <a16:creationId xmlns:a16="http://schemas.microsoft.com/office/drawing/2014/main" id="{EF0EB97F-8D16-F244-860E-8100423287F8}"/>
              </a:ext>
            </a:extLst>
          </p:cNvPr>
          <p:cNvSpPr txBox="1"/>
          <p:nvPr/>
        </p:nvSpPr>
        <p:spPr>
          <a:xfrm>
            <a:off x="3872752" y="3429000"/>
            <a:ext cx="1102660" cy="584775"/>
          </a:xfrm>
          <a:prstGeom prst="rect">
            <a:avLst/>
          </a:prstGeom>
          <a:noFill/>
        </p:spPr>
        <p:txBody>
          <a:bodyPr wrap="square" rtlCol="0">
            <a:spAutoFit/>
          </a:bodyPr>
          <a:lstStyle/>
          <a:p>
            <a:r>
              <a:rPr lang="en-US" sz="3200" dirty="0"/>
              <a:t>AND</a:t>
            </a:r>
          </a:p>
        </p:txBody>
      </p:sp>
    </p:spTree>
    <p:extLst>
      <p:ext uri="{BB962C8B-B14F-4D97-AF65-F5344CB8AC3E}">
        <p14:creationId xmlns:p14="http://schemas.microsoft.com/office/powerpoint/2010/main" val="217475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30FD9-7D65-6240-96C3-FACD056E1F94}"/>
              </a:ext>
            </a:extLst>
          </p:cNvPr>
          <p:cNvPicPr>
            <a:picLocks noChangeAspect="1"/>
          </p:cNvPicPr>
          <p:nvPr/>
        </p:nvPicPr>
        <p:blipFill>
          <a:blip r:embed="rId2"/>
          <a:stretch>
            <a:fillRect/>
          </a:stretch>
        </p:blipFill>
        <p:spPr>
          <a:xfrm>
            <a:off x="1283508" y="0"/>
            <a:ext cx="6576983" cy="6858000"/>
          </a:xfrm>
          <a:prstGeom prst="rect">
            <a:avLst/>
          </a:prstGeom>
        </p:spPr>
      </p:pic>
      <p:grpSp>
        <p:nvGrpSpPr>
          <p:cNvPr id="18" name="Group 17">
            <a:extLst>
              <a:ext uri="{FF2B5EF4-FFF2-40B4-BE49-F238E27FC236}">
                <a16:creationId xmlns:a16="http://schemas.microsoft.com/office/drawing/2014/main" id="{BC53E5F2-BCB8-B642-BC12-B17FDA905CEC}"/>
              </a:ext>
            </a:extLst>
          </p:cNvPr>
          <p:cNvGrpSpPr/>
          <p:nvPr/>
        </p:nvGrpSpPr>
        <p:grpSpPr>
          <a:xfrm>
            <a:off x="1863840" y="4153988"/>
            <a:ext cx="7008019" cy="1197594"/>
            <a:chOff x="644637" y="3707674"/>
            <a:chExt cx="8191594" cy="1197594"/>
          </a:xfrm>
        </p:grpSpPr>
        <p:sp>
          <p:nvSpPr>
            <p:cNvPr id="13" name="Rectangle 12">
              <a:extLst>
                <a:ext uri="{FF2B5EF4-FFF2-40B4-BE49-F238E27FC236}">
                  <a16:creationId xmlns:a16="http://schemas.microsoft.com/office/drawing/2014/main" id="{A3EE2F1B-D0CA-BF4F-BB77-58F6CEF124E1}"/>
                </a:ext>
              </a:extLst>
            </p:cNvPr>
            <p:cNvSpPr/>
            <p:nvPr/>
          </p:nvSpPr>
          <p:spPr>
            <a:xfrm>
              <a:off x="644637" y="4134763"/>
              <a:ext cx="940324" cy="235403"/>
            </a:xfrm>
            <a:prstGeom prst="rect">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94B3FC34-7499-1B4B-A27F-A04BFDC80601}"/>
                </a:ext>
              </a:extLst>
            </p:cNvPr>
            <p:cNvGrpSpPr/>
            <p:nvPr/>
          </p:nvGrpSpPr>
          <p:grpSpPr>
            <a:xfrm>
              <a:off x="3164180" y="3707674"/>
              <a:ext cx="5672051" cy="1197594"/>
              <a:chOff x="1735974" y="2706189"/>
              <a:chExt cx="5672051" cy="1197594"/>
            </a:xfrm>
          </p:grpSpPr>
          <p:sp>
            <p:nvSpPr>
              <p:cNvPr id="15" name="Rounded Rectangular Callout 14">
                <a:extLst>
                  <a:ext uri="{FF2B5EF4-FFF2-40B4-BE49-F238E27FC236}">
                    <a16:creationId xmlns:a16="http://schemas.microsoft.com/office/drawing/2014/main" id="{1AE27103-2AB0-7B44-81C9-ED9E4B53CF52}"/>
                  </a:ext>
                </a:extLst>
              </p:cNvPr>
              <p:cNvSpPr/>
              <p:nvPr/>
            </p:nvSpPr>
            <p:spPr>
              <a:xfrm>
                <a:off x="1735974" y="2706189"/>
                <a:ext cx="5672051" cy="1197594"/>
              </a:xfrm>
              <a:prstGeom prst="wedgeRoundRectCallout">
                <a:avLst>
                  <a:gd name="adj1" fmla="val -75720"/>
                  <a:gd name="adj2" fmla="val -4952"/>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6" name="Rectangle 15">
                <a:extLst>
                  <a:ext uri="{FF2B5EF4-FFF2-40B4-BE49-F238E27FC236}">
                    <a16:creationId xmlns:a16="http://schemas.microsoft.com/office/drawing/2014/main" id="{C545225A-C7B2-3140-9DFF-205838933B71}"/>
                  </a:ext>
                </a:extLst>
              </p:cNvPr>
              <p:cNvSpPr/>
              <p:nvPr/>
            </p:nvSpPr>
            <p:spPr>
              <a:xfrm>
                <a:off x="2049843" y="2991946"/>
                <a:ext cx="5044313" cy="618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Click  </a:t>
                </a:r>
                <a:r>
                  <a:rPr kumimoji="0" lang="en-US" sz="4000" b="0" i="0" u="none" strike="noStrike" kern="1200" cap="none" spc="0" normalizeH="0" baseline="0" noProof="0" dirty="0">
                    <a:ln>
                      <a:noFill/>
                    </a:ln>
                    <a:solidFill>
                      <a:srgbClr val="4974B3"/>
                    </a:solidFill>
                    <a:effectLst/>
                    <a:uLnTx/>
                    <a:uFillTx/>
                    <a:latin typeface="Calibri"/>
                    <a:ea typeface="+mn-ea"/>
                    <a:cs typeface="+mn-cs"/>
                  </a:rPr>
                  <a:t>CINAHL Complete</a:t>
                </a:r>
              </a:p>
            </p:txBody>
          </p:sp>
        </p:grpSp>
      </p:grpSp>
      <p:sp>
        <p:nvSpPr>
          <p:cNvPr id="17" name="Rounded Rectangular Callout 16">
            <a:extLst>
              <a:ext uri="{FF2B5EF4-FFF2-40B4-BE49-F238E27FC236}">
                <a16:creationId xmlns:a16="http://schemas.microsoft.com/office/drawing/2014/main" id="{2477BCF6-674F-6B42-9D13-4D4D5D79F7B6}"/>
              </a:ext>
            </a:extLst>
          </p:cNvPr>
          <p:cNvSpPr/>
          <p:nvPr/>
        </p:nvSpPr>
        <p:spPr>
          <a:xfrm>
            <a:off x="594757" y="267641"/>
            <a:ext cx="8196944" cy="841117"/>
          </a:xfrm>
          <a:prstGeom prst="wedgeRoundRectCallout">
            <a:avLst>
              <a:gd name="adj1" fmla="val -24317"/>
              <a:gd name="adj2" fmla="val -49056"/>
              <a:gd name="adj3" fmla="val 16667"/>
            </a:avLst>
          </a:prstGeom>
          <a:solidFill>
            <a:schemeClr val="bg1"/>
          </a:solidFill>
          <a:ln w="53975"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https://ttuhsc.libguides.com/homepage</a:t>
            </a:r>
          </a:p>
        </p:txBody>
      </p:sp>
    </p:spTree>
    <p:extLst>
      <p:ext uri="{BB962C8B-B14F-4D97-AF65-F5344CB8AC3E}">
        <p14:creationId xmlns:p14="http://schemas.microsoft.com/office/powerpoint/2010/main" val="285138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2B6BB-CC35-464A-92DA-DA089E7CE387}"/>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A9DEF5BD-E29E-C347-ADFC-99B4381C7F52}"/>
              </a:ext>
            </a:extLst>
          </p:cNvPr>
          <p:cNvPicPr>
            <a:picLocks noChangeAspect="1"/>
          </p:cNvPicPr>
          <p:nvPr/>
        </p:nvPicPr>
        <p:blipFill>
          <a:blip r:embed="rId4"/>
          <a:stretch>
            <a:fillRect/>
          </a:stretch>
        </p:blipFill>
        <p:spPr>
          <a:xfrm>
            <a:off x="326326" y="2017395"/>
            <a:ext cx="8491347" cy="2823210"/>
          </a:xfrm>
          <a:prstGeom prst="rect">
            <a:avLst/>
          </a:prstGeom>
        </p:spPr>
      </p:pic>
      <p:grpSp>
        <p:nvGrpSpPr>
          <p:cNvPr id="12" name="Group 11">
            <a:extLst>
              <a:ext uri="{FF2B5EF4-FFF2-40B4-BE49-F238E27FC236}">
                <a16:creationId xmlns:a16="http://schemas.microsoft.com/office/drawing/2014/main" id="{012AFBEC-A193-ED4A-8040-B8454EFE0349}"/>
              </a:ext>
            </a:extLst>
          </p:cNvPr>
          <p:cNvGrpSpPr/>
          <p:nvPr/>
        </p:nvGrpSpPr>
        <p:grpSpPr>
          <a:xfrm>
            <a:off x="490889" y="259882"/>
            <a:ext cx="7705391" cy="1010653"/>
            <a:chOff x="346510" y="269507"/>
            <a:chExt cx="4046199" cy="1010653"/>
          </a:xfrm>
        </p:grpSpPr>
        <p:sp>
          <p:nvSpPr>
            <p:cNvPr id="14" name="Rectangular Callout 3">
              <a:extLst>
                <a:ext uri="{FF2B5EF4-FFF2-40B4-BE49-F238E27FC236}">
                  <a16:creationId xmlns:a16="http://schemas.microsoft.com/office/drawing/2014/main" id="{F4841F2A-50F9-2747-81DF-62A621D39D60}"/>
                </a:ext>
              </a:extLst>
            </p:cNvPr>
            <p:cNvSpPr>
              <a:spLocks noChangeArrowheads="1"/>
            </p:cNvSpPr>
            <p:nvPr/>
          </p:nvSpPr>
          <p:spPr bwMode="auto">
            <a:xfrm>
              <a:off x="346510" y="269507"/>
              <a:ext cx="2409801" cy="1010653"/>
            </a:xfrm>
            <a:prstGeom prst="wedgeRectCallout">
              <a:avLst>
                <a:gd name="adj1" fmla="val -8532"/>
                <a:gd name="adj2" fmla="val 249642"/>
              </a:avLst>
            </a:prstGeom>
            <a:solidFill>
              <a:schemeClr val="bg1"/>
            </a:solidFill>
            <a:ln w="57150">
              <a:solidFill>
                <a:srgbClr val="FF6600"/>
              </a:solidFill>
              <a:round/>
              <a:headEnd/>
              <a:tailEnd/>
            </a:ln>
          </p:spPr>
          <p:txBody>
            <a:bodyPr/>
            <a:lstStyle/>
            <a:p>
              <a:pPr algn="ctr"/>
              <a:endParaRPr lang="en-US" sz="2000" dirty="0"/>
            </a:p>
          </p:txBody>
        </p:sp>
        <p:sp>
          <p:nvSpPr>
            <p:cNvPr id="19" name="Rectangle 4">
              <a:extLst>
                <a:ext uri="{FF2B5EF4-FFF2-40B4-BE49-F238E27FC236}">
                  <a16:creationId xmlns:a16="http://schemas.microsoft.com/office/drawing/2014/main" id="{1051DE9F-251A-6F44-8679-0839BBE4F30F}"/>
                </a:ext>
              </a:extLst>
            </p:cNvPr>
            <p:cNvSpPr>
              <a:spLocks noChangeArrowheads="1"/>
            </p:cNvSpPr>
            <p:nvPr/>
          </p:nvSpPr>
          <p:spPr bwMode="auto">
            <a:xfrm>
              <a:off x="496924" y="419097"/>
              <a:ext cx="3895785" cy="69850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nSpc>
                  <a:spcPct val="120000"/>
                </a:lnSpc>
              </a:pPr>
              <a:r>
                <a:rPr lang="en-US" sz="3200" dirty="0">
                  <a:solidFill>
                    <a:srgbClr val="0066FF"/>
                  </a:solidFill>
                  <a:latin typeface="Verdana" charset="0"/>
                </a:rPr>
                <a:t>wounds and injuries</a:t>
              </a:r>
              <a:endParaRPr lang="en-US" sz="3200" dirty="0">
                <a:solidFill>
                  <a:srgbClr val="0066FF"/>
                </a:solidFill>
              </a:endParaRPr>
            </a:p>
          </p:txBody>
        </p:sp>
      </p:grpSp>
      <p:grpSp>
        <p:nvGrpSpPr>
          <p:cNvPr id="5" name="Group 4">
            <a:extLst>
              <a:ext uri="{FF2B5EF4-FFF2-40B4-BE49-F238E27FC236}">
                <a16:creationId xmlns:a16="http://schemas.microsoft.com/office/drawing/2014/main" id="{0BEABF55-E918-B446-9E49-F0569F23BA6C}"/>
              </a:ext>
            </a:extLst>
          </p:cNvPr>
          <p:cNvGrpSpPr/>
          <p:nvPr/>
        </p:nvGrpSpPr>
        <p:grpSpPr>
          <a:xfrm>
            <a:off x="528628" y="3125370"/>
            <a:ext cx="4132823" cy="3454944"/>
            <a:chOff x="528628" y="3125370"/>
            <a:chExt cx="4132823" cy="3454944"/>
          </a:xfrm>
        </p:grpSpPr>
        <p:sp>
          <p:nvSpPr>
            <p:cNvPr id="28" name="Rectangle 27">
              <a:extLst>
                <a:ext uri="{FF2B5EF4-FFF2-40B4-BE49-F238E27FC236}">
                  <a16:creationId xmlns:a16="http://schemas.microsoft.com/office/drawing/2014/main" id="{BEC6A66F-7219-0D47-BF53-B9F9C986EB89}"/>
                </a:ext>
              </a:extLst>
            </p:cNvPr>
            <p:cNvSpPr/>
            <p:nvPr/>
          </p:nvSpPr>
          <p:spPr>
            <a:xfrm>
              <a:off x="1182756" y="3125370"/>
              <a:ext cx="3478695" cy="989430"/>
            </a:xfrm>
            <a:prstGeom prst="rect">
              <a:avLst/>
            </a:prstGeom>
            <a:noFill/>
            <a:ln w="9842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B7CAE0BB-2563-B549-BB56-491EB26C0E70}"/>
                </a:ext>
              </a:extLst>
            </p:cNvPr>
            <p:cNvGrpSpPr/>
            <p:nvPr/>
          </p:nvGrpSpPr>
          <p:grpSpPr>
            <a:xfrm>
              <a:off x="528628" y="5184880"/>
              <a:ext cx="3724108" cy="1395434"/>
              <a:chOff x="2709946" y="5008880"/>
              <a:chExt cx="3724108" cy="1395434"/>
            </a:xfrm>
          </p:grpSpPr>
          <p:sp>
            <p:nvSpPr>
              <p:cNvPr id="30" name="Rectangular Callout 3">
                <a:extLst>
                  <a:ext uri="{FF2B5EF4-FFF2-40B4-BE49-F238E27FC236}">
                    <a16:creationId xmlns:a16="http://schemas.microsoft.com/office/drawing/2014/main" id="{FB5F8838-22EF-BD42-8142-F6745AEB003E}"/>
                  </a:ext>
                </a:extLst>
              </p:cNvPr>
              <p:cNvSpPr>
                <a:spLocks noChangeArrowheads="1"/>
              </p:cNvSpPr>
              <p:nvPr/>
            </p:nvSpPr>
            <p:spPr bwMode="auto">
              <a:xfrm>
                <a:off x="2709946" y="5008880"/>
                <a:ext cx="3724108" cy="1395434"/>
              </a:xfrm>
              <a:prstGeom prst="wedgeRectCallout">
                <a:avLst>
                  <a:gd name="adj1" fmla="val 5557"/>
                  <a:gd name="adj2" fmla="val -141870"/>
                </a:avLst>
              </a:prstGeom>
              <a:solidFill>
                <a:schemeClr val="bg1"/>
              </a:solidFill>
              <a:ln w="57150">
                <a:solidFill>
                  <a:srgbClr val="FF6600"/>
                </a:solidFill>
                <a:round/>
                <a:headEnd/>
                <a:tailEnd/>
              </a:ln>
            </p:spPr>
            <p:txBody>
              <a:bodyPr/>
              <a:lstStyle/>
              <a:p>
                <a:pPr algn="ctr"/>
                <a:endParaRPr lang="en-US" sz="2000" dirty="0"/>
              </a:p>
            </p:txBody>
          </p:sp>
          <p:sp>
            <p:nvSpPr>
              <p:cNvPr id="31" name="Rectangle 4">
                <a:extLst>
                  <a:ext uri="{FF2B5EF4-FFF2-40B4-BE49-F238E27FC236}">
                    <a16:creationId xmlns:a16="http://schemas.microsoft.com/office/drawing/2014/main" id="{D48B2EAD-0E42-DD44-90CE-1AAB64940F75}"/>
                  </a:ext>
                </a:extLst>
              </p:cNvPr>
              <p:cNvSpPr>
                <a:spLocks noChangeArrowheads="1"/>
              </p:cNvSpPr>
              <p:nvPr/>
            </p:nvSpPr>
            <p:spPr bwMode="auto">
              <a:xfrm>
                <a:off x="2863388" y="5153657"/>
                <a:ext cx="3397945" cy="111506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2800" dirty="0">
                    <a:solidFill>
                      <a:srgbClr val="0066FF"/>
                    </a:solidFill>
                    <a:latin typeface="Verdana" charset="0"/>
                  </a:rPr>
                  <a:t>Suggested</a:t>
                </a:r>
              </a:p>
              <a:p>
                <a:pPr algn="ctr">
                  <a:lnSpc>
                    <a:spcPct val="120000"/>
                  </a:lnSpc>
                </a:pPr>
                <a:r>
                  <a:rPr lang="en-US" sz="2800" dirty="0">
                    <a:solidFill>
                      <a:srgbClr val="0066FF"/>
                    </a:solidFill>
                    <a:latin typeface="Verdana" charset="0"/>
                  </a:rPr>
                  <a:t>Subject Headings</a:t>
                </a:r>
                <a:endParaRPr lang="en-US" sz="2800" dirty="0">
                  <a:solidFill>
                    <a:srgbClr val="0066FF"/>
                  </a:solidFill>
                </a:endParaRPr>
              </a:p>
            </p:txBody>
          </p:sp>
        </p:grpSp>
      </p:grpSp>
    </p:spTree>
    <p:extLst>
      <p:ext uri="{BB962C8B-B14F-4D97-AF65-F5344CB8AC3E}">
        <p14:creationId xmlns:p14="http://schemas.microsoft.com/office/powerpoint/2010/main" val="234145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4A3A7-1F41-734F-82E3-46E0C5C033DA}"/>
              </a:ext>
            </a:extLst>
          </p:cNvPr>
          <p:cNvPicPr>
            <a:picLocks noChangeAspect="1"/>
          </p:cNvPicPr>
          <p:nvPr/>
        </p:nvPicPr>
        <p:blipFill>
          <a:blip r:embed="rId2"/>
          <a:stretch>
            <a:fillRect/>
          </a:stretch>
        </p:blipFill>
        <p:spPr>
          <a:xfrm>
            <a:off x="251841" y="2242931"/>
            <a:ext cx="8640318" cy="2880106"/>
          </a:xfrm>
          <a:prstGeom prst="rect">
            <a:avLst/>
          </a:prstGeom>
        </p:spPr>
      </p:pic>
      <p:grpSp>
        <p:nvGrpSpPr>
          <p:cNvPr id="7" name="Group 6">
            <a:extLst>
              <a:ext uri="{FF2B5EF4-FFF2-40B4-BE49-F238E27FC236}">
                <a16:creationId xmlns:a16="http://schemas.microsoft.com/office/drawing/2014/main" id="{58E77AF4-F4D6-C14F-BDBC-806C1BB607D5}"/>
              </a:ext>
            </a:extLst>
          </p:cNvPr>
          <p:cNvGrpSpPr/>
          <p:nvPr/>
        </p:nvGrpSpPr>
        <p:grpSpPr>
          <a:xfrm>
            <a:off x="490889" y="389091"/>
            <a:ext cx="6546015" cy="1010653"/>
            <a:chOff x="490889" y="905926"/>
            <a:chExt cx="8046824" cy="1010653"/>
          </a:xfrm>
        </p:grpSpPr>
        <p:sp>
          <p:nvSpPr>
            <p:cNvPr id="5" name="Rectangular Callout 3">
              <a:extLst>
                <a:ext uri="{FF2B5EF4-FFF2-40B4-BE49-F238E27FC236}">
                  <a16:creationId xmlns:a16="http://schemas.microsoft.com/office/drawing/2014/main" id="{4DA82CB5-7C37-E147-B787-E3654F891F13}"/>
                </a:ext>
              </a:extLst>
            </p:cNvPr>
            <p:cNvSpPr>
              <a:spLocks noChangeArrowheads="1"/>
            </p:cNvSpPr>
            <p:nvPr/>
          </p:nvSpPr>
          <p:spPr bwMode="auto">
            <a:xfrm>
              <a:off x="490889" y="905926"/>
              <a:ext cx="8046824" cy="1010653"/>
            </a:xfrm>
            <a:prstGeom prst="wedgeRectCallout">
              <a:avLst>
                <a:gd name="adj1" fmla="val -24014"/>
                <a:gd name="adj2" fmla="val 297503"/>
              </a:avLst>
            </a:prstGeom>
            <a:solidFill>
              <a:schemeClr val="bg1"/>
            </a:solidFill>
            <a:ln w="57150">
              <a:solidFill>
                <a:srgbClr val="FF6600"/>
              </a:solidFill>
              <a:round/>
              <a:headEnd/>
              <a:tailEnd/>
            </a:ln>
          </p:spPr>
          <p:txBody>
            <a:bodyPr/>
            <a:lstStyle/>
            <a:p>
              <a:pPr algn="ctr"/>
              <a:endParaRPr lang="en-US" sz="2000" dirty="0"/>
            </a:p>
          </p:txBody>
        </p:sp>
        <p:sp>
          <p:nvSpPr>
            <p:cNvPr id="6" name="Rectangle 4">
              <a:extLst>
                <a:ext uri="{FF2B5EF4-FFF2-40B4-BE49-F238E27FC236}">
                  <a16:creationId xmlns:a16="http://schemas.microsoft.com/office/drawing/2014/main" id="{E411FB57-2D45-8342-A1C8-226288B82D65}"/>
                </a:ext>
              </a:extLst>
            </p:cNvPr>
            <p:cNvSpPr>
              <a:spLocks noChangeArrowheads="1"/>
            </p:cNvSpPr>
            <p:nvPr/>
          </p:nvSpPr>
          <p:spPr bwMode="auto">
            <a:xfrm>
              <a:off x="781973" y="1075394"/>
              <a:ext cx="7580053" cy="69850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3200" dirty="0">
                  <a:solidFill>
                    <a:srgbClr val="0066FF"/>
                  </a:solidFill>
                  <a:latin typeface="Verdana" charset="0"/>
                </a:rPr>
                <a:t>Select wounds and injuries</a:t>
              </a:r>
              <a:endParaRPr lang="en-US" sz="3200" dirty="0">
                <a:solidFill>
                  <a:srgbClr val="0066FF"/>
                </a:solidFill>
              </a:endParaRPr>
            </a:p>
          </p:txBody>
        </p:sp>
      </p:grpSp>
      <p:grpSp>
        <p:nvGrpSpPr>
          <p:cNvPr id="15" name="Group 14">
            <a:extLst>
              <a:ext uri="{FF2B5EF4-FFF2-40B4-BE49-F238E27FC236}">
                <a16:creationId xmlns:a16="http://schemas.microsoft.com/office/drawing/2014/main" id="{60251B01-AF1A-A14B-96ED-83C50D62F6BB}"/>
              </a:ext>
            </a:extLst>
          </p:cNvPr>
          <p:cNvGrpSpPr/>
          <p:nvPr/>
        </p:nvGrpSpPr>
        <p:grpSpPr>
          <a:xfrm>
            <a:off x="6134100" y="3797002"/>
            <a:ext cx="2742654" cy="2824756"/>
            <a:chOff x="6134100" y="3797002"/>
            <a:chExt cx="2742654" cy="2824756"/>
          </a:xfrm>
        </p:grpSpPr>
        <p:grpSp>
          <p:nvGrpSpPr>
            <p:cNvPr id="9" name="Group 8">
              <a:extLst>
                <a:ext uri="{FF2B5EF4-FFF2-40B4-BE49-F238E27FC236}">
                  <a16:creationId xmlns:a16="http://schemas.microsoft.com/office/drawing/2014/main" id="{924E99C6-3546-C14C-9989-C409ED021ABE}"/>
                </a:ext>
              </a:extLst>
            </p:cNvPr>
            <p:cNvGrpSpPr/>
            <p:nvPr/>
          </p:nvGrpSpPr>
          <p:grpSpPr>
            <a:xfrm>
              <a:off x="6134100" y="5345534"/>
              <a:ext cx="2742654" cy="1276224"/>
              <a:chOff x="3692013" y="4427805"/>
              <a:chExt cx="2742654" cy="1276224"/>
            </a:xfrm>
          </p:grpSpPr>
          <p:sp>
            <p:nvSpPr>
              <p:cNvPr id="11" name="Rectangular Callout 10">
                <a:extLst>
                  <a:ext uri="{FF2B5EF4-FFF2-40B4-BE49-F238E27FC236}">
                    <a16:creationId xmlns:a16="http://schemas.microsoft.com/office/drawing/2014/main" id="{8E6D3803-587C-B548-B8AD-4808C6389452}"/>
                  </a:ext>
                </a:extLst>
              </p:cNvPr>
              <p:cNvSpPr>
                <a:spLocks noChangeArrowheads="1"/>
              </p:cNvSpPr>
              <p:nvPr/>
            </p:nvSpPr>
            <p:spPr bwMode="auto">
              <a:xfrm>
                <a:off x="3692013" y="4427805"/>
                <a:ext cx="2742654" cy="1276224"/>
              </a:xfrm>
              <a:prstGeom prst="wedgeRectCallout">
                <a:avLst>
                  <a:gd name="adj1" fmla="val -22296"/>
                  <a:gd name="adj2" fmla="val -49824"/>
                </a:avLst>
              </a:prstGeom>
              <a:solidFill>
                <a:schemeClr val="bg1"/>
              </a:solidFill>
              <a:ln w="57150" cmpd="sng">
                <a:solidFill>
                  <a:srgbClr val="3366FF"/>
                </a:solidFill>
                <a:round/>
                <a:headEnd/>
                <a:tailEnd/>
              </a:ln>
            </p:spPr>
            <p:txBody>
              <a:bodyPr/>
              <a:lstStyle/>
              <a:p>
                <a:pPr algn="ctr"/>
                <a:endParaRPr lang="en-US" sz="2000" dirty="0"/>
              </a:p>
            </p:txBody>
          </p:sp>
          <p:sp>
            <p:nvSpPr>
              <p:cNvPr id="13" name="AutoShape 29">
                <a:extLst>
                  <a:ext uri="{FF2B5EF4-FFF2-40B4-BE49-F238E27FC236}">
                    <a16:creationId xmlns:a16="http://schemas.microsoft.com/office/drawing/2014/main" id="{6E4F9347-2F1D-034B-8D55-77C88A856052}"/>
                  </a:ext>
                </a:extLst>
              </p:cNvPr>
              <p:cNvSpPr>
                <a:spLocks noChangeArrowheads="1"/>
              </p:cNvSpPr>
              <p:nvPr/>
            </p:nvSpPr>
            <p:spPr bwMode="auto">
              <a:xfrm rot="5400000">
                <a:off x="4794088" y="4284210"/>
                <a:ext cx="762000" cy="1587824"/>
              </a:xfrm>
              <a:prstGeom prst="roundRect">
                <a:avLst>
                  <a:gd name="adj" fmla="val 16667"/>
                </a:avLst>
              </a:prstGeom>
              <a:solidFill>
                <a:srgbClr val="5F9D44"/>
              </a:solidFill>
              <a:ln w="28575">
                <a:noFill/>
                <a:round/>
                <a:headEnd/>
                <a:tailEnd/>
              </a:ln>
              <a:effectLst/>
              <a:extLst/>
            </p:spPr>
            <p:txBody>
              <a:bodyPr wrap="none" anchor="ctr"/>
              <a:lstStyle/>
              <a:p>
                <a:pPr algn="ctr">
                  <a:lnSpc>
                    <a:spcPct val="90000"/>
                  </a:lnSpc>
                  <a:defRPr/>
                </a:pPr>
                <a:endParaRPr lang="en-US" dirty="0">
                  <a:cs typeface="+mn-cs"/>
                </a:endParaRPr>
              </a:p>
            </p:txBody>
          </p:sp>
          <p:sp>
            <p:nvSpPr>
              <p:cNvPr id="14" name="Rectangle 2">
                <a:extLst>
                  <a:ext uri="{FF2B5EF4-FFF2-40B4-BE49-F238E27FC236}">
                    <a16:creationId xmlns:a16="http://schemas.microsoft.com/office/drawing/2014/main" id="{29BC6EEF-476B-214B-A8D5-CB9B831EDE39}"/>
                  </a:ext>
                </a:extLst>
              </p:cNvPr>
              <p:cNvSpPr>
                <a:spLocks noChangeArrowheads="1"/>
              </p:cNvSpPr>
              <p:nvPr/>
            </p:nvSpPr>
            <p:spPr bwMode="auto">
              <a:xfrm>
                <a:off x="4402342" y="4877038"/>
                <a:ext cx="1456591" cy="419100"/>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90000"/>
                  </a:lnSpc>
                </a:pPr>
                <a:r>
                  <a:rPr lang="en-US" sz="2600" dirty="0">
                    <a:solidFill>
                      <a:schemeClr val="bg1"/>
                    </a:solidFill>
                    <a:latin typeface="Verdana" charset="0"/>
                  </a:rPr>
                  <a:t>Search</a:t>
                </a:r>
                <a:endParaRPr lang="en-US" sz="2600" dirty="0">
                  <a:solidFill>
                    <a:schemeClr val="bg1"/>
                  </a:solidFill>
                </a:endParaRPr>
              </a:p>
            </p:txBody>
          </p:sp>
        </p:grpSp>
        <p:sp>
          <p:nvSpPr>
            <p:cNvPr id="10" name="AutoShape 10">
              <a:extLst>
                <a:ext uri="{FF2B5EF4-FFF2-40B4-BE49-F238E27FC236}">
                  <a16:creationId xmlns:a16="http://schemas.microsoft.com/office/drawing/2014/main" id="{17607F6F-7FEF-B94D-BBD9-0FDF72F0798A}"/>
                </a:ext>
              </a:extLst>
            </p:cNvPr>
            <p:cNvSpPr>
              <a:spLocks noChangeArrowheads="1"/>
            </p:cNvSpPr>
            <p:nvPr/>
          </p:nvSpPr>
          <p:spPr bwMode="auto">
            <a:xfrm rot="20199023">
              <a:off x="7221834" y="3797002"/>
              <a:ext cx="379412" cy="2011038"/>
            </a:xfrm>
            <a:prstGeom prst="upArrow">
              <a:avLst>
                <a:gd name="adj1" fmla="val 50000"/>
                <a:gd name="adj2" fmla="val 925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lstStyle/>
            <a:p>
              <a:pPr>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2846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48BFB-5A10-2741-8704-D259AE33DBB1}"/>
              </a:ext>
            </a:extLst>
          </p:cNvPr>
          <p:cNvPicPr>
            <a:picLocks noChangeAspect="1"/>
          </p:cNvPicPr>
          <p:nvPr/>
        </p:nvPicPr>
        <p:blipFill>
          <a:blip r:embed="rId3"/>
          <a:stretch>
            <a:fillRect/>
          </a:stretch>
        </p:blipFill>
        <p:spPr>
          <a:xfrm>
            <a:off x="229806" y="915098"/>
            <a:ext cx="8684387" cy="5027803"/>
          </a:xfrm>
          <a:prstGeom prst="rect">
            <a:avLst/>
          </a:prstGeom>
        </p:spPr>
      </p:pic>
      <p:sp>
        <p:nvSpPr>
          <p:cNvPr id="4" name="Left Arrow Callout 3">
            <a:extLst>
              <a:ext uri="{FF2B5EF4-FFF2-40B4-BE49-F238E27FC236}">
                <a16:creationId xmlns:a16="http://schemas.microsoft.com/office/drawing/2014/main" id="{76572C8C-59BC-7D49-97BE-C3644417D1BC}"/>
              </a:ext>
            </a:extLst>
          </p:cNvPr>
          <p:cNvSpPr/>
          <p:nvPr/>
        </p:nvSpPr>
        <p:spPr>
          <a:xfrm>
            <a:off x="2188999" y="4140709"/>
            <a:ext cx="5841818" cy="1817010"/>
          </a:xfrm>
          <a:prstGeom prst="leftArrowCallout">
            <a:avLst>
              <a:gd name="adj1" fmla="val 25000"/>
              <a:gd name="adj2" fmla="val 25000"/>
              <a:gd name="adj3" fmla="val 25000"/>
              <a:gd name="adj4" fmla="val 86716"/>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2800" dirty="0"/>
              <a:t>Click </a:t>
            </a:r>
            <a:r>
              <a:rPr lang="en-US" sz="2800" u="sng" dirty="0"/>
              <a:t>Wounds and Injuries</a:t>
            </a:r>
          </a:p>
          <a:p>
            <a:pPr algn="ctr">
              <a:lnSpc>
                <a:spcPct val="110000"/>
              </a:lnSpc>
            </a:pPr>
            <a:r>
              <a:rPr lang="en-US" sz="2800" dirty="0"/>
              <a:t>for </a:t>
            </a:r>
          </a:p>
          <a:p>
            <a:pPr algn="ctr">
              <a:lnSpc>
                <a:spcPct val="110000"/>
              </a:lnSpc>
            </a:pPr>
            <a:r>
              <a:rPr lang="en-US" sz="2800" dirty="0"/>
              <a:t>Tree Structure hierarchy</a:t>
            </a:r>
          </a:p>
        </p:txBody>
      </p:sp>
    </p:spTree>
    <p:extLst>
      <p:ext uri="{BB962C8B-B14F-4D97-AF65-F5344CB8AC3E}">
        <p14:creationId xmlns:p14="http://schemas.microsoft.com/office/powerpoint/2010/main" val="205037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B77AD-30D9-494B-B2B7-C9BD7ED2CF1B}"/>
              </a:ext>
            </a:extLst>
          </p:cNvPr>
          <p:cNvPicPr>
            <a:picLocks noChangeAspect="1"/>
          </p:cNvPicPr>
          <p:nvPr/>
        </p:nvPicPr>
        <p:blipFill rotWithShape="1">
          <a:blip r:embed="rId3"/>
          <a:srcRect l="481" r="481"/>
          <a:stretch/>
        </p:blipFill>
        <p:spPr>
          <a:xfrm>
            <a:off x="274320" y="513143"/>
            <a:ext cx="8595360" cy="5831713"/>
          </a:xfrm>
          <a:prstGeom prst="rect">
            <a:avLst/>
          </a:prstGeom>
        </p:spPr>
      </p:pic>
      <p:grpSp>
        <p:nvGrpSpPr>
          <p:cNvPr id="21" name="Group 20">
            <a:extLst>
              <a:ext uri="{FF2B5EF4-FFF2-40B4-BE49-F238E27FC236}">
                <a16:creationId xmlns:a16="http://schemas.microsoft.com/office/drawing/2014/main" id="{ECFED364-9212-A244-A8EB-C2BE010DF214}"/>
              </a:ext>
            </a:extLst>
          </p:cNvPr>
          <p:cNvGrpSpPr/>
          <p:nvPr/>
        </p:nvGrpSpPr>
        <p:grpSpPr>
          <a:xfrm>
            <a:off x="2349506" y="627630"/>
            <a:ext cx="5075024" cy="1010653"/>
            <a:chOff x="490889" y="905926"/>
            <a:chExt cx="8046824" cy="1010653"/>
          </a:xfrm>
        </p:grpSpPr>
        <p:sp>
          <p:nvSpPr>
            <p:cNvPr id="24" name="Rectangular Callout 3">
              <a:extLst>
                <a:ext uri="{FF2B5EF4-FFF2-40B4-BE49-F238E27FC236}">
                  <a16:creationId xmlns:a16="http://schemas.microsoft.com/office/drawing/2014/main" id="{2C17E4ED-1896-5444-AE9B-670F2B4196BB}"/>
                </a:ext>
              </a:extLst>
            </p:cNvPr>
            <p:cNvSpPr>
              <a:spLocks noChangeArrowheads="1"/>
            </p:cNvSpPr>
            <p:nvPr/>
          </p:nvSpPr>
          <p:spPr bwMode="auto">
            <a:xfrm>
              <a:off x="490889" y="905926"/>
              <a:ext cx="8046824" cy="1010653"/>
            </a:xfrm>
            <a:prstGeom prst="wedgeRectCallout">
              <a:avLst>
                <a:gd name="adj1" fmla="val -26140"/>
                <a:gd name="adj2" fmla="val 306354"/>
              </a:avLst>
            </a:prstGeom>
            <a:solidFill>
              <a:schemeClr val="bg1"/>
            </a:solidFill>
            <a:ln w="57150">
              <a:solidFill>
                <a:srgbClr val="FF6600"/>
              </a:solidFill>
              <a:round/>
              <a:headEnd/>
              <a:tailEnd/>
            </a:ln>
          </p:spPr>
          <p:txBody>
            <a:bodyPr/>
            <a:lstStyle/>
            <a:p>
              <a:pPr algn="ctr"/>
              <a:endParaRPr lang="en-US" sz="2000" dirty="0"/>
            </a:p>
          </p:txBody>
        </p:sp>
        <p:sp>
          <p:nvSpPr>
            <p:cNvPr id="25" name="Rectangle 4">
              <a:extLst>
                <a:ext uri="{FF2B5EF4-FFF2-40B4-BE49-F238E27FC236}">
                  <a16:creationId xmlns:a16="http://schemas.microsoft.com/office/drawing/2014/main" id="{48E8C6DC-A249-6B40-84FF-67F42687AF85}"/>
                </a:ext>
              </a:extLst>
            </p:cNvPr>
            <p:cNvSpPr>
              <a:spLocks noChangeArrowheads="1"/>
            </p:cNvSpPr>
            <p:nvPr/>
          </p:nvSpPr>
          <p:spPr bwMode="auto">
            <a:xfrm>
              <a:off x="781973" y="1075394"/>
              <a:ext cx="7580053" cy="69850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3200" dirty="0">
                  <a:solidFill>
                    <a:srgbClr val="0066FF"/>
                  </a:solidFill>
                  <a:latin typeface="Verdana" charset="0"/>
                </a:rPr>
                <a:t>Scroll to view subjects</a:t>
              </a:r>
              <a:endParaRPr lang="en-US" sz="3200" dirty="0">
                <a:solidFill>
                  <a:srgbClr val="0066FF"/>
                </a:solidFill>
              </a:endParaRPr>
            </a:p>
          </p:txBody>
        </p:sp>
      </p:grpSp>
    </p:spTree>
    <p:extLst>
      <p:ext uri="{BB962C8B-B14F-4D97-AF65-F5344CB8AC3E}">
        <p14:creationId xmlns:p14="http://schemas.microsoft.com/office/powerpoint/2010/main" val="25552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2AA52-0ED2-AE41-8FFE-C21BDD6D7DD6}"/>
              </a:ext>
            </a:extLst>
          </p:cNvPr>
          <p:cNvPicPr>
            <a:picLocks noChangeAspect="1"/>
          </p:cNvPicPr>
          <p:nvPr/>
        </p:nvPicPr>
        <p:blipFill rotWithShape="1">
          <a:blip r:embed="rId2"/>
          <a:srcRect l="1092" r="28"/>
          <a:stretch/>
        </p:blipFill>
        <p:spPr>
          <a:xfrm>
            <a:off x="320040" y="1521901"/>
            <a:ext cx="8503920" cy="4231640"/>
          </a:xfrm>
          <a:prstGeom prst="rect">
            <a:avLst/>
          </a:prstGeom>
        </p:spPr>
      </p:pic>
      <p:grpSp>
        <p:nvGrpSpPr>
          <p:cNvPr id="13" name="Group 12">
            <a:extLst>
              <a:ext uri="{FF2B5EF4-FFF2-40B4-BE49-F238E27FC236}">
                <a16:creationId xmlns:a16="http://schemas.microsoft.com/office/drawing/2014/main" id="{C6A43530-1B8C-2B44-AFC8-383128E2E32C}"/>
              </a:ext>
            </a:extLst>
          </p:cNvPr>
          <p:cNvGrpSpPr/>
          <p:nvPr/>
        </p:nvGrpSpPr>
        <p:grpSpPr>
          <a:xfrm>
            <a:off x="1130300" y="240106"/>
            <a:ext cx="2237128" cy="1010653"/>
            <a:chOff x="3823805" y="2923673"/>
            <a:chExt cx="2237128" cy="1010653"/>
          </a:xfrm>
        </p:grpSpPr>
        <p:sp>
          <p:nvSpPr>
            <p:cNvPr id="14" name="Rectangular Callout 3">
              <a:extLst>
                <a:ext uri="{FF2B5EF4-FFF2-40B4-BE49-F238E27FC236}">
                  <a16:creationId xmlns:a16="http://schemas.microsoft.com/office/drawing/2014/main" id="{2A37C6BA-1559-634A-8194-B8DD87D8341E}"/>
                </a:ext>
              </a:extLst>
            </p:cNvPr>
            <p:cNvSpPr>
              <a:spLocks noChangeArrowheads="1"/>
            </p:cNvSpPr>
            <p:nvPr/>
          </p:nvSpPr>
          <p:spPr bwMode="auto">
            <a:xfrm>
              <a:off x="3963505" y="2923673"/>
              <a:ext cx="2097428" cy="1010653"/>
            </a:xfrm>
            <a:prstGeom prst="wedgeRectCallout">
              <a:avLst>
                <a:gd name="adj1" fmla="val -16214"/>
                <a:gd name="adj2" fmla="val 149987"/>
              </a:avLst>
            </a:prstGeom>
            <a:solidFill>
              <a:schemeClr val="bg1"/>
            </a:solidFill>
            <a:ln w="57150">
              <a:solidFill>
                <a:srgbClr val="FF6600"/>
              </a:solidFill>
              <a:round/>
              <a:headEnd/>
              <a:tailEnd/>
            </a:ln>
          </p:spPr>
          <p:txBody>
            <a:bodyPr/>
            <a:lstStyle/>
            <a:p>
              <a:pPr algn="ctr"/>
              <a:endParaRPr lang="en-US" sz="2000" dirty="0"/>
            </a:p>
          </p:txBody>
        </p:sp>
        <p:sp>
          <p:nvSpPr>
            <p:cNvPr id="15" name="Rectangle 4">
              <a:extLst>
                <a:ext uri="{FF2B5EF4-FFF2-40B4-BE49-F238E27FC236}">
                  <a16:creationId xmlns:a16="http://schemas.microsoft.com/office/drawing/2014/main" id="{9E44BBCE-10AD-C943-8D1D-5D961AFF6368}"/>
                </a:ext>
              </a:extLst>
            </p:cNvPr>
            <p:cNvSpPr>
              <a:spLocks noChangeArrowheads="1"/>
            </p:cNvSpPr>
            <p:nvPr/>
          </p:nvSpPr>
          <p:spPr bwMode="auto">
            <a:xfrm>
              <a:off x="3823805" y="3079748"/>
              <a:ext cx="2049182" cy="69850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3200" dirty="0">
                  <a:solidFill>
                    <a:srgbClr val="0066FF"/>
                  </a:solidFill>
                  <a:latin typeface="Verdana" charset="0"/>
                </a:rPr>
                <a:t>burns</a:t>
              </a:r>
              <a:endParaRPr lang="en-US" sz="3200" dirty="0">
                <a:solidFill>
                  <a:srgbClr val="0066FF"/>
                </a:solidFill>
              </a:endParaRPr>
            </a:p>
          </p:txBody>
        </p:sp>
      </p:grpSp>
      <p:grpSp>
        <p:nvGrpSpPr>
          <p:cNvPr id="21" name="Group 20">
            <a:extLst>
              <a:ext uri="{FF2B5EF4-FFF2-40B4-BE49-F238E27FC236}">
                <a16:creationId xmlns:a16="http://schemas.microsoft.com/office/drawing/2014/main" id="{B46BEB28-0B76-814B-8F73-2EB39E98EBE1}"/>
              </a:ext>
            </a:extLst>
          </p:cNvPr>
          <p:cNvGrpSpPr/>
          <p:nvPr/>
        </p:nvGrpSpPr>
        <p:grpSpPr>
          <a:xfrm>
            <a:off x="767168" y="2058765"/>
            <a:ext cx="3724108" cy="4332706"/>
            <a:chOff x="767168" y="2058765"/>
            <a:chExt cx="3724108" cy="4332706"/>
          </a:xfrm>
        </p:grpSpPr>
        <p:sp>
          <p:nvSpPr>
            <p:cNvPr id="17" name="Rectangle 16">
              <a:extLst>
                <a:ext uri="{FF2B5EF4-FFF2-40B4-BE49-F238E27FC236}">
                  <a16:creationId xmlns:a16="http://schemas.microsoft.com/office/drawing/2014/main" id="{B6D69B72-179D-7E49-A9B7-D9722A207544}"/>
                </a:ext>
              </a:extLst>
            </p:cNvPr>
            <p:cNvSpPr/>
            <p:nvPr/>
          </p:nvSpPr>
          <p:spPr>
            <a:xfrm>
              <a:off x="964096" y="2058765"/>
              <a:ext cx="3210339" cy="2244878"/>
            </a:xfrm>
            <a:prstGeom prst="rect">
              <a:avLst/>
            </a:prstGeom>
            <a:noFill/>
            <a:ln w="9842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42628E0A-38AC-C44C-94FF-F39C7191D616}"/>
                </a:ext>
              </a:extLst>
            </p:cNvPr>
            <p:cNvGrpSpPr/>
            <p:nvPr/>
          </p:nvGrpSpPr>
          <p:grpSpPr>
            <a:xfrm>
              <a:off x="767168" y="4996037"/>
              <a:ext cx="3724108" cy="1395434"/>
              <a:chOff x="2709946" y="5008880"/>
              <a:chExt cx="3724108" cy="1395434"/>
            </a:xfrm>
          </p:grpSpPr>
          <p:sp>
            <p:nvSpPr>
              <p:cNvPr id="19" name="Rectangular Callout 3">
                <a:extLst>
                  <a:ext uri="{FF2B5EF4-FFF2-40B4-BE49-F238E27FC236}">
                    <a16:creationId xmlns:a16="http://schemas.microsoft.com/office/drawing/2014/main" id="{2EEEFA04-FA09-C849-874B-BE993499EC83}"/>
                  </a:ext>
                </a:extLst>
              </p:cNvPr>
              <p:cNvSpPr>
                <a:spLocks noChangeArrowheads="1"/>
              </p:cNvSpPr>
              <p:nvPr/>
            </p:nvSpPr>
            <p:spPr bwMode="auto">
              <a:xfrm>
                <a:off x="2709946" y="5008880"/>
                <a:ext cx="3724108" cy="1395434"/>
              </a:xfrm>
              <a:prstGeom prst="wedgeRectCallout">
                <a:avLst>
                  <a:gd name="adj1" fmla="val 7158"/>
                  <a:gd name="adj2" fmla="val -98422"/>
                </a:avLst>
              </a:prstGeom>
              <a:solidFill>
                <a:schemeClr val="bg1"/>
              </a:solidFill>
              <a:ln w="57150">
                <a:solidFill>
                  <a:srgbClr val="FF6600"/>
                </a:solidFill>
                <a:round/>
                <a:headEnd/>
                <a:tailEnd/>
              </a:ln>
            </p:spPr>
            <p:txBody>
              <a:bodyPr/>
              <a:lstStyle/>
              <a:p>
                <a:pPr algn="ctr"/>
                <a:endParaRPr lang="en-US" sz="2000" dirty="0"/>
              </a:p>
            </p:txBody>
          </p:sp>
          <p:sp>
            <p:nvSpPr>
              <p:cNvPr id="20" name="Rectangle 4">
                <a:extLst>
                  <a:ext uri="{FF2B5EF4-FFF2-40B4-BE49-F238E27FC236}">
                    <a16:creationId xmlns:a16="http://schemas.microsoft.com/office/drawing/2014/main" id="{1CA864AB-8324-AF47-86CF-94664548C093}"/>
                  </a:ext>
                </a:extLst>
              </p:cNvPr>
              <p:cNvSpPr>
                <a:spLocks noChangeArrowheads="1"/>
              </p:cNvSpPr>
              <p:nvPr/>
            </p:nvSpPr>
            <p:spPr bwMode="auto">
              <a:xfrm>
                <a:off x="2863388" y="5153657"/>
                <a:ext cx="3397945" cy="111506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2800" dirty="0">
                    <a:solidFill>
                      <a:srgbClr val="0066FF"/>
                    </a:solidFill>
                    <a:latin typeface="Verdana" charset="0"/>
                  </a:rPr>
                  <a:t>Suggested</a:t>
                </a:r>
              </a:p>
              <a:p>
                <a:pPr algn="ctr">
                  <a:lnSpc>
                    <a:spcPct val="120000"/>
                  </a:lnSpc>
                </a:pPr>
                <a:r>
                  <a:rPr lang="en-US" sz="2800" dirty="0">
                    <a:solidFill>
                      <a:srgbClr val="0066FF"/>
                    </a:solidFill>
                    <a:latin typeface="Verdana" charset="0"/>
                  </a:rPr>
                  <a:t>Subject Headings</a:t>
                </a:r>
                <a:endParaRPr lang="en-US" sz="2800" dirty="0">
                  <a:solidFill>
                    <a:srgbClr val="0066FF"/>
                  </a:solidFill>
                </a:endParaRPr>
              </a:p>
            </p:txBody>
          </p:sp>
        </p:grpSp>
      </p:grpSp>
    </p:spTree>
    <p:extLst>
      <p:ext uri="{BB962C8B-B14F-4D97-AF65-F5344CB8AC3E}">
        <p14:creationId xmlns:p14="http://schemas.microsoft.com/office/powerpoint/2010/main" val="14675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0EC502-83C0-CB4B-9EAE-9475410C851A}"/>
              </a:ext>
            </a:extLst>
          </p:cNvPr>
          <p:cNvPicPr>
            <a:picLocks noChangeAspect="1"/>
          </p:cNvPicPr>
          <p:nvPr/>
        </p:nvPicPr>
        <p:blipFill>
          <a:blip r:embed="rId2"/>
          <a:stretch>
            <a:fillRect/>
          </a:stretch>
        </p:blipFill>
        <p:spPr>
          <a:xfrm>
            <a:off x="381000" y="2154141"/>
            <a:ext cx="8382000" cy="2987040"/>
          </a:xfrm>
          <a:prstGeom prst="rect">
            <a:avLst/>
          </a:prstGeom>
        </p:spPr>
      </p:pic>
      <p:grpSp>
        <p:nvGrpSpPr>
          <p:cNvPr id="6" name="Group 5">
            <a:extLst>
              <a:ext uri="{FF2B5EF4-FFF2-40B4-BE49-F238E27FC236}">
                <a16:creationId xmlns:a16="http://schemas.microsoft.com/office/drawing/2014/main" id="{95C4312D-99DF-374D-919E-6504C8B458D6}"/>
              </a:ext>
            </a:extLst>
          </p:cNvPr>
          <p:cNvGrpSpPr/>
          <p:nvPr/>
        </p:nvGrpSpPr>
        <p:grpSpPr>
          <a:xfrm>
            <a:off x="520706" y="408969"/>
            <a:ext cx="3633850" cy="1010653"/>
            <a:chOff x="490889" y="905926"/>
            <a:chExt cx="8046824" cy="1010653"/>
          </a:xfrm>
        </p:grpSpPr>
        <p:sp>
          <p:nvSpPr>
            <p:cNvPr id="7" name="Rectangular Callout 3">
              <a:extLst>
                <a:ext uri="{FF2B5EF4-FFF2-40B4-BE49-F238E27FC236}">
                  <a16:creationId xmlns:a16="http://schemas.microsoft.com/office/drawing/2014/main" id="{1DCA4563-087A-3049-ABCD-73BD3F1CEC19}"/>
                </a:ext>
              </a:extLst>
            </p:cNvPr>
            <p:cNvSpPr>
              <a:spLocks noChangeArrowheads="1"/>
            </p:cNvSpPr>
            <p:nvPr/>
          </p:nvSpPr>
          <p:spPr bwMode="auto">
            <a:xfrm>
              <a:off x="490889" y="905926"/>
              <a:ext cx="8046824" cy="1010653"/>
            </a:xfrm>
            <a:prstGeom prst="wedgeRectCallout">
              <a:avLst>
                <a:gd name="adj1" fmla="val -10550"/>
                <a:gd name="adj2" fmla="val 235547"/>
              </a:avLst>
            </a:prstGeom>
            <a:solidFill>
              <a:schemeClr val="bg1"/>
            </a:solidFill>
            <a:ln w="57150">
              <a:solidFill>
                <a:srgbClr val="FF6600"/>
              </a:solidFill>
              <a:round/>
              <a:headEnd/>
              <a:tailEnd/>
            </a:ln>
          </p:spPr>
          <p:txBody>
            <a:bodyPr/>
            <a:lstStyle/>
            <a:p>
              <a:pPr algn="ctr"/>
              <a:endParaRPr lang="en-US" sz="2000" dirty="0"/>
            </a:p>
          </p:txBody>
        </p:sp>
        <p:sp>
          <p:nvSpPr>
            <p:cNvPr id="8" name="Rectangle 4">
              <a:extLst>
                <a:ext uri="{FF2B5EF4-FFF2-40B4-BE49-F238E27FC236}">
                  <a16:creationId xmlns:a16="http://schemas.microsoft.com/office/drawing/2014/main" id="{233FDCB4-41D8-604B-B1F0-3252B79CCD88}"/>
                </a:ext>
              </a:extLst>
            </p:cNvPr>
            <p:cNvSpPr>
              <a:spLocks noChangeArrowheads="1"/>
            </p:cNvSpPr>
            <p:nvPr/>
          </p:nvSpPr>
          <p:spPr bwMode="auto">
            <a:xfrm>
              <a:off x="781973" y="1075394"/>
              <a:ext cx="7580053" cy="69850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3200" dirty="0">
                  <a:solidFill>
                    <a:srgbClr val="0066FF"/>
                  </a:solidFill>
                  <a:latin typeface="Verdana" charset="0"/>
                </a:rPr>
                <a:t>Select burns</a:t>
              </a:r>
              <a:endParaRPr lang="en-US" sz="3200" dirty="0">
                <a:solidFill>
                  <a:srgbClr val="0066FF"/>
                </a:solidFill>
              </a:endParaRPr>
            </a:p>
          </p:txBody>
        </p:sp>
      </p:grpSp>
      <p:grpSp>
        <p:nvGrpSpPr>
          <p:cNvPr id="9" name="Group 8">
            <a:extLst>
              <a:ext uri="{FF2B5EF4-FFF2-40B4-BE49-F238E27FC236}">
                <a16:creationId xmlns:a16="http://schemas.microsoft.com/office/drawing/2014/main" id="{A6A5E1E7-45BB-C94F-812C-8BDA0F881B51}"/>
              </a:ext>
            </a:extLst>
          </p:cNvPr>
          <p:cNvGrpSpPr/>
          <p:nvPr/>
        </p:nvGrpSpPr>
        <p:grpSpPr>
          <a:xfrm>
            <a:off x="5727700" y="3150958"/>
            <a:ext cx="2334045" cy="2824756"/>
            <a:chOff x="6542709" y="3797002"/>
            <a:chExt cx="2334045" cy="2824756"/>
          </a:xfrm>
        </p:grpSpPr>
        <p:grpSp>
          <p:nvGrpSpPr>
            <p:cNvPr id="10" name="Group 9">
              <a:extLst>
                <a:ext uri="{FF2B5EF4-FFF2-40B4-BE49-F238E27FC236}">
                  <a16:creationId xmlns:a16="http://schemas.microsoft.com/office/drawing/2014/main" id="{A92E1E5B-E879-7148-BA05-7DA4420F2437}"/>
                </a:ext>
              </a:extLst>
            </p:cNvPr>
            <p:cNvGrpSpPr/>
            <p:nvPr/>
          </p:nvGrpSpPr>
          <p:grpSpPr>
            <a:xfrm>
              <a:off x="6542709" y="5345534"/>
              <a:ext cx="2334045" cy="1276224"/>
              <a:chOff x="4100622" y="4427805"/>
              <a:chExt cx="2334045" cy="1276224"/>
            </a:xfrm>
          </p:grpSpPr>
          <p:sp>
            <p:nvSpPr>
              <p:cNvPr id="12" name="Rectangular Callout 11">
                <a:extLst>
                  <a:ext uri="{FF2B5EF4-FFF2-40B4-BE49-F238E27FC236}">
                    <a16:creationId xmlns:a16="http://schemas.microsoft.com/office/drawing/2014/main" id="{5056379C-6622-BF43-8A9E-2596C7AC91B2}"/>
                  </a:ext>
                </a:extLst>
              </p:cNvPr>
              <p:cNvSpPr>
                <a:spLocks noChangeArrowheads="1"/>
              </p:cNvSpPr>
              <p:nvPr/>
            </p:nvSpPr>
            <p:spPr bwMode="auto">
              <a:xfrm>
                <a:off x="4100622" y="4427805"/>
                <a:ext cx="2334045" cy="1276224"/>
              </a:xfrm>
              <a:prstGeom prst="wedgeRectCallout">
                <a:avLst>
                  <a:gd name="adj1" fmla="val -22296"/>
                  <a:gd name="adj2" fmla="val -49824"/>
                </a:avLst>
              </a:prstGeom>
              <a:solidFill>
                <a:schemeClr val="bg1"/>
              </a:solidFill>
              <a:ln w="57150" cmpd="sng">
                <a:solidFill>
                  <a:srgbClr val="3366FF"/>
                </a:solidFill>
                <a:round/>
                <a:headEnd/>
                <a:tailEnd/>
              </a:ln>
            </p:spPr>
            <p:txBody>
              <a:bodyPr/>
              <a:lstStyle/>
              <a:p>
                <a:pPr algn="ctr"/>
                <a:endParaRPr lang="en-US" sz="2000" dirty="0"/>
              </a:p>
            </p:txBody>
          </p:sp>
          <p:sp>
            <p:nvSpPr>
              <p:cNvPr id="14" name="AutoShape 29">
                <a:extLst>
                  <a:ext uri="{FF2B5EF4-FFF2-40B4-BE49-F238E27FC236}">
                    <a16:creationId xmlns:a16="http://schemas.microsoft.com/office/drawing/2014/main" id="{835E6589-6EDB-934B-A2EB-04F8715122EA}"/>
                  </a:ext>
                </a:extLst>
              </p:cNvPr>
              <p:cNvSpPr>
                <a:spLocks noChangeArrowheads="1"/>
              </p:cNvSpPr>
              <p:nvPr/>
            </p:nvSpPr>
            <p:spPr bwMode="auto">
              <a:xfrm rot="5400000">
                <a:off x="4794088" y="4284210"/>
                <a:ext cx="762000" cy="1587824"/>
              </a:xfrm>
              <a:prstGeom prst="roundRect">
                <a:avLst>
                  <a:gd name="adj" fmla="val 16667"/>
                </a:avLst>
              </a:prstGeom>
              <a:solidFill>
                <a:srgbClr val="5F9D44"/>
              </a:solidFill>
              <a:ln w="28575">
                <a:noFill/>
                <a:round/>
                <a:headEnd/>
                <a:tailEnd/>
              </a:ln>
              <a:effectLst/>
              <a:extLst/>
            </p:spPr>
            <p:txBody>
              <a:bodyPr wrap="none" anchor="ctr"/>
              <a:lstStyle/>
              <a:p>
                <a:pPr algn="ctr">
                  <a:lnSpc>
                    <a:spcPct val="90000"/>
                  </a:lnSpc>
                  <a:defRPr/>
                </a:pPr>
                <a:endParaRPr lang="en-US" dirty="0">
                  <a:cs typeface="+mn-cs"/>
                </a:endParaRPr>
              </a:p>
            </p:txBody>
          </p:sp>
          <p:sp>
            <p:nvSpPr>
              <p:cNvPr id="15" name="Rectangle 2">
                <a:extLst>
                  <a:ext uri="{FF2B5EF4-FFF2-40B4-BE49-F238E27FC236}">
                    <a16:creationId xmlns:a16="http://schemas.microsoft.com/office/drawing/2014/main" id="{26CBD94A-ED02-0542-AB42-B4FBC46A06B1}"/>
                  </a:ext>
                </a:extLst>
              </p:cNvPr>
              <p:cNvSpPr>
                <a:spLocks noChangeArrowheads="1"/>
              </p:cNvSpPr>
              <p:nvPr/>
            </p:nvSpPr>
            <p:spPr bwMode="auto">
              <a:xfrm>
                <a:off x="4402342" y="4877038"/>
                <a:ext cx="1456591" cy="419100"/>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90000"/>
                  </a:lnSpc>
                </a:pPr>
                <a:r>
                  <a:rPr lang="en-US" sz="2600" dirty="0">
                    <a:solidFill>
                      <a:schemeClr val="bg1"/>
                    </a:solidFill>
                    <a:latin typeface="Verdana" charset="0"/>
                  </a:rPr>
                  <a:t>Search</a:t>
                </a:r>
                <a:endParaRPr lang="en-US" sz="2600" dirty="0">
                  <a:solidFill>
                    <a:schemeClr val="bg1"/>
                  </a:solidFill>
                </a:endParaRPr>
              </a:p>
            </p:txBody>
          </p:sp>
        </p:grpSp>
        <p:sp>
          <p:nvSpPr>
            <p:cNvPr id="11" name="AutoShape 10">
              <a:extLst>
                <a:ext uri="{FF2B5EF4-FFF2-40B4-BE49-F238E27FC236}">
                  <a16:creationId xmlns:a16="http://schemas.microsoft.com/office/drawing/2014/main" id="{C8AA6C26-48F8-6946-A7F9-E782C69597C8}"/>
                </a:ext>
              </a:extLst>
            </p:cNvPr>
            <p:cNvSpPr>
              <a:spLocks noChangeArrowheads="1"/>
            </p:cNvSpPr>
            <p:nvPr/>
          </p:nvSpPr>
          <p:spPr bwMode="auto">
            <a:xfrm rot="20199023">
              <a:off x="7221834" y="3797002"/>
              <a:ext cx="379412" cy="2011038"/>
            </a:xfrm>
            <a:prstGeom prst="upArrow">
              <a:avLst>
                <a:gd name="adj1" fmla="val 50000"/>
                <a:gd name="adj2" fmla="val 925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lstStyle/>
            <a:p>
              <a:pPr>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0288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91251-7818-3E42-AF24-96BEED11A58C}"/>
              </a:ext>
            </a:extLst>
          </p:cNvPr>
          <p:cNvPicPr>
            <a:picLocks noChangeAspect="1"/>
          </p:cNvPicPr>
          <p:nvPr/>
        </p:nvPicPr>
        <p:blipFill>
          <a:blip r:embed="rId3"/>
          <a:stretch>
            <a:fillRect/>
          </a:stretch>
        </p:blipFill>
        <p:spPr>
          <a:xfrm>
            <a:off x="1955510" y="418663"/>
            <a:ext cx="6874764" cy="6235827"/>
          </a:xfrm>
          <a:prstGeom prst="rect">
            <a:avLst/>
          </a:prstGeom>
        </p:spPr>
      </p:pic>
      <p:grpSp>
        <p:nvGrpSpPr>
          <p:cNvPr id="8" name="Group 7">
            <a:extLst>
              <a:ext uri="{FF2B5EF4-FFF2-40B4-BE49-F238E27FC236}">
                <a16:creationId xmlns:a16="http://schemas.microsoft.com/office/drawing/2014/main" id="{D39640C3-4806-D644-8F49-A699C3FE9025}"/>
              </a:ext>
            </a:extLst>
          </p:cNvPr>
          <p:cNvGrpSpPr/>
          <p:nvPr/>
        </p:nvGrpSpPr>
        <p:grpSpPr>
          <a:xfrm>
            <a:off x="491779" y="2506435"/>
            <a:ext cx="7419769" cy="2975300"/>
            <a:chOff x="491779" y="2506435"/>
            <a:chExt cx="7419769" cy="2975300"/>
          </a:xfrm>
        </p:grpSpPr>
        <p:sp>
          <p:nvSpPr>
            <p:cNvPr id="19" name="Rounded Rectangle 11">
              <a:extLst>
                <a:ext uri="{FF2B5EF4-FFF2-40B4-BE49-F238E27FC236}">
                  <a16:creationId xmlns:a16="http://schemas.microsoft.com/office/drawing/2014/main" id="{391949E2-56CE-E046-B064-D58D4D533B2A}"/>
                </a:ext>
              </a:extLst>
            </p:cNvPr>
            <p:cNvSpPr>
              <a:spLocks noChangeArrowheads="1"/>
            </p:cNvSpPr>
            <p:nvPr/>
          </p:nvSpPr>
          <p:spPr bwMode="auto">
            <a:xfrm>
              <a:off x="1955510" y="2506435"/>
              <a:ext cx="457200" cy="381000"/>
            </a:xfrm>
            <a:prstGeom prst="roundRect">
              <a:avLst>
                <a:gd name="adj" fmla="val 16667"/>
              </a:avLst>
            </a:prstGeom>
            <a:solidFill>
              <a:schemeClr val="bg1"/>
            </a:solidFill>
            <a:ln w="38100">
              <a:solidFill>
                <a:srgbClr val="66CC33"/>
              </a:solidFill>
              <a:round/>
              <a:headEnd/>
              <a:tailEnd/>
            </a:ln>
          </p:spPr>
          <p:txBody>
            <a:bodyPr>
              <a:prstTxWarp prst="textNoShape">
                <a:avLst/>
              </a:prstTxWarp>
            </a:bodyPr>
            <a:lstStyle/>
            <a:p>
              <a:pPr eaLnBrk="0" hangingPunct="0"/>
              <a:r>
                <a:rPr lang="en-US" sz="1800" b="1" dirty="0">
                  <a:solidFill>
                    <a:srgbClr val="66CC33"/>
                  </a:solidFill>
                  <a:latin typeface="Zapf Dingbats" charset="2"/>
                  <a:ea typeface="Zapf Dingbats" charset="2"/>
                  <a:cs typeface="Zapf Dingbats" charset="2"/>
                </a:rPr>
                <a:t>✔</a:t>
              </a:r>
              <a:endParaRPr lang="en-US" sz="1800" b="1" dirty="0">
                <a:solidFill>
                  <a:srgbClr val="66CC33"/>
                </a:solidFill>
                <a:latin typeface="Verdana" charset="0"/>
                <a:ea typeface="Verdana" charset="0"/>
                <a:cs typeface="Verdana" charset="0"/>
              </a:endParaRPr>
            </a:p>
          </p:txBody>
        </p:sp>
        <p:grpSp>
          <p:nvGrpSpPr>
            <p:cNvPr id="20" name="Group 19">
              <a:extLst>
                <a:ext uri="{FF2B5EF4-FFF2-40B4-BE49-F238E27FC236}">
                  <a16:creationId xmlns:a16="http://schemas.microsoft.com/office/drawing/2014/main" id="{EFA2BF15-7449-8E46-B2D9-75C2D4F0C342}"/>
                </a:ext>
              </a:extLst>
            </p:cNvPr>
            <p:cNvGrpSpPr/>
            <p:nvPr/>
          </p:nvGrpSpPr>
          <p:grpSpPr>
            <a:xfrm>
              <a:off x="491779" y="4138604"/>
              <a:ext cx="7419769" cy="1343131"/>
              <a:chOff x="496342" y="3770856"/>
              <a:chExt cx="8160441" cy="1343131"/>
            </a:xfrm>
          </p:grpSpPr>
          <p:sp>
            <p:nvSpPr>
              <p:cNvPr id="21" name="Rectangular Callout 15">
                <a:extLst>
                  <a:ext uri="{FF2B5EF4-FFF2-40B4-BE49-F238E27FC236}">
                    <a16:creationId xmlns:a16="http://schemas.microsoft.com/office/drawing/2014/main" id="{0E725E2E-8AB4-D743-A2E5-F4FA3BE0BC28}"/>
                  </a:ext>
                </a:extLst>
              </p:cNvPr>
              <p:cNvSpPr>
                <a:spLocks noChangeArrowheads="1"/>
              </p:cNvSpPr>
              <p:nvPr/>
            </p:nvSpPr>
            <p:spPr bwMode="auto">
              <a:xfrm>
                <a:off x="496342" y="3770856"/>
                <a:ext cx="8160441" cy="1343131"/>
              </a:xfrm>
              <a:prstGeom prst="wedgeRectCallout">
                <a:avLst>
                  <a:gd name="adj1" fmla="val -26892"/>
                  <a:gd name="adj2" fmla="val -133543"/>
                </a:avLst>
              </a:prstGeom>
              <a:solidFill>
                <a:schemeClr val="bg1"/>
              </a:solidFill>
              <a:ln w="57150" cmpd="sng">
                <a:solidFill>
                  <a:schemeClr val="tx1">
                    <a:lumMod val="50000"/>
                    <a:lumOff val="50000"/>
                  </a:schemeClr>
                </a:solidFill>
                <a:round/>
                <a:headEnd/>
                <a:tailEnd/>
              </a:ln>
            </p:spPr>
            <p:txBody>
              <a:bodyPr/>
              <a:lstStyle/>
              <a:p>
                <a:pPr algn="ctr"/>
                <a:endParaRPr lang="en-US" sz="2000" dirty="0"/>
              </a:p>
            </p:txBody>
          </p:sp>
          <p:sp>
            <p:nvSpPr>
              <p:cNvPr id="22" name="Rectangle 16">
                <a:extLst>
                  <a:ext uri="{FF2B5EF4-FFF2-40B4-BE49-F238E27FC236}">
                    <a16:creationId xmlns:a16="http://schemas.microsoft.com/office/drawing/2014/main" id="{C8214749-1BFC-1D4C-9152-CA6BACAD1F57}"/>
                  </a:ext>
                </a:extLst>
              </p:cNvPr>
              <p:cNvSpPr>
                <a:spLocks noChangeArrowheads="1"/>
              </p:cNvSpPr>
              <p:nvPr/>
            </p:nvSpPr>
            <p:spPr bwMode="auto">
              <a:xfrm>
                <a:off x="700717" y="3933037"/>
                <a:ext cx="7728128" cy="1003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130000"/>
                  </a:lnSpc>
                  <a:defRPr/>
                </a:pPr>
                <a:r>
                  <a:rPr lang="en-US" sz="3600" dirty="0">
                    <a:solidFill>
                      <a:srgbClr val="FF6600"/>
                    </a:solidFill>
                    <a:latin typeface="Verdana" charset="0"/>
                  </a:rPr>
                  <a:t>Click the box next to </a:t>
                </a:r>
                <a:r>
                  <a:rPr lang="en-US" sz="3600" dirty="0">
                    <a:solidFill>
                      <a:srgbClr val="3A7CD0"/>
                    </a:solidFill>
                    <a:latin typeface="Verdana" charset="0"/>
                  </a:rPr>
                  <a:t>Burns</a:t>
                </a:r>
                <a:endParaRPr lang="en-US" sz="3600" i="1" dirty="0">
                  <a:solidFill>
                    <a:srgbClr val="3A7CD0"/>
                  </a:solidFill>
                  <a:latin typeface="Verdana" charset="0"/>
                </a:endParaRPr>
              </a:p>
            </p:txBody>
          </p:sp>
        </p:grpSp>
      </p:grpSp>
      <p:sp>
        <p:nvSpPr>
          <p:cNvPr id="9" name="Rounded Rectangle 11">
            <a:extLst>
              <a:ext uri="{FF2B5EF4-FFF2-40B4-BE49-F238E27FC236}">
                <a16:creationId xmlns:a16="http://schemas.microsoft.com/office/drawing/2014/main" id="{8EA5A026-99AC-E34D-BCC4-7AF67E1CFBEF}"/>
              </a:ext>
            </a:extLst>
          </p:cNvPr>
          <p:cNvSpPr>
            <a:spLocks noChangeArrowheads="1"/>
          </p:cNvSpPr>
          <p:nvPr/>
        </p:nvSpPr>
        <p:spPr bwMode="auto">
          <a:xfrm>
            <a:off x="7911548" y="2510918"/>
            <a:ext cx="408910" cy="381000"/>
          </a:xfrm>
          <a:prstGeom prst="roundRect">
            <a:avLst>
              <a:gd name="adj" fmla="val 16667"/>
            </a:avLst>
          </a:prstGeom>
          <a:solidFill>
            <a:schemeClr val="bg1"/>
          </a:solidFill>
          <a:ln w="38100">
            <a:solidFill>
              <a:srgbClr val="66CC33"/>
            </a:solidFill>
            <a:round/>
            <a:headEnd/>
            <a:tailEnd/>
          </a:ln>
        </p:spPr>
        <p:txBody>
          <a:bodyPr>
            <a:prstTxWarp prst="textNoShape">
              <a:avLst/>
            </a:prstTxWarp>
          </a:bodyPr>
          <a:lstStyle/>
          <a:p>
            <a:pPr eaLnBrk="0" hangingPunct="0"/>
            <a:r>
              <a:rPr lang="en-US" sz="1800" b="1" dirty="0">
                <a:solidFill>
                  <a:srgbClr val="66CC33"/>
                </a:solidFill>
                <a:latin typeface="Zapf Dingbats" charset="2"/>
                <a:ea typeface="Zapf Dingbats" charset="2"/>
                <a:cs typeface="Zapf Dingbats" charset="2"/>
              </a:rPr>
              <a:t>✔</a:t>
            </a:r>
            <a:endParaRPr lang="en-US" sz="1800" b="1" dirty="0">
              <a:solidFill>
                <a:srgbClr val="66CC33"/>
              </a:solidFill>
              <a:latin typeface="Verdana" charset="0"/>
              <a:ea typeface="Verdana" charset="0"/>
              <a:cs typeface="Verdana" charset="0"/>
            </a:endParaRPr>
          </a:p>
        </p:txBody>
      </p:sp>
    </p:spTree>
    <p:extLst>
      <p:ext uri="{BB962C8B-B14F-4D97-AF65-F5344CB8AC3E}">
        <p14:creationId xmlns:p14="http://schemas.microsoft.com/office/powerpoint/2010/main" val="41781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733296" y="305067"/>
            <a:ext cx="914400" cy="624786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en-US" sz="5400" dirty="0"/>
              <a:t>A</a:t>
            </a:r>
          </a:p>
          <a:p>
            <a:pPr algn="ctr">
              <a:lnSpc>
                <a:spcPct val="120000"/>
              </a:lnSpc>
            </a:pPr>
            <a:r>
              <a:rPr lang="en-US" sz="5400" dirty="0"/>
              <a:t>G</a:t>
            </a:r>
          </a:p>
          <a:p>
            <a:pPr algn="ctr">
              <a:lnSpc>
                <a:spcPct val="120000"/>
              </a:lnSpc>
            </a:pPr>
            <a:r>
              <a:rPr lang="en-US" sz="5400" dirty="0"/>
              <a:t>E</a:t>
            </a:r>
          </a:p>
          <a:p>
            <a:pPr algn="ctr">
              <a:lnSpc>
                <a:spcPct val="120000"/>
              </a:lnSpc>
            </a:pPr>
            <a:r>
              <a:rPr lang="en-US" sz="5400" dirty="0"/>
              <a:t>N</a:t>
            </a:r>
          </a:p>
          <a:p>
            <a:pPr algn="ctr">
              <a:lnSpc>
                <a:spcPct val="120000"/>
              </a:lnSpc>
            </a:pPr>
            <a:r>
              <a:rPr lang="en-US" sz="5400" dirty="0"/>
              <a:t>D</a:t>
            </a:r>
          </a:p>
          <a:p>
            <a:pPr algn="ctr">
              <a:lnSpc>
                <a:spcPct val="120000"/>
              </a:lnSpc>
            </a:pPr>
            <a:r>
              <a:rPr lang="en-US" sz="5400" dirty="0"/>
              <a:t>A</a:t>
            </a:r>
          </a:p>
        </p:txBody>
      </p:sp>
      <p:pic>
        <p:nvPicPr>
          <p:cNvPr id="7" name="Picture 6">
            <a:extLst>
              <a:ext uri="{FF2B5EF4-FFF2-40B4-BE49-F238E27FC236}">
                <a16:creationId xmlns:a16="http://schemas.microsoft.com/office/drawing/2014/main" id="{12BE93CC-64C3-994F-B87D-A1F64348C9D8}"/>
              </a:ext>
            </a:extLst>
          </p:cNvPr>
          <p:cNvPicPr>
            <a:picLocks noChangeAspect="1"/>
          </p:cNvPicPr>
          <p:nvPr/>
        </p:nvPicPr>
        <p:blipFill>
          <a:blip r:embed="rId2"/>
          <a:stretch>
            <a:fillRect/>
          </a:stretch>
        </p:blipFill>
        <p:spPr>
          <a:xfrm>
            <a:off x="1922318" y="0"/>
            <a:ext cx="5299364" cy="6858000"/>
          </a:xfrm>
          <a:prstGeom prst="rect">
            <a:avLst/>
          </a:prstGeom>
        </p:spPr>
      </p:pic>
      <p:pic>
        <p:nvPicPr>
          <p:cNvPr id="9" name="Picture 8">
            <a:extLst>
              <a:ext uri="{FF2B5EF4-FFF2-40B4-BE49-F238E27FC236}">
                <a16:creationId xmlns:a16="http://schemas.microsoft.com/office/drawing/2014/main" id="{4136FBE1-8038-394B-A116-5794ACC1B95E}"/>
              </a:ext>
            </a:extLst>
          </p:cNvPr>
          <p:cNvPicPr>
            <a:picLocks noChangeAspect="1"/>
          </p:cNvPicPr>
          <p:nvPr/>
        </p:nvPicPr>
        <p:blipFill>
          <a:blip r:embed="rId3">
            <a:lum bright="-27000" contrast="76000"/>
          </a:blip>
          <a:stretch>
            <a:fillRect/>
          </a:stretch>
        </p:blipFill>
        <p:spPr>
          <a:xfrm>
            <a:off x="2046514" y="160724"/>
            <a:ext cx="4984503" cy="6450533"/>
          </a:xfrm>
          <a:prstGeom prst="rect">
            <a:avLst/>
          </a:prstGeom>
          <a:solidFill>
            <a:schemeClr val="bg1"/>
          </a:solidFill>
        </p:spPr>
      </p:pic>
    </p:spTree>
    <p:extLst>
      <p:ext uri="{BB962C8B-B14F-4D97-AF65-F5344CB8AC3E}">
        <p14:creationId xmlns:p14="http://schemas.microsoft.com/office/powerpoint/2010/main" val="10958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91251-7818-3E42-AF24-96BEED11A58C}"/>
              </a:ext>
            </a:extLst>
          </p:cNvPr>
          <p:cNvPicPr>
            <a:picLocks noChangeAspect="1"/>
          </p:cNvPicPr>
          <p:nvPr/>
        </p:nvPicPr>
        <p:blipFill>
          <a:blip r:embed="rId2"/>
          <a:stretch>
            <a:fillRect/>
          </a:stretch>
        </p:blipFill>
        <p:spPr>
          <a:xfrm>
            <a:off x="279852" y="311086"/>
            <a:ext cx="6874764" cy="6235827"/>
          </a:xfrm>
          <a:prstGeom prst="rect">
            <a:avLst/>
          </a:prstGeom>
        </p:spPr>
      </p:pic>
      <p:grpSp>
        <p:nvGrpSpPr>
          <p:cNvPr id="2" name="Group 1">
            <a:extLst>
              <a:ext uri="{FF2B5EF4-FFF2-40B4-BE49-F238E27FC236}">
                <a16:creationId xmlns:a16="http://schemas.microsoft.com/office/drawing/2014/main" id="{7FE1EBF1-06CF-8243-8545-17BF289E4710}"/>
              </a:ext>
            </a:extLst>
          </p:cNvPr>
          <p:cNvGrpSpPr/>
          <p:nvPr/>
        </p:nvGrpSpPr>
        <p:grpSpPr>
          <a:xfrm>
            <a:off x="437321" y="1719469"/>
            <a:ext cx="5009321" cy="4867101"/>
            <a:chOff x="1292087" y="1719469"/>
            <a:chExt cx="5009321" cy="4867101"/>
          </a:xfrm>
        </p:grpSpPr>
        <p:sp>
          <p:nvSpPr>
            <p:cNvPr id="10" name="Rectangle 19">
              <a:extLst>
                <a:ext uri="{FF2B5EF4-FFF2-40B4-BE49-F238E27FC236}">
                  <a16:creationId xmlns:a16="http://schemas.microsoft.com/office/drawing/2014/main" id="{C6AC0FA6-9125-8343-8578-077A2ED7D0AB}"/>
                </a:ext>
              </a:extLst>
            </p:cNvPr>
            <p:cNvSpPr>
              <a:spLocks noChangeArrowheads="1"/>
            </p:cNvSpPr>
            <p:nvPr/>
          </p:nvSpPr>
          <p:spPr bwMode="auto">
            <a:xfrm>
              <a:off x="4839985" y="1719469"/>
              <a:ext cx="1461423" cy="4867101"/>
            </a:xfrm>
            <a:prstGeom prst="rect">
              <a:avLst/>
            </a:prstGeom>
            <a:noFill/>
            <a:ln w="85725">
              <a:solidFill>
                <a:srgbClr val="FF8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nvGrpSpPr>
            <p:cNvPr id="11" name="Group 10">
              <a:extLst>
                <a:ext uri="{FF2B5EF4-FFF2-40B4-BE49-F238E27FC236}">
                  <a16:creationId xmlns:a16="http://schemas.microsoft.com/office/drawing/2014/main" id="{33CEDF87-354B-9F43-B6E8-59DA233EC21D}"/>
                </a:ext>
              </a:extLst>
            </p:cNvPr>
            <p:cNvGrpSpPr/>
            <p:nvPr/>
          </p:nvGrpSpPr>
          <p:grpSpPr>
            <a:xfrm>
              <a:off x="1292087" y="3279957"/>
              <a:ext cx="3514863" cy="1295400"/>
              <a:chOff x="464430" y="1578336"/>
              <a:chExt cx="3693493" cy="1295400"/>
            </a:xfrm>
          </p:grpSpPr>
          <p:sp>
            <p:nvSpPr>
              <p:cNvPr id="12" name="Right Arrow Callout 11">
                <a:extLst>
                  <a:ext uri="{FF2B5EF4-FFF2-40B4-BE49-F238E27FC236}">
                    <a16:creationId xmlns:a16="http://schemas.microsoft.com/office/drawing/2014/main" id="{AB85159F-0637-474A-9D9A-1F0E1678761C}"/>
                  </a:ext>
                </a:extLst>
              </p:cNvPr>
              <p:cNvSpPr/>
              <p:nvPr/>
            </p:nvSpPr>
            <p:spPr>
              <a:xfrm>
                <a:off x="464430" y="1578336"/>
                <a:ext cx="3693493" cy="1295400"/>
              </a:xfrm>
              <a:prstGeom prst="rightArrowCallout">
                <a:avLst>
                  <a:gd name="adj1" fmla="val 28086"/>
                  <a:gd name="adj2" fmla="val 25000"/>
                  <a:gd name="adj3" fmla="val 25000"/>
                  <a:gd name="adj4" fmla="val 85111"/>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24">
                <a:extLst>
                  <a:ext uri="{FF2B5EF4-FFF2-40B4-BE49-F238E27FC236}">
                    <a16:creationId xmlns:a16="http://schemas.microsoft.com/office/drawing/2014/main" id="{42A2D7E1-26E4-AC45-8DAE-631203AF2789}"/>
                  </a:ext>
                </a:extLst>
              </p:cNvPr>
              <p:cNvSpPr>
                <a:spLocks noChangeArrowheads="1"/>
              </p:cNvSpPr>
              <p:nvPr/>
            </p:nvSpPr>
            <p:spPr bwMode="auto">
              <a:xfrm>
                <a:off x="591429" y="1670944"/>
                <a:ext cx="2894015" cy="1114881"/>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dirty="0">
                    <a:solidFill>
                      <a:schemeClr val="bg1"/>
                    </a:solidFill>
                    <a:latin typeface="Verdana" charset="0"/>
                  </a:rPr>
                  <a:t>Subheadings </a:t>
                </a:r>
              </a:p>
              <a:p>
                <a:pPr algn="ctr">
                  <a:defRPr/>
                </a:pPr>
                <a:r>
                  <a:rPr lang="en-US" sz="2800" dirty="0">
                    <a:solidFill>
                      <a:schemeClr val="bg1"/>
                    </a:solidFill>
                    <a:latin typeface="Verdana" charset="0"/>
                  </a:rPr>
                  <a:t>appear</a:t>
                </a:r>
              </a:p>
            </p:txBody>
          </p:sp>
        </p:grpSp>
      </p:grpSp>
      <p:grpSp>
        <p:nvGrpSpPr>
          <p:cNvPr id="3" name="Group 2">
            <a:extLst>
              <a:ext uri="{FF2B5EF4-FFF2-40B4-BE49-F238E27FC236}">
                <a16:creationId xmlns:a16="http://schemas.microsoft.com/office/drawing/2014/main" id="{D0B57F0E-34BE-3142-A2D6-E583486010F1}"/>
              </a:ext>
            </a:extLst>
          </p:cNvPr>
          <p:cNvGrpSpPr/>
          <p:nvPr/>
        </p:nvGrpSpPr>
        <p:grpSpPr>
          <a:xfrm>
            <a:off x="4204954" y="263085"/>
            <a:ext cx="4744239" cy="1473087"/>
            <a:chOff x="4204954" y="263085"/>
            <a:chExt cx="4744239" cy="1473087"/>
          </a:xfrm>
        </p:grpSpPr>
        <p:grpSp>
          <p:nvGrpSpPr>
            <p:cNvPr id="14" name="Group 13">
              <a:extLst>
                <a:ext uri="{FF2B5EF4-FFF2-40B4-BE49-F238E27FC236}">
                  <a16:creationId xmlns:a16="http://schemas.microsoft.com/office/drawing/2014/main" id="{373AB3BA-F23A-9844-86FA-CADF0D139F30}"/>
                </a:ext>
              </a:extLst>
            </p:cNvPr>
            <p:cNvGrpSpPr/>
            <p:nvPr/>
          </p:nvGrpSpPr>
          <p:grpSpPr>
            <a:xfrm>
              <a:off x="4204954" y="263085"/>
              <a:ext cx="4744239" cy="1126435"/>
              <a:chOff x="4170364" y="5556143"/>
              <a:chExt cx="4744239" cy="1126435"/>
            </a:xfrm>
          </p:grpSpPr>
          <p:sp>
            <p:nvSpPr>
              <p:cNvPr id="15" name="Rectangular Callout 14">
                <a:extLst>
                  <a:ext uri="{FF2B5EF4-FFF2-40B4-BE49-F238E27FC236}">
                    <a16:creationId xmlns:a16="http://schemas.microsoft.com/office/drawing/2014/main" id="{DE106269-69E7-1D4A-B73A-7E769FCB5232}"/>
                  </a:ext>
                </a:extLst>
              </p:cNvPr>
              <p:cNvSpPr>
                <a:spLocks noChangeArrowheads="1"/>
              </p:cNvSpPr>
              <p:nvPr/>
            </p:nvSpPr>
            <p:spPr bwMode="auto">
              <a:xfrm>
                <a:off x="4170364" y="5556143"/>
                <a:ext cx="4744239" cy="1126435"/>
              </a:xfrm>
              <a:prstGeom prst="wedgeRectCallout">
                <a:avLst>
                  <a:gd name="adj1" fmla="val -22296"/>
                  <a:gd name="adj2" fmla="val -49824"/>
                </a:avLst>
              </a:prstGeom>
              <a:solidFill>
                <a:schemeClr val="bg1"/>
              </a:solidFill>
              <a:ln w="57150" cmpd="sng">
                <a:solidFill>
                  <a:srgbClr val="3366FF"/>
                </a:solidFill>
                <a:round/>
                <a:headEnd/>
                <a:tailEnd/>
              </a:ln>
            </p:spPr>
            <p:txBody>
              <a:bodyPr/>
              <a:lstStyle/>
              <a:p>
                <a:pPr algn="ctr"/>
                <a:endParaRPr lang="en-US" sz="2000" dirty="0"/>
              </a:p>
            </p:txBody>
          </p:sp>
          <p:grpSp>
            <p:nvGrpSpPr>
              <p:cNvPr id="16" name="Group 15">
                <a:extLst>
                  <a:ext uri="{FF2B5EF4-FFF2-40B4-BE49-F238E27FC236}">
                    <a16:creationId xmlns:a16="http://schemas.microsoft.com/office/drawing/2014/main" id="{9790566F-C3C8-154F-B78C-E67BD87D4CC8}"/>
                  </a:ext>
                </a:extLst>
              </p:cNvPr>
              <p:cNvGrpSpPr/>
              <p:nvPr/>
            </p:nvGrpSpPr>
            <p:grpSpPr>
              <a:xfrm>
                <a:off x="4391228" y="5810141"/>
                <a:ext cx="4293162" cy="619567"/>
                <a:chOff x="4391228" y="5810141"/>
                <a:chExt cx="4293162" cy="619567"/>
              </a:xfrm>
            </p:grpSpPr>
            <p:sp>
              <p:nvSpPr>
                <p:cNvPr id="17" name="Rectangle 25">
                  <a:extLst>
                    <a:ext uri="{FF2B5EF4-FFF2-40B4-BE49-F238E27FC236}">
                      <a16:creationId xmlns:a16="http://schemas.microsoft.com/office/drawing/2014/main" id="{025AE43E-DC95-D148-BA97-0B3903599104}"/>
                    </a:ext>
                  </a:extLst>
                </p:cNvPr>
                <p:cNvSpPr>
                  <a:spLocks noChangeArrowheads="1"/>
                </p:cNvSpPr>
                <p:nvPr/>
              </p:nvSpPr>
              <p:spPr bwMode="auto">
                <a:xfrm>
                  <a:off x="4391228" y="5897803"/>
                  <a:ext cx="1014379" cy="45720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80000"/>
                    </a:lnSpc>
                    <a:defRPr/>
                  </a:pPr>
                  <a:r>
                    <a:rPr lang="en-US" sz="2800" dirty="0">
                      <a:solidFill>
                        <a:srgbClr val="0033FF"/>
                      </a:solidFill>
                      <a:latin typeface="Verdana" charset="0"/>
                      <a:cs typeface="+mn-cs"/>
                    </a:rPr>
                    <a:t>click</a:t>
                  </a:r>
                </a:p>
              </p:txBody>
            </p:sp>
            <p:grpSp>
              <p:nvGrpSpPr>
                <p:cNvPr id="18" name="Group 17">
                  <a:extLst>
                    <a:ext uri="{FF2B5EF4-FFF2-40B4-BE49-F238E27FC236}">
                      <a16:creationId xmlns:a16="http://schemas.microsoft.com/office/drawing/2014/main" id="{5341367F-0D47-E740-9D06-913B8E21017D}"/>
                    </a:ext>
                  </a:extLst>
                </p:cNvPr>
                <p:cNvGrpSpPr/>
                <p:nvPr/>
              </p:nvGrpSpPr>
              <p:grpSpPr>
                <a:xfrm>
                  <a:off x="5483990" y="5810141"/>
                  <a:ext cx="3200400" cy="619567"/>
                  <a:chOff x="5483990" y="5810141"/>
                  <a:chExt cx="3200400" cy="619567"/>
                </a:xfrm>
              </p:grpSpPr>
              <p:sp>
                <p:nvSpPr>
                  <p:cNvPr id="23" name="AutoShape 29">
                    <a:extLst>
                      <a:ext uri="{FF2B5EF4-FFF2-40B4-BE49-F238E27FC236}">
                        <a16:creationId xmlns:a16="http://schemas.microsoft.com/office/drawing/2014/main" id="{8CD9DB1E-DBE7-7944-8942-867982D9CD14}"/>
                      </a:ext>
                    </a:extLst>
                  </p:cNvPr>
                  <p:cNvSpPr>
                    <a:spLocks noChangeArrowheads="1"/>
                  </p:cNvSpPr>
                  <p:nvPr/>
                </p:nvSpPr>
                <p:spPr bwMode="auto">
                  <a:xfrm rot="5400000">
                    <a:off x="6774406" y="4519725"/>
                    <a:ext cx="619567" cy="3200400"/>
                  </a:xfrm>
                  <a:prstGeom prst="roundRect">
                    <a:avLst>
                      <a:gd name="adj" fmla="val 16667"/>
                    </a:avLst>
                  </a:prstGeom>
                  <a:gradFill flip="none" rotWithShape="1">
                    <a:gsLst>
                      <a:gs pos="0">
                        <a:srgbClr val="2D9800"/>
                      </a:gs>
                      <a:gs pos="100000">
                        <a:srgbClr val="8CDE5B"/>
                      </a:gs>
                    </a:gsLst>
                    <a:lin ang="0" scaled="1"/>
                    <a:tileRect/>
                  </a:gradFill>
                  <a:ln w="28575">
                    <a:noFill/>
                    <a:round/>
                    <a:headEnd/>
                    <a:tailEnd/>
                  </a:ln>
                  <a:effectLst/>
                  <a:extLst/>
                </p:spPr>
                <p:txBody>
                  <a:bodyPr wrap="none" anchor="ctr"/>
                  <a:lstStyle/>
                  <a:p>
                    <a:pPr algn="ctr">
                      <a:lnSpc>
                        <a:spcPct val="90000"/>
                      </a:lnSpc>
                      <a:defRPr/>
                    </a:pPr>
                    <a:endParaRPr lang="en-US" dirty="0">
                      <a:cs typeface="+mn-cs"/>
                    </a:endParaRPr>
                  </a:p>
                </p:txBody>
              </p:sp>
              <p:sp>
                <p:nvSpPr>
                  <p:cNvPr id="24" name="Rectangle 2">
                    <a:extLst>
                      <a:ext uri="{FF2B5EF4-FFF2-40B4-BE49-F238E27FC236}">
                        <a16:creationId xmlns:a16="http://schemas.microsoft.com/office/drawing/2014/main" id="{E863ADFC-F9AB-AF41-BF9D-167091B07564}"/>
                      </a:ext>
                    </a:extLst>
                  </p:cNvPr>
                  <p:cNvSpPr>
                    <a:spLocks noChangeArrowheads="1"/>
                  </p:cNvSpPr>
                  <p:nvPr/>
                </p:nvSpPr>
                <p:spPr bwMode="auto">
                  <a:xfrm>
                    <a:off x="5677647" y="5934602"/>
                    <a:ext cx="2823883" cy="419275"/>
                  </a:xfrm>
                  <a:prstGeom prst="rect">
                    <a:avLst/>
                  </a:prstGeom>
                  <a:noFill/>
                  <a:ln w="9525">
                    <a:noFill/>
                    <a:round/>
                    <a:headEnd/>
                    <a:tailEnd/>
                  </a:ln>
                  <a:extLst>
                    <a:ext uri="{909E8E84-426E-40dd-AFC4-6F175D3DCCD1}">
                      <a14:hiddenFill xmlns="" xmlns:a14="http://schemas.microsoft.com/office/drawing/2010/main">
                        <a:solidFill>
                          <a:srgbClr val="FFFFFF"/>
                        </a:solidFill>
                      </a14:hiddenFill>
                    </a:ext>
                  </a:extLst>
                </p:spPr>
                <p:txBody>
                  <a:bodyPr/>
                  <a:lstStyle/>
                  <a:p>
                    <a:pPr algn="ctr">
                      <a:lnSpc>
                        <a:spcPct val="80000"/>
                      </a:lnSpc>
                    </a:pPr>
                    <a:r>
                      <a:rPr lang="en-US" sz="2400" dirty="0">
                        <a:solidFill>
                          <a:schemeClr val="bg1"/>
                        </a:solidFill>
                        <a:latin typeface="Verdana" charset="0"/>
                      </a:rPr>
                      <a:t>Search Database</a:t>
                    </a:r>
                    <a:endParaRPr lang="en-US" sz="2400" dirty="0">
                      <a:solidFill>
                        <a:schemeClr val="bg1"/>
                      </a:solidFill>
                    </a:endParaRPr>
                  </a:p>
                </p:txBody>
              </p:sp>
            </p:grpSp>
          </p:grpSp>
        </p:grpSp>
        <p:sp>
          <p:nvSpPr>
            <p:cNvPr id="25" name="AutoShape 10">
              <a:extLst>
                <a:ext uri="{FF2B5EF4-FFF2-40B4-BE49-F238E27FC236}">
                  <a16:creationId xmlns:a16="http://schemas.microsoft.com/office/drawing/2014/main" id="{FF66FFBA-9FAE-F248-8DE4-7B7A53B1C544}"/>
                </a:ext>
              </a:extLst>
            </p:cNvPr>
            <p:cNvSpPr>
              <a:spLocks noChangeArrowheads="1"/>
            </p:cNvSpPr>
            <p:nvPr/>
          </p:nvSpPr>
          <p:spPr bwMode="auto">
            <a:xfrm rot="14109284">
              <a:off x="6931280" y="778166"/>
              <a:ext cx="454602" cy="1461410"/>
            </a:xfrm>
            <a:prstGeom prst="upArrow">
              <a:avLst>
                <a:gd name="adj1" fmla="val 40250"/>
                <a:gd name="adj2" fmla="val 79244"/>
              </a:avLst>
            </a:prstGeom>
            <a:gradFill rotWithShape="0">
              <a:gsLst>
                <a:gs pos="0">
                  <a:srgbClr val="A5E895"/>
                </a:gs>
                <a:gs pos="100000">
                  <a:srgbClr val="FFE57B"/>
                </a:gs>
                <a:gs pos="50000">
                  <a:schemeClr val="bg1"/>
                </a:gs>
              </a:gsLst>
              <a:path path="rect">
                <a:fillToRect l="50000" t="50000" r="50000" b="50000"/>
              </a:path>
            </a:gradFill>
            <a:ln w="28575" cap="flat" cmpd="sng" algn="ctr">
              <a:solidFill>
                <a:srgbClr val="336699"/>
              </a:solidFill>
              <a:prstDash val="solid"/>
              <a:miter lim="800000"/>
              <a:headEnd type="none" w="med" len="med"/>
              <a:tailEnd type="none" w="med" len="med"/>
            </a:ln>
          </p:spPr>
          <p:txBody>
            <a:bodyPr wrap="none" anchor="ctr"/>
            <a:lstStyle/>
            <a:p>
              <a:pPr>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36184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BEFBD7-7FE0-E84C-B07B-C9A8AFB6E527}"/>
              </a:ext>
            </a:extLst>
          </p:cNvPr>
          <p:cNvPicPr>
            <a:picLocks noChangeAspect="1"/>
          </p:cNvPicPr>
          <p:nvPr/>
        </p:nvPicPr>
        <p:blipFill rotWithShape="1">
          <a:blip r:embed="rId2"/>
          <a:srcRect l="360" r="360"/>
          <a:stretch/>
        </p:blipFill>
        <p:spPr>
          <a:xfrm>
            <a:off x="365760" y="1636776"/>
            <a:ext cx="8412480" cy="3584448"/>
          </a:xfrm>
          <a:prstGeom prst="rect">
            <a:avLst/>
          </a:prstGeom>
        </p:spPr>
      </p:pic>
      <p:grpSp>
        <p:nvGrpSpPr>
          <p:cNvPr id="19" name="Group 18">
            <a:extLst>
              <a:ext uri="{FF2B5EF4-FFF2-40B4-BE49-F238E27FC236}">
                <a16:creationId xmlns:a16="http://schemas.microsoft.com/office/drawing/2014/main" id="{0A13192D-58DB-6246-992D-D2E0CFA9DDCD}"/>
              </a:ext>
            </a:extLst>
          </p:cNvPr>
          <p:cNvGrpSpPr/>
          <p:nvPr/>
        </p:nvGrpSpPr>
        <p:grpSpPr>
          <a:xfrm>
            <a:off x="4441149" y="2808274"/>
            <a:ext cx="3382057" cy="2262979"/>
            <a:chOff x="4441149" y="2808274"/>
            <a:chExt cx="3382057" cy="2262979"/>
          </a:xfrm>
        </p:grpSpPr>
        <p:grpSp>
          <p:nvGrpSpPr>
            <p:cNvPr id="13" name="Group 12">
              <a:extLst>
                <a:ext uri="{FF2B5EF4-FFF2-40B4-BE49-F238E27FC236}">
                  <a16:creationId xmlns:a16="http://schemas.microsoft.com/office/drawing/2014/main" id="{F53CB53E-A5F1-EC48-B8A9-002265D799DE}"/>
                </a:ext>
              </a:extLst>
            </p:cNvPr>
            <p:cNvGrpSpPr/>
            <p:nvPr/>
          </p:nvGrpSpPr>
          <p:grpSpPr>
            <a:xfrm>
              <a:off x="4441149" y="3795029"/>
              <a:ext cx="3382057" cy="1276224"/>
              <a:chOff x="3052610" y="4427805"/>
              <a:chExt cx="3382057" cy="1276224"/>
            </a:xfrm>
          </p:grpSpPr>
          <p:sp>
            <p:nvSpPr>
              <p:cNvPr id="15" name="Rectangular Callout 14">
                <a:extLst>
                  <a:ext uri="{FF2B5EF4-FFF2-40B4-BE49-F238E27FC236}">
                    <a16:creationId xmlns:a16="http://schemas.microsoft.com/office/drawing/2014/main" id="{876D1D54-13F0-FA4F-B673-E2406623DC55}"/>
                  </a:ext>
                </a:extLst>
              </p:cNvPr>
              <p:cNvSpPr>
                <a:spLocks noChangeArrowheads="1"/>
              </p:cNvSpPr>
              <p:nvPr/>
            </p:nvSpPr>
            <p:spPr bwMode="auto">
              <a:xfrm>
                <a:off x="3052610" y="4427805"/>
                <a:ext cx="3382057" cy="1276224"/>
              </a:xfrm>
              <a:prstGeom prst="wedgeRectCallout">
                <a:avLst>
                  <a:gd name="adj1" fmla="val -22296"/>
                  <a:gd name="adj2" fmla="val -49824"/>
                </a:avLst>
              </a:prstGeom>
              <a:solidFill>
                <a:schemeClr val="bg1"/>
              </a:solidFill>
              <a:ln w="57150" cmpd="sng">
                <a:solidFill>
                  <a:srgbClr val="3366FF"/>
                </a:solidFill>
                <a:round/>
                <a:headEnd/>
                <a:tailEnd/>
              </a:ln>
            </p:spPr>
            <p:txBody>
              <a:bodyPr/>
              <a:lstStyle/>
              <a:p>
                <a:pPr algn="ctr"/>
                <a:endParaRPr lang="en-US" sz="2000" dirty="0"/>
              </a:p>
            </p:txBody>
          </p:sp>
          <p:sp>
            <p:nvSpPr>
              <p:cNvPr id="16" name="Rectangle 25">
                <a:extLst>
                  <a:ext uri="{FF2B5EF4-FFF2-40B4-BE49-F238E27FC236}">
                    <a16:creationId xmlns:a16="http://schemas.microsoft.com/office/drawing/2014/main" id="{201F299E-0CBE-7546-83F2-CE271BB6092E}"/>
                  </a:ext>
                </a:extLst>
              </p:cNvPr>
              <p:cNvSpPr>
                <a:spLocks noChangeArrowheads="1"/>
              </p:cNvSpPr>
              <p:nvPr/>
            </p:nvSpPr>
            <p:spPr bwMode="auto">
              <a:xfrm>
                <a:off x="3273473" y="4859489"/>
                <a:ext cx="1014379" cy="4572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dirty="0">
                    <a:solidFill>
                      <a:srgbClr val="0033FF"/>
                    </a:solidFill>
                    <a:latin typeface="Verdana" charset="0"/>
                    <a:cs typeface="+mn-cs"/>
                  </a:rPr>
                  <a:t>click</a:t>
                </a:r>
              </a:p>
            </p:txBody>
          </p:sp>
          <p:sp>
            <p:nvSpPr>
              <p:cNvPr id="17" name="AutoShape 29">
                <a:extLst>
                  <a:ext uri="{FF2B5EF4-FFF2-40B4-BE49-F238E27FC236}">
                    <a16:creationId xmlns:a16="http://schemas.microsoft.com/office/drawing/2014/main" id="{6B7114A2-2728-D549-9182-2434FC37A023}"/>
                  </a:ext>
                </a:extLst>
              </p:cNvPr>
              <p:cNvSpPr>
                <a:spLocks noChangeArrowheads="1"/>
              </p:cNvSpPr>
              <p:nvPr/>
            </p:nvSpPr>
            <p:spPr bwMode="auto">
              <a:xfrm rot="5400000">
                <a:off x="4794088" y="4284210"/>
                <a:ext cx="762000" cy="1587824"/>
              </a:xfrm>
              <a:prstGeom prst="roundRect">
                <a:avLst>
                  <a:gd name="adj" fmla="val 16667"/>
                </a:avLst>
              </a:prstGeom>
              <a:solidFill>
                <a:srgbClr val="5F9D44"/>
              </a:solidFill>
              <a:ln w="28575">
                <a:noFill/>
                <a:round/>
                <a:headEnd/>
                <a:tailEnd/>
              </a:ln>
              <a:effectLst/>
              <a:extLst/>
            </p:spPr>
            <p:txBody>
              <a:bodyPr wrap="none" anchor="ctr"/>
              <a:lstStyle/>
              <a:p>
                <a:pPr algn="ctr">
                  <a:lnSpc>
                    <a:spcPct val="90000"/>
                  </a:lnSpc>
                  <a:defRPr/>
                </a:pPr>
                <a:endParaRPr lang="en-US" dirty="0">
                  <a:cs typeface="+mn-cs"/>
                </a:endParaRPr>
              </a:p>
            </p:txBody>
          </p:sp>
          <p:sp>
            <p:nvSpPr>
              <p:cNvPr id="18" name="Rectangle 2">
                <a:extLst>
                  <a:ext uri="{FF2B5EF4-FFF2-40B4-BE49-F238E27FC236}">
                    <a16:creationId xmlns:a16="http://schemas.microsoft.com/office/drawing/2014/main" id="{3E0E40EC-D245-DA47-AB03-458DDAED3DAC}"/>
                  </a:ext>
                </a:extLst>
              </p:cNvPr>
              <p:cNvSpPr>
                <a:spLocks noChangeArrowheads="1"/>
              </p:cNvSpPr>
              <p:nvPr/>
            </p:nvSpPr>
            <p:spPr bwMode="auto">
              <a:xfrm>
                <a:off x="4402342" y="4877038"/>
                <a:ext cx="1456591" cy="419100"/>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90000"/>
                  </a:lnSpc>
                </a:pPr>
                <a:r>
                  <a:rPr lang="en-US" sz="2600" dirty="0">
                    <a:solidFill>
                      <a:schemeClr val="bg1"/>
                    </a:solidFill>
                    <a:latin typeface="Verdana" charset="0"/>
                  </a:rPr>
                  <a:t>Clear</a:t>
                </a:r>
                <a:endParaRPr lang="en-US" sz="2600" dirty="0">
                  <a:solidFill>
                    <a:schemeClr val="bg1"/>
                  </a:solidFill>
                </a:endParaRPr>
              </a:p>
            </p:txBody>
          </p:sp>
        </p:grpSp>
        <p:sp>
          <p:nvSpPr>
            <p:cNvPr id="14" name="AutoShape 10">
              <a:extLst>
                <a:ext uri="{FF2B5EF4-FFF2-40B4-BE49-F238E27FC236}">
                  <a16:creationId xmlns:a16="http://schemas.microsoft.com/office/drawing/2014/main" id="{A92EA30E-A6E6-4047-A005-2185F153B270}"/>
                </a:ext>
              </a:extLst>
            </p:cNvPr>
            <p:cNvSpPr>
              <a:spLocks noChangeArrowheads="1"/>
            </p:cNvSpPr>
            <p:nvPr/>
          </p:nvSpPr>
          <p:spPr bwMode="auto">
            <a:xfrm rot="20068562">
              <a:off x="6090925" y="2808274"/>
              <a:ext cx="379412" cy="1493586"/>
            </a:xfrm>
            <a:prstGeom prst="upArrow">
              <a:avLst>
                <a:gd name="adj1" fmla="val 50000"/>
                <a:gd name="adj2" fmla="val 925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lstStyle/>
            <a:p>
              <a:pPr>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71949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AE997-ECA4-FF4D-8C40-21F55193601E}"/>
              </a:ext>
            </a:extLst>
          </p:cNvPr>
          <p:cNvPicPr>
            <a:picLocks noChangeAspect="1"/>
          </p:cNvPicPr>
          <p:nvPr/>
        </p:nvPicPr>
        <p:blipFill>
          <a:blip r:embed="rId2"/>
          <a:stretch>
            <a:fillRect/>
          </a:stretch>
        </p:blipFill>
        <p:spPr>
          <a:xfrm>
            <a:off x="359664" y="1405241"/>
            <a:ext cx="8424672" cy="4864608"/>
          </a:xfrm>
          <a:prstGeom prst="rect">
            <a:avLst/>
          </a:prstGeom>
        </p:spPr>
      </p:pic>
      <p:grpSp>
        <p:nvGrpSpPr>
          <p:cNvPr id="4" name="Group 3">
            <a:extLst>
              <a:ext uri="{FF2B5EF4-FFF2-40B4-BE49-F238E27FC236}">
                <a16:creationId xmlns:a16="http://schemas.microsoft.com/office/drawing/2014/main" id="{1F27749F-9AAB-344A-B20F-B06D04566946}"/>
              </a:ext>
            </a:extLst>
          </p:cNvPr>
          <p:cNvGrpSpPr/>
          <p:nvPr/>
        </p:nvGrpSpPr>
        <p:grpSpPr>
          <a:xfrm>
            <a:off x="787150" y="240106"/>
            <a:ext cx="5504298" cy="1010653"/>
            <a:chOff x="3271013" y="2923673"/>
            <a:chExt cx="2601974" cy="1010653"/>
          </a:xfrm>
        </p:grpSpPr>
        <p:sp>
          <p:nvSpPr>
            <p:cNvPr id="5" name="Rectangular Callout 3">
              <a:extLst>
                <a:ext uri="{FF2B5EF4-FFF2-40B4-BE49-F238E27FC236}">
                  <a16:creationId xmlns:a16="http://schemas.microsoft.com/office/drawing/2014/main" id="{7B8E98F5-D71E-2E46-97AF-91D0FD44E8FF}"/>
                </a:ext>
              </a:extLst>
            </p:cNvPr>
            <p:cNvSpPr>
              <a:spLocks noChangeArrowheads="1"/>
            </p:cNvSpPr>
            <p:nvPr/>
          </p:nvSpPr>
          <p:spPr bwMode="auto">
            <a:xfrm>
              <a:off x="3529281" y="2923673"/>
              <a:ext cx="2071209" cy="1010653"/>
            </a:xfrm>
            <a:prstGeom prst="wedgeRectCallout">
              <a:avLst>
                <a:gd name="adj1" fmla="val -20632"/>
                <a:gd name="adj2" fmla="val 123435"/>
              </a:avLst>
            </a:prstGeom>
            <a:solidFill>
              <a:schemeClr val="bg1"/>
            </a:solidFill>
            <a:ln w="57150">
              <a:solidFill>
                <a:srgbClr val="FF6600"/>
              </a:solidFill>
              <a:round/>
              <a:headEnd/>
              <a:tailEnd/>
            </a:ln>
          </p:spPr>
          <p:txBody>
            <a:bodyPr/>
            <a:lstStyle/>
            <a:p>
              <a:pPr algn="ctr"/>
              <a:endParaRPr lang="en-US" sz="2000" dirty="0"/>
            </a:p>
          </p:txBody>
        </p:sp>
        <p:sp>
          <p:nvSpPr>
            <p:cNvPr id="6" name="Rectangle 4">
              <a:extLst>
                <a:ext uri="{FF2B5EF4-FFF2-40B4-BE49-F238E27FC236}">
                  <a16:creationId xmlns:a16="http://schemas.microsoft.com/office/drawing/2014/main" id="{119D0AB2-D717-D54C-AF80-3FC76B8DF80B}"/>
                </a:ext>
              </a:extLst>
            </p:cNvPr>
            <p:cNvSpPr>
              <a:spLocks noChangeArrowheads="1"/>
            </p:cNvSpPr>
            <p:nvPr/>
          </p:nvSpPr>
          <p:spPr bwMode="auto">
            <a:xfrm>
              <a:off x="3271013" y="3079748"/>
              <a:ext cx="2601974" cy="69850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3200" dirty="0">
                  <a:solidFill>
                    <a:srgbClr val="0066FF"/>
                  </a:solidFill>
                  <a:latin typeface="Verdana" charset="0"/>
                </a:rPr>
                <a:t>nursing assessment</a:t>
              </a:r>
              <a:endParaRPr lang="en-US" sz="3200" dirty="0">
                <a:solidFill>
                  <a:srgbClr val="0066FF"/>
                </a:solidFill>
              </a:endParaRPr>
            </a:p>
          </p:txBody>
        </p:sp>
      </p:grpSp>
      <p:grpSp>
        <p:nvGrpSpPr>
          <p:cNvPr id="12" name="Group 11">
            <a:extLst>
              <a:ext uri="{FF2B5EF4-FFF2-40B4-BE49-F238E27FC236}">
                <a16:creationId xmlns:a16="http://schemas.microsoft.com/office/drawing/2014/main" id="{1DBF9994-7601-FF46-A399-BED57B28DA1A}"/>
              </a:ext>
            </a:extLst>
          </p:cNvPr>
          <p:cNvGrpSpPr/>
          <p:nvPr/>
        </p:nvGrpSpPr>
        <p:grpSpPr>
          <a:xfrm>
            <a:off x="936133" y="2118398"/>
            <a:ext cx="3724108" cy="4332706"/>
            <a:chOff x="936133" y="1999130"/>
            <a:chExt cx="3724108" cy="4332706"/>
          </a:xfrm>
        </p:grpSpPr>
        <p:sp>
          <p:nvSpPr>
            <p:cNvPr id="8" name="Rectangle 7">
              <a:extLst>
                <a:ext uri="{FF2B5EF4-FFF2-40B4-BE49-F238E27FC236}">
                  <a16:creationId xmlns:a16="http://schemas.microsoft.com/office/drawing/2014/main" id="{46A817F6-BEB6-504A-8B10-A45B2F2D58E8}"/>
                </a:ext>
              </a:extLst>
            </p:cNvPr>
            <p:cNvSpPr/>
            <p:nvPr/>
          </p:nvSpPr>
          <p:spPr>
            <a:xfrm>
              <a:off x="1133062" y="1999130"/>
              <a:ext cx="3021496" cy="2046096"/>
            </a:xfrm>
            <a:prstGeom prst="rect">
              <a:avLst/>
            </a:prstGeom>
            <a:noFill/>
            <a:ln w="9842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51C5E736-CB36-644C-B653-5DA42FC88DFC}"/>
                </a:ext>
              </a:extLst>
            </p:cNvPr>
            <p:cNvGrpSpPr/>
            <p:nvPr/>
          </p:nvGrpSpPr>
          <p:grpSpPr>
            <a:xfrm>
              <a:off x="936133" y="4936402"/>
              <a:ext cx="3724108" cy="1395434"/>
              <a:chOff x="2709946" y="5008880"/>
              <a:chExt cx="3724108" cy="1395434"/>
            </a:xfrm>
          </p:grpSpPr>
          <p:sp>
            <p:nvSpPr>
              <p:cNvPr id="10" name="Rectangular Callout 3">
                <a:extLst>
                  <a:ext uri="{FF2B5EF4-FFF2-40B4-BE49-F238E27FC236}">
                    <a16:creationId xmlns:a16="http://schemas.microsoft.com/office/drawing/2014/main" id="{E554D202-17F1-9742-AF54-A4C9378F9036}"/>
                  </a:ext>
                </a:extLst>
              </p:cNvPr>
              <p:cNvSpPr>
                <a:spLocks noChangeArrowheads="1"/>
              </p:cNvSpPr>
              <p:nvPr/>
            </p:nvSpPr>
            <p:spPr bwMode="auto">
              <a:xfrm>
                <a:off x="2709946" y="5008880"/>
                <a:ext cx="3724108" cy="1395434"/>
              </a:xfrm>
              <a:prstGeom prst="wedgeRectCallout">
                <a:avLst>
                  <a:gd name="adj1" fmla="val 7158"/>
                  <a:gd name="adj2" fmla="val -106257"/>
                </a:avLst>
              </a:prstGeom>
              <a:solidFill>
                <a:schemeClr val="bg1"/>
              </a:solidFill>
              <a:ln w="57150">
                <a:solidFill>
                  <a:srgbClr val="FF6600"/>
                </a:solidFill>
                <a:round/>
                <a:headEnd/>
                <a:tailEnd/>
              </a:ln>
            </p:spPr>
            <p:txBody>
              <a:bodyPr/>
              <a:lstStyle/>
              <a:p>
                <a:pPr algn="ctr"/>
                <a:endParaRPr lang="en-US" sz="2000" dirty="0"/>
              </a:p>
            </p:txBody>
          </p:sp>
          <p:sp>
            <p:nvSpPr>
              <p:cNvPr id="11" name="Rectangle 4">
                <a:extLst>
                  <a:ext uri="{FF2B5EF4-FFF2-40B4-BE49-F238E27FC236}">
                    <a16:creationId xmlns:a16="http://schemas.microsoft.com/office/drawing/2014/main" id="{629BC5C8-BF04-F74D-84E4-147B1088236B}"/>
                  </a:ext>
                </a:extLst>
              </p:cNvPr>
              <p:cNvSpPr>
                <a:spLocks noChangeArrowheads="1"/>
              </p:cNvSpPr>
              <p:nvPr/>
            </p:nvSpPr>
            <p:spPr bwMode="auto">
              <a:xfrm>
                <a:off x="2863388" y="5153657"/>
                <a:ext cx="3397945" cy="1115063"/>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120000"/>
                  </a:lnSpc>
                </a:pPr>
                <a:r>
                  <a:rPr lang="en-US" sz="2800" dirty="0">
                    <a:solidFill>
                      <a:srgbClr val="0066FF"/>
                    </a:solidFill>
                    <a:latin typeface="Verdana" charset="0"/>
                  </a:rPr>
                  <a:t>Suggested</a:t>
                </a:r>
              </a:p>
              <a:p>
                <a:pPr algn="ctr">
                  <a:lnSpc>
                    <a:spcPct val="120000"/>
                  </a:lnSpc>
                </a:pPr>
                <a:r>
                  <a:rPr lang="en-US" sz="2800" dirty="0">
                    <a:solidFill>
                      <a:srgbClr val="0066FF"/>
                    </a:solidFill>
                    <a:latin typeface="Verdana" charset="0"/>
                  </a:rPr>
                  <a:t>Subject Headings</a:t>
                </a:r>
                <a:endParaRPr lang="en-US" sz="2800" dirty="0">
                  <a:solidFill>
                    <a:srgbClr val="0066FF"/>
                  </a:solidFill>
                </a:endParaRPr>
              </a:p>
            </p:txBody>
          </p:sp>
        </p:grpSp>
      </p:grpSp>
    </p:spTree>
    <p:extLst>
      <p:ext uri="{BB962C8B-B14F-4D97-AF65-F5344CB8AC3E}">
        <p14:creationId xmlns:p14="http://schemas.microsoft.com/office/powerpoint/2010/main" val="36239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759B3-C09B-F043-BEA5-5177D6514E9C}"/>
              </a:ext>
            </a:extLst>
          </p:cNvPr>
          <p:cNvPicPr>
            <a:picLocks noChangeAspect="1"/>
          </p:cNvPicPr>
          <p:nvPr/>
        </p:nvPicPr>
        <p:blipFill>
          <a:blip r:embed="rId2"/>
          <a:stretch>
            <a:fillRect/>
          </a:stretch>
        </p:blipFill>
        <p:spPr>
          <a:xfrm>
            <a:off x="1517705" y="308610"/>
            <a:ext cx="7360920" cy="6240780"/>
          </a:xfrm>
          <a:prstGeom prst="rect">
            <a:avLst/>
          </a:prstGeom>
        </p:spPr>
      </p:pic>
      <p:grpSp>
        <p:nvGrpSpPr>
          <p:cNvPr id="6" name="Group 5">
            <a:extLst>
              <a:ext uri="{FF2B5EF4-FFF2-40B4-BE49-F238E27FC236}">
                <a16:creationId xmlns:a16="http://schemas.microsoft.com/office/drawing/2014/main" id="{F61EB217-A5F7-8149-9A91-E0DF9C93639B}"/>
              </a:ext>
            </a:extLst>
          </p:cNvPr>
          <p:cNvGrpSpPr/>
          <p:nvPr/>
        </p:nvGrpSpPr>
        <p:grpSpPr>
          <a:xfrm>
            <a:off x="491779" y="2625705"/>
            <a:ext cx="8155264" cy="2856030"/>
            <a:chOff x="491779" y="2625705"/>
            <a:chExt cx="8155264" cy="2856030"/>
          </a:xfrm>
        </p:grpSpPr>
        <p:sp>
          <p:nvSpPr>
            <p:cNvPr id="22" name="Rounded Rectangle 11">
              <a:extLst>
                <a:ext uri="{FF2B5EF4-FFF2-40B4-BE49-F238E27FC236}">
                  <a16:creationId xmlns:a16="http://schemas.microsoft.com/office/drawing/2014/main" id="{6951A945-295C-804A-938D-7024D0BF91E9}"/>
                </a:ext>
              </a:extLst>
            </p:cNvPr>
            <p:cNvSpPr>
              <a:spLocks noChangeArrowheads="1"/>
            </p:cNvSpPr>
            <p:nvPr/>
          </p:nvSpPr>
          <p:spPr bwMode="auto">
            <a:xfrm>
              <a:off x="1577823" y="2625705"/>
              <a:ext cx="457200" cy="381000"/>
            </a:xfrm>
            <a:prstGeom prst="roundRect">
              <a:avLst>
                <a:gd name="adj" fmla="val 16667"/>
              </a:avLst>
            </a:prstGeom>
            <a:solidFill>
              <a:schemeClr val="bg1"/>
            </a:solidFill>
            <a:ln w="38100">
              <a:solidFill>
                <a:srgbClr val="66CC33"/>
              </a:solidFill>
              <a:round/>
              <a:headEnd/>
              <a:tailEnd/>
            </a:ln>
          </p:spPr>
          <p:txBody>
            <a:bodyPr>
              <a:prstTxWarp prst="textNoShape">
                <a:avLst/>
              </a:prstTxWarp>
            </a:bodyPr>
            <a:lstStyle/>
            <a:p>
              <a:pPr eaLnBrk="0" hangingPunct="0"/>
              <a:r>
                <a:rPr lang="en-US" sz="1800" b="1" dirty="0">
                  <a:solidFill>
                    <a:srgbClr val="66CC33"/>
                  </a:solidFill>
                  <a:latin typeface="Zapf Dingbats" charset="2"/>
                  <a:ea typeface="Zapf Dingbats" charset="2"/>
                  <a:cs typeface="Zapf Dingbats" charset="2"/>
                </a:rPr>
                <a:t>✔</a:t>
              </a:r>
              <a:endParaRPr lang="en-US" sz="1800" b="1" dirty="0">
                <a:solidFill>
                  <a:srgbClr val="66CC33"/>
                </a:solidFill>
                <a:latin typeface="Verdana" charset="0"/>
                <a:ea typeface="Verdana" charset="0"/>
                <a:cs typeface="Verdana" charset="0"/>
              </a:endParaRPr>
            </a:p>
          </p:txBody>
        </p:sp>
        <p:grpSp>
          <p:nvGrpSpPr>
            <p:cNvPr id="5" name="Group 4">
              <a:extLst>
                <a:ext uri="{FF2B5EF4-FFF2-40B4-BE49-F238E27FC236}">
                  <a16:creationId xmlns:a16="http://schemas.microsoft.com/office/drawing/2014/main" id="{8BF2C51B-68D3-3048-9646-077E648F979F}"/>
                </a:ext>
              </a:extLst>
            </p:cNvPr>
            <p:cNvGrpSpPr/>
            <p:nvPr/>
          </p:nvGrpSpPr>
          <p:grpSpPr>
            <a:xfrm>
              <a:off x="491779" y="4138604"/>
              <a:ext cx="8155264" cy="1343131"/>
              <a:chOff x="491779" y="4138604"/>
              <a:chExt cx="8155264" cy="1343131"/>
            </a:xfrm>
          </p:grpSpPr>
          <p:sp>
            <p:nvSpPr>
              <p:cNvPr id="24" name="Rectangular Callout 15">
                <a:extLst>
                  <a:ext uri="{FF2B5EF4-FFF2-40B4-BE49-F238E27FC236}">
                    <a16:creationId xmlns:a16="http://schemas.microsoft.com/office/drawing/2014/main" id="{4B67F8E3-BB7E-884D-8233-E581C748D009}"/>
                  </a:ext>
                </a:extLst>
              </p:cNvPr>
              <p:cNvSpPr>
                <a:spLocks noChangeArrowheads="1"/>
              </p:cNvSpPr>
              <p:nvPr/>
            </p:nvSpPr>
            <p:spPr bwMode="auto">
              <a:xfrm>
                <a:off x="491779" y="4138604"/>
                <a:ext cx="8155264" cy="1343131"/>
              </a:xfrm>
              <a:prstGeom prst="wedgeRectCallout">
                <a:avLst>
                  <a:gd name="adj1" fmla="val -32620"/>
                  <a:gd name="adj2" fmla="val -128363"/>
                </a:avLst>
              </a:prstGeom>
              <a:solidFill>
                <a:schemeClr val="bg1"/>
              </a:solidFill>
              <a:ln w="57150" cmpd="sng">
                <a:solidFill>
                  <a:schemeClr val="tx1">
                    <a:lumMod val="50000"/>
                    <a:lumOff val="50000"/>
                  </a:schemeClr>
                </a:solidFill>
                <a:round/>
                <a:headEnd/>
                <a:tailEnd/>
              </a:ln>
            </p:spPr>
            <p:txBody>
              <a:bodyPr/>
              <a:lstStyle/>
              <a:p>
                <a:pPr algn="ctr"/>
                <a:endParaRPr lang="en-US" sz="2000" dirty="0"/>
              </a:p>
            </p:txBody>
          </p:sp>
          <p:sp>
            <p:nvSpPr>
              <p:cNvPr id="25" name="Rectangle 16">
                <a:extLst>
                  <a:ext uri="{FF2B5EF4-FFF2-40B4-BE49-F238E27FC236}">
                    <a16:creationId xmlns:a16="http://schemas.microsoft.com/office/drawing/2014/main" id="{D9307671-2842-C04B-96AC-8436E46C42B8}"/>
                  </a:ext>
                </a:extLst>
              </p:cNvPr>
              <p:cNvSpPr>
                <a:spLocks noChangeArrowheads="1"/>
              </p:cNvSpPr>
              <p:nvPr/>
            </p:nvSpPr>
            <p:spPr bwMode="auto">
              <a:xfrm>
                <a:off x="677603" y="4300785"/>
                <a:ext cx="7720961" cy="1003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130000"/>
                  </a:lnSpc>
                  <a:defRPr/>
                </a:pPr>
                <a:r>
                  <a:rPr lang="en-US" sz="2800" dirty="0">
                    <a:solidFill>
                      <a:srgbClr val="FF6600"/>
                    </a:solidFill>
                    <a:latin typeface="Verdana" charset="0"/>
                  </a:rPr>
                  <a:t>Click the box next to </a:t>
                </a:r>
                <a:r>
                  <a:rPr lang="en-US" sz="2800" dirty="0">
                    <a:solidFill>
                      <a:srgbClr val="3A7CD0"/>
                    </a:solidFill>
                    <a:latin typeface="Verdana" charset="0"/>
                  </a:rPr>
                  <a:t>Nursing Assessment</a:t>
                </a:r>
                <a:endParaRPr lang="en-US" sz="2800" i="1" dirty="0">
                  <a:solidFill>
                    <a:srgbClr val="3A7CD0"/>
                  </a:solidFill>
                  <a:latin typeface="Verdana" charset="0"/>
                </a:endParaRPr>
              </a:p>
            </p:txBody>
          </p:sp>
        </p:grpSp>
      </p:grpSp>
    </p:spTree>
    <p:extLst>
      <p:ext uri="{BB962C8B-B14F-4D97-AF65-F5344CB8AC3E}">
        <p14:creationId xmlns:p14="http://schemas.microsoft.com/office/powerpoint/2010/main" val="250142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DBA61-81B7-3C48-8829-639D77B7C019}"/>
              </a:ext>
            </a:extLst>
          </p:cNvPr>
          <p:cNvPicPr>
            <a:picLocks noChangeAspect="1"/>
          </p:cNvPicPr>
          <p:nvPr/>
        </p:nvPicPr>
        <p:blipFill>
          <a:blip r:embed="rId2"/>
          <a:stretch>
            <a:fillRect/>
          </a:stretch>
        </p:blipFill>
        <p:spPr>
          <a:xfrm>
            <a:off x="387312" y="404125"/>
            <a:ext cx="7355586" cy="6208776"/>
          </a:xfrm>
          <a:prstGeom prst="rect">
            <a:avLst/>
          </a:prstGeom>
        </p:spPr>
      </p:pic>
      <p:grpSp>
        <p:nvGrpSpPr>
          <p:cNvPr id="4" name="Group 3">
            <a:extLst>
              <a:ext uri="{FF2B5EF4-FFF2-40B4-BE49-F238E27FC236}">
                <a16:creationId xmlns:a16="http://schemas.microsoft.com/office/drawing/2014/main" id="{13B660AC-79CB-9548-A2AB-3466DEE1A20D}"/>
              </a:ext>
            </a:extLst>
          </p:cNvPr>
          <p:cNvGrpSpPr/>
          <p:nvPr/>
        </p:nvGrpSpPr>
        <p:grpSpPr>
          <a:xfrm>
            <a:off x="5295900" y="263085"/>
            <a:ext cx="3653293" cy="1473087"/>
            <a:chOff x="5295900" y="263085"/>
            <a:chExt cx="3653293" cy="1473087"/>
          </a:xfrm>
        </p:grpSpPr>
        <p:grpSp>
          <p:nvGrpSpPr>
            <p:cNvPr id="5" name="Group 4">
              <a:extLst>
                <a:ext uri="{FF2B5EF4-FFF2-40B4-BE49-F238E27FC236}">
                  <a16:creationId xmlns:a16="http://schemas.microsoft.com/office/drawing/2014/main" id="{F2EF65C4-BDAF-A349-85FD-5E12695C4026}"/>
                </a:ext>
              </a:extLst>
            </p:cNvPr>
            <p:cNvGrpSpPr/>
            <p:nvPr/>
          </p:nvGrpSpPr>
          <p:grpSpPr>
            <a:xfrm>
              <a:off x="5295900" y="263085"/>
              <a:ext cx="3653293" cy="1126435"/>
              <a:chOff x="5261310" y="5556143"/>
              <a:chExt cx="3653293" cy="1126435"/>
            </a:xfrm>
          </p:grpSpPr>
          <p:sp>
            <p:nvSpPr>
              <p:cNvPr id="7" name="Rectangular Callout 6">
                <a:extLst>
                  <a:ext uri="{FF2B5EF4-FFF2-40B4-BE49-F238E27FC236}">
                    <a16:creationId xmlns:a16="http://schemas.microsoft.com/office/drawing/2014/main" id="{19E5BC1E-1D84-C249-9E48-B26A0C610AE7}"/>
                  </a:ext>
                </a:extLst>
              </p:cNvPr>
              <p:cNvSpPr>
                <a:spLocks noChangeArrowheads="1"/>
              </p:cNvSpPr>
              <p:nvPr/>
            </p:nvSpPr>
            <p:spPr bwMode="auto">
              <a:xfrm>
                <a:off x="5261310" y="5556143"/>
                <a:ext cx="3653293" cy="1126435"/>
              </a:xfrm>
              <a:prstGeom prst="wedgeRectCallout">
                <a:avLst>
                  <a:gd name="adj1" fmla="val -22296"/>
                  <a:gd name="adj2" fmla="val -49824"/>
                </a:avLst>
              </a:prstGeom>
              <a:solidFill>
                <a:schemeClr val="bg1"/>
              </a:solidFill>
              <a:ln w="57150" cmpd="sng">
                <a:solidFill>
                  <a:srgbClr val="3366FF"/>
                </a:solidFill>
                <a:round/>
                <a:headEnd/>
                <a:tailEnd/>
              </a:ln>
            </p:spPr>
            <p:txBody>
              <a:bodyPr/>
              <a:lstStyle/>
              <a:p>
                <a:pPr algn="ctr"/>
                <a:endParaRPr lang="en-US" sz="2000" dirty="0"/>
              </a:p>
            </p:txBody>
          </p:sp>
          <p:grpSp>
            <p:nvGrpSpPr>
              <p:cNvPr id="10" name="Group 9">
                <a:extLst>
                  <a:ext uri="{FF2B5EF4-FFF2-40B4-BE49-F238E27FC236}">
                    <a16:creationId xmlns:a16="http://schemas.microsoft.com/office/drawing/2014/main" id="{A96CB79E-261A-FF47-952A-2B85362F5CCF}"/>
                  </a:ext>
                </a:extLst>
              </p:cNvPr>
              <p:cNvGrpSpPr/>
              <p:nvPr/>
            </p:nvGrpSpPr>
            <p:grpSpPr>
              <a:xfrm>
                <a:off x="5483990" y="5810141"/>
                <a:ext cx="3200400" cy="619567"/>
                <a:chOff x="5483990" y="5810141"/>
                <a:chExt cx="3200400" cy="619567"/>
              </a:xfrm>
            </p:grpSpPr>
            <p:sp>
              <p:nvSpPr>
                <p:cNvPr id="11" name="AutoShape 29">
                  <a:extLst>
                    <a:ext uri="{FF2B5EF4-FFF2-40B4-BE49-F238E27FC236}">
                      <a16:creationId xmlns:a16="http://schemas.microsoft.com/office/drawing/2014/main" id="{D6C7D642-3C19-E94B-8246-0683A86F5AB0}"/>
                    </a:ext>
                  </a:extLst>
                </p:cNvPr>
                <p:cNvSpPr>
                  <a:spLocks noChangeArrowheads="1"/>
                </p:cNvSpPr>
                <p:nvPr/>
              </p:nvSpPr>
              <p:spPr bwMode="auto">
                <a:xfrm rot="5400000">
                  <a:off x="6774406" y="4519725"/>
                  <a:ext cx="619567" cy="3200400"/>
                </a:xfrm>
                <a:prstGeom prst="roundRect">
                  <a:avLst>
                    <a:gd name="adj" fmla="val 16667"/>
                  </a:avLst>
                </a:prstGeom>
                <a:gradFill flip="none" rotWithShape="1">
                  <a:gsLst>
                    <a:gs pos="0">
                      <a:srgbClr val="2D9800"/>
                    </a:gs>
                    <a:gs pos="100000">
                      <a:srgbClr val="8CDE5B"/>
                    </a:gs>
                  </a:gsLst>
                  <a:lin ang="0" scaled="1"/>
                  <a:tileRect/>
                </a:gradFill>
                <a:ln w="28575">
                  <a:noFill/>
                  <a:round/>
                  <a:headEnd/>
                  <a:tailEnd/>
                </a:ln>
                <a:effectLst/>
                <a:extLst/>
              </p:spPr>
              <p:txBody>
                <a:bodyPr wrap="none" anchor="ctr"/>
                <a:lstStyle/>
                <a:p>
                  <a:pPr algn="ctr">
                    <a:lnSpc>
                      <a:spcPct val="90000"/>
                    </a:lnSpc>
                    <a:defRPr/>
                  </a:pPr>
                  <a:endParaRPr lang="en-US" dirty="0">
                    <a:cs typeface="+mn-cs"/>
                  </a:endParaRPr>
                </a:p>
              </p:txBody>
            </p:sp>
            <p:sp>
              <p:nvSpPr>
                <p:cNvPr id="12" name="Rectangle 2">
                  <a:extLst>
                    <a:ext uri="{FF2B5EF4-FFF2-40B4-BE49-F238E27FC236}">
                      <a16:creationId xmlns:a16="http://schemas.microsoft.com/office/drawing/2014/main" id="{2CE27AAE-5910-5944-9EA7-FE33A072750F}"/>
                    </a:ext>
                  </a:extLst>
                </p:cNvPr>
                <p:cNvSpPr>
                  <a:spLocks noChangeArrowheads="1"/>
                </p:cNvSpPr>
                <p:nvPr/>
              </p:nvSpPr>
              <p:spPr bwMode="auto">
                <a:xfrm>
                  <a:off x="5677647" y="5934602"/>
                  <a:ext cx="2823883" cy="419275"/>
                </a:xfrm>
                <a:prstGeom prst="rect">
                  <a:avLst/>
                </a:prstGeom>
                <a:noFill/>
                <a:ln w="9525">
                  <a:noFill/>
                  <a:round/>
                  <a:headEnd/>
                  <a:tailEnd/>
                </a:ln>
                <a:extLst>
                  <a:ext uri="{909E8E84-426E-40dd-AFC4-6F175D3DCCD1}">
                    <a14:hiddenFill xmlns="" xmlns:a14="http://schemas.microsoft.com/office/drawing/2010/main">
                      <a:solidFill>
                        <a:srgbClr val="FFFFFF"/>
                      </a:solidFill>
                    </a14:hiddenFill>
                  </a:ext>
                </a:extLst>
              </p:spPr>
              <p:txBody>
                <a:bodyPr/>
                <a:lstStyle/>
                <a:p>
                  <a:pPr algn="ctr">
                    <a:lnSpc>
                      <a:spcPct val="80000"/>
                    </a:lnSpc>
                  </a:pPr>
                  <a:r>
                    <a:rPr lang="en-US" sz="2400" dirty="0">
                      <a:solidFill>
                        <a:schemeClr val="bg1"/>
                      </a:solidFill>
                      <a:latin typeface="Verdana" charset="0"/>
                    </a:rPr>
                    <a:t>Search Database</a:t>
                  </a:r>
                  <a:endParaRPr lang="en-US" sz="2400" dirty="0">
                    <a:solidFill>
                      <a:schemeClr val="bg1"/>
                    </a:solidFill>
                  </a:endParaRPr>
                </a:p>
              </p:txBody>
            </p:sp>
          </p:grpSp>
        </p:grpSp>
        <p:sp>
          <p:nvSpPr>
            <p:cNvPr id="6" name="AutoShape 10">
              <a:extLst>
                <a:ext uri="{FF2B5EF4-FFF2-40B4-BE49-F238E27FC236}">
                  <a16:creationId xmlns:a16="http://schemas.microsoft.com/office/drawing/2014/main" id="{90149DB2-17BA-4F44-B75A-8A7D54810951}"/>
                </a:ext>
              </a:extLst>
            </p:cNvPr>
            <p:cNvSpPr>
              <a:spLocks noChangeArrowheads="1"/>
            </p:cNvSpPr>
            <p:nvPr/>
          </p:nvSpPr>
          <p:spPr bwMode="auto">
            <a:xfrm rot="14109284">
              <a:off x="6931280" y="778166"/>
              <a:ext cx="454602" cy="1461410"/>
            </a:xfrm>
            <a:prstGeom prst="upArrow">
              <a:avLst>
                <a:gd name="adj1" fmla="val 40250"/>
                <a:gd name="adj2" fmla="val 79244"/>
              </a:avLst>
            </a:prstGeom>
            <a:gradFill rotWithShape="0">
              <a:gsLst>
                <a:gs pos="0">
                  <a:srgbClr val="A5E895"/>
                </a:gs>
                <a:gs pos="100000">
                  <a:srgbClr val="FFE57B"/>
                </a:gs>
                <a:gs pos="50000">
                  <a:schemeClr val="bg1"/>
                </a:gs>
              </a:gsLst>
              <a:path path="rect">
                <a:fillToRect l="50000" t="50000" r="50000" b="50000"/>
              </a:path>
            </a:gradFill>
            <a:ln w="28575" cap="flat" cmpd="sng" algn="ctr">
              <a:solidFill>
                <a:srgbClr val="336699"/>
              </a:solidFill>
              <a:prstDash val="solid"/>
              <a:miter lim="800000"/>
              <a:headEnd type="none" w="med" len="med"/>
              <a:tailEnd type="none" w="med" len="med"/>
            </a:ln>
          </p:spPr>
          <p:txBody>
            <a:bodyPr wrap="none" anchor="ctr"/>
            <a:lstStyle/>
            <a:p>
              <a:pPr>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356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AB54B2-582C-5840-8B22-4EBAB572E694}"/>
              </a:ext>
            </a:extLst>
          </p:cNvPr>
          <p:cNvPicPr>
            <a:picLocks noChangeAspect="1"/>
          </p:cNvPicPr>
          <p:nvPr/>
        </p:nvPicPr>
        <p:blipFill>
          <a:blip r:embed="rId3"/>
          <a:stretch>
            <a:fillRect/>
          </a:stretch>
        </p:blipFill>
        <p:spPr>
          <a:xfrm>
            <a:off x="356616" y="1524000"/>
            <a:ext cx="8430768" cy="3810000"/>
          </a:xfrm>
          <a:prstGeom prst="rect">
            <a:avLst/>
          </a:prstGeom>
        </p:spPr>
      </p:pic>
      <p:grpSp>
        <p:nvGrpSpPr>
          <p:cNvPr id="10" name="Group 9">
            <a:extLst>
              <a:ext uri="{FF2B5EF4-FFF2-40B4-BE49-F238E27FC236}">
                <a16:creationId xmlns:a16="http://schemas.microsoft.com/office/drawing/2014/main" id="{E31243B3-5694-AA4F-B0BE-314158ADC8E0}"/>
              </a:ext>
            </a:extLst>
          </p:cNvPr>
          <p:cNvGrpSpPr/>
          <p:nvPr/>
        </p:nvGrpSpPr>
        <p:grpSpPr>
          <a:xfrm>
            <a:off x="4441149" y="2808274"/>
            <a:ext cx="3382057" cy="2262979"/>
            <a:chOff x="4441149" y="2808274"/>
            <a:chExt cx="3382057" cy="2262979"/>
          </a:xfrm>
        </p:grpSpPr>
        <p:grpSp>
          <p:nvGrpSpPr>
            <p:cNvPr id="11" name="Group 10">
              <a:extLst>
                <a:ext uri="{FF2B5EF4-FFF2-40B4-BE49-F238E27FC236}">
                  <a16:creationId xmlns:a16="http://schemas.microsoft.com/office/drawing/2014/main" id="{B86EA6D1-4A05-F445-8F20-A2AEA35918A7}"/>
                </a:ext>
              </a:extLst>
            </p:cNvPr>
            <p:cNvGrpSpPr/>
            <p:nvPr/>
          </p:nvGrpSpPr>
          <p:grpSpPr>
            <a:xfrm>
              <a:off x="4441149" y="3795029"/>
              <a:ext cx="3382057" cy="1276224"/>
              <a:chOff x="3052610" y="4427805"/>
              <a:chExt cx="3382057" cy="1276224"/>
            </a:xfrm>
          </p:grpSpPr>
          <p:sp>
            <p:nvSpPr>
              <p:cNvPr id="13" name="Rectangular Callout 12">
                <a:extLst>
                  <a:ext uri="{FF2B5EF4-FFF2-40B4-BE49-F238E27FC236}">
                    <a16:creationId xmlns:a16="http://schemas.microsoft.com/office/drawing/2014/main" id="{ED3AD554-776F-BC4E-B09F-8BC2AAC431CB}"/>
                  </a:ext>
                </a:extLst>
              </p:cNvPr>
              <p:cNvSpPr>
                <a:spLocks noChangeArrowheads="1"/>
              </p:cNvSpPr>
              <p:nvPr/>
            </p:nvSpPr>
            <p:spPr bwMode="auto">
              <a:xfrm>
                <a:off x="3052610" y="4427805"/>
                <a:ext cx="3382057" cy="1276224"/>
              </a:xfrm>
              <a:prstGeom prst="wedgeRectCallout">
                <a:avLst>
                  <a:gd name="adj1" fmla="val -22296"/>
                  <a:gd name="adj2" fmla="val -49824"/>
                </a:avLst>
              </a:prstGeom>
              <a:solidFill>
                <a:schemeClr val="bg1"/>
              </a:solidFill>
              <a:ln w="57150" cmpd="sng">
                <a:solidFill>
                  <a:srgbClr val="3366FF"/>
                </a:solidFill>
                <a:round/>
                <a:headEnd/>
                <a:tailEnd/>
              </a:ln>
            </p:spPr>
            <p:txBody>
              <a:bodyPr/>
              <a:lstStyle/>
              <a:p>
                <a:pPr algn="ctr"/>
                <a:endParaRPr lang="en-US" sz="2000" dirty="0"/>
              </a:p>
            </p:txBody>
          </p:sp>
          <p:sp>
            <p:nvSpPr>
              <p:cNvPr id="14" name="Rectangle 25">
                <a:extLst>
                  <a:ext uri="{FF2B5EF4-FFF2-40B4-BE49-F238E27FC236}">
                    <a16:creationId xmlns:a16="http://schemas.microsoft.com/office/drawing/2014/main" id="{114F8F2F-C322-554F-B009-2B04E12E88AD}"/>
                  </a:ext>
                </a:extLst>
              </p:cNvPr>
              <p:cNvSpPr>
                <a:spLocks noChangeArrowheads="1"/>
              </p:cNvSpPr>
              <p:nvPr/>
            </p:nvSpPr>
            <p:spPr bwMode="auto">
              <a:xfrm>
                <a:off x="3273473" y="4859489"/>
                <a:ext cx="1014379" cy="4572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dirty="0">
                    <a:solidFill>
                      <a:srgbClr val="0033FF"/>
                    </a:solidFill>
                    <a:latin typeface="Verdana" charset="0"/>
                    <a:cs typeface="+mn-cs"/>
                  </a:rPr>
                  <a:t>click</a:t>
                </a:r>
              </a:p>
            </p:txBody>
          </p:sp>
          <p:sp>
            <p:nvSpPr>
              <p:cNvPr id="15" name="AutoShape 29">
                <a:extLst>
                  <a:ext uri="{FF2B5EF4-FFF2-40B4-BE49-F238E27FC236}">
                    <a16:creationId xmlns:a16="http://schemas.microsoft.com/office/drawing/2014/main" id="{82BBEEE0-09F7-CF44-BFE8-ECCDE94420B3}"/>
                  </a:ext>
                </a:extLst>
              </p:cNvPr>
              <p:cNvSpPr>
                <a:spLocks noChangeArrowheads="1"/>
              </p:cNvSpPr>
              <p:nvPr/>
            </p:nvSpPr>
            <p:spPr bwMode="auto">
              <a:xfrm rot="5400000">
                <a:off x="4794088" y="4284210"/>
                <a:ext cx="762000" cy="1587824"/>
              </a:xfrm>
              <a:prstGeom prst="roundRect">
                <a:avLst>
                  <a:gd name="adj" fmla="val 16667"/>
                </a:avLst>
              </a:prstGeom>
              <a:solidFill>
                <a:srgbClr val="5F9D44"/>
              </a:solidFill>
              <a:ln w="28575">
                <a:noFill/>
                <a:round/>
                <a:headEnd/>
                <a:tailEnd/>
              </a:ln>
              <a:effectLst/>
              <a:extLst/>
            </p:spPr>
            <p:txBody>
              <a:bodyPr wrap="none" anchor="ctr"/>
              <a:lstStyle/>
              <a:p>
                <a:pPr algn="ctr">
                  <a:lnSpc>
                    <a:spcPct val="90000"/>
                  </a:lnSpc>
                  <a:defRPr/>
                </a:pPr>
                <a:endParaRPr lang="en-US" dirty="0">
                  <a:cs typeface="+mn-cs"/>
                </a:endParaRPr>
              </a:p>
            </p:txBody>
          </p:sp>
          <p:sp>
            <p:nvSpPr>
              <p:cNvPr id="16" name="Rectangle 2">
                <a:extLst>
                  <a:ext uri="{FF2B5EF4-FFF2-40B4-BE49-F238E27FC236}">
                    <a16:creationId xmlns:a16="http://schemas.microsoft.com/office/drawing/2014/main" id="{40CCCC16-D68D-1240-89A3-2D7DFBC0309F}"/>
                  </a:ext>
                </a:extLst>
              </p:cNvPr>
              <p:cNvSpPr>
                <a:spLocks noChangeArrowheads="1"/>
              </p:cNvSpPr>
              <p:nvPr/>
            </p:nvSpPr>
            <p:spPr bwMode="auto">
              <a:xfrm>
                <a:off x="4402342" y="4877038"/>
                <a:ext cx="1456591" cy="419100"/>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gn="ctr">
                  <a:lnSpc>
                    <a:spcPct val="90000"/>
                  </a:lnSpc>
                </a:pPr>
                <a:r>
                  <a:rPr lang="en-US" sz="2600" dirty="0">
                    <a:solidFill>
                      <a:schemeClr val="bg1"/>
                    </a:solidFill>
                    <a:latin typeface="Verdana" charset="0"/>
                  </a:rPr>
                  <a:t>Clear</a:t>
                </a:r>
                <a:endParaRPr lang="en-US" sz="2600" dirty="0">
                  <a:solidFill>
                    <a:schemeClr val="bg1"/>
                  </a:solidFill>
                </a:endParaRPr>
              </a:p>
            </p:txBody>
          </p:sp>
        </p:grpSp>
        <p:sp>
          <p:nvSpPr>
            <p:cNvPr id="12" name="AutoShape 10">
              <a:extLst>
                <a:ext uri="{FF2B5EF4-FFF2-40B4-BE49-F238E27FC236}">
                  <a16:creationId xmlns:a16="http://schemas.microsoft.com/office/drawing/2014/main" id="{5E79EAF5-A727-4E45-A0E2-A4B605329F02}"/>
                </a:ext>
              </a:extLst>
            </p:cNvPr>
            <p:cNvSpPr>
              <a:spLocks noChangeArrowheads="1"/>
            </p:cNvSpPr>
            <p:nvPr/>
          </p:nvSpPr>
          <p:spPr bwMode="auto">
            <a:xfrm rot="20068562">
              <a:off x="6090925" y="2808274"/>
              <a:ext cx="379412" cy="1493586"/>
            </a:xfrm>
            <a:prstGeom prst="upArrow">
              <a:avLst>
                <a:gd name="adj1" fmla="val 50000"/>
                <a:gd name="adj2" fmla="val 925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lstStyle/>
            <a:p>
              <a:pPr>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1779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5567B-1159-1A49-A19E-B6D5BA10681D}"/>
              </a:ext>
            </a:extLst>
          </p:cNvPr>
          <p:cNvPicPr>
            <a:picLocks noChangeAspect="1"/>
          </p:cNvPicPr>
          <p:nvPr/>
        </p:nvPicPr>
        <p:blipFill>
          <a:blip r:embed="rId2"/>
          <a:stretch>
            <a:fillRect/>
          </a:stretch>
        </p:blipFill>
        <p:spPr>
          <a:xfrm>
            <a:off x="353568" y="466742"/>
            <a:ext cx="8436864" cy="3877056"/>
          </a:xfrm>
          <a:prstGeom prst="rect">
            <a:avLst/>
          </a:prstGeom>
        </p:spPr>
      </p:pic>
      <p:sp>
        <p:nvSpPr>
          <p:cNvPr id="7" name="Rounded Rectangle 11">
            <a:extLst>
              <a:ext uri="{FF2B5EF4-FFF2-40B4-BE49-F238E27FC236}">
                <a16:creationId xmlns:a16="http://schemas.microsoft.com/office/drawing/2014/main" id="{699246AF-BCB7-854B-8F8D-04839734EB49}"/>
              </a:ext>
            </a:extLst>
          </p:cNvPr>
          <p:cNvSpPr>
            <a:spLocks noChangeArrowheads="1"/>
          </p:cNvSpPr>
          <p:nvPr/>
        </p:nvSpPr>
        <p:spPr bwMode="auto">
          <a:xfrm>
            <a:off x="295676" y="3955774"/>
            <a:ext cx="457200" cy="381000"/>
          </a:xfrm>
          <a:prstGeom prst="roundRect">
            <a:avLst>
              <a:gd name="adj" fmla="val 16667"/>
            </a:avLst>
          </a:prstGeom>
          <a:solidFill>
            <a:schemeClr val="bg1"/>
          </a:solidFill>
          <a:ln w="38100">
            <a:solidFill>
              <a:srgbClr val="66CC33"/>
            </a:solidFill>
            <a:round/>
            <a:headEnd/>
            <a:tailEnd/>
          </a:ln>
        </p:spPr>
        <p:txBody>
          <a:bodyPr>
            <a:prstTxWarp prst="textNoShape">
              <a:avLst/>
            </a:prstTxWarp>
          </a:bodyPr>
          <a:lstStyle/>
          <a:p>
            <a:pPr eaLnBrk="0" hangingPunct="0"/>
            <a:r>
              <a:rPr lang="en-US" sz="1800" b="1" dirty="0">
                <a:solidFill>
                  <a:srgbClr val="66CC33"/>
                </a:solidFill>
                <a:latin typeface="Zapf Dingbats" charset="2"/>
                <a:ea typeface="Zapf Dingbats" charset="2"/>
                <a:cs typeface="Zapf Dingbats" charset="2"/>
              </a:rPr>
              <a:t>✔</a:t>
            </a:r>
            <a:endParaRPr lang="en-US" sz="1800" b="1" dirty="0">
              <a:solidFill>
                <a:srgbClr val="66CC33"/>
              </a:solidFill>
              <a:latin typeface="Verdana" charset="0"/>
              <a:ea typeface="Verdana" charset="0"/>
              <a:cs typeface="Verdana" charset="0"/>
            </a:endParaRPr>
          </a:p>
        </p:txBody>
      </p:sp>
      <p:grpSp>
        <p:nvGrpSpPr>
          <p:cNvPr id="12" name="Group 11">
            <a:extLst>
              <a:ext uri="{FF2B5EF4-FFF2-40B4-BE49-F238E27FC236}">
                <a16:creationId xmlns:a16="http://schemas.microsoft.com/office/drawing/2014/main" id="{742DCE2B-9D93-5E4C-B6A1-679B8E57E647}"/>
              </a:ext>
            </a:extLst>
          </p:cNvPr>
          <p:cNvGrpSpPr/>
          <p:nvPr/>
        </p:nvGrpSpPr>
        <p:grpSpPr>
          <a:xfrm>
            <a:off x="417443" y="5160560"/>
            <a:ext cx="8209722" cy="1343131"/>
            <a:chOff x="417443" y="5160560"/>
            <a:chExt cx="8209722" cy="1343131"/>
          </a:xfrm>
        </p:grpSpPr>
        <p:sp>
          <p:nvSpPr>
            <p:cNvPr id="9" name="Rectangular Callout 15">
              <a:extLst>
                <a:ext uri="{FF2B5EF4-FFF2-40B4-BE49-F238E27FC236}">
                  <a16:creationId xmlns:a16="http://schemas.microsoft.com/office/drawing/2014/main" id="{25B587EA-E8A7-D24A-99C0-4A371DEBFDF4}"/>
                </a:ext>
              </a:extLst>
            </p:cNvPr>
            <p:cNvSpPr>
              <a:spLocks noChangeArrowheads="1"/>
            </p:cNvSpPr>
            <p:nvPr/>
          </p:nvSpPr>
          <p:spPr bwMode="auto">
            <a:xfrm>
              <a:off x="417443" y="5160560"/>
              <a:ext cx="8209722" cy="1343131"/>
            </a:xfrm>
            <a:prstGeom prst="wedgeRectCallout">
              <a:avLst>
                <a:gd name="adj1" fmla="val -44842"/>
                <a:gd name="adj2" fmla="val -118003"/>
              </a:avLst>
            </a:prstGeom>
            <a:solidFill>
              <a:schemeClr val="bg1"/>
            </a:solidFill>
            <a:ln w="57150" cmpd="sng">
              <a:solidFill>
                <a:schemeClr val="tx1">
                  <a:lumMod val="50000"/>
                  <a:lumOff val="50000"/>
                </a:schemeClr>
              </a:solidFill>
              <a:round/>
              <a:headEnd/>
              <a:tailEnd/>
            </a:ln>
          </p:spPr>
          <p:txBody>
            <a:bodyPr/>
            <a:lstStyle/>
            <a:p>
              <a:pPr algn="ctr"/>
              <a:endParaRPr lang="en-US" sz="2000" dirty="0"/>
            </a:p>
          </p:txBody>
        </p:sp>
        <p:sp>
          <p:nvSpPr>
            <p:cNvPr id="10" name="Rectangle 16">
              <a:extLst>
                <a:ext uri="{FF2B5EF4-FFF2-40B4-BE49-F238E27FC236}">
                  <a16:creationId xmlns:a16="http://schemas.microsoft.com/office/drawing/2014/main" id="{2706EBEA-2E04-6142-A176-D6C67B8ED4D7}"/>
                </a:ext>
              </a:extLst>
            </p:cNvPr>
            <p:cNvSpPr>
              <a:spLocks noChangeArrowheads="1"/>
            </p:cNvSpPr>
            <p:nvPr/>
          </p:nvSpPr>
          <p:spPr bwMode="auto">
            <a:xfrm>
              <a:off x="576470" y="5322741"/>
              <a:ext cx="7861852" cy="10038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130000"/>
                </a:lnSpc>
                <a:defRPr/>
              </a:pPr>
              <a:r>
                <a:rPr lang="en-US" sz="3200" dirty="0">
                  <a:solidFill>
                    <a:srgbClr val="FF6600"/>
                  </a:solidFill>
                  <a:latin typeface="Verdana" charset="0"/>
                </a:rPr>
                <a:t>Select the boxes next to </a:t>
              </a:r>
              <a:r>
                <a:rPr lang="en-US" sz="3200" dirty="0">
                  <a:solidFill>
                    <a:schemeClr val="tx1">
                      <a:lumMod val="75000"/>
                      <a:lumOff val="25000"/>
                    </a:schemeClr>
                  </a:solidFill>
                  <a:latin typeface="Verdana" charset="0"/>
                </a:rPr>
                <a:t>S1</a:t>
              </a:r>
              <a:r>
                <a:rPr lang="en-US" sz="3200" dirty="0">
                  <a:solidFill>
                    <a:srgbClr val="3A7CD0"/>
                  </a:solidFill>
                  <a:latin typeface="Verdana" charset="0"/>
                </a:rPr>
                <a:t> </a:t>
              </a:r>
              <a:r>
                <a:rPr lang="en-US" sz="3200" dirty="0">
                  <a:solidFill>
                    <a:srgbClr val="00A642"/>
                  </a:solidFill>
                  <a:latin typeface="Verdana" charset="0"/>
                </a:rPr>
                <a:t>and</a:t>
              </a:r>
              <a:r>
                <a:rPr lang="en-US" sz="3200" dirty="0">
                  <a:solidFill>
                    <a:srgbClr val="3A7CD0"/>
                  </a:solidFill>
                  <a:latin typeface="Verdana" charset="0"/>
                </a:rPr>
                <a:t> </a:t>
              </a:r>
              <a:r>
                <a:rPr lang="en-US" sz="3200" dirty="0">
                  <a:latin typeface="Verdana" charset="0"/>
                </a:rPr>
                <a:t>S2</a:t>
              </a:r>
              <a:endParaRPr lang="en-US" sz="3200" i="1" dirty="0">
                <a:latin typeface="Verdana" charset="0"/>
              </a:endParaRPr>
            </a:p>
          </p:txBody>
        </p:sp>
      </p:grpSp>
      <p:sp>
        <p:nvSpPr>
          <p:cNvPr id="11" name="Rounded Rectangle 11">
            <a:extLst>
              <a:ext uri="{FF2B5EF4-FFF2-40B4-BE49-F238E27FC236}">
                <a16:creationId xmlns:a16="http://schemas.microsoft.com/office/drawing/2014/main" id="{98A4ECF3-1DAE-1949-BC29-7F1D2D72BED1}"/>
              </a:ext>
            </a:extLst>
          </p:cNvPr>
          <p:cNvSpPr>
            <a:spLocks noChangeArrowheads="1"/>
          </p:cNvSpPr>
          <p:nvPr/>
        </p:nvSpPr>
        <p:spPr bwMode="auto">
          <a:xfrm>
            <a:off x="308928" y="3531704"/>
            <a:ext cx="457200" cy="381000"/>
          </a:xfrm>
          <a:prstGeom prst="roundRect">
            <a:avLst>
              <a:gd name="adj" fmla="val 16667"/>
            </a:avLst>
          </a:prstGeom>
          <a:solidFill>
            <a:schemeClr val="bg1"/>
          </a:solidFill>
          <a:ln w="38100">
            <a:solidFill>
              <a:srgbClr val="66CC33"/>
            </a:solidFill>
            <a:round/>
            <a:headEnd/>
            <a:tailEnd/>
          </a:ln>
        </p:spPr>
        <p:txBody>
          <a:bodyPr>
            <a:prstTxWarp prst="textNoShape">
              <a:avLst/>
            </a:prstTxWarp>
          </a:bodyPr>
          <a:lstStyle/>
          <a:p>
            <a:pPr eaLnBrk="0" hangingPunct="0"/>
            <a:r>
              <a:rPr lang="en-US" sz="1800" b="1" dirty="0">
                <a:solidFill>
                  <a:srgbClr val="66CC33"/>
                </a:solidFill>
                <a:latin typeface="Zapf Dingbats" charset="2"/>
                <a:ea typeface="Zapf Dingbats" charset="2"/>
                <a:cs typeface="Zapf Dingbats" charset="2"/>
              </a:rPr>
              <a:t>✔</a:t>
            </a:r>
            <a:endParaRPr lang="en-US" sz="1800" b="1" dirty="0">
              <a:solidFill>
                <a:srgbClr val="66CC33"/>
              </a:solidFill>
              <a:latin typeface="Verdana" charset="0"/>
              <a:ea typeface="Verdana" charset="0"/>
              <a:cs typeface="Verdana" charset="0"/>
            </a:endParaRPr>
          </a:p>
        </p:txBody>
      </p:sp>
      <p:grpSp>
        <p:nvGrpSpPr>
          <p:cNvPr id="27" name="Group 26">
            <a:extLst>
              <a:ext uri="{FF2B5EF4-FFF2-40B4-BE49-F238E27FC236}">
                <a16:creationId xmlns:a16="http://schemas.microsoft.com/office/drawing/2014/main" id="{953046AF-BB26-8340-AE2E-5A97DA789DAB}"/>
              </a:ext>
            </a:extLst>
          </p:cNvPr>
          <p:cNvGrpSpPr/>
          <p:nvPr/>
        </p:nvGrpSpPr>
        <p:grpSpPr>
          <a:xfrm>
            <a:off x="1013510" y="1302026"/>
            <a:ext cx="3633034" cy="1310176"/>
            <a:chOff x="2633589" y="2872409"/>
            <a:chExt cx="3633034" cy="1310176"/>
          </a:xfrm>
        </p:grpSpPr>
        <p:sp>
          <p:nvSpPr>
            <p:cNvPr id="21" name="Rounded Rectangular Callout 20">
              <a:extLst>
                <a:ext uri="{FF2B5EF4-FFF2-40B4-BE49-F238E27FC236}">
                  <a16:creationId xmlns:a16="http://schemas.microsoft.com/office/drawing/2014/main" id="{ABE9DD1B-4AC7-B742-9AF3-D288A4C1071C}"/>
                </a:ext>
              </a:extLst>
            </p:cNvPr>
            <p:cNvSpPr/>
            <p:nvPr/>
          </p:nvSpPr>
          <p:spPr>
            <a:xfrm>
              <a:off x="2633589" y="2872409"/>
              <a:ext cx="3633034" cy="1310176"/>
            </a:xfrm>
            <a:prstGeom prst="wedgeRoundRectCallout">
              <a:avLst>
                <a:gd name="adj1" fmla="val -15941"/>
                <a:gd name="adj2" fmla="val 86014"/>
                <a:gd name="adj3" fmla="val 16667"/>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1CA33EFA-2FE3-C444-96B3-811BCF609F50}"/>
                </a:ext>
              </a:extLst>
            </p:cNvPr>
            <p:cNvGrpSpPr/>
            <p:nvPr/>
          </p:nvGrpSpPr>
          <p:grpSpPr>
            <a:xfrm>
              <a:off x="2849489" y="3130067"/>
              <a:ext cx="3369366" cy="762000"/>
              <a:chOff x="1423504" y="1599441"/>
              <a:chExt cx="3369366" cy="762000"/>
            </a:xfrm>
          </p:grpSpPr>
          <p:sp>
            <p:nvSpPr>
              <p:cNvPr id="23" name="AutoShape 29">
                <a:extLst>
                  <a:ext uri="{FF2B5EF4-FFF2-40B4-BE49-F238E27FC236}">
                    <a16:creationId xmlns:a16="http://schemas.microsoft.com/office/drawing/2014/main" id="{CDF6EB36-06B0-7E4B-B59F-D9429A0CEEBF}"/>
                  </a:ext>
                </a:extLst>
              </p:cNvPr>
              <p:cNvSpPr>
                <a:spLocks noChangeArrowheads="1"/>
              </p:cNvSpPr>
              <p:nvPr/>
            </p:nvSpPr>
            <p:spPr bwMode="auto">
              <a:xfrm rot="5400000">
                <a:off x="2727187" y="295758"/>
                <a:ext cx="762000" cy="3369366"/>
              </a:xfrm>
              <a:prstGeom prst="roundRect">
                <a:avLst>
                  <a:gd name="adj" fmla="val 16667"/>
                </a:avLst>
              </a:prstGeom>
              <a:solidFill>
                <a:schemeClr val="bg1">
                  <a:lumMod val="85000"/>
                </a:schemeClr>
              </a:solidFill>
              <a:ln w="28575">
                <a:noFill/>
                <a:round/>
                <a:headEnd/>
                <a:tailEnd/>
              </a:ln>
              <a:effectLst/>
              <a:extLst/>
            </p:spPr>
            <p:txBody>
              <a:bodyPr wrap="none" anchor="ctr"/>
              <a:lstStyle/>
              <a:p>
                <a:pPr algn="ctr">
                  <a:lnSpc>
                    <a:spcPct val="90000"/>
                  </a:lnSpc>
                  <a:defRPr/>
                </a:pPr>
                <a:endParaRPr lang="en-US" dirty="0">
                  <a:cs typeface="+mn-cs"/>
                </a:endParaRPr>
              </a:p>
            </p:txBody>
          </p:sp>
          <p:sp>
            <p:nvSpPr>
              <p:cNvPr id="24" name="Rectangle 2">
                <a:extLst>
                  <a:ext uri="{FF2B5EF4-FFF2-40B4-BE49-F238E27FC236}">
                    <a16:creationId xmlns:a16="http://schemas.microsoft.com/office/drawing/2014/main" id="{D2EBAFD0-CE22-464C-B209-B0FF422E0F7D}"/>
                  </a:ext>
                </a:extLst>
              </p:cNvPr>
              <p:cNvSpPr>
                <a:spLocks noChangeArrowheads="1"/>
              </p:cNvSpPr>
              <p:nvPr/>
            </p:nvSpPr>
            <p:spPr bwMode="auto">
              <a:xfrm>
                <a:off x="1501914" y="1779105"/>
                <a:ext cx="3091070" cy="419100"/>
              </a:xfrm>
              <a:prstGeom prst="rect">
                <a:avLst/>
              </a:prstGeom>
              <a:noFill/>
              <a:ln w="9525">
                <a:noFill/>
                <a:round/>
                <a:headEnd/>
                <a:tailEnd/>
              </a:ln>
              <a:extLst>
                <a:ext uri="{909E8E84-426E-40dd-AFC4-6F175D3DCCD1}">
                  <a14:hiddenFill xmlns:a14="http://schemas.microsoft.com/office/drawing/2010/main" xmlns="">
                    <a:solidFill>
                      <a:srgbClr val="FFFFFF"/>
                    </a:solidFill>
                  </a14:hiddenFill>
                </a:ext>
              </a:extLst>
            </p:spPr>
            <p:txBody>
              <a:bodyPr/>
              <a:lstStyle/>
              <a:p>
                <a:pPr>
                  <a:lnSpc>
                    <a:spcPct val="90000"/>
                  </a:lnSpc>
                </a:pPr>
                <a:r>
                  <a:rPr lang="en-US" sz="2600" dirty="0">
                    <a:latin typeface="Verdana" charset="0"/>
                  </a:rPr>
                  <a:t>Search with AND</a:t>
                </a:r>
                <a:endParaRPr lang="en-US" sz="2600" dirty="0"/>
              </a:p>
            </p:txBody>
          </p:sp>
        </p:grpSp>
      </p:grpSp>
    </p:spTree>
    <p:extLst>
      <p:ext uri="{BB962C8B-B14F-4D97-AF65-F5344CB8AC3E}">
        <p14:creationId xmlns:p14="http://schemas.microsoft.com/office/powerpoint/2010/main" val="28583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3C2829-2E4A-6344-A1F4-1F9C0C1AE52B}"/>
              </a:ext>
            </a:extLst>
          </p:cNvPr>
          <p:cNvPicPr>
            <a:picLocks noChangeAspect="1"/>
          </p:cNvPicPr>
          <p:nvPr/>
        </p:nvPicPr>
        <p:blipFill>
          <a:blip r:embed="rId2"/>
          <a:stretch>
            <a:fillRect/>
          </a:stretch>
        </p:blipFill>
        <p:spPr>
          <a:xfrm>
            <a:off x="399893" y="910245"/>
            <a:ext cx="8548164" cy="4754880"/>
          </a:xfrm>
          <a:prstGeom prst="rect">
            <a:avLst/>
          </a:prstGeom>
        </p:spPr>
      </p:pic>
      <p:grpSp>
        <p:nvGrpSpPr>
          <p:cNvPr id="10" name="Group 9">
            <a:extLst>
              <a:ext uri="{FF2B5EF4-FFF2-40B4-BE49-F238E27FC236}">
                <a16:creationId xmlns:a16="http://schemas.microsoft.com/office/drawing/2014/main" id="{E57E1E45-45F9-E84B-ADFC-E9C91D1A2ABE}"/>
              </a:ext>
            </a:extLst>
          </p:cNvPr>
          <p:cNvGrpSpPr/>
          <p:nvPr/>
        </p:nvGrpSpPr>
        <p:grpSpPr>
          <a:xfrm>
            <a:off x="1949223" y="4121080"/>
            <a:ext cx="5601903" cy="1825472"/>
            <a:chOff x="1873023" y="4088423"/>
            <a:chExt cx="5601903" cy="1825472"/>
          </a:xfrm>
        </p:grpSpPr>
        <p:grpSp>
          <p:nvGrpSpPr>
            <p:cNvPr id="9" name="Group 8">
              <a:extLst>
                <a:ext uri="{FF2B5EF4-FFF2-40B4-BE49-F238E27FC236}">
                  <a16:creationId xmlns:a16="http://schemas.microsoft.com/office/drawing/2014/main" id="{8E1AC390-EFE2-D445-ABE5-8D7D11AD84FB}"/>
                </a:ext>
              </a:extLst>
            </p:cNvPr>
            <p:cNvGrpSpPr/>
            <p:nvPr/>
          </p:nvGrpSpPr>
          <p:grpSpPr>
            <a:xfrm>
              <a:off x="1873023" y="4887233"/>
              <a:ext cx="5601903" cy="1026662"/>
              <a:chOff x="1873023" y="3744233"/>
              <a:chExt cx="5601903" cy="1026662"/>
            </a:xfrm>
          </p:grpSpPr>
          <p:sp>
            <p:nvSpPr>
              <p:cNvPr id="7" name="Rectangular Callout 6">
                <a:extLst>
                  <a:ext uri="{FF2B5EF4-FFF2-40B4-BE49-F238E27FC236}">
                    <a16:creationId xmlns:a16="http://schemas.microsoft.com/office/drawing/2014/main" id="{133963BD-238F-CC40-B136-3690132F13AF}"/>
                  </a:ext>
                </a:extLst>
              </p:cNvPr>
              <p:cNvSpPr>
                <a:spLocks noChangeArrowheads="1"/>
              </p:cNvSpPr>
              <p:nvPr/>
            </p:nvSpPr>
            <p:spPr bwMode="auto">
              <a:xfrm>
                <a:off x="1873023" y="3744233"/>
                <a:ext cx="5601903" cy="1026662"/>
              </a:xfrm>
              <a:prstGeom prst="wedgeRectCallout">
                <a:avLst>
                  <a:gd name="adj1" fmla="val 22477"/>
                  <a:gd name="adj2" fmla="val -99033"/>
                </a:avLst>
              </a:prstGeom>
              <a:solidFill>
                <a:schemeClr val="bg1"/>
              </a:solidFill>
              <a:ln w="76200" cmpd="sng">
                <a:solidFill>
                  <a:srgbClr val="FF8000"/>
                </a:solidFill>
                <a:round/>
                <a:headEnd/>
                <a:tailEnd/>
              </a:ln>
            </p:spPr>
            <p:txBody>
              <a:bodyPr/>
              <a:lstStyle/>
              <a:p>
                <a:pPr algn="ctr"/>
                <a:endParaRPr lang="en-US" sz="2000" dirty="0"/>
              </a:p>
            </p:txBody>
          </p:sp>
          <p:sp>
            <p:nvSpPr>
              <p:cNvPr id="8" name="Rectangle 7">
                <a:extLst>
                  <a:ext uri="{FF2B5EF4-FFF2-40B4-BE49-F238E27FC236}">
                    <a16:creationId xmlns:a16="http://schemas.microsoft.com/office/drawing/2014/main" id="{A542E70B-4130-7F41-9AEE-04EA24D09011}"/>
                  </a:ext>
                </a:extLst>
              </p:cNvPr>
              <p:cNvSpPr>
                <a:spLocks noChangeArrowheads="1"/>
              </p:cNvSpPr>
              <p:nvPr/>
            </p:nvSpPr>
            <p:spPr bwMode="auto">
              <a:xfrm>
                <a:off x="2053175" y="3942331"/>
                <a:ext cx="5241598" cy="630466"/>
              </a:xfrm>
              <a:prstGeom prst="rect">
                <a:avLst/>
              </a:prstGeom>
              <a:solidFill>
                <a:srgbClr val="FFFFFF"/>
              </a:solidFill>
              <a:ln w="76200" cmpd="sng">
                <a:noFill/>
                <a:round/>
                <a:headEnd/>
                <a:tailEnd/>
              </a:ln>
              <a:extLst/>
            </p:spPr>
            <p:txBody>
              <a:bodyPr/>
              <a:lstStyle/>
              <a:p>
                <a:pPr algn="ctr"/>
                <a:r>
                  <a:rPr lang="en-US" sz="3200" dirty="0">
                    <a:solidFill>
                      <a:srgbClr val="000000"/>
                    </a:solidFill>
                    <a:latin typeface="Verdana" charset="0"/>
                  </a:rPr>
                  <a:t>Results equal 86 </a:t>
                </a:r>
                <a:r>
                  <a:rPr lang="en-US" sz="3200" dirty="0">
                    <a:latin typeface="Verdana" charset="0"/>
                  </a:rPr>
                  <a:t>articles</a:t>
                </a:r>
                <a:endParaRPr lang="en-US" sz="3200" dirty="0"/>
              </a:p>
            </p:txBody>
          </p:sp>
        </p:grpSp>
        <p:sp>
          <p:nvSpPr>
            <p:cNvPr id="6" name="Rectangle 5">
              <a:extLst>
                <a:ext uri="{FF2B5EF4-FFF2-40B4-BE49-F238E27FC236}">
                  <a16:creationId xmlns:a16="http://schemas.microsoft.com/office/drawing/2014/main" id="{BD694D3E-0849-B24E-BB16-31C72FF6EA41}"/>
                </a:ext>
              </a:extLst>
            </p:cNvPr>
            <p:cNvSpPr/>
            <p:nvPr/>
          </p:nvSpPr>
          <p:spPr>
            <a:xfrm>
              <a:off x="5691174" y="4088423"/>
              <a:ext cx="988393" cy="322385"/>
            </a:xfrm>
            <a:prstGeom prst="rect">
              <a:avLst/>
            </a:prstGeom>
            <a:noFill/>
            <a:ln w="762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57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152400" y="152400"/>
            <a:ext cx="8839200" cy="6553200"/>
          </a:xfrm>
          <a:prstGeom prst="rect">
            <a:avLst/>
          </a:prstGeom>
          <a:noFill/>
          <a:ln w="57150" cmpd="thickThin">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2" name="Rectangle 1"/>
          <p:cNvSpPr/>
          <p:nvPr/>
        </p:nvSpPr>
        <p:spPr>
          <a:xfrm>
            <a:off x="799162" y="2711102"/>
            <a:ext cx="7563511" cy="14126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pPr>
            <a:r>
              <a:rPr lang="en-US" sz="7200" i="1" dirty="0">
                <a:solidFill>
                  <a:prstClr val="white"/>
                </a:solidFill>
                <a:latin typeface="Times New Roman"/>
                <a:cs typeface="Times New Roman"/>
              </a:rPr>
              <a:t>Refining Results</a:t>
            </a:r>
            <a:endParaRPr lang="en-US" sz="7200" i="1" dirty="0">
              <a:solidFill>
                <a:srgbClr val="6600CC"/>
              </a:solidFill>
              <a:latin typeface="Times New Roman"/>
              <a:cs typeface="Times New Roman"/>
            </a:endParaRPr>
          </a:p>
        </p:txBody>
      </p:sp>
    </p:spTree>
    <p:extLst>
      <p:ext uri="{BB962C8B-B14F-4D97-AF65-F5344CB8AC3E}">
        <p14:creationId xmlns:p14="http://schemas.microsoft.com/office/powerpoint/2010/main" val="983095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AF1F1-38C6-0F46-9096-83A11E20817A}"/>
              </a:ext>
            </a:extLst>
          </p:cNvPr>
          <p:cNvPicPr>
            <a:picLocks noChangeAspect="1"/>
          </p:cNvPicPr>
          <p:nvPr/>
        </p:nvPicPr>
        <p:blipFill>
          <a:blip r:embed="rId2"/>
          <a:stretch>
            <a:fillRect/>
          </a:stretch>
        </p:blipFill>
        <p:spPr>
          <a:xfrm>
            <a:off x="312193" y="801093"/>
            <a:ext cx="8579993" cy="4023360"/>
          </a:xfrm>
          <a:prstGeom prst="rect">
            <a:avLst/>
          </a:prstGeom>
        </p:spPr>
      </p:pic>
      <p:grpSp>
        <p:nvGrpSpPr>
          <p:cNvPr id="4" name="Group 3">
            <a:extLst>
              <a:ext uri="{FF2B5EF4-FFF2-40B4-BE49-F238E27FC236}">
                <a16:creationId xmlns:a16="http://schemas.microsoft.com/office/drawing/2014/main" id="{996E707D-0EB2-3844-972F-B9A07ABB0359}"/>
              </a:ext>
            </a:extLst>
          </p:cNvPr>
          <p:cNvGrpSpPr/>
          <p:nvPr/>
        </p:nvGrpSpPr>
        <p:grpSpPr>
          <a:xfrm>
            <a:off x="312193" y="2872409"/>
            <a:ext cx="3756756" cy="821715"/>
            <a:chOff x="425285" y="2124685"/>
            <a:chExt cx="3610419" cy="821715"/>
          </a:xfrm>
        </p:grpSpPr>
        <p:sp>
          <p:nvSpPr>
            <p:cNvPr id="5" name="Rectangular Callout 4">
              <a:extLst>
                <a:ext uri="{FF2B5EF4-FFF2-40B4-BE49-F238E27FC236}">
                  <a16:creationId xmlns:a16="http://schemas.microsoft.com/office/drawing/2014/main" id="{B8877030-EA4A-FD47-9E81-7E6AECCE2C37}"/>
                </a:ext>
              </a:extLst>
            </p:cNvPr>
            <p:cNvSpPr>
              <a:spLocks noChangeArrowheads="1"/>
            </p:cNvSpPr>
            <p:nvPr/>
          </p:nvSpPr>
          <p:spPr bwMode="auto">
            <a:xfrm>
              <a:off x="443762" y="2124685"/>
              <a:ext cx="2683994" cy="821715"/>
            </a:xfrm>
            <a:prstGeom prst="wedgeRectCallout">
              <a:avLst>
                <a:gd name="adj1" fmla="val 2379"/>
                <a:gd name="adj2" fmla="val -95403"/>
              </a:avLst>
            </a:prstGeom>
            <a:solidFill>
              <a:schemeClr val="bg1"/>
            </a:solidFill>
            <a:ln w="57150">
              <a:solidFill>
                <a:srgbClr val="FF8000"/>
              </a:solidFill>
              <a:round/>
              <a:headEnd/>
              <a:tailEnd/>
            </a:ln>
          </p:spPr>
          <p:txBody>
            <a:bodyPr/>
            <a:lstStyle/>
            <a:p>
              <a:pPr algn="ctr"/>
              <a:endParaRPr lang="en-US" sz="2000" dirty="0"/>
            </a:p>
          </p:txBody>
        </p:sp>
        <p:sp>
          <p:nvSpPr>
            <p:cNvPr id="6" name="Rectangle 5">
              <a:extLst>
                <a:ext uri="{FF2B5EF4-FFF2-40B4-BE49-F238E27FC236}">
                  <a16:creationId xmlns:a16="http://schemas.microsoft.com/office/drawing/2014/main" id="{091D861E-676A-904B-A36D-A3429155089E}"/>
                </a:ext>
              </a:extLst>
            </p:cNvPr>
            <p:cNvSpPr>
              <a:spLocks noChangeArrowheads="1"/>
            </p:cNvSpPr>
            <p:nvPr/>
          </p:nvSpPr>
          <p:spPr bwMode="auto">
            <a:xfrm>
              <a:off x="425285" y="2363110"/>
              <a:ext cx="3610419" cy="457200"/>
            </a:xfrm>
            <a:prstGeom prst="rect">
              <a:avLst/>
            </a:prstGeom>
            <a:noFill/>
            <a:ln w="9525">
              <a:noFill/>
              <a:round/>
              <a:headEnd/>
              <a:tailEnd/>
            </a:ln>
            <a:extLst>
              <a:ext uri="{909E8E84-426E-40dd-AFC4-6F175D3DCCD1}">
                <a14:hiddenFill xmlns="" xmlns:a14="http://schemas.microsoft.com/office/drawing/2010/main">
                  <a:solidFill>
                    <a:srgbClr val="FFFFFF"/>
                  </a:solidFill>
                </a14:hiddenFill>
              </a:ext>
            </a:extLst>
          </p:spPr>
          <p:txBody>
            <a:bodyPr/>
            <a:lstStyle/>
            <a:p>
              <a:pPr>
                <a:lnSpc>
                  <a:spcPct val="90000"/>
                </a:lnSpc>
              </a:pPr>
              <a:r>
                <a:rPr lang="en-US" sz="2400" i="1" dirty="0">
                  <a:solidFill>
                    <a:srgbClr val="0066CC"/>
                  </a:solidFill>
                  <a:latin typeface="Verdana" charset="0"/>
                </a:rPr>
                <a:t>Advanced</a:t>
              </a:r>
              <a:r>
                <a:rPr lang="en-US" sz="2400" dirty="0">
                  <a:solidFill>
                    <a:srgbClr val="0066CC"/>
                  </a:solidFill>
                  <a:latin typeface="Verdana" charset="0"/>
                </a:rPr>
                <a:t> </a:t>
              </a:r>
              <a:r>
                <a:rPr lang="en-US" sz="2400" i="1" dirty="0">
                  <a:solidFill>
                    <a:srgbClr val="0066CC"/>
                  </a:solidFill>
                  <a:latin typeface="Verdana" charset="0"/>
                </a:rPr>
                <a:t>Search</a:t>
              </a:r>
              <a:endParaRPr lang="en-US" sz="2400" i="1" dirty="0">
                <a:solidFill>
                  <a:srgbClr val="0066CC"/>
                </a:solidFill>
              </a:endParaRPr>
            </a:p>
          </p:txBody>
        </p:sp>
      </p:grpSp>
      <p:grpSp>
        <p:nvGrpSpPr>
          <p:cNvPr id="7" name="Group 6">
            <a:extLst>
              <a:ext uri="{FF2B5EF4-FFF2-40B4-BE49-F238E27FC236}">
                <a16:creationId xmlns:a16="http://schemas.microsoft.com/office/drawing/2014/main" id="{B8EF67C1-DA71-A343-BB61-EABC7D61DA56}"/>
              </a:ext>
            </a:extLst>
          </p:cNvPr>
          <p:cNvGrpSpPr/>
          <p:nvPr/>
        </p:nvGrpSpPr>
        <p:grpSpPr>
          <a:xfrm>
            <a:off x="5575300" y="2403223"/>
            <a:ext cx="1651000" cy="1534076"/>
            <a:chOff x="5356639" y="3019449"/>
            <a:chExt cx="1651000" cy="1534076"/>
          </a:xfrm>
        </p:grpSpPr>
        <p:sp>
          <p:nvSpPr>
            <p:cNvPr id="8" name="Rectangle 16">
              <a:extLst>
                <a:ext uri="{FF2B5EF4-FFF2-40B4-BE49-F238E27FC236}">
                  <a16:creationId xmlns:a16="http://schemas.microsoft.com/office/drawing/2014/main" id="{D5290CEE-588B-0348-B9AA-3A31CDAE42AC}"/>
                </a:ext>
              </a:extLst>
            </p:cNvPr>
            <p:cNvSpPr>
              <a:spLocks noChangeArrowheads="1"/>
            </p:cNvSpPr>
            <p:nvPr/>
          </p:nvSpPr>
          <p:spPr bwMode="auto">
            <a:xfrm>
              <a:off x="5876003" y="4276035"/>
              <a:ext cx="1068138" cy="277490"/>
            </a:xfrm>
            <a:prstGeom prst="rect">
              <a:avLst/>
            </a:prstGeom>
            <a:noFill/>
            <a:ln w="76200" cmpd="sng">
              <a:solidFill>
                <a:srgbClr val="56B035"/>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nvGrpSpPr>
            <p:cNvPr id="9" name="Group 8">
              <a:extLst>
                <a:ext uri="{FF2B5EF4-FFF2-40B4-BE49-F238E27FC236}">
                  <a16:creationId xmlns:a16="http://schemas.microsoft.com/office/drawing/2014/main" id="{11194072-9452-104D-A4C0-26AAA4621369}"/>
                </a:ext>
              </a:extLst>
            </p:cNvPr>
            <p:cNvGrpSpPr/>
            <p:nvPr/>
          </p:nvGrpSpPr>
          <p:grpSpPr>
            <a:xfrm>
              <a:off x="5356639" y="3019449"/>
              <a:ext cx="1651000" cy="819101"/>
              <a:chOff x="3746500" y="3019449"/>
              <a:chExt cx="1651000" cy="819101"/>
            </a:xfrm>
          </p:grpSpPr>
          <p:sp>
            <p:nvSpPr>
              <p:cNvPr id="10" name="Rectangular Callout 9">
                <a:extLst>
                  <a:ext uri="{FF2B5EF4-FFF2-40B4-BE49-F238E27FC236}">
                    <a16:creationId xmlns:a16="http://schemas.microsoft.com/office/drawing/2014/main" id="{B49F3B7D-C173-4A4D-9291-B9368F9C4BA3}"/>
                  </a:ext>
                </a:extLst>
              </p:cNvPr>
              <p:cNvSpPr>
                <a:spLocks noChangeArrowheads="1"/>
              </p:cNvSpPr>
              <p:nvPr/>
            </p:nvSpPr>
            <p:spPr bwMode="auto">
              <a:xfrm>
                <a:off x="3746500" y="3019449"/>
                <a:ext cx="1651000" cy="819101"/>
              </a:xfrm>
              <a:prstGeom prst="wedgeRectCallout">
                <a:avLst>
                  <a:gd name="adj1" fmla="val 16260"/>
                  <a:gd name="adj2" fmla="val 90650"/>
                </a:avLst>
              </a:prstGeom>
              <a:solidFill>
                <a:schemeClr val="bg1"/>
              </a:solidFill>
              <a:ln w="57150">
                <a:solidFill>
                  <a:srgbClr val="1B6FB2"/>
                </a:solidFill>
                <a:round/>
                <a:headEnd/>
                <a:tailEnd/>
              </a:ln>
            </p:spPr>
            <p:txBody>
              <a:bodyPr/>
              <a:lstStyle/>
              <a:p>
                <a:pPr algn="ctr"/>
                <a:endParaRPr lang="en-US" sz="2000" dirty="0"/>
              </a:p>
            </p:txBody>
          </p:sp>
          <p:sp>
            <p:nvSpPr>
              <p:cNvPr id="11" name="Rectangle 10">
                <a:extLst>
                  <a:ext uri="{FF2B5EF4-FFF2-40B4-BE49-F238E27FC236}">
                    <a16:creationId xmlns:a16="http://schemas.microsoft.com/office/drawing/2014/main" id="{CDC51805-ED91-9C43-9F20-76775A90E145}"/>
                  </a:ext>
                </a:extLst>
              </p:cNvPr>
              <p:cNvSpPr>
                <a:spLocks noChangeArrowheads="1"/>
              </p:cNvSpPr>
              <p:nvPr/>
            </p:nvSpPr>
            <p:spPr bwMode="auto">
              <a:xfrm>
                <a:off x="3875876" y="3224224"/>
                <a:ext cx="1392247" cy="409551"/>
              </a:xfrm>
              <a:prstGeom prst="rect">
                <a:avLst/>
              </a:prstGeom>
              <a:noFill/>
              <a:ln w="9525">
                <a:noFill/>
                <a:round/>
                <a:headEnd/>
                <a:tailEnd/>
              </a:ln>
              <a:extLst>
                <a:ext uri="{909E8E84-426E-40dd-AFC4-6F175D3DCCD1}">
                  <a14:hiddenFill xmlns="" xmlns:a14="http://schemas.microsoft.com/office/drawing/2010/main">
                    <a:solidFill>
                      <a:srgbClr val="FFFFFF"/>
                    </a:solidFill>
                  </a14:hiddenFill>
                </a:ext>
              </a:extLst>
            </p:spPr>
            <p:txBody>
              <a:bodyPr/>
              <a:lstStyle/>
              <a:p>
                <a:pPr algn="ctr"/>
                <a:r>
                  <a:rPr lang="en-US" sz="2400" dirty="0">
                    <a:solidFill>
                      <a:srgbClr val="5F9D44"/>
                    </a:solidFill>
                    <a:latin typeface="Verdana" charset="0"/>
                  </a:rPr>
                  <a:t>Results</a:t>
                </a:r>
                <a:endParaRPr lang="en-US" sz="2400" dirty="0">
                  <a:solidFill>
                    <a:srgbClr val="5F9D44"/>
                  </a:solidFill>
                </a:endParaRPr>
              </a:p>
            </p:txBody>
          </p:sp>
        </p:grpSp>
      </p:grpSp>
    </p:spTree>
    <p:extLst>
      <p:ext uri="{BB962C8B-B14F-4D97-AF65-F5344CB8AC3E}">
        <p14:creationId xmlns:p14="http://schemas.microsoft.com/office/powerpoint/2010/main" val="17224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87D"/>
        </a:solidFill>
        <a:effectLst/>
      </p:bgPr>
    </p:bg>
    <p:spTree>
      <p:nvGrpSpPr>
        <p:cNvPr id="1" name=""/>
        <p:cNvGrpSpPr/>
        <p:nvPr/>
      </p:nvGrpSpPr>
      <p:grpSpPr>
        <a:xfrm>
          <a:off x="0" y="0"/>
          <a:ext cx="0" cy="0"/>
          <a:chOff x="0" y="0"/>
          <a:chExt cx="0" cy="0"/>
        </a:xfrm>
      </p:grpSpPr>
      <p:sp>
        <p:nvSpPr>
          <p:cNvPr id="10" name="Rectangle 9"/>
          <p:cNvSpPr/>
          <p:nvPr/>
        </p:nvSpPr>
        <p:spPr bwMode="auto">
          <a:xfrm>
            <a:off x="675861" y="596348"/>
            <a:ext cx="7792278" cy="933451"/>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0" fontAlgn="base" latinLnBrk="0" hangingPunct="0">
              <a:lnSpc>
                <a:spcPct val="140000"/>
              </a:lnSpc>
              <a:spcBef>
                <a:spcPct val="0"/>
              </a:spcBef>
              <a:spcAft>
                <a:spcPct val="0"/>
              </a:spcAft>
              <a:buClrTx/>
              <a:buSzTx/>
              <a:buFontTx/>
              <a:buNone/>
              <a:tabLst/>
              <a:defRPr/>
            </a:pPr>
            <a:r>
              <a:rPr kumimoji="0" lang="en-US" sz="3600" b="0" i="0" u="none" strike="noStrike" kern="1200" cap="none" spc="0" normalizeH="0" baseline="0" noProof="0" dirty="0">
                <a:ln w="6350">
                  <a:noFill/>
                </a:ln>
                <a:solidFill>
                  <a:srgbClr val="FFFFFF"/>
                </a:solidFill>
                <a:effectLst/>
                <a:uLnTx/>
                <a:uFillTx/>
                <a:latin typeface="Calibri"/>
                <a:ea typeface="ＭＳ Ｐゴシック" charset="0"/>
                <a:cs typeface="Noteworthy Bold"/>
              </a:rPr>
              <a:t>When searching library applications, use</a:t>
            </a:r>
          </a:p>
        </p:txBody>
      </p:sp>
      <p:grpSp>
        <p:nvGrpSpPr>
          <p:cNvPr id="11" name="Group 10"/>
          <p:cNvGrpSpPr/>
          <p:nvPr/>
        </p:nvGrpSpPr>
        <p:grpSpPr>
          <a:xfrm>
            <a:off x="2346404" y="1945584"/>
            <a:ext cx="4451192" cy="1143000"/>
            <a:chOff x="1196551" y="3174471"/>
            <a:chExt cx="5934922" cy="1524000"/>
          </a:xfrm>
        </p:grpSpPr>
        <p:pic>
          <p:nvPicPr>
            <p:cNvPr id="12" name="Picture 11" descr="Chrome_logo.png"/>
            <p:cNvPicPr>
              <a:picLocks noChangeAspect="1"/>
            </p:cNvPicPr>
            <p:nvPr/>
          </p:nvPicPr>
          <p:blipFill rotWithShape="1">
            <a:blip r:embed="rId3">
              <a:extLst>
                <a:ext uri="{28A0092B-C50C-407E-A947-70E740481C1C}">
                  <a14:useLocalDpi xmlns:a14="http://schemas.microsoft.com/office/drawing/2010/main" val="0"/>
                </a:ext>
              </a:extLst>
            </a:blip>
            <a:srcRect l="27241" r="74"/>
            <a:stretch/>
          </p:blipFill>
          <p:spPr>
            <a:xfrm>
              <a:off x="4103793" y="3432175"/>
              <a:ext cx="3027680" cy="1098550"/>
            </a:xfrm>
            <a:prstGeom prst="rect">
              <a:avLst/>
            </a:prstGeom>
          </p:spPr>
        </p:pic>
        <p:pic>
          <p:nvPicPr>
            <p:cNvPr id="13" name="Picture 12" descr="Google_Chrome_icon_(2011).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551" y="3174471"/>
              <a:ext cx="1524000" cy="1524000"/>
            </a:xfrm>
            <a:prstGeom prst="rect">
              <a:avLst/>
            </a:prstGeom>
            <a:solidFill>
              <a:schemeClr val="bg1"/>
            </a:solidFill>
            <a:ln w="76200" cmpd="sng">
              <a:solidFill>
                <a:schemeClr val="bg1"/>
              </a:solidFill>
            </a:ln>
          </p:spPr>
        </p:pic>
      </p:grpSp>
      <p:sp>
        <p:nvSpPr>
          <p:cNvPr id="14" name="Rectangle 13"/>
          <p:cNvSpPr/>
          <p:nvPr/>
        </p:nvSpPr>
        <p:spPr bwMode="auto">
          <a:xfrm>
            <a:off x="601317" y="5426765"/>
            <a:ext cx="7941365" cy="725556"/>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342900" rtl="0" eaLnBrk="0" fontAlgn="base" latinLnBrk="0" hangingPunct="0">
              <a:lnSpc>
                <a:spcPct val="140000"/>
              </a:lnSpc>
              <a:spcBef>
                <a:spcPct val="0"/>
              </a:spcBef>
              <a:spcAft>
                <a:spcPct val="0"/>
              </a:spcAft>
              <a:buClrTx/>
              <a:buSzTx/>
              <a:buFontTx/>
              <a:buNone/>
              <a:tabLst/>
              <a:defRPr/>
            </a:pPr>
            <a:r>
              <a:rPr kumimoji="0" lang="en-US" sz="2800" b="0" i="0" u="none" strike="noStrike" kern="1200" cap="none" spc="0" normalizeH="0" baseline="0" noProof="0" dirty="0">
                <a:ln w="6350">
                  <a:noFill/>
                </a:ln>
                <a:solidFill>
                  <a:srgbClr val="FFFFFF"/>
                </a:solidFill>
                <a:effectLst/>
                <a:uLnTx/>
                <a:uFillTx/>
                <a:latin typeface="Calibri"/>
                <a:ea typeface="ＭＳ Ｐゴシック" charset="0"/>
                <a:cs typeface="Noteworthy Bold"/>
              </a:rPr>
              <a:t>Chrome is TTUHSC IT’s supported browser!</a:t>
            </a:r>
          </a:p>
        </p:txBody>
      </p:sp>
      <p:sp>
        <p:nvSpPr>
          <p:cNvPr id="7" name="Rectangle 6"/>
          <p:cNvSpPr/>
          <p:nvPr/>
        </p:nvSpPr>
        <p:spPr bwMode="auto">
          <a:xfrm>
            <a:off x="477078" y="3786316"/>
            <a:ext cx="8189844" cy="1153026"/>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342900" rtl="0" eaLnBrk="0" fontAlgn="base" latinLnBrk="0" hangingPunct="0">
              <a:lnSpc>
                <a:spcPct val="140000"/>
              </a:lnSpc>
              <a:spcBef>
                <a:spcPct val="0"/>
              </a:spcBef>
              <a:spcAft>
                <a:spcPct val="0"/>
              </a:spcAft>
              <a:buClrTx/>
              <a:buSzTx/>
              <a:buFontTx/>
              <a:buNone/>
              <a:tabLst/>
              <a:defRPr/>
            </a:pPr>
            <a:r>
              <a:rPr kumimoji="0" lang="en-US" sz="2800" b="0" i="0" u="none" strike="noStrike" kern="1200" cap="none" spc="0" normalizeH="0" baseline="0" noProof="0" dirty="0">
                <a:ln w="6350">
                  <a:noFill/>
                </a:ln>
                <a:solidFill>
                  <a:srgbClr val="FFFFFF"/>
                </a:solidFill>
                <a:effectLst/>
                <a:uLnTx/>
                <a:uFillTx/>
                <a:latin typeface="Calibri"/>
                <a:ea typeface="ＭＳ Ｐゴシック" charset="0"/>
                <a:cs typeface="Noteworthy Bold"/>
              </a:rPr>
              <a:t>Mozilla Firefox, Safari, or Internet Explorer often do not work with library applications or </a:t>
            </a:r>
            <a:r>
              <a:rPr kumimoji="0" lang="en-US" sz="2800" b="0" i="1" u="sng" strike="noStrike" kern="1200" cap="none" spc="0" normalizeH="0" baseline="0" noProof="0" dirty="0">
                <a:ln w="6350">
                  <a:noFill/>
                </a:ln>
                <a:solidFill>
                  <a:srgbClr val="FFFFFF"/>
                </a:solidFill>
                <a:effectLst/>
                <a:uLnTx/>
                <a:uFillTx/>
                <a:latin typeface="Calibri"/>
                <a:ea typeface="ＭＳ Ｐゴシック" charset="0"/>
                <a:cs typeface="Noteworthy Bold"/>
              </a:rPr>
              <a:t>open journal articles</a:t>
            </a:r>
            <a:r>
              <a:rPr kumimoji="0" lang="en-US" sz="2800" b="0" i="0" u="none" strike="noStrike" kern="1200" cap="none" spc="0" normalizeH="0" baseline="0" noProof="0" dirty="0">
                <a:ln w="6350">
                  <a:noFill/>
                </a:ln>
                <a:solidFill>
                  <a:srgbClr val="FFFFFF"/>
                </a:solidFill>
                <a:effectLst/>
                <a:uLnTx/>
                <a:uFillTx/>
                <a:latin typeface="Calibri"/>
                <a:ea typeface="ＭＳ Ｐゴシック" charset="0"/>
                <a:cs typeface="Noteworthy Bold"/>
              </a:rPr>
              <a:t>!</a:t>
            </a:r>
          </a:p>
        </p:txBody>
      </p:sp>
    </p:spTree>
    <p:extLst>
      <p:ext uri="{BB962C8B-B14F-4D97-AF65-F5344CB8AC3E}">
        <p14:creationId xmlns:p14="http://schemas.microsoft.com/office/powerpoint/2010/main" val="4105147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DF8EB-1543-BA4A-B461-C9CD640AB1B9}"/>
              </a:ext>
            </a:extLst>
          </p:cNvPr>
          <p:cNvPicPr>
            <a:picLocks noChangeAspect="1"/>
          </p:cNvPicPr>
          <p:nvPr/>
        </p:nvPicPr>
        <p:blipFill>
          <a:blip r:embed="rId3"/>
          <a:stretch>
            <a:fillRect/>
          </a:stretch>
        </p:blipFill>
        <p:spPr>
          <a:xfrm>
            <a:off x="1016000" y="220980"/>
            <a:ext cx="7112000" cy="6416040"/>
          </a:xfrm>
          <a:prstGeom prst="rect">
            <a:avLst/>
          </a:prstGeom>
        </p:spPr>
      </p:pic>
      <p:sp>
        <p:nvSpPr>
          <p:cNvPr id="12" name="Rounded Rectangular Callout 11">
            <a:extLst>
              <a:ext uri="{FF2B5EF4-FFF2-40B4-BE49-F238E27FC236}">
                <a16:creationId xmlns:a16="http://schemas.microsoft.com/office/drawing/2014/main" id="{FC6D324B-CE74-9641-A7AB-1E8E908F403D}"/>
              </a:ext>
            </a:extLst>
          </p:cNvPr>
          <p:cNvSpPr/>
          <p:nvPr/>
        </p:nvSpPr>
        <p:spPr>
          <a:xfrm>
            <a:off x="126382" y="3856382"/>
            <a:ext cx="1463879" cy="558580"/>
          </a:xfrm>
          <a:prstGeom prst="wedgeRoundRectCallout">
            <a:avLst>
              <a:gd name="adj1" fmla="val 46483"/>
              <a:gd name="adj2" fmla="val 87063"/>
              <a:gd name="adj3" fmla="val 16667"/>
            </a:avLst>
          </a:prstGeom>
          <a:solidFill>
            <a:srgbClr val="00A6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a:t>English</a:t>
            </a:r>
          </a:p>
        </p:txBody>
      </p:sp>
      <p:sp>
        <p:nvSpPr>
          <p:cNvPr id="13" name="Rounded Rectangular Callout 12">
            <a:extLst>
              <a:ext uri="{FF2B5EF4-FFF2-40B4-BE49-F238E27FC236}">
                <a16:creationId xmlns:a16="http://schemas.microsoft.com/office/drawing/2014/main" id="{813E39F1-13FE-6143-98A1-3CD31838D995}"/>
              </a:ext>
            </a:extLst>
          </p:cNvPr>
          <p:cNvSpPr/>
          <p:nvPr/>
        </p:nvSpPr>
        <p:spPr>
          <a:xfrm>
            <a:off x="7044000" y="3429000"/>
            <a:ext cx="1752600" cy="1092454"/>
          </a:xfrm>
          <a:prstGeom prst="wedgeRoundRectCallout">
            <a:avLst>
              <a:gd name="adj1" fmla="val -159555"/>
              <a:gd name="adj2" fmla="val 50042"/>
              <a:gd name="adj3" fmla="val 16667"/>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a:t>Peer</a:t>
            </a:r>
          </a:p>
          <a:p>
            <a:pPr algn="ctr">
              <a:lnSpc>
                <a:spcPct val="80000"/>
              </a:lnSpc>
            </a:pPr>
            <a:r>
              <a:rPr lang="en-US" sz="2800" dirty="0"/>
              <a:t>Reviewed</a:t>
            </a:r>
          </a:p>
        </p:txBody>
      </p:sp>
      <p:grpSp>
        <p:nvGrpSpPr>
          <p:cNvPr id="15" name="Group 14">
            <a:extLst>
              <a:ext uri="{FF2B5EF4-FFF2-40B4-BE49-F238E27FC236}">
                <a16:creationId xmlns:a16="http://schemas.microsoft.com/office/drawing/2014/main" id="{426D7505-8405-404F-877F-AD8D8333EA01}"/>
              </a:ext>
            </a:extLst>
          </p:cNvPr>
          <p:cNvGrpSpPr/>
          <p:nvPr/>
        </p:nvGrpSpPr>
        <p:grpSpPr>
          <a:xfrm>
            <a:off x="685951" y="1091840"/>
            <a:ext cx="7772098" cy="1069250"/>
            <a:chOff x="283882" y="227269"/>
            <a:chExt cx="7291293" cy="962130"/>
          </a:xfrm>
        </p:grpSpPr>
        <p:sp>
          <p:nvSpPr>
            <p:cNvPr id="16" name="Rectangular Callout 15">
              <a:extLst>
                <a:ext uri="{FF2B5EF4-FFF2-40B4-BE49-F238E27FC236}">
                  <a16:creationId xmlns:a16="http://schemas.microsoft.com/office/drawing/2014/main" id="{F8697811-910E-D141-8DCE-D15B9AD31CB7}"/>
                </a:ext>
              </a:extLst>
            </p:cNvPr>
            <p:cNvSpPr>
              <a:spLocks noChangeArrowheads="1"/>
            </p:cNvSpPr>
            <p:nvPr/>
          </p:nvSpPr>
          <p:spPr bwMode="auto">
            <a:xfrm>
              <a:off x="283882" y="227269"/>
              <a:ext cx="7291293" cy="962130"/>
            </a:xfrm>
            <a:prstGeom prst="wedgeRectCallout">
              <a:avLst>
                <a:gd name="adj1" fmla="val -41712"/>
                <a:gd name="adj2" fmla="val 40618"/>
              </a:avLst>
            </a:prstGeom>
            <a:solidFill>
              <a:schemeClr val="bg1"/>
            </a:solidFill>
            <a:ln w="57150">
              <a:solidFill>
                <a:srgbClr val="FF8000"/>
              </a:solidFill>
              <a:round/>
              <a:headEnd/>
              <a:tailEnd/>
            </a:ln>
          </p:spPr>
          <p:txBody>
            <a:bodyPr/>
            <a:lstStyle/>
            <a:p>
              <a:pPr algn="ctr"/>
              <a:endParaRPr lang="en-US" sz="2000" dirty="0"/>
            </a:p>
          </p:txBody>
        </p:sp>
        <p:sp>
          <p:nvSpPr>
            <p:cNvPr id="17" name="Rectangle 16">
              <a:extLst>
                <a:ext uri="{FF2B5EF4-FFF2-40B4-BE49-F238E27FC236}">
                  <a16:creationId xmlns:a16="http://schemas.microsoft.com/office/drawing/2014/main" id="{33251F0E-21DC-2E43-93AC-0EB0E25756A0}"/>
                </a:ext>
              </a:extLst>
            </p:cNvPr>
            <p:cNvSpPr>
              <a:spLocks noChangeArrowheads="1"/>
            </p:cNvSpPr>
            <p:nvPr/>
          </p:nvSpPr>
          <p:spPr bwMode="auto">
            <a:xfrm>
              <a:off x="483862" y="453211"/>
              <a:ext cx="6905136" cy="532606"/>
            </a:xfrm>
            <a:prstGeom prst="rect">
              <a:avLst/>
            </a:prstGeom>
            <a:noFill/>
            <a:ln w="9525">
              <a:noFill/>
              <a:round/>
              <a:headEnd/>
              <a:tailEnd/>
            </a:ln>
            <a:extLst>
              <a:ext uri="{909E8E84-426E-40dd-AFC4-6F175D3DCCD1}">
                <a14:hiddenFill xmlns="" xmlns:a14="http://schemas.microsoft.com/office/drawing/2010/main">
                  <a:solidFill>
                    <a:srgbClr val="FFFFFF"/>
                  </a:solidFill>
                </a14:hiddenFill>
              </a:ext>
            </a:extLst>
          </p:spPr>
          <p:txBody>
            <a:bodyPr/>
            <a:lstStyle/>
            <a:p>
              <a:pPr algn="ctr"/>
              <a:r>
                <a:rPr lang="en-US" sz="3200" dirty="0">
                  <a:solidFill>
                    <a:srgbClr val="3366FF"/>
                  </a:solidFill>
                  <a:latin typeface="Verdana" charset="0"/>
                </a:rPr>
                <a:t>Select filters relevant to search.</a:t>
              </a:r>
              <a:endParaRPr lang="en-US" sz="3200" dirty="0">
                <a:solidFill>
                  <a:srgbClr val="3366FF"/>
                </a:solidFill>
              </a:endParaRPr>
            </a:p>
          </p:txBody>
        </p:sp>
      </p:grpSp>
      <p:sp>
        <p:nvSpPr>
          <p:cNvPr id="19" name="Rounded Rectangular Callout 18">
            <a:extLst>
              <a:ext uri="{FF2B5EF4-FFF2-40B4-BE49-F238E27FC236}">
                <a16:creationId xmlns:a16="http://schemas.microsoft.com/office/drawing/2014/main" id="{0F6B9804-3D53-DE43-8A62-AAF1BAE22348}"/>
              </a:ext>
            </a:extLst>
          </p:cNvPr>
          <p:cNvSpPr/>
          <p:nvPr/>
        </p:nvSpPr>
        <p:spPr>
          <a:xfrm>
            <a:off x="123069" y="5165033"/>
            <a:ext cx="2580373" cy="558580"/>
          </a:xfrm>
          <a:prstGeom prst="wedgeRoundRectCallout">
            <a:avLst>
              <a:gd name="adj1" fmla="val 7496"/>
              <a:gd name="adj2" fmla="val -96211"/>
              <a:gd name="adj3" fmla="val 16667"/>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a:t>Research Article</a:t>
            </a:r>
          </a:p>
        </p:txBody>
      </p:sp>
      <p:sp>
        <p:nvSpPr>
          <p:cNvPr id="20" name="Rounded Rectangular Callout 19">
            <a:extLst>
              <a:ext uri="{FF2B5EF4-FFF2-40B4-BE49-F238E27FC236}">
                <a16:creationId xmlns:a16="http://schemas.microsoft.com/office/drawing/2014/main" id="{E7D4C0D3-0B95-994E-BBEF-07B4260C32DF}"/>
              </a:ext>
            </a:extLst>
          </p:cNvPr>
          <p:cNvSpPr/>
          <p:nvPr/>
        </p:nvSpPr>
        <p:spPr>
          <a:xfrm>
            <a:off x="4151730" y="5814390"/>
            <a:ext cx="3730000" cy="558580"/>
          </a:xfrm>
          <a:prstGeom prst="wedgeRoundRectCallout">
            <a:avLst>
              <a:gd name="adj1" fmla="val -35938"/>
              <a:gd name="adj2" fmla="val -114005"/>
              <a:gd name="adj3" fmla="val 16667"/>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a:t>Evidence-Based Practice</a:t>
            </a:r>
          </a:p>
        </p:txBody>
      </p:sp>
    </p:spTree>
    <p:extLst>
      <p:ext uri="{BB962C8B-B14F-4D97-AF65-F5344CB8AC3E}">
        <p14:creationId xmlns:p14="http://schemas.microsoft.com/office/powerpoint/2010/main" val="199897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3143D-A198-A048-B079-2600E98F2503}"/>
              </a:ext>
            </a:extLst>
          </p:cNvPr>
          <p:cNvPicPr>
            <a:picLocks noChangeAspect="1"/>
          </p:cNvPicPr>
          <p:nvPr/>
        </p:nvPicPr>
        <p:blipFill rotWithShape="1">
          <a:blip r:embed="rId2"/>
          <a:srcRect t="5347" b="2642"/>
          <a:stretch/>
        </p:blipFill>
        <p:spPr>
          <a:xfrm>
            <a:off x="324739" y="4408998"/>
            <a:ext cx="8494522" cy="1554480"/>
          </a:xfrm>
          <a:prstGeom prst="rect">
            <a:avLst/>
          </a:prstGeom>
        </p:spPr>
      </p:pic>
      <p:sp>
        <p:nvSpPr>
          <p:cNvPr id="6" name="Rounded Rectangular Callout 5">
            <a:extLst>
              <a:ext uri="{FF2B5EF4-FFF2-40B4-BE49-F238E27FC236}">
                <a16:creationId xmlns:a16="http://schemas.microsoft.com/office/drawing/2014/main" id="{1359E491-C0EB-824B-B2B8-A715E4D206EA}"/>
              </a:ext>
            </a:extLst>
          </p:cNvPr>
          <p:cNvSpPr/>
          <p:nvPr/>
        </p:nvSpPr>
        <p:spPr>
          <a:xfrm>
            <a:off x="1021080" y="741901"/>
            <a:ext cx="7101840" cy="2773680"/>
          </a:xfrm>
          <a:prstGeom prst="wedgeRoundRectCallout">
            <a:avLst>
              <a:gd name="adj1" fmla="val 49724"/>
              <a:gd name="adj2" fmla="val 121315"/>
              <a:gd name="adj3" fmla="val 16667"/>
            </a:avLst>
          </a:prstGeom>
          <a:solidFill>
            <a:schemeClr val="bg1"/>
          </a:solidFill>
          <a:ln w="76200">
            <a:solidFill>
              <a:srgbClr val="41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4400" dirty="0">
                <a:solidFill>
                  <a:srgbClr val="3266FF"/>
                </a:solidFill>
              </a:rPr>
              <a:t>Scroll to the bottom of the screen and click </a:t>
            </a:r>
            <a:r>
              <a:rPr lang="en-US" sz="4400" dirty="0">
                <a:solidFill>
                  <a:schemeClr val="tx1"/>
                </a:solidFill>
              </a:rPr>
              <a:t>Search</a:t>
            </a:r>
          </a:p>
        </p:txBody>
      </p:sp>
    </p:spTree>
    <p:extLst>
      <p:ext uri="{BB962C8B-B14F-4D97-AF65-F5344CB8AC3E}">
        <p14:creationId xmlns:p14="http://schemas.microsoft.com/office/powerpoint/2010/main" val="3516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B87DA7F-2EB7-7848-B6AE-FB4119CCA261}"/>
              </a:ext>
            </a:extLst>
          </p:cNvPr>
          <p:cNvPicPr>
            <a:picLocks noChangeAspect="1"/>
          </p:cNvPicPr>
          <p:nvPr/>
        </p:nvPicPr>
        <p:blipFill>
          <a:blip r:embed="rId3"/>
          <a:stretch>
            <a:fillRect/>
          </a:stretch>
        </p:blipFill>
        <p:spPr>
          <a:xfrm>
            <a:off x="916686" y="408940"/>
            <a:ext cx="7310628" cy="6040120"/>
          </a:xfrm>
          <a:prstGeom prst="rect">
            <a:avLst/>
          </a:prstGeom>
        </p:spPr>
      </p:pic>
      <p:grpSp>
        <p:nvGrpSpPr>
          <p:cNvPr id="17" name="Group 16">
            <a:extLst>
              <a:ext uri="{FF2B5EF4-FFF2-40B4-BE49-F238E27FC236}">
                <a16:creationId xmlns:a16="http://schemas.microsoft.com/office/drawing/2014/main" id="{F95B13F4-6B18-3C47-8996-C11202D4670D}"/>
              </a:ext>
            </a:extLst>
          </p:cNvPr>
          <p:cNvGrpSpPr/>
          <p:nvPr/>
        </p:nvGrpSpPr>
        <p:grpSpPr>
          <a:xfrm>
            <a:off x="283510" y="3429000"/>
            <a:ext cx="6430128" cy="2735444"/>
            <a:chOff x="233814" y="3309730"/>
            <a:chExt cx="6430128" cy="2735444"/>
          </a:xfrm>
        </p:grpSpPr>
        <p:sp>
          <p:nvSpPr>
            <p:cNvPr id="18" name="Rectangle 17">
              <a:extLst>
                <a:ext uri="{FF2B5EF4-FFF2-40B4-BE49-F238E27FC236}">
                  <a16:creationId xmlns:a16="http://schemas.microsoft.com/office/drawing/2014/main" id="{D5057867-758F-D44C-8A52-CEAB7B60657F}"/>
                </a:ext>
              </a:extLst>
            </p:cNvPr>
            <p:cNvSpPr>
              <a:spLocks noChangeArrowheads="1"/>
            </p:cNvSpPr>
            <p:nvPr/>
          </p:nvSpPr>
          <p:spPr bwMode="auto">
            <a:xfrm>
              <a:off x="907994" y="5799855"/>
              <a:ext cx="371383" cy="245319"/>
            </a:xfrm>
            <a:prstGeom prst="rect">
              <a:avLst/>
            </a:prstGeom>
            <a:noFill/>
            <a:ln w="76200" cmpd="sng">
              <a:solidFill>
                <a:srgbClr val="66CC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nvGrpSpPr>
            <p:cNvPr id="19" name="Group 18">
              <a:extLst>
                <a:ext uri="{FF2B5EF4-FFF2-40B4-BE49-F238E27FC236}">
                  <a16:creationId xmlns:a16="http://schemas.microsoft.com/office/drawing/2014/main" id="{7207F782-32FF-6049-A907-80BCDC758D52}"/>
                </a:ext>
              </a:extLst>
            </p:cNvPr>
            <p:cNvGrpSpPr/>
            <p:nvPr/>
          </p:nvGrpSpPr>
          <p:grpSpPr>
            <a:xfrm>
              <a:off x="233814" y="3309730"/>
              <a:ext cx="6430128" cy="1582525"/>
              <a:chOff x="1356936" y="2494722"/>
              <a:chExt cx="6430128" cy="1582525"/>
            </a:xfrm>
          </p:grpSpPr>
          <p:sp>
            <p:nvSpPr>
              <p:cNvPr id="20" name="Rounded Rectangular Callout 19">
                <a:extLst>
                  <a:ext uri="{FF2B5EF4-FFF2-40B4-BE49-F238E27FC236}">
                    <a16:creationId xmlns:a16="http://schemas.microsoft.com/office/drawing/2014/main" id="{2B7A241E-591B-EC42-8122-38FE660D05F9}"/>
                  </a:ext>
                </a:extLst>
              </p:cNvPr>
              <p:cNvSpPr/>
              <p:nvPr/>
            </p:nvSpPr>
            <p:spPr>
              <a:xfrm>
                <a:off x="1356936" y="2494722"/>
                <a:ext cx="6430128" cy="1582525"/>
              </a:xfrm>
              <a:prstGeom prst="wedgeRoundRectCallout">
                <a:avLst>
                  <a:gd name="adj1" fmla="val -33373"/>
                  <a:gd name="adj2" fmla="val 114412"/>
                  <a:gd name="adj3" fmla="val 16667"/>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B4B78EE-8FA2-7843-B44D-E7024D30F674}"/>
                  </a:ext>
                </a:extLst>
              </p:cNvPr>
              <p:cNvSpPr/>
              <p:nvPr/>
            </p:nvSpPr>
            <p:spPr>
              <a:xfrm>
                <a:off x="1528337" y="2496138"/>
                <a:ext cx="6087326" cy="14241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2400" dirty="0">
                    <a:solidFill>
                      <a:schemeClr val="bg1"/>
                    </a:solidFill>
                  </a:rPr>
                  <a:t>Change date to 2012 in the left-hand box to narrow to articles published in the last 5 years.</a:t>
                </a:r>
              </a:p>
              <a:p>
                <a:pPr algn="ctr">
                  <a:lnSpc>
                    <a:spcPct val="110000"/>
                  </a:lnSpc>
                </a:pPr>
                <a:r>
                  <a:rPr lang="en-US" sz="2400" dirty="0">
                    <a:solidFill>
                      <a:schemeClr val="bg1"/>
                    </a:solidFill>
                  </a:rPr>
                  <a:t>Type the year.  Hit ‘Enter’ </a:t>
                </a:r>
              </a:p>
            </p:txBody>
          </p:sp>
        </p:grpSp>
      </p:grpSp>
    </p:spTree>
    <p:extLst>
      <p:ext uri="{BB962C8B-B14F-4D97-AF65-F5344CB8AC3E}">
        <p14:creationId xmlns:p14="http://schemas.microsoft.com/office/powerpoint/2010/main" val="35008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7AB876D-0034-1244-8BB6-C5D95F3DA011}"/>
              </a:ext>
            </a:extLst>
          </p:cNvPr>
          <p:cNvPicPr>
            <a:picLocks noChangeAspect="1"/>
          </p:cNvPicPr>
          <p:nvPr/>
        </p:nvPicPr>
        <p:blipFill>
          <a:blip r:embed="rId2"/>
          <a:stretch>
            <a:fillRect/>
          </a:stretch>
        </p:blipFill>
        <p:spPr>
          <a:xfrm>
            <a:off x="482600" y="283083"/>
            <a:ext cx="8178800" cy="6291834"/>
          </a:xfrm>
          <a:prstGeom prst="rect">
            <a:avLst/>
          </a:prstGeom>
        </p:spPr>
      </p:pic>
      <p:grpSp>
        <p:nvGrpSpPr>
          <p:cNvPr id="18" name="Group 17">
            <a:extLst>
              <a:ext uri="{FF2B5EF4-FFF2-40B4-BE49-F238E27FC236}">
                <a16:creationId xmlns:a16="http://schemas.microsoft.com/office/drawing/2014/main" id="{502476E1-F801-4E4B-81AC-BB87E3EEDCBC}"/>
              </a:ext>
            </a:extLst>
          </p:cNvPr>
          <p:cNvGrpSpPr/>
          <p:nvPr/>
        </p:nvGrpSpPr>
        <p:grpSpPr>
          <a:xfrm>
            <a:off x="2553629" y="2660158"/>
            <a:ext cx="6278137" cy="1537684"/>
            <a:chOff x="1438507" y="2660158"/>
            <a:chExt cx="6278137" cy="1537684"/>
          </a:xfrm>
        </p:grpSpPr>
        <p:sp>
          <p:nvSpPr>
            <p:cNvPr id="16" name="Rounded Rectangular Callout 15">
              <a:extLst>
                <a:ext uri="{FF2B5EF4-FFF2-40B4-BE49-F238E27FC236}">
                  <a16:creationId xmlns:a16="http://schemas.microsoft.com/office/drawing/2014/main" id="{3BBF94EE-CD38-FE4B-A384-E107B0C28CF8}"/>
                </a:ext>
              </a:extLst>
            </p:cNvPr>
            <p:cNvSpPr/>
            <p:nvPr/>
          </p:nvSpPr>
          <p:spPr>
            <a:xfrm>
              <a:off x="1438507" y="2660158"/>
              <a:ext cx="6278137" cy="1537684"/>
            </a:xfrm>
            <a:prstGeom prst="wedgeRoundRectCallout">
              <a:avLst>
                <a:gd name="adj1" fmla="val 23221"/>
                <a:gd name="adj2" fmla="val 119050"/>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7" name="Rectangle 16">
              <a:extLst>
                <a:ext uri="{FF2B5EF4-FFF2-40B4-BE49-F238E27FC236}">
                  <a16:creationId xmlns:a16="http://schemas.microsoft.com/office/drawing/2014/main" id="{5B126505-CAE5-9842-B2D3-77EBE5E9CF6F}"/>
                </a:ext>
              </a:extLst>
            </p:cNvPr>
            <p:cNvSpPr/>
            <p:nvPr/>
          </p:nvSpPr>
          <p:spPr>
            <a:xfrm>
              <a:off x="1633653" y="2817877"/>
              <a:ext cx="5876693" cy="1222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a:rPr>
                <a:t>Click on the blue folder to save articles of interest to you.</a:t>
              </a:r>
              <a:endParaRPr kumimoji="0" lang="en-US" sz="3600" b="0" i="0" u="none" strike="noStrike" kern="1200" cap="none" spc="0" normalizeH="0" baseline="0" noProof="0" dirty="0">
                <a:ln>
                  <a:noFill/>
                </a:ln>
                <a:solidFill>
                  <a:srgbClr val="4974B3"/>
                </a:solidFill>
                <a:effectLst/>
                <a:uLnTx/>
                <a:uFillTx/>
                <a:latin typeface="Calibri"/>
                <a:ea typeface="+mn-ea"/>
                <a:cs typeface="+mn-cs"/>
              </a:endParaRPr>
            </a:p>
          </p:txBody>
        </p:sp>
      </p:grpSp>
    </p:spTree>
    <p:extLst>
      <p:ext uri="{BB962C8B-B14F-4D97-AF65-F5344CB8AC3E}">
        <p14:creationId xmlns:p14="http://schemas.microsoft.com/office/powerpoint/2010/main" val="125312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AB3DD-86DC-5F42-AEE7-EF93EED45328}"/>
              </a:ext>
            </a:extLst>
          </p:cNvPr>
          <p:cNvPicPr>
            <a:picLocks noChangeAspect="1"/>
          </p:cNvPicPr>
          <p:nvPr/>
        </p:nvPicPr>
        <p:blipFill>
          <a:blip r:embed="rId3"/>
          <a:stretch>
            <a:fillRect/>
          </a:stretch>
        </p:blipFill>
        <p:spPr>
          <a:xfrm>
            <a:off x="387731" y="253492"/>
            <a:ext cx="8368538" cy="6351016"/>
          </a:xfrm>
          <a:prstGeom prst="rect">
            <a:avLst/>
          </a:prstGeom>
        </p:spPr>
      </p:pic>
      <p:grpSp>
        <p:nvGrpSpPr>
          <p:cNvPr id="2" name="Group 1">
            <a:extLst>
              <a:ext uri="{FF2B5EF4-FFF2-40B4-BE49-F238E27FC236}">
                <a16:creationId xmlns:a16="http://schemas.microsoft.com/office/drawing/2014/main" id="{A4434E94-2EF4-4449-B7F1-9BF61E8B7C54}"/>
              </a:ext>
            </a:extLst>
          </p:cNvPr>
          <p:cNvGrpSpPr/>
          <p:nvPr/>
        </p:nvGrpSpPr>
        <p:grpSpPr>
          <a:xfrm>
            <a:off x="769434" y="557561"/>
            <a:ext cx="5597159" cy="5468300"/>
            <a:chOff x="769434" y="557561"/>
            <a:chExt cx="5597159" cy="5468300"/>
          </a:xfrm>
        </p:grpSpPr>
        <p:grpSp>
          <p:nvGrpSpPr>
            <p:cNvPr id="10" name="Group 9">
              <a:extLst>
                <a:ext uri="{FF2B5EF4-FFF2-40B4-BE49-F238E27FC236}">
                  <a16:creationId xmlns:a16="http://schemas.microsoft.com/office/drawing/2014/main" id="{2E8616C7-ADED-EB47-A37D-089C66BF377F}"/>
                </a:ext>
              </a:extLst>
            </p:cNvPr>
            <p:cNvGrpSpPr/>
            <p:nvPr/>
          </p:nvGrpSpPr>
          <p:grpSpPr>
            <a:xfrm>
              <a:off x="769434" y="4891179"/>
              <a:ext cx="5597159" cy="1134682"/>
              <a:chOff x="0" y="4077140"/>
              <a:chExt cx="5597159" cy="1134682"/>
            </a:xfrm>
          </p:grpSpPr>
          <p:sp>
            <p:nvSpPr>
              <p:cNvPr id="6" name="Rounded Rectangular Callout 5">
                <a:extLst>
                  <a:ext uri="{FF2B5EF4-FFF2-40B4-BE49-F238E27FC236}">
                    <a16:creationId xmlns:a16="http://schemas.microsoft.com/office/drawing/2014/main" id="{6FE5B5F5-09F2-BD48-BA76-8F9041530EF9}"/>
                  </a:ext>
                </a:extLst>
              </p:cNvPr>
              <p:cNvSpPr/>
              <p:nvPr/>
            </p:nvSpPr>
            <p:spPr>
              <a:xfrm>
                <a:off x="0" y="4077140"/>
                <a:ext cx="5597159" cy="1134682"/>
              </a:xfrm>
              <a:prstGeom prst="wedgeRoundRectCallout">
                <a:avLst>
                  <a:gd name="adj1" fmla="val 62081"/>
                  <a:gd name="adj2" fmla="val 5981"/>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7" name="Rectangle 6">
                <a:extLst>
                  <a:ext uri="{FF2B5EF4-FFF2-40B4-BE49-F238E27FC236}">
                    <a16:creationId xmlns:a16="http://schemas.microsoft.com/office/drawing/2014/main" id="{B50FC635-0CD2-974E-A447-8E17D52706B8}"/>
                  </a:ext>
                </a:extLst>
              </p:cNvPr>
              <p:cNvSpPr/>
              <p:nvPr/>
            </p:nvSpPr>
            <p:spPr>
              <a:xfrm>
                <a:off x="136421" y="4221694"/>
                <a:ext cx="5324318" cy="8678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Icon turns yellow and stores the article in the yellow folder above.</a:t>
                </a:r>
                <a:endParaRPr kumimoji="0" lang="en-US" sz="2400" b="0" i="0" u="none" strike="noStrike" kern="1200" cap="none" spc="0" normalizeH="0" baseline="0" noProof="0" dirty="0">
                  <a:ln>
                    <a:noFill/>
                  </a:ln>
                  <a:solidFill>
                    <a:srgbClr val="4974B3"/>
                  </a:solidFill>
                  <a:effectLst/>
                  <a:uLnTx/>
                  <a:uFillTx/>
                  <a:latin typeface="Calibri"/>
                  <a:ea typeface="+mn-ea"/>
                  <a:cs typeface="+mn-cs"/>
                </a:endParaRPr>
              </a:p>
            </p:txBody>
          </p:sp>
        </p:grpSp>
        <p:cxnSp>
          <p:nvCxnSpPr>
            <p:cNvPr id="8" name="Straight Arrow Connector 7">
              <a:extLst>
                <a:ext uri="{FF2B5EF4-FFF2-40B4-BE49-F238E27FC236}">
                  <a16:creationId xmlns:a16="http://schemas.microsoft.com/office/drawing/2014/main" id="{16A9CC5D-8506-4E43-A3EB-7869D6DE16C8}"/>
                </a:ext>
              </a:extLst>
            </p:cNvPr>
            <p:cNvCxnSpPr>
              <a:cxnSpLocks/>
            </p:cNvCxnSpPr>
            <p:nvPr/>
          </p:nvCxnSpPr>
          <p:spPr>
            <a:xfrm flipV="1">
              <a:off x="4962293" y="557561"/>
              <a:ext cx="591014" cy="4605454"/>
            </a:xfrm>
            <a:prstGeom prst="straightConnector1">
              <a:avLst/>
            </a:prstGeom>
            <a:ln w="101600">
              <a:solidFill>
                <a:srgbClr val="FFD579"/>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826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AB3DD-86DC-5F42-AEE7-EF93EED45328}"/>
              </a:ext>
            </a:extLst>
          </p:cNvPr>
          <p:cNvPicPr>
            <a:picLocks noChangeAspect="1"/>
          </p:cNvPicPr>
          <p:nvPr/>
        </p:nvPicPr>
        <p:blipFill>
          <a:blip r:embed="rId3"/>
          <a:stretch>
            <a:fillRect/>
          </a:stretch>
        </p:blipFill>
        <p:spPr>
          <a:xfrm>
            <a:off x="387731" y="253492"/>
            <a:ext cx="8368538" cy="6351016"/>
          </a:xfrm>
          <a:prstGeom prst="rect">
            <a:avLst/>
          </a:prstGeom>
        </p:spPr>
      </p:pic>
      <p:grpSp>
        <p:nvGrpSpPr>
          <p:cNvPr id="9" name="Group 8">
            <a:extLst>
              <a:ext uri="{FF2B5EF4-FFF2-40B4-BE49-F238E27FC236}">
                <a16:creationId xmlns:a16="http://schemas.microsoft.com/office/drawing/2014/main" id="{F0735973-0EEF-2E4F-BD07-17722AB301BE}"/>
              </a:ext>
            </a:extLst>
          </p:cNvPr>
          <p:cNvGrpSpPr/>
          <p:nvPr/>
        </p:nvGrpSpPr>
        <p:grpSpPr>
          <a:xfrm>
            <a:off x="3186189" y="858426"/>
            <a:ext cx="3358194" cy="770540"/>
            <a:chOff x="2880765" y="1616610"/>
            <a:chExt cx="3358194" cy="770540"/>
          </a:xfrm>
        </p:grpSpPr>
        <p:sp>
          <p:nvSpPr>
            <p:cNvPr id="11" name="Rounded Rectangular Callout 10">
              <a:extLst>
                <a:ext uri="{FF2B5EF4-FFF2-40B4-BE49-F238E27FC236}">
                  <a16:creationId xmlns:a16="http://schemas.microsoft.com/office/drawing/2014/main" id="{3FEA083E-B600-0C46-9E5B-8DFDD47819DB}"/>
                </a:ext>
              </a:extLst>
            </p:cNvPr>
            <p:cNvSpPr/>
            <p:nvPr/>
          </p:nvSpPr>
          <p:spPr>
            <a:xfrm>
              <a:off x="2880765" y="1616610"/>
              <a:ext cx="3358194" cy="770540"/>
            </a:xfrm>
            <a:prstGeom prst="wedgeRoundRectCallout">
              <a:avLst>
                <a:gd name="adj1" fmla="val 21040"/>
                <a:gd name="adj2" fmla="val -84433"/>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2" name="Rectangle 11">
              <a:extLst>
                <a:ext uri="{FF2B5EF4-FFF2-40B4-BE49-F238E27FC236}">
                  <a16:creationId xmlns:a16="http://schemas.microsoft.com/office/drawing/2014/main" id="{6E67B481-B134-F64B-91FF-4DBF74DCE8A7}"/>
                </a:ext>
              </a:extLst>
            </p:cNvPr>
            <p:cNvSpPr/>
            <p:nvPr/>
          </p:nvSpPr>
          <p:spPr>
            <a:xfrm>
              <a:off x="3026481" y="1729667"/>
              <a:ext cx="3091037" cy="5522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Click the yellow folder.</a:t>
              </a:r>
              <a:endParaRPr kumimoji="0" lang="en-US" sz="2400" b="0" i="0" u="none" strike="noStrike" kern="1200" cap="none" spc="0" normalizeH="0" baseline="0" noProof="0" dirty="0">
                <a:ln>
                  <a:noFill/>
                </a:ln>
                <a:solidFill>
                  <a:srgbClr val="4974B3"/>
                </a:solidFill>
                <a:effectLst/>
                <a:uLnTx/>
                <a:uFillTx/>
                <a:latin typeface="Calibri"/>
                <a:ea typeface="+mn-ea"/>
                <a:cs typeface="+mn-cs"/>
              </a:endParaRPr>
            </a:p>
          </p:txBody>
        </p:sp>
      </p:grpSp>
    </p:spTree>
    <p:extLst>
      <p:ext uri="{BB962C8B-B14F-4D97-AF65-F5344CB8AC3E}">
        <p14:creationId xmlns:p14="http://schemas.microsoft.com/office/powerpoint/2010/main" val="4213511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92160-0B1D-6646-BCCC-87AEB618BFE6}"/>
              </a:ext>
            </a:extLst>
          </p:cNvPr>
          <p:cNvPicPr>
            <a:picLocks noChangeAspect="1"/>
          </p:cNvPicPr>
          <p:nvPr/>
        </p:nvPicPr>
        <p:blipFill>
          <a:blip r:embed="rId2"/>
          <a:stretch>
            <a:fillRect/>
          </a:stretch>
        </p:blipFill>
        <p:spPr>
          <a:xfrm>
            <a:off x="265176" y="1520952"/>
            <a:ext cx="8613648" cy="3816096"/>
          </a:xfrm>
          <a:prstGeom prst="rect">
            <a:avLst/>
          </a:prstGeom>
        </p:spPr>
      </p:pic>
      <p:grpSp>
        <p:nvGrpSpPr>
          <p:cNvPr id="9" name="Group 8">
            <a:extLst>
              <a:ext uri="{FF2B5EF4-FFF2-40B4-BE49-F238E27FC236}">
                <a16:creationId xmlns:a16="http://schemas.microsoft.com/office/drawing/2014/main" id="{77609A80-7F4E-9348-A31E-E4D29A06570B}"/>
              </a:ext>
            </a:extLst>
          </p:cNvPr>
          <p:cNvGrpSpPr/>
          <p:nvPr/>
        </p:nvGrpSpPr>
        <p:grpSpPr>
          <a:xfrm>
            <a:off x="304241" y="2071935"/>
            <a:ext cx="2379058" cy="770540"/>
            <a:chOff x="404602" y="2005028"/>
            <a:chExt cx="2379058" cy="770540"/>
          </a:xfrm>
        </p:grpSpPr>
        <p:sp>
          <p:nvSpPr>
            <p:cNvPr id="10" name="Rounded Rectangular Callout 9">
              <a:extLst>
                <a:ext uri="{FF2B5EF4-FFF2-40B4-BE49-F238E27FC236}">
                  <a16:creationId xmlns:a16="http://schemas.microsoft.com/office/drawing/2014/main" id="{89C4C977-7C83-5C44-BCD0-2C447E3EEEC8}"/>
                </a:ext>
              </a:extLst>
            </p:cNvPr>
            <p:cNvSpPr/>
            <p:nvPr/>
          </p:nvSpPr>
          <p:spPr>
            <a:xfrm>
              <a:off x="404602" y="2005028"/>
              <a:ext cx="2379058" cy="770540"/>
            </a:xfrm>
            <a:prstGeom prst="wedgeRoundRectCallout">
              <a:avLst>
                <a:gd name="adj1" fmla="val 21401"/>
                <a:gd name="adj2" fmla="val 130649"/>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1" name="Rectangle 10">
              <a:extLst>
                <a:ext uri="{FF2B5EF4-FFF2-40B4-BE49-F238E27FC236}">
                  <a16:creationId xmlns:a16="http://schemas.microsoft.com/office/drawing/2014/main" id="{B4B9C8A0-0C6A-7D48-B975-D099149400E2}"/>
                </a:ext>
              </a:extLst>
            </p:cNvPr>
            <p:cNvSpPr/>
            <p:nvPr/>
          </p:nvSpPr>
          <p:spPr>
            <a:xfrm>
              <a:off x="550318" y="2118085"/>
              <a:ext cx="1958213" cy="5522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1) Click Select</a:t>
              </a:r>
              <a:endParaRPr kumimoji="0" lang="en-US" sz="2400" b="0" i="0" u="none" strike="noStrike" kern="1200" cap="none" spc="0" normalizeH="0" baseline="0" noProof="0" dirty="0">
                <a:ln>
                  <a:noFill/>
                </a:ln>
                <a:solidFill>
                  <a:srgbClr val="4974B3"/>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2548FBE-7484-6240-B85E-692785E92BE0}"/>
              </a:ext>
            </a:extLst>
          </p:cNvPr>
          <p:cNvGrpSpPr/>
          <p:nvPr/>
        </p:nvGrpSpPr>
        <p:grpSpPr>
          <a:xfrm>
            <a:off x="6480075" y="1767924"/>
            <a:ext cx="2379058" cy="770540"/>
            <a:chOff x="404602" y="2005028"/>
            <a:chExt cx="2379058" cy="770540"/>
          </a:xfrm>
        </p:grpSpPr>
        <p:sp>
          <p:nvSpPr>
            <p:cNvPr id="13" name="Rounded Rectangular Callout 12">
              <a:extLst>
                <a:ext uri="{FF2B5EF4-FFF2-40B4-BE49-F238E27FC236}">
                  <a16:creationId xmlns:a16="http://schemas.microsoft.com/office/drawing/2014/main" id="{D478AF58-BAE3-8841-9AC7-AEFDCBF36348}"/>
                </a:ext>
              </a:extLst>
            </p:cNvPr>
            <p:cNvSpPr/>
            <p:nvPr/>
          </p:nvSpPr>
          <p:spPr>
            <a:xfrm>
              <a:off x="404602" y="2005028"/>
              <a:ext cx="2379058" cy="770540"/>
            </a:xfrm>
            <a:prstGeom prst="wedgeRoundRectCallout">
              <a:avLst>
                <a:gd name="adj1" fmla="val 31244"/>
                <a:gd name="adj2" fmla="val 104599"/>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4" name="Rectangle 13">
              <a:extLst>
                <a:ext uri="{FF2B5EF4-FFF2-40B4-BE49-F238E27FC236}">
                  <a16:creationId xmlns:a16="http://schemas.microsoft.com/office/drawing/2014/main" id="{C1898995-2949-2741-BBEC-0CBCF1B96DBF}"/>
                </a:ext>
              </a:extLst>
            </p:cNvPr>
            <p:cNvSpPr/>
            <p:nvPr/>
          </p:nvSpPr>
          <p:spPr>
            <a:xfrm>
              <a:off x="550318" y="2118085"/>
              <a:ext cx="1958213" cy="5522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2) Click E-mail</a:t>
              </a:r>
              <a:endParaRPr kumimoji="0" lang="en-US" sz="2400" b="0" i="0" u="none" strike="noStrike" kern="1200" cap="none" spc="0" normalizeH="0" baseline="0" noProof="0" dirty="0">
                <a:ln>
                  <a:noFill/>
                </a:ln>
                <a:solidFill>
                  <a:srgbClr val="4974B3"/>
                </a:solidFill>
                <a:effectLst/>
                <a:uLnTx/>
                <a:uFillTx/>
                <a:latin typeface="Calibri"/>
                <a:ea typeface="+mn-ea"/>
                <a:cs typeface="+mn-cs"/>
              </a:endParaRPr>
            </a:p>
          </p:txBody>
        </p:sp>
      </p:grpSp>
    </p:spTree>
    <p:extLst>
      <p:ext uri="{BB962C8B-B14F-4D97-AF65-F5344CB8AC3E}">
        <p14:creationId xmlns:p14="http://schemas.microsoft.com/office/powerpoint/2010/main" val="59697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A693C5-55A2-A54B-BE96-A0216C6D917A}"/>
              </a:ext>
            </a:extLst>
          </p:cNvPr>
          <p:cNvPicPr>
            <a:picLocks noChangeAspect="1"/>
          </p:cNvPicPr>
          <p:nvPr/>
        </p:nvPicPr>
        <p:blipFill>
          <a:blip r:embed="rId3"/>
          <a:stretch>
            <a:fillRect/>
          </a:stretch>
        </p:blipFill>
        <p:spPr>
          <a:xfrm>
            <a:off x="265176" y="901985"/>
            <a:ext cx="8613648" cy="4340352"/>
          </a:xfrm>
          <a:prstGeom prst="rect">
            <a:avLst/>
          </a:prstGeom>
        </p:spPr>
      </p:pic>
      <p:grpSp>
        <p:nvGrpSpPr>
          <p:cNvPr id="14" name="Group 13">
            <a:extLst>
              <a:ext uri="{FF2B5EF4-FFF2-40B4-BE49-F238E27FC236}">
                <a16:creationId xmlns:a16="http://schemas.microsoft.com/office/drawing/2014/main" id="{8FB36DDC-1FD0-C641-92B5-C096FFB5C9A1}"/>
              </a:ext>
            </a:extLst>
          </p:cNvPr>
          <p:cNvGrpSpPr/>
          <p:nvPr/>
        </p:nvGrpSpPr>
        <p:grpSpPr>
          <a:xfrm>
            <a:off x="303550" y="1249903"/>
            <a:ext cx="3699737" cy="770540"/>
            <a:chOff x="404602" y="2005028"/>
            <a:chExt cx="2379058" cy="770540"/>
          </a:xfrm>
        </p:grpSpPr>
        <p:sp>
          <p:nvSpPr>
            <p:cNvPr id="15" name="Rounded Rectangular Callout 14">
              <a:extLst>
                <a:ext uri="{FF2B5EF4-FFF2-40B4-BE49-F238E27FC236}">
                  <a16:creationId xmlns:a16="http://schemas.microsoft.com/office/drawing/2014/main" id="{B05900DD-6F3B-F94E-9542-FA6FEB5FF53E}"/>
                </a:ext>
              </a:extLst>
            </p:cNvPr>
            <p:cNvSpPr/>
            <p:nvPr/>
          </p:nvSpPr>
          <p:spPr>
            <a:xfrm>
              <a:off x="404602" y="2005028"/>
              <a:ext cx="2379058" cy="770540"/>
            </a:xfrm>
            <a:prstGeom prst="wedgeRoundRectCallout">
              <a:avLst>
                <a:gd name="adj1" fmla="val 18886"/>
                <a:gd name="adj2" fmla="val 146568"/>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6" name="Rectangle 15">
              <a:extLst>
                <a:ext uri="{FF2B5EF4-FFF2-40B4-BE49-F238E27FC236}">
                  <a16:creationId xmlns:a16="http://schemas.microsoft.com/office/drawing/2014/main" id="{1E0B272A-C041-154D-B673-88130DE6BB45}"/>
                </a:ext>
              </a:extLst>
            </p:cNvPr>
            <p:cNvSpPr/>
            <p:nvPr/>
          </p:nvSpPr>
          <p:spPr>
            <a:xfrm>
              <a:off x="550318" y="2118085"/>
              <a:ext cx="1958213" cy="5522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1) Enter your E-mail</a:t>
              </a:r>
              <a:endParaRPr kumimoji="0" lang="en-US" sz="2400" b="0" i="0" u="none" strike="noStrike" kern="1200" cap="none" spc="0" normalizeH="0" baseline="0" noProof="0" dirty="0">
                <a:ln>
                  <a:noFill/>
                </a:ln>
                <a:solidFill>
                  <a:srgbClr val="4974B3"/>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501F31AB-F190-B149-8FD7-438B29D3FC78}"/>
              </a:ext>
            </a:extLst>
          </p:cNvPr>
          <p:cNvGrpSpPr/>
          <p:nvPr/>
        </p:nvGrpSpPr>
        <p:grpSpPr>
          <a:xfrm>
            <a:off x="4425095" y="1167228"/>
            <a:ext cx="3416186" cy="1099168"/>
            <a:chOff x="4878150" y="1666959"/>
            <a:chExt cx="3416186" cy="1099168"/>
          </a:xfrm>
        </p:grpSpPr>
        <p:sp>
          <p:nvSpPr>
            <p:cNvPr id="18" name="Rounded Rectangular Callout 17">
              <a:extLst>
                <a:ext uri="{FF2B5EF4-FFF2-40B4-BE49-F238E27FC236}">
                  <a16:creationId xmlns:a16="http://schemas.microsoft.com/office/drawing/2014/main" id="{3F3A7844-C15B-B546-B6A1-2136ACFD18D3}"/>
                </a:ext>
              </a:extLst>
            </p:cNvPr>
            <p:cNvSpPr/>
            <p:nvPr/>
          </p:nvSpPr>
          <p:spPr>
            <a:xfrm>
              <a:off x="4878150" y="1666959"/>
              <a:ext cx="3416186" cy="1099168"/>
            </a:xfrm>
            <a:prstGeom prst="wedgeRoundRectCallout">
              <a:avLst>
                <a:gd name="adj1" fmla="val -11681"/>
                <a:gd name="adj2" fmla="val 115101"/>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9" name="Rectangle 18">
              <a:extLst>
                <a:ext uri="{FF2B5EF4-FFF2-40B4-BE49-F238E27FC236}">
                  <a16:creationId xmlns:a16="http://schemas.microsoft.com/office/drawing/2014/main" id="{CE3FB76C-9D14-2C42-8EB4-2D3D56FFDEB5}"/>
                </a:ext>
              </a:extLst>
            </p:cNvPr>
            <p:cNvSpPr/>
            <p:nvPr/>
          </p:nvSpPr>
          <p:spPr>
            <a:xfrm>
              <a:off x="5009177" y="1817331"/>
              <a:ext cx="3050489" cy="7478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2) Change to Brief Citation and Abstract </a:t>
              </a:r>
              <a:endParaRPr kumimoji="0" lang="en-US" sz="2400" b="0" i="0" u="none" strike="noStrike" kern="1200" cap="none" spc="0" normalizeH="0" baseline="0" noProof="0" dirty="0">
                <a:ln>
                  <a:noFill/>
                </a:ln>
                <a:solidFill>
                  <a:srgbClr val="4974B3"/>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A70B8849-AB12-744D-9851-1D6A82B330B8}"/>
              </a:ext>
            </a:extLst>
          </p:cNvPr>
          <p:cNvGrpSpPr/>
          <p:nvPr/>
        </p:nvGrpSpPr>
        <p:grpSpPr>
          <a:xfrm>
            <a:off x="4746372" y="3909255"/>
            <a:ext cx="3811350" cy="2503585"/>
            <a:chOff x="5130349" y="4099516"/>
            <a:chExt cx="3811350" cy="2503585"/>
          </a:xfrm>
        </p:grpSpPr>
        <p:sp>
          <p:nvSpPr>
            <p:cNvPr id="21" name="Rounded Rectangular Callout 20">
              <a:extLst>
                <a:ext uri="{FF2B5EF4-FFF2-40B4-BE49-F238E27FC236}">
                  <a16:creationId xmlns:a16="http://schemas.microsoft.com/office/drawing/2014/main" id="{E367319C-8E8F-BF41-98F5-E4B701ED214E}"/>
                </a:ext>
              </a:extLst>
            </p:cNvPr>
            <p:cNvSpPr/>
            <p:nvPr/>
          </p:nvSpPr>
          <p:spPr>
            <a:xfrm>
              <a:off x="5130349" y="4099516"/>
              <a:ext cx="3811350" cy="2503585"/>
            </a:xfrm>
            <a:prstGeom prst="wedgeRoundRectCallout">
              <a:avLst>
                <a:gd name="adj1" fmla="val -20177"/>
                <a:gd name="adj2" fmla="val -64302"/>
                <a:gd name="adj3" fmla="val 16667"/>
              </a:avLst>
            </a:prstGeom>
            <a:solidFill>
              <a:schemeClr val="bg1"/>
            </a:solid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22" name="Rectangle 21">
              <a:extLst>
                <a:ext uri="{FF2B5EF4-FFF2-40B4-BE49-F238E27FC236}">
                  <a16:creationId xmlns:a16="http://schemas.microsoft.com/office/drawing/2014/main" id="{643DF4E9-A2CC-764C-B9A7-FAA615DE2003}"/>
                </a:ext>
              </a:extLst>
            </p:cNvPr>
            <p:cNvSpPr/>
            <p:nvPr/>
          </p:nvSpPr>
          <p:spPr>
            <a:xfrm>
              <a:off x="5373318" y="4204481"/>
              <a:ext cx="3382264" cy="22934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3) Change to APA.</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srgbClr val="FF0000"/>
                  </a:solidFill>
                  <a:effectLst/>
                  <a:uLnTx/>
                  <a:uFillTx/>
                  <a:latin typeface="Calibri"/>
                  <a:ea typeface="+mn-ea"/>
                  <a:cs typeface="+mn-cs"/>
                </a:rPr>
                <a:t>WARNING:</a:t>
              </a:r>
              <a:r>
                <a:rPr kumimoji="0" lang="en-US" sz="2400" b="1" i="1" strike="noStrike" kern="1200" cap="none" spc="0" normalizeH="0" baseline="0" noProof="0" dirty="0">
                  <a:ln>
                    <a:noFill/>
                  </a:ln>
                  <a:solidFill>
                    <a:srgbClr val="FF0000"/>
                  </a:solidFill>
                  <a:effectLst/>
                  <a:uLnTx/>
                  <a:uFillTx/>
                  <a:latin typeface="Calibri"/>
                  <a:ea typeface="+mn-ea"/>
                  <a:cs typeface="+mn-cs"/>
                </a:rPr>
                <a:t> </a:t>
              </a:r>
              <a:r>
                <a:rPr kumimoji="0" lang="en-US" sz="2400" b="1" strike="noStrike" kern="1200" cap="none" spc="0" normalizeH="0" baseline="0" noProof="0" dirty="0">
                  <a:ln>
                    <a:noFill/>
                  </a:ln>
                  <a:solidFill>
                    <a:srgbClr val="FF0000"/>
                  </a:solidFill>
                  <a:effectLst/>
                  <a:uLnTx/>
                  <a:uFillTx/>
                  <a:latin typeface="Calibri"/>
                  <a:ea typeface="+mn-ea"/>
                  <a:cs typeface="+mn-cs"/>
                </a:rPr>
                <a:t>CINAHL’s APA format is often wrong!  Be sure to check your print APA manual </a:t>
              </a:r>
              <a:r>
                <a:rPr kumimoji="0" lang="en-US" sz="2400" b="1" i="1" u="sng" strike="noStrike" kern="1200" cap="none" spc="0" normalizeH="0" baseline="0" noProof="0" dirty="0">
                  <a:ln>
                    <a:noFill/>
                  </a:ln>
                  <a:solidFill>
                    <a:srgbClr val="FF0000"/>
                  </a:solidFill>
                  <a:effectLst/>
                  <a:uLnTx/>
                  <a:uFillTx/>
                  <a:latin typeface="Calibri"/>
                  <a:ea typeface="+mn-ea"/>
                  <a:cs typeface="+mn-cs"/>
                </a:rPr>
                <a:t>before</a:t>
              </a:r>
              <a:r>
                <a:rPr kumimoji="0" lang="en-US" sz="2400" b="1" strike="noStrike" kern="1200" cap="none" spc="0" normalizeH="0" baseline="0" noProof="0" dirty="0">
                  <a:ln>
                    <a:noFill/>
                  </a:ln>
                  <a:solidFill>
                    <a:srgbClr val="FF0000"/>
                  </a:solidFill>
                  <a:effectLst/>
                  <a:uLnTx/>
                  <a:uFillTx/>
                  <a:latin typeface="Calibri"/>
                  <a:ea typeface="+mn-ea"/>
                  <a:cs typeface="+mn-cs"/>
                </a:rPr>
                <a:t> turning in your paper!!</a:t>
              </a:r>
            </a:p>
          </p:txBody>
        </p:sp>
      </p:grpSp>
      <p:grpSp>
        <p:nvGrpSpPr>
          <p:cNvPr id="23" name="Group 22">
            <a:extLst>
              <a:ext uri="{FF2B5EF4-FFF2-40B4-BE49-F238E27FC236}">
                <a16:creationId xmlns:a16="http://schemas.microsoft.com/office/drawing/2014/main" id="{1A683EF1-A2B1-C345-AF90-32FDA68EA855}"/>
              </a:ext>
            </a:extLst>
          </p:cNvPr>
          <p:cNvGrpSpPr/>
          <p:nvPr/>
        </p:nvGrpSpPr>
        <p:grpSpPr>
          <a:xfrm>
            <a:off x="1832486" y="3429000"/>
            <a:ext cx="2170013" cy="770540"/>
            <a:chOff x="1843637" y="3549259"/>
            <a:chExt cx="2170013" cy="770540"/>
          </a:xfrm>
        </p:grpSpPr>
        <p:sp>
          <p:nvSpPr>
            <p:cNvPr id="24" name="Rounded Rectangular Callout 23">
              <a:extLst>
                <a:ext uri="{FF2B5EF4-FFF2-40B4-BE49-F238E27FC236}">
                  <a16:creationId xmlns:a16="http://schemas.microsoft.com/office/drawing/2014/main" id="{0BD9B87B-71D8-FD4A-9286-7CE5D294ABF4}"/>
                </a:ext>
              </a:extLst>
            </p:cNvPr>
            <p:cNvSpPr/>
            <p:nvPr/>
          </p:nvSpPr>
          <p:spPr>
            <a:xfrm>
              <a:off x="1843637" y="3549259"/>
              <a:ext cx="2170013" cy="770540"/>
            </a:xfrm>
            <a:prstGeom prst="wedgeRoundRectCallout">
              <a:avLst>
                <a:gd name="adj1" fmla="val 68907"/>
                <a:gd name="adj2" fmla="val 10083"/>
                <a:gd name="adj3" fmla="val 16667"/>
              </a:avLst>
            </a:prstGeom>
            <a:solidFill>
              <a:schemeClr val="bg1"/>
            </a:solidFill>
            <a:ln w="76200" cap="flat" cmpd="sng" algn="ctr">
              <a:solidFill>
                <a:srgbClr val="FFC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25" name="Rectangle 24">
              <a:extLst>
                <a:ext uri="{FF2B5EF4-FFF2-40B4-BE49-F238E27FC236}">
                  <a16:creationId xmlns:a16="http://schemas.microsoft.com/office/drawing/2014/main" id="{54578B82-3E72-AE44-8F0D-3D01CBC0AF7C}"/>
                </a:ext>
              </a:extLst>
            </p:cNvPr>
            <p:cNvSpPr/>
            <p:nvPr/>
          </p:nvSpPr>
          <p:spPr>
            <a:xfrm>
              <a:off x="1950388" y="3662315"/>
              <a:ext cx="1820499" cy="5522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4) Click </a:t>
              </a:r>
              <a:r>
                <a:rPr lang="en-US" sz="2400" b="1" dirty="0">
                  <a:solidFill>
                    <a:srgbClr val="FBC63E"/>
                  </a:solidFill>
                  <a:latin typeface="Calibri"/>
                </a:rPr>
                <a:t>Send</a:t>
              </a:r>
              <a:endParaRPr kumimoji="0" lang="en-US" sz="2400" b="1" i="0" u="none" strike="noStrike" kern="1200" cap="none" spc="0" normalizeH="0" baseline="0" noProof="0" dirty="0">
                <a:ln>
                  <a:noFill/>
                </a:ln>
                <a:solidFill>
                  <a:srgbClr val="FBC63E"/>
                </a:solidFill>
                <a:effectLst/>
                <a:uLnTx/>
                <a:uFillTx/>
                <a:latin typeface="Calibri"/>
              </a:endParaRPr>
            </a:p>
          </p:txBody>
        </p:sp>
      </p:grpSp>
    </p:spTree>
    <p:extLst>
      <p:ext uri="{BB962C8B-B14F-4D97-AF65-F5344CB8AC3E}">
        <p14:creationId xmlns:p14="http://schemas.microsoft.com/office/powerpoint/2010/main" val="52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0AAD3D0-2E2E-5C49-822E-EEC1FE3E5252}"/>
              </a:ext>
            </a:extLst>
          </p:cNvPr>
          <p:cNvPicPr>
            <a:picLocks noChangeAspect="1"/>
          </p:cNvPicPr>
          <p:nvPr/>
        </p:nvPicPr>
        <p:blipFill>
          <a:blip r:embed="rId2"/>
          <a:stretch>
            <a:fillRect/>
          </a:stretch>
        </p:blipFill>
        <p:spPr>
          <a:xfrm>
            <a:off x="2709992" y="1494264"/>
            <a:ext cx="6144768" cy="5134864"/>
          </a:xfrm>
          <a:prstGeom prst="rect">
            <a:avLst/>
          </a:prstGeom>
        </p:spPr>
      </p:pic>
      <p:grpSp>
        <p:nvGrpSpPr>
          <p:cNvPr id="18" name="Group 17">
            <a:extLst>
              <a:ext uri="{FF2B5EF4-FFF2-40B4-BE49-F238E27FC236}">
                <a16:creationId xmlns:a16="http://schemas.microsoft.com/office/drawing/2014/main" id="{5E1B286D-0B02-CE47-B932-23F88A3C7D0A}"/>
              </a:ext>
            </a:extLst>
          </p:cNvPr>
          <p:cNvGrpSpPr/>
          <p:nvPr/>
        </p:nvGrpSpPr>
        <p:grpSpPr>
          <a:xfrm>
            <a:off x="304800" y="321062"/>
            <a:ext cx="8393151" cy="952500"/>
            <a:chOff x="304800" y="321062"/>
            <a:chExt cx="8393151" cy="952500"/>
          </a:xfrm>
        </p:grpSpPr>
        <p:pic>
          <p:nvPicPr>
            <p:cNvPr id="7" name="Picture 6">
              <a:extLst>
                <a:ext uri="{FF2B5EF4-FFF2-40B4-BE49-F238E27FC236}">
                  <a16:creationId xmlns:a16="http://schemas.microsoft.com/office/drawing/2014/main" id="{3DDFE4CB-C059-A048-9823-C549106A81CA}"/>
                </a:ext>
              </a:extLst>
            </p:cNvPr>
            <p:cNvPicPr>
              <a:picLocks noChangeAspect="1"/>
            </p:cNvPicPr>
            <p:nvPr/>
          </p:nvPicPr>
          <p:blipFill>
            <a:blip r:embed="rId3"/>
            <a:stretch>
              <a:fillRect/>
            </a:stretch>
          </p:blipFill>
          <p:spPr>
            <a:xfrm>
              <a:off x="304800" y="321062"/>
              <a:ext cx="4267200" cy="952500"/>
            </a:xfrm>
            <a:prstGeom prst="rect">
              <a:avLst/>
            </a:prstGeom>
          </p:spPr>
        </p:pic>
        <p:grpSp>
          <p:nvGrpSpPr>
            <p:cNvPr id="21" name="Group 20">
              <a:extLst>
                <a:ext uri="{FF2B5EF4-FFF2-40B4-BE49-F238E27FC236}">
                  <a16:creationId xmlns:a16="http://schemas.microsoft.com/office/drawing/2014/main" id="{7F179613-F82C-6643-9BE3-77B9CA0FA04B}"/>
                </a:ext>
              </a:extLst>
            </p:cNvPr>
            <p:cNvGrpSpPr/>
            <p:nvPr/>
          </p:nvGrpSpPr>
          <p:grpSpPr>
            <a:xfrm>
              <a:off x="5339756" y="358397"/>
              <a:ext cx="3358195" cy="770540"/>
              <a:chOff x="4895681" y="313792"/>
              <a:chExt cx="4062202" cy="770540"/>
            </a:xfrm>
          </p:grpSpPr>
          <p:sp>
            <p:nvSpPr>
              <p:cNvPr id="22" name="Rounded Rectangular Callout 21">
                <a:extLst>
                  <a:ext uri="{FF2B5EF4-FFF2-40B4-BE49-F238E27FC236}">
                    <a16:creationId xmlns:a16="http://schemas.microsoft.com/office/drawing/2014/main" id="{EA36E84E-EBF9-BB4D-8BDF-7786BDA6D9E2}"/>
                  </a:ext>
                </a:extLst>
              </p:cNvPr>
              <p:cNvSpPr/>
              <p:nvPr/>
            </p:nvSpPr>
            <p:spPr>
              <a:xfrm>
                <a:off x="4895681" y="313792"/>
                <a:ext cx="4062202" cy="770540"/>
              </a:xfrm>
              <a:prstGeom prst="wedgeRoundRectCallout">
                <a:avLst>
                  <a:gd name="adj1" fmla="val -105379"/>
                  <a:gd name="adj2" fmla="val -25508"/>
                  <a:gd name="adj3" fmla="val 16667"/>
                </a:avLst>
              </a:prstGeom>
              <a:solidFill>
                <a:schemeClr val="bg1"/>
              </a:solidFill>
              <a:ln w="76200" cap="flat" cmpd="sng" algn="ctr">
                <a:solidFill>
                  <a:srgbClr val="00B04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23" name="Rectangle 22">
                <a:extLst>
                  <a:ext uri="{FF2B5EF4-FFF2-40B4-BE49-F238E27FC236}">
                    <a16:creationId xmlns:a16="http://schemas.microsoft.com/office/drawing/2014/main" id="{E6147509-F44D-B640-9EB3-FD4835DD3A99}"/>
                  </a:ext>
                </a:extLst>
              </p:cNvPr>
              <p:cNvSpPr/>
              <p:nvPr/>
            </p:nvSpPr>
            <p:spPr>
              <a:xfrm>
                <a:off x="5027549" y="426849"/>
                <a:ext cx="3800861" cy="5522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a:rPr>
                  <a:t>from line in email</a:t>
                </a:r>
                <a:endParaRPr kumimoji="0" lang="en-US" sz="3200" b="0" i="0" u="none" strike="noStrike" kern="1200" cap="none" spc="0" normalizeH="0" baseline="0" noProof="0" dirty="0">
                  <a:ln>
                    <a:noFill/>
                  </a:ln>
                  <a:solidFill>
                    <a:srgbClr val="4974B3"/>
                  </a:solidFill>
                  <a:effectLst/>
                  <a:uLnTx/>
                  <a:uFillTx/>
                  <a:latin typeface="Calibri"/>
                  <a:ea typeface="+mn-ea"/>
                  <a:cs typeface="+mn-cs"/>
                </a:endParaRPr>
              </a:p>
            </p:txBody>
          </p:sp>
        </p:grpSp>
      </p:grpSp>
      <p:grpSp>
        <p:nvGrpSpPr>
          <p:cNvPr id="20" name="Group 19">
            <a:extLst>
              <a:ext uri="{FF2B5EF4-FFF2-40B4-BE49-F238E27FC236}">
                <a16:creationId xmlns:a16="http://schemas.microsoft.com/office/drawing/2014/main" id="{0F48297A-F1E1-BA4C-9026-6154F8BC0971}"/>
              </a:ext>
            </a:extLst>
          </p:cNvPr>
          <p:cNvGrpSpPr/>
          <p:nvPr/>
        </p:nvGrpSpPr>
        <p:grpSpPr>
          <a:xfrm>
            <a:off x="332397" y="3295185"/>
            <a:ext cx="4440325" cy="1471960"/>
            <a:chOff x="332397" y="3295185"/>
            <a:chExt cx="4440325" cy="1471960"/>
          </a:xfrm>
        </p:grpSpPr>
        <p:sp>
          <p:nvSpPr>
            <p:cNvPr id="28" name="Rounded Rectangular Callout 27">
              <a:extLst>
                <a:ext uri="{FF2B5EF4-FFF2-40B4-BE49-F238E27FC236}">
                  <a16:creationId xmlns:a16="http://schemas.microsoft.com/office/drawing/2014/main" id="{14D6A116-C29C-7140-84B3-9063BB7CDA79}"/>
                </a:ext>
              </a:extLst>
            </p:cNvPr>
            <p:cNvSpPr/>
            <p:nvPr/>
          </p:nvSpPr>
          <p:spPr>
            <a:xfrm>
              <a:off x="332397" y="3295185"/>
              <a:ext cx="4440325" cy="1471960"/>
            </a:xfrm>
            <a:prstGeom prst="wedgeRoundRectCallout">
              <a:avLst>
                <a:gd name="adj1" fmla="val 42840"/>
                <a:gd name="adj2" fmla="val 78760"/>
                <a:gd name="adj3" fmla="val 16667"/>
              </a:avLst>
            </a:prstGeom>
            <a:solidFill>
              <a:schemeClr val="bg1"/>
            </a:solid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7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29" name="Rectangle 28">
              <a:extLst>
                <a:ext uri="{FF2B5EF4-FFF2-40B4-BE49-F238E27FC236}">
                  <a16:creationId xmlns:a16="http://schemas.microsoft.com/office/drawing/2014/main" id="{38DDA67D-EA40-634D-B42A-811486E1BDDF}"/>
                </a:ext>
              </a:extLst>
            </p:cNvPr>
            <p:cNvSpPr/>
            <p:nvPr/>
          </p:nvSpPr>
          <p:spPr>
            <a:xfrm>
              <a:off x="510073" y="3429000"/>
              <a:ext cx="4061927" cy="12655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a:rPr>
                <a:t>Click ezproxy link to download the PDF  of the article</a:t>
              </a:r>
              <a:endParaRPr kumimoji="0" lang="en-US" sz="2800" b="0" i="0" u="none" strike="noStrike" kern="1200" cap="none" spc="0" normalizeH="0" baseline="0" noProof="0" dirty="0">
                <a:ln>
                  <a:noFill/>
                </a:ln>
                <a:solidFill>
                  <a:srgbClr val="4974B3"/>
                </a:solidFill>
                <a:effectLst/>
                <a:uLnTx/>
                <a:uFillTx/>
                <a:latin typeface="Calibri"/>
                <a:ea typeface="+mn-ea"/>
                <a:cs typeface="+mn-cs"/>
              </a:endParaRPr>
            </a:p>
          </p:txBody>
        </p:sp>
      </p:grpSp>
    </p:spTree>
    <p:extLst>
      <p:ext uri="{BB962C8B-B14F-4D97-AF65-F5344CB8AC3E}">
        <p14:creationId xmlns:p14="http://schemas.microsoft.com/office/powerpoint/2010/main" val="26160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1833-00E0-C441-8B57-B01B33AB6E5B}"/>
              </a:ext>
            </a:extLst>
          </p:cNvPr>
          <p:cNvSpPr>
            <a:spLocks noGrp="1"/>
          </p:cNvSpPr>
          <p:nvPr>
            <p:ph type="title"/>
          </p:nvPr>
        </p:nvSpPr>
        <p:spPr/>
        <p:txBody>
          <a:bodyPr/>
          <a:lstStyle/>
          <a:p>
            <a:r>
              <a:rPr lang="en-US" dirty="0"/>
              <a:t>Consider Creating an Account</a:t>
            </a:r>
          </a:p>
        </p:txBody>
      </p:sp>
      <p:sp>
        <p:nvSpPr>
          <p:cNvPr id="3" name="Content Placeholder 2">
            <a:extLst>
              <a:ext uri="{FF2B5EF4-FFF2-40B4-BE49-F238E27FC236}">
                <a16:creationId xmlns:a16="http://schemas.microsoft.com/office/drawing/2014/main" id="{76043085-69B2-1A4E-81CC-5889BF338E99}"/>
              </a:ext>
            </a:extLst>
          </p:cNvPr>
          <p:cNvSpPr>
            <a:spLocks noGrp="1"/>
          </p:cNvSpPr>
          <p:nvPr>
            <p:ph idx="1"/>
          </p:nvPr>
        </p:nvSpPr>
        <p:spPr/>
        <p:txBody>
          <a:bodyPr/>
          <a:lstStyle/>
          <a:p>
            <a:r>
              <a:rPr lang="en-US" dirty="0"/>
              <a:t>Save &amp; re-run searches</a:t>
            </a:r>
          </a:p>
          <a:p>
            <a:pPr lvl="1"/>
            <a:r>
              <a:rPr lang="en-US" dirty="0"/>
              <a:t>Helps you manage your time</a:t>
            </a:r>
          </a:p>
          <a:p>
            <a:r>
              <a:rPr lang="en-US" dirty="0"/>
              <a:t>You will be asked to create a strong password </a:t>
            </a:r>
          </a:p>
          <a:p>
            <a:pPr lvl="1"/>
            <a:r>
              <a:rPr lang="en-US" dirty="0"/>
              <a:t>Wait until you have a few un-interrupted minutes to create your account</a:t>
            </a:r>
          </a:p>
          <a:p>
            <a:pPr lvl="1"/>
            <a:r>
              <a:rPr lang="en-US" dirty="0"/>
              <a:t>Record your password in a secure place or app</a:t>
            </a:r>
          </a:p>
          <a:p>
            <a:pPr lvl="1"/>
            <a:r>
              <a:rPr lang="en-US" dirty="0" err="1"/>
              <a:t>MyEbscoHost</a:t>
            </a:r>
            <a:r>
              <a:rPr lang="en-US" dirty="0"/>
              <a:t> is the account</a:t>
            </a:r>
          </a:p>
        </p:txBody>
      </p:sp>
      <p:pic>
        <p:nvPicPr>
          <p:cNvPr id="5" name="Picture 4">
            <a:extLst>
              <a:ext uri="{FF2B5EF4-FFF2-40B4-BE49-F238E27FC236}">
                <a16:creationId xmlns:a16="http://schemas.microsoft.com/office/drawing/2014/main" id="{76F028B6-A0BF-5048-999E-ED31EB2F0AC8}"/>
              </a:ext>
            </a:extLst>
          </p:cNvPr>
          <p:cNvPicPr>
            <a:picLocks noChangeAspect="1"/>
          </p:cNvPicPr>
          <p:nvPr/>
        </p:nvPicPr>
        <p:blipFill>
          <a:blip r:embed="rId3"/>
          <a:stretch>
            <a:fillRect/>
          </a:stretch>
        </p:blipFill>
        <p:spPr>
          <a:xfrm>
            <a:off x="5794980" y="4711700"/>
            <a:ext cx="1702041" cy="1135064"/>
          </a:xfrm>
          <a:prstGeom prst="rect">
            <a:avLst/>
          </a:prstGeom>
        </p:spPr>
      </p:pic>
    </p:spTree>
    <p:extLst>
      <p:ext uri="{BB962C8B-B14F-4D97-AF65-F5344CB8AC3E}">
        <p14:creationId xmlns:p14="http://schemas.microsoft.com/office/powerpoint/2010/main" val="338772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542290" y="2625481"/>
            <a:ext cx="8062988" cy="15981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6600" i="1" dirty="0">
                <a:latin typeface="Times New Roman"/>
                <a:cs typeface="Times New Roman"/>
              </a:rPr>
              <a:t>Library Home Page</a:t>
            </a:r>
          </a:p>
        </p:txBody>
      </p:sp>
    </p:spTree>
    <p:extLst>
      <p:ext uri="{BB962C8B-B14F-4D97-AF65-F5344CB8AC3E}">
        <p14:creationId xmlns:p14="http://schemas.microsoft.com/office/powerpoint/2010/main" val="3236780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003B9-072D-7047-9CF9-0755B4D5933B}"/>
              </a:ext>
            </a:extLst>
          </p:cNvPr>
          <p:cNvPicPr>
            <a:picLocks noChangeAspect="1"/>
          </p:cNvPicPr>
          <p:nvPr/>
        </p:nvPicPr>
        <p:blipFill>
          <a:blip r:embed="rId3"/>
          <a:stretch>
            <a:fillRect/>
          </a:stretch>
        </p:blipFill>
        <p:spPr>
          <a:xfrm>
            <a:off x="916686" y="408940"/>
            <a:ext cx="7310628" cy="6040120"/>
          </a:xfrm>
          <a:prstGeom prst="rect">
            <a:avLst/>
          </a:prstGeom>
        </p:spPr>
      </p:pic>
      <p:sp>
        <p:nvSpPr>
          <p:cNvPr id="3" name="Up Arrow 2">
            <a:extLst>
              <a:ext uri="{FF2B5EF4-FFF2-40B4-BE49-F238E27FC236}">
                <a16:creationId xmlns:a16="http://schemas.microsoft.com/office/drawing/2014/main" id="{23A42075-C2A8-7643-8B2B-A82AB6054A06}"/>
              </a:ext>
            </a:extLst>
          </p:cNvPr>
          <p:cNvSpPr/>
          <p:nvPr/>
        </p:nvSpPr>
        <p:spPr>
          <a:xfrm>
            <a:off x="4881283" y="699247"/>
            <a:ext cx="503517" cy="3092824"/>
          </a:xfrm>
          <a:prstGeom prst="up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322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877C64-83F9-8A4B-B8AC-AA58003B9CC1}"/>
              </a:ext>
            </a:extLst>
          </p:cNvPr>
          <p:cNvSpPr>
            <a:spLocks noGrp="1"/>
          </p:cNvSpPr>
          <p:nvPr>
            <p:ph type="title"/>
          </p:nvPr>
        </p:nvSpPr>
        <p:spPr/>
        <p:txBody>
          <a:bodyPr/>
          <a:lstStyle/>
          <a:p>
            <a:r>
              <a:rPr lang="en-US" dirty="0"/>
              <a:t>Combining Subjects</a:t>
            </a:r>
          </a:p>
        </p:txBody>
      </p:sp>
      <p:sp>
        <p:nvSpPr>
          <p:cNvPr id="6" name="Oval 5">
            <a:extLst>
              <a:ext uri="{FF2B5EF4-FFF2-40B4-BE49-F238E27FC236}">
                <a16:creationId xmlns:a16="http://schemas.microsoft.com/office/drawing/2014/main" id="{6C8D8BC0-B93F-D245-81D7-F0F2A9F1F80F}"/>
              </a:ext>
            </a:extLst>
          </p:cNvPr>
          <p:cNvSpPr/>
          <p:nvPr/>
        </p:nvSpPr>
        <p:spPr>
          <a:xfrm>
            <a:off x="94129" y="1586753"/>
            <a:ext cx="4625789" cy="36441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rPr>
              <a:t>Disease or Condition</a:t>
            </a:r>
          </a:p>
        </p:txBody>
      </p:sp>
      <p:sp>
        <p:nvSpPr>
          <p:cNvPr id="7" name="Content Placeholder 6">
            <a:extLst>
              <a:ext uri="{FF2B5EF4-FFF2-40B4-BE49-F238E27FC236}">
                <a16:creationId xmlns:a16="http://schemas.microsoft.com/office/drawing/2014/main" id="{1DDC92F1-6E99-A342-819F-4E3F5189FB22}"/>
              </a:ext>
            </a:extLst>
          </p:cNvPr>
          <p:cNvSpPr>
            <a:spLocks noGrp="1"/>
          </p:cNvSpPr>
          <p:nvPr>
            <p:ph idx="1"/>
          </p:nvPr>
        </p:nvSpPr>
        <p:spPr>
          <a:xfrm>
            <a:off x="3872752" y="1600200"/>
            <a:ext cx="4814047" cy="4525963"/>
          </a:xfrm>
          <a:prstGeom prst="ellipse">
            <a:avLst/>
          </a:prstGeom>
          <a:solidFill>
            <a:schemeClr val="accent3">
              <a:lumMod val="60000"/>
              <a:lumOff val="40000"/>
              <a:alpha val="47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4800" dirty="0">
                <a:solidFill>
                  <a:schemeClr val="tx1"/>
                </a:solidFill>
              </a:rPr>
              <a:t>Nursing Concept</a:t>
            </a:r>
          </a:p>
        </p:txBody>
      </p:sp>
      <p:sp>
        <p:nvSpPr>
          <p:cNvPr id="8" name="TextBox 7">
            <a:extLst>
              <a:ext uri="{FF2B5EF4-FFF2-40B4-BE49-F238E27FC236}">
                <a16:creationId xmlns:a16="http://schemas.microsoft.com/office/drawing/2014/main" id="{EF0EB97F-8D16-F244-860E-8100423287F8}"/>
              </a:ext>
            </a:extLst>
          </p:cNvPr>
          <p:cNvSpPr txBox="1"/>
          <p:nvPr/>
        </p:nvSpPr>
        <p:spPr>
          <a:xfrm>
            <a:off x="3872752" y="3429000"/>
            <a:ext cx="1102660" cy="584775"/>
          </a:xfrm>
          <a:prstGeom prst="rect">
            <a:avLst/>
          </a:prstGeom>
          <a:noFill/>
        </p:spPr>
        <p:txBody>
          <a:bodyPr wrap="square" rtlCol="0">
            <a:spAutoFit/>
          </a:bodyPr>
          <a:lstStyle/>
          <a:p>
            <a:r>
              <a:rPr lang="en-US" sz="3200" dirty="0"/>
              <a:t>AND</a:t>
            </a:r>
          </a:p>
        </p:txBody>
      </p:sp>
    </p:spTree>
    <p:extLst>
      <p:ext uri="{BB962C8B-B14F-4D97-AF65-F5344CB8AC3E}">
        <p14:creationId xmlns:p14="http://schemas.microsoft.com/office/powerpoint/2010/main" val="659683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1E2FCA-9C98-D64F-B687-B3FC9565EF16}"/>
              </a:ext>
            </a:extLst>
          </p:cNvPr>
          <p:cNvSpPr/>
          <p:nvPr/>
        </p:nvSpPr>
        <p:spPr>
          <a:xfrm>
            <a:off x="551985" y="364944"/>
            <a:ext cx="8040030" cy="11516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a:solidFill>
                  <a:srgbClr val="4180FF"/>
                </a:solidFill>
              </a:rPr>
              <a:t>Repeat search process with any of these subject headings:</a:t>
            </a:r>
          </a:p>
        </p:txBody>
      </p:sp>
      <p:sp>
        <p:nvSpPr>
          <p:cNvPr id="5" name="Rectangle 4">
            <a:extLst>
              <a:ext uri="{FF2B5EF4-FFF2-40B4-BE49-F238E27FC236}">
                <a16:creationId xmlns:a16="http://schemas.microsoft.com/office/drawing/2014/main" id="{DEA9EFE2-03C5-0E4B-A4F7-3F3D707F7C40}"/>
              </a:ext>
            </a:extLst>
          </p:cNvPr>
          <p:cNvSpPr/>
          <p:nvPr/>
        </p:nvSpPr>
        <p:spPr>
          <a:xfrm>
            <a:off x="210741" y="190122"/>
            <a:ext cx="8722518" cy="6500389"/>
          </a:xfrm>
          <a:prstGeom prst="rect">
            <a:avLst/>
          </a:prstGeom>
          <a:noFill/>
          <a:ln w="41275" cmpd="thinThick">
            <a:solidFill>
              <a:srgbClr val="418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u="sng" dirty="0">
              <a:solidFill>
                <a:srgbClr val="4180FF"/>
              </a:solidFill>
            </a:endParaRPr>
          </a:p>
        </p:txBody>
      </p:sp>
      <p:sp>
        <p:nvSpPr>
          <p:cNvPr id="6" name="Rectangle 5">
            <a:extLst>
              <a:ext uri="{FF2B5EF4-FFF2-40B4-BE49-F238E27FC236}">
                <a16:creationId xmlns:a16="http://schemas.microsoft.com/office/drawing/2014/main" id="{900E3FC6-EE99-B340-B228-565F8FF155C4}"/>
              </a:ext>
            </a:extLst>
          </p:cNvPr>
          <p:cNvSpPr/>
          <p:nvPr/>
        </p:nvSpPr>
        <p:spPr>
          <a:xfrm>
            <a:off x="604837" y="1739590"/>
            <a:ext cx="7934325" cy="4618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Font typeface="+mj-lt"/>
              <a:buAutoNum type="arabicPeriod"/>
            </a:pPr>
            <a:r>
              <a:rPr lang="en-US" sz="2600" dirty="0">
                <a:solidFill>
                  <a:srgbClr val="4180FF"/>
                </a:solidFill>
              </a:rPr>
              <a:t>nursing assessment</a:t>
            </a:r>
          </a:p>
          <a:p>
            <a:pPr marL="457200" indent="-457200">
              <a:buFont typeface="+mj-lt"/>
              <a:buAutoNum type="arabicPeriod"/>
            </a:pPr>
            <a:endParaRPr lang="en-US" sz="2600" dirty="0">
              <a:solidFill>
                <a:srgbClr val="4180FF"/>
              </a:solidFill>
            </a:endParaRPr>
          </a:p>
          <a:p>
            <a:pPr marL="457200" indent="-457200">
              <a:buFont typeface="+mj-lt"/>
              <a:buAutoNum type="arabicPeriod"/>
            </a:pPr>
            <a:r>
              <a:rPr lang="en-US" sz="2600" dirty="0">
                <a:solidFill>
                  <a:srgbClr val="4180FF"/>
                </a:solidFill>
              </a:rPr>
              <a:t>nursing interventions</a:t>
            </a:r>
          </a:p>
          <a:p>
            <a:pPr marL="457200" indent="-457200">
              <a:buFont typeface="+mj-lt"/>
              <a:buAutoNum type="arabicPeriod"/>
            </a:pPr>
            <a:endParaRPr lang="en-US" sz="2600" dirty="0">
              <a:solidFill>
                <a:srgbClr val="4180FF"/>
              </a:solidFill>
            </a:endParaRPr>
          </a:p>
          <a:p>
            <a:pPr marL="457200" indent="-457200">
              <a:buFont typeface="+mj-lt"/>
              <a:buAutoNum type="arabicPeriod"/>
            </a:pPr>
            <a:r>
              <a:rPr lang="en-US" sz="2600" dirty="0">
                <a:solidFill>
                  <a:srgbClr val="4180FF"/>
                </a:solidFill>
              </a:rPr>
              <a:t>health promotion</a:t>
            </a:r>
          </a:p>
          <a:p>
            <a:pPr marL="457200" indent="-457200">
              <a:buFont typeface="+mj-lt"/>
              <a:buAutoNum type="arabicPeriod"/>
            </a:pPr>
            <a:endParaRPr lang="en-US" sz="2600" dirty="0">
              <a:solidFill>
                <a:srgbClr val="4180FF"/>
              </a:solidFill>
            </a:endParaRPr>
          </a:p>
          <a:p>
            <a:pPr marL="457200" indent="-457200">
              <a:buFont typeface="+mj-lt"/>
              <a:buAutoNum type="arabicPeriod"/>
            </a:pPr>
            <a:r>
              <a:rPr lang="en-US" sz="2600" dirty="0">
                <a:solidFill>
                  <a:srgbClr val="4180FF"/>
                </a:solidFill>
              </a:rPr>
              <a:t>nursing process</a:t>
            </a:r>
          </a:p>
          <a:p>
            <a:pPr marL="457200" indent="-457200">
              <a:buFont typeface="+mj-lt"/>
              <a:buAutoNum type="arabicPeriod"/>
            </a:pPr>
            <a:endParaRPr lang="en-US" sz="2600" dirty="0">
              <a:solidFill>
                <a:srgbClr val="4180FF"/>
              </a:solidFill>
            </a:endParaRPr>
          </a:p>
          <a:p>
            <a:pPr marL="457200" indent="-457200">
              <a:buFont typeface="+mj-lt"/>
              <a:buAutoNum type="arabicPeriod"/>
            </a:pPr>
            <a:r>
              <a:rPr lang="en-US" sz="2600" dirty="0">
                <a:solidFill>
                  <a:srgbClr val="4180FF"/>
                </a:solidFill>
              </a:rPr>
              <a:t>multidisciplinary care team</a:t>
            </a:r>
          </a:p>
          <a:p>
            <a:pPr marL="457200" indent="-457200">
              <a:buFont typeface="+mj-lt"/>
              <a:buAutoNum type="arabicPeriod"/>
            </a:pPr>
            <a:endParaRPr lang="en-US" sz="2600" dirty="0">
              <a:solidFill>
                <a:srgbClr val="4180FF"/>
              </a:solidFill>
            </a:endParaRPr>
          </a:p>
          <a:p>
            <a:pPr marL="457200" indent="-457200">
              <a:buFont typeface="+mj-lt"/>
              <a:buAutoNum type="arabicPeriod"/>
            </a:pPr>
            <a:r>
              <a:rPr lang="en-US" sz="2600" dirty="0">
                <a:solidFill>
                  <a:srgbClr val="4180FF"/>
                </a:solidFill>
              </a:rPr>
              <a:t>nursing informatics or informatics</a:t>
            </a:r>
          </a:p>
        </p:txBody>
      </p:sp>
    </p:spTree>
    <p:extLst>
      <p:ext uri="{BB962C8B-B14F-4D97-AF65-F5344CB8AC3E}">
        <p14:creationId xmlns:p14="http://schemas.microsoft.com/office/powerpoint/2010/main" val="21950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943F-6B54-EB40-B1B9-D0AD3AD2E17E}"/>
              </a:ext>
            </a:extLst>
          </p:cNvPr>
          <p:cNvSpPr>
            <a:spLocks noGrp="1"/>
          </p:cNvSpPr>
          <p:nvPr>
            <p:ph type="title"/>
          </p:nvPr>
        </p:nvSpPr>
        <p:spPr/>
        <p:txBody>
          <a:bodyPr/>
          <a:lstStyle/>
          <a:p>
            <a:r>
              <a:rPr lang="en-US" dirty="0"/>
              <a:t>Subject With Subheading</a:t>
            </a:r>
          </a:p>
        </p:txBody>
      </p:sp>
      <p:sp>
        <p:nvSpPr>
          <p:cNvPr id="3" name="Content Placeholder 2">
            <a:extLst>
              <a:ext uri="{FF2B5EF4-FFF2-40B4-BE49-F238E27FC236}">
                <a16:creationId xmlns:a16="http://schemas.microsoft.com/office/drawing/2014/main" id="{D8F1DE8A-31FA-CE49-A9F2-07C2BCAE9D5E}"/>
              </a:ext>
            </a:extLst>
          </p:cNvPr>
          <p:cNvSpPr>
            <a:spLocks noGrp="1"/>
          </p:cNvSpPr>
          <p:nvPr>
            <p:ph idx="1"/>
          </p:nvPr>
        </p:nvSpPr>
        <p:spPr/>
        <p:txBody>
          <a:bodyPr/>
          <a:lstStyle/>
          <a:p>
            <a:pPr marL="0" indent="0">
              <a:buNone/>
            </a:pPr>
            <a:r>
              <a:rPr lang="en-US" dirty="0"/>
              <a:t>A </a:t>
            </a:r>
            <a:r>
              <a:rPr lang="en-US" dirty="0">
                <a:solidFill>
                  <a:schemeClr val="accent6">
                    <a:lumMod val="75000"/>
                  </a:schemeClr>
                </a:solidFill>
              </a:rPr>
              <a:t>subheading</a:t>
            </a:r>
            <a:r>
              <a:rPr lang="en-US" dirty="0"/>
              <a:t> attached to a CINAHL </a:t>
            </a:r>
            <a:r>
              <a:rPr lang="en-US" dirty="0">
                <a:solidFill>
                  <a:schemeClr val="accent1">
                    <a:lumMod val="75000"/>
                  </a:schemeClr>
                </a:solidFill>
              </a:rPr>
              <a:t>subject heading</a:t>
            </a:r>
            <a:r>
              <a:rPr lang="en-US" dirty="0"/>
              <a:t> finds articles on the concept, but limited to a particular facet of the subject</a:t>
            </a:r>
          </a:p>
          <a:p>
            <a:pPr marL="0" indent="0">
              <a:buNone/>
            </a:pPr>
            <a:r>
              <a:rPr lang="en-US" dirty="0"/>
              <a:t>Example:</a:t>
            </a:r>
          </a:p>
          <a:p>
            <a:pPr marL="0" indent="0">
              <a:buNone/>
            </a:pPr>
            <a:r>
              <a:rPr lang="en-US" dirty="0">
                <a:solidFill>
                  <a:schemeClr val="accent1">
                    <a:lumMod val="75000"/>
                  </a:schemeClr>
                </a:solidFill>
              </a:rPr>
              <a:t>Hypertension</a:t>
            </a:r>
            <a:r>
              <a:rPr lang="en-US" dirty="0"/>
              <a:t>, </a:t>
            </a:r>
            <a:r>
              <a:rPr lang="en-US" u="sng" dirty="0">
                <a:solidFill>
                  <a:schemeClr val="accent6"/>
                </a:solidFill>
              </a:rPr>
              <a:t>prevention &amp; control</a:t>
            </a:r>
          </a:p>
        </p:txBody>
      </p:sp>
    </p:spTree>
    <p:extLst>
      <p:ext uri="{BB962C8B-B14F-4D97-AF65-F5344CB8AC3E}">
        <p14:creationId xmlns:p14="http://schemas.microsoft.com/office/powerpoint/2010/main" val="1358201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87343-40D2-1C44-80A1-873D2A7CFBD5}"/>
              </a:ext>
            </a:extLst>
          </p:cNvPr>
          <p:cNvPicPr>
            <a:picLocks noChangeAspect="1"/>
          </p:cNvPicPr>
          <p:nvPr/>
        </p:nvPicPr>
        <p:blipFill>
          <a:blip r:embed="rId2"/>
          <a:stretch>
            <a:fillRect/>
          </a:stretch>
        </p:blipFill>
        <p:spPr>
          <a:xfrm>
            <a:off x="301216" y="228600"/>
            <a:ext cx="5557520" cy="6400800"/>
          </a:xfrm>
          <a:prstGeom prst="rect">
            <a:avLst/>
          </a:prstGeom>
        </p:spPr>
      </p:pic>
      <p:sp>
        <p:nvSpPr>
          <p:cNvPr id="12" name="Rectangle 19">
            <a:extLst>
              <a:ext uri="{FF2B5EF4-FFF2-40B4-BE49-F238E27FC236}">
                <a16:creationId xmlns:a16="http://schemas.microsoft.com/office/drawing/2014/main" id="{44C04D4E-DD0A-594C-A5A6-BB7C78F9335E}"/>
              </a:ext>
            </a:extLst>
          </p:cNvPr>
          <p:cNvSpPr>
            <a:spLocks noChangeArrowheads="1"/>
          </p:cNvSpPr>
          <p:nvPr/>
        </p:nvSpPr>
        <p:spPr bwMode="auto">
          <a:xfrm>
            <a:off x="3126576" y="236357"/>
            <a:ext cx="1461423" cy="6420921"/>
          </a:xfrm>
          <a:prstGeom prst="rect">
            <a:avLst/>
          </a:prstGeom>
          <a:noFill/>
          <a:ln w="85725">
            <a:solidFill>
              <a:srgbClr val="FF8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nvGrpSpPr>
          <p:cNvPr id="6" name="Group 5">
            <a:extLst>
              <a:ext uri="{FF2B5EF4-FFF2-40B4-BE49-F238E27FC236}">
                <a16:creationId xmlns:a16="http://schemas.microsoft.com/office/drawing/2014/main" id="{6BEC89D4-AAB5-B246-AA2E-1CB9EAD2F127}"/>
              </a:ext>
            </a:extLst>
          </p:cNvPr>
          <p:cNvGrpSpPr/>
          <p:nvPr/>
        </p:nvGrpSpPr>
        <p:grpSpPr>
          <a:xfrm>
            <a:off x="4672361" y="579863"/>
            <a:ext cx="3891775" cy="1505415"/>
            <a:chOff x="4917688" y="3557238"/>
            <a:chExt cx="3891775" cy="1505415"/>
          </a:xfrm>
        </p:grpSpPr>
        <p:sp>
          <p:nvSpPr>
            <p:cNvPr id="4" name="Left Arrow Callout 3">
              <a:extLst>
                <a:ext uri="{FF2B5EF4-FFF2-40B4-BE49-F238E27FC236}">
                  <a16:creationId xmlns:a16="http://schemas.microsoft.com/office/drawing/2014/main" id="{34C48083-0C1E-D942-A85A-BF4096C42648}"/>
                </a:ext>
              </a:extLst>
            </p:cNvPr>
            <p:cNvSpPr/>
            <p:nvPr/>
          </p:nvSpPr>
          <p:spPr>
            <a:xfrm>
              <a:off x="4917688" y="3557238"/>
              <a:ext cx="3891775" cy="1505415"/>
            </a:xfrm>
            <a:prstGeom prst="leftArrowCallout">
              <a:avLst>
                <a:gd name="adj1" fmla="val 25000"/>
                <a:gd name="adj2" fmla="val 25000"/>
                <a:gd name="adj3" fmla="val 25000"/>
                <a:gd name="adj4" fmla="val 81117"/>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24">
              <a:extLst>
                <a:ext uri="{FF2B5EF4-FFF2-40B4-BE49-F238E27FC236}">
                  <a16:creationId xmlns:a16="http://schemas.microsoft.com/office/drawing/2014/main" id="{58D49D2C-C947-F149-9E62-E37C36130645}"/>
                </a:ext>
              </a:extLst>
            </p:cNvPr>
            <p:cNvSpPr>
              <a:spLocks noChangeArrowheads="1"/>
            </p:cNvSpPr>
            <p:nvPr/>
          </p:nvSpPr>
          <p:spPr bwMode="auto">
            <a:xfrm>
              <a:off x="5855008" y="3751705"/>
              <a:ext cx="2754051" cy="1114881"/>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dirty="0">
                  <a:solidFill>
                    <a:schemeClr val="bg1"/>
                  </a:solidFill>
                  <a:latin typeface="Verdana" charset="0"/>
                </a:rPr>
                <a:t>Relevant</a:t>
              </a:r>
            </a:p>
            <a:p>
              <a:pPr algn="ctr">
                <a:defRPr/>
              </a:pPr>
              <a:r>
                <a:rPr lang="en-US" sz="2800" dirty="0">
                  <a:solidFill>
                    <a:schemeClr val="bg1"/>
                  </a:solidFill>
                  <a:latin typeface="Verdana" charset="0"/>
                </a:rPr>
                <a:t>subheadings </a:t>
              </a:r>
            </a:p>
          </p:txBody>
        </p:sp>
      </p:grpSp>
      <p:sp>
        <p:nvSpPr>
          <p:cNvPr id="17" name="Rounded Rectangular Callout 16">
            <a:extLst>
              <a:ext uri="{FF2B5EF4-FFF2-40B4-BE49-F238E27FC236}">
                <a16:creationId xmlns:a16="http://schemas.microsoft.com/office/drawing/2014/main" id="{8076DB5D-C7DA-774B-8B79-13F7798F1565}"/>
              </a:ext>
            </a:extLst>
          </p:cNvPr>
          <p:cNvSpPr/>
          <p:nvPr/>
        </p:nvSpPr>
        <p:spPr>
          <a:xfrm>
            <a:off x="4901705" y="2497872"/>
            <a:ext cx="3974666" cy="2665142"/>
          </a:xfrm>
          <a:prstGeom prst="wedgeRoundRectCallout">
            <a:avLst>
              <a:gd name="adj1" fmla="val -61838"/>
              <a:gd name="adj2" fmla="val 13149"/>
              <a:gd name="adj3" fmla="val 16667"/>
            </a:avLst>
          </a:prstGeom>
          <a:solidFill>
            <a:schemeClr val="bg1"/>
          </a:solidFill>
          <a:ln w="76200">
            <a:solidFill>
              <a:srgbClr val="4180FF"/>
            </a:solidFill>
          </a:ln>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pPr>
            <a:endParaRPr lang="en-US" sz="2400" dirty="0">
              <a:solidFill>
                <a:srgbClr val="3266FF"/>
              </a:solidFill>
            </a:endParaRPr>
          </a:p>
          <a:p>
            <a:pPr>
              <a:lnSpc>
                <a:spcPct val="150000"/>
              </a:lnSpc>
            </a:pPr>
            <a:r>
              <a:rPr lang="en-US" sz="2400" dirty="0">
                <a:solidFill>
                  <a:srgbClr val="3266FF"/>
                </a:solidFill>
              </a:rPr>
              <a:t>  ethical issues</a:t>
            </a:r>
          </a:p>
          <a:p>
            <a:pPr>
              <a:lnSpc>
                <a:spcPct val="150000"/>
              </a:lnSpc>
            </a:pPr>
            <a:r>
              <a:rPr lang="en-US" sz="2400" dirty="0">
                <a:solidFill>
                  <a:srgbClr val="3266FF"/>
                </a:solidFill>
              </a:rPr>
              <a:t>  legislation &amp; jurisprudence</a:t>
            </a:r>
          </a:p>
          <a:p>
            <a:pPr>
              <a:lnSpc>
                <a:spcPct val="150000"/>
              </a:lnSpc>
            </a:pPr>
            <a:r>
              <a:rPr lang="en-US" sz="2400" dirty="0">
                <a:solidFill>
                  <a:srgbClr val="3266FF"/>
                </a:solidFill>
              </a:rPr>
              <a:t>  nursing</a:t>
            </a:r>
          </a:p>
          <a:p>
            <a:pPr>
              <a:lnSpc>
                <a:spcPct val="150000"/>
              </a:lnSpc>
            </a:pPr>
            <a:r>
              <a:rPr lang="en-US" sz="2400" dirty="0">
                <a:solidFill>
                  <a:srgbClr val="3266FF"/>
                </a:solidFill>
              </a:rPr>
              <a:t>  prevention &amp; control</a:t>
            </a:r>
          </a:p>
          <a:p>
            <a:pPr>
              <a:lnSpc>
                <a:spcPct val="150000"/>
              </a:lnSpc>
            </a:pPr>
            <a:endParaRPr lang="en-US" sz="2400" dirty="0">
              <a:solidFill>
                <a:schemeClr val="tx1"/>
              </a:solidFill>
            </a:endParaRPr>
          </a:p>
        </p:txBody>
      </p:sp>
    </p:spTree>
    <p:extLst>
      <p:ext uri="{BB962C8B-B14F-4D97-AF65-F5344CB8AC3E}">
        <p14:creationId xmlns:p14="http://schemas.microsoft.com/office/powerpoint/2010/main" val="28923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75190" y="2743391"/>
            <a:ext cx="7780920" cy="10337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i="1" dirty="0">
                <a:latin typeface="Times New Roman"/>
                <a:cs typeface="Times New Roman"/>
              </a:rPr>
              <a:t>What questions do you have?</a:t>
            </a:r>
          </a:p>
        </p:txBody>
      </p:sp>
    </p:spTree>
    <p:extLst>
      <p:ext uri="{BB962C8B-B14F-4D97-AF65-F5344CB8AC3E}">
        <p14:creationId xmlns:p14="http://schemas.microsoft.com/office/powerpoint/2010/main" val="2392524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sp>
        <p:nvSpPr>
          <p:cNvPr id="4" name="Rectangle 3"/>
          <p:cNvSpPr/>
          <p:nvPr/>
        </p:nvSpPr>
        <p:spPr>
          <a:xfrm>
            <a:off x="681318" y="2793724"/>
            <a:ext cx="7781364" cy="127055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lnSpc>
                <a:spcPct val="70000"/>
              </a:lnSpc>
              <a:spcBef>
                <a:spcPct val="0"/>
              </a:spcBef>
              <a:spcAft>
                <a:spcPct val="0"/>
              </a:spcAft>
              <a:defRPr/>
            </a:pPr>
            <a:r>
              <a:rPr lang="en-US" sz="9600" i="1" dirty="0">
                <a:solidFill>
                  <a:srgbClr val="00B050"/>
                </a:solidFill>
                <a:latin typeface="Times New Roman"/>
                <a:cs typeface="Times New Roman"/>
              </a:rPr>
              <a:t>Stretch Break!</a:t>
            </a:r>
          </a:p>
        </p:txBody>
      </p:sp>
    </p:spTree>
    <p:extLst>
      <p:ext uri="{BB962C8B-B14F-4D97-AF65-F5344CB8AC3E}">
        <p14:creationId xmlns:p14="http://schemas.microsoft.com/office/powerpoint/2010/main" val="25290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sp>
        <p:nvSpPr>
          <p:cNvPr id="4" name="Rectangle 3"/>
          <p:cNvSpPr/>
          <p:nvPr/>
        </p:nvSpPr>
        <p:spPr>
          <a:xfrm>
            <a:off x="1883594" y="2523744"/>
            <a:ext cx="5365700" cy="217649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lnSpc>
                <a:spcPct val="70000"/>
              </a:lnSpc>
              <a:spcBef>
                <a:spcPct val="0"/>
              </a:spcBef>
              <a:spcAft>
                <a:spcPct val="0"/>
              </a:spcAft>
              <a:defRPr/>
            </a:pPr>
            <a:r>
              <a:rPr lang="en-US" sz="14000" i="1" dirty="0">
                <a:solidFill>
                  <a:prstClr val="white"/>
                </a:solidFill>
                <a:latin typeface="Times New Roman"/>
                <a:cs typeface="Times New Roman"/>
              </a:rPr>
              <a:t>PEPID</a:t>
            </a:r>
          </a:p>
        </p:txBody>
      </p:sp>
    </p:spTree>
    <p:extLst>
      <p:ext uri="{BB962C8B-B14F-4D97-AF65-F5344CB8AC3E}">
        <p14:creationId xmlns:p14="http://schemas.microsoft.com/office/powerpoint/2010/main" val="2026794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5CECD-7F77-F047-B314-CBAC0D175AC3}"/>
              </a:ext>
            </a:extLst>
          </p:cNvPr>
          <p:cNvPicPr>
            <a:picLocks noChangeAspect="1"/>
          </p:cNvPicPr>
          <p:nvPr/>
        </p:nvPicPr>
        <p:blipFill rotWithShape="1">
          <a:blip r:embed="rId2"/>
          <a:srcRect b="2858"/>
          <a:stretch/>
        </p:blipFill>
        <p:spPr>
          <a:xfrm>
            <a:off x="342901" y="397369"/>
            <a:ext cx="6183086" cy="6217920"/>
          </a:xfrm>
          <a:prstGeom prst="rect">
            <a:avLst/>
          </a:prstGeom>
        </p:spPr>
      </p:pic>
      <p:grpSp>
        <p:nvGrpSpPr>
          <p:cNvPr id="6" name="Group 5">
            <a:extLst>
              <a:ext uri="{FF2B5EF4-FFF2-40B4-BE49-F238E27FC236}">
                <a16:creationId xmlns:a16="http://schemas.microsoft.com/office/drawing/2014/main" id="{54029C95-D1B7-AD46-B83B-7A0956CAA3A4}"/>
              </a:ext>
            </a:extLst>
          </p:cNvPr>
          <p:cNvGrpSpPr/>
          <p:nvPr/>
        </p:nvGrpSpPr>
        <p:grpSpPr>
          <a:xfrm>
            <a:off x="3081560" y="1715186"/>
            <a:ext cx="5874800" cy="2385822"/>
            <a:chOff x="3081560" y="1715186"/>
            <a:chExt cx="5874800" cy="2385822"/>
          </a:xfrm>
        </p:grpSpPr>
        <p:pic>
          <p:nvPicPr>
            <p:cNvPr id="7" name="Picture 6">
              <a:extLst>
                <a:ext uri="{FF2B5EF4-FFF2-40B4-BE49-F238E27FC236}">
                  <a16:creationId xmlns:a16="http://schemas.microsoft.com/office/drawing/2014/main" id="{BC230F6A-F822-B940-9585-F9F06019B246}"/>
                </a:ext>
              </a:extLst>
            </p:cNvPr>
            <p:cNvPicPr>
              <a:picLocks noChangeAspect="1"/>
            </p:cNvPicPr>
            <p:nvPr/>
          </p:nvPicPr>
          <p:blipFill rotWithShape="1">
            <a:blip r:embed="rId3"/>
            <a:srcRect l="4342" r="420"/>
            <a:stretch/>
          </p:blipFill>
          <p:spPr>
            <a:xfrm>
              <a:off x="3081560" y="1715186"/>
              <a:ext cx="1881292" cy="2385822"/>
            </a:xfrm>
            <a:prstGeom prst="rect">
              <a:avLst/>
            </a:prstGeom>
            <a:ln w="76200">
              <a:solidFill>
                <a:schemeClr val="tx1">
                  <a:lumMod val="50000"/>
                  <a:lumOff val="50000"/>
                </a:schemeClr>
              </a:solidFill>
            </a:ln>
          </p:spPr>
        </p:pic>
        <p:grpSp>
          <p:nvGrpSpPr>
            <p:cNvPr id="4" name="Group 3">
              <a:extLst>
                <a:ext uri="{FF2B5EF4-FFF2-40B4-BE49-F238E27FC236}">
                  <a16:creationId xmlns:a16="http://schemas.microsoft.com/office/drawing/2014/main" id="{E98DE875-850F-7A4F-95B5-380EF9F39EEE}"/>
                </a:ext>
              </a:extLst>
            </p:cNvPr>
            <p:cNvGrpSpPr/>
            <p:nvPr/>
          </p:nvGrpSpPr>
          <p:grpSpPr>
            <a:xfrm>
              <a:off x="3141555" y="2318008"/>
              <a:ext cx="5814805" cy="1274278"/>
              <a:chOff x="3141555" y="2318008"/>
              <a:chExt cx="5814805" cy="1274278"/>
            </a:xfrm>
          </p:grpSpPr>
          <p:sp>
            <p:nvSpPr>
              <p:cNvPr id="9" name="Rectangle 8">
                <a:extLst>
                  <a:ext uri="{FF2B5EF4-FFF2-40B4-BE49-F238E27FC236}">
                    <a16:creationId xmlns:a16="http://schemas.microsoft.com/office/drawing/2014/main" id="{508894B6-55CD-3B46-B335-CE9952480A83}"/>
                  </a:ext>
                </a:extLst>
              </p:cNvPr>
              <p:cNvSpPr/>
              <p:nvPr/>
            </p:nvSpPr>
            <p:spPr>
              <a:xfrm>
                <a:off x="3141555" y="2762108"/>
                <a:ext cx="798386" cy="323022"/>
              </a:xfrm>
              <a:prstGeom prst="rect">
                <a:avLst/>
              </a:prstGeom>
              <a:noFill/>
              <a:ln w="5715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1F5EC840-944A-FC41-91F1-848442C180AB}"/>
                  </a:ext>
                </a:extLst>
              </p:cNvPr>
              <p:cNvGrpSpPr/>
              <p:nvPr/>
            </p:nvGrpSpPr>
            <p:grpSpPr>
              <a:xfrm>
                <a:off x="5162702" y="2318008"/>
                <a:ext cx="3793658" cy="1274278"/>
                <a:chOff x="5162702" y="2318008"/>
                <a:chExt cx="3793658" cy="1274278"/>
              </a:xfrm>
            </p:grpSpPr>
            <p:sp>
              <p:nvSpPr>
                <p:cNvPr id="11" name="Rounded Rectangular Callout 10">
                  <a:extLst>
                    <a:ext uri="{FF2B5EF4-FFF2-40B4-BE49-F238E27FC236}">
                      <a16:creationId xmlns:a16="http://schemas.microsoft.com/office/drawing/2014/main" id="{AC5834B1-7730-0742-8F2A-01B39E387758}"/>
                    </a:ext>
                  </a:extLst>
                </p:cNvPr>
                <p:cNvSpPr/>
                <p:nvPr/>
              </p:nvSpPr>
              <p:spPr>
                <a:xfrm>
                  <a:off x="5162702" y="2318008"/>
                  <a:ext cx="3793658" cy="1274278"/>
                </a:xfrm>
                <a:prstGeom prst="wedgeRoundRectCallout">
                  <a:avLst>
                    <a:gd name="adj1" fmla="val -79564"/>
                    <a:gd name="adj2" fmla="val 2232"/>
                    <a:gd name="adj3" fmla="val 16667"/>
                  </a:avLst>
                </a:prstGeom>
                <a:solidFill>
                  <a:srgbClr val="FFFFFF"/>
                </a:solidFill>
                <a:ln w="76200" cap="flat" cmpd="sng" algn="ctr">
                  <a:solidFill>
                    <a:srgbClr val="42B8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2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2" name="Rectangle 11">
                  <a:extLst>
                    <a:ext uri="{FF2B5EF4-FFF2-40B4-BE49-F238E27FC236}">
                      <a16:creationId xmlns:a16="http://schemas.microsoft.com/office/drawing/2014/main" id="{F2F226CD-0334-BF46-B40D-534FC96ADCF3}"/>
                    </a:ext>
                  </a:extLst>
                </p:cNvPr>
                <p:cNvSpPr/>
                <p:nvPr/>
              </p:nvSpPr>
              <p:spPr>
                <a:xfrm>
                  <a:off x="5333110" y="2521691"/>
                  <a:ext cx="3366816" cy="801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Nursing</a:t>
                  </a:r>
                </a:p>
              </p:txBody>
            </p:sp>
          </p:grpSp>
        </p:grpSp>
      </p:grpSp>
      <p:grpSp>
        <p:nvGrpSpPr>
          <p:cNvPr id="19" name="Group 18">
            <a:extLst>
              <a:ext uri="{FF2B5EF4-FFF2-40B4-BE49-F238E27FC236}">
                <a16:creationId xmlns:a16="http://schemas.microsoft.com/office/drawing/2014/main" id="{B374C9DE-0A7F-0D40-A001-05BBA9209E4E}"/>
              </a:ext>
            </a:extLst>
          </p:cNvPr>
          <p:cNvGrpSpPr/>
          <p:nvPr/>
        </p:nvGrpSpPr>
        <p:grpSpPr>
          <a:xfrm>
            <a:off x="215633" y="261259"/>
            <a:ext cx="8712734" cy="1020775"/>
            <a:chOff x="215633" y="261259"/>
            <a:chExt cx="8712734" cy="1020775"/>
          </a:xfrm>
        </p:grpSpPr>
        <p:sp>
          <p:nvSpPr>
            <p:cNvPr id="5" name="Rounded Rectangular Callout 4">
              <a:extLst>
                <a:ext uri="{FF2B5EF4-FFF2-40B4-BE49-F238E27FC236}">
                  <a16:creationId xmlns:a16="http://schemas.microsoft.com/office/drawing/2014/main" id="{69366128-BF6F-2B4C-80EF-49C7106C5187}"/>
                </a:ext>
              </a:extLst>
            </p:cNvPr>
            <p:cNvSpPr/>
            <p:nvPr/>
          </p:nvSpPr>
          <p:spPr>
            <a:xfrm>
              <a:off x="215633" y="261259"/>
              <a:ext cx="8712734" cy="1020775"/>
            </a:xfrm>
            <a:prstGeom prst="wedgeRoundRectCallout">
              <a:avLst>
                <a:gd name="adj1" fmla="val -9061"/>
                <a:gd name="adj2" fmla="val -43566"/>
                <a:gd name="adj3" fmla="val 16667"/>
              </a:avLst>
            </a:prstGeom>
            <a:solidFill>
              <a:schemeClr val="bg1"/>
            </a:solidFill>
            <a:ln w="57150"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4CA489B-32AA-CA4A-AF63-15B7FCCDA31F}"/>
                </a:ext>
              </a:extLst>
            </p:cNvPr>
            <p:cNvSpPr/>
            <p:nvPr/>
          </p:nvSpPr>
          <p:spPr>
            <a:xfrm>
              <a:off x="362997" y="556710"/>
              <a:ext cx="8431381" cy="4901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defRPr/>
              </a:pPr>
              <a:r>
                <a:rPr lang="en-US" sz="4000" dirty="0">
                  <a:solidFill>
                    <a:prstClr val="black"/>
                  </a:solidFill>
                </a:rPr>
                <a:t>https://</a:t>
              </a:r>
              <a:r>
                <a:rPr lang="en-US" sz="4000" dirty="0" err="1">
                  <a:solidFill>
                    <a:prstClr val="black"/>
                  </a:solidFill>
                </a:rPr>
                <a:t>ttuhsc.libguides.com</a:t>
              </a:r>
              <a:r>
                <a:rPr lang="en-US" sz="4000" dirty="0">
                  <a:solidFill>
                    <a:prstClr val="black"/>
                  </a:solidFill>
                </a:rPr>
                <a:t>/homepage</a:t>
              </a:r>
            </a:p>
          </p:txBody>
        </p:sp>
      </p:grpSp>
    </p:spTree>
    <p:extLst>
      <p:ext uri="{BB962C8B-B14F-4D97-AF65-F5344CB8AC3E}">
        <p14:creationId xmlns:p14="http://schemas.microsoft.com/office/powerpoint/2010/main" val="28850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6E65F-8F21-604A-B326-02F30914BEAB}"/>
              </a:ext>
            </a:extLst>
          </p:cNvPr>
          <p:cNvPicPr>
            <a:picLocks noChangeAspect="1"/>
          </p:cNvPicPr>
          <p:nvPr/>
        </p:nvPicPr>
        <p:blipFill>
          <a:blip r:embed="rId2"/>
          <a:stretch>
            <a:fillRect/>
          </a:stretch>
        </p:blipFill>
        <p:spPr>
          <a:xfrm>
            <a:off x="3441216" y="187960"/>
            <a:ext cx="5532120" cy="6482080"/>
          </a:xfrm>
          <a:prstGeom prst="rect">
            <a:avLst/>
          </a:prstGeom>
        </p:spPr>
      </p:pic>
      <p:grpSp>
        <p:nvGrpSpPr>
          <p:cNvPr id="21" name="Group 20">
            <a:extLst>
              <a:ext uri="{FF2B5EF4-FFF2-40B4-BE49-F238E27FC236}">
                <a16:creationId xmlns:a16="http://schemas.microsoft.com/office/drawing/2014/main" id="{2E52B875-D83B-D74F-8F88-98380EA3AD0B}"/>
              </a:ext>
            </a:extLst>
          </p:cNvPr>
          <p:cNvGrpSpPr/>
          <p:nvPr/>
        </p:nvGrpSpPr>
        <p:grpSpPr>
          <a:xfrm>
            <a:off x="523997" y="254679"/>
            <a:ext cx="8412208" cy="1548042"/>
            <a:chOff x="363223" y="260661"/>
            <a:chExt cx="8412208" cy="1548042"/>
          </a:xfrm>
        </p:grpSpPr>
        <p:sp>
          <p:nvSpPr>
            <p:cNvPr id="18" name="Rounded Rectangular Callout 17">
              <a:extLst>
                <a:ext uri="{FF2B5EF4-FFF2-40B4-BE49-F238E27FC236}">
                  <a16:creationId xmlns:a16="http://schemas.microsoft.com/office/drawing/2014/main" id="{6E47BC58-240F-7146-9617-32F7A27060DB}"/>
                </a:ext>
              </a:extLst>
            </p:cNvPr>
            <p:cNvSpPr/>
            <p:nvPr/>
          </p:nvSpPr>
          <p:spPr>
            <a:xfrm>
              <a:off x="363223" y="260661"/>
              <a:ext cx="8412208" cy="1548042"/>
            </a:xfrm>
            <a:prstGeom prst="wedgeRoundRectCallout">
              <a:avLst>
                <a:gd name="adj1" fmla="val -24317"/>
                <a:gd name="adj2" fmla="val -49056"/>
                <a:gd name="adj3" fmla="val 16667"/>
              </a:avLst>
            </a:prstGeom>
            <a:solidFill>
              <a:schemeClr val="bg1"/>
            </a:solidFill>
            <a:ln w="53975"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49F80C4-6318-F640-A6A6-A653B4681439}"/>
                </a:ext>
              </a:extLst>
            </p:cNvPr>
            <p:cNvSpPr/>
            <p:nvPr/>
          </p:nvSpPr>
          <p:spPr>
            <a:xfrm>
              <a:off x="472483" y="361143"/>
              <a:ext cx="8193687" cy="14073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defRPr/>
              </a:pPr>
              <a:r>
                <a:rPr lang="en-US" sz="5400" dirty="0">
                  <a:solidFill>
                    <a:prstClr val="black"/>
                  </a:solidFill>
                </a:rPr>
                <a:t>https://</a:t>
              </a:r>
              <a:r>
                <a:rPr lang="en-US" sz="5400" dirty="0" err="1">
                  <a:solidFill>
                    <a:prstClr val="black"/>
                  </a:solidFill>
                </a:rPr>
                <a:t>ttuhsc.libguides.com</a:t>
              </a:r>
              <a:r>
                <a:rPr lang="en-US" sz="5400" dirty="0">
                  <a:solidFill>
                    <a:prstClr val="black"/>
                  </a:solidFill>
                </a:rPr>
                <a:t>/homepage/son-resources</a:t>
              </a:r>
            </a:p>
          </p:txBody>
        </p:sp>
      </p:grpSp>
      <p:grpSp>
        <p:nvGrpSpPr>
          <p:cNvPr id="2" name="Group 1">
            <a:extLst>
              <a:ext uri="{FF2B5EF4-FFF2-40B4-BE49-F238E27FC236}">
                <a16:creationId xmlns:a16="http://schemas.microsoft.com/office/drawing/2014/main" id="{24F39CCD-E84A-3940-8D07-81F18B729E09}"/>
              </a:ext>
            </a:extLst>
          </p:cNvPr>
          <p:cNvGrpSpPr/>
          <p:nvPr/>
        </p:nvGrpSpPr>
        <p:grpSpPr>
          <a:xfrm>
            <a:off x="363223" y="3429000"/>
            <a:ext cx="5998867" cy="2665039"/>
            <a:chOff x="363223" y="3429000"/>
            <a:chExt cx="5998867" cy="2665039"/>
          </a:xfrm>
        </p:grpSpPr>
        <p:grpSp>
          <p:nvGrpSpPr>
            <p:cNvPr id="6" name="Group 5">
              <a:extLst>
                <a:ext uri="{FF2B5EF4-FFF2-40B4-BE49-F238E27FC236}">
                  <a16:creationId xmlns:a16="http://schemas.microsoft.com/office/drawing/2014/main" id="{2307A5FF-AECA-6A42-9FD5-2C6E43FC5E28}"/>
                </a:ext>
              </a:extLst>
            </p:cNvPr>
            <p:cNvGrpSpPr/>
            <p:nvPr/>
          </p:nvGrpSpPr>
          <p:grpSpPr>
            <a:xfrm>
              <a:off x="363223" y="4508911"/>
              <a:ext cx="5998867" cy="1585128"/>
              <a:chOff x="1577591" y="2636436"/>
              <a:chExt cx="5998867" cy="1585128"/>
            </a:xfrm>
          </p:grpSpPr>
          <p:sp>
            <p:nvSpPr>
              <p:cNvPr id="14" name="Rounded Rectangular Callout 13">
                <a:extLst>
                  <a:ext uri="{FF2B5EF4-FFF2-40B4-BE49-F238E27FC236}">
                    <a16:creationId xmlns:a16="http://schemas.microsoft.com/office/drawing/2014/main" id="{C2640A45-B7C9-4740-A82F-1E24397259FB}"/>
                  </a:ext>
                </a:extLst>
              </p:cNvPr>
              <p:cNvSpPr/>
              <p:nvPr/>
            </p:nvSpPr>
            <p:spPr>
              <a:xfrm>
                <a:off x="1577591" y="2636436"/>
                <a:ext cx="5998867" cy="1585128"/>
              </a:xfrm>
              <a:prstGeom prst="wedgeRoundRectCallout">
                <a:avLst>
                  <a:gd name="adj1" fmla="val 9531"/>
                  <a:gd name="adj2" fmla="val -96270"/>
                  <a:gd name="adj3" fmla="val 16667"/>
                </a:avLst>
              </a:prstGeom>
              <a:solidFill>
                <a:srgbClr val="FFFFFF"/>
              </a:solidFill>
              <a:ln w="57150" cap="flat" cmpd="sng" algn="ctr">
                <a:solidFill>
                  <a:srgbClr val="B1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spcAft>
                    <a:spcPts val="3000"/>
                  </a:spcAft>
                  <a:defRPr/>
                </a:pPr>
                <a:endParaRPr lang="en-US" sz="3600" dirty="0">
                  <a:solidFill>
                    <a:srgbClr val="CC0000"/>
                  </a:solidFill>
                  <a:latin typeface="+mj-lt"/>
                  <a:ea typeface="ＭＳ Ｐゴシック" charset="0"/>
                  <a:cs typeface="Verdana" charset="0"/>
                </a:endParaRPr>
              </a:p>
            </p:txBody>
          </p:sp>
          <p:sp>
            <p:nvSpPr>
              <p:cNvPr id="5" name="Rectangle 4">
                <a:extLst>
                  <a:ext uri="{FF2B5EF4-FFF2-40B4-BE49-F238E27FC236}">
                    <a16:creationId xmlns:a16="http://schemas.microsoft.com/office/drawing/2014/main" id="{0F5EF85E-BA0D-1044-820B-FE27219F9383}"/>
                  </a:ext>
                </a:extLst>
              </p:cNvPr>
              <p:cNvSpPr/>
              <p:nvPr/>
            </p:nvSpPr>
            <p:spPr>
              <a:xfrm>
                <a:off x="1738365" y="2759529"/>
                <a:ext cx="5667270" cy="13389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Aft>
                    <a:spcPts val="3000"/>
                  </a:spcAft>
                  <a:defRPr/>
                </a:pPr>
                <a:r>
                  <a:rPr lang="en-US" sz="9600" dirty="0">
                    <a:solidFill>
                      <a:srgbClr val="000000"/>
                    </a:solidFill>
                    <a:ea typeface="ＭＳ Ｐゴシック" charset="0"/>
                    <a:cs typeface="Verdana" charset="0"/>
                  </a:rPr>
                  <a:t>Click </a:t>
                </a:r>
                <a:r>
                  <a:rPr lang="en-US" sz="9600" dirty="0">
                    <a:solidFill>
                      <a:srgbClr val="CC0000"/>
                    </a:solidFill>
                    <a:ea typeface="ＭＳ Ｐゴシック" charset="0"/>
                    <a:cs typeface="Verdana" charset="0"/>
                  </a:rPr>
                  <a:t>PEPID</a:t>
                </a:r>
              </a:p>
            </p:txBody>
          </p:sp>
        </p:grpSp>
        <p:sp>
          <p:nvSpPr>
            <p:cNvPr id="7" name="Rectangle 6">
              <a:extLst>
                <a:ext uri="{FF2B5EF4-FFF2-40B4-BE49-F238E27FC236}">
                  <a16:creationId xmlns:a16="http://schemas.microsoft.com/office/drawing/2014/main" id="{A51F1186-A096-F149-9FCB-F77151CCEDC0}"/>
                </a:ext>
              </a:extLst>
            </p:cNvPr>
            <p:cNvSpPr/>
            <p:nvPr/>
          </p:nvSpPr>
          <p:spPr>
            <a:xfrm>
              <a:off x="3607358" y="3429000"/>
              <a:ext cx="552659" cy="238648"/>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90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6F851-B269-F34F-8E89-AA0DFAAD3F40}"/>
              </a:ext>
            </a:extLst>
          </p:cNvPr>
          <p:cNvPicPr>
            <a:picLocks noChangeAspect="1"/>
          </p:cNvPicPr>
          <p:nvPr/>
        </p:nvPicPr>
        <p:blipFill>
          <a:blip r:embed="rId2"/>
          <a:stretch>
            <a:fillRect/>
          </a:stretch>
        </p:blipFill>
        <p:spPr>
          <a:xfrm>
            <a:off x="1172298" y="457200"/>
            <a:ext cx="6400800" cy="6400800"/>
          </a:xfrm>
          <a:prstGeom prst="rect">
            <a:avLst/>
          </a:prstGeom>
        </p:spPr>
      </p:pic>
      <p:sp>
        <p:nvSpPr>
          <p:cNvPr id="9" name="Rounded Rectangular Callout 8">
            <a:extLst>
              <a:ext uri="{FF2B5EF4-FFF2-40B4-BE49-F238E27FC236}">
                <a16:creationId xmlns:a16="http://schemas.microsoft.com/office/drawing/2014/main" id="{8234790B-C4BB-8747-A95D-84FF1CFF7FF3}"/>
              </a:ext>
            </a:extLst>
          </p:cNvPr>
          <p:cNvSpPr/>
          <p:nvPr/>
        </p:nvSpPr>
        <p:spPr>
          <a:xfrm>
            <a:off x="999286" y="391454"/>
            <a:ext cx="5376682" cy="612648"/>
          </a:xfrm>
          <a:prstGeom prst="wedgeRoundRectCallout">
            <a:avLst>
              <a:gd name="adj1" fmla="val -31889"/>
              <a:gd name="adj2" fmla="val -98545"/>
              <a:gd name="adj3" fmla="val 16667"/>
            </a:avLst>
          </a:prstGeom>
          <a:solidFill>
            <a:schemeClr val="bg1"/>
          </a:solidFill>
          <a:ln w="38100"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https://ttuhsc.libguides.com/homepage</a:t>
            </a:r>
          </a:p>
        </p:txBody>
      </p:sp>
      <p:grpSp>
        <p:nvGrpSpPr>
          <p:cNvPr id="12" name="Group 11">
            <a:extLst>
              <a:ext uri="{FF2B5EF4-FFF2-40B4-BE49-F238E27FC236}">
                <a16:creationId xmlns:a16="http://schemas.microsoft.com/office/drawing/2014/main" id="{EC3FD6FD-C595-834A-BBF6-4D719C378E58}"/>
              </a:ext>
            </a:extLst>
          </p:cNvPr>
          <p:cNvGrpSpPr/>
          <p:nvPr/>
        </p:nvGrpSpPr>
        <p:grpSpPr>
          <a:xfrm>
            <a:off x="3953858" y="1046227"/>
            <a:ext cx="4787371" cy="2012660"/>
            <a:chOff x="3707295" y="1731065"/>
            <a:chExt cx="5144812" cy="2385822"/>
          </a:xfrm>
        </p:grpSpPr>
        <p:pic>
          <p:nvPicPr>
            <p:cNvPr id="4" name="Picture 3">
              <a:extLst>
                <a:ext uri="{FF2B5EF4-FFF2-40B4-BE49-F238E27FC236}">
                  <a16:creationId xmlns:a16="http://schemas.microsoft.com/office/drawing/2014/main" id="{E205E1B6-2771-154A-BD83-31A196200CB0}"/>
                </a:ext>
              </a:extLst>
            </p:cNvPr>
            <p:cNvPicPr>
              <a:picLocks noChangeAspect="1"/>
            </p:cNvPicPr>
            <p:nvPr/>
          </p:nvPicPr>
          <p:blipFill rotWithShape="1">
            <a:blip r:embed="rId3"/>
            <a:srcRect l="4342" r="420"/>
            <a:stretch/>
          </p:blipFill>
          <p:spPr>
            <a:xfrm>
              <a:off x="3707295" y="1731065"/>
              <a:ext cx="1881292" cy="2385822"/>
            </a:xfrm>
            <a:prstGeom prst="rect">
              <a:avLst/>
            </a:prstGeom>
            <a:ln w="76200">
              <a:solidFill>
                <a:schemeClr val="tx1">
                  <a:lumMod val="50000"/>
                  <a:lumOff val="50000"/>
                </a:schemeClr>
              </a:solidFill>
            </a:ln>
          </p:spPr>
        </p:pic>
        <p:grpSp>
          <p:nvGrpSpPr>
            <p:cNvPr id="10" name="Group 9">
              <a:extLst>
                <a:ext uri="{FF2B5EF4-FFF2-40B4-BE49-F238E27FC236}">
                  <a16:creationId xmlns:a16="http://schemas.microsoft.com/office/drawing/2014/main" id="{3F6B0F6F-B7DA-8546-B30A-C8B740344FAB}"/>
                </a:ext>
              </a:extLst>
            </p:cNvPr>
            <p:cNvGrpSpPr/>
            <p:nvPr/>
          </p:nvGrpSpPr>
          <p:grpSpPr>
            <a:xfrm>
              <a:off x="3767290" y="2333888"/>
              <a:ext cx="5084817" cy="955964"/>
              <a:chOff x="3856741" y="2333888"/>
              <a:chExt cx="5084817" cy="955964"/>
            </a:xfrm>
          </p:grpSpPr>
          <p:sp>
            <p:nvSpPr>
              <p:cNvPr id="11" name="Rectangle 10">
                <a:extLst>
                  <a:ext uri="{FF2B5EF4-FFF2-40B4-BE49-F238E27FC236}">
                    <a16:creationId xmlns:a16="http://schemas.microsoft.com/office/drawing/2014/main" id="{FC34A98B-4CEE-F64B-8C33-495CD789C6C4}"/>
                  </a:ext>
                </a:extLst>
              </p:cNvPr>
              <p:cNvSpPr/>
              <p:nvPr/>
            </p:nvSpPr>
            <p:spPr>
              <a:xfrm>
                <a:off x="3856741" y="2777987"/>
                <a:ext cx="798386" cy="323022"/>
              </a:xfrm>
              <a:prstGeom prst="rect">
                <a:avLst/>
              </a:prstGeom>
              <a:noFill/>
              <a:ln w="57150">
                <a:solidFill>
                  <a:srgbClr val="01B1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E4CF6A5-7F2F-4640-A7CD-E8751F84820D}"/>
                  </a:ext>
                </a:extLst>
              </p:cNvPr>
              <p:cNvGrpSpPr/>
              <p:nvPr/>
            </p:nvGrpSpPr>
            <p:grpSpPr>
              <a:xfrm>
                <a:off x="6245434" y="2333888"/>
                <a:ext cx="2696124" cy="955964"/>
                <a:chOff x="3223938" y="4981763"/>
                <a:chExt cx="2696124" cy="955964"/>
              </a:xfrm>
            </p:grpSpPr>
            <p:sp>
              <p:nvSpPr>
                <p:cNvPr id="15" name="Rounded Rectangular Callout 14">
                  <a:extLst>
                    <a:ext uri="{FF2B5EF4-FFF2-40B4-BE49-F238E27FC236}">
                      <a16:creationId xmlns:a16="http://schemas.microsoft.com/office/drawing/2014/main" id="{B01D5E09-5C55-D643-97E8-8E1414BA871D}"/>
                    </a:ext>
                  </a:extLst>
                </p:cNvPr>
                <p:cNvSpPr/>
                <p:nvPr/>
              </p:nvSpPr>
              <p:spPr>
                <a:xfrm>
                  <a:off x="3223938" y="4981763"/>
                  <a:ext cx="2696124" cy="955964"/>
                </a:xfrm>
                <a:prstGeom prst="wedgeRoundRectCallout">
                  <a:avLst>
                    <a:gd name="adj1" fmla="val -105843"/>
                    <a:gd name="adj2" fmla="val 12206"/>
                    <a:gd name="adj3" fmla="val 16667"/>
                  </a:avLst>
                </a:prstGeom>
                <a:solidFill>
                  <a:srgbClr val="FFFFFF"/>
                </a:solidFill>
                <a:ln w="57150" cap="flat" cmpd="sng" algn="ctr">
                  <a:solidFill>
                    <a:srgbClr val="00B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1800"/>
                    </a:spcAft>
                    <a:defRPr/>
                  </a:pPr>
                  <a:endParaRPr lang="en-US" sz="2400" dirty="0">
                    <a:solidFill>
                      <a:srgbClr val="000000"/>
                    </a:solidFill>
                    <a:latin typeface="Verdana" charset="0"/>
                    <a:ea typeface="ＭＳ Ｐゴシック" charset="0"/>
                    <a:cs typeface="Verdana" charset="0"/>
                  </a:endParaRPr>
                </a:p>
              </p:txBody>
            </p:sp>
            <p:sp>
              <p:nvSpPr>
                <p:cNvPr id="17" name="Rectangle 16">
                  <a:extLst>
                    <a:ext uri="{FF2B5EF4-FFF2-40B4-BE49-F238E27FC236}">
                      <a16:creationId xmlns:a16="http://schemas.microsoft.com/office/drawing/2014/main" id="{2A301EDE-134D-4F43-995A-C3388973B9A1}"/>
                    </a:ext>
                  </a:extLst>
                </p:cNvPr>
                <p:cNvSpPr/>
                <p:nvPr/>
              </p:nvSpPr>
              <p:spPr>
                <a:xfrm>
                  <a:off x="3378203" y="5142822"/>
                  <a:ext cx="2392771" cy="6338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Nursing</a:t>
                  </a:r>
                </a:p>
              </p:txBody>
            </p:sp>
          </p:grpSp>
        </p:grpSp>
      </p:grpSp>
    </p:spTree>
    <p:extLst>
      <p:ext uri="{BB962C8B-B14F-4D97-AF65-F5344CB8AC3E}">
        <p14:creationId xmlns:p14="http://schemas.microsoft.com/office/powerpoint/2010/main" val="202964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7 at 8.26.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09" y="303784"/>
            <a:ext cx="7957312" cy="6250432"/>
          </a:xfrm>
          <a:prstGeom prst="rect">
            <a:avLst/>
          </a:prstGeom>
        </p:spPr>
      </p:pic>
      <p:grpSp>
        <p:nvGrpSpPr>
          <p:cNvPr id="5" name="Group 4">
            <a:extLst>
              <a:ext uri="{FF2B5EF4-FFF2-40B4-BE49-F238E27FC236}">
                <a16:creationId xmlns:a16="http://schemas.microsoft.com/office/drawing/2014/main" id="{D226B1A1-322F-2840-B636-305C7B6649B9}"/>
              </a:ext>
            </a:extLst>
          </p:cNvPr>
          <p:cNvGrpSpPr/>
          <p:nvPr/>
        </p:nvGrpSpPr>
        <p:grpSpPr>
          <a:xfrm>
            <a:off x="319509" y="906529"/>
            <a:ext cx="8458296" cy="5528736"/>
            <a:chOff x="319509" y="906529"/>
            <a:chExt cx="8458296" cy="5528736"/>
          </a:xfrm>
        </p:grpSpPr>
        <p:sp>
          <p:nvSpPr>
            <p:cNvPr id="3" name="Rectangle 2">
              <a:extLst>
                <a:ext uri="{FF2B5EF4-FFF2-40B4-BE49-F238E27FC236}">
                  <a16:creationId xmlns:a16="http://schemas.microsoft.com/office/drawing/2014/main" id="{5B0077F8-A4D6-E441-A555-28886339AA21}"/>
                </a:ext>
              </a:extLst>
            </p:cNvPr>
            <p:cNvSpPr/>
            <p:nvPr/>
          </p:nvSpPr>
          <p:spPr>
            <a:xfrm>
              <a:off x="319509" y="4300395"/>
              <a:ext cx="2290343" cy="525101"/>
            </a:xfrm>
            <a:prstGeom prst="rect">
              <a:avLst/>
            </a:prstGeom>
            <a:noFill/>
            <a:ln w="76200">
              <a:solidFill>
                <a:srgbClr val="7B5B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F471E62-57AE-AD48-8066-8918BB270B39}"/>
                </a:ext>
              </a:extLst>
            </p:cNvPr>
            <p:cNvGrpSpPr/>
            <p:nvPr/>
          </p:nvGrpSpPr>
          <p:grpSpPr>
            <a:xfrm>
              <a:off x="3309513" y="906529"/>
              <a:ext cx="5468292" cy="5528736"/>
              <a:chOff x="3309513" y="906529"/>
              <a:chExt cx="5468292" cy="5528736"/>
            </a:xfrm>
          </p:grpSpPr>
          <p:sp>
            <p:nvSpPr>
              <p:cNvPr id="4" name="Rounded Rectangular Callout 3"/>
              <p:cNvSpPr/>
              <p:nvPr/>
            </p:nvSpPr>
            <p:spPr>
              <a:xfrm>
                <a:off x="3309513" y="906529"/>
                <a:ext cx="5468292" cy="5528736"/>
              </a:xfrm>
              <a:prstGeom prst="wedgeRoundRectCallout">
                <a:avLst>
                  <a:gd name="adj1" fmla="val -60788"/>
                  <a:gd name="adj2" fmla="val 16260"/>
                  <a:gd name="adj3" fmla="val 16667"/>
                </a:avLst>
              </a:prstGeom>
              <a:solidFill>
                <a:srgbClr val="FFFFFF"/>
              </a:solidFill>
              <a:ln w="76200" cap="flat" cmpd="sng" algn="ctr">
                <a:solidFill>
                  <a:srgbClr val="69A3D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3000"/>
                  </a:spcAft>
                  <a:defRPr/>
                </a:pPr>
                <a:r>
                  <a:rPr lang="en-US" sz="6600" dirty="0">
                    <a:solidFill>
                      <a:srgbClr val="008000"/>
                    </a:solidFill>
                    <a:latin typeface="Verdana" charset="0"/>
                    <a:ea typeface="ＭＳ Ｐゴシック" charset="0"/>
                    <a:cs typeface="Verdana" charset="0"/>
                  </a:rPr>
                  <a:t>Click</a:t>
                </a:r>
                <a:r>
                  <a:rPr lang="en-US" sz="6600" dirty="0">
                    <a:solidFill>
                      <a:srgbClr val="000000"/>
                    </a:solidFill>
                    <a:latin typeface="Verdana" charset="0"/>
                    <a:ea typeface="ＭＳ Ｐゴシック" charset="0"/>
                    <a:cs typeface="Verdana" charset="0"/>
                  </a:rPr>
                  <a:t>    </a:t>
                </a:r>
                <a:r>
                  <a:rPr lang="en-US" sz="6600" dirty="0">
                    <a:solidFill>
                      <a:schemeClr val="bg1">
                        <a:lumMod val="50000"/>
                      </a:schemeClr>
                    </a:solidFill>
                    <a:latin typeface="Verdana" charset="0"/>
                    <a:ea typeface="ＭＳ Ｐゴシック" charset="0"/>
                    <a:cs typeface="Verdana" charset="0"/>
                  </a:rPr>
                  <a:t>RN Student Clinical Companion</a:t>
                </a:r>
              </a:p>
            </p:txBody>
          </p:sp>
          <p:pic>
            <p:nvPicPr>
              <p:cNvPr id="6" name="Picture 5">
                <a:extLst>
                  <a:ext uri="{FF2B5EF4-FFF2-40B4-BE49-F238E27FC236}">
                    <a16:creationId xmlns:a16="http://schemas.microsoft.com/office/drawing/2014/main" id="{ED1D408C-8F4C-BE4E-9981-35A4110A3A39}"/>
                  </a:ext>
                </a:extLst>
              </p:cNvPr>
              <p:cNvPicPr>
                <a:picLocks noChangeAspect="1"/>
              </p:cNvPicPr>
              <p:nvPr/>
            </p:nvPicPr>
            <p:blipFill>
              <a:blip r:embed="rId3"/>
              <a:stretch>
                <a:fillRect/>
              </a:stretch>
            </p:blipFill>
            <p:spPr>
              <a:xfrm>
                <a:off x="5904502" y="1360176"/>
                <a:ext cx="1112520" cy="1074420"/>
              </a:xfrm>
              <a:prstGeom prst="rect">
                <a:avLst/>
              </a:prstGeom>
              <a:ln>
                <a:noFill/>
              </a:ln>
            </p:spPr>
          </p:pic>
        </p:grpSp>
      </p:grpSp>
    </p:spTree>
    <p:extLst>
      <p:ext uri="{BB962C8B-B14F-4D97-AF65-F5344CB8AC3E}">
        <p14:creationId xmlns:p14="http://schemas.microsoft.com/office/powerpoint/2010/main" val="20283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7 at 8.26.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44" y="303784"/>
            <a:ext cx="7957312" cy="6250432"/>
          </a:xfrm>
          <a:prstGeom prst="rect">
            <a:avLst/>
          </a:prstGeom>
          <a:ln>
            <a:noFill/>
          </a:ln>
        </p:spPr>
      </p:pic>
      <p:sp>
        <p:nvSpPr>
          <p:cNvPr id="12" name="Rectangle 11">
            <a:extLst>
              <a:ext uri="{FF2B5EF4-FFF2-40B4-BE49-F238E27FC236}">
                <a16:creationId xmlns:a16="http://schemas.microsoft.com/office/drawing/2014/main" id="{ED807483-0C79-F940-90D0-A7A2E2E6ED85}"/>
              </a:ext>
            </a:extLst>
          </p:cNvPr>
          <p:cNvSpPr/>
          <p:nvPr/>
        </p:nvSpPr>
        <p:spPr>
          <a:xfrm>
            <a:off x="724204" y="1788566"/>
            <a:ext cx="7710222" cy="4100170"/>
          </a:xfrm>
          <a:prstGeom prst="rect">
            <a:avLst/>
          </a:prstGeom>
          <a:solidFill>
            <a:schemeClr val="bg1"/>
          </a:solid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BCE8D3-DFFF-D749-9396-F0531D2493E4}"/>
              </a:ext>
            </a:extLst>
          </p:cNvPr>
          <p:cNvSpPr/>
          <p:nvPr/>
        </p:nvSpPr>
        <p:spPr>
          <a:xfrm>
            <a:off x="1365334" y="2333547"/>
            <a:ext cx="6413330" cy="1287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90000"/>
              </a:lnSpc>
              <a:spcAft>
                <a:spcPts val="3000"/>
              </a:spcAft>
              <a:defRPr/>
            </a:pPr>
            <a:r>
              <a:rPr lang="en-US" sz="4400" dirty="0">
                <a:solidFill>
                  <a:srgbClr val="123561"/>
                </a:solidFill>
                <a:latin typeface="Verdana" charset="0"/>
                <a:ea typeface="ＭＳ Ｐゴシック" charset="0"/>
                <a:cs typeface="Verdana" charset="0"/>
              </a:rPr>
              <a:t>Comprehensive point-of-care resource</a:t>
            </a:r>
          </a:p>
        </p:txBody>
      </p:sp>
      <p:sp>
        <p:nvSpPr>
          <p:cNvPr id="15" name="Rectangle 14">
            <a:extLst>
              <a:ext uri="{FF2B5EF4-FFF2-40B4-BE49-F238E27FC236}">
                <a16:creationId xmlns:a16="http://schemas.microsoft.com/office/drawing/2014/main" id="{14D7D2F5-C109-6B40-BE4F-773271956B7E}"/>
              </a:ext>
            </a:extLst>
          </p:cNvPr>
          <p:cNvSpPr/>
          <p:nvPr/>
        </p:nvSpPr>
        <p:spPr>
          <a:xfrm>
            <a:off x="1415490" y="4005072"/>
            <a:ext cx="6313019" cy="15654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90000"/>
              </a:lnSpc>
              <a:spcAft>
                <a:spcPts val="3000"/>
              </a:spcAft>
              <a:defRPr/>
            </a:pPr>
            <a:r>
              <a:rPr lang="en-US" sz="4400" dirty="0">
                <a:solidFill>
                  <a:srgbClr val="123561"/>
                </a:solidFill>
                <a:latin typeface="Verdana" charset="0"/>
                <a:ea typeface="ＭＳ Ｐゴシック" charset="0"/>
                <a:cs typeface="Verdana" charset="0"/>
              </a:rPr>
              <a:t>Formatted for smart phones and tablets </a:t>
            </a:r>
          </a:p>
        </p:txBody>
      </p:sp>
    </p:spTree>
    <p:extLst>
      <p:ext uri="{BB962C8B-B14F-4D97-AF65-F5344CB8AC3E}">
        <p14:creationId xmlns:p14="http://schemas.microsoft.com/office/powerpoint/2010/main" val="14681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C85E8-6796-A04B-8A3C-1E7A430F879A}"/>
              </a:ext>
            </a:extLst>
          </p:cNvPr>
          <p:cNvPicPr>
            <a:picLocks noChangeAspect="1"/>
          </p:cNvPicPr>
          <p:nvPr/>
        </p:nvPicPr>
        <p:blipFill>
          <a:blip r:embed="rId2"/>
          <a:stretch>
            <a:fillRect/>
          </a:stretch>
        </p:blipFill>
        <p:spPr>
          <a:xfrm>
            <a:off x="311499" y="344816"/>
            <a:ext cx="6290310" cy="6275451"/>
          </a:xfrm>
          <a:prstGeom prst="rect">
            <a:avLst/>
          </a:prstGeom>
        </p:spPr>
      </p:pic>
      <p:sp>
        <p:nvSpPr>
          <p:cNvPr id="4" name="Rounded Rectangular Callout 3">
            <a:extLst>
              <a:ext uri="{FF2B5EF4-FFF2-40B4-BE49-F238E27FC236}">
                <a16:creationId xmlns:a16="http://schemas.microsoft.com/office/drawing/2014/main" id="{896E3EF5-90A4-7F45-91F3-97CC286CBF21}"/>
              </a:ext>
            </a:extLst>
          </p:cNvPr>
          <p:cNvSpPr/>
          <p:nvPr/>
        </p:nvSpPr>
        <p:spPr>
          <a:xfrm>
            <a:off x="3237722" y="249378"/>
            <a:ext cx="5595772" cy="1094229"/>
          </a:xfrm>
          <a:prstGeom prst="wedgeRoundRectCallout">
            <a:avLst>
              <a:gd name="adj1" fmla="val -60100"/>
              <a:gd name="adj2" fmla="val -14022"/>
              <a:gd name="adj3" fmla="val 16667"/>
            </a:avLst>
          </a:prstGeom>
          <a:solidFill>
            <a:srgbClr val="FFFFFF"/>
          </a:solidFill>
          <a:ln w="76200" cap="flat" cmpd="sng" algn="ctr">
            <a:solidFill>
              <a:srgbClr val="42B8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90000"/>
              </a:lnSpc>
              <a:spcAft>
                <a:spcPts val="3000"/>
              </a:spcAft>
              <a:defRPr/>
            </a:pPr>
            <a:r>
              <a:rPr lang="en-US" sz="6600" dirty="0">
                <a:solidFill>
                  <a:srgbClr val="000000"/>
                </a:solidFill>
                <a:latin typeface="Verdana" charset="0"/>
                <a:ea typeface="ＭＳ Ｐゴシック" charset="0"/>
                <a:cs typeface="Verdana" charset="0"/>
              </a:rPr>
              <a:t>Home Page</a:t>
            </a:r>
          </a:p>
        </p:txBody>
      </p:sp>
      <p:sp>
        <p:nvSpPr>
          <p:cNvPr id="6" name="Rounded Rectangular Callout 5">
            <a:extLst>
              <a:ext uri="{FF2B5EF4-FFF2-40B4-BE49-F238E27FC236}">
                <a16:creationId xmlns:a16="http://schemas.microsoft.com/office/drawing/2014/main" id="{5F868154-53C2-F446-BBF5-9C4FAE1DC217}"/>
              </a:ext>
            </a:extLst>
          </p:cNvPr>
          <p:cNvSpPr/>
          <p:nvPr/>
        </p:nvSpPr>
        <p:spPr>
          <a:xfrm>
            <a:off x="4473899" y="1731686"/>
            <a:ext cx="4359595" cy="2019693"/>
          </a:xfrm>
          <a:prstGeom prst="wedgeRoundRectCallout">
            <a:avLst>
              <a:gd name="adj1" fmla="val -49776"/>
              <a:gd name="adj2" fmla="val -5835"/>
              <a:gd name="adj3" fmla="val 16667"/>
            </a:avLst>
          </a:prstGeom>
          <a:solidFill>
            <a:srgbClr val="FFFFFF"/>
          </a:solidFill>
          <a:ln w="76200" cap="flat" cmpd="sng" algn="ctr">
            <a:solidFill>
              <a:srgbClr val="42B8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6000" dirty="0">
                <a:solidFill>
                  <a:srgbClr val="000000"/>
                </a:solidFill>
                <a:latin typeface="Verdana" charset="0"/>
                <a:ea typeface="ＭＳ Ｐゴシック" charset="0"/>
                <a:cs typeface="Verdana" charset="0"/>
              </a:rPr>
              <a:t>Table of Contents</a:t>
            </a:r>
          </a:p>
        </p:txBody>
      </p:sp>
      <p:sp>
        <p:nvSpPr>
          <p:cNvPr id="8" name="Rounded Rectangle 7">
            <a:extLst>
              <a:ext uri="{FF2B5EF4-FFF2-40B4-BE49-F238E27FC236}">
                <a16:creationId xmlns:a16="http://schemas.microsoft.com/office/drawing/2014/main" id="{FEFDCCDC-1BB2-E049-A93C-2295ECBB7EE9}"/>
              </a:ext>
            </a:extLst>
          </p:cNvPr>
          <p:cNvSpPr/>
          <p:nvPr/>
        </p:nvSpPr>
        <p:spPr>
          <a:xfrm>
            <a:off x="2316412" y="2556588"/>
            <a:ext cx="1611775" cy="1407947"/>
          </a:xfrm>
          <a:prstGeom prst="roundRect">
            <a:avLst/>
          </a:prstGeom>
          <a:noFill/>
          <a:ln w="76200" cmpd="sng">
            <a:solidFill>
              <a:srgbClr val="42B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ounded Rectangle 8">
            <a:extLst>
              <a:ext uri="{FF2B5EF4-FFF2-40B4-BE49-F238E27FC236}">
                <a16:creationId xmlns:a16="http://schemas.microsoft.com/office/drawing/2014/main" id="{45028B3F-91A2-F642-B853-B67E1CFAC4E4}"/>
              </a:ext>
            </a:extLst>
          </p:cNvPr>
          <p:cNvSpPr/>
          <p:nvPr/>
        </p:nvSpPr>
        <p:spPr>
          <a:xfrm>
            <a:off x="2316413" y="4003780"/>
            <a:ext cx="2143620" cy="1542876"/>
          </a:xfrm>
          <a:prstGeom prst="roundRect">
            <a:avLst/>
          </a:prstGeom>
          <a:noFill/>
          <a:ln w="76200" cmpd="sng">
            <a:solidFill>
              <a:srgbClr val="42B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ounded Rectangle 9">
            <a:extLst>
              <a:ext uri="{FF2B5EF4-FFF2-40B4-BE49-F238E27FC236}">
                <a16:creationId xmlns:a16="http://schemas.microsoft.com/office/drawing/2014/main" id="{0A82436E-2C71-394F-9E9C-B4A79FD67745}"/>
              </a:ext>
            </a:extLst>
          </p:cNvPr>
          <p:cNvSpPr/>
          <p:nvPr/>
        </p:nvSpPr>
        <p:spPr>
          <a:xfrm>
            <a:off x="2316413" y="5585901"/>
            <a:ext cx="1807717" cy="1073611"/>
          </a:xfrm>
          <a:prstGeom prst="roundRect">
            <a:avLst/>
          </a:prstGeom>
          <a:noFill/>
          <a:ln w="76200" cmpd="sng">
            <a:solidFill>
              <a:srgbClr val="42B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2" name="Group 1">
            <a:extLst>
              <a:ext uri="{FF2B5EF4-FFF2-40B4-BE49-F238E27FC236}">
                <a16:creationId xmlns:a16="http://schemas.microsoft.com/office/drawing/2014/main" id="{57C663D5-610A-514C-8E94-5C87595CF4B9}"/>
              </a:ext>
            </a:extLst>
          </p:cNvPr>
          <p:cNvGrpSpPr/>
          <p:nvPr/>
        </p:nvGrpSpPr>
        <p:grpSpPr>
          <a:xfrm>
            <a:off x="4887616" y="4170784"/>
            <a:ext cx="4011194" cy="2298795"/>
            <a:chOff x="4887616" y="4170784"/>
            <a:chExt cx="4011194" cy="2298795"/>
          </a:xfrm>
        </p:grpSpPr>
        <p:sp>
          <p:nvSpPr>
            <p:cNvPr id="11" name="Rounded Rectangular Callout 10">
              <a:extLst>
                <a:ext uri="{FF2B5EF4-FFF2-40B4-BE49-F238E27FC236}">
                  <a16:creationId xmlns:a16="http://schemas.microsoft.com/office/drawing/2014/main" id="{1E1A5F8A-58E9-F347-8297-7D03CCBD3EA0}"/>
                </a:ext>
              </a:extLst>
            </p:cNvPr>
            <p:cNvSpPr/>
            <p:nvPr/>
          </p:nvSpPr>
          <p:spPr>
            <a:xfrm>
              <a:off x="4887616" y="4170784"/>
              <a:ext cx="4011194" cy="2298795"/>
            </a:xfrm>
            <a:prstGeom prst="wedgeRoundRectCallout">
              <a:avLst>
                <a:gd name="adj1" fmla="val -49753"/>
                <a:gd name="adj2" fmla="val -2493"/>
                <a:gd name="adj3" fmla="val 16667"/>
              </a:avLst>
            </a:prstGeom>
            <a:solidFill>
              <a:srgbClr val="FFFFFF"/>
            </a:solidFill>
            <a:ln w="76200" cap="flat" cmpd="sng" algn="ctr">
              <a:solidFill>
                <a:srgbClr val="42B8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spcAft>
                  <a:spcPts val="3000"/>
                </a:spcAft>
                <a:defRPr/>
              </a:pPr>
              <a:r>
                <a:rPr lang="en-US" sz="6000" dirty="0">
                  <a:solidFill>
                    <a:srgbClr val="000000"/>
                  </a:solidFill>
                  <a:latin typeface="Verdana" charset="0"/>
                  <a:ea typeface="ＭＳ Ｐゴシック" charset="0"/>
                  <a:cs typeface="Verdana" charset="0"/>
                </a:rPr>
                <a:t> Scroll      Screen</a:t>
              </a:r>
            </a:p>
          </p:txBody>
        </p:sp>
        <p:sp>
          <p:nvSpPr>
            <p:cNvPr id="12" name="Down Arrow 11">
              <a:extLst>
                <a:ext uri="{FF2B5EF4-FFF2-40B4-BE49-F238E27FC236}">
                  <a16:creationId xmlns:a16="http://schemas.microsoft.com/office/drawing/2014/main" id="{D093D91B-12AD-3E49-87A0-D2C9DB8B4B74}"/>
                </a:ext>
              </a:extLst>
            </p:cNvPr>
            <p:cNvSpPr/>
            <p:nvPr/>
          </p:nvSpPr>
          <p:spPr>
            <a:xfrm>
              <a:off x="7995537" y="4585769"/>
              <a:ext cx="424792" cy="1536937"/>
            </a:xfrm>
            <a:prstGeom prst="downArrow">
              <a:avLst>
                <a:gd name="adj1" fmla="val 50000"/>
                <a:gd name="adj2" fmla="val 77953"/>
              </a:avLst>
            </a:prstGeom>
            <a:gradFill>
              <a:gsLst>
                <a:gs pos="0">
                  <a:srgbClr val="1D457A"/>
                </a:gs>
                <a:gs pos="100000">
                  <a:schemeClr val="accent1">
                    <a:tint val="50000"/>
                    <a:shade val="100000"/>
                    <a:satMod val="350000"/>
                  </a:schemeClr>
                </a:gs>
              </a:gsLst>
            </a:gradFill>
            <a:ln w="3492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512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83A5B-EF7D-B14F-B4F8-24B17C8EDE10}"/>
              </a:ext>
            </a:extLst>
          </p:cNvPr>
          <p:cNvPicPr>
            <a:picLocks noChangeAspect="1"/>
          </p:cNvPicPr>
          <p:nvPr/>
        </p:nvPicPr>
        <p:blipFill>
          <a:blip r:embed="rId3"/>
          <a:stretch>
            <a:fillRect/>
          </a:stretch>
        </p:blipFill>
        <p:spPr>
          <a:xfrm>
            <a:off x="243820" y="202882"/>
            <a:ext cx="6920865" cy="6452235"/>
          </a:xfrm>
          <a:prstGeom prst="rect">
            <a:avLst/>
          </a:prstGeom>
        </p:spPr>
      </p:pic>
      <p:grpSp>
        <p:nvGrpSpPr>
          <p:cNvPr id="8" name="Group 7">
            <a:extLst>
              <a:ext uri="{FF2B5EF4-FFF2-40B4-BE49-F238E27FC236}">
                <a16:creationId xmlns:a16="http://schemas.microsoft.com/office/drawing/2014/main" id="{7DC4CF39-B314-B84D-AF7F-75CBEDB8D7A7}"/>
              </a:ext>
            </a:extLst>
          </p:cNvPr>
          <p:cNvGrpSpPr/>
          <p:nvPr/>
        </p:nvGrpSpPr>
        <p:grpSpPr>
          <a:xfrm>
            <a:off x="4497355" y="2545063"/>
            <a:ext cx="4382938" cy="4110054"/>
            <a:chOff x="4497355" y="2545063"/>
            <a:chExt cx="4382938" cy="4110054"/>
          </a:xfrm>
        </p:grpSpPr>
        <p:cxnSp>
          <p:nvCxnSpPr>
            <p:cNvPr id="17" name="Straight Arrow Connector 16">
              <a:extLst>
                <a:ext uri="{FF2B5EF4-FFF2-40B4-BE49-F238E27FC236}">
                  <a16:creationId xmlns:a16="http://schemas.microsoft.com/office/drawing/2014/main" id="{B158547E-10C8-3348-A1A5-1CD98828227E}"/>
                </a:ext>
              </a:extLst>
            </p:cNvPr>
            <p:cNvCxnSpPr/>
            <p:nvPr/>
          </p:nvCxnSpPr>
          <p:spPr>
            <a:xfrm flipH="1" flipV="1">
              <a:off x="5210062" y="2545063"/>
              <a:ext cx="1656043" cy="6968"/>
            </a:xfrm>
            <a:prstGeom prst="straightConnector1">
              <a:avLst/>
            </a:prstGeom>
            <a:ln w="101600" cmpd="sng">
              <a:solidFill>
                <a:srgbClr val="FF00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ounded Rectangular Callout 18">
              <a:extLst>
                <a:ext uri="{FF2B5EF4-FFF2-40B4-BE49-F238E27FC236}">
                  <a16:creationId xmlns:a16="http://schemas.microsoft.com/office/drawing/2014/main" id="{8A46B824-BC97-744D-88D8-14D7F246DDF5}"/>
                </a:ext>
              </a:extLst>
            </p:cNvPr>
            <p:cNvSpPr/>
            <p:nvPr/>
          </p:nvSpPr>
          <p:spPr>
            <a:xfrm>
              <a:off x="4497355" y="2978856"/>
              <a:ext cx="4382938" cy="3676261"/>
            </a:xfrm>
            <a:prstGeom prst="wedgeRoundRectCallout">
              <a:avLst>
                <a:gd name="adj1" fmla="val -49894"/>
                <a:gd name="adj2" fmla="val -1907"/>
                <a:gd name="adj3" fmla="val 16667"/>
              </a:avLst>
            </a:prstGeom>
            <a:solidFill>
              <a:srgbClr val="FFFFFF"/>
            </a:solidFill>
            <a:ln w="57150" cap="flat" cmpd="sng" algn="ctr">
              <a:solidFill>
                <a:srgbClr val="FF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4800" dirty="0">
                  <a:solidFill>
                    <a:srgbClr val="123561"/>
                  </a:solidFill>
                  <a:latin typeface="Verdana" charset="0"/>
                  <a:ea typeface="ＭＳ Ｐゴシック" charset="0"/>
                  <a:cs typeface="Verdana" charset="0"/>
                </a:rPr>
                <a:t>Information for different nursing specialties</a:t>
              </a:r>
            </a:p>
          </p:txBody>
        </p:sp>
      </p:grpSp>
      <p:sp>
        <p:nvSpPr>
          <p:cNvPr id="7" name="Rounded Rectangular Callout 6">
            <a:extLst>
              <a:ext uri="{FF2B5EF4-FFF2-40B4-BE49-F238E27FC236}">
                <a16:creationId xmlns:a16="http://schemas.microsoft.com/office/drawing/2014/main" id="{52CABF95-465F-1F43-BE77-B0983C8E59C4}"/>
              </a:ext>
            </a:extLst>
          </p:cNvPr>
          <p:cNvSpPr/>
          <p:nvPr/>
        </p:nvSpPr>
        <p:spPr>
          <a:xfrm>
            <a:off x="421101" y="1614196"/>
            <a:ext cx="3693698" cy="2295331"/>
          </a:xfrm>
          <a:prstGeom prst="wedgeRoundRectCallout">
            <a:avLst>
              <a:gd name="adj1" fmla="val 21353"/>
              <a:gd name="adj2" fmla="val 66972"/>
              <a:gd name="adj3" fmla="val 16667"/>
            </a:avLst>
          </a:prstGeom>
          <a:solidFill>
            <a:schemeClr val="bg1"/>
          </a:solidFill>
          <a:ln w="57150">
            <a:solidFill>
              <a:srgbClr val="E83EF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i="1" dirty="0">
                <a:solidFill>
                  <a:srgbClr val="123561"/>
                </a:solidFill>
                <a:latin typeface="Verdana" panose="020B0604030504040204" pitchFamily="34" charset="0"/>
                <a:ea typeface="Verdana" panose="020B0604030504040204" pitchFamily="34" charset="0"/>
                <a:cs typeface="Verdana" panose="020B0604030504040204" pitchFamily="34" charset="0"/>
              </a:rPr>
              <a:t>NOTE: </a:t>
            </a:r>
            <a:r>
              <a:rPr lang="en-US" sz="4000" dirty="0">
                <a:solidFill>
                  <a:srgbClr val="123561"/>
                </a:solidFill>
                <a:latin typeface="Verdana" panose="020B0604030504040204" pitchFamily="34" charset="0"/>
                <a:ea typeface="Verdana" panose="020B0604030504040204" pitchFamily="34" charset="0"/>
                <a:cs typeface="Verdana" panose="020B0604030504040204" pitchFamily="34" charset="0"/>
              </a:rPr>
              <a:t>Nursing Assessment</a:t>
            </a:r>
          </a:p>
        </p:txBody>
      </p:sp>
    </p:spTree>
    <p:extLst>
      <p:ext uri="{BB962C8B-B14F-4D97-AF65-F5344CB8AC3E}">
        <p14:creationId xmlns:p14="http://schemas.microsoft.com/office/powerpoint/2010/main" val="24078026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F4D54-64C5-234C-8432-CF53616256C9}"/>
              </a:ext>
            </a:extLst>
          </p:cNvPr>
          <p:cNvPicPr>
            <a:picLocks noChangeAspect="1"/>
          </p:cNvPicPr>
          <p:nvPr/>
        </p:nvPicPr>
        <p:blipFill rotWithShape="1">
          <a:blip r:embed="rId2"/>
          <a:srcRect t="-1" b="17144"/>
          <a:stretch/>
        </p:blipFill>
        <p:spPr>
          <a:xfrm>
            <a:off x="219869" y="1388778"/>
            <a:ext cx="6632218" cy="5303520"/>
          </a:xfrm>
          <a:prstGeom prst="rect">
            <a:avLst/>
          </a:prstGeom>
        </p:spPr>
      </p:pic>
      <p:sp>
        <p:nvSpPr>
          <p:cNvPr id="4" name="Rounded Rectangular Callout 3">
            <a:extLst>
              <a:ext uri="{FF2B5EF4-FFF2-40B4-BE49-F238E27FC236}">
                <a16:creationId xmlns:a16="http://schemas.microsoft.com/office/drawing/2014/main" id="{81319F15-3121-D646-A337-8FFC478ED62F}"/>
              </a:ext>
            </a:extLst>
          </p:cNvPr>
          <p:cNvSpPr/>
          <p:nvPr/>
        </p:nvSpPr>
        <p:spPr>
          <a:xfrm>
            <a:off x="606164" y="110509"/>
            <a:ext cx="7931671" cy="1139793"/>
          </a:xfrm>
          <a:prstGeom prst="wedgeRoundRectCallout">
            <a:avLst>
              <a:gd name="adj1" fmla="val -49753"/>
              <a:gd name="adj2" fmla="val -2493"/>
              <a:gd name="adj3" fmla="val 16667"/>
            </a:avLst>
          </a:prstGeom>
          <a:solidFill>
            <a:srgbClr val="FFFFFF"/>
          </a:solidFill>
          <a:ln w="57150" cap="flat" cmpd="sng" algn="ctr">
            <a:solidFill>
              <a:srgbClr val="0099CC"/>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7200" dirty="0">
                <a:solidFill>
                  <a:srgbClr val="000000"/>
                </a:solidFill>
                <a:latin typeface="Verdana" charset="0"/>
                <a:ea typeface="ＭＳ Ｐゴシック" charset="0"/>
                <a:cs typeface="Verdana" charset="0"/>
              </a:rPr>
              <a:t>PEPID includes:</a:t>
            </a:r>
          </a:p>
        </p:txBody>
      </p:sp>
      <p:sp>
        <p:nvSpPr>
          <p:cNvPr id="5" name="Rounded Rectangular Callout 4">
            <a:extLst>
              <a:ext uri="{FF2B5EF4-FFF2-40B4-BE49-F238E27FC236}">
                <a16:creationId xmlns:a16="http://schemas.microsoft.com/office/drawing/2014/main" id="{38F7540F-A07E-C944-9422-5C633B753EBD}"/>
              </a:ext>
            </a:extLst>
          </p:cNvPr>
          <p:cNvSpPr/>
          <p:nvPr/>
        </p:nvSpPr>
        <p:spPr>
          <a:xfrm>
            <a:off x="3535978" y="3676480"/>
            <a:ext cx="5448752" cy="2677446"/>
          </a:xfrm>
          <a:prstGeom prst="wedgeRoundRectCallout">
            <a:avLst>
              <a:gd name="adj1" fmla="val -42594"/>
              <a:gd name="adj2" fmla="val -62827"/>
              <a:gd name="adj3" fmla="val 16667"/>
            </a:avLst>
          </a:prstGeom>
          <a:solidFill>
            <a:srgbClr val="FFFFFF"/>
          </a:solidFill>
          <a:ln w="76200" cap="flat" cmpd="sng" algn="ctr">
            <a:solidFill>
              <a:srgbClr val="42B8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6600" dirty="0">
                <a:solidFill>
                  <a:srgbClr val="000000"/>
                </a:solidFill>
                <a:latin typeface="Verdana" charset="0"/>
                <a:ea typeface="ＭＳ Ｐゴシック" charset="0"/>
                <a:cs typeface="Verdana" charset="0"/>
              </a:rPr>
              <a:t>Drug Information</a:t>
            </a:r>
          </a:p>
        </p:txBody>
      </p:sp>
    </p:spTree>
    <p:extLst>
      <p:ext uri="{BB962C8B-B14F-4D97-AF65-F5344CB8AC3E}">
        <p14:creationId xmlns:p14="http://schemas.microsoft.com/office/powerpoint/2010/main" val="29895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F4D54-64C5-234C-8432-CF53616256C9}"/>
              </a:ext>
            </a:extLst>
          </p:cNvPr>
          <p:cNvPicPr>
            <a:picLocks noChangeAspect="1"/>
          </p:cNvPicPr>
          <p:nvPr/>
        </p:nvPicPr>
        <p:blipFill rotWithShape="1">
          <a:blip r:embed="rId2"/>
          <a:srcRect t="-1" b="17144"/>
          <a:stretch/>
        </p:blipFill>
        <p:spPr>
          <a:xfrm>
            <a:off x="219869" y="1388778"/>
            <a:ext cx="6632218" cy="5303520"/>
          </a:xfrm>
          <a:prstGeom prst="rect">
            <a:avLst/>
          </a:prstGeom>
        </p:spPr>
      </p:pic>
      <p:sp>
        <p:nvSpPr>
          <p:cNvPr id="4" name="Rounded Rectangular Callout 3">
            <a:extLst>
              <a:ext uri="{FF2B5EF4-FFF2-40B4-BE49-F238E27FC236}">
                <a16:creationId xmlns:a16="http://schemas.microsoft.com/office/drawing/2014/main" id="{81319F15-3121-D646-A337-8FFC478ED62F}"/>
              </a:ext>
            </a:extLst>
          </p:cNvPr>
          <p:cNvSpPr/>
          <p:nvPr/>
        </p:nvSpPr>
        <p:spPr>
          <a:xfrm>
            <a:off x="606164" y="177282"/>
            <a:ext cx="7931671" cy="1073020"/>
          </a:xfrm>
          <a:prstGeom prst="wedgeRoundRectCallout">
            <a:avLst>
              <a:gd name="adj1" fmla="val -49753"/>
              <a:gd name="adj2" fmla="val -2493"/>
              <a:gd name="adj3" fmla="val 16667"/>
            </a:avLst>
          </a:prstGeom>
          <a:solidFill>
            <a:srgbClr val="FFFFFF"/>
          </a:solidFill>
          <a:ln w="57150" cap="flat" cmpd="sng" algn="ctr">
            <a:solidFill>
              <a:srgbClr val="0099C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7200" dirty="0">
                <a:solidFill>
                  <a:srgbClr val="000000"/>
                </a:solidFill>
                <a:latin typeface="Verdana" charset="0"/>
                <a:ea typeface="ＭＳ Ｐゴシック" charset="0"/>
                <a:cs typeface="Verdana" charset="0"/>
              </a:rPr>
              <a:t>PEPID includes:</a:t>
            </a:r>
          </a:p>
        </p:txBody>
      </p:sp>
      <p:sp>
        <p:nvSpPr>
          <p:cNvPr id="6" name="Rounded Rectangular Callout 5">
            <a:extLst>
              <a:ext uri="{FF2B5EF4-FFF2-40B4-BE49-F238E27FC236}">
                <a16:creationId xmlns:a16="http://schemas.microsoft.com/office/drawing/2014/main" id="{05530083-C0A8-734E-8DA3-E2A1010CBE49}"/>
              </a:ext>
            </a:extLst>
          </p:cNvPr>
          <p:cNvSpPr/>
          <p:nvPr/>
        </p:nvSpPr>
        <p:spPr>
          <a:xfrm>
            <a:off x="3834882" y="3266934"/>
            <a:ext cx="5128566" cy="2368756"/>
          </a:xfrm>
          <a:prstGeom prst="wedgeRoundRectCallout">
            <a:avLst>
              <a:gd name="adj1" fmla="val -59278"/>
              <a:gd name="adj2" fmla="val -285"/>
              <a:gd name="adj3" fmla="val 16667"/>
            </a:avLst>
          </a:prstGeom>
          <a:solidFill>
            <a:srgbClr val="FFFFFF"/>
          </a:solidFill>
          <a:ln w="57150" cap="flat" cmpd="sng" algn="ctr">
            <a:solidFill>
              <a:srgbClr val="FF00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6600" dirty="0">
                <a:solidFill>
                  <a:srgbClr val="000000"/>
                </a:solidFill>
                <a:latin typeface="Verdana" charset="0"/>
                <a:ea typeface="ＭＳ Ｐゴシック" charset="0"/>
                <a:cs typeface="Verdana" charset="0"/>
              </a:rPr>
              <a:t>Medical Calculators</a:t>
            </a:r>
          </a:p>
        </p:txBody>
      </p:sp>
    </p:spTree>
    <p:extLst>
      <p:ext uri="{BB962C8B-B14F-4D97-AF65-F5344CB8AC3E}">
        <p14:creationId xmlns:p14="http://schemas.microsoft.com/office/powerpoint/2010/main" val="33867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F4D54-64C5-234C-8432-CF53616256C9}"/>
              </a:ext>
            </a:extLst>
          </p:cNvPr>
          <p:cNvPicPr>
            <a:picLocks noChangeAspect="1"/>
          </p:cNvPicPr>
          <p:nvPr/>
        </p:nvPicPr>
        <p:blipFill rotWithShape="1">
          <a:blip r:embed="rId2"/>
          <a:srcRect t="-1" b="17144"/>
          <a:stretch/>
        </p:blipFill>
        <p:spPr>
          <a:xfrm>
            <a:off x="219869" y="1388778"/>
            <a:ext cx="6632218" cy="5303520"/>
          </a:xfrm>
          <a:prstGeom prst="rect">
            <a:avLst/>
          </a:prstGeom>
        </p:spPr>
      </p:pic>
      <p:sp>
        <p:nvSpPr>
          <p:cNvPr id="4" name="Rounded Rectangular Callout 3">
            <a:extLst>
              <a:ext uri="{FF2B5EF4-FFF2-40B4-BE49-F238E27FC236}">
                <a16:creationId xmlns:a16="http://schemas.microsoft.com/office/drawing/2014/main" id="{81319F15-3121-D646-A337-8FFC478ED62F}"/>
              </a:ext>
            </a:extLst>
          </p:cNvPr>
          <p:cNvSpPr/>
          <p:nvPr/>
        </p:nvSpPr>
        <p:spPr>
          <a:xfrm>
            <a:off x="606164" y="177282"/>
            <a:ext cx="7931671" cy="1073020"/>
          </a:xfrm>
          <a:prstGeom prst="wedgeRoundRectCallout">
            <a:avLst>
              <a:gd name="adj1" fmla="val -49753"/>
              <a:gd name="adj2" fmla="val -2493"/>
              <a:gd name="adj3" fmla="val 16667"/>
            </a:avLst>
          </a:prstGeom>
          <a:solidFill>
            <a:srgbClr val="FFFFFF"/>
          </a:solidFill>
          <a:ln w="57150" cap="flat" cmpd="sng" algn="ctr">
            <a:solidFill>
              <a:srgbClr val="0099C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7200" dirty="0">
                <a:solidFill>
                  <a:srgbClr val="000000"/>
                </a:solidFill>
                <a:latin typeface="Verdana" charset="0"/>
                <a:ea typeface="ＭＳ Ｐゴシック" charset="0"/>
                <a:cs typeface="Verdana" charset="0"/>
              </a:rPr>
              <a:t>PEPID includes:</a:t>
            </a:r>
          </a:p>
        </p:txBody>
      </p:sp>
      <p:sp>
        <p:nvSpPr>
          <p:cNvPr id="5" name="Rounded Rectangular Callout 4">
            <a:extLst>
              <a:ext uri="{FF2B5EF4-FFF2-40B4-BE49-F238E27FC236}">
                <a16:creationId xmlns:a16="http://schemas.microsoft.com/office/drawing/2014/main" id="{0C19ECD7-90C5-9642-ACF9-70864D68C534}"/>
              </a:ext>
            </a:extLst>
          </p:cNvPr>
          <p:cNvSpPr/>
          <p:nvPr/>
        </p:nvSpPr>
        <p:spPr>
          <a:xfrm>
            <a:off x="4655976" y="3853998"/>
            <a:ext cx="3993501" cy="2462826"/>
          </a:xfrm>
          <a:prstGeom prst="wedgeRoundRectCallout">
            <a:avLst>
              <a:gd name="adj1" fmla="val -85393"/>
              <a:gd name="adj2" fmla="val -1804"/>
              <a:gd name="adj3" fmla="val 16667"/>
            </a:avLst>
          </a:prstGeom>
          <a:solidFill>
            <a:srgbClr val="FFFFFF"/>
          </a:solidFill>
          <a:ln w="57150" cap="flat" cmpd="sng" algn="ctr">
            <a:solidFill>
              <a:srgbClr val="4CC50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7200" dirty="0">
                <a:solidFill>
                  <a:srgbClr val="000000"/>
                </a:solidFill>
                <a:latin typeface="Verdana" charset="0"/>
                <a:ea typeface="ＭＳ Ｐゴシック" charset="0"/>
                <a:cs typeface="Verdana" charset="0"/>
              </a:rPr>
              <a:t>Lab Manual</a:t>
            </a:r>
          </a:p>
        </p:txBody>
      </p:sp>
    </p:spTree>
    <p:extLst>
      <p:ext uri="{BB962C8B-B14F-4D97-AF65-F5344CB8AC3E}">
        <p14:creationId xmlns:p14="http://schemas.microsoft.com/office/powerpoint/2010/main" val="157222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F4D54-64C5-234C-8432-CF53616256C9}"/>
              </a:ext>
            </a:extLst>
          </p:cNvPr>
          <p:cNvPicPr>
            <a:picLocks noChangeAspect="1"/>
          </p:cNvPicPr>
          <p:nvPr/>
        </p:nvPicPr>
        <p:blipFill rotWithShape="1">
          <a:blip r:embed="rId2"/>
          <a:srcRect t="-1" b="17144"/>
          <a:stretch/>
        </p:blipFill>
        <p:spPr>
          <a:xfrm>
            <a:off x="219869" y="1388778"/>
            <a:ext cx="6632218" cy="5303520"/>
          </a:xfrm>
          <a:prstGeom prst="rect">
            <a:avLst/>
          </a:prstGeom>
        </p:spPr>
      </p:pic>
      <p:sp>
        <p:nvSpPr>
          <p:cNvPr id="4" name="Rounded Rectangular Callout 3">
            <a:extLst>
              <a:ext uri="{FF2B5EF4-FFF2-40B4-BE49-F238E27FC236}">
                <a16:creationId xmlns:a16="http://schemas.microsoft.com/office/drawing/2014/main" id="{81319F15-3121-D646-A337-8FFC478ED62F}"/>
              </a:ext>
            </a:extLst>
          </p:cNvPr>
          <p:cNvSpPr/>
          <p:nvPr/>
        </p:nvSpPr>
        <p:spPr>
          <a:xfrm>
            <a:off x="606164" y="177282"/>
            <a:ext cx="7931671" cy="1073020"/>
          </a:xfrm>
          <a:prstGeom prst="wedgeRoundRectCallout">
            <a:avLst>
              <a:gd name="adj1" fmla="val -49753"/>
              <a:gd name="adj2" fmla="val -2493"/>
              <a:gd name="adj3" fmla="val 16667"/>
            </a:avLst>
          </a:prstGeom>
          <a:solidFill>
            <a:srgbClr val="FFFFFF"/>
          </a:solidFill>
          <a:ln w="57150" cap="flat" cmpd="sng" algn="ctr">
            <a:solidFill>
              <a:srgbClr val="0099C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7200" dirty="0">
                <a:solidFill>
                  <a:srgbClr val="000000"/>
                </a:solidFill>
                <a:latin typeface="Verdana" charset="0"/>
                <a:ea typeface="ＭＳ Ｐゴシック" charset="0"/>
                <a:cs typeface="Verdana" charset="0"/>
              </a:rPr>
              <a:t>PEPID includes:</a:t>
            </a:r>
          </a:p>
        </p:txBody>
      </p:sp>
      <p:sp>
        <p:nvSpPr>
          <p:cNvPr id="6" name="Rounded Rectangular Callout 5">
            <a:extLst>
              <a:ext uri="{FF2B5EF4-FFF2-40B4-BE49-F238E27FC236}">
                <a16:creationId xmlns:a16="http://schemas.microsoft.com/office/drawing/2014/main" id="{F059D6A3-A0BD-F44A-88B6-796BCA093645}"/>
              </a:ext>
            </a:extLst>
          </p:cNvPr>
          <p:cNvSpPr/>
          <p:nvPr/>
        </p:nvSpPr>
        <p:spPr>
          <a:xfrm>
            <a:off x="3354817" y="3777833"/>
            <a:ext cx="5481271" cy="1801873"/>
          </a:xfrm>
          <a:prstGeom prst="wedgeRoundRectCallout">
            <a:avLst>
              <a:gd name="adj1" fmla="val -57263"/>
              <a:gd name="adj2" fmla="val 56567"/>
              <a:gd name="adj3" fmla="val 16667"/>
            </a:avLst>
          </a:prstGeom>
          <a:solidFill>
            <a:srgbClr val="FFFFFF"/>
          </a:solidFill>
          <a:ln w="57150" cap="flat" cmpd="sng" algn="ctr">
            <a:solidFill>
              <a:srgbClr val="E166E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6600" dirty="0">
                <a:solidFill>
                  <a:srgbClr val="000000"/>
                </a:solidFill>
                <a:latin typeface="Verdana" charset="0"/>
                <a:ea typeface="ＭＳ Ｐゴシック" charset="0"/>
                <a:cs typeface="Verdana" charset="0"/>
              </a:rPr>
              <a:t>Illustrations</a:t>
            </a:r>
          </a:p>
        </p:txBody>
      </p:sp>
    </p:spTree>
    <p:extLst>
      <p:ext uri="{BB962C8B-B14F-4D97-AF65-F5344CB8AC3E}">
        <p14:creationId xmlns:p14="http://schemas.microsoft.com/office/powerpoint/2010/main" val="9622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CF24E4-E659-1647-8F1C-90769597C88A}"/>
              </a:ext>
            </a:extLst>
          </p:cNvPr>
          <p:cNvPicPr>
            <a:picLocks noChangeAspect="1"/>
          </p:cNvPicPr>
          <p:nvPr/>
        </p:nvPicPr>
        <p:blipFill>
          <a:blip r:embed="rId2"/>
          <a:stretch>
            <a:fillRect/>
          </a:stretch>
        </p:blipFill>
        <p:spPr>
          <a:xfrm>
            <a:off x="574675" y="215900"/>
            <a:ext cx="7994650" cy="6426200"/>
          </a:xfrm>
          <a:prstGeom prst="rect">
            <a:avLst/>
          </a:prstGeom>
        </p:spPr>
      </p:pic>
      <p:sp>
        <p:nvSpPr>
          <p:cNvPr id="9" name="Rounded Rectangular Callout 8">
            <a:extLst>
              <a:ext uri="{FF2B5EF4-FFF2-40B4-BE49-F238E27FC236}">
                <a16:creationId xmlns:a16="http://schemas.microsoft.com/office/drawing/2014/main" id="{CF457F49-C74A-5741-8887-C5EFA3095F81}"/>
              </a:ext>
            </a:extLst>
          </p:cNvPr>
          <p:cNvSpPr/>
          <p:nvPr/>
        </p:nvSpPr>
        <p:spPr>
          <a:xfrm>
            <a:off x="3518723" y="178576"/>
            <a:ext cx="5298706" cy="2900524"/>
          </a:xfrm>
          <a:prstGeom prst="wedgeRoundRectCallout">
            <a:avLst>
              <a:gd name="adj1" fmla="val -91835"/>
              <a:gd name="adj2" fmla="val -23680"/>
              <a:gd name="adj3" fmla="val 16667"/>
            </a:avLst>
          </a:prstGeom>
          <a:solidFill>
            <a:srgbClr val="FFFFFF"/>
          </a:solidFill>
          <a:ln w="76200" cap="flat" cmpd="sng" algn="ctr">
            <a:solidFill>
              <a:srgbClr val="9437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6600" dirty="0">
                <a:solidFill>
                  <a:srgbClr val="000000"/>
                </a:solidFill>
                <a:latin typeface="Verdana" charset="0"/>
                <a:ea typeface="ＭＳ Ｐゴシック" charset="0"/>
                <a:cs typeface="Verdana" charset="0"/>
              </a:rPr>
              <a:t>Enter topic and select</a:t>
            </a:r>
          </a:p>
        </p:txBody>
      </p:sp>
      <p:cxnSp>
        <p:nvCxnSpPr>
          <p:cNvPr id="11" name="Straight Arrow Connector 10">
            <a:extLst>
              <a:ext uri="{FF2B5EF4-FFF2-40B4-BE49-F238E27FC236}">
                <a16:creationId xmlns:a16="http://schemas.microsoft.com/office/drawing/2014/main" id="{63390991-DC73-A641-92A3-E9EC235F5A2B}"/>
              </a:ext>
            </a:extLst>
          </p:cNvPr>
          <p:cNvCxnSpPr/>
          <p:nvPr/>
        </p:nvCxnSpPr>
        <p:spPr>
          <a:xfrm flipH="1">
            <a:off x="1810138" y="1772817"/>
            <a:ext cx="2509935" cy="0"/>
          </a:xfrm>
          <a:prstGeom prst="straightConnector1">
            <a:avLst/>
          </a:prstGeom>
          <a:ln w="76200">
            <a:solidFill>
              <a:srgbClr val="BB7FFF"/>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2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17FAD-9818-804D-A46C-0758E8D26B5E}"/>
              </a:ext>
            </a:extLst>
          </p:cNvPr>
          <p:cNvPicPr>
            <a:picLocks noChangeAspect="1"/>
          </p:cNvPicPr>
          <p:nvPr/>
        </p:nvPicPr>
        <p:blipFill>
          <a:blip r:embed="rId2"/>
          <a:stretch>
            <a:fillRect/>
          </a:stretch>
        </p:blipFill>
        <p:spPr>
          <a:xfrm>
            <a:off x="164255" y="389333"/>
            <a:ext cx="6262116" cy="6315456"/>
          </a:xfrm>
          <a:prstGeom prst="rect">
            <a:avLst/>
          </a:prstGeom>
        </p:spPr>
      </p:pic>
      <p:sp>
        <p:nvSpPr>
          <p:cNvPr id="6" name="Rounded Rectangular Callout 5">
            <a:extLst>
              <a:ext uri="{FF2B5EF4-FFF2-40B4-BE49-F238E27FC236}">
                <a16:creationId xmlns:a16="http://schemas.microsoft.com/office/drawing/2014/main" id="{DA349D3E-A3D1-2B44-808F-611F4CC0684E}"/>
              </a:ext>
            </a:extLst>
          </p:cNvPr>
          <p:cNvSpPr/>
          <p:nvPr/>
        </p:nvSpPr>
        <p:spPr>
          <a:xfrm>
            <a:off x="5058274" y="165398"/>
            <a:ext cx="3861791" cy="2493826"/>
          </a:xfrm>
          <a:prstGeom prst="wedgeRoundRectCallout">
            <a:avLst>
              <a:gd name="adj1" fmla="val -104455"/>
              <a:gd name="adj2" fmla="val 21737"/>
              <a:gd name="adj3" fmla="val 16667"/>
            </a:avLst>
          </a:prstGeom>
          <a:solidFill>
            <a:srgbClr val="FFFFFF"/>
          </a:solidFill>
          <a:ln w="57150" cap="flat" cmpd="sng" algn="ctr">
            <a:solidFill>
              <a:srgbClr val="9437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3000"/>
              </a:spcAft>
              <a:defRPr/>
            </a:pPr>
            <a:r>
              <a:rPr lang="en-US" sz="6600" dirty="0">
                <a:solidFill>
                  <a:srgbClr val="000000"/>
                </a:solidFill>
                <a:latin typeface="Verdana" charset="0"/>
                <a:ea typeface="ＭＳ Ｐゴシック" charset="0"/>
                <a:cs typeface="Verdana" charset="0"/>
              </a:rPr>
              <a:t>Search Results</a:t>
            </a:r>
          </a:p>
        </p:txBody>
      </p:sp>
    </p:spTree>
    <p:extLst>
      <p:ext uri="{BB962C8B-B14F-4D97-AF65-F5344CB8AC3E}">
        <p14:creationId xmlns:p14="http://schemas.microsoft.com/office/powerpoint/2010/main" val="3597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54881" y="191123"/>
            <a:ext cx="8234237" cy="67411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3200" i="1" dirty="0">
                <a:solidFill>
                  <a:prstClr val="white"/>
                </a:solidFill>
                <a:latin typeface="Times New Roman"/>
                <a:cs typeface="Times New Roman"/>
              </a:rPr>
              <a:t>Frequently Used Databases</a:t>
            </a:r>
          </a:p>
        </p:txBody>
      </p:sp>
      <p:pic>
        <p:nvPicPr>
          <p:cNvPr id="10" name="Picture 9">
            <a:extLst>
              <a:ext uri="{FF2B5EF4-FFF2-40B4-BE49-F238E27FC236}">
                <a16:creationId xmlns:a16="http://schemas.microsoft.com/office/drawing/2014/main" id="{232770E4-85EE-F440-9431-5AC5F7DF1139}"/>
              </a:ext>
            </a:extLst>
          </p:cNvPr>
          <p:cNvPicPr>
            <a:picLocks noChangeAspect="1"/>
          </p:cNvPicPr>
          <p:nvPr/>
        </p:nvPicPr>
        <p:blipFill>
          <a:blip r:embed="rId2"/>
          <a:stretch>
            <a:fillRect/>
          </a:stretch>
        </p:blipFill>
        <p:spPr>
          <a:xfrm>
            <a:off x="1412823" y="802861"/>
            <a:ext cx="5949092" cy="5943600"/>
          </a:xfrm>
          <a:prstGeom prst="rect">
            <a:avLst/>
          </a:prstGeom>
        </p:spPr>
      </p:pic>
      <p:sp>
        <p:nvSpPr>
          <p:cNvPr id="2" name="Rounded Rectangle 1">
            <a:extLst>
              <a:ext uri="{FF2B5EF4-FFF2-40B4-BE49-F238E27FC236}">
                <a16:creationId xmlns:a16="http://schemas.microsoft.com/office/drawing/2014/main" id="{C037D18D-A871-D145-9D94-F3611E79ECE8}"/>
              </a:ext>
            </a:extLst>
          </p:cNvPr>
          <p:cNvSpPr/>
          <p:nvPr/>
        </p:nvSpPr>
        <p:spPr>
          <a:xfrm>
            <a:off x="1611086" y="2363137"/>
            <a:ext cx="1317171" cy="1925834"/>
          </a:xfrm>
          <a:prstGeom prst="roundRect">
            <a:avLst/>
          </a:prstGeom>
          <a:noFill/>
          <a:ln w="57150">
            <a:solidFill>
              <a:srgbClr val="00A6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09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81540" y="2038896"/>
            <a:ext cx="7780920" cy="277227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600" i="1" dirty="0">
                <a:latin typeface="Times New Roman"/>
                <a:cs typeface="Times New Roman"/>
              </a:rPr>
              <a:t>What questions do you have?</a:t>
            </a:r>
          </a:p>
        </p:txBody>
      </p:sp>
    </p:spTree>
    <p:extLst>
      <p:ext uri="{BB962C8B-B14F-4D97-AF65-F5344CB8AC3E}">
        <p14:creationId xmlns:p14="http://schemas.microsoft.com/office/powerpoint/2010/main" val="2708985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265922" y="4108421"/>
            <a:ext cx="8612155" cy="14369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30000"/>
              </a:lnSpc>
              <a:defRPr/>
            </a:pPr>
            <a:r>
              <a:rPr lang="en-US" sz="9600" i="1" dirty="0">
                <a:latin typeface="Times New Roman"/>
                <a:cs typeface="Times New Roman"/>
              </a:rPr>
              <a:t>in Gold Rush</a:t>
            </a:r>
          </a:p>
        </p:txBody>
      </p:sp>
      <p:sp>
        <p:nvSpPr>
          <p:cNvPr id="5" name="Rectangle 4">
            <a:extLst>
              <a:ext uri="{FF2B5EF4-FFF2-40B4-BE49-F238E27FC236}">
                <a16:creationId xmlns:a16="http://schemas.microsoft.com/office/drawing/2014/main" id="{FC9C41B4-E8BC-6342-9AB2-71723F886452}"/>
              </a:ext>
            </a:extLst>
          </p:cNvPr>
          <p:cNvSpPr/>
          <p:nvPr/>
        </p:nvSpPr>
        <p:spPr>
          <a:xfrm>
            <a:off x="265922" y="2419576"/>
            <a:ext cx="8612155" cy="16141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600" i="1" dirty="0">
                <a:latin typeface="Times New Roman"/>
                <a:cs typeface="Times New Roman"/>
              </a:rPr>
              <a:t>e-journals</a:t>
            </a:r>
          </a:p>
        </p:txBody>
      </p:sp>
      <p:sp>
        <p:nvSpPr>
          <p:cNvPr id="6" name="Rectangle 5">
            <a:extLst>
              <a:ext uri="{FF2B5EF4-FFF2-40B4-BE49-F238E27FC236}">
                <a16:creationId xmlns:a16="http://schemas.microsoft.com/office/drawing/2014/main" id="{5861DB5B-6217-4D43-87D7-0496DD3AD106}"/>
              </a:ext>
            </a:extLst>
          </p:cNvPr>
          <p:cNvSpPr/>
          <p:nvPr/>
        </p:nvSpPr>
        <p:spPr>
          <a:xfrm>
            <a:off x="265922" y="1047972"/>
            <a:ext cx="8612155" cy="12969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30000"/>
              </a:lnSpc>
              <a:defRPr/>
            </a:pPr>
            <a:r>
              <a:rPr lang="en-US" sz="9600" i="1" dirty="0">
                <a:latin typeface="Times New Roman"/>
                <a:cs typeface="Times New Roman"/>
              </a:rPr>
              <a:t>Finding</a:t>
            </a:r>
          </a:p>
        </p:txBody>
      </p:sp>
    </p:spTree>
    <p:extLst>
      <p:ext uri="{BB962C8B-B14F-4D97-AF65-F5344CB8AC3E}">
        <p14:creationId xmlns:p14="http://schemas.microsoft.com/office/powerpoint/2010/main" val="3631013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5CECD-7F77-F047-B314-CBAC0D175AC3}"/>
              </a:ext>
            </a:extLst>
          </p:cNvPr>
          <p:cNvPicPr>
            <a:picLocks noChangeAspect="1"/>
          </p:cNvPicPr>
          <p:nvPr/>
        </p:nvPicPr>
        <p:blipFill rotWithShape="1">
          <a:blip r:embed="rId2"/>
          <a:srcRect b="2858"/>
          <a:stretch/>
        </p:blipFill>
        <p:spPr>
          <a:xfrm>
            <a:off x="342901" y="397369"/>
            <a:ext cx="6183086" cy="6217920"/>
          </a:xfrm>
          <a:prstGeom prst="rect">
            <a:avLst/>
          </a:prstGeom>
        </p:spPr>
      </p:pic>
      <p:grpSp>
        <p:nvGrpSpPr>
          <p:cNvPr id="10" name="Group 9">
            <a:extLst>
              <a:ext uri="{FF2B5EF4-FFF2-40B4-BE49-F238E27FC236}">
                <a16:creationId xmlns:a16="http://schemas.microsoft.com/office/drawing/2014/main" id="{181633E4-1217-6146-B057-FCCA9481CAD5}"/>
              </a:ext>
            </a:extLst>
          </p:cNvPr>
          <p:cNvGrpSpPr/>
          <p:nvPr/>
        </p:nvGrpSpPr>
        <p:grpSpPr>
          <a:xfrm>
            <a:off x="622289" y="1582150"/>
            <a:ext cx="8321145" cy="2845225"/>
            <a:chOff x="622289" y="1582150"/>
            <a:chExt cx="8321145" cy="2845225"/>
          </a:xfrm>
        </p:grpSpPr>
        <p:sp>
          <p:nvSpPr>
            <p:cNvPr id="9" name="Rectangle 8">
              <a:extLst>
                <a:ext uri="{FF2B5EF4-FFF2-40B4-BE49-F238E27FC236}">
                  <a16:creationId xmlns:a16="http://schemas.microsoft.com/office/drawing/2014/main" id="{508894B6-55CD-3B46-B335-CE9952480A83}"/>
                </a:ext>
              </a:extLst>
            </p:cNvPr>
            <p:cNvSpPr/>
            <p:nvPr/>
          </p:nvSpPr>
          <p:spPr>
            <a:xfrm>
              <a:off x="622289" y="2896503"/>
              <a:ext cx="1803669" cy="323022"/>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4B3DEF20-CF23-BF42-BEEF-AB25DD6EAB68}"/>
                </a:ext>
              </a:extLst>
            </p:cNvPr>
            <p:cNvGrpSpPr/>
            <p:nvPr/>
          </p:nvGrpSpPr>
          <p:grpSpPr>
            <a:xfrm>
              <a:off x="2943765" y="1582150"/>
              <a:ext cx="5999669" cy="2845225"/>
              <a:chOff x="2943765" y="1582150"/>
              <a:chExt cx="5999669" cy="2845225"/>
            </a:xfrm>
          </p:grpSpPr>
          <p:sp>
            <p:nvSpPr>
              <p:cNvPr id="11" name="Rounded Rectangular Callout 10">
                <a:extLst>
                  <a:ext uri="{FF2B5EF4-FFF2-40B4-BE49-F238E27FC236}">
                    <a16:creationId xmlns:a16="http://schemas.microsoft.com/office/drawing/2014/main" id="{AC5834B1-7730-0742-8F2A-01B39E387758}"/>
                  </a:ext>
                </a:extLst>
              </p:cNvPr>
              <p:cNvSpPr/>
              <p:nvPr/>
            </p:nvSpPr>
            <p:spPr>
              <a:xfrm>
                <a:off x="2943765" y="1582150"/>
                <a:ext cx="5999669" cy="2845225"/>
              </a:xfrm>
              <a:prstGeom prst="wedgeRoundRectCallout">
                <a:avLst>
                  <a:gd name="adj1" fmla="val -56919"/>
                  <a:gd name="adj2" fmla="val 2683"/>
                  <a:gd name="adj3" fmla="val 16667"/>
                </a:avLst>
              </a:prstGeom>
              <a:solidFill>
                <a:srgbClr val="FFFFFF"/>
              </a:solidFill>
              <a:ln w="76200" cap="flat" cmpd="sng" algn="ctr">
                <a:solidFill>
                  <a:srgbClr val="42B8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2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2" name="Rectangle 11">
                <a:extLst>
                  <a:ext uri="{FF2B5EF4-FFF2-40B4-BE49-F238E27FC236}">
                    <a16:creationId xmlns:a16="http://schemas.microsoft.com/office/drawing/2014/main" id="{F2F226CD-0334-BF46-B40D-534FC96ADCF3}"/>
                  </a:ext>
                </a:extLst>
              </p:cNvPr>
              <p:cNvSpPr/>
              <p:nvPr/>
            </p:nvSpPr>
            <p:spPr>
              <a:xfrm>
                <a:off x="3430508" y="1838435"/>
                <a:ext cx="5014707" cy="2323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Click </a:t>
                </a:r>
                <a:r>
                  <a:rPr kumimoji="0" lang="en-US" sz="9600" b="0" i="0" u="none" strike="noStrike" kern="1200" cap="none" spc="0" normalizeH="0" baseline="0" noProof="0" dirty="0" err="1">
                    <a:ln>
                      <a:noFill/>
                    </a:ln>
                    <a:solidFill>
                      <a:prstClr val="black"/>
                    </a:solidFill>
                    <a:effectLst/>
                    <a:uLnTx/>
                    <a:uFillTx/>
                    <a:latin typeface="Calibri"/>
                    <a:ea typeface="+mn-ea"/>
                    <a:cs typeface="+mn-cs"/>
                  </a:rPr>
                  <a:t>GoldRush</a:t>
                </a: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B374C9DE-0A7F-0D40-A001-05BBA9209E4E}"/>
              </a:ext>
            </a:extLst>
          </p:cNvPr>
          <p:cNvGrpSpPr/>
          <p:nvPr/>
        </p:nvGrpSpPr>
        <p:grpSpPr>
          <a:xfrm>
            <a:off x="215633" y="261259"/>
            <a:ext cx="8712734" cy="1020775"/>
            <a:chOff x="215633" y="261259"/>
            <a:chExt cx="8712734" cy="1020775"/>
          </a:xfrm>
        </p:grpSpPr>
        <p:sp>
          <p:nvSpPr>
            <p:cNvPr id="5" name="Rounded Rectangular Callout 4">
              <a:extLst>
                <a:ext uri="{FF2B5EF4-FFF2-40B4-BE49-F238E27FC236}">
                  <a16:creationId xmlns:a16="http://schemas.microsoft.com/office/drawing/2014/main" id="{69366128-BF6F-2B4C-80EF-49C7106C5187}"/>
                </a:ext>
              </a:extLst>
            </p:cNvPr>
            <p:cNvSpPr/>
            <p:nvPr/>
          </p:nvSpPr>
          <p:spPr>
            <a:xfrm>
              <a:off x="215633" y="261259"/>
              <a:ext cx="8712734" cy="1020775"/>
            </a:xfrm>
            <a:prstGeom prst="wedgeRoundRectCallout">
              <a:avLst>
                <a:gd name="adj1" fmla="val -9061"/>
                <a:gd name="adj2" fmla="val -43566"/>
                <a:gd name="adj3" fmla="val 16667"/>
              </a:avLst>
            </a:prstGeom>
            <a:solidFill>
              <a:schemeClr val="bg1"/>
            </a:solidFill>
            <a:ln w="57150"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4CA489B-32AA-CA4A-AF63-15B7FCCDA31F}"/>
                </a:ext>
              </a:extLst>
            </p:cNvPr>
            <p:cNvSpPr/>
            <p:nvPr/>
          </p:nvSpPr>
          <p:spPr>
            <a:xfrm>
              <a:off x="362997" y="556710"/>
              <a:ext cx="8431381" cy="4901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defRPr/>
              </a:pPr>
              <a:r>
                <a:rPr lang="en-US" sz="4000" dirty="0">
                  <a:solidFill>
                    <a:prstClr val="black"/>
                  </a:solidFill>
                </a:rPr>
                <a:t>https://</a:t>
              </a:r>
              <a:r>
                <a:rPr lang="en-US" sz="4000" dirty="0" err="1">
                  <a:solidFill>
                    <a:prstClr val="black"/>
                  </a:solidFill>
                </a:rPr>
                <a:t>ttuhsc.libguides.com</a:t>
              </a:r>
              <a:r>
                <a:rPr lang="en-US" sz="4000" dirty="0">
                  <a:solidFill>
                    <a:prstClr val="black"/>
                  </a:solidFill>
                </a:rPr>
                <a:t>/homepage</a:t>
              </a:r>
            </a:p>
          </p:txBody>
        </p:sp>
      </p:grpSp>
    </p:spTree>
    <p:extLst>
      <p:ext uri="{BB962C8B-B14F-4D97-AF65-F5344CB8AC3E}">
        <p14:creationId xmlns:p14="http://schemas.microsoft.com/office/powerpoint/2010/main" val="196468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DE97E-CE23-BB47-B3A1-7CCCCD00B013}"/>
              </a:ext>
            </a:extLst>
          </p:cNvPr>
          <p:cNvPicPr>
            <a:picLocks noChangeAspect="1"/>
          </p:cNvPicPr>
          <p:nvPr/>
        </p:nvPicPr>
        <p:blipFill>
          <a:blip r:embed="rId2"/>
          <a:stretch>
            <a:fillRect/>
          </a:stretch>
        </p:blipFill>
        <p:spPr>
          <a:xfrm>
            <a:off x="1552946" y="263144"/>
            <a:ext cx="7307072" cy="6331712"/>
          </a:xfrm>
          <a:prstGeom prst="rect">
            <a:avLst/>
          </a:prstGeom>
        </p:spPr>
      </p:pic>
      <p:grpSp>
        <p:nvGrpSpPr>
          <p:cNvPr id="9" name="Group 8">
            <a:extLst>
              <a:ext uri="{FF2B5EF4-FFF2-40B4-BE49-F238E27FC236}">
                <a16:creationId xmlns:a16="http://schemas.microsoft.com/office/drawing/2014/main" id="{6CFC9AF1-8058-B64D-A071-2720F269536B}"/>
              </a:ext>
            </a:extLst>
          </p:cNvPr>
          <p:cNvGrpSpPr/>
          <p:nvPr/>
        </p:nvGrpSpPr>
        <p:grpSpPr>
          <a:xfrm>
            <a:off x="202842" y="158620"/>
            <a:ext cx="6197958" cy="2080727"/>
            <a:chOff x="202842" y="158620"/>
            <a:chExt cx="6197958" cy="2080727"/>
          </a:xfrm>
        </p:grpSpPr>
        <p:sp>
          <p:nvSpPr>
            <p:cNvPr id="5" name="Rounded Rectangular Callout 4">
              <a:extLst>
                <a:ext uri="{FF2B5EF4-FFF2-40B4-BE49-F238E27FC236}">
                  <a16:creationId xmlns:a16="http://schemas.microsoft.com/office/drawing/2014/main" id="{2EF06B4A-53CE-B04C-BCBD-A9818067ACE9}"/>
                </a:ext>
              </a:extLst>
            </p:cNvPr>
            <p:cNvSpPr/>
            <p:nvPr/>
          </p:nvSpPr>
          <p:spPr bwMode="auto">
            <a:xfrm>
              <a:off x="202842" y="158620"/>
              <a:ext cx="6197958" cy="2080727"/>
            </a:xfrm>
            <a:prstGeom prst="wedgeRoundRectCallout">
              <a:avLst>
                <a:gd name="adj1" fmla="val 20945"/>
                <a:gd name="adj2" fmla="val 60686"/>
                <a:gd name="adj3" fmla="val 16667"/>
              </a:avLst>
            </a:prstGeom>
            <a:solidFill>
              <a:schemeClr val="bg1"/>
            </a:solidFill>
            <a:ln w="76200" cap="flat" cmpd="sng" algn="ctr">
              <a:solidFill>
                <a:srgbClr val="42B8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4800" dirty="0">
                <a:solidFill>
                  <a:schemeClr val="tx1"/>
                </a:solidFill>
                <a:latin typeface="Verdana"/>
                <a:cs typeface="Verdana"/>
              </a:endParaRPr>
            </a:p>
          </p:txBody>
        </p:sp>
        <p:sp>
          <p:nvSpPr>
            <p:cNvPr id="6" name="Rounded Rectangle 5">
              <a:extLst>
                <a:ext uri="{FF2B5EF4-FFF2-40B4-BE49-F238E27FC236}">
                  <a16:creationId xmlns:a16="http://schemas.microsoft.com/office/drawing/2014/main" id="{88E03EE6-578F-3F41-B5CA-766536D998B9}"/>
                </a:ext>
              </a:extLst>
            </p:cNvPr>
            <p:cNvSpPr/>
            <p:nvPr/>
          </p:nvSpPr>
          <p:spPr bwMode="auto">
            <a:xfrm>
              <a:off x="3490622" y="1166326"/>
              <a:ext cx="2624865" cy="895120"/>
            </a:xfrm>
            <a:prstGeom prst="roundRect">
              <a:avLst/>
            </a:prstGeom>
            <a:solidFill>
              <a:schemeClr val="bg1">
                <a:lumMod val="85000"/>
              </a:schemeClr>
            </a:solidFill>
            <a:ln w="57150"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dirty="0">
                  <a:solidFill>
                    <a:schemeClr val="tx1"/>
                  </a:solidFill>
                  <a:latin typeface="Verdana"/>
                  <a:cs typeface="Verdana"/>
                </a:rPr>
                <a:t>Search</a:t>
              </a:r>
            </a:p>
          </p:txBody>
        </p:sp>
        <p:sp>
          <p:nvSpPr>
            <p:cNvPr id="7" name="Rectangle 6">
              <a:extLst>
                <a:ext uri="{FF2B5EF4-FFF2-40B4-BE49-F238E27FC236}">
                  <a16:creationId xmlns:a16="http://schemas.microsoft.com/office/drawing/2014/main" id="{E9315314-FF54-5A40-9464-8A114CDE83E2}"/>
                </a:ext>
              </a:extLst>
            </p:cNvPr>
            <p:cNvSpPr/>
            <p:nvPr/>
          </p:nvSpPr>
          <p:spPr>
            <a:xfrm>
              <a:off x="442474" y="323349"/>
              <a:ext cx="5635689" cy="6951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prstClr val="black"/>
                  </a:solidFill>
                  <a:latin typeface="Verdana"/>
                  <a:cs typeface="Verdana"/>
                </a:rPr>
                <a:t>Enter journal title</a:t>
              </a:r>
              <a:endParaRPr lang="en-US" dirty="0"/>
            </a:p>
          </p:txBody>
        </p:sp>
        <p:sp>
          <p:nvSpPr>
            <p:cNvPr id="8" name="Rectangle 7">
              <a:extLst>
                <a:ext uri="{FF2B5EF4-FFF2-40B4-BE49-F238E27FC236}">
                  <a16:creationId xmlns:a16="http://schemas.microsoft.com/office/drawing/2014/main" id="{C9DE929D-E149-EE40-9D4C-98AEF7FFFB61}"/>
                </a:ext>
              </a:extLst>
            </p:cNvPr>
            <p:cNvSpPr/>
            <p:nvPr/>
          </p:nvSpPr>
          <p:spPr>
            <a:xfrm>
              <a:off x="507791" y="1307726"/>
              <a:ext cx="2873829" cy="6400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US" sz="4800" dirty="0">
                  <a:solidFill>
                    <a:prstClr val="black"/>
                  </a:solidFill>
                  <a:latin typeface="Verdana"/>
                  <a:cs typeface="Verdana"/>
                </a:rPr>
                <a:t>and click</a:t>
              </a:r>
            </a:p>
          </p:txBody>
        </p:sp>
      </p:grpSp>
      <p:grpSp>
        <p:nvGrpSpPr>
          <p:cNvPr id="11" name="Group 10">
            <a:extLst>
              <a:ext uri="{FF2B5EF4-FFF2-40B4-BE49-F238E27FC236}">
                <a16:creationId xmlns:a16="http://schemas.microsoft.com/office/drawing/2014/main" id="{D7631E3B-381C-3848-BF6B-1C98EE660724}"/>
              </a:ext>
            </a:extLst>
          </p:cNvPr>
          <p:cNvGrpSpPr/>
          <p:nvPr/>
        </p:nvGrpSpPr>
        <p:grpSpPr>
          <a:xfrm>
            <a:off x="202842" y="2528594"/>
            <a:ext cx="6739133" cy="1129004"/>
            <a:chOff x="1211764" y="2864498"/>
            <a:chExt cx="6739133" cy="1129004"/>
          </a:xfrm>
        </p:grpSpPr>
        <p:sp>
          <p:nvSpPr>
            <p:cNvPr id="4" name="Rectangle 3">
              <a:extLst>
                <a:ext uri="{FF2B5EF4-FFF2-40B4-BE49-F238E27FC236}">
                  <a16:creationId xmlns:a16="http://schemas.microsoft.com/office/drawing/2014/main" id="{48379108-A94B-8C4C-A0A5-0AD6611F0898}"/>
                </a:ext>
              </a:extLst>
            </p:cNvPr>
            <p:cNvSpPr/>
            <p:nvPr/>
          </p:nvSpPr>
          <p:spPr>
            <a:xfrm>
              <a:off x="1211764" y="2864498"/>
              <a:ext cx="6739133" cy="1129004"/>
            </a:xfrm>
            <a:prstGeom prst="rect">
              <a:avLst/>
            </a:prstGeom>
            <a:solidFill>
              <a:srgbClr val="FFFFFF"/>
            </a:solidFill>
            <a:ln w="762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000" dirty="0">
                  <a:solidFill>
                    <a:schemeClr val="tx1"/>
                  </a:solidFill>
                </a:rPr>
                <a:t>  </a:t>
              </a:r>
              <a:endParaRPr lang="en-US" sz="7200" dirty="0">
                <a:solidFill>
                  <a:schemeClr val="tx1"/>
                </a:solidFill>
              </a:endParaRPr>
            </a:p>
          </p:txBody>
        </p:sp>
        <p:sp>
          <p:nvSpPr>
            <p:cNvPr id="10" name="Rectangle 9">
              <a:extLst>
                <a:ext uri="{FF2B5EF4-FFF2-40B4-BE49-F238E27FC236}">
                  <a16:creationId xmlns:a16="http://schemas.microsoft.com/office/drawing/2014/main" id="{A0EB6305-DA35-2B4F-850C-70F997C28798}"/>
                </a:ext>
              </a:extLst>
            </p:cNvPr>
            <p:cNvSpPr/>
            <p:nvPr/>
          </p:nvSpPr>
          <p:spPr>
            <a:xfrm>
              <a:off x="1405839" y="2971800"/>
              <a:ext cx="6350982"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prstClr val="black"/>
                  </a:solidFill>
                </a:rPr>
                <a:t>nursing research</a:t>
              </a:r>
              <a:endParaRPr lang="en-US" dirty="0"/>
            </a:p>
          </p:txBody>
        </p:sp>
      </p:grpSp>
    </p:spTree>
    <p:extLst>
      <p:ext uri="{BB962C8B-B14F-4D97-AF65-F5344CB8AC3E}">
        <p14:creationId xmlns:p14="http://schemas.microsoft.com/office/powerpoint/2010/main" val="31900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F65521-34E0-A746-ABE0-721BF5A2C9C5}"/>
              </a:ext>
            </a:extLst>
          </p:cNvPr>
          <p:cNvPicPr>
            <a:picLocks noChangeAspect="1"/>
          </p:cNvPicPr>
          <p:nvPr/>
        </p:nvPicPr>
        <p:blipFill rotWithShape="1">
          <a:blip r:embed="rId2"/>
          <a:srcRect l="709" r="830" b="2044"/>
          <a:stretch/>
        </p:blipFill>
        <p:spPr>
          <a:xfrm>
            <a:off x="264990" y="274320"/>
            <a:ext cx="5852160" cy="6309360"/>
          </a:xfrm>
          <a:prstGeom prst="rect">
            <a:avLst/>
          </a:prstGeom>
        </p:spPr>
      </p:pic>
      <p:grpSp>
        <p:nvGrpSpPr>
          <p:cNvPr id="11" name="Group 10">
            <a:extLst>
              <a:ext uri="{FF2B5EF4-FFF2-40B4-BE49-F238E27FC236}">
                <a16:creationId xmlns:a16="http://schemas.microsoft.com/office/drawing/2014/main" id="{68C245F1-76BB-F740-A701-07D49D6B5D43}"/>
              </a:ext>
            </a:extLst>
          </p:cNvPr>
          <p:cNvGrpSpPr/>
          <p:nvPr/>
        </p:nvGrpSpPr>
        <p:grpSpPr>
          <a:xfrm>
            <a:off x="2242757" y="2864497"/>
            <a:ext cx="6570126" cy="3793828"/>
            <a:chOff x="2242757" y="2864497"/>
            <a:chExt cx="6570126" cy="3793828"/>
          </a:xfrm>
        </p:grpSpPr>
        <p:sp>
          <p:nvSpPr>
            <p:cNvPr id="9" name="Rounded Rectangular Callout 8">
              <a:extLst>
                <a:ext uri="{FF2B5EF4-FFF2-40B4-BE49-F238E27FC236}">
                  <a16:creationId xmlns:a16="http://schemas.microsoft.com/office/drawing/2014/main" id="{DF41500A-1FC6-7346-A057-9295EA329D44}"/>
                </a:ext>
              </a:extLst>
            </p:cNvPr>
            <p:cNvSpPr/>
            <p:nvPr/>
          </p:nvSpPr>
          <p:spPr>
            <a:xfrm>
              <a:off x="2242757" y="3806838"/>
              <a:ext cx="6570126" cy="2851487"/>
            </a:xfrm>
            <a:prstGeom prst="wedgeRoundRectCallout">
              <a:avLst>
                <a:gd name="adj1" fmla="val -34641"/>
                <a:gd name="adj2" fmla="val -68892"/>
                <a:gd name="adj3" fmla="val 16667"/>
              </a:avLst>
            </a:prstGeom>
            <a:solidFill>
              <a:srgbClr val="FFFFFF"/>
            </a:solidFill>
            <a:ln w="76200" cap="flat" cmpd="sng" algn="ctr">
              <a:solidFill>
                <a:srgbClr val="42B8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8000" dirty="0">
                  <a:solidFill>
                    <a:srgbClr val="000000"/>
                  </a:solidFill>
                  <a:latin typeface="Verdana" charset="0"/>
                  <a:ea typeface="ＭＳ Ｐゴシック" charset="0"/>
                  <a:cs typeface="Verdana" charset="0"/>
                </a:rPr>
                <a:t>Click to go to page 2</a:t>
              </a:r>
            </a:p>
          </p:txBody>
        </p:sp>
        <p:sp>
          <p:nvSpPr>
            <p:cNvPr id="10" name="Rectangle 9">
              <a:extLst>
                <a:ext uri="{FF2B5EF4-FFF2-40B4-BE49-F238E27FC236}">
                  <a16:creationId xmlns:a16="http://schemas.microsoft.com/office/drawing/2014/main" id="{11DE6E70-7A18-C74F-902F-462CC17E3EEB}"/>
                </a:ext>
              </a:extLst>
            </p:cNvPr>
            <p:cNvSpPr/>
            <p:nvPr/>
          </p:nvSpPr>
          <p:spPr>
            <a:xfrm>
              <a:off x="3041780" y="2864497"/>
              <a:ext cx="261257" cy="289249"/>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28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0EE12-CDD3-8A44-80A3-6022A0A0C7EB}"/>
              </a:ext>
            </a:extLst>
          </p:cNvPr>
          <p:cNvPicPr>
            <a:picLocks noChangeAspect="1"/>
          </p:cNvPicPr>
          <p:nvPr/>
        </p:nvPicPr>
        <p:blipFill rotWithShape="1">
          <a:blip r:embed="rId2"/>
          <a:srcRect t="-1" r="1880" b="6665"/>
          <a:stretch/>
        </p:blipFill>
        <p:spPr>
          <a:xfrm>
            <a:off x="419885" y="228600"/>
            <a:ext cx="6400800" cy="6400800"/>
          </a:xfrm>
          <a:prstGeom prst="rect">
            <a:avLst/>
          </a:prstGeom>
        </p:spPr>
      </p:pic>
      <p:grpSp>
        <p:nvGrpSpPr>
          <p:cNvPr id="7" name="Group 6">
            <a:extLst>
              <a:ext uri="{FF2B5EF4-FFF2-40B4-BE49-F238E27FC236}">
                <a16:creationId xmlns:a16="http://schemas.microsoft.com/office/drawing/2014/main" id="{D80F5FFA-9E1E-F64D-81F5-87FDEB4A7BEA}"/>
              </a:ext>
            </a:extLst>
          </p:cNvPr>
          <p:cNvGrpSpPr/>
          <p:nvPr/>
        </p:nvGrpSpPr>
        <p:grpSpPr>
          <a:xfrm>
            <a:off x="248398" y="228600"/>
            <a:ext cx="8647204" cy="3979506"/>
            <a:chOff x="248398" y="228600"/>
            <a:chExt cx="8647204" cy="3979506"/>
          </a:xfrm>
        </p:grpSpPr>
        <p:sp>
          <p:nvSpPr>
            <p:cNvPr id="4" name="Rounded Rectangular Callout 3">
              <a:extLst>
                <a:ext uri="{FF2B5EF4-FFF2-40B4-BE49-F238E27FC236}">
                  <a16:creationId xmlns:a16="http://schemas.microsoft.com/office/drawing/2014/main" id="{B4923DC2-DAA4-934F-AC4C-FC16173B8B1B}"/>
                </a:ext>
              </a:extLst>
            </p:cNvPr>
            <p:cNvSpPr/>
            <p:nvPr/>
          </p:nvSpPr>
          <p:spPr>
            <a:xfrm>
              <a:off x="248398" y="228600"/>
              <a:ext cx="8647204" cy="2178698"/>
            </a:xfrm>
            <a:prstGeom prst="wedgeRoundRectCallout">
              <a:avLst>
                <a:gd name="adj1" fmla="val -21979"/>
                <a:gd name="adj2" fmla="val 111046"/>
                <a:gd name="adj3" fmla="val 16667"/>
              </a:avLst>
            </a:prstGeom>
            <a:solidFill>
              <a:srgbClr val="FFFFFF"/>
            </a:solidFill>
            <a:ln w="76200" cap="flat" cmpd="sng" algn="ctr">
              <a:solidFill>
                <a:srgbClr val="42B8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5400" dirty="0">
                  <a:solidFill>
                    <a:srgbClr val="000000"/>
                  </a:solidFill>
                  <a:latin typeface="Verdana" charset="0"/>
                  <a:ea typeface="ＭＳ Ｐゴシック" charset="0"/>
                  <a:cs typeface="Verdana" charset="0"/>
                </a:rPr>
                <a:t>Click </a:t>
              </a:r>
              <a:r>
                <a:rPr lang="en-US" sz="5400" dirty="0">
                  <a:solidFill>
                    <a:srgbClr val="0432FF"/>
                  </a:solidFill>
                  <a:latin typeface="Verdana" charset="0"/>
                  <a:ea typeface="ＭＳ Ｐゴシック" charset="0"/>
                  <a:cs typeface="Verdana" charset="0"/>
                </a:rPr>
                <a:t>Nursing Research (New York...)</a:t>
              </a:r>
            </a:p>
          </p:txBody>
        </p:sp>
        <p:sp>
          <p:nvSpPr>
            <p:cNvPr id="5" name="Rectangle 4">
              <a:extLst>
                <a:ext uri="{FF2B5EF4-FFF2-40B4-BE49-F238E27FC236}">
                  <a16:creationId xmlns:a16="http://schemas.microsoft.com/office/drawing/2014/main" id="{956AE216-682B-4B45-B651-615DDED6B9FC}"/>
                </a:ext>
              </a:extLst>
            </p:cNvPr>
            <p:cNvSpPr/>
            <p:nvPr/>
          </p:nvSpPr>
          <p:spPr>
            <a:xfrm>
              <a:off x="1380935" y="3834882"/>
              <a:ext cx="5150499" cy="373224"/>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685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6FBAE-AB0C-0847-B9C8-FEF498B30EF4}"/>
              </a:ext>
            </a:extLst>
          </p:cNvPr>
          <p:cNvPicPr>
            <a:picLocks noChangeAspect="1"/>
          </p:cNvPicPr>
          <p:nvPr/>
        </p:nvPicPr>
        <p:blipFill>
          <a:blip r:embed="rId2"/>
          <a:stretch>
            <a:fillRect/>
          </a:stretch>
        </p:blipFill>
        <p:spPr>
          <a:xfrm>
            <a:off x="1318260" y="193040"/>
            <a:ext cx="6507480" cy="6471920"/>
          </a:xfrm>
          <a:prstGeom prst="rect">
            <a:avLst/>
          </a:prstGeom>
        </p:spPr>
      </p:pic>
      <p:grpSp>
        <p:nvGrpSpPr>
          <p:cNvPr id="18" name="Group 17">
            <a:extLst>
              <a:ext uri="{FF2B5EF4-FFF2-40B4-BE49-F238E27FC236}">
                <a16:creationId xmlns:a16="http://schemas.microsoft.com/office/drawing/2014/main" id="{5E38D5DF-C799-0D4E-889D-079937035F40}"/>
              </a:ext>
            </a:extLst>
          </p:cNvPr>
          <p:cNvGrpSpPr/>
          <p:nvPr/>
        </p:nvGrpSpPr>
        <p:grpSpPr>
          <a:xfrm>
            <a:off x="1023501" y="2522789"/>
            <a:ext cx="7781730" cy="4017970"/>
            <a:chOff x="1023501" y="2522789"/>
            <a:chExt cx="7781730" cy="4017970"/>
          </a:xfrm>
        </p:grpSpPr>
        <p:sp>
          <p:nvSpPr>
            <p:cNvPr id="5" name="Rectangle 4">
              <a:extLst>
                <a:ext uri="{FF2B5EF4-FFF2-40B4-BE49-F238E27FC236}">
                  <a16:creationId xmlns:a16="http://schemas.microsoft.com/office/drawing/2014/main" id="{FFF14644-9A8A-ED40-AA28-81E04CF7083E}"/>
                </a:ext>
              </a:extLst>
            </p:cNvPr>
            <p:cNvSpPr/>
            <p:nvPr/>
          </p:nvSpPr>
          <p:spPr>
            <a:xfrm>
              <a:off x="5128976" y="6050249"/>
              <a:ext cx="1495760" cy="490510"/>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BE19EF4-97EC-0143-9D7B-D9C4A2E21CD6}"/>
                </a:ext>
              </a:extLst>
            </p:cNvPr>
            <p:cNvGrpSpPr/>
            <p:nvPr/>
          </p:nvGrpSpPr>
          <p:grpSpPr>
            <a:xfrm>
              <a:off x="1023501" y="2522789"/>
              <a:ext cx="7781730" cy="1579776"/>
              <a:chOff x="681135" y="218128"/>
              <a:chExt cx="7781730" cy="1579776"/>
            </a:xfrm>
          </p:grpSpPr>
          <p:sp>
            <p:nvSpPr>
              <p:cNvPr id="7" name="Rounded Rectangular Callout 6">
                <a:extLst>
                  <a:ext uri="{FF2B5EF4-FFF2-40B4-BE49-F238E27FC236}">
                    <a16:creationId xmlns:a16="http://schemas.microsoft.com/office/drawing/2014/main" id="{6C91207E-9820-3C4A-904D-592202F6C053}"/>
                  </a:ext>
                </a:extLst>
              </p:cNvPr>
              <p:cNvSpPr/>
              <p:nvPr/>
            </p:nvSpPr>
            <p:spPr>
              <a:xfrm>
                <a:off x="681135" y="218128"/>
                <a:ext cx="7781730" cy="1579776"/>
              </a:xfrm>
              <a:prstGeom prst="wedgeRoundRectCallout">
                <a:avLst>
                  <a:gd name="adj1" fmla="val 16334"/>
                  <a:gd name="adj2" fmla="val 165222"/>
                  <a:gd name="adj3" fmla="val 16667"/>
                </a:avLst>
              </a:prstGeom>
              <a:solidFill>
                <a:srgbClr val="FFFFFF"/>
              </a:solidFill>
              <a:ln w="76200" cap="flat" cmpd="sng" algn="ctr">
                <a:solidFill>
                  <a:srgbClr val="42B8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2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8" name="Rectangle 7">
                <a:extLst>
                  <a:ext uri="{FF2B5EF4-FFF2-40B4-BE49-F238E27FC236}">
                    <a16:creationId xmlns:a16="http://schemas.microsoft.com/office/drawing/2014/main" id="{0EFC2483-F4A5-F94D-941B-64BAFB216656}"/>
                  </a:ext>
                </a:extLst>
              </p:cNvPr>
              <p:cNvSpPr/>
              <p:nvPr/>
            </p:nvSpPr>
            <p:spPr>
              <a:xfrm>
                <a:off x="855774" y="432291"/>
                <a:ext cx="7439141" cy="115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1) Check dates </a:t>
                </a:r>
              </a:p>
            </p:txBody>
          </p:sp>
        </p:grpSp>
      </p:grpSp>
      <p:grpSp>
        <p:nvGrpSpPr>
          <p:cNvPr id="17" name="Group 16">
            <a:extLst>
              <a:ext uri="{FF2B5EF4-FFF2-40B4-BE49-F238E27FC236}">
                <a16:creationId xmlns:a16="http://schemas.microsoft.com/office/drawing/2014/main" id="{A464E144-4A65-8247-8FB1-0B11D5CC1199}"/>
              </a:ext>
            </a:extLst>
          </p:cNvPr>
          <p:cNvGrpSpPr/>
          <p:nvPr/>
        </p:nvGrpSpPr>
        <p:grpSpPr>
          <a:xfrm>
            <a:off x="177278" y="4427601"/>
            <a:ext cx="6447457" cy="1413586"/>
            <a:chOff x="177278" y="4427601"/>
            <a:chExt cx="6447457" cy="1413586"/>
          </a:xfrm>
        </p:grpSpPr>
        <p:sp>
          <p:nvSpPr>
            <p:cNvPr id="12" name="Rounded Rectangular Callout 11">
              <a:extLst>
                <a:ext uri="{FF2B5EF4-FFF2-40B4-BE49-F238E27FC236}">
                  <a16:creationId xmlns:a16="http://schemas.microsoft.com/office/drawing/2014/main" id="{27C062B3-35E3-C641-B324-E78EAE386723}"/>
                </a:ext>
              </a:extLst>
            </p:cNvPr>
            <p:cNvSpPr/>
            <p:nvPr/>
          </p:nvSpPr>
          <p:spPr>
            <a:xfrm>
              <a:off x="177278" y="4427601"/>
              <a:ext cx="6447457" cy="1413586"/>
            </a:xfrm>
            <a:prstGeom prst="wedgeRoundRectCallout">
              <a:avLst>
                <a:gd name="adj1" fmla="val 4074"/>
                <a:gd name="adj2" fmla="val 76042"/>
                <a:gd name="adj3" fmla="val 16667"/>
              </a:avLst>
            </a:prstGeom>
            <a:solidFill>
              <a:srgbClr val="FFFFFF"/>
            </a:solidFill>
            <a:ln w="76200" cap="flat" cmpd="sng" algn="ctr">
              <a:solidFill>
                <a:srgbClr val="0432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2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3" name="Rectangle 12">
              <a:extLst>
                <a:ext uri="{FF2B5EF4-FFF2-40B4-BE49-F238E27FC236}">
                  <a16:creationId xmlns:a16="http://schemas.microsoft.com/office/drawing/2014/main" id="{E3F3C352-8BBD-F44D-8CAB-2B4C7CA200C7}"/>
                </a:ext>
              </a:extLst>
            </p:cNvPr>
            <p:cNvSpPr/>
            <p:nvPr/>
          </p:nvSpPr>
          <p:spPr>
            <a:xfrm>
              <a:off x="292108" y="4619318"/>
              <a:ext cx="6174005" cy="1030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2) Click Link</a:t>
              </a:r>
            </a:p>
          </p:txBody>
        </p:sp>
      </p:grpSp>
    </p:spTree>
    <p:extLst>
      <p:ext uri="{BB962C8B-B14F-4D97-AF65-F5344CB8AC3E}">
        <p14:creationId xmlns:p14="http://schemas.microsoft.com/office/powerpoint/2010/main" val="68104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C59C3-0A7B-3247-859E-967283BB410D}"/>
              </a:ext>
            </a:extLst>
          </p:cNvPr>
          <p:cNvPicPr>
            <a:picLocks noChangeAspect="1"/>
          </p:cNvPicPr>
          <p:nvPr/>
        </p:nvPicPr>
        <p:blipFill>
          <a:blip r:embed="rId2"/>
          <a:stretch>
            <a:fillRect/>
          </a:stretch>
        </p:blipFill>
        <p:spPr>
          <a:xfrm>
            <a:off x="2525555" y="315945"/>
            <a:ext cx="6441440" cy="6375400"/>
          </a:xfrm>
          <a:prstGeom prst="rect">
            <a:avLst/>
          </a:prstGeom>
        </p:spPr>
      </p:pic>
      <p:sp>
        <p:nvSpPr>
          <p:cNvPr id="6" name="Rounded Rectangular Callout 5">
            <a:extLst>
              <a:ext uri="{FF2B5EF4-FFF2-40B4-BE49-F238E27FC236}">
                <a16:creationId xmlns:a16="http://schemas.microsoft.com/office/drawing/2014/main" id="{52D79E14-0325-2C45-B1F7-3A254B978730}"/>
              </a:ext>
            </a:extLst>
          </p:cNvPr>
          <p:cNvSpPr/>
          <p:nvPr/>
        </p:nvSpPr>
        <p:spPr>
          <a:xfrm>
            <a:off x="204997" y="755780"/>
            <a:ext cx="2472890" cy="2144161"/>
          </a:xfrm>
          <a:prstGeom prst="wedgeRoundRectCallout">
            <a:avLst>
              <a:gd name="adj1" fmla="val 52414"/>
              <a:gd name="adj2" fmla="val 77148"/>
              <a:gd name="adj3" fmla="val 16667"/>
            </a:avLst>
          </a:prstGeom>
          <a:solidFill>
            <a:srgbClr val="FFFFFF"/>
          </a:solidFill>
          <a:ln w="76200" cap="flat" cmpd="sng" algn="ctr">
            <a:solidFill>
              <a:srgbClr val="CC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5400" dirty="0">
                <a:solidFill>
                  <a:srgbClr val="000000"/>
                </a:solidFill>
                <a:latin typeface="+mj-lt"/>
                <a:ea typeface="ＭＳ Ｐゴシック" charset="0"/>
                <a:cs typeface="Verdana" charset="0"/>
              </a:rPr>
              <a:t>Select Year</a:t>
            </a:r>
          </a:p>
        </p:txBody>
      </p:sp>
      <p:sp>
        <p:nvSpPr>
          <p:cNvPr id="7" name="Rounded Rectangular Callout 6">
            <a:extLst>
              <a:ext uri="{FF2B5EF4-FFF2-40B4-BE49-F238E27FC236}">
                <a16:creationId xmlns:a16="http://schemas.microsoft.com/office/drawing/2014/main" id="{3F9203B0-2F0C-EE46-B934-9ABA9CCF3BA6}"/>
              </a:ext>
            </a:extLst>
          </p:cNvPr>
          <p:cNvSpPr/>
          <p:nvPr/>
        </p:nvSpPr>
        <p:spPr>
          <a:xfrm>
            <a:off x="4296607" y="3816221"/>
            <a:ext cx="2748006" cy="2557884"/>
          </a:xfrm>
          <a:prstGeom prst="wedgeRoundRectCallout">
            <a:avLst>
              <a:gd name="adj1" fmla="val -68485"/>
              <a:gd name="adj2" fmla="val -36719"/>
              <a:gd name="adj3" fmla="val 16667"/>
            </a:avLst>
          </a:prstGeom>
          <a:solidFill>
            <a:srgbClr val="FFFFFF"/>
          </a:solidFill>
          <a:ln w="762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5400" dirty="0">
                <a:solidFill>
                  <a:srgbClr val="000000"/>
                </a:solidFill>
                <a:latin typeface="+mj-lt"/>
                <a:ea typeface="ＭＳ Ｐゴシック" charset="0"/>
                <a:cs typeface="Verdana" charset="0"/>
              </a:rPr>
              <a:t>Select Volume, Issue</a:t>
            </a:r>
          </a:p>
        </p:txBody>
      </p:sp>
      <p:sp>
        <p:nvSpPr>
          <p:cNvPr id="8" name="Rounded Rectangular Callout 7">
            <a:extLst>
              <a:ext uri="{FF2B5EF4-FFF2-40B4-BE49-F238E27FC236}">
                <a16:creationId xmlns:a16="http://schemas.microsoft.com/office/drawing/2014/main" id="{97F29AD2-4FD3-954F-9249-592237EDB8A2}"/>
              </a:ext>
            </a:extLst>
          </p:cNvPr>
          <p:cNvSpPr/>
          <p:nvPr/>
        </p:nvSpPr>
        <p:spPr>
          <a:xfrm>
            <a:off x="4124407" y="115337"/>
            <a:ext cx="4683691" cy="2525226"/>
          </a:xfrm>
          <a:prstGeom prst="wedgeRoundRectCallout">
            <a:avLst>
              <a:gd name="adj1" fmla="val -35844"/>
              <a:gd name="adj2" fmla="val 58029"/>
              <a:gd name="adj3" fmla="val 16667"/>
            </a:avLst>
          </a:prstGeom>
          <a:solidFill>
            <a:srgbClr val="FFFFFF"/>
          </a:solidFill>
          <a:ln w="76200" cap="flat" cmpd="sng" algn="ctr">
            <a:solidFill>
              <a:srgbClr val="CC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5400" dirty="0">
                <a:solidFill>
                  <a:srgbClr val="000000"/>
                </a:solidFill>
                <a:ea typeface="ＭＳ Ｐゴシック" charset="0"/>
                <a:cs typeface="Verdana" charset="0"/>
              </a:rPr>
              <a:t>Locate article and click PDF Full Text link</a:t>
            </a:r>
          </a:p>
        </p:txBody>
      </p:sp>
    </p:spTree>
    <p:extLst>
      <p:ext uri="{BB962C8B-B14F-4D97-AF65-F5344CB8AC3E}">
        <p14:creationId xmlns:p14="http://schemas.microsoft.com/office/powerpoint/2010/main" val="2135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B355A0-91BC-2E42-9F3B-7386E74640B9}"/>
              </a:ext>
            </a:extLst>
          </p:cNvPr>
          <p:cNvPicPr>
            <a:picLocks noChangeAspect="1"/>
          </p:cNvPicPr>
          <p:nvPr/>
        </p:nvPicPr>
        <p:blipFill>
          <a:blip r:embed="rId2"/>
          <a:stretch>
            <a:fillRect/>
          </a:stretch>
        </p:blipFill>
        <p:spPr>
          <a:xfrm>
            <a:off x="2621903" y="212979"/>
            <a:ext cx="5298694" cy="6432042"/>
          </a:xfrm>
          <a:prstGeom prst="rect">
            <a:avLst/>
          </a:prstGeom>
          <a:ln w="38100">
            <a:solidFill>
              <a:srgbClr val="0096FF"/>
            </a:solidFill>
          </a:ln>
        </p:spPr>
      </p:pic>
      <p:grpSp>
        <p:nvGrpSpPr>
          <p:cNvPr id="13" name="Group 12">
            <a:extLst>
              <a:ext uri="{FF2B5EF4-FFF2-40B4-BE49-F238E27FC236}">
                <a16:creationId xmlns:a16="http://schemas.microsoft.com/office/drawing/2014/main" id="{E9ABDCBA-6BF4-1348-B6A6-3E8AA10A044B}"/>
              </a:ext>
            </a:extLst>
          </p:cNvPr>
          <p:cNvGrpSpPr/>
          <p:nvPr/>
        </p:nvGrpSpPr>
        <p:grpSpPr>
          <a:xfrm>
            <a:off x="149013" y="130629"/>
            <a:ext cx="4087085" cy="4581330"/>
            <a:chOff x="149013" y="130629"/>
            <a:chExt cx="4087085" cy="4581330"/>
          </a:xfrm>
        </p:grpSpPr>
        <p:sp>
          <p:nvSpPr>
            <p:cNvPr id="8" name="Rounded Rectangular Callout 7">
              <a:extLst>
                <a:ext uri="{FF2B5EF4-FFF2-40B4-BE49-F238E27FC236}">
                  <a16:creationId xmlns:a16="http://schemas.microsoft.com/office/drawing/2014/main" id="{C919B57E-8A2A-2F46-A621-384624F5E51B}"/>
                </a:ext>
              </a:extLst>
            </p:cNvPr>
            <p:cNvSpPr/>
            <p:nvPr/>
          </p:nvSpPr>
          <p:spPr>
            <a:xfrm>
              <a:off x="149013" y="130629"/>
              <a:ext cx="2976742" cy="4581330"/>
            </a:xfrm>
            <a:prstGeom prst="wedgeRoundRectCallout">
              <a:avLst>
                <a:gd name="adj1" fmla="val 65811"/>
                <a:gd name="adj2" fmla="val -41898"/>
                <a:gd name="adj3" fmla="val 16667"/>
              </a:avLst>
            </a:prstGeom>
            <a:solidFill>
              <a:srgbClr val="FFFFFF"/>
            </a:solidFill>
            <a:ln w="76200" cap="flat" cmpd="sng" algn="ctr">
              <a:solidFill>
                <a:srgbClr val="CC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4800" dirty="0">
                  <a:solidFill>
                    <a:srgbClr val="000000"/>
                  </a:solidFill>
                  <a:latin typeface="+mj-lt"/>
                  <a:ea typeface="ＭＳ Ｐゴシック" charset="0"/>
                  <a:cs typeface="Verdana" charset="0"/>
                </a:rPr>
                <a:t>Email Jumpstart sends a full-text link to you</a:t>
              </a:r>
            </a:p>
          </p:txBody>
        </p:sp>
        <p:sp>
          <p:nvSpPr>
            <p:cNvPr id="9" name="Rectangle 8">
              <a:extLst>
                <a:ext uri="{FF2B5EF4-FFF2-40B4-BE49-F238E27FC236}">
                  <a16:creationId xmlns:a16="http://schemas.microsoft.com/office/drawing/2014/main" id="{3D986E77-7EB3-BB43-ADCB-49D88F03B43A}"/>
                </a:ext>
              </a:extLst>
            </p:cNvPr>
            <p:cNvSpPr/>
            <p:nvPr/>
          </p:nvSpPr>
          <p:spPr>
            <a:xfrm>
              <a:off x="3359020" y="177283"/>
              <a:ext cx="877078" cy="195941"/>
            </a:xfrm>
            <a:prstGeom prst="rect">
              <a:avLst/>
            </a:prstGeom>
            <a:noFill/>
            <a:ln w="76200">
              <a:solidFill>
                <a:srgbClr val="BA271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6427C8E-FD90-954F-8BC2-FBC4A8AD1F2C}"/>
              </a:ext>
            </a:extLst>
          </p:cNvPr>
          <p:cNvGrpSpPr/>
          <p:nvPr/>
        </p:nvGrpSpPr>
        <p:grpSpPr>
          <a:xfrm>
            <a:off x="5523446" y="898850"/>
            <a:ext cx="3424611" cy="2530150"/>
            <a:chOff x="5523446" y="898850"/>
            <a:chExt cx="3424611" cy="2530150"/>
          </a:xfrm>
        </p:grpSpPr>
        <p:sp>
          <p:nvSpPr>
            <p:cNvPr id="10" name="Rounded Rectangular Callout 9">
              <a:extLst>
                <a:ext uri="{FF2B5EF4-FFF2-40B4-BE49-F238E27FC236}">
                  <a16:creationId xmlns:a16="http://schemas.microsoft.com/office/drawing/2014/main" id="{53376D2C-4155-174A-B97E-B1D76FA7A379}"/>
                </a:ext>
              </a:extLst>
            </p:cNvPr>
            <p:cNvSpPr/>
            <p:nvPr/>
          </p:nvSpPr>
          <p:spPr>
            <a:xfrm>
              <a:off x="5523446" y="1562879"/>
              <a:ext cx="3424611" cy="1866121"/>
            </a:xfrm>
            <a:prstGeom prst="wedgeRoundRectCallout">
              <a:avLst>
                <a:gd name="adj1" fmla="val 8234"/>
                <a:gd name="adj2" fmla="val -67475"/>
                <a:gd name="adj3" fmla="val 16667"/>
              </a:avLst>
            </a:prstGeom>
            <a:solidFill>
              <a:srgbClr val="FFFFFF"/>
            </a:solidFill>
            <a:ln w="76200" cap="flat" cmpd="sng" algn="ctr">
              <a:solidFill>
                <a:srgbClr val="CC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spcAft>
                  <a:spcPts val="3000"/>
                </a:spcAft>
                <a:defRPr/>
              </a:pPr>
              <a:r>
                <a:rPr lang="en-US" sz="5400" dirty="0">
                  <a:solidFill>
                    <a:srgbClr val="000000"/>
                  </a:solidFill>
                  <a:latin typeface="+mj-lt"/>
                  <a:ea typeface="ＭＳ Ｐゴシック" charset="0"/>
                  <a:cs typeface="Verdana" charset="0"/>
                </a:rPr>
                <a:t>Download or Print</a:t>
              </a:r>
            </a:p>
          </p:txBody>
        </p:sp>
        <p:sp>
          <p:nvSpPr>
            <p:cNvPr id="11" name="Rectangle 10">
              <a:extLst>
                <a:ext uri="{FF2B5EF4-FFF2-40B4-BE49-F238E27FC236}">
                  <a16:creationId xmlns:a16="http://schemas.microsoft.com/office/drawing/2014/main" id="{BA19C4FB-C628-5240-90E1-B95CD90AB43A}"/>
                </a:ext>
              </a:extLst>
            </p:cNvPr>
            <p:cNvSpPr/>
            <p:nvPr/>
          </p:nvSpPr>
          <p:spPr>
            <a:xfrm>
              <a:off x="7091264" y="898850"/>
              <a:ext cx="606491" cy="267477"/>
            </a:xfrm>
            <a:prstGeom prst="rect">
              <a:avLst/>
            </a:prstGeom>
            <a:noFill/>
            <a:ln w="76200">
              <a:solidFill>
                <a:srgbClr val="BA271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88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81540" y="2038896"/>
            <a:ext cx="7780920" cy="277227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600" i="1" dirty="0">
                <a:latin typeface="Times New Roman"/>
                <a:cs typeface="Times New Roman"/>
              </a:rPr>
              <a:t>What questions do you have?</a:t>
            </a:r>
          </a:p>
        </p:txBody>
      </p:sp>
    </p:spTree>
    <p:extLst>
      <p:ext uri="{BB962C8B-B14F-4D97-AF65-F5344CB8AC3E}">
        <p14:creationId xmlns:p14="http://schemas.microsoft.com/office/powerpoint/2010/main" val="67494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38B23F-06A8-C043-B23A-09AF810403CF}"/>
              </a:ext>
            </a:extLst>
          </p:cNvPr>
          <p:cNvSpPr/>
          <p:nvPr/>
        </p:nvSpPr>
        <p:spPr>
          <a:xfrm>
            <a:off x="3272236" y="423366"/>
            <a:ext cx="5295293" cy="7869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rPr>
              <a:t>Project Rubric</a:t>
            </a:r>
          </a:p>
        </p:txBody>
      </p:sp>
      <p:pic>
        <p:nvPicPr>
          <p:cNvPr id="2" name="Picture 1">
            <a:extLst>
              <a:ext uri="{FF2B5EF4-FFF2-40B4-BE49-F238E27FC236}">
                <a16:creationId xmlns:a16="http://schemas.microsoft.com/office/drawing/2014/main" id="{3D2870ED-77BE-454A-A5FD-97267F9DD9F7}"/>
              </a:ext>
            </a:extLst>
          </p:cNvPr>
          <p:cNvPicPr>
            <a:picLocks noChangeAspect="1"/>
          </p:cNvPicPr>
          <p:nvPr/>
        </p:nvPicPr>
        <p:blipFill>
          <a:blip r:embed="rId3"/>
          <a:stretch>
            <a:fillRect/>
          </a:stretch>
        </p:blipFill>
        <p:spPr>
          <a:xfrm>
            <a:off x="177800" y="203199"/>
            <a:ext cx="2964543" cy="3410858"/>
          </a:xfrm>
          <a:prstGeom prst="rect">
            <a:avLst/>
          </a:prstGeom>
        </p:spPr>
      </p:pic>
      <p:pic>
        <p:nvPicPr>
          <p:cNvPr id="4" name="Picture 3">
            <a:extLst>
              <a:ext uri="{FF2B5EF4-FFF2-40B4-BE49-F238E27FC236}">
                <a16:creationId xmlns:a16="http://schemas.microsoft.com/office/drawing/2014/main" id="{5FAA6C4A-BD05-754C-A307-7A77C0F7EE52}"/>
              </a:ext>
            </a:extLst>
          </p:cNvPr>
          <p:cNvPicPr>
            <a:picLocks noChangeAspect="1"/>
          </p:cNvPicPr>
          <p:nvPr/>
        </p:nvPicPr>
        <p:blipFill>
          <a:blip r:embed="rId4"/>
          <a:stretch>
            <a:fillRect/>
          </a:stretch>
        </p:blipFill>
        <p:spPr>
          <a:xfrm>
            <a:off x="3272235" y="1253914"/>
            <a:ext cx="2845535" cy="3729264"/>
          </a:xfrm>
          <a:prstGeom prst="rect">
            <a:avLst/>
          </a:prstGeom>
        </p:spPr>
      </p:pic>
      <p:pic>
        <p:nvPicPr>
          <p:cNvPr id="12" name="Picture 11">
            <a:extLst>
              <a:ext uri="{FF2B5EF4-FFF2-40B4-BE49-F238E27FC236}">
                <a16:creationId xmlns:a16="http://schemas.microsoft.com/office/drawing/2014/main" id="{8626E29F-2C79-7944-B203-530FCCBF7A7C}"/>
              </a:ext>
            </a:extLst>
          </p:cNvPr>
          <p:cNvPicPr>
            <a:picLocks noChangeAspect="1"/>
          </p:cNvPicPr>
          <p:nvPr/>
        </p:nvPicPr>
        <p:blipFill>
          <a:blip r:embed="rId5"/>
          <a:stretch>
            <a:fillRect/>
          </a:stretch>
        </p:blipFill>
        <p:spPr>
          <a:xfrm>
            <a:off x="6247662" y="2895600"/>
            <a:ext cx="2729813" cy="3693886"/>
          </a:xfrm>
          <a:prstGeom prst="rect">
            <a:avLst/>
          </a:prstGeom>
        </p:spPr>
      </p:pic>
    </p:spTree>
    <p:extLst>
      <p:ext uri="{BB962C8B-B14F-4D97-AF65-F5344CB8AC3E}">
        <p14:creationId xmlns:p14="http://schemas.microsoft.com/office/powerpoint/2010/main" val="32341145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sp>
        <p:nvSpPr>
          <p:cNvPr id="4" name="Rectangle 3"/>
          <p:cNvSpPr/>
          <p:nvPr/>
        </p:nvSpPr>
        <p:spPr>
          <a:xfrm>
            <a:off x="1453826" y="2717156"/>
            <a:ext cx="6225235" cy="172317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lnSpc>
                <a:spcPct val="70000"/>
              </a:lnSpc>
              <a:spcBef>
                <a:spcPct val="0"/>
              </a:spcBef>
              <a:spcAft>
                <a:spcPct val="0"/>
              </a:spcAft>
              <a:defRPr/>
            </a:pPr>
            <a:r>
              <a:rPr lang="en-US" sz="12000" i="1" dirty="0">
                <a:solidFill>
                  <a:prstClr val="white"/>
                </a:solidFill>
                <a:latin typeface="Times New Roman"/>
                <a:cs typeface="Times New Roman"/>
              </a:rPr>
              <a:t>APA Style</a:t>
            </a:r>
          </a:p>
        </p:txBody>
      </p:sp>
    </p:spTree>
    <p:extLst>
      <p:ext uri="{BB962C8B-B14F-4D97-AF65-F5344CB8AC3E}">
        <p14:creationId xmlns:p14="http://schemas.microsoft.com/office/powerpoint/2010/main" val="24717589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5CECD-7F77-F047-B314-CBAC0D175AC3}"/>
              </a:ext>
            </a:extLst>
          </p:cNvPr>
          <p:cNvPicPr>
            <a:picLocks noChangeAspect="1"/>
          </p:cNvPicPr>
          <p:nvPr/>
        </p:nvPicPr>
        <p:blipFill rotWithShape="1">
          <a:blip r:embed="rId2"/>
          <a:srcRect b="2858"/>
          <a:stretch/>
        </p:blipFill>
        <p:spPr>
          <a:xfrm>
            <a:off x="342901" y="397369"/>
            <a:ext cx="6183086" cy="6217920"/>
          </a:xfrm>
          <a:prstGeom prst="rect">
            <a:avLst/>
          </a:prstGeom>
        </p:spPr>
      </p:pic>
      <p:grpSp>
        <p:nvGrpSpPr>
          <p:cNvPr id="4" name="Group 3">
            <a:extLst>
              <a:ext uri="{FF2B5EF4-FFF2-40B4-BE49-F238E27FC236}">
                <a16:creationId xmlns:a16="http://schemas.microsoft.com/office/drawing/2014/main" id="{2669B98C-D608-0744-A036-CAB0A3939C0D}"/>
              </a:ext>
            </a:extLst>
          </p:cNvPr>
          <p:cNvGrpSpPr/>
          <p:nvPr/>
        </p:nvGrpSpPr>
        <p:grpSpPr>
          <a:xfrm>
            <a:off x="392329" y="3508310"/>
            <a:ext cx="8402049" cy="2407006"/>
            <a:chOff x="392329" y="3508310"/>
            <a:chExt cx="8402049" cy="2407006"/>
          </a:xfrm>
        </p:grpSpPr>
        <p:sp>
          <p:nvSpPr>
            <p:cNvPr id="9" name="Rectangle 8">
              <a:extLst>
                <a:ext uri="{FF2B5EF4-FFF2-40B4-BE49-F238E27FC236}">
                  <a16:creationId xmlns:a16="http://schemas.microsoft.com/office/drawing/2014/main" id="{508894B6-55CD-3B46-B335-CE9952480A83}"/>
                </a:ext>
              </a:extLst>
            </p:cNvPr>
            <p:cNvSpPr/>
            <p:nvPr/>
          </p:nvSpPr>
          <p:spPr>
            <a:xfrm>
              <a:off x="2603973" y="3508310"/>
              <a:ext cx="755047" cy="243712"/>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57DFA4B-5A0C-6148-9205-B66C8FEA7179}"/>
                </a:ext>
              </a:extLst>
            </p:cNvPr>
            <p:cNvGrpSpPr/>
            <p:nvPr/>
          </p:nvGrpSpPr>
          <p:grpSpPr>
            <a:xfrm>
              <a:off x="392329" y="4451995"/>
              <a:ext cx="8402049" cy="1463321"/>
              <a:chOff x="373667" y="2697339"/>
              <a:chExt cx="8402049" cy="1463321"/>
            </a:xfrm>
          </p:grpSpPr>
          <p:sp>
            <p:nvSpPr>
              <p:cNvPr id="11" name="Rounded Rectangular Callout 10">
                <a:extLst>
                  <a:ext uri="{FF2B5EF4-FFF2-40B4-BE49-F238E27FC236}">
                    <a16:creationId xmlns:a16="http://schemas.microsoft.com/office/drawing/2014/main" id="{AC5834B1-7730-0742-8F2A-01B39E387758}"/>
                  </a:ext>
                </a:extLst>
              </p:cNvPr>
              <p:cNvSpPr/>
              <p:nvPr/>
            </p:nvSpPr>
            <p:spPr>
              <a:xfrm>
                <a:off x="373667" y="2697339"/>
                <a:ext cx="8402049" cy="1463321"/>
              </a:xfrm>
              <a:prstGeom prst="wedgeRoundRectCallout">
                <a:avLst>
                  <a:gd name="adj1" fmla="val -20161"/>
                  <a:gd name="adj2" fmla="val -91049"/>
                  <a:gd name="adj3" fmla="val 16667"/>
                </a:avLst>
              </a:prstGeom>
              <a:solidFill>
                <a:srgbClr val="FFFFFF"/>
              </a:solidFill>
              <a:ln w="76200" cap="flat" cmpd="sng" algn="ctr">
                <a:solidFill>
                  <a:srgbClr val="42B8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2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Verdana" charset="0"/>
                </a:endParaRPr>
              </a:p>
            </p:txBody>
          </p:sp>
          <p:sp>
            <p:nvSpPr>
              <p:cNvPr id="12" name="Rectangle 11">
                <a:extLst>
                  <a:ext uri="{FF2B5EF4-FFF2-40B4-BE49-F238E27FC236}">
                    <a16:creationId xmlns:a16="http://schemas.microsoft.com/office/drawing/2014/main" id="{F2F226CD-0334-BF46-B40D-534FC96ADCF3}"/>
                  </a:ext>
                </a:extLst>
              </p:cNvPr>
              <p:cNvSpPr/>
              <p:nvPr/>
            </p:nvSpPr>
            <p:spPr>
              <a:xfrm>
                <a:off x="597891" y="2832411"/>
                <a:ext cx="7948948" cy="11931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Click Citation Tools</a:t>
                </a:r>
              </a:p>
            </p:txBody>
          </p:sp>
        </p:grpSp>
      </p:grpSp>
      <p:grpSp>
        <p:nvGrpSpPr>
          <p:cNvPr id="19" name="Group 18">
            <a:extLst>
              <a:ext uri="{FF2B5EF4-FFF2-40B4-BE49-F238E27FC236}">
                <a16:creationId xmlns:a16="http://schemas.microsoft.com/office/drawing/2014/main" id="{B374C9DE-0A7F-0D40-A001-05BBA9209E4E}"/>
              </a:ext>
            </a:extLst>
          </p:cNvPr>
          <p:cNvGrpSpPr/>
          <p:nvPr/>
        </p:nvGrpSpPr>
        <p:grpSpPr>
          <a:xfrm>
            <a:off x="215633" y="261259"/>
            <a:ext cx="8712734" cy="1020775"/>
            <a:chOff x="215633" y="261259"/>
            <a:chExt cx="8712734" cy="1020775"/>
          </a:xfrm>
        </p:grpSpPr>
        <p:sp>
          <p:nvSpPr>
            <p:cNvPr id="5" name="Rounded Rectangular Callout 4">
              <a:extLst>
                <a:ext uri="{FF2B5EF4-FFF2-40B4-BE49-F238E27FC236}">
                  <a16:creationId xmlns:a16="http://schemas.microsoft.com/office/drawing/2014/main" id="{69366128-BF6F-2B4C-80EF-49C7106C5187}"/>
                </a:ext>
              </a:extLst>
            </p:cNvPr>
            <p:cNvSpPr/>
            <p:nvPr/>
          </p:nvSpPr>
          <p:spPr>
            <a:xfrm>
              <a:off x="215633" y="261259"/>
              <a:ext cx="8712734" cy="1020775"/>
            </a:xfrm>
            <a:prstGeom prst="wedgeRoundRectCallout">
              <a:avLst>
                <a:gd name="adj1" fmla="val -9061"/>
                <a:gd name="adj2" fmla="val -43566"/>
                <a:gd name="adj3" fmla="val 16667"/>
              </a:avLst>
            </a:prstGeom>
            <a:solidFill>
              <a:schemeClr val="bg1"/>
            </a:solidFill>
            <a:ln w="57150"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4CA489B-32AA-CA4A-AF63-15B7FCCDA31F}"/>
                </a:ext>
              </a:extLst>
            </p:cNvPr>
            <p:cNvSpPr/>
            <p:nvPr/>
          </p:nvSpPr>
          <p:spPr>
            <a:xfrm>
              <a:off x="362997" y="556710"/>
              <a:ext cx="8431381" cy="4901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defRPr/>
              </a:pPr>
              <a:r>
                <a:rPr lang="en-US" sz="4000" dirty="0">
                  <a:solidFill>
                    <a:prstClr val="black"/>
                  </a:solidFill>
                </a:rPr>
                <a:t>https://</a:t>
              </a:r>
              <a:r>
                <a:rPr lang="en-US" sz="4000" dirty="0" err="1">
                  <a:solidFill>
                    <a:prstClr val="black"/>
                  </a:solidFill>
                </a:rPr>
                <a:t>ttuhsc.libguides.com</a:t>
              </a:r>
              <a:r>
                <a:rPr lang="en-US" sz="4000" dirty="0">
                  <a:solidFill>
                    <a:prstClr val="black"/>
                  </a:solidFill>
                </a:rPr>
                <a:t>/homepage</a:t>
              </a:r>
            </a:p>
          </p:txBody>
        </p:sp>
      </p:grpSp>
    </p:spTree>
    <p:extLst>
      <p:ext uri="{BB962C8B-B14F-4D97-AF65-F5344CB8AC3E}">
        <p14:creationId xmlns:p14="http://schemas.microsoft.com/office/powerpoint/2010/main" val="38705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D922A-B396-A646-9CDF-5DF442189F27}"/>
              </a:ext>
            </a:extLst>
          </p:cNvPr>
          <p:cNvPicPr>
            <a:picLocks noChangeAspect="1"/>
          </p:cNvPicPr>
          <p:nvPr/>
        </p:nvPicPr>
        <p:blipFill>
          <a:blip r:embed="rId2"/>
          <a:stretch>
            <a:fillRect/>
          </a:stretch>
        </p:blipFill>
        <p:spPr>
          <a:xfrm>
            <a:off x="214121" y="1722756"/>
            <a:ext cx="8715756" cy="4719828"/>
          </a:xfrm>
          <a:prstGeom prst="rect">
            <a:avLst/>
          </a:prstGeom>
          <a:ln w="38100">
            <a:solidFill>
              <a:schemeClr val="bg1">
                <a:lumMod val="50000"/>
              </a:schemeClr>
            </a:solidFill>
          </a:ln>
        </p:spPr>
      </p:pic>
      <p:grpSp>
        <p:nvGrpSpPr>
          <p:cNvPr id="12" name="Group 11">
            <a:extLst>
              <a:ext uri="{FF2B5EF4-FFF2-40B4-BE49-F238E27FC236}">
                <a16:creationId xmlns:a16="http://schemas.microsoft.com/office/drawing/2014/main" id="{14B7BD14-EDED-E14A-8FB4-A794FFC49BB3}"/>
              </a:ext>
            </a:extLst>
          </p:cNvPr>
          <p:cNvGrpSpPr/>
          <p:nvPr/>
        </p:nvGrpSpPr>
        <p:grpSpPr>
          <a:xfrm>
            <a:off x="1797239" y="460120"/>
            <a:ext cx="6669193" cy="3295538"/>
            <a:chOff x="1797239" y="460120"/>
            <a:chExt cx="6669193" cy="3295538"/>
          </a:xfrm>
        </p:grpSpPr>
        <p:sp>
          <p:nvSpPr>
            <p:cNvPr id="5" name="Rectangle 4">
              <a:extLst>
                <a:ext uri="{FF2B5EF4-FFF2-40B4-BE49-F238E27FC236}">
                  <a16:creationId xmlns:a16="http://schemas.microsoft.com/office/drawing/2014/main" id="{835D93AE-9F97-6E46-B401-A5821402A3E2}"/>
                </a:ext>
              </a:extLst>
            </p:cNvPr>
            <p:cNvSpPr/>
            <p:nvPr/>
          </p:nvSpPr>
          <p:spPr>
            <a:xfrm>
              <a:off x="6298163" y="3343876"/>
              <a:ext cx="785417" cy="411782"/>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3E389F0-3A87-9E45-83C3-F917D3092FD0}"/>
                </a:ext>
              </a:extLst>
            </p:cNvPr>
            <p:cNvGrpSpPr/>
            <p:nvPr/>
          </p:nvGrpSpPr>
          <p:grpSpPr>
            <a:xfrm>
              <a:off x="1797239" y="460120"/>
              <a:ext cx="6669193" cy="1645682"/>
              <a:chOff x="1797239" y="460120"/>
              <a:chExt cx="6669193" cy="1645682"/>
            </a:xfrm>
          </p:grpSpPr>
          <p:sp>
            <p:nvSpPr>
              <p:cNvPr id="7" name="Rounded Rectangular Callout 6">
                <a:extLst>
                  <a:ext uri="{FF2B5EF4-FFF2-40B4-BE49-F238E27FC236}">
                    <a16:creationId xmlns:a16="http://schemas.microsoft.com/office/drawing/2014/main" id="{111AC5B6-DA8C-E74C-84B2-22EA81E365E4}"/>
                  </a:ext>
                </a:extLst>
              </p:cNvPr>
              <p:cNvSpPr/>
              <p:nvPr/>
            </p:nvSpPr>
            <p:spPr>
              <a:xfrm>
                <a:off x="1797239" y="460120"/>
                <a:ext cx="6669193" cy="1645682"/>
              </a:xfrm>
              <a:prstGeom prst="wedgeRoundRectCallout">
                <a:avLst>
                  <a:gd name="adj1" fmla="val 23305"/>
                  <a:gd name="adj2" fmla="val 119306"/>
                  <a:gd name="adj3" fmla="val 16667"/>
                </a:avLst>
              </a:prstGeom>
              <a:solidFill>
                <a:srgbClr val="FFFFFF"/>
              </a:solidFill>
              <a:ln w="76200" cap="flat" cmpd="sng" algn="ctr">
                <a:solidFill>
                  <a:srgbClr val="42B8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1800"/>
                  </a:spcAft>
                  <a:defRPr/>
                </a:pPr>
                <a:endParaRPr lang="en-US" sz="2400" dirty="0">
                  <a:solidFill>
                    <a:srgbClr val="000000"/>
                  </a:solidFill>
                  <a:latin typeface="Verdana" charset="0"/>
                  <a:ea typeface="ＭＳ Ｐゴシック" charset="0"/>
                  <a:cs typeface="Verdana" charset="0"/>
                </a:endParaRPr>
              </a:p>
            </p:txBody>
          </p:sp>
          <p:sp>
            <p:nvSpPr>
              <p:cNvPr id="8" name="Rectangle 7">
                <a:extLst>
                  <a:ext uri="{FF2B5EF4-FFF2-40B4-BE49-F238E27FC236}">
                    <a16:creationId xmlns:a16="http://schemas.microsoft.com/office/drawing/2014/main" id="{F8B11E62-B875-1E42-B4CA-3FEAFD18F32E}"/>
                  </a:ext>
                </a:extLst>
              </p:cNvPr>
              <p:cNvSpPr/>
              <p:nvPr/>
            </p:nvSpPr>
            <p:spPr>
              <a:xfrm>
                <a:off x="1965526" y="638621"/>
                <a:ext cx="6332620" cy="1307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tx1"/>
                    </a:solidFill>
                  </a:rPr>
                  <a:t>Click APA Style</a:t>
                </a:r>
              </a:p>
            </p:txBody>
          </p:sp>
        </p:grpSp>
      </p:grpSp>
    </p:spTree>
    <p:extLst>
      <p:ext uri="{BB962C8B-B14F-4D97-AF65-F5344CB8AC3E}">
        <p14:creationId xmlns:p14="http://schemas.microsoft.com/office/powerpoint/2010/main" val="35557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D68CD-1482-0847-A401-7680D1FF282C}"/>
              </a:ext>
            </a:extLst>
          </p:cNvPr>
          <p:cNvPicPr>
            <a:picLocks noChangeAspect="1"/>
          </p:cNvPicPr>
          <p:nvPr/>
        </p:nvPicPr>
        <p:blipFill>
          <a:blip r:embed="rId2"/>
          <a:stretch>
            <a:fillRect/>
          </a:stretch>
        </p:blipFill>
        <p:spPr>
          <a:xfrm>
            <a:off x="267227" y="260604"/>
            <a:ext cx="6713728" cy="6336792"/>
          </a:xfrm>
          <a:prstGeom prst="rect">
            <a:avLst/>
          </a:prstGeom>
          <a:ln w="57150">
            <a:solidFill>
              <a:schemeClr val="tx1">
                <a:lumMod val="50000"/>
                <a:lumOff val="50000"/>
              </a:schemeClr>
            </a:solidFill>
          </a:ln>
        </p:spPr>
      </p:pic>
      <p:grpSp>
        <p:nvGrpSpPr>
          <p:cNvPr id="6" name="Group 5">
            <a:extLst>
              <a:ext uri="{FF2B5EF4-FFF2-40B4-BE49-F238E27FC236}">
                <a16:creationId xmlns:a16="http://schemas.microsoft.com/office/drawing/2014/main" id="{9AE29F58-1CF6-8A49-925D-8BBC0F4DD614}"/>
              </a:ext>
            </a:extLst>
          </p:cNvPr>
          <p:cNvGrpSpPr/>
          <p:nvPr/>
        </p:nvGrpSpPr>
        <p:grpSpPr>
          <a:xfrm>
            <a:off x="793102" y="578171"/>
            <a:ext cx="8108300" cy="4180441"/>
            <a:chOff x="793102" y="578171"/>
            <a:chExt cx="8108300" cy="4180441"/>
          </a:xfrm>
        </p:grpSpPr>
        <p:sp>
          <p:nvSpPr>
            <p:cNvPr id="11" name="Rectangle 10">
              <a:extLst>
                <a:ext uri="{FF2B5EF4-FFF2-40B4-BE49-F238E27FC236}">
                  <a16:creationId xmlns:a16="http://schemas.microsoft.com/office/drawing/2014/main" id="{235881C7-B3AF-8B47-BF20-2619D13A1FDA}"/>
                </a:ext>
              </a:extLst>
            </p:cNvPr>
            <p:cNvSpPr/>
            <p:nvPr/>
          </p:nvSpPr>
          <p:spPr>
            <a:xfrm>
              <a:off x="793102" y="4516016"/>
              <a:ext cx="2024743" cy="242596"/>
            </a:xfrm>
            <a:prstGeom prst="rect">
              <a:avLst/>
            </a:prstGeom>
            <a:noFill/>
            <a:ln w="76200">
              <a:solidFill>
                <a:srgbClr val="42B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75F0A58A-688C-F44C-B7DC-0ABAFB645B36}"/>
                </a:ext>
              </a:extLst>
            </p:cNvPr>
            <p:cNvGrpSpPr/>
            <p:nvPr/>
          </p:nvGrpSpPr>
          <p:grpSpPr>
            <a:xfrm>
              <a:off x="2108716" y="578171"/>
              <a:ext cx="6792686" cy="3545634"/>
              <a:chOff x="1175658" y="93306"/>
              <a:chExt cx="6792686" cy="3545634"/>
            </a:xfrm>
          </p:grpSpPr>
          <p:sp>
            <p:nvSpPr>
              <p:cNvPr id="12" name="Rounded Rectangular Callout 11">
                <a:extLst>
                  <a:ext uri="{FF2B5EF4-FFF2-40B4-BE49-F238E27FC236}">
                    <a16:creationId xmlns:a16="http://schemas.microsoft.com/office/drawing/2014/main" id="{99CA8420-781C-0F4B-B056-7AD4D656E258}"/>
                  </a:ext>
                </a:extLst>
              </p:cNvPr>
              <p:cNvSpPr/>
              <p:nvPr/>
            </p:nvSpPr>
            <p:spPr>
              <a:xfrm>
                <a:off x="1175658" y="93306"/>
                <a:ext cx="6792686" cy="3545634"/>
              </a:xfrm>
              <a:prstGeom prst="wedgeRoundRectCallout">
                <a:avLst>
                  <a:gd name="adj1" fmla="val -60541"/>
                  <a:gd name="adj2" fmla="val 57575"/>
                  <a:gd name="adj3" fmla="val 16667"/>
                </a:avLst>
              </a:prstGeom>
              <a:solidFill>
                <a:srgbClr val="FFFFFF"/>
              </a:solidFill>
              <a:ln w="76200" cap="flat" cmpd="sng" algn="ctr">
                <a:solidFill>
                  <a:srgbClr val="418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1800"/>
                  </a:spcAft>
                  <a:defRPr/>
                </a:pPr>
                <a:endParaRPr lang="en-US" sz="6600" i="1" dirty="0">
                  <a:solidFill>
                    <a:srgbClr val="000000"/>
                  </a:solidFill>
                  <a:latin typeface="Verdana" charset="0"/>
                  <a:ea typeface="ＭＳ Ｐゴシック" charset="0"/>
                  <a:cs typeface="Verdana" charset="0"/>
                </a:endParaRPr>
              </a:p>
            </p:txBody>
          </p:sp>
          <p:sp>
            <p:nvSpPr>
              <p:cNvPr id="2" name="Rectangle 1">
                <a:extLst>
                  <a:ext uri="{FF2B5EF4-FFF2-40B4-BE49-F238E27FC236}">
                    <a16:creationId xmlns:a16="http://schemas.microsoft.com/office/drawing/2014/main" id="{29448CA0-7A3C-B14C-9DA0-98BB0A9D8CEE}"/>
                  </a:ext>
                </a:extLst>
              </p:cNvPr>
              <p:cNvSpPr/>
              <p:nvPr/>
            </p:nvSpPr>
            <p:spPr>
              <a:xfrm>
                <a:off x="1805473" y="2522762"/>
                <a:ext cx="5514394" cy="9231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120000"/>
                  </a:lnSpc>
                  <a:spcAft>
                    <a:spcPts val="1800"/>
                  </a:spcAft>
                  <a:defRPr/>
                </a:pPr>
                <a:r>
                  <a:rPr lang="en-US" sz="6600" i="1" dirty="0">
                    <a:solidFill>
                      <a:srgbClr val="000000"/>
                    </a:solidFill>
                    <a:ea typeface="ＭＳ Ｐゴシック" charset="0"/>
                    <a:cs typeface="Verdana" charset="0"/>
                  </a:rPr>
                  <a:t>- Video Tutorial</a:t>
                </a:r>
              </a:p>
            </p:txBody>
          </p:sp>
          <p:sp>
            <p:nvSpPr>
              <p:cNvPr id="3" name="Rectangle 2">
                <a:extLst>
                  <a:ext uri="{FF2B5EF4-FFF2-40B4-BE49-F238E27FC236}">
                    <a16:creationId xmlns:a16="http://schemas.microsoft.com/office/drawing/2014/main" id="{8D47B51B-44AA-8B4C-BB9D-B70C822D5296}"/>
                  </a:ext>
                </a:extLst>
              </p:cNvPr>
              <p:cNvSpPr/>
              <p:nvPr/>
            </p:nvSpPr>
            <p:spPr>
              <a:xfrm>
                <a:off x="1325282" y="1154302"/>
                <a:ext cx="6503453" cy="1229888"/>
              </a:xfrm>
              <a:prstGeom prst="rect">
                <a:avLst/>
              </a:prstGeom>
              <a:noFill/>
              <a:ln>
                <a:noFill/>
              </a:ln>
            </p:spPr>
            <p:txBody>
              <a:bodyPr wrap="square">
                <a:spAutoFit/>
              </a:bodyPr>
              <a:lstStyle/>
              <a:p>
                <a:pPr lvl="0" algn="ctr">
                  <a:lnSpc>
                    <a:spcPct val="120000"/>
                  </a:lnSpc>
                  <a:spcAft>
                    <a:spcPts val="1800"/>
                  </a:spcAft>
                  <a:defRPr/>
                </a:pPr>
                <a:r>
                  <a:rPr lang="en-US" sz="6600" i="1" dirty="0">
                    <a:solidFill>
                      <a:srgbClr val="000000"/>
                    </a:solidFill>
                    <a:ea typeface="ＭＳ Ｐゴシック" charset="0"/>
                    <a:cs typeface="Verdana" charset="0"/>
                  </a:rPr>
                  <a:t>Basics of APA Style </a:t>
                </a:r>
              </a:p>
            </p:txBody>
          </p:sp>
          <p:sp>
            <p:nvSpPr>
              <p:cNvPr id="7" name="Rectangle 6">
                <a:extLst>
                  <a:ext uri="{FF2B5EF4-FFF2-40B4-BE49-F238E27FC236}">
                    <a16:creationId xmlns:a16="http://schemas.microsoft.com/office/drawing/2014/main" id="{211A4C25-3FAC-E247-A125-D1B8A96FB300}"/>
                  </a:ext>
                </a:extLst>
              </p:cNvPr>
              <p:cNvSpPr/>
              <p:nvPr/>
            </p:nvSpPr>
            <p:spPr>
              <a:xfrm>
                <a:off x="3326362" y="259951"/>
                <a:ext cx="2491273" cy="7557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120000"/>
                  </a:lnSpc>
                  <a:spcAft>
                    <a:spcPts val="1800"/>
                  </a:spcAft>
                  <a:defRPr/>
                </a:pPr>
                <a:r>
                  <a:rPr lang="en-US" sz="6600" dirty="0">
                    <a:solidFill>
                      <a:srgbClr val="000000"/>
                    </a:solidFill>
                    <a:ea typeface="ＭＳ Ｐゴシック" charset="0"/>
                    <a:cs typeface="Verdana" charset="0"/>
                  </a:rPr>
                  <a:t>Link to</a:t>
                </a:r>
                <a:endParaRPr lang="en-US" sz="6600" i="1" dirty="0">
                  <a:solidFill>
                    <a:srgbClr val="000000"/>
                  </a:solidFill>
                  <a:ea typeface="ＭＳ Ｐゴシック" charset="0"/>
                  <a:cs typeface="Verdana" charset="0"/>
                </a:endParaRPr>
              </a:p>
            </p:txBody>
          </p:sp>
        </p:grpSp>
      </p:grpSp>
    </p:spTree>
    <p:extLst>
      <p:ext uri="{BB962C8B-B14F-4D97-AF65-F5344CB8AC3E}">
        <p14:creationId xmlns:p14="http://schemas.microsoft.com/office/powerpoint/2010/main" val="39896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E46B8-A78B-4E4A-BCB1-1C1FAF284D4F}"/>
              </a:ext>
            </a:extLst>
          </p:cNvPr>
          <p:cNvPicPr>
            <a:picLocks noChangeAspect="1"/>
          </p:cNvPicPr>
          <p:nvPr/>
        </p:nvPicPr>
        <p:blipFill>
          <a:blip r:embed="rId2"/>
          <a:stretch>
            <a:fillRect/>
          </a:stretch>
        </p:blipFill>
        <p:spPr>
          <a:xfrm>
            <a:off x="288607" y="722947"/>
            <a:ext cx="8566785" cy="5412105"/>
          </a:xfrm>
          <a:prstGeom prst="rect">
            <a:avLst/>
          </a:prstGeom>
        </p:spPr>
      </p:pic>
    </p:spTree>
    <p:extLst>
      <p:ext uri="{BB962C8B-B14F-4D97-AF65-F5344CB8AC3E}">
        <p14:creationId xmlns:p14="http://schemas.microsoft.com/office/powerpoint/2010/main" val="416550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81540" y="2038896"/>
            <a:ext cx="7780920" cy="277227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600" i="1" dirty="0">
                <a:latin typeface="Times New Roman"/>
                <a:cs typeface="Times New Roman"/>
              </a:rPr>
              <a:t>What questions do you have?</a:t>
            </a:r>
          </a:p>
        </p:txBody>
      </p:sp>
    </p:spTree>
    <p:extLst>
      <p:ext uri="{BB962C8B-B14F-4D97-AF65-F5344CB8AC3E}">
        <p14:creationId xmlns:p14="http://schemas.microsoft.com/office/powerpoint/2010/main" val="3576288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A9EFE2-03C5-0E4B-A4F7-3F3D707F7C40}"/>
              </a:ext>
            </a:extLst>
          </p:cNvPr>
          <p:cNvSpPr/>
          <p:nvPr/>
        </p:nvSpPr>
        <p:spPr>
          <a:xfrm>
            <a:off x="168250" y="153618"/>
            <a:ext cx="8829446" cy="6566153"/>
          </a:xfrm>
          <a:prstGeom prst="rect">
            <a:avLst/>
          </a:prstGeom>
          <a:noFill/>
          <a:ln w="41275" cmpd="thinThick">
            <a:solidFill>
              <a:srgbClr val="418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u="sng" dirty="0">
              <a:solidFill>
                <a:srgbClr val="4180FF"/>
              </a:solidFill>
            </a:endParaRPr>
          </a:p>
        </p:txBody>
      </p:sp>
      <p:sp>
        <p:nvSpPr>
          <p:cNvPr id="3" name="Rectangle 2">
            <a:extLst>
              <a:ext uri="{FF2B5EF4-FFF2-40B4-BE49-F238E27FC236}">
                <a16:creationId xmlns:a16="http://schemas.microsoft.com/office/drawing/2014/main" id="{A17D8400-3E02-3F4C-8551-2F202EDE777C}"/>
              </a:ext>
            </a:extLst>
          </p:cNvPr>
          <p:cNvSpPr/>
          <p:nvPr/>
        </p:nvSpPr>
        <p:spPr>
          <a:xfrm>
            <a:off x="299924" y="412089"/>
            <a:ext cx="8529522" cy="58204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i="1" dirty="0">
                <a:solidFill>
                  <a:srgbClr val="00B050"/>
                </a:solidFill>
              </a:rPr>
              <a:t>for PowerPoint go to</a:t>
            </a:r>
          </a:p>
          <a:p>
            <a:pPr algn="ctr"/>
            <a:endParaRPr lang="en-US" sz="6000" dirty="0">
              <a:solidFill>
                <a:srgbClr val="00B050"/>
              </a:solidFill>
            </a:endParaRPr>
          </a:p>
          <a:p>
            <a:pPr algn="ctr"/>
            <a:r>
              <a:rPr lang="en-US" sz="4800" dirty="0">
                <a:solidFill>
                  <a:srgbClr val="4180FF"/>
                </a:solidFill>
              </a:rPr>
              <a:t>Integrated Learning 1 NRSG 3208</a:t>
            </a:r>
          </a:p>
          <a:p>
            <a:pPr algn="ctr"/>
            <a:endParaRPr lang="en-US" sz="3600" dirty="0">
              <a:solidFill>
                <a:srgbClr val="00B050"/>
              </a:solidFill>
            </a:endParaRPr>
          </a:p>
          <a:p>
            <a:pPr algn="ctr"/>
            <a:r>
              <a:rPr lang="en-US" sz="4800" dirty="0">
                <a:solidFill>
                  <a:schemeClr val="tx1"/>
                </a:solidFill>
              </a:rPr>
              <a:t>https://ttuhsc.libguides.com/</a:t>
            </a:r>
          </a:p>
          <a:p>
            <a:pPr algn="ctr"/>
            <a:r>
              <a:rPr lang="en-US" sz="4800" dirty="0">
                <a:solidFill>
                  <a:schemeClr val="tx1"/>
                </a:solidFill>
              </a:rPr>
              <a:t>integrated_learning_1</a:t>
            </a:r>
          </a:p>
        </p:txBody>
      </p:sp>
    </p:spTree>
    <p:extLst>
      <p:ext uri="{BB962C8B-B14F-4D97-AF65-F5344CB8AC3E}">
        <p14:creationId xmlns:p14="http://schemas.microsoft.com/office/powerpoint/2010/main" val="5317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928287" y="1743282"/>
            <a:ext cx="7287425" cy="33634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0" i="1" dirty="0">
                <a:latin typeface="Times New Roman"/>
                <a:cs typeface="Times New Roman"/>
              </a:rPr>
              <a:t>Hands-On Exercises</a:t>
            </a:r>
          </a:p>
        </p:txBody>
      </p:sp>
    </p:spTree>
    <p:extLst>
      <p:ext uri="{BB962C8B-B14F-4D97-AF65-F5344CB8AC3E}">
        <p14:creationId xmlns:p14="http://schemas.microsoft.com/office/powerpoint/2010/main" val="16442527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38100" cmpd="dbl">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681540" y="2038896"/>
            <a:ext cx="7780920" cy="277227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600" i="1" dirty="0">
                <a:latin typeface="Times New Roman"/>
                <a:cs typeface="Times New Roman"/>
              </a:rPr>
              <a:t>What questions do you have?</a:t>
            </a:r>
          </a:p>
        </p:txBody>
      </p:sp>
    </p:spTree>
    <p:extLst>
      <p:ext uri="{BB962C8B-B14F-4D97-AF65-F5344CB8AC3E}">
        <p14:creationId xmlns:p14="http://schemas.microsoft.com/office/powerpoint/2010/main" val="996583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4" name="Rectangle 3"/>
          <p:cNvSpPr/>
          <p:nvPr/>
        </p:nvSpPr>
        <p:spPr>
          <a:xfrm>
            <a:off x="398679" y="1118390"/>
            <a:ext cx="8346642" cy="46212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defRPr/>
            </a:pPr>
            <a:r>
              <a:rPr lang="en-US" sz="8800" i="1" dirty="0">
                <a:solidFill>
                  <a:prstClr val="white"/>
                </a:solidFill>
                <a:latin typeface="Times New Roman"/>
                <a:cs typeface="Times New Roman"/>
              </a:rPr>
              <a:t>Have Questions</a:t>
            </a:r>
          </a:p>
          <a:p>
            <a:pPr algn="ctr">
              <a:lnSpc>
                <a:spcPct val="120000"/>
              </a:lnSpc>
              <a:defRPr/>
            </a:pPr>
            <a:r>
              <a:rPr lang="en-US" sz="8800" i="1" dirty="0">
                <a:solidFill>
                  <a:prstClr val="white"/>
                </a:solidFill>
                <a:latin typeface="Times New Roman"/>
                <a:cs typeface="Times New Roman"/>
              </a:rPr>
              <a:t>or</a:t>
            </a:r>
          </a:p>
          <a:p>
            <a:pPr algn="ctr">
              <a:lnSpc>
                <a:spcPct val="120000"/>
              </a:lnSpc>
              <a:defRPr/>
            </a:pPr>
            <a:r>
              <a:rPr lang="en-US" sz="8800" i="1" dirty="0">
                <a:solidFill>
                  <a:prstClr val="white"/>
                </a:solidFill>
                <a:latin typeface="Times New Roman"/>
                <a:cs typeface="Times New Roman"/>
              </a:rPr>
              <a:t>Need Help?</a:t>
            </a:r>
          </a:p>
        </p:txBody>
      </p:sp>
    </p:spTree>
    <p:extLst>
      <p:ext uri="{BB962C8B-B14F-4D97-AF65-F5344CB8AC3E}">
        <p14:creationId xmlns:p14="http://schemas.microsoft.com/office/powerpoint/2010/main" val="394102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6210</TotalTime>
  <Words>1680</Words>
  <Application>Microsoft Macintosh PowerPoint</Application>
  <PresentationFormat>On-screen Show (4:3)</PresentationFormat>
  <Paragraphs>353</Paragraphs>
  <Slides>105</Slides>
  <Notes>35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105</vt:i4>
      </vt:variant>
    </vt:vector>
  </HeadingPairs>
  <TitlesOfParts>
    <vt:vector size="121" baseType="lpstr">
      <vt:lpstr>ＭＳ Ｐゴシック</vt:lpstr>
      <vt:lpstr>Arial</vt:lpstr>
      <vt:lpstr>Calibri</vt:lpstr>
      <vt:lpstr>Courier New</vt:lpstr>
      <vt:lpstr>Franklin Gothic Medium</vt:lpstr>
      <vt:lpstr>Helvetica</vt:lpstr>
      <vt:lpstr>Helvetica Neue</vt:lpstr>
      <vt:lpstr>Noteworthy Bold</vt:lpstr>
      <vt:lpstr>Times</vt:lpstr>
      <vt:lpstr>Times New Roman</vt:lpstr>
      <vt:lpstr>Verdana</vt:lpstr>
      <vt:lpstr>Zapf Dingbats</vt:lpstr>
      <vt:lpstr>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Competency</vt:lpstr>
      <vt:lpstr>PowerPoint Presentation</vt:lpstr>
      <vt:lpstr>PowerPoint Presentation</vt:lpstr>
      <vt:lpstr>PowerPoint Presentation</vt:lpstr>
      <vt:lpstr>PowerPoint Presentation</vt:lpstr>
      <vt:lpstr>Combining Subjects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 Creating an Account</vt:lpstr>
      <vt:lpstr>PowerPoint Presentation</vt:lpstr>
      <vt:lpstr>Combining Subjects</vt:lpstr>
      <vt:lpstr>PowerPoint Presentation</vt:lpstr>
      <vt:lpstr>Subject With Subheading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TTUHSC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TTUHSCPSL</dc:creator>
  <cp:lastModifiedBy>Microsoft Office User</cp:lastModifiedBy>
  <cp:revision>982</cp:revision>
  <cp:lastPrinted>2018-09-12T16:47:04Z</cp:lastPrinted>
  <dcterms:created xsi:type="dcterms:W3CDTF">2011-08-29T19:51:01Z</dcterms:created>
  <dcterms:modified xsi:type="dcterms:W3CDTF">2018-09-14T20:30:16Z</dcterms:modified>
</cp:coreProperties>
</file>