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7.xml" ContentType="application/vnd.openxmlformats-officedocument.presentationml.tags+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ppt/tags/tag13.xml" ContentType="application/vnd.openxmlformats-officedocument.presentationml.tags+xml"/>
  <Override PartName="/ppt/notesSlides/notesSlide38.xml" ContentType="application/vnd.openxmlformats-officedocument.presentationml.notesSlide+xml"/>
  <Override PartName="/ppt/tags/tag14.xml" ContentType="application/vnd.openxmlformats-officedocument.presentationml.tags+xml"/>
  <Override PartName="/ppt/notesSlides/notesSlide39.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57" r:id="rId3"/>
    <p:sldId id="283" r:id="rId4"/>
    <p:sldId id="326" r:id="rId5"/>
    <p:sldId id="264" r:id="rId6"/>
    <p:sldId id="262" r:id="rId7"/>
    <p:sldId id="265" r:id="rId8"/>
    <p:sldId id="282" r:id="rId9"/>
    <p:sldId id="266" r:id="rId10"/>
    <p:sldId id="267" r:id="rId11"/>
    <p:sldId id="274" r:id="rId12"/>
    <p:sldId id="275" r:id="rId13"/>
    <p:sldId id="276" r:id="rId14"/>
    <p:sldId id="277" r:id="rId15"/>
    <p:sldId id="278" r:id="rId16"/>
    <p:sldId id="279" r:id="rId17"/>
    <p:sldId id="280" r:id="rId18"/>
    <p:sldId id="281" r:id="rId19"/>
    <p:sldId id="272" r:id="rId20"/>
    <p:sldId id="273" r:id="rId21"/>
    <p:sldId id="319" r:id="rId22"/>
    <p:sldId id="297" r:id="rId23"/>
    <p:sldId id="298" r:id="rId24"/>
    <p:sldId id="299" r:id="rId25"/>
    <p:sldId id="300" r:id="rId26"/>
    <p:sldId id="301" r:id="rId27"/>
    <p:sldId id="302" r:id="rId28"/>
    <p:sldId id="303" r:id="rId29"/>
    <p:sldId id="304" r:id="rId30"/>
    <p:sldId id="305" r:id="rId31"/>
    <p:sldId id="320" r:id="rId32"/>
    <p:sldId id="285" r:id="rId33"/>
    <p:sldId id="286" r:id="rId34"/>
    <p:sldId id="287" r:id="rId35"/>
    <p:sldId id="288" r:id="rId36"/>
    <p:sldId id="289" r:id="rId37"/>
    <p:sldId id="290" r:id="rId38"/>
    <p:sldId id="291" r:id="rId39"/>
    <p:sldId id="292" r:id="rId40"/>
    <p:sldId id="293" r:id="rId41"/>
    <p:sldId id="294" r:id="rId42"/>
    <p:sldId id="295" r:id="rId43"/>
    <p:sldId id="308" r:id="rId44"/>
    <p:sldId id="309" r:id="rId45"/>
    <p:sldId id="310" r:id="rId46"/>
    <p:sldId id="311" r:id="rId47"/>
    <p:sldId id="322" r:id="rId48"/>
    <p:sldId id="312" r:id="rId49"/>
    <p:sldId id="323" r:id="rId50"/>
    <p:sldId id="314" r:id="rId51"/>
    <p:sldId id="315" r:id="rId52"/>
    <p:sldId id="316" r:id="rId53"/>
    <p:sldId id="318" r:id="rId54"/>
    <p:sldId id="268" r:id="rId55"/>
    <p:sldId id="269" r:id="rId56"/>
    <p:sldId id="324" r:id="rId57"/>
    <p:sldId id="325" r:id="rId58"/>
    <p:sldId id="270" r:id="rId59"/>
    <p:sldId id="27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740B3-1A9F-4E71-9A36-F465F5CFBA35}" type="datetimeFigureOut">
              <a:rPr lang="en-US" smtClean="0"/>
              <a:t>9/26/2014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27AFA-E4DC-41B3-B8CE-12E82F8E5D0A}" type="slidenum">
              <a:rPr lang="en-US" smtClean="0"/>
              <a:t>‹#›</a:t>
            </a:fld>
            <a:endParaRPr lang="en-US"/>
          </a:p>
        </p:txBody>
      </p:sp>
    </p:spTree>
    <p:extLst>
      <p:ext uri="{BB962C8B-B14F-4D97-AF65-F5344CB8AC3E}">
        <p14:creationId xmlns:p14="http://schemas.microsoft.com/office/powerpoint/2010/main" val="213633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1</a:t>
            </a:fld>
            <a:endParaRPr lang="en-US"/>
          </a:p>
        </p:txBody>
      </p:sp>
    </p:spTree>
    <p:extLst>
      <p:ext uri="{BB962C8B-B14F-4D97-AF65-F5344CB8AC3E}">
        <p14:creationId xmlns:p14="http://schemas.microsoft.com/office/powerpoint/2010/main" val="714268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 the main catalog page.</a:t>
            </a:r>
            <a:r>
              <a:rPr lang="en-US" baseline="0" dirty="0" smtClean="0"/>
              <a:t>  From here, you can search the libraries at all our branches for the book that you need.  We are also in the process of adding e-books to the catalog in the hopes of making the catalog the main searching tool for all books.  In the upper right of the screen is an </a:t>
            </a:r>
            <a:r>
              <a:rPr lang="en-US" baseline="0" dirty="0" err="1" smtClean="0"/>
              <a:t>eRaider</a:t>
            </a:r>
            <a:r>
              <a:rPr lang="en-US" baseline="0" dirty="0" smtClean="0"/>
              <a:t> sign in button.  Click and sign in with your </a:t>
            </a:r>
            <a:r>
              <a:rPr lang="en-US" baseline="0" dirty="0" err="1" smtClean="0"/>
              <a:t>eRaider</a:t>
            </a:r>
            <a:r>
              <a:rPr lang="en-US" baseline="0" dirty="0" smtClean="0"/>
              <a:t> username and password to access your library account.  You can see when your materials are due, if you have any fines, and even renew the materials you have checked out.</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10</a:t>
            </a:fld>
            <a:endParaRPr lang="en-US"/>
          </a:p>
        </p:txBody>
      </p:sp>
    </p:spTree>
    <p:extLst>
      <p:ext uri="{BB962C8B-B14F-4D97-AF65-F5344CB8AC3E}">
        <p14:creationId xmlns:p14="http://schemas.microsoft.com/office/powerpoint/2010/main" val="1170752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Another place I’d like to point out is our “Guides and Tutorials” page.  It’s located in the upper left corner</a:t>
            </a:r>
            <a:r>
              <a:rPr lang="en-US" altLang="en-US" baseline="0" dirty="0" smtClean="0">
                <a:ea typeface="ＭＳ Ｐゴシック" pitchFamily="34" charset="-128"/>
              </a:rPr>
              <a:t> of the library website in the section labeled “Resources”.</a:t>
            </a:r>
            <a:endParaRPr lang="en-US" altLang="en-US" dirty="0" smtClean="0">
              <a:ea typeface="ＭＳ Ｐゴシック" pitchFamily="34" charset="-128"/>
            </a:endParaRP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F1BC5A-0648-4AD5-B214-49DBFD37C830}" type="slidenum">
              <a:rPr lang="en-US" altLang="en-US">
                <a:solidFill>
                  <a:prstClr val="black"/>
                </a:solidFill>
                <a:latin typeface="Arial" pitchFamily="34" charset="0"/>
              </a:rPr>
              <a:pPr eaLnBrk="1" hangingPunct="1">
                <a:spcBef>
                  <a:spcPct val="0"/>
                </a:spcBef>
              </a:pPr>
              <a:t>11</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08287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is the “Guides</a:t>
            </a:r>
            <a:r>
              <a:rPr lang="en-US" altLang="en-US" baseline="0" dirty="0" smtClean="0">
                <a:ea typeface="ＭＳ Ｐゴシック" pitchFamily="34" charset="-128"/>
              </a:rPr>
              <a:t> and Tutorials” page.  You’ll notice we have guides to all the branch libraries.  If you plan to visit </a:t>
            </a:r>
            <a:r>
              <a:rPr lang="en-US" altLang="en-US" baseline="0" dirty="0" smtClean="0">
                <a:ea typeface="ＭＳ Ｐゴシック" pitchFamily="34" charset="-128"/>
              </a:rPr>
              <a:t>any of our branch </a:t>
            </a:r>
            <a:r>
              <a:rPr lang="en-US" altLang="en-US" baseline="0" dirty="0" smtClean="0">
                <a:ea typeface="ＭＳ Ｐゴシック" pitchFamily="34" charset="-128"/>
              </a:rPr>
              <a:t>libraries, this would be a good place to look up the library’s hours and policies before you go. Scrolling down the page will take you to helpful tutorials on our more popular databases and online resources.</a:t>
            </a:r>
            <a:endParaRPr lang="en-US" altLang="en-US" dirty="0" smtClean="0">
              <a:ea typeface="ＭＳ Ｐゴシック" pitchFamily="34" charset="-128"/>
            </a:endParaRP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D3532A-8A1D-48EF-A311-25A876BFB67B}" type="slidenum">
              <a:rPr lang="en-US" altLang="en-US">
                <a:solidFill>
                  <a:prstClr val="black"/>
                </a:solidFill>
                <a:latin typeface="Arial" pitchFamily="34" charset="0"/>
              </a:rPr>
              <a:pPr eaLnBrk="1" hangingPunct="1">
                <a:spcBef>
                  <a:spcPct val="0"/>
                </a:spcBef>
              </a:pPr>
              <a:t>12</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33272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writing a paper and need help with APA format?  We can’t tell you exactly how to cite your paper, but we do have a compilation of tools and websites to help you.  In the middle of the left column of the library website, mouse</a:t>
            </a:r>
            <a:r>
              <a:rPr lang="en-US" baseline="0" dirty="0" smtClean="0"/>
              <a:t> over “Bibliographic Tools”, then click on “More”.</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13</a:t>
            </a:fld>
            <a:endParaRPr lang="en-US"/>
          </a:p>
        </p:txBody>
      </p:sp>
    </p:spTree>
    <p:extLst>
      <p:ext uri="{BB962C8B-B14F-4D97-AF65-F5344CB8AC3E}">
        <p14:creationId xmlns:p14="http://schemas.microsoft.com/office/powerpoint/2010/main" val="231399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Towards the middle of the “Bibliographic Tools” page is this information regarding APA.</a:t>
            </a:r>
            <a:r>
              <a:rPr lang="en-US" baseline="0" dirty="0" smtClean="0"/>
              <a:t>  Here, we have online style manuals, various guides and tutorials, and a few online citation generator tools to help you format your citations.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14</a:t>
            </a:fld>
            <a:endParaRPr lang="en-US"/>
          </a:p>
        </p:txBody>
      </p:sp>
    </p:spTree>
    <p:extLst>
      <p:ext uri="{BB962C8B-B14F-4D97-AF65-F5344CB8AC3E}">
        <p14:creationId xmlns:p14="http://schemas.microsoft.com/office/powerpoint/2010/main" val="3650712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If</a:t>
            </a:r>
            <a:r>
              <a:rPr lang="en-US" altLang="en-US" baseline="0" dirty="0" smtClean="0">
                <a:ea typeface="ＭＳ Ｐゴシック" pitchFamily="34" charset="-128"/>
              </a:rPr>
              <a:t> you have a question or need assistance, please don’t hesitate to contact us through our “Ask A Librarian” service.  The best way to access this is through the link on the lower right side of the library website.</a:t>
            </a:r>
            <a:endParaRPr lang="en-US" altLang="en-US" dirty="0" smtClean="0">
              <a:ea typeface="ＭＳ Ｐゴシック" pitchFamily="34" charset="-128"/>
            </a:endParaRP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190CD9D-2752-4EF7-9201-5210716ED183}" type="slidenum">
              <a:rPr lang="en-US" altLang="en-US">
                <a:solidFill>
                  <a:prstClr val="black"/>
                </a:solidFill>
                <a:latin typeface="Arial" pitchFamily="34" charset="0"/>
              </a:rPr>
              <a:pPr eaLnBrk="1" hangingPunct="1">
                <a:spcBef>
                  <a:spcPct val="0"/>
                </a:spcBef>
              </a:pPr>
              <a:t>15</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99029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there are several ways to contact us.  You can submit your question through our Ask A Librarian e-mail form, call the library nearest</a:t>
            </a:r>
            <a:r>
              <a:rPr lang="en-US" baseline="0" dirty="0" smtClean="0"/>
              <a:t> you, or chat online with a librarian.  You now also have the option of texting your question and receiving a text in response.  Both the e-mails and texts received are sent to each librarian in all branches of the Health Sciences Center, so you can be assured that your question will be answered in a timely manner.</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16</a:t>
            </a:fld>
            <a:endParaRPr lang="en-US"/>
          </a:p>
        </p:txBody>
      </p:sp>
    </p:spTree>
    <p:extLst>
      <p:ext uri="{BB962C8B-B14F-4D97-AF65-F5344CB8AC3E}">
        <p14:creationId xmlns:p14="http://schemas.microsoft.com/office/powerpoint/2010/main" val="982975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for receiving</a:t>
            </a:r>
            <a:r>
              <a:rPr lang="en-US" baseline="0" dirty="0" smtClean="0"/>
              <a:t> additional help from the library is through Team Viewer.  Team Viewer is a program that allows the librarian to view your computer desktop remotely in order to help you with your research and other questions in real time.  This program is located on the lower right side of the library website.  Download options are available for both Windows and Mac systems.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17</a:t>
            </a:fld>
            <a:endParaRPr lang="en-US"/>
          </a:p>
        </p:txBody>
      </p:sp>
    </p:spTree>
    <p:extLst>
      <p:ext uri="{BB962C8B-B14F-4D97-AF65-F5344CB8AC3E}">
        <p14:creationId xmlns:p14="http://schemas.microsoft.com/office/powerpoint/2010/main" val="3685638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Once</a:t>
            </a:r>
            <a:r>
              <a:rPr lang="en-US" altLang="en-US" baseline="0" dirty="0" smtClean="0">
                <a:ea typeface="ＭＳ Ｐゴシック" pitchFamily="34" charset="-128"/>
              </a:rPr>
              <a:t> you’ve downloaded Team Viewer, an I.D. and password is shown.  Give these to a librarian over the phone to allow remote control of your desktop.  We will be able to see anything on your screen as well as move your computer’s mouse and click on links.  It’s the next best thing to having a librarian at your side!  In order to get the most from this service, please call and schedule an appointment in advance.  This ensures that there is plenty of time to address your questions.</a:t>
            </a:r>
            <a:endParaRPr lang="en-US" altLang="en-US" dirty="0" smtClean="0">
              <a:ea typeface="ＭＳ Ｐゴシック" pitchFamily="34" charset="-128"/>
            </a:endParaRPr>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D13037-9713-4F7E-AC4B-2605D9487AF3}" type="slidenum">
              <a:rPr lang="en-US" altLang="en-US">
                <a:solidFill>
                  <a:prstClr val="black"/>
                </a:solidFill>
                <a:latin typeface="Arial" pitchFamily="34" charset="0"/>
              </a:rPr>
              <a:pPr eaLnBrk="1" hangingPunct="1">
                <a:spcBef>
                  <a:spcPct val="0"/>
                </a:spcBef>
              </a:pPr>
              <a:t>18</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81581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resources just for you!  Starting at the library website, find the tab in</a:t>
            </a:r>
            <a:r>
              <a:rPr lang="en-US" baseline="0" dirty="0" smtClean="0"/>
              <a:t> the middle of the page labeled “Popular resources by school”.  From there, click on the icon labeled “Nursing”.</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19</a:t>
            </a:fld>
            <a:endParaRPr lang="en-US"/>
          </a:p>
        </p:txBody>
      </p:sp>
    </p:spTree>
    <p:extLst>
      <p:ext uri="{BB962C8B-B14F-4D97-AF65-F5344CB8AC3E}">
        <p14:creationId xmlns:p14="http://schemas.microsoft.com/office/powerpoint/2010/main" val="28573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accessing the library website and its resources from your computer at home, it is highly recommended that you use one of these browsers.  Internet</a:t>
            </a:r>
            <a:r>
              <a:rPr lang="en-US" baseline="0" dirty="0" smtClean="0"/>
              <a:t> Explorer doesn’t support all of the technology we have on the library website, and we have had some reports of access issues as a result. </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2</a:t>
            </a:fld>
            <a:endParaRPr lang="en-US"/>
          </a:p>
        </p:txBody>
      </p:sp>
    </p:spTree>
    <p:extLst>
      <p:ext uri="{BB962C8B-B14F-4D97-AF65-F5344CB8AC3E}">
        <p14:creationId xmlns:p14="http://schemas.microsoft.com/office/powerpoint/2010/main" val="3328195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list of resources that the School of Nursing faculty has deemed the most important</a:t>
            </a:r>
            <a:r>
              <a:rPr lang="en-US" baseline="0" dirty="0" smtClean="0"/>
              <a:t> and helpful to their students, although it is by no means a comprehensive list of the resources available to </a:t>
            </a:r>
            <a:r>
              <a:rPr lang="en-US" baseline="0" dirty="0" smtClean="0"/>
              <a:t>you.  It is a great place to start when conducting research for an assignment.</a:t>
            </a:r>
            <a:endParaRPr lang="en-US" dirty="0" smtClean="0"/>
          </a:p>
          <a:p>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20</a:t>
            </a:fld>
            <a:endParaRPr lang="en-US"/>
          </a:p>
        </p:txBody>
      </p:sp>
    </p:spTree>
    <p:extLst>
      <p:ext uri="{BB962C8B-B14F-4D97-AF65-F5344CB8AC3E}">
        <p14:creationId xmlns:p14="http://schemas.microsoft.com/office/powerpoint/2010/main" val="2222651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a:t>
            </a:r>
            <a:r>
              <a:rPr lang="en-US" baseline="0" dirty="0" smtClean="0"/>
              <a:t> section, I will be going through helpful tips on searching some of the databases that I will show you later in this presentation.  While these databases are extremely useful and will be a great help in your studies, they are not as simple as Google, and searching them successfully requires a good search strategy. </a:t>
            </a:r>
            <a:endParaRPr lang="en-US" dirty="0" smtClean="0"/>
          </a:p>
          <a:p>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21</a:t>
            </a:fld>
            <a:endParaRPr lang="en-US"/>
          </a:p>
        </p:txBody>
      </p:sp>
    </p:spTree>
    <p:extLst>
      <p:ext uri="{BB962C8B-B14F-4D97-AF65-F5344CB8AC3E}">
        <p14:creationId xmlns:p14="http://schemas.microsoft.com/office/powerpoint/2010/main" val="3924785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start with extracting</a:t>
            </a:r>
            <a:r>
              <a:rPr lang="en-US" sz="1200" kern="1200" baseline="0" dirty="0" smtClean="0">
                <a:solidFill>
                  <a:schemeClr val="tx1"/>
                </a:solidFill>
                <a:effectLst/>
                <a:latin typeface="+mn-lt"/>
                <a:ea typeface="+mn-ea"/>
                <a:cs typeface="+mn-cs"/>
              </a:rPr>
              <a:t> search terms from a question.  </a:t>
            </a:r>
            <a:r>
              <a:rPr lang="en-US" sz="1200" kern="1200" dirty="0" smtClean="0">
                <a:solidFill>
                  <a:schemeClr val="tx1"/>
                </a:solidFill>
                <a:effectLst/>
                <a:latin typeface="+mn-lt"/>
                <a:ea typeface="+mn-ea"/>
                <a:cs typeface="+mn-cs"/>
              </a:rPr>
              <a:t>When </a:t>
            </a:r>
            <a:r>
              <a:rPr lang="en-US" sz="1200" kern="1200" dirty="0" smtClean="0">
                <a:solidFill>
                  <a:schemeClr val="tx1"/>
                </a:solidFill>
                <a:effectLst/>
                <a:latin typeface="+mn-lt"/>
                <a:ea typeface="+mn-ea"/>
                <a:cs typeface="+mn-cs"/>
              </a:rPr>
              <a:t>searching online databases, you might find that entering a question into the search box verbatim doesn’t work.  The reason for this is that when you enter a group of words into the search box, the database will search for every single word separately – even the words “and” and “the”!  The best way to enter your research question into a database is to examine the question you want to ask and determine two or three words or phrases that best encompass your research topic.  For example, if your research question is “how do I prevent medication errors in the hospital?”, you might just want to search “medication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errors” and “hospital”.</a:t>
            </a:r>
          </a:p>
          <a:p>
            <a:endParaRPr lang="en-US" dirty="0"/>
          </a:p>
        </p:txBody>
      </p:sp>
      <p:sp>
        <p:nvSpPr>
          <p:cNvPr id="4" name="Slide Number Placeholder 3"/>
          <p:cNvSpPr>
            <a:spLocks noGrp="1"/>
          </p:cNvSpPr>
          <p:nvPr>
            <p:ph type="sldNum" sz="quarter" idx="10"/>
          </p:nvPr>
        </p:nvSpPr>
        <p:spPr/>
        <p:txBody>
          <a:bodyPr/>
          <a:lstStyle/>
          <a:p>
            <a:fld id="{6D371E46-9399-4DB9-9EC7-A7A6889AA17D}" type="slidenum">
              <a:rPr lang="en-US" smtClean="0"/>
              <a:t>22</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you’ve determined which specific words you would like to use to conduct your search, you’re ready to enter them into the database.  But wait!  Some databases, like CINAHL, have something called subject headings.  When you search using </a:t>
            </a:r>
            <a:r>
              <a:rPr lang="en-US" sz="1200" kern="1200" smtClean="0">
                <a:solidFill>
                  <a:schemeClr val="tx1"/>
                </a:solidFill>
                <a:effectLst/>
                <a:latin typeface="+mn-lt"/>
                <a:ea typeface="+mn-ea"/>
                <a:cs typeface="+mn-cs"/>
              </a:rPr>
              <a:t>your chosen </a:t>
            </a:r>
            <a:r>
              <a:rPr lang="en-US" sz="1200" kern="1200" dirty="0" smtClean="0">
                <a:solidFill>
                  <a:schemeClr val="tx1"/>
                </a:solidFill>
                <a:effectLst/>
                <a:latin typeface="+mn-lt"/>
                <a:ea typeface="+mn-ea"/>
                <a:cs typeface="+mn-cs"/>
              </a:rPr>
              <a:t>words, the database will give you a list of other terms to choose from.  What are these subject headings?  Should you use them?  How are these different from just searching with the words you chose earlier?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23</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Subject Headings act like a thesaurus for the database.  When articles are added to the database’s collection, they are indexed according to this list of terms.  These subject headings also encompass known synonyms, for example, “Heart Attack” will also search for articles that use “Myocardial Infarction” instead.  Using these subject headings allows you to search the database with terms it is programmed to understand.  Think of it as “speaking the database’s language” in order to get the results you want.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D371E46-9399-4DB9-9EC7-A7A6889AA17D}" type="slidenum">
              <a:rPr lang="en-US" smtClean="0"/>
              <a:t>24</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I’ve mentioned previously, searching for a term in the search box, without using any subject headings (also known as a keyword search), will search for that word; however, it will search for that word anywhere it’s found within the citations stored in the database.  This means that the search results you find may have your word in the article title, journal title, anywhere in the abstract, even as part of an author’s name.  Another point to consider is that keyword searches will only look for the specific word you entered, often leaving out any synonyms.  Bottom line: if they’re available within the database, subject headings are best.</a:t>
            </a:r>
          </a:p>
          <a:p>
            <a:endParaRPr lang="en-US" dirty="0"/>
          </a:p>
        </p:txBody>
      </p:sp>
      <p:sp>
        <p:nvSpPr>
          <p:cNvPr id="4" name="Slide Number Placeholder 3"/>
          <p:cNvSpPr>
            <a:spLocks noGrp="1"/>
          </p:cNvSpPr>
          <p:nvPr>
            <p:ph type="sldNum" sz="quarter" idx="10"/>
          </p:nvPr>
        </p:nvSpPr>
        <p:spPr/>
        <p:txBody>
          <a:bodyPr/>
          <a:lstStyle/>
          <a:p>
            <a:fld id="{6D371E46-9399-4DB9-9EC7-A7A6889AA17D}" type="slidenum">
              <a:rPr lang="en-US" smtClean="0"/>
              <a:t>25</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databases with subject headings, selecting a subject heading will allow you to choose a subheading associated with the term.  What does that mean?  Think of subheadings as different facets of the subject heading you’ve chosen.  For example, one of the terms from our sample question is “medication errors”, but we want to know how to prevent them.  Notice there is a subheading called “prevention and control”.  This is a great way to narrow a broad topic and achieve more relevant search results.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26</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you’ve chosen your subject headings and any subheadings you want, many databases will give you the opportunity to search using “AND”, “OR”, or “NOT”.  These are called Boolean operators.  The operator “NOT” excludes a term or concept from a search.  In contrast, “AND” searches both terms </a:t>
            </a:r>
            <a:r>
              <a:rPr lang="en-US" sz="1200" kern="1200" dirty="0" smtClean="0">
                <a:solidFill>
                  <a:schemeClr val="tx1"/>
                </a:solidFill>
                <a:effectLst/>
                <a:latin typeface="+mn-lt"/>
                <a:ea typeface="+mn-ea"/>
                <a:cs typeface="+mn-cs"/>
              </a:rPr>
              <a:t>together, </a:t>
            </a:r>
            <a:r>
              <a:rPr lang="en-US" sz="1200" kern="1200" dirty="0" smtClean="0">
                <a:solidFill>
                  <a:schemeClr val="tx1"/>
                </a:solidFill>
                <a:effectLst/>
                <a:latin typeface="+mn-lt"/>
                <a:ea typeface="+mn-ea"/>
                <a:cs typeface="+mn-cs"/>
              </a:rPr>
              <a:t>while “OR” searches both terms separately.  What exactly does that mean?</a:t>
            </a:r>
          </a:p>
        </p:txBody>
      </p:sp>
      <p:sp>
        <p:nvSpPr>
          <p:cNvPr id="4" name="Slide Number Placeholder 3"/>
          <p:cNvSpPr>
            <a:spLocks noGrp="1"/>
          </p:cNvSpPr>
          <p:nvPr>
            <p:ph type="sldNum" sz="quarter" idx="10"/>
          </p:nvPr>
        </p:nvSpPr>
        <p:spPr/>
        <p:txBody>
          <a:bodyPr/>
          <a:lstStyle/>
          <a:p>
            <a:fld id="{6D371E46-9399-4DB9-9EC7-A7A6889AA17D}" type="slidenum">
              <a:rPr lang="en-US" smtClean="0"/>
              <a:t>27</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CC7412F-5D6D-403A-98F6-DC2249DC1B60}" type="slidenum">
              <a:rPr lang="en-US" altLang="en-US" smtClean="0">
                <a:latin typeface="Times" pitchFamily="-84" charset="0"/>
              </a:rPr>
              <a:pPr/>
              <a:t>28</a:t>
            </a:fld>
            <a:endParaRPr lang="en-US" altLang="en-US" smtClean="0">
              <a:latin typeface="Times" pitchFamily="-84" charset="0"/>
            </a:endParaRPr>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Here is a visual aid that might best illustrate the distinction between the Boolean operators “AND” and “OR”.  Think of our two search terms as part of a Venn Diagram.  Combining the two with “AND” will only produce those results where both terms are indexed.  Combining the two with “OR” will produce the same results as “AND”.  However, since it is searching for each term separately, it will also produce results dealing exclusively with one term or the other.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0505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that we’ve gone over specific concepts to help improve your search strategy, here are a few general searching tips to help you with your research: First, it’s always best to start with a broad search, then narrow it down further if you get too many results.  This is helpful especially if you’re not sure how much information can be found on your topic.  If you start with a search strategy that’s too narrow, you might miss some information that might be useful to you.  Another tip is to search for each of your terms separately, then combine them in either the advanced search or search history section of the database.  While it might seem like extra work, this is helpful in case your initial search strategy is unsuccessful.  If your first combination of terms yields results that are unsatisfying (or produces no results at all), searching terms separately will make it easier to go back and combine some of your old terms with new ones.  You only have to slightly tweak the work you did the first time, not do it all over again.</a:t>
            </a:r>
          </a:p>
        </p:txBody>
      </p:sp>
      <p:sp>
        <p:nvSpPr>
          <p:cNvPr id="4" name="Slide Number Placeholder 3"/>
          <p:cNvSpPr>
            <a:spLocks noGrp="1"/>
          </p:cNvSpPr>
          <p:nvPr>
            <p:ph type="sldNum" sz="quarter" idx="10"/>
          </p:nvPr>
        </p:nvSpPr>
        <p:spPr/>
        <p:txBody>
          <a:bodyPr/>
          <a:lstStyle/>
          <a:p>
            <a:fld id="{6D371E46-9399-4DB9-9EC7-A7A6889AA17D}" type="slidenum">
              <a:rPr lang="en-US" smtClean="0"/>
              <a:t>29</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These are the Reference Librarians at the Lubbock campus.  Our office hours are Monday – Friday 8:00am – 5:00pm</a:t>
            </a:r>
            <a:r>
              <a:rPr lang="en-US" altLang="en-US" baseline="0" dirty="0" smtClean="0">
                <a:ea typeface="ＭＳ Ｐゴシック" pitchFamily="34" charset="-128"/>
              </a:rPr>
              <a:t> Central Time.  Feel free to give us a call or send us an e-mail!  We will be happy to help you.</a:t>
            </a: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0638891-AFAC-456B-BEAB-5C45C47E76B2}" type="slidenum">
              <a:rPr lang="en-US" altLang="en-US">
                <a:solidFill>
                  <a:prstClr val="black"/>
                </a:solidFill>
              </a:rPr>
              <a:pPr eaLnBrk="1" hangingPunct="1"/>
              <a:t>3</a:t>
            </a:fld>
            <a:endParaRPr lang="en-US" altLang="en-US">
              <a:solidFill>
                <a:prstClr val="black"/>
              </a:solidFill>
            </a:endParaRPr>
          </a:p>
        </p:txBody>
      </p:sp>
    </p:spTree>
    <p:extLst>
      <p:ext uri="{BB962C8B-B14F-4D97-AF65-F5344CB8AC3E}">
        <p14:creationId xmlns:p14="http://schemas.microsoft.com/office/powerpoint/2010/main" val="4085793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Don’t be afraid to play around with the terms or subject headings available to find the one that best suits your needs.  Another thing to remember is that sometimes the subject heading used by the database might be different that the term you use in everyday life.  If you can’t find a subject heading to match what you’re looking for, try looking for your term or concept under a different name, if it has one.  And lastly, try to have fun!  Once you understand how database searching works, the whole process becomes much easier and less overwhelming.  If you work with the database, it will work with you!  This concludes this presentation.  Please continue to the next presentation, called “Databases”.  Thank you!</a:t>
            </a:r>
          </a:p>
        </p:txBody>
      </p:sp>
      <p:sp>
        <p:nvSpPr>
          <p:cNvPr id="4" name="Slide Number Placeholder 3"/>
          <p:cNvSpPr>
            <a:spLocks noGrp="1"/>
          </p:cNvSpPr>
          <p:nvPr>
            <p:ph type="sldNum" sz="quarter" idx="10"/>
          </p:nvPr>
        </p:nvSpPr>
        <p:spPr/>
        <p:txBody>
          <a:bodyPr/>
          <a:lstStyle/>
          <a:p>
            <a:fld id="{6D371E46-9399-4DB9-9EC7-A7A6889AA17D}" type="slidenum">
              <a:rPr lang="en-US" smtClean="0"/>
              <a:t>30</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some useful databases</a:t>
            </a:r>
            <a:r>
              <a:rPr lang="en-US" baseline="0" dirty="0" smtClean="0"/>
              <a:t> that will help you with this assignment in particular and your studies in general.  I’ll be going through three databases: CINAHL, Nursing Reference Center Plus, and PubMed Clinical Queries.  In addition, I’ll also go over the basics of using Gold Rush to find articles in the library’s holdings with its citation information and briefly discuss our Interlibrary Loan service. </a:t>
            </a:r>
            <a:endParaRPr lang="en-US" dirty="0" smtClean="0"/>
          </a:p>
          <a:p>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31</a:t>
            </a:fld>
            <a:endParaRPr lang="en-US"/>
          </a:p>
        </p:txBody>
      </p:sp>
    </p:spTree>
    <p:extLst>
      <p:ext uri="{BB962C8B-B14F-4D97-AF65-F5344CB8AC3E}">
        <p14:creationId xmlns:p14="http://schemas.microsoft.com/office/powerpoint/2010/main" val="2174625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The first and most important database we’ll visit is called CINAHL.  The name stands for “Cumulative Index to Nursing and Allied Health Literature”.  It has over 4 million records on nursing and 14 different allied health disciplines, with coverage going back as far as 1937. </a:t>
            </a:r>
            <a:endParaRPr lang="en-US" sz="1200" kern="1200" dirty="0">
              <a:solidFill>
                <a:schemeClr val="tx1"/>
              </a:solidFill>
              <a:effectLst/>
              <a:latin typeface="+mn-lt"/>
              <a:ea typeface="+mn-ea"/>
              <a:cs typeface="+mn-cs"/>
            </a:endParaRPr>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2DB3D94-D8EB-4537-BB7E-AE746CF55BF9}" type="slidenum">
              <a:rPr lang="en-US" altLang="en-US" smtClean="0">
                <a:latin typeface="Arial" pitchFamily="34" charset="0"/>
              </a:rPr>
              <a:pPr eaLnBrk="1" hangingPunct="1">
                <a:spcBef>
                  <a:spcPct val="0"/>
                </a:spcBef>
              </a:pPr>
              <a:t>32</a:t>
            </a:fld>
            <a:endParaRPr lang="en-US" altLang="en-US" smtClean="0">
              <a:latin typeface="Arial" pitchFamily="34" charset="0"/>
            </a:endParaRPr>
          </a:p>
        </p:txBody>
      </p:sp>
    </p:spTree>
    <p:extLst>
      <p:ext uri="{BB962C8B-B14F-4D97-AF65-F5344CB8AC3E}">
        <p14:creationId xmlns:p14="http://schemas.microsoft.com/office/powerpoint/2010/main" val="1063761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best way to access </a:t>
            </a:r>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is through the “Nursing” Popular Resources page, found in the middle of the library website.</a:t>
            </a:r>
          </a:p>
        </p:txBody>
      </p:sp>
      <p:sp>
        <p:nvSpPr>
          <p:cNvPr id="4" name="Slide Number Placeholder 3"/>
          <p:cNvSpPr>
            <a:spLocks noGrp="1"/>
          </p:cNvSpPr>
          <p:nvPr>
            <p:ph type="sldNum" sz="quarter" idx="10"/>
          </p:nvPr>
        </p:nvSpPr>
        <p:spPr/>
        <p:txBody>
          <a:bodyPr/>
          <a:lstStyle/>
          <a:p>
            <a:fld id="{6D371E46-9399-4DB9-9EC7-A7A6889AA17D}" type="slidenum">
              <a:rPr lang="en-US" smtClean="0"/>
              <a:t>33</a:t>
            </a:fld>
            <a:endParaRPr lang="en-US"/>
          </a:p>
        </p:txBody>
      </p:sp>
    </p:spTree>
    <p:extLst>
      <p:ext uri="{BB962C8B-B14F-4D97-AF65-F5344CB8AC3E}">
        <p14:creationId xmlns:p14="http://schemas.microsoft.com/office/powerpoint/2010/main" val="44086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CINAHL </a:t>
            </a:r>
            <a:r>
              <a:rPr lang="en-US" sz="1200" kern="1200" dirty="0" smtClean="0">
                <a:solidFill>
                  <a:schemeClr val="tx1"/>
                </a:solidFill>
                <a:effectLst/>
                <a:latin typeface="+mn-lt"/>
                <a:ea typeface="+mn-ea"/>
                <a:cs typeface="+mn-cs"/>
              </a:rPr>
              <a:t>will </a:t>
            </a:r>
            <a:r>
              <a:rPr lang="en-US" sz="1200" kern="1200" dirty="0" smtClean="0">
                <a:solidFill>
                  <a:schemeClr val="tx1"/>
                </a:solidFill>
                <a:effectLst/>
                <a:latin typeface="+mn-lt"/>
                <a:ea typeface="+mn-ea"/>
                <a:cs typeface="+mn-cs"/>
              </a:rPr>
              <a:t>be under “Frequently Used Databases”.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34</a:t>
            </a:fld>
            <a:endParaRPr lang="en-US"/>
          </a:p>
        </p:txBody>
      </p:sp>
    </p:spTree>
    <p:extLst>
      <p:ext uri="{BB962C8B-B14F-4D97-AF65-F5344CB8AC3E}">
        <p14:creationId xmlns:p14="http://schemas.microsoft.com/office/powerpoint/2010/main" val="908521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CINAHL start page.  The search box is located at the top of the page.  You’ll notice that there is an option called “Suggest Subject Terms” that’s automatically checked.  This will search CINAHL’s Subject Headings, a concept we discussed earlier.  As an example, let’s search for articles about aspirin and heart attacks.  We’ll start with the first part of the</a:t>
            </a:r>
            <a:r>
              <a:rPr lang="en-US" sz="1200" kern="1200" baseline="0" dirty="0" smtClean="0">
                <a:solidFill>
                  <a:schemeClr val="tx1"/>
                </a:solidFill>
                <a:effectLst/>
                <a:latin typeface="+mn-lt"/>
                <a:ea typeface="+mn-ea"/>
                <a:cs typeface="+mn-cs"/>
              </a:rPr>
              <a:t> search,</a:t>
            </a:r>
            <a:r>
              <a:rPr lang="en-US" sz="1200" kern="1200" dirty="0" smtClean="0">
                <a:solidFill>
                  <a:schemeClr val="tx1"/>
                </a:solidFill>
                <a:effectLst/>
                <a:latin typeface="+mn-lt"/>
                <a:ea typeface="+mn-ea"/>
                <a:cs typeface="+mn-cs"/>
              </a:rPr>
              <a:t> “heart</a:t>
            </a:r>
            <a:r>
              <a:rPr lang="en-US" sz="1200" kern="1200" baseline="0" dirty="0" smtClean="0">
                <a:solidFill>
                  <a:schemeClr val="tx1"/>
                </a:solidFill>
                <a:effectLst/>
                <a:latin typeface="+mn-lt"/>
                <a:ea typeface="+mn-ea"/>
                <a:cs typeface="+mn-cs"/>
              </a:rPr>
              <a:t> attack</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35</a:t>
            </a:fld>
            <a:endParaRPr lang="en-US"/>
          </a:p>
        </p:txBody>
      </p:sp>
    </p:spTree>
    <p:extLst>
      <p:ext uri="{BB962C8B-B14F-4D97-AF65-F5344CB8AC3E}">
        <p14:creationId xmlns:p14="http://schemas.microsoft.com/office/powerpoint/2010/main" val="3725970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CINAHL will give you a list of possible subject headings based on the words you searched.  Notice that it</a:t>
            </a:r>
            <a:r>
              <a:rPr lang="en-US" sz="1200" kern="1200" baseline="0" dirty="0" smtClean="0">
                <a:solidFill>
                  <a:schemeClr val="tx1"/>
                </a:solidFill>
                <a:effectLst/>
                <a:latin typeface="+mn-lt"/>
                <a:ea typeface="+mn-ea"/>
                <a:cs typeface="+mn-cs"/>
              </a:rPr>
              <a:t> corrected me and told me to use “Myocardial Infarction” instead of “Heart Attack”.  This is a great example of how subject headings encompass synonyms and search for a whole concept, rather than just the words you enter.  </a:t>
            </a:r>
            <a:r>
              <a:rPr lang="en-US" sz="1200" kern="1200" dirty="0" smtClean="0">
                <a:solidFill>
                  <a:schemeClr val="tx1"/>
                </a:solidFill>
                <a:effectLst/>
                <a:latin typeface="+mn-lt"/>
                <a:ea typeface="+mn-ea"/>
                <a:cs typeface="+mn-cs"/>
              </a:rPr>
              <a:t>Check the box next to the term that best matches what you’re looking for, and a list of subheadings will appear.  You can check the boxes next to the ones you want, or not choose any at all.  Not choosing any by default will tell the database to search for all of them.  This</a:t>
            </a:r>
            <a:r>
              <a:rPr lang="en-US" sz="1200" kern="1200" baseline="0" dirty="0" smtClean="0">
                <a:solidFill>
                  <a:schemeClr val="tx1"/>
                </a:solidFill>
                <a:effectLst/>
                <a:latin typeface="+mn-lt"/>
                <a:ea typeface="+mn-ea"/>
                <a:cs typeface="+mn-cs"/>
              </a:rPr>
              <a:t> helps you collect all the information that exists in the database about your specific topic.  </a:t>
            </a:r>
            <a:r>
              <a:rPr lang="en-US" sz="1200" kern="1200" dirty="0" smtClean="0">
                <a:solidFill>
                  <a:schemeClr val="tx1"/>
                </a:solidFill>
                <a:effectLst/>
                <a:latin typeface="+mn-lt"/>
                <a:ea typeface="+mn-ea"/>
                <a:cs typeface="+mn-cs"/>
              </a:rPr>
              <a:t>When you’re finished making your selections, click the green button that says “Search Database”.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36</a:t>
            </a:fld>
            <a:endParaRPr lang="en-US"/>
          </a:p>
        </p:txBody>
      </p:sp>
    </p:spTree>
    <p:extLst>
      <p:ext uri="{BB962C8B-B14F-4D97-AF65-F5344CB8AC3E}">
        <p14:creationId xmlns:p14="http://schemas.microsoft.com/office/powerpoint/2010/main" val="4232337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results are for “heart</a:t>
            </a:r>
            <a:r>
              <a:rPr lang="en-US" sz="1200" kern="1200" baseline="0" dirty="0" smtClean="0">
                <a:solidFill>
                  <a:schemeClr val="tx1"/>
                </a:solidFill>
                <a:effectLst/>
                <a:latin typeface="+mn-lt"/>
                <a:ea typeface="+mn-ea"/>
                <a:cs typeface="+mn-cs"/>
              </a:rPr>
              <a:t> attack</a:t>
            </a:r>
            <a:r>
              <a:rPr lang="en-US" sz="1200" kern="1200" dirty="0" smtClean="0">
                <a:solidFill>
                  <a:schemeClr val="tx1"/>
                </a:solidFill>
                <a:effectLst/>
                <a:latin typeface="+mn-lt"/>
                <a:ea typeface="+mn-ea"/>
                <a:cs typeface="+mn-cs"/>
              </a:rPr>
              <a:t>” only.  We still need to search for the second part of our topic, then combine them.  Clear the search bar and put in “aspirin”.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37</a:t>
            </a:fld>
            <a:endParaRPr lang="en-US"/>
          </a:p>
        </p:txBody>
      </p:sp>
    </p:spTree>
    <p:extLst>
      <p:ext uri="{BB962C8B-B14F-4D97-AF65-F5344CB8AC3E}">
        <p14:creationId xmlns:p14="http://schemas.microsoft.com/office/powerpoint/2010/main" val="3459359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Again, follow the same steps as before.  Select the subject heading you want, any subheadings, then click “Search Database”.</a:t>
            </a:r>
          </a:p>
        </p:txBody>
      </p:sp>
      <p:sp>
        <p:nvSpPr>
          <p:cNvPr id="4" name="Slide Number Placeholder 3"/>
          <p:cNvSpPr>
            <a:spLocks noGrp="1"/>
          </p:cNvSpPr>
          <p:nvPr>
            <p:ph type="sldNum" sz="quarter" idx="10"/>
          </p:nvPr>
        </p:nvSpPr>
        <p:spPr/>
        <p:txBody>
          <a:bodyPr/>
          <a:lstStyle/>
          <a:p>
            <a:fld id="{6D371E46-9399-4DB9-9EC7-A7A6889AA17D}" type="slidenum">
              <a:rPr lang="en-US" smtClean="0"/>
              <a:t>38</a:t>
            </a:fld>
            <a:endParaRPr lang="en-US"/>
          </a:p>
        </p:txBody>
      </p:sp>
    </p:spTree>
    <p:extLst>
      <p:ext uri="{BB962C8B-B14F-4D97-AF65-F5344CB8AC3E}">
        <p14:creationId xmlns:p14="http://schemas.microsoft.com/office/powerpoint/2010/main" val="1049297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results now are only for “aspirin”.  To combine them, clear the search box again, and this time, click “Search History”.  You’ll see the two searches you just performed.  Check the boxes next to the searches, then choose “Search with AND”.  Notice that CINAHL gives you the option of searching with the Boolean operators “AND” or</a:t>
            </a:r>
            <a:r>
              <a:rPr lang="en-US" sz="1200" kern="1200" baseline="0" dirty="0" smtClean="0">
                <a:solidFill>
                  <a:schemeClr val="tx1"/>
                </a:solidFill>
                <a:effectLst/>
                <a:latin typeface="+mn-lt"/>
                <a:ea typeface="+mn-ea"/>
                <a:cs typeface="+mn-cs"/>
              </a:rPr>
              <a:t> “OR” that </a:t>
            </a:r>
            <a:r>
              <a:rPr lang="en-US" sz="1200" kern="1200" dirty="0" smtClean="0">
                <a:solidFill>
                  <a:schemeClr val="tx1"/>
                </a:solidFill>
                <a:effectLst/>
                <a:latin typeface="+mn-lt"/>
                <a:ea typeface="+mn-ea"/>
                <a:cs typeface="+mn-cs"/>
              </a:rPr>
              <a:t>we discussed earlier.   </a:t>
            </a:r>
            <a:endParaRPr lang="en-US" dirty="0" smtClean="0"/>
          </a:p>
          <a:p>
            <a:endParaRPr lang="en-US" dirty="0"/>
          </a:p>
        </p:txBody>
      </p:sp>
      <p:sp>
        <p:nvSpPr>
          <p:cNvPr id="4" name="Slide Number Placeholder 3"/>
          <p:cNvSpPr>
            <a:spLocks noGrp="1"/>
          </p:cNvSpPr>
          <p:nvPr>
            <p:ph type="sldNum" sz="quarter" idx="10"/>
          </p:nvPr>
        </p:nvSpPr>
        <p:spPr/>
        <p:txBody>
          <a:bodyPr/>
          <a:lstStyle/>
          <a:p>
            <a:fld id="{6D371E46-9399-4DB9-9EC7-A7A6889AA17D}" type="slidenum">
              <a:rPr lang="en-US" smtClean="0"/>
              <a:t>39</a:t>
            </a:fld>
            <a:endParaRPr lang="en-US"/>
          </a:p>
        </p:txBody>
      </p:sp>
    </p:spTree>
    <p:extLst>
      <p:ext uri="{BB962C8B-B14F-4D97-AF65-F5344CB8AC3E}">
        <p14:creationId xmlns:p14="http://schemas.microsoft.com/office/powerpoint/2010/main" val="158783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normal hours</a:t>
            </a:r>
            <a:r>
              <a:rPr lang="en-US" baseline="0" dirty="0" smtClean="0"/>
              <a:t> of operation for the Lubbock library.  Any special holiday hours or early closing announcements are posted within the library itself and in the announcement section of your </a:t>
            </a:r>
            <a:r>
              <a:rPr lang="en-US" baseline="0" dirty="0" err="1" smtClean="0"/>
              <a:t>eRaider</a:t>
            </a:r>
            <a:r>
              <a:rPr lang="en-US" baseline="0" dirty="0" smtClean="0"/>
              <a:t> portal.  Of course, you can always call the library at the number shown on this slide.</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4</a:t>
            </a:fld>
            <a:endParaRPr lang="en-US"/>
          </a:p>
        </p:txBody>
      </p:sp>
    </p:spTree>
    <p:extLst>
      <p:ext uri="{BB962C8B-B14F-4D97-AF65-F5344CB8AC3E}">
        <p14:creationId xmlns:p14="http://schemas.microsoft.com/office/powerpoint/2010/main" val="3158896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now are your combined results.  To the left is the filter sidebar, where you can limit the results to Year, Age, Geography (if you only want results pertaining to the U.S.), and more.  Beneath each article title is the full text availability option.  The gray “Check</a:t>
            </a:r>
            <a:r>
              <a:rPr lang="en-US" sz="1200" kern="1200" baseline="0" dirty="0" smtClean="0">
                <a:solidFill>
                  <a:schemeClr val="tx1"/>
                </a:solidFill>
                <a:effectLst/>
                <a:latin typeface="+mn-lt"/>
                <a:ea typeface="+mn-ea"/>
                <a:cs typeface="+mn-cs"/>
              </a:rPr>
              <a:t> Availability” button will search the TTUHSC library holdings for your article, either online or in print.  Seeing that button doesn’t automatically mean that your article isn’t available, it just might be available elsewhere.</a:t>
            </a:r>
            <a:r>
              <a:rPr lang="en-US" sz="1200" kern="1200" dirty="0" smtClean="0">
                <a:solidFill>
                  <a:schemeClr val="tx1"/>
                </a:solidFill>
                <a:effectLst/>
                <a:latin typeface="+mn-lt"/>
                <a:ea typeface="+mn-ea"/>
                <a:cs typeface="+mn-cs"/>
              </a:rPr>
              <a:t>  To the right of the title are two icons.  The magnifying glass allows you to view the abstract of the article, and the folder allows you to add the article citation to a folder in CINAHL.  From there, you can e-mail or export the information you’ve found.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40</a:t>
            </a:fld>
            <a:endParaRPr lang="en-US"/>
          </a:p>
        </p:txBody>
      </p:sp>
    </p:spTree>
    <p:extLst>
      <p:ext uri="{BB962C8B-B14F-4D97-AF65-F5344CB8AC3E}">
        <p14:creationId xmlns:p14="http://schemas.microsoft.com/office/powerpoint/2010/main" val="1004143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database we’ll look at is Nursing Reference Center Plus.  It is located on the same page as CINAHL.</a:t>
            </a:r>
          </a:p>
        </p:txBody>
      </p:sp>
      <p:sp>
        <p:nvSpPr>
          <p:cNvPr id="4" name="Slide Number Placeholder 3"/>
          <p:cNvSpPr>
            <a:spLocks noGrp="1"/>
          </p:cNvSpPr>
          <p:nvPr>
            <p:ph type="sldNum" sz="quarter" idx="10"/>
          </p:nvPr>
        </p:nvSpPr>
        <p:spPr/>
        <p:txBody>
          <a:bodyPr/>
          <a:lstStyle/>
          <a:p>
            <a:fld id="{6D371E46-9399-4DB9-9EC7-A7A6889AA17D}" type="slidenum">
              <a:rPr lang="en-US" smtClean="0"/>
              <a:t>41</a:t>
            </a:fld>
            <a:endParaRPr lang="en-US"/>
          </a:p>
        </p:txBody>
      </p:sp>
    </p:spTree>
    <p:extLst>
      <p:ext uri="{BB962C8B-B14F-4D97-AF65-F5344CB8AC3E}">
        <p14:creationId xmlns:p14="http://schemas.microsoft.com/office/powerpoint/2010/main" val="3655074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Nursing Reference Center Plus start page.  At the top, you’ll notice that in addition to a basic and advanced search option, there are tabs for Diseases, Skills, which features guides and videos of different procedures, Drugs, Continuing Education, Patient Education,</a:t>
            </a:r>
            <a:r>
              <a:rPr lang="en-US" sz="1200" kern="1200" baseline="0" dirty="0" smtClean="0">
                <a:solidFill>
                  <a:schemeClr val="tx1"/>
                </a:solidFill>
                <a:effectLst/>
                <a:latin typeface="+mn-lt"/>
                <a:ea typeface="+mn-ea"/>
                <a:cs typeface="+mn-cs"/>
              </a:rPr>
              <a:t> and Reference</a:t>
            </a:r>
            <a:r>
              <a:rPr lang="en-US" sz="1200" kern="1200" dirty="0" smtClean="0">
                <a:solidFill>
                  <a:schemeClr val="tx1"/>
                </a:solidFill>
                <a:effectLst/>
                <a:latin typeface="+mn-lt"/>
                <a:ea typeface="+mn-ea"/>
                <a:cs typeface="+mn-cs"/>
              </a:rPr>
              <a:t>.  You’ll notice also</a:t>
            </a:r>
            <a:r>
              <a:rPr lang="en-US" sz="1200" kern="1200" baseline="0" dirty="0" smtClean="0">
                <a:solidFill>
                  <a:schemeClr val="tx1"/>
                </a:solidFill>
                <a:effectLst/>
                <a:latin typeface="+mn-lt"/>
                <a:ea typeface="+mn-ea"/>
                <a:cs typeface="+mn-cs"/>
              </a:rPr>
              <a:t> that the start page has featured educational videos, as well as links to other resources like DynaMed and Rehabilitation Reference Center</a:t>
            </a:r>
            <a:r>
              <a:rPr lang="en-US" sz="1200" kern="1200" dirty="0" smtClean="0">
                <a:solidFill>
                  <a:schemeClr val="tx1"/>
                </a:solidFill>
                <a:effectLst/>
                <a:latin typeface="+mn-lt"/>
                <a:ea typeface="+mn-ea"/>
                <a:cs typeface="+mn-cs"/>
              </a:rPr>
              <a:t>.  Let’s continue with our previous</a:t>
            </a:r>
            <a:r>
              <a:rPr lang="en-US" sz="1200" kern="1200" baseline="0" dirty="0" smtClean="0">
                <a:solidFill>
                  <a:schemeClr val="tx1"/>
                </a:solidFill>
                <a:effectLst/>
                <a:latin typeface="+mn-lt"/>
                <a:ea typeface="+mn-ea"/>
                <a:cs typeface="+mn-cs"/>
              </a:rPr>
              <a:t> search and look up “heart attack”, without clicking on any of the tabs at the top of the page</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42</a:t>
            </a:fld>
            <a:endParaRPr lang="en-US"/>
          </a:p>
        </p:txBody>
      </p:sp>
    </p:spTree>
    <p:extLst>
      <p:ext uri="{BB962C8B-B14F-4D97-AF65-F5344CB8AC3E}">
        <p14:creationId xmlns:p14="http://schemas.microsoft.com/office/powerpoint/2010/main" val="2227863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result page for everything Nursing Reference Center Plus has on “heart attack”, and it’s a lot!  But, to the left of the results, you have the option of limiting the results to only the specific material types that interest you, such as guidelines, patient handouts, journals, etc.  One material type unique to Nursing Reference Center Plus that I’d like to highlight is “Evidence-Based Care Sheet”.  Check the box next to it to see them all.</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43</a:t>
            </a:fld>
            <a:endParaRPr lang="en-US"/>
          </a:p>
        </p:txBody>
      </p:sp>
    </p:spTree>
    <p:extLst>
      <p:ext uri="{BB962C8B-B14F-4D97-AF65-F5344CB8AC3E}">
        <p14:creationId xmlns:p14="http://schemas.microsoft.com/office/powerpoint/2010/main" val="2211044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Evidence-Based Care sheets available that deal with “heart attack”.  To see an example of what one looks like, click on the title of the first result.</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44</a:t>
            </a:fld>
            <a:endParaRPr lang="en-US"/>
          </a:p>
        </p:txBody>
      </p:sp>
    </p:spTree>
    <p:extLst>
      <p:ext uri="{BB962C8B-B14F-4D97-AF65-F5344CB8AC3E}">
        <p14:creationId xmlns:p14="http://schemas.microsoft.com/office/powerpoint/2010/main" val="4041858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an Evidence-Based</a:t>
            </a:r>
            <a:r>
              <a:rPr lang="en-US" baseline="0" dirty="0" smtClean="0"/>
              <a:t> Care Sheet looks like in Nursing Reference Center Plus.  To the left of the information, there is an option to go directly to the section of the care sheet that you want, and links to related information beyond that.  To the right are links that will allow you to print, save, e-mail, or export this sheet.  Above the grey title box is the Care Sheet’s citation information, and below it is the option to listen to the information, even in a variety of accents.  One special aspect of these Care Sheets that I’d like to point out is in the References section.  Click on the link in the blue “Contents” box.</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45</a:t>
            </a:fld>
            <a:endParaRPr lang="en-US"/>
          </a:p>
        </p:txBody>
      </p:sp>
    </p:spTree>
    <p:extLst>
      <p:ext uri="{BB962C8B-B14F-4D97-AF65-F5344CB8AC3E}">
        <p14:creationId xmlns:p14="http://schemas.microsoft.com/office/powerpoint/2010/main" val="7002735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list of references for this care sheet.  Notice that the references have letters in parentheses next to them.  Some have a “G”, “R”, “RCT”, etc.  What are these, and what do they mean?  Below the references is a “Coding Matrix” with a key to the letters, as well as their ranking in the levels of evidence.  For example, reference #5 is labeled “RCT”.  According to the matrix, that stands for “Randomized Controlled Trial”, and since it’s the third from the top of the matrix, it means the level of evidence is strong.  This would be a good place to find a few evidence-based references as a jumping-off point for research assignments.  Now, scroll back up to the top of the page and click on the “Nursing Reference Center Plus” icon.  From the main starting page, click on “Diseases”.</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46</a:t>
            </a:fld>
            <a:endParaRPr lang="en-US"/>
          </a:p>
        </p:txBody>
      </p:sp>
    </p:spTree>
    <p:extLst>
      <p:ext uri="{BB962C8B-B14F-4D97-AF65-F5344CB8AC3E}">
        <p14:creationId xmlns:p14="http://schemas.microsoft.com/office/powerpoint/2010/main" val="2610616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a:t>
            </a:r>
            <a:r>
              <a:rPr lang="en-US" baseline="0" dirty="0" smtClean="0"/>
              <a:t> page for diseases.  Here, you have the option to “Explore Evidence-based Information about Diseases and Conditions”, but Nursing Reference Center Plus works better if you search for something specific, rather than browse.  So, as an example, let’s search the Diseases section for “Parkinson’s Disease”.</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47</a:t>
            </a:fld>
            <a:endParaRPr lang="en-US"/>
          </a:p>
        </p:txBody>
      </p:sp>
    </p:spTree>
    <p:extLst>
      <p:ext uri="{BB962C8B-B14F-4D97-AF65-F5344CB8AC3E}">
        <p14:creationId xmlns:p14="http://schemas.microsoft.com/office/powerpoint/2010/main" val="1331953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information</a:t>
            </a:r>
            <a:r>
              <a:rPr lang="en-US" baseline="0" dirty="0" smtClean="0"/>
              <a:t> available on “Parkinson’s Disease”.  Notice that on the left, along with the material types filter we discussed earlier, you also have the option of filtering according to “Major Heading” or “Nursing Specialty”.  “Major Heading” allows you to filter these results down to focus on complications, risk factors, therapy, etc.  “Nursing Specialty” allows you to filter the results to only the ones concerning neuroscience nursing, hospice and palliative nursing, etc.</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48</a:t>
            </a:fld>
            <a:endParaRPr lang="en-US"/>
          </a:p>
        </p:txBody>
      </p:sp>
    </p:spTree>
    <p:extLst>
      <p:ext uri="{BB962C8B-B14F-4D97-AF65-F5344CB8AC3E}">
        <p14:creationId xmlns:p14="http://schemas.microsoft.com/office/powerpoint/2010/main" val="5233204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database tool we’ll be looking at is PubMed Clinical Queries.</a:t>
            </a:r>
            <a:r>
              <a:rPr lang="en-US" baseline="0" dirty="0" smtClean="0"/>
              <a:t>  The easiest way to access this is through the library website.  In the middle of the page, under “Facts at a Glance”, there are a series of tabs, the first one being labeled “PubMed”.  From there, click on the “PubMed” logo.</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49</a:t>
            </a:fld>
            <a:endParaRPr lang="en-US"/>
          </a:p>
        </p:txBody>
      </p:sp>
    </p:spTree>
    <p:extLst>
      <p:ext uri="{BB962C8B-B14F-4D97-AF65-F5344CB8AC3E}">
        <p14:creationId xmlns:p14="http://schemas.microsoft.com/office/powerpoint/2010/main" val="374340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Lubbock library has</a:t>
            </a:r>
            <a:r>
              <a:rPr lang="en-US" baseline="0" dirty="0" smtClean="0"/>
              <a:t> a total of 29 study rooms.  They are located on the 2</a:t>
            </a:r>
            <a:r>
              <a:rPr lang="en-US" baseline="30000" dirty="0" smtClean="0"/>
              <a:t>nd</a:t>
            </a:r>
            <a:r>
              <a:rPr lang="en-US" baseline="0" dirty="0" smtClean="0"/>
              <a:t> floor, within the Learning Resource Center, also on the 2</a:t>
            </a:r>
            <a:r>
              <a:rPr lang="en-US" baseline="30000" dirty="0" smtClean="0"/>
              <a:t>nd</a:t>
            </a:r>
            <a:r>
              <a:rPr lang="en-US" baseline="0" dirty="0" smtClean="0"/>
              <a:t> floor, and on the 3</a:t>
            </a:r>
            <a:r>
              <a:rPr lang="en-US" baseline="30000" dirty="0" smtClean="0"/>
              <a:t>rd</a:t>
            </a:r>
            <a:r>
              <a:rPr lang="en-US" baseline="0" dirty="0" smtClean="0"/>
              <a:t> floor.  There is no reservation system for these rooms; all of them are available to groups or individuals on a “first come, first serve” basis.  Each room has a dry erase board and markers as well as wireless or physical internet connectivity.  </a:t>
            </a:r>
            <a:endParaRPr lang="en-US" dirty="0" smtClean="0"/>
          </a:p>
          <a:p>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a:t>
            </a:fld>
            <a:endParaRPr lang="en-US"/>
          </a:p>
        </p:txBody>
      </p:sp>
    </p:spTree>
    <p:extLst>
      <p:ext uri="{BB962C8B-B14F-4D97-AF65-F5344CB8AC3E}">
        <p14:creationId xmlns:p14="http://schemas.microsoft.com/office/powerpoint/2010/main" val="3202603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PubMed website.  From here, “Clinical</a:t>
            </a:r>
            <a:r>
              <a:rPr lang="en-US" baseline="0" dirty="0" smtClean="0"/>
              <a:t> Queries” is located in the bottom middle of the page, under “PubMed Tools”</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50</a:t>
            </a:fld>
            <a:endParaRPr lang="en-US"/>
          </a:p>
        </p:txBody>
      </p:sp>
    </p:spTree>
    <p:extLst>
      <p:ext uri="{BB962C8B-B14F-4D97-AF65-F5344CB8AC3E}">
        <p14:creationId xmlns:p14="http://schemas.microsoft.com/office/powerpoint/2010/main" val="1651504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 Queries is a great place to go if you are looking for quality information about a topic, but perhaps</a:t>
            </a:r>
            <a:r>
              <a:rPr lang="en-US" baseline="0" dirty="0" smtClean="0"/>
              <a:t> don’t have the time to do a lengthy search in CINAHL.  Here, you don’t need to search terms separately and combine them, just enter in the basics of what you’re looking for.  To use the example running throughout this presentation, let’s search for “heart attack and aspirin”.</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51</a:t>
            </a:fld>
            <a:endParaRPr lang="en-US"/>
          </a:p>
        </p:txBody>
      </p:sp>
    </p:spTree>
    <p:extLst>
      <p:ext uri="{BB962C8B-B14F-4D97-AF65-F5344CB8AC3E}">
        <p14:creationId xmlns:p14="http://schemas.microsoft.com/office/powerpoint/2010/main" val="6964768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results for “heart attack and aspirin”.  Notice that the results</a:t>
            </a:r>
            <a:r>
              <a:rPr lang="en-US" baseline="0" dirty="0" smtClean="0"/>
              <a:t> are separated into three different categories: Clinical Study Categories, Systematic Reviews, and Medical Genetics.  Within the Clinical Study Categories, you have the option of changing the category from Therapy to Diagnosis, Etiology, etc.  You also have the option of choosing a broad or narrow scope.  Notice the difference between Therapy in a broad scope versus a Narrow scope.  In the middle section of the results, PubMed has taken your topic and found all of the Systematic Reviews for you.  To see all of them, click “See All” at the bottom of the list.</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52</a:t>
            </a:fld>
            <a:endParaRPr lang="en-US"/>
          </a:p>
        </p:txBody>
      </p:sp>
    </p:spTree>
    <p:extLst>
      <p:ext uri="{BB962C8B-B14F-4D97-AF65-F5344CB8AC3E}">
        <p14:creationId xmlns:p14="http://schemas.microsoft.com/office/powerpoint/2010/main" val="3799820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list of all the systematic</a:t>
            </a:r>
            <a:r>
              <a:rPr lang="en-US" baseline="0" dirty="0" smtClean="0"/>
              <a:t> reviews on our topic.  To the left of the results are the filter options.  In general, I advise limiting your results in PubMed to “English” and “Humans”, but there are also more filter options found by clicking on “Show additional filters”.  Here, you can limit by age and gender as well, if those are relevant to your research subject.  When you have chosen the filter options you want, click the blue “Show” button.  Please note that clicking the “Show” button doesn’t automatically limit according to what you’ve chosen.  It only shows what you’ve chosen in the options on the left of the screen.  You have to find the option you’ve chosen and click on it again in order to filter your search results.</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53</a:t>
            </a:fld>
            <a:endParaRPr lang="en-US"/>
          </a:p>
        </p:txBody>
      </p:sp>
    </p:spTree>
    <p:extLst>
      <p:ext uri="{BB962C8B-B14F-4D97-AF65-F5344CB8AC3E}">
        <p14:creationId xmlns:p14="http://schemas.microsoft.com/office/powerpoint/2010/main" val="30357701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citation for a journal article and need to</a:t>
            </a:r>
            <a:r>
              <a:rPr lang="en-US" baseline="0" dirty="0" smtClean="0"/>
              <a:t> see if it’s in the library’s </a:t>
            </a:r>
            <a:r>
              <a:rPr lang="en-US" baseline="0" dirty="0" smtClean="0"/>
              <a:t>collection (perhaps you found an article with a full text link that didn’t work properly or didn’t have a link at all, and you would like to double check to see if we have it), </a:t>
            </a:r>
            <a:r>
              <a:rPr lang="en-US" baseline="0" dirty="0" smtClean="0"/>
              <a:t>Gold Rush is the place to go.  The fastest way to access it is by selecting “</a:t>
            </a:r>
            <a:r>
              <a:rPr lang="en-US" baseline="0" dirty="0" err="1" smtClean="0"/>
              <a:t>eJournals</a:t>
            </a:r>
            <a:r>
              <a:rPr lang="en-US" baseline="0" dirty="0" smtClean="0"/>
              <a:t>” from the tabs in the middle of the library website.  From here, you can search for the journal title, and now you can search for the article according to its PubMed I.D. number, if your article has one.</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54</a:t>
            </a:fld>
            <a:endParaRPr lang="en-US"/>
          </a:p>
        </p:txBody>
      </p:sp>
    </p:spTree>
    <p:extLst>
      <p:ext uri="{BB962C8B-B14F-4D97-AF65-F5344CB8AC3E}">
        <p14:creationId xmlns:p14="http://schemas.microsoft.com/office/powerpoint/2010/main" val="6806374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 Gold Rush page.  It includes some additional information about this tool as well as links to tutorials and other helpful </a:t>
            </a:r>
            <a:r>
              <a:rPr lang="en-US" dirty="0" smtClean="0"/>
              <a:t>resources, including an “Ask</a:t>
            </a:r>
            <a:r>
              <a:rPr lang="en-US" baseline="0" dirty="0" smtClean="0"/>
              <a:t> A Librarian” link if you need help</a:t>
            </a:r>
            <a:r>
              <a:rPr lang="en-US" dirty="0" smtClean="0"/>
              <a:t>.  To give you an idea</a:t>
            </a:r>
            <a:r>
              <a:rPr lang="en-US" baseline="0" dirty="0" smtClean="0"/>
              <a:t> of what searching for a journal looks like in Gold Rush, let’s do a search for a journal.  You can enter the full title, or just the words you remember.  As an example, search for “nursing education”.</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55</a:t>
            </a:fld>
            <a:endParaRPr lang="en-US"/>
          </a:p>
        </p:txBody>
      </p:sp>
    </p:spTree>
    <p:extLst>
      <p:ext uri="{BB962C8B-B14F-4D97-AF65-F5344CB8AC3E}">
        <p14:creationId xmlns:p14="http://schemas.microsoft.com/office/powerpoint/2010/main" val="30679122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list of all the journals we have that have the words “nursing education” in them.  From the list,</a:t>
            </a:r>
            <a:r>
              <a:rPr lang="en-US" baseline="0" dirty="0" smtClean="0"/>
              <a:t> choose the exact title you want.</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56</a:t>
            </a:fld>
            <a:endParaRPr lang="en-US"/>
          </a:p>
        </p:txBody>
      </p:sp>
    </p:spTree>
    <p:extLst>
      <p:ext uri="{BB962C8B-B14F-4D97-AF65-F5344CB8AC3E}">
        <p14:creationId xmlns:p14="http://schemas.microsoft.com/office/powerpoint/2010/main" val="10171238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site will then direct</a:t>
            </a:r>
            <a:r>
              <a:rPr lang="en-US" baseline="0" dirty="0" smtClean="0"/>
              <a:t> you to a page that has some information about the journal, a link to search for it in our print collection, and links to the full text online (when applicable).  Notice that this journal has two online options.  Some journals have only one and some you encounter might have six or more.  How then do you choose which online option to click?  The best way is to look at the “Dates Available” information to the right of the online links.  Look at the year in which your article was published, then look at the dates available and find one that has the year you need.  When you click on an online link, you will then need to find the year, volume, and issue of the journal, then scroll until you find your article.  There should be a full text option from there. </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57</a:t>
            </a:fld>
            <a:endParaRPr lang="en-US"/>
          </a:p>
        </p:txBody>
      </p:sp>
    </p:spTree>
    <p:extLst>
      <p:ext uri="{BB962C8B-B14F-4D97-AF65-F5344CB8AC3E}">
        <p14:creationId xmlns:p14="http://schemas.microsoft.com/office/powerpoint/2010/main" val="10308092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need a book or</a:t>
            </a:r>
            <a:r>
              <a:rPr lang="en-US" baseline="0" dirty="0" smtClean="0"/>
              <a:t> article that is not available at the library, you have the option of ordering it through our Interlibrary Loan system</a:t>
            </a:r>
            <a:r>
              <a:rPr lang="en-US" baseline="0" dirty="0" smtClean="0"/>
              <a:t>.  It’s found on the library website under “Library Services”.</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58</a:t>
            </a:fld>
            <a:endParaRPr lang="en-US"/>
          </a:p>
        </p:txBody>
      </p:sp>
    </p:spTree>
    <p:extLst>
      <p:ext uri="{BB962C8B-B14F-4D97-AF65-F5344CB8AC3E}">
        <p14:creationId xmlns:p14="http://schemas.microsoft.com/office/powerpoint/2010/main" val="36627522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some basic information about our Interlibrary Loan</a:t>
            </a:r>
            <a:r>
              <a:rPr lang="en-US" baseline="0" dirty="0" smtClean="0"/>
              <a:t> system that will be useful for you to know.  For distance students, it is important to note that if you need a book from any TTUHSC branch library, we will ship it to you for free.  There is also an online ordering form grouped with the other Interlibrary Loan information on the library website for your convenience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59</a:t>
            </a:fld>
            <a:endParaRPr lang="en-US"/>
          </a:p>
        </p:txBody>
      </p:sp>
    </p:spTree>
    <p:extLst>
      <p:ext uri="{BB962C8B-B14F-4D97-AF65-F5344CB8AC3E}">
        <p14:creationId xmlns:p14="http://schemas.microsoft.com/office/powerpoint/2010/main" val="158261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and drink are allowed at the Lubbock library!  Feel free to bring a lunch, a snack, or your morning coffee to sustain you through your study session!</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6</a:t>
            </a:fld>
            <a:endParaRPr lang="en-US"/>
          </a:p>
        </p:txBody>
      </p:sp>
    </p:spTree>
    <p:extLst>
      <p:ext uri="{BB962C8B-B14F-4D97-AF65-F5344CB8AC3E}">
        <p14:creationId xmlns:p14="http://schemas.microsoft.com/office/powerpoint/2010/main" val="2316540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Learning Resource Center is located on the 2</a:t>
            </a:r>
            <a:r>
              <a:rPr lang="en-US" baseline="30000" dirty="0" smtClean="0"/>
              <a:t>nd</a:t>
            </a:r>
            <a:r>
              <a:rPr lang="en-US" dirty="0" smtClean="0"/>
              <a:t> floor of the Lubbock library.  Here,</a:t>
            </a:r>
            <a:r>
              <a:rPr lang="en-US" baseline="0" dirty="0" smtClean="0"/>
              <a:t> you can check out the library’s audiovisual materials, anatomical models, and computer stations.  These materials, including the computer stations, require a library card in order to be checked out.  Drinks only are allowed in the Learning Resource Center.</a:t>
            </a:r>
            <a:endParaRPr lang="en-US" dirty="0" smtClean="0"/>
          </a:p>
          <a:p>
            <a:endParaRPr lang="en-US" dirty="0"/>
          </a:p>
        </p:txBody>
      </p:sp>
      <p:sp>
        <p:nvSpPr>
          <p:cNvPr id="4" name="Slide Number Placeholder 3"/>
          <p:cNvSpPr>
            <a:spLocks noGrp="1"/>
          </p:cNvSpPr>
          <p:nvPr>
            <p:ph type="sldNum" sz="quarter" idx="10"/>
          </p:nvPr>
        </p:nvSpPr>
        <p:spPr/>
        <p:txBody>
          <a:bodyPr/>
          <a:lstStyle/>
          <a:p>
            <a:fld id="{6876C786-3263-4DB4-99A1-50BA7B1EC577}" type="slidenum">
              <a:rPr lang="en-US" smtClean="0"/>
              <a:t>7</a:t>
            </a:fld>
            <a:endParaRPr lang="en-US"/>
          </a:p>
        </p:txBody>
      </p:sp>
    </p:spTree>
    <p:extLst>
      <p:ext uri="{BB962C8B-B14F-4D97-AF65-F5344CB8AC3E}">
        <p14:creationId xmlns:p14="http://schemas.microsoft.com/office/powerpoint/2010/main" val="286078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This is the library website, along with the URL address.  I recommend</a:t>
            </a:r>
            <a:r>
              <a:rPr lang="en-US" altLang="en-US" baseline="0" dirty="0" smtClean="0">
                <a:ea typeface="ＭＳ Ｐゴシック" pitchFamily="34" charset="-128"/>
              </a:rPr>
              <a:t> bookmarking this page to help you access our resources quickly and easily.  Because our resources require you to log in from off campus, it’s best to bookmark the main page rather than any specific resource. </a:t>
            </a:r>
            <a:endParaRPr lang="en-US" altLang="en-US" dirty="0" smtClean="0">
              <a:ea typeface="ＭＳ Ｐゴシック" pitchFamily="34" charset="-128"/>
            </a:endParaRPr>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90C7C1C-0D7D-4849-B54E-C5D27A577AEB}" type="slidenum">
              <a:rPr lang="en-US" altLang="en-US">
                <a:solidFill>
                  <a:prstClr val="black"/>
                </a:solidFill>
                <a:latin typeface="Arial" pitchFamily="34" charset="0"/>
              </a:rPr>
              <a:pPr eaLnBrk="1" hangingPunct="1">
                <a:spcBef>
                  <a:spcPct val="0"/>
                </a:spcBef>
              </a:pPr>
              <a:t>8</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605329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library website, there are two points of entry to the catalog.  You can select “Catalog” from the toolbar on</a:t>
            </a:r>
            <a:r>
              <a:rPr lang="en-US" baseline="0" dirty="0" smtClean="0"/>
              <a:t> the right side of the page, or you can choose “Catalog” from the tabs in the middle of the page and either click on the green “</a:t>
            </a:r>
            <a:r>
              <a:rPr lang="en-US" baseline="0" dirty="0" err="1" smtClean="0"/>
              <a:t>Koha</a:t>
            </a:r>
            <a:r>
              <a:rPr lang="en-US" baseline="0" dirty="0" smtClean="0"/>
              <a:t>” logo or begin a keyword search from the box provided.</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9</a:t>
            </a:fld>
            <a:endParaRPr lang="en-US"/>
          </a:p>
        </p:txBody>
      </p:sp>
    </p:spTree>
    <p:extLst>
      <p:ext uri="{BB962C8B-B14F-4D97-AF65-F5344CB8AC3E}">
        <p14:creationId xmlns:p14="http://schemas.microsoft.com/office/powerpoint/2010/main" val="363257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68" b="22642"/>
          <a:stretch/>
        </p:blipFill>
        <p:spPr>
          <a:xfrm>
            <a:off x="0" y="5982375"/>
            <a:ext cx="2209800" cy="710359"/>
          </a:xfrm>
          <a:prstGeom prst="rect">
            <a:avLst/>
          </a:prstGeom>
        </p:spPr>
      </p:pic>
      <p:sp>
        <p:nvSpPr>
          <p:cNvPr id="8" name="Rectangle 7"/>
          <p:cNvSpPr/>
          <p:nvPr/>
        </p:nvSpPr>
        <p:spPr>
          <a:xfrm>
            <a:off x="0" y="0"/>
            <a:ext cx="9144000" cy="533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16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9/26/2014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85894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9/26/2014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86167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9/26/2014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23233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9/26/2014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8606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9/26/2014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9975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9/26/2014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79180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9/26/2014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78945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9/26/2014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82189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9/26/2014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39235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9/26/2014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04225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6096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468" b="22642"/>
          <a:stretch/>
        </p:blipFill>
        <p:spPr>
          <a:xfrm>
            <a:off x="0" y="5974139"/>
            <a:ext cx="2209800" cy="710359"/>
          </a:xfrm>
          <a:prstGeom prst="rect">
            <a:avLst/>
          </a:prstGeom>
        </p:spPr>
      </p:pic>
    </p:spTree>
    <p:extLst>
      <p:ext uri="{BB962C8B-B14F-4D97-AF65-F5344CB8AC3E}">
        <p14:creationId xmlns:p14="http://schemas.microsoft.com/office/powerpoint/2010/main" val="403654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8.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Scholarship in Evidence-Based Practice</a:t>
            </a:r>
            <a:endParaRPr lang="en-US" dirty="0"/>
          </a:p>
        </p:txBody>
      </p:sp>
      <p:sp>
        <p:nvSpPr>
          <p:cNvPr id="3" name="Subtitle 2"/>
          <p:cNvSpPr>
            <a:spLocks noGrp="1"/>
          </p:cNvSpPr>
          <p:nvPr>
            <p:ph type="subTitle" idx="1"/>
          </p:nvPr>
        </p:nvSpPr>
        <p:spPr/>
        <p:txBody>
          <a:bodyPr/>
          <a:lstStyle/>
          <a:p>
            <a:r>
              <a:rPr lang="en-US" dirty="0" smtClean="0"/>
              <a:t>Micah Walsleben, MLS</a:t>
            </a:r>
            <a:endParaRPr lang="en-US" dirty="0"/>
          </a:p>
        </p:txBody>
      </p:sp>
    </p:spTree>
    <p:extLst>
      <p:ext uri="{BB962C8B-B14F-4D97-AF65-F5344CB8AC3E}">
        <p14:creationId xmlns:p14="http://schemas.microsoft.com/office/powerpoint/2010/main" val="2870944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14" y="381000"/>
            <a:ext cx="8839129" cy="6066203"/>
          </a:xfrm>
          <a:prstGeom prst="rect">
            <a:avLst/>
          </a:prstGeom>
          <a:ln>
            <a:solidFill>
              <a:schemeClr val="tx1"/>
            </a:solidFill>
          </a:ln>
        </p:spPr>
      </p:pic>
      <p:pic>
        <p:nvPicPr>
          <p:cNvPr id="3" name="Picture 2" descr="Screen Shot 2014-01-08 at 1.38.5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1243" y="381000"/>
            <a:ext cx="1104900" cy="4191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903357" y="2165268"/>
            <a:ext cx="1935772" cy="1200329"/>
          </a:xfrm>
          <a:prstGeom prst="rect">
            <a:avLst/>
          </a:prstGeom>
          <a:solidFill>
            <a:schemeClr val="bg1"/>
          </a:solidFill>
          <a:ln w="28575" cmpd="sng">
            <a:solidFill>
              <a:schemeClr val="accent2">
                <a:lumMod val="75000"/>
              </a:schemeClr>
            </a:solidFill>
          </a:ln>
        </p:spPr>
        <p:txBody>
          <a:bodyPr wrap="square" rtlCol="0">
            <a:spAutoFit/>
          </a:bodyPr>
          <a:lstStyle/>
          <a:p>
            <a:pPr algn="ctr"/>
            <a:r>
              <a:rPr lang="en-US" sz="2400" b="1" dirty="0" smtClean="0"/>
              <a:t>Sign in for your account information</a:t>
            </a:r>
            <a:endParaRPr lang="en-US" sz="2400" b="1" dirty="0"/>
          </a:p>
        </p:txBody>
      </p:sp>
      <p:sp>
        <p:nvSpPr>
          <p:cNvPr id="5" name="Up Arrow 4"/>
          <p:cNvSpPr/>
          <p:nvPr/>
        </p:nvSpPr>
        <p:spPr>
          <a:xfrm>
            <a:off x="8260407" y="1066800"/>
            <a:ext cx="326571" cy="1079500"/>
          </a:xfrm>
          <a:prstGeom prst="up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97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76200" y="-76200"/>
            <a:ext cx="44182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Calibri"/>
                <a:cs typeface="Times New Roman" pitchFamily="18" charset="0"/>
              </a:rPr>
              <a:t>Guides and Tutorials</a:t>
            </a:r>
          </a:p>
        </p:txBody>
      </p:sp>
      <p:pic>
        <p:nvPicPr>
          <p:cNvPr id="21507"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209393" y="717600"/>
            <a:ext cx="5885427" cy="5930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2532" name="TextBox 5"/>
          <p:cNvSpPr txBox="1">
            <a:spLocks noChangeArrowheads="1"/>
          </p:cNvSpPr>
          <p:nvPr/>
        </p:nvSpPr>
        <p:spPr bwMode="auto">
          <a:xfrm>
            <a:off x="6172200" y="1289050"/>
            <a:ext cx="2514600" cy="1570038"/>
          </a:xfrm>
          <a:prstGeom prst="rect">
            <a:avLst/>
          </a:prstGeom>
          <a:solidFill>
            <a:schemeClr val="bg1"/>
          </a:solidFill>
          <a:ln w="57150">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b="1" dirty="0" smtClean="0">
                <a:solidFill>
                  <a:prstClr val="black"/>
                </a:solidFill>
              </a:rPr>
              <a:t>Online </a:t>
            </a:r>
            <a:br>
              <a:rPr lang="en-US" altLang="en-US" b="1" dirty="0" smtClean="0">
                <a:solidFill>
                  <a:prstClr val="black"/>
                </a:solidFill>
              </a:rPr>
            </a:br>
            <a:r>
              <a:rPr lang="en-US" altLang="en-US" b="1" dirty="0" smtClean="0">
                <a:solidFill>
                  <a:prstClr val="black"/>
                </a:solidFill>
              </a:rPr>
              <a:t>step-by-step </a:t>
            </a:r>
          </a:p>
          <a:p>
            <a:pPr algn="ctr" defTabSz="457200" eaLnBrk="1" fontAlgn="base" hangingPunct="1">
              <a:spcBef>
                <a:spcPct val="0"/>
              </a:spcBef>
              <a:spcAft>
                <a:spcPct val="0"/>
              </a:spcAft>
              <a:buFontTx/>
              <a:buNone/>
              <a:defRPr/>
            </a:pPr>
            <a:r>
              <a:rPr lang="en-US" altLang="en-US" b="1" dirty="0" smtClean="0">
                <a:solidFill>
                  <a:prstClr val="black"/>
                </a:solidFill>
              </a:rPr>
              <a:t>guides</a:t>
            </a:r>
          </a:p>
        </p:txBody>
      </p:sp>
      <p:pic>
        <p:nvPicPr>
          <p:cNvPr id="3" name="Picture 2"/>
          <p:cNvPicPr>
            <a:picLocks noChangeAspect="1"/>
          </p:cNvPicPr>
          <p:nvPr/>
        </p:nvPicPr>
        <p:blipFill>
          <a:blip r:embed="rId5"/>
          <a:stretch>
            <a:fillRect/>
          </a:stretch>
        </p:blipFill>
        <p:spPr>
          <a:xfrm>
            <a:off x="960438" y="1158875"/>
            <a:ext cx="1617662" cy="2335213"/>
          </a:xfrm>
          <a:prstGeom prst="rect">
            <a:avLst/>
          </a:prstGeom>
          <a:ln w="38100">
            <a:solidFill>
              <a:srgbClr val="C00000"/>
            </a:solidFill>
          </a:ln>
        </p:spPr>
      </p:pic>
    </p:spTree>
    <p:custDataLst>
      <p:tags r:id="rId1"/>
    </p:custDataLst>
    <p:extLst>
      <p:ext uri="{BB962C8B-B14F-4D97-AF65-F5344CB8AC3E}">
        <p14:creationId xmlns:p14="http://schemas.microsoft.com/office/powerpoint/2010/main" val="381369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5410200" y="2514600"/>
            <a:ext cx="326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endParaRPr lang="en-US" altLang="en-US" sz="1800">
              <a:solidFill>
                <a:prstClr val="black"/>
              </a:solidFill>
              <a:latin typeface="Arial" pitchFamily="34" charset="0"/>
            </a:endParaRPr>
          </a:p>
        </p:txBody>
      </p:sp>
      <p:pic>
        <p:nvPicPr>
          <p:cNvPr id="22531"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04800" y="223902"/>
            <a:ext cx="6312435" cy="6511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2532" name="Group 10"/>
          <p:cNvGrpSpPr>
            <a:grpSpLocks/>
          </p:cNvGrpSpPr>
          <p:nvPr/>
        </p:nvGrpSpPr>
        <p:grpSpPr bwMode="auto">
          <a:xfrm>
            <a:off x="5867400" y="1051719"/>
            <a:ext cx="2628900" cy="3295650"/>
            <a:chOff x="6042025" y="1886587"/>
            <a:chExt cx="2628900" cy="3295013"/>
          </a:xfrm>
        </p:grpSpPr>
        <p:sp>
          <p:nvSpPr>
            <p:cNvPr id="23559" name="Down Arrow 7"/>
            <p:cNvSpPr>
              <a:spLocks noChangeArrowheads="1"/>
            </p:cNvSpPr>
            <p:nvPr/>
          </p:nvSpPr>
          <p:spPr bwMode="auto">
            <a:xfrm>
              <a:off x="6934200" y="3113488"/>
              <a:ext cx="838200" cy="2068112"/>
            </a:xfrm>
            <a:prstGeom prst="downArrow">
              <a:avLst>
                <a:gd name="adj1" fmla="val 50000"/>
                <a:gd name="adj2" fmla="val 49996"/>
              </a:avLst>
            </a:prstGeom>
            <a:solidFill>
              <a:srgbClr val="C00000"/>
            </a:solidFill>
            <a:ln w="9525">
              <a:solidFill>
                <a:srgbClr val="C00000"/>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sp>
          <p:nvSpPr>
            <p:cNvPr id="23560" name="TextBox 8"/>
            <p:cNvSpPr txBox="1">
              <a:spLocks noChangeArrowheads="1"/>
            </p:cNvSpPr>
            <p:nvPr/>
          </p:nvSpPr>
          <p:spPr bwMode="auto">
            <a:xfrm>
              <a:off x="6042025" y="1886587"/>
              <a:ext cx="2628900" cy="1291975"/>
            </a:xfrm>
            <a:prstGeom prst="rect">
              <a:avLst/>
            </a:prstGeom>
            <a:solidFill>
              <a:srgbClr val="FFFFFF"/>
            </a:solidFill>
            <a:ln w="28575">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sz="2600" b="1" dirty="0" smtClean="0">
                  <a:solidFill>
                    <a:prstClr val="black"/>
                  </a:solidFill>
                </a:rPr>
                <a:t>Scroll down to see additional tutorials</a:t>
              </a:r>
            </a:p>
          </p:txBody>
        </p:sp>
      </p:grpSp>
    </p:spTree>
    <p:custDataLst>
      <p:tags r:id="rId1"/>
    </p:custDataLst>
    <p:extLst>
      <p:ext uri="{BB962C8B-B14F-4D97-AF65-F5344CB8AC3E}">
        <p14:creationId xmlns:p14="http://schemas.microsoft.com/office/powerpoint/2010/main" val="376342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09600"/>
          </a:xfrm>
        </p:spPr>
        <p:txBody>
          <a:bodyPr>
            <a:normAutofit fontScale="90000"/>
          </a:bodyPr>
          <a:lstStyle/>
          <a:p>
            <a:pPr algn="l"/>
            <a:r>
              <a:rPr lang="en-US" dirty="0" smtClean="0">
                <a:solidFill>
                  <a:schemeClr val="bg1"/>
                </a:solidFill>
              </a:rPr>
              <a:t>APA Help</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179" y="680577"/>
            <a:ext cx="5954841" cy="6000749"/>
          </a:xfrm>
          <a:prstGeom prst="rect">
            <a:avLst/>
          </a:prstGeom>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900008"/>
            <a:ext cx="2152951" cy="207674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pic>
      <p:sp>
        <p:nvSpPr>
          <p:cNvPr id="7" name="Rounded Rectangle 6"/>
          <p:cNvSpPr/>
          <p:nvPr/>
        </p:nvSpPr>
        <p:spPr>
          <a:xfrm>
            <a:off x="5867400" y="3276600"/>
            <a:ext cx="1447800" cy="228600"/>
          </a:xfrm>
          <a:prstGeom prst="round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6101" y="3257078"/>
            <a:ext cx="1971950" cy="838317"/>
          </a:xfrm>
          <a:prstGeom prst="rect">
            <a:avLst/>
          </a:prstGeom>
          <a:ln w="19050">
            <a:solidFill>
              <a:srgbClr val="C00000"/>
            </a:solidFill>
          </a:ln>
        </p:spPr>
      </p:pic>
    </p:spTree>
    <p:extLst>
      <p:ext uri="{BB962C8B-B14F-4D97-AF65-F5344CB8AC3E}">
        <p14:creationId xmlns:p14="http://schemas.microsoft.com/office/powerpoint/2010/main" val="99337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82" y="275724"/>
            <a:ext cx="7984018" cy="6353676"/>
          </a:xfrm>
          <a:prstGeom prst="rect">
            <a:avLst/>
          </a:prstGeom>
          <a:ln w="28575">
            <a:solidFill>
              <a:schemeClr val="accent2">
                <a:lumMod val="75000"/>
              </a:schemeClr>
            </a:solidFill>
          </a:ln>
        </p:spPr>
      </p:pic>
    </p:spTree>
    <p:extLst>
      <p:ext uri="{BB962C8B-B14F-4D97-AF65-F5344CB8AC3E}">
        <p14:creationId xmlns:p14="http://schemas.microsoft.com/office/powerpoint/2010/main" val="216351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6200" y="-76200"/>
            <a:ext cx="32695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Calibri"/>
                <a:cs typeface="Times New Roman" pitchFamily="18" charset="0"/>
              </a:rPr>
              <a:t>Ask A Librarian</a:t>
            </a:r>
          </a:p>
        </p:txBody>
      </p:sp>
      <p:pic>
        <p:nvPicPr>
          <p:cNvPr id="2355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70889" y="680343"/>
            <a:ext cx="5957796" cy="60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6019800" y="3992563"/>
            <a:ext cx="2143125" cy="2762250"/>
          </a:xfrm>
          <a:prstGeom prst="rect">
            <a:avLst/>
          </a:prstGeom>
          <a:ln w="28575">
            <a:solidFill>
              <a:srgbClr val="C00000"/>
            </a:solidFill>
          </a:ln>
        </p:spPr>
      </p:pic>
      <p:sp>
        <p:nvSpPr>
          <p:cNvPr id="7" name="Right Arrow 6"/>
          <p:cNvSpPr/>
          <p:nvPr/>
        </p:nvSpPr>
        <p:spPr>
          <a:xfrm>
            <a:off x="4343400" y="4267200"/>
            <a:ext cx="1524000" cy="457200"/>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Tree>
    <p:custDataLst>
      <p:tags r:id="rId1"/>
    </p:custDataLst>
    <p:extLst>
      <p:ext uri="{BB962C8B-B14F-4D97-AF65-F5344CB8AC3E}">
        <p14:creationId xmlns:p14="http://schemas.microsoft.com/office/powerpoint/2010/main" val="247567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pic>
        <p:nvPicPr>
          <p:cNvPr id="2457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809625"/>
            <a:ext cx="67818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468" b="22642"/>
          <a:stretch/>
        </p:blipFill>
        <p:spPr>
          <a:xfrm>
            <a:off x="59197" y="6019800"/>
            <a:ext cx="2209800" cy="710359"/>
          </a:xfrm>
          <a:prstGeom prst="rect">
            <a:avLst/>
          </a:prstGeom>
        </p:spPr>
      </p:pic>
    </p:spTree>
    <p:extLst>
      <p:ext uri="{BB962C8B-B14F-4D97-AF65-F5344CB8AC3E}">
        <p14:creationId xmlns:p14="http://schemas.microsoft.com/office/powerpoint/2010/main" val="226084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6" y="0"/>
            <a:ext cx="8229600" cy="609600"/>
          </a:xfrm>
        </p:spPr>
        <p:txBody>
          <a:bodyPr>
            <a:normAutofit fontScale="90000"/>
          </a:bodyPr>
          <a:lstStyle/>
          <a:p>
            <a:pPr algn="l"/>
            <a:r>
              <a:rPr lang="en-US" dirty="0" smtClean="0">
                <a:solidFill>
                  <a:schemeClr val="bg1"/>
                </a:solidFill>
              </a:rPr>
              <a:t>Team Viewer</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717" y="755357"/>
            <a:ext cx="5835697" cy="58806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880695"/>
            <a:ext cx="2215913" cy="2856393"/>
          </a:xfrm>
          <a:prstGeom prst="rect">
            <a:avLst/>
          </a:prstGeom>
          <a:ln w="12700">
            <a:solidFill>
              <a:srgbClr val="C00000"/>
            </a:solidFill>
          </a:ln>
        </p:spPr>
      </p:pic>
      <p:sp>
        <p:nvSpPr>
          <p:cNvPr id="5" name="Rounded Rectangle 4"/>
          <p:cNvSpPr/>
          <p:nvPr/>
        </p:nvSpPr>
        <p:spPr>
          <a:xfrm>
            <a:off x="5791200" y="5410200"/>
            <a:ext cx="1905000" cy="609600"/>
          </a:xfrm>
          <a:prstGeom prst="round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83522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023752"/>
            <a:ext cx="2881492" cy="4831051"/>
          </a:xfrm>
          <a:prstGeom prst="rect">
            <a:avLst/>
          </a:prstGeom>
          <a:ln>
            <a:solidFill>
              <a:schemeClr val="tx1"/>
            </a:solidFill>
          </a:ln>
        </p:spPr>
      </p:pic>
      <p:sp>
        <p:nvSpPr>
          <p:cNvPr id="11" name="TextBox 10"/>
          <p:cNvSpPr txBox="1"/>
          <p:nvPr/>
        </p:nvSpPr>
        <p:spPr>
          <a:xfrm>
            <a:off x="5257800" y="1731118"/>
            <a:ext cx="335280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Give your ID and password to a librarian on the phone</a:t>
            </a:r>
          </a:p>
          <a:p>
            <a:endParaRPr lang="en-US" b="1" dirty="0" smtClean="0"/>
          </a:p>
          <a:p>
            <a:pPr marL="285750" indent="-285750">
              <a:buFont typeface="Arial" panose="020B0604020202020204" pitchFamily="34" charset="0"/>
              <a:buChar char="•"/>
            </a:pPr>
            <a:r>
              <a:rPr lang="en-US" b="1" dirty="0" smtClean="0"/>
              <a:t>We will be able to remotely control your desktop—we will see what you see as well as move your mouse, etc.</a:t>
            </a:r>
          </a:p>
          <a:p>
            <a:endParaRPr lang="en-US" b="1" dirty="0" smtClean="0"/>
          </a:p>
          <a:p>
            <a:pPr marL="285750" indent="-285750">
              <a:buFont typeface="Arial" panose="020B0604020202020204" pitchFamily="34" charset="0"/>
              <a:buChar char="•"/>
            </a:pPr>
            <a:r>
              <a:rPr lang="en-US" b="1" dirty="0" smtClean="0"/>
              <a:t>Please make an appointment in order to ensure plenty of time to work on your problem!</a:t>
            </a:r>
            <a:endParaRPr lang="en-US" b="1" dirty="0"/>
          </a:p>
        </p:txBody>
      </p:sp>
    </p:spTree>
    <p:custDataLst>
      <p:tags r:id="rId1"/>
    </p:custDataLst>
    <p:extLst>
      <p:ext uri="{BB962C8B-B14F-4D97-AF65-F5344CB8AC3E}">
        <p14:creationId xmlns:p14="http://schemas.microsoft.com/office/powerpoint/2010/main" val="1439087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51077" cy="620668"/>
          </a:xfrm>
        </p:spPr>
        <p:txBody>
          <a:bodyPr>
            <a:noAutofit/>
          </a:bodyPr>
          <a:lstStyle/>
          <a:p>
            <a:pPr algn="l"/>
            <a:r>
              <a:rPr lang="en-US" sz="4000" dirty="0" smtClean="0">
                <a:solidFill>
                  <a:schemeClr val="bg1"/>
                </a:solidFill>
              </a:rPr>
              <a:t>Resources just for you!</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158" y="863414"/>
            <a:ext cx="5517703" cy="55602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786" y="4859976"/>
            <a:ext cx="5689600" cy="1417072"/>
          </a:xfrm>
          <a:prstGeom prst="rect">
            <a:avLst/>
          </a:prstGeom>
        </p:spPr>
      </p:pic>
      <p:sp>
        <p:nvSpPr>
          <p:cNvPr id="6" name="Down Arrow 5"/>
          <p:cNvSpPr/>
          <p:nvPr/>
        </p:nvSpPr>
        <p:spPr>
          <a:xfrm>
            <a:off x="4648200" y="4365398"/>
            <a:ext cx="280275" cy="954690"/>
          </a:xfrm>
          <a:prstGeom prst="downArrow">
            <a:avLst/>
          </a:prstGeom>
          <a:solidFill>
            <a:srgbClr val="C00000"/>
          </a:solidFill>
          <a:ln>
            <a:solidFill>
              <a:srgbClr val="A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307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solidFill>
                  <a:schemeClr val="bg1"/>
                </a:solidFill>
              </a:rPr>
              <a:t>Preferred Internet Browsers</a:t>
            </a:r>
            <a:endParaRPr lang="en-US" dirty="0">
              <a:solidFill>
                <a:schemeClr val="bg1"/>
              </a:solidFill>
            </a:endParaRPr>
          </a:p>
        </p:txBody>
      </p:sp>
      <p:sp>
        <p:nvSpPr>
          <p:cNvPr id="4" name="TextBox 3"/>
          <p:cNvSpPr txBox="1"/>
          <p:nvPr/>
        </p:nvSpPr>
        <p:spPr>
          <a:xfrm>
            <a:off x="1181100" y="1447800"/>
            <a:ext cx="7124700" cy="3477875"/>
          </a:xfrm>
          <a:prstGeom prst="rect">
            <a:avLst/>
          </a:prstGeom>
          <a:noFill/>
        </p:spPr>
        <p:txBody>
          <a:bodyPr wrap="square" rtlCol="0">
            <a:spAutoFit/>
          </a:bodyPr>
          <a:lstStyle/>
          <a:p>
            <a:pPr marL="285750" indent="-285750" algn="ctr">
              <a:buFont typeface="Arial" panose="020B0604020202020204" pitchFamily="34" charset="0"/>
              <a:buChar char="•"/>
            </a:pPr>
            <a:r>
              <a:rPr lang="en-US" sz="4400" b="1" dirty="0" smtClean="0"/>
              <a:t>Firefox</a:t>
            </a:r>
          </a:p>
          <a:p>
            <a:pPr algn="ctr"/>
            <a:endParaRPr lang="en-US" sz="4400" b="1" dirty="0" smtClean="0"/>
          </a:p>
          <a:p>
            <a:pPr marL="285750" indent="-285750" algn="ctr">
              <a:buFont typeface="Arial" panose="020B0604020202020204" pitchFamily="34" charset="0"/>
              <a:buChar char="•"/>
            </a:pPr>
            <a:r>
              <a:rPr lang="en-US" sz="4400" b="1" dirty="0" smtClean="0"/>
              <a:t>Chrome</a:t>
            </a:r>
          </a:p>
          <a:p>
            <a:pPr algn="ctr"/>
            <a:endParaRPr lang="en-US" sz="4400" b="1" dirty="0" smtClean="0"/>
          </a:p>
          <a:p>
            <a:pPr marL="285750" indent="-285750" algn="ctr">
              <a:buFont typeface="Arial" panose="020B0604020202020204" pitchFamily="34" charset="0"/>
              <a:buChar char="•"/>
            </a:pPr>
            <a:r>
              <a:rPr lang="en-US" sz="4400" b="1" dirty="0" smtClean="0"/>
              <a:t>Safari</a:t>
            </a:r>
            <a:endParaRPr lang="en-US" sz="4400" b="1" dirty="0"/>
          </a:p>
        </p:txBody>
      </p:sp>
    </p:spTree>
    <p:extLst>
      <p:ext uri="{BB962C8B-B14F-4D97-AF65-F5344CB8AC3E}">
        <p14:creationId xmlns:p14="http://schemas.microsoft.com/office/powerpoint/2010/main" val="253312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rsing P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28" y="96345"/>
            <a:ext cx="7874875" cy="6699413"/>
          </a:xfrm>
          <a:prstGeom prst="rect">
            <a:avLst/>
          </a:prstGeom>
        </p:spPr>
      </p:pic>
    </p:spTree>
    <p:extLst>
      <p:ext uri="{BB962C8B-B14F-4D97-AF65-F5344CB8AC3E}">
        <p14:creationId xmlns:p14="http://schemas.microsoft.com/office/powerpoint/2010/main" val="186278075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Database Searching 101</a:t>
            </a:r>
            <a:endParaRPr lang="en-US" dirty="0"/>
          </a:p>
        </p:txBody>
      </p:sp>
      <p:sp>
        <p:nvSpPr>
          <p:cNvPr id="5" name="Subtitle 4"/>
          <p:cNvSpPr>
            <a:spLocks noGrp="1"/>
          </p:cNvSpPr>
          <p:nvPr>
            <p:ph type="subTitle" idx="1"/>
          </p:nvPr>
        </p:nvSpPr>
        <p:spPr/>
        <p:txBody>
          <a:bodyPr/>
          <a:lstStyle/>
          <a:p>
            <a:r>
              <a:rPr lang="en-US" dirty="0" smtClean="0"/>
              <a:t>Get the Results You Want! </a:t>
            </a:r>
            <a:endParaRPr lang="en-US" dirty="0"/>
          </a:p>
        </p:txBody>
      </p:sp>
    </p:spTree>
    <p:extLst>
      <p:ext uri="{BB962C8B-B14F-4D97-AF65-F5344CB8AC3E}">
        <p14:creationId xmlns:p14="http://schemas.microsoft.com/office/powerpoint/2010/main" val="2242158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Terms from a Question</a:t>
            </a:r>
            <a:endParaRPr lang="en-US" sz="4000" dirty="0">
              <a:solidFill>
                <a:schemeClr val="bg1"/>
              </a:solidFill>
            </a:endParaRPr>
          </a:p>
        </p:txBody>
      </p:sp>
      <p:sp>
        <p:nvSpPr>
          <p:cNvPr id="3" name="TextBox 2"/>
          <p:cNvSpPr txBox="1"/>
          <p:nvPr/>
        </p:nvSpPr>
        <p:spPr>
          <a:xfrm>
            <a:off x="183145" y="914400"/>
            <a:ext cx="8686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Entering a whole question into a database doesn’t work</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Use 2-3 words rather than a whole or partial sentence</a:t>
            </a:r>
            <a:endParaRPr lang="en-US" sz="2400" dirty="0"/>
          </a:p>
        </p:txBody>
      </p:sp>
      <p:grpSp>
        <p:nvGrpSpPr>
          <p:cNvPr id="8" name="Group 7"/>
          <p:cNvGrpSpPr/>
          <p:nvPr/>
        </p:nvGrpSpPr>
        <p:grpSpPr>
          <a:xfrm>
            <a:off x="1981200" y="2590800"/>
            <a:ext cx="5410200" cy="2209800"/>
            <a:chOff x="1981200" y="1981200"/>
            <a:chExt cx="5410200" cy="2209800"/>
          </a:xfrm>
        </p:grpSpPr>
        <p:sp>
          <p:nvSpPr>
            <p:cNvPr id="4" name="TextBox 3"/>
            <p:cNvSpPr txBox="1"/>
            <p:nvPr/>
          </p:nvSpPr>
          <p:spPr>
            <a:xfrm>
              <a:off x="1981200" y="1981200"/>
              <a:ext cx="5410200" cy="1077218"/>
            </a:xfrm>
            <a:prstGeom prst="rect">
              <a:avLst/>
            </a:prstGeom>
            <a:noFill/>
            <a:ln>
              <a:solidFill>
                <a:srgbClr val="C00000"/>
              </a:solidFill>
            </a:ln>
          </p:spPr>
          <p:txBody>
            <a:bodyPr wrap="square" rtlCol="0">
              <a:spAutoFit/>
            </a:bodyPr>
            <a:lstStyle/>
            <a:p>
              <a:pPr algn="ctr"/>
              <a:r>
                <a:rPr lang="en-US" sz="3200" b="1" dirty="0" smtClean="0">
                  <a:solidFill>
                    <a:srgbClr val="C00000"/>
                  </a:solidFill>
                </a:rPr>
                <a:t>How do I prevent medication errors in the hospital?</a:t>
              </a:r>
              <a:endParaRPr lang="en-US" sz="3200" b="1" dirty="0">
                <a:solidFill>
                  <a:srgbClr val="C00000"/>
                </a:solidFill>
              </a:endParaRPr>
            </a:p>
          </p:txBody>
        </p:sp>
        <p:sp>
          <p:nvSpPr>
            <p:cNvPr id="5" name="Down Arrow 4"/>
            <p:cNvSpPr/>
            <p:nvPr/>
          </p:nvSpPr>
          <p:spPr>
            <a:xfrm>
              <a:off x="4267200" y="3058418"/>
              <a:ext cx="838200" cy="113258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830845" y="5193820"/>
            <a:ext cx="3695700" cy="646331"/>
          </a:xfrm>
          <a:prstGeom prst="rect">
            <a:avLst/>
          </a:prstGeom>
          <a:noFill/>
          <a:ln>
            <a:solidFill>
              <a:schemeClr val="tx2"/>
            </a:solidFill>
          </a:ln>
        </p:spPr>
        <p:txBody>
          <a:bodyPr wrap="square" rtlCol="0">
            <a:spAutoFit/>
          </a:bodyPr>
          <a:lstStyle/>
          <a:p>
            <a:pPr algn="ctr"/>
            <a:r>
              <a:rPr lang="en-US" sz="3600" b="1" dirty="0" smtClean="0">
                <a:solidFill>
                  <a:schemeClr val="tx2"/>
                </a:solidFill>
              </a:rPr>
              <a:t>medication errors</a:t>
            </a:r>
            <a:endParaRPr lang="en-US" sz="3600" b="1" dirty="0">
              <a:solidFill>
                <a:schemeClr val="tx2"/>
              </a:solidFill>
            </a:endParaRPr>
          </a:p>
        </p:txBody>
      </p:sp>
      <p:sp>
        <p:nvSpPr>
          <p:cNvPr id="7" name="TextBox 6"/>
          <p:cNvSpPr txBox="1"/>
          <p:nvPr/>
        </p:nvSpPr>
        <p:spPr>
          <a:xfrm>
            <a:off x="5119007" y="5193821"/>
            <a:ext cx="2552700" cy="646331"/>
          </a:xfrm>
          <a:prstGeom prst="rect">
            <a:avLst/>
          </a:prstGeom>
          <a:noFill/>
          <a:ln>
            <a:solidFill>
              <a:schemeClr val="tx2"/>
            </a:solidFill>
          </a:ln>
        </p:spPr>
        <p:txBody>
          <a:bodyPr wrap="square" rtlCol="0">
            <a:spAutoFit/>
          </a:bodyPr>
          <a:lstStyle/>
          <a:p>
            <a:pPr algn="ctr"/>
            <a:r>
              <a:rPr lang="en-US" sz="3600" b="1" dirty="0" smtClean="0">
                <a:solidFill>
                  <a:schemeClr val="tx2"/>
                </a:solidFill>
              </a:rPr>
              <a:t>hospital</a:t>
            </a:r>
            <a:r>
              <a:rPr lang="en-US" dirty="0" smtClean="0"/>
              <a:t> </a:t>
            </a:r>
            <a:endParaRPr lang="en-US" dirty="0"/>
          </a:p>
        </p:txBody>
      </p:sp>
    </p:spTree>
    <p:extLst>
      <p:ext uri="{BB962C8B-B14F-4D97-AF65-F5344CB8AC3E}">
        <p14:creationId xmlns:p14="http://schemas.microsoft.com/office/powerpoint/2010/main" val="20159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Subject Headings</a:t>
            </a:r>
            <a:endParaRPr lang="en-US" sz="4000" dirty="0">
              <a:solidFill>
                <a:schemeClr val="bg1"/>
              </a:solidFill>
            </a:endParaRPr>
          </a:p>
        </p:txBody>
      </p:sp>
      <p:pic>
        <p:nvPicPr>
          <p:cNvPr id="3" name="Picture 2"/>
          <p:cNvPicPr>
            <a:picLocks noChangeAspect="1"/>
          </p:cNvPicPr>
          <p:nvPr/>
        </p:nvPicPr>
        <p:blipFill>
          <a:blip r:embed="rId3"/>
          <a:stretch>
            <a:fillRect/>
          </a:stretch>
        </p:blipFill>
        <p:spPr>
          <a:xfrm>
            <a:off x="5257800" y="1009649"/>
            <a:ext cx="3114675" cy="4886325"/>
          </a:xfrm>
          <a:prstGeom prst="rect">
            <a:avLst/>
          </a:prstGeom>
          <a:ln>
            <a:solidFill>
              <a:schemeClr val="tx1"/>
            </a:solid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399"/>
            <a:ext cx="4572423" cy="1140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153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Subject Headings</a:t>
            </a:r>
            <a:endParaRPr lang="en-US" sz="4000" dirty="0">
              <a:solidFill>
                <a:schemeClr val="bg1"/>
              </a:solidFill>
            </a:endParaRPr>
          </a:p>
        </p:txBody>
      </p:sp>
      <p:sp>
        <p:nvSpPr>
          <p:cNvPr id="3" name="TextBox 2"/>
          <p:cNvSpPr txBox="1"/>
          <p:nvPr/>
        </p:nvSpPr>
        <p:spPr>
          <a:xfrm>
            <a:off x="218524" y="1066800"/>
            <a:ext cx="86868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Subject Headings act as a thesaurus for the database—it’s how the articles are indexed.</a:t>
            </a:r>
          </a:p>
          <a:p>
            <a:endParaRPr lang="en-US" sz="2400" dirty="0" smtClean="0"/>
          </a:p>
          <a:p>
            <a:endParaRPr lang="en-US" sz="2400" dirty="0" smtClean="0"/>
          </a:p>
          <a:p>
            <a:pPr marL="285750" indent="-285750">
              <a:buFont typeface="Arial" panose="020B0604020202020204" pitchFamily="34" charset="0"/>
              <a:buChar char="•"/>
            </a:pPr>
            <a:r>
              <a:rPr lang="en-US" sz="2400" dirty="0" smtClean="0"/>
              <a:t>Helps clear up any issue with synonyms, making sure you find articles related to a concept, not just a term.</a:t>
            </a:r>
          </a:p>
          <a:p>
            <a:endParaRPr lang="en-US" sz="2400" dirty="0" smtClean="0"/>
          </a:p>
          <a:p>
            <a:endParaRPr lang="en-US" sz="2400" dirty="0" smtClean="0"/>
          </a:p>
          <a:p>
            <a:pPr marL="285750" indent="-285750">
              <a:buFont typeface="Arial" panose="020B0604020202020204" pitchFamily="34" charset="0"/>
              <a:buChar char="•"/>
            </a:pPr>
            <a:r>
              <a:rPr lang="en-US" sz="2400" dirty="0" smtClean="0"/>
              <a:t>Search the database using terms it is programmed to understand.</a:t>
            </a:r>
            <a:endParaRPr lang="en-US" sz="2400" dirty="0"/>
          </a:p>
        </p:txBody>
      </p:sp>
    </p:spTree>
    <p:extLst>
      <p:ext uri="{BB962C8B-B14F-4D97-AF65-F5344CB8AC3E}">
        <p14:creationId xmlns:p14="http://schemas.microsoft.com/office/powerpoint/2010/main" val="324088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Keywords</a:t>
            </a:r>
            <a:endParaRPr lang="en-US" sz="4000" dirty="0">
              <a:solidFill>
                <a:schemeClr val="bg1"/>
              </a:solidFill>
            </a:endParaRPr>
          </a:p>
        </p:txBody>
      </p:sp>
      <p:sp>
        <p:nvSpPr>
          <p:cNvPr id="3" name="TextBox 2"/>
          <p:cNvSpPr txBox="1"/>
          <p:nvPr/>
        </p:nvSpPr>
        <p:spPr>
          <a:xfrm>
            <a:off x="119743" y="2209800"/>
            <a:ext cx="557267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Keyword search will look for your word </a:t>
            </a:r>
            <a:r>
              <a:rPr lang="en-US" sz="2400" b="1" dirty="0" smtClean="0"/>
              <a:t>everywhere</a:t>
            </a:r>
          </a:p>
          <a:p>
            <a:endParaRPr lang="en-US" sz="2400" dirty="0" smtClean="0"/>
          </a:p>
          <a:p>
            <a:pPr marL="285750" indent="-285750">
              <a:buFont typeface="Arial" panose="020B0604020202020204" pitchFamily="34" charset="0"/>
              <a:buChar char="•"/>
            </a:pPr>
            <a:r>
              <a:rPr lang="en-US" sz="2400" dirty="0" smtClean="0"/>
              <a:t>Only the entered term is searched; synonyms are excluded</a:t>
            </a:r>
            <a:endParaRPr lang="en-US" sz="2400" dirty="0"/>
          </a:p>
        </p:txBody>
      </p:sp>
      <p:pic>
        <p:nvPicPr>
          <p:cNvPr id="1026" name="Picture 2" descr="C:\Users\mwalsleb\AppData\Local\Microsoft\Windows\Temporary Internet Files\Content.IE5\O0NVOPFN\MP9003028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670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16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Subheadings</a:t>
            </a:r>
            <a:endParaRPr lang="en-US" sz="4000" dirty="0">
              <a:solidFill>
                <a:schemeClr val="bg1"/>
              </a:solidFill>
            </a:endParaRPr>
          </a:p>
        </p:txBody>
      </p:sp>
      <p:sp>
        <p:nvSpPr>
          <p:cNvPr id="3" name="TextBox 2"/>
          <p:cNvSpPr txBox="1"/>
          <p:nvPr/>
        </p:nvSpPr>
        <p:spPr>
          <a:xfrm>
            <a:off x="76201" y="838200"/>
            <a:ext cx="297179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Subheadings act as a facet of subject headings</a:t>
            </a:r>
          </a:p>
          <a:p>
            <a:endParaRPr lang="en-US" sz="2400" dirty="0" smtClean="0"/>
          </a:p>
          <a:p>
            <a:pPr marL="285750" indent="-285750">
              <a:buFont typeface="Arial" panose="020B0604020202020204" pitchFamily="34" charset="0"/>
              <a:buChar char="•"/>
            </a:pPr>
            <a:r>
              <a:rPr lang="en-US" sz="2400" dirty="0" smtClean="0"/>
              <a:t>Narrow a broad subject heading to get more specific results</a:t>
            </a:r>
            <a:endParaRPr lang="en-US" sz="2400" dirty="0"/>
          </a:p>
        </p:txBody>
      </p:sp>
      <p:pic>
        <p:nvPicPr>
          <p:cNvPr id="4" name="Picture 3"/>
          <p:cNvPicPr>
            <a:picLocks noChangeAspect="1"/>
          </p:cNvPicPr>
          <p:nvPr/>
        </p:nvPicPr>
        <p:blipFill>
          <a:blip r:embed="rId3"/>
          <a:stretch>
            <a:fillRect/>
          </a:stretch>
        </p:blipFill>
        <p:spPr>
          <a:xfrm>
            <a:off x="3083379" y="960464"/>
            <a:ext cx="5842384" cy="4373536"/>
          </a:xfrm>
          <a:prstGeom prst="rect">
            <a:avLst/>
          </a:prstGeom>
          <a:ln>
            <a:solidFill>
              <a:schemeClr val="tx1"/>
            </a:solidFill>
          </a:ln>
        </p:spPr>
      </p:pic>
      <p:sp>
        <p:nvSpPr>
          <p:cNvPr id="5" name="Rounded Rectangle 4"/>
          <p:cNvSpPr/>
          <p:nvPr/>
        </p:nvSpPr>
        <p:spPr>
          <a:xfrm>
            <a:off x="6781800" y="4648200"/>
            <a:ext cx="18288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walsleb\AppData\Local\Microsoft\Windows\Temporary Internet Files\Content.IE5\O0NVOPFN\MC9004417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67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2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Boolean Operators</a:t>
            </a:r>
            <a:endParaRPr lang="en-US" sz="4000" dirty="0">
              <a:solidFill>
                <a:schemeClr val="bg1"/>
              </a:solidFill>
            </a:endParaRPr>
          </a:p>
        </p:txBody>
      </p:sp>
      <p:sp>
        <p:nvSpPr>
          <p:cNvPr id="3" name="TextBox 2"/>
          <p:cNvSpPr txBox="1"/>
          <p:nvPr/>
        </p:nvSpPr>
        <p:spPr>
          <a:xfrm>
            <a:off x="304800" y="914400"/>
            <a:ext cx="8686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NOT</a:t>
            </a:r>
            <a:r>
              <a:rPr lang="en-US" sz="2400" dirty="0" smtClean="0"/>
              <a:t> excludes a term from the search</a:t>
            </a:r>
          </a:p>
          <a:p>
            <a:endParaRPr lang="en-US" sz="2400" dirty="0" smtClean="0"/>
          </a:p>
          <a:p>
            <a:pPr marL="285750" indent="-285750">
              <a:buFont typeface="Arial" panose="020B0604020202020204" pitchFamily="34" charset="0"/>
              <a:buChar char="•"/>
            </a:pPr>
            <a:r>
              <a:rPr lang="en-US" sz="2400" b="1" dirty="0" smtClean="0"/>
              <a:t>AND</a:t>
            </a:r>
            <a:r>
              <a:rPr lang="en-US" sz="2400" dirty="0" smtClean="0"/>
              <a:t> searches both terms </a:t>
            </a:r>
            <a:r>
              <a:rPr lang="en-US" sz="2400" b="1" dirty="0" smtClean="0"/>
              <a:t>together</a:t>
            </a:r>
          </a:p>
          <a:p>
            <a:endParaRPr lang="en-US" sz="2400" b="1" dirty="0" smtClean="0"/>
          </a:p>
          <a:p>
            <a:pPr marL="285750" indent="-285750">
              <a:buFont typeface="Arial" panose="020B0604020202020204" pitchFamily="34" charset="0"/>
              <a:buChar char="•"/>
            </a:pPr>
            <a:r>
              <a:rPr lang="en-US" sz="2400" b="1" dirty="0" smtClean="0"/>
              <a:t>OR</a:t>
            </a:r>
            <a:r>
              <a:rPr lang="en-US" sz="2400" dirty="0" smtClean="0"/>
              <a:t> searches both terms </a:t>
            </a:r>
            <a:r>
              <a:rPr lang="en-US" sz="2400" b="1" dirty="0" smtClean="0"/>
              <a:t>separately</a:t>
            </a:r>
            <a:endParaRPr lang="en-US" sz="2400" b="1" dirty="0"/>
          </a:p>
        </p:txBody>
      </p:sp>
      <p:pic>
        <p:nvPicPr>
          <p:cNvPr id="2050" name="Picture 2" descr="C:\Users\mwalsleb\AppData\Local\Microsoft\Windows\Temporary Internet Files\Content.IE5\N3OC939B\MP9004490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7660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11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78086" y="1494064"/>
            <a:ext cx="3733800" cy="3581400"/>
            <a:chOff x="4651977" y="2124089"/>
            <a:chExt cx="3429000" cy="3352800"/>
          </a:xfrm>
        </p:grpSpPr>
        <p:sp>
          <p:nvSpPr>
            <p:cNvPr id="58377" name="Oval 6"/>
            <p:cNvSpPr>
              <a:spLocks noChangeArrowheads="1"/>
            </p:cNvSpPr>
            <p:nvPr/>
          </p:nvSpPr>
          <p:spPr bwMode="auto">
            <a:xfrm>
              <a:off x="4651977" y="2124089"/>
              <a:ext cx="3429000" cy="3352800"/>
            </a:xfrm>
            <a:prstGeom prst="ellipse">
              <a:avLst/>
            </a:prstGeom>
            <a:gradFill rotWithShape="0">
              <a:gsLst>
                <a:gs pos="0">
                  <a:srgbClr val="C0E1E4">
                    <a:alpha val="85001"/>
                  </a:srgbClr>
                </a:gs>
                <a:gs pos="100000">
                  <a:srgbClr val="7D7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en-US" altLang="en-US" sz="2800" i="1">
                <a:latin typeface="Palatino" pitchFamily="-84" charset="0"/>
              </a:endParaRPr>
            </a:p>
          </p:txBody>
        </p:sp>
        <p:sp>
          <p:nvSpPr>
            <p:cNvPr id="58378" name="Rectangle 8"/>
            <p:cNvSpPr>
              <a:spLocks noChangeArrowheads="1"/>
            </p:cNvSpPr>
            <p:nvPr/>
          </p:nvSpPr>
          <p:spPr bwMode="auto">
            <a:xfrm>
              <a:off x="5621694" y="3159932"/>
              <a:ext cx="2379306"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400" i="1" dirty="0">
                  <a:latin typeface="Verdana" pitchFamily="34" charset="0"/>
                </a:rPr>
                <a:t>medication </a:t>
              </a:r>
              <a:endParaRPr lang="en-US" altLang="en-US" sz="2400" i="1" dirty="0" smtClean="0">
                <a:latin typeface="Verdana" pitchFamily="34" charset="0"/>
              </a:endParaRPr>
            </a:p>
            <a:p>
              <a:pPr algn="ctr"/>
              <a:r>
                <a:rPr lang="en-US" altLang="en-US" sz="2400" i="1" dirty="0" smtClean="0">
                  <a:latin typeface="Verdana" pitchFamily="34" charset="0"/>
                </a:rPr>
                <a:t>errors</a:t>
              </a:r>
              <a:endParaRPr lang="en-US" altLang="en-US" sz="2400" i="1" dirty="0">
                <a:latin typeface="Verdana" pitchFamily="34" charset="0"/>
              </a:endParaRPr>
            </a:p>
          </p:txBody>
        </p:sp>
      </p:grpSp>
      <p:grpSp>
        <p:nvGrpSpPr>
          <p:cNvPr id="3" name="Group 29"/>
          <p:cNvGrpSpPr>
            <a:grpSpLocks/>
          </p:cNvGrpSpPr>
          <p:nvPr/>
        </p:nvGrpSpPr>
        <p:grpSpPr bwMode="auto">
          <a:xfrm>
            <a:off x="1273629" y="1294871"/>
            <a:ext cx="3886200" cy="3810000"/>
            <a:chOff x="662" y="974"/>
            <a:chExt cx="2928" cy="2880"/>
          </a:xfrm>
        </p:grpSpPr>
        <p:sp>
          <p:nvSpPr>
            <p:cNvPr id="58375" name="Oval 20"/>
            <p:cNvSpPr>
              <a:spLocks noChangeArrowheads="1"/>
            </p:cNvSpPr>
            <p:nvPr/>
          </p:nvSpPr>
          <p:spPr bwMode="auto">
            <a:xfrm>
              <a:off x="662" y="974"/>
              <a:ext cx="2928" cy="2880"/>
            </a:xfrm>
            <a:prstGeom prst="ellipse">
              <a:avLst/>
            </a:prstGeom>
            <a:gradFill rotWithShape="0">
              <a:gsLst>
                <a:gs pos="0">
                  <a:srgbClr val="F794FF"/>
                </a:gs>
                <a:gs pos="100000">
                  <a:srgbClr val="FACCFF">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p>
          </p:txBody>
        </p:sp>
        <p:sp>
          <p:nvSpPr>
            <p:cNvPr id="58376" name="Rectangle 21"/>
            <p:cNvSpPr>
              <a:spLocks noChangeArrowheads="1"/>
            </p:cNvSpPr>
            <p:nvPr/>
          </p:nvSpPr>
          <p:spPr bwMode="auto">
            <a:xfrm>
              <a:off x="851" y="1662"/>
              <a:ext cx="196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Aft>
                  <a:spcPts val="1200"/>
                </a:spcAft>
              </a:pPr>
              <a:r>
                <a:rPr lang="en-US" altLang="en-US" sz="2400" i="1" dirty="0">
                  <a:latin typeface="Verdana" pitchFamily="34" charset="0"/>
                </a:rPr>
                <a:t>hospitals</a:t>
              </a:r>
            </a:p>
          </p:txBody>
        </p:sp>
      </p:grpSp>
      <p:sp>
        <p:nvSpPr>
          <p:cNvPr id="1273878" name="Rectangle 22"/>
          <p:cNvSpPr>
            <a:spLocks noChangeArrowheads="1"/>
          </p:cNvSpPr>
          <p:nvPr/>
        </p:nvSpPr>
        <p:spPr bwMode="auto">
          <a:xfrm>
            <a:off x="4267200" y="3056163"/>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800" b="1" dirty="0" smtClean="0">
                <a:latin typeface="Verdana" pitchFamily="34" charset="0"/>
              </a:rPr>
              <a:t>AND</a:t>
            </a:r>
            <a:endParaRPr lang="en-US" altLang="en-US" sz="3200" b="1" dirty="0">
              <a:latin typeface="Verdana" pitchFamily="34" charset="0"/>
            </a:endParaRPr>
          </a:p>
        </p:txBody>
      </p:sp>
      <p:sp>
        <p:nvSpPr>
          <p:cNvPr id="11" name="Title 1"/>
          <p:cNvSpPr txBox="1">
            <a:spLocks/>
          </p:cNvSpPr>
          <p:nvPr/>
        </p:nvSpPr>
        <p:spPr>
          <a:xfrm>
            <a:off x="457200" y="-15114"/>
            <a:ext cx="8229600" cy="7009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AND vs. OR</a:t>
            </a:r>
            <a:endParaRPr lang="en-US" sz="4000" dirty="0">
              <a:solidFill>
                <a:schemeClr val="bg1"/>
              </a:solidFill>
            </a:endParaRPr>
          </a:p>
        </p:txBody>
      </p:sp>
      <p:sp>
        <p:nvSpPr>
          <p:cNvPr id="12" name="Rectangle 22"/>
          <p:cNvSpPr>
            <a:spLocks noChangeArrowheads="1"/>
          </p:cNvSpPr>
          <p:nvPr/>
        </p:nvSpPr>
        <p:spPr bwMode="auto">
          <a:xfrm>
            <a:off x="4267200" y="5486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800" b="1" dirty="0" smtClean="0">
                <a:latin typeface="Verdana" pitchFamily="34" charset="0"/>
              </a:rPr>
              <a:t>OR</a:t>
            </a:r>
            <a:endParaRPr lang="en-US" altLang="en-US" sz="3200" b="1" dirty="0">
              <a:latin typeface="Verdana" pitchFamily="34" charset="0"/>
            </a:endParaRPr>
          </a:p>
        </p:txBody>
      </p:sp>
      <p:grpSp>
        <p:nvGrpSpPr>
          <p:cNvPr id="6" name="Group 5"/>
          <p:cNvGrpSpPr/>
          <p:nvPr/>
        </p:nvGrpSpPr>
        <p:grpSpPr>
          <a:xfrm>
            <a:off x="2735036" y="5263243"/>
            <a:ext cx="3905251" cy="612321"/>
            <a:chOff x="2735036" y="5263243"/>
            <a:chExt cx="3905251" cy="612321"/>
          </a:xfrm>
        </p:grpSpPr>
        <p:sp>
          <p:nvSpPr>
            <p:cNvPr id="4" name="Bent-Up Arrow 3"/>
            <p:cNvSpPr/>
            <p:nvPr/>
          </p:nvSpPr>
          <p:spPr>
            <a:xfrm flipH="1">
              <a:off x="2735036" y="5265964"/>
              <a:ext cx="1426029" cy="6096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a:off x="5214258" y="5263243"/>
              <a:ext cx="1426029" cy="6096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39139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3878"/>
                                        </p:tgtEl>
                                        <p:attrNameLst>
                                          <p:attrName>style.visibility</p:attrName>
                                        </p:attrNameLst>
                                      </p:cBhvr>
                                      <p:to>
                                        <p:strVal val="visible"/>
                                      </p:to>
                                    </p:set>
                                    <p:animEffect transition="in" filter="fade">
                                      <p:cBhvr>
                                        <p:cTn id="7" dur="1000"/>
                                        <p:tgtEl>
                                          <p:spTgt spid="1273878"/>
                                        </p:tgtEl>
                                      </p:cBhvr>
                                    </p:animEffect>
                                    <p:anim calcmode="lin" valueType="num">
                                      <p:cBhvr>
                                        <p:cTn id="8" dur="1000" fill="hold"/>
                                        <p:tgtEl>
                                          <p:spTgt spid="1273878"/>
                                        </p:tgtEl>
                                        <p:attrNameLst>
                                          <p:attrName>ppt_x</p:attrName>
                                        </p:attrNameLst>
                                      </p:cBhvr>
                                      <p:tavLst>
                                        <p:tav tm="0">
                                          <p:val>
                                            <p:strVal val="#ppt_x"/>
                                          </p:val>
                                        </p:tav>
                                        <p:tav tm="100000">
                                          <p:val>
                                            <p:strVal val="#ppt_x"/>
                                          </p:val>
                                        </p:tav>
                                      </p:tavLst>
                                    </p:anim>
                                    <p:anim calcmode="lin" valueType="num">
                                      <p:cBhvr>
                                        <p:cTn id="9" dur="1000" fill="hold"/>
                                        <p:tgtEl>
                                          <p:spTgt spid="12738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78"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General Searching Tips</a:t>
            </a:r>
            <a:endParaRPr lang="en-US" sz="4000" dirty="0">
              <a:solidFill>
                <a:schemeClr val="bg1"/>
              </a:solidFill>
            </a:endParaRPr>
          </a:p>
        </p:txBody>
      </p:sp>
      <p:sp>
        <p:nvSpPr>
          <p:cNvPr id="3" name="TextBox 2"/>
          <p:cNvSpPr txBox="1"/>
          <p:nvPr/>
        </p:nvSpPr>
        <p:spPr>
          <a:xfrm>
            <a:off x="218524" y="1219200"/>
            <a:ext cx="8686800" cy="317009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Start with a broad search, then narrow it as needed</a:t>
            </a:r>
          </a:p>
          <a:p>
            <a:endParaRPr lang="en-US" sz="2000" dirty="0" smtClean="0"/>
          </a:p>
          <a:p>
            <a:pPr marL="742950" lvl="1" indent="-285750">
              <a:buFont typeface="Arial" panose="020B0604020202020204" pitchFamily="34" charset="0"/>
              <a:buChar char="•"/>
            </a:pPr>
            <a:r>
              <a:rPr lang="en-US" sz="2000" dirty="0" smtClean="0"/>
              <a:t>This ensures that you don’t miss potentially relevant results</a:t>
            </a:r>
          </a:p>
          <a:p>
            <a:endParaRPr lang="en-US" sz="2400" dirty="0" smtClean="0"/>
          </a:p>
          <a:p>
            <a:endParaRPr lang="en-US" sz="2400" dirty="0" smtClean="0"/>
          </a:p>
          <a:p>
            <a:endParaRPr lang="en-US" sz="2400" dirty="0" smtClean="0"/>
          </a:p>
          <a:p>
            <a:pPr marL="285750" indent="-285750">
              <a:buFont typeface="Arial" panose="020B0604020202020204" pitchFamily="34" charset="0"/>
              <a:buChar char="•"/>
            </a:pPr>
            <a:r>
              <a:rPr lang="en-US" sz="2400" dirty="0" smtClean="0"/>
              <a:t>Search each term separately, then combine them later</a:t>
            </a:r>
          </a:p>
          <a:p>
            <a:endParaRPr lang="en-US" sz="2000" dirty="0" smtClean="0"/>
          </a:p>
          <a:p>
            <a:pPr marL="742950" lvl="1" indent="-285750">
              <a:buFont typeface="Arial" panose="020B0604020202020204" pitchFamily="34" charset="0"/>
              <a:buChar char="•"/>
            </a:pPr>
            <a:r>
              <a:rPr lang="en-US" sz="2000" dirty="0" smtClean="0"/>
              <a:t>This allows you to alter your strategy if your initial search doesn’t work</a:t>
            </a:r>
            <a:endParaRPr lang="en-US" sz="2000" dirty="0"/>
          </a:p>
        </p:txBody>
      </p:sp>
    </p:spTree>
    <p:extLst>
      <p:ext uri="{BB962C8B-B14F-4D97-AF65-F5344CB8AC3E}">
        <p14:creationId xmlns:p14="http://schemas.microsoft.com/office/powerpoint/2010/main" val="318379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715962"/>
          </a:xfrm>
        </p:spPr>
        <p:txBody>
          <a:bodyPr>
            <a:normAutofit fontScale="90000"/>
          </a:bodyPr>
          <a:lstStyle/>
          <a:p>
            <a:pPr algn="l"/>
            <a:r>
              <a:rPr lang="en-US" dirty="0" smtClean="0">
                <a:solidFill>
                  <a:schemeClr val="bg1"/>
                </a:solidFill>
              </a:rPr>
              <a:t>Reference Librarians</a:t>
            </a:r>
            <a:endParaRPr lang="en-US" dirty="0">
              <a:solidFill>
                <a:schemeClr val="bg1"/>
              </a:solidFill>
            </a:endParaRPr>
          </a:p>
        </p:txBody>
      </p:sp>
      <p:sp>
        <p:nvSpPr>
          <p:cNvPr id="2" name="Text Placeholder 3"/>
          <p:cNvSpPr>
            <a:spLocks noGrp="1"/>
          </p:cNvSpPr>
          <p:nvPr>
            <p:ph type="body" sz="half" idx="4294967295"/>
          </p:nvPr>
        </p:nvSpPr>
        <p:spPr>
          <a:xfrm>
            <a:off x="0" y="1462088"/>
            <a:ext cx="4114800" cy="3746500"/>
          </a:xfrm>
        </p:spPr>
        <p:txBody>
          <a:bodyPr rtlCol="0">
            <a:normAutofit/>
          </a:bodyPr>
          <a:lstStyle/>
          <a:p>
            <a:pPr eaLnBrk="1" fontAlgn="auto" hangingPunct="1">
              <a:spcAft>
                <a:spcPts val="0"/>
              </a:spcAft>
              <a:defRPr/>
            </a:pPr>
            <a:endParaRPr lang="en-US" sz="2000" dirty="0">
              <a:solidFill>
                <a:srgbClr val="A6A6A6"/>
              </a:solidFill>
              <a:latin typeface="+mj-lt"/>
              <a:ea typeface="+mn-ea"/>
              <a:cs typeface="+mn-cs"/>
            </a:endParaRPr>
          </a:p>
          <a:p>
            <a:pPr marL="0" indent="0" algn="ctr" eaLnBrk="1" fontAlgn="auto" hangingPunct="1">
              <a:spcAft>
                <a:spcPts val="0"/>
              </a:spcAft>
              <a:buNone/>
              <a:defRPr/>
            </a:pPr>
            <a:r>
              <a:rPr lang="en-US" sz="2800" dirty="0" smtClean="0">
                <a:ea typeface="+mn-ea"/>
                <a:cs typeface="+mn-cs"/>
              </a:rPr>
              <a:t>Available </a:t>
            </a:r>
            <a:r>
              <a:rPr lang="en-US" sz="2800" dirty="0" smtClean="0"/>
              <a:t>on</a:t>
            </a:r>
            <a:r>
              <a:rPr lang="en-US" sz="2800" dirty="0"/>
              <a:t> </a:t>
            </a:r>
            <a:r>
              <a:rPr lang="en-US" sz="2800" dirty="0" smtClean="0">
                <a:ea typeface="+mn-ea"/>
                <a:cs typeface="+mn-cs"/>
              </a:rPr>
              <a:t>2</a:t>
            </a:r>
            <a:r>
              <a:rPr lang="en-US" sz="2800" baseline="30000" dirty="0" smtClean="0">
                <a:ea typeface="+mn-ea"/>
                <a:cs typeface="+mn-cs"/>
              </a:rPr>
              <a:t>nd</a:t>
            </a:r>
            <a:r>
              <a:rPr lang="en-US" sz="2800" dirty="0" smtClean="0">
                <a:ea typeface="+mn-ea"/>
                <a:cs typeface="+mn-cs"/>
              </a:rPr>
              <a:t> floor of library, across from the Learning Resource Center and public computers</a:t>
            </a:r>
          </a:p>
          <a:p>
            <a:pPr algn="ctr" eaLnBrk="1" fontAlgn="auto" hangingPunct="1">
              <a:spcAft>
                <a:spcPts val="0"/>
              </a:spcAft>
              <a:defRPr/>
            </a:pPr>
            <a:endParaRPr lang="en-US" sz="2800" dirty="0">
              <a:ea typeface="+mn-ea"/>
              <a:cs typeface="+mn-cs"/>
            </a:endParaRPr>
          </a:p>
          <a:p>
            <a:pPr marL="0" indent="0" algn="ctr" eaLnBrk="1" fontAlgn="auto" hangingPunct="1">
              <a:spcAft>
                <a:spcPts val="0"/>
              </a:spcAft>
              <a:buNone/>
              <a:defRPr/>
            </a:pPr>
            <a:r>
              <a:rPr lang="en-US" sz="2800" dirty="0" smtClean="0">
                <a:ea typeface="+mn-ea"/>
                <a:cs typeface="+mn-cs"/>
              </a:rPr>
              <a:t>8am–5pm </a:t>
            </a:r>
            <a:endParaRPr lang="en-US" sz="2800" dirty="0">
              <a:ea typeface="+mn-ea"/>
              <a:cs typeface="+mn-cs"/>
            </a:endParaRPr>
          </a:p>
          <a:p>
            <a:pPr marL="0" indent="0" algn="ctr" eaLnBrk="1" fontAlgn="auto" hangingPunct="1">
              <a:spcAft>
                <a:spcPts val="0"/>
              </a:spcAft>
              <a:buNone/>
              <a:defRPr/>
            </a:pPr>
            <a:r>
              <a:rPr lang="en-US" sz="2800" dirty="0">
                <a:ea typeface="+mn-ea"/>
                <a:cs typeface="+mn-cs"/>
              </a:rPr>
              <a:t>Monday–Friday</a:t>
            </a:r>
          </a:p>
        </p:txBody>
      </p:sp>
      <p:pic>
        <p:nvPicPr>
          <p:cNvPr id="11"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16983" y="3500437"/>
            <a:ext cx="1513459"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peggy.psd"/>
          <p:cNvPicPr>
            <a:picLocks noChangeAspect="1"/>
          </p:cNvPicPr>
          <p:nvPr/>
        </p:nvPicPr>
        <p:blipFill>
          <a:blip r:embed="rId4">
            <a:extLst>
              <a:ext uri="{28A0092B-C50C-407E-A947-70E740481C1C}">
                <a14:useLocalDpi xmlns:a14="http://schemas.microsoft.com/office/drawing/2010/main" val="0"/>
              </a:ext>
            </a:extLst>
          </a:blip>
          <a:srcRect l="10516" b="5321"/>
          <a:stretch>
            <a:fillRect/>
          </a:stretch>
        </p:blipFill>
        <p:spPr bwMode="auto">
          <a:xfrm>
            <a:off x="7239000" y="1062037"/>
            <a:ext cx="15255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58013" y="3038475"/>
            <a:ext cx="2046287" cy="369887"/>
          </a:xfrm>
          <a:prstGeom prst="rect">
            <a:avLst/>
          </a:prstGeom>
          <a:solidFill>
            <a:srgbClr val="C00000">
              <a:alpha val="72940"/>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Peggy Edwards</a:t>
            </a:r>
          </a:p>
        </p:txBody>
      </p:sp>
      <p:sp>
        <p:nvSpPr>
          <p:cNvPr id="14" name="TextBox 6"/>
          <p:cNvSpPr txBox="1">
            <a:spLocks noChangeArrowheads="1"/>
          </p:cNvSpPr>
          <p:nvPr/>
        </p:nvSpPr>
        <p:spPr bwMode="auto">
          <a:xfrm>
            <a:off x="4511675" y="5581650"/>
            <a:ext cx="2160588" cy="371475"/>
          </a:xfrm>
          <a:prstGeom prst="rect">
            <a:avLst/>
          </a:prstGeom>
          <a:solidFill>
            <a:srgbClr val="C00000">
              <a:alpha val="74117"/>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Micah </a:t>
            </a:r>
            <a:r>
              <a:rPr lang="en-US" sz="1800" dirty="0" smtClean="0">
                <a:solidFill>
                  <a:srgbClr val="F2F2F2"/>
                </a:solidFill>
                <a:latin typeface="Franklin Gothic Medium" charset="0"/>
              </a:rPr>
              <a:t>Walsleben</a:t>
            </a:r>
            <a:endParaRPr lang="en-US" sz="1800" dirty="0">
              <a:solidFill>
                <a:srgbClr val="F2F2F2"/>
              </a:solidFill>
              <a:latin typeface="Franklin Gothic Medium" charset="0"/>
            </a:endParaRPr>
          </a:p>
        </p:txBody>
      </p:sp>
      <p:sp>
        <p:nvSpPr>
          <p:cNvPr id="15" name="TextBox 7"/>
          <p:cNvSpPr txBox="1">
            <a:spLocks noChangeArrowheads="1"/>
          </p:cNvSpPr>
          <p:nvPr/>
        </p:nvSpPr>
        <p:spPr bwMode="auto">
          <a:xfrm>
            <a:off x="6958013" y="5547289"/>
            <a:ext cx="2019300" cy="369888"/>
          </a:xfrm>
          <a:prstGeom prst="rect">
            <a:avLst/>
          </a:prstGeom>
          <a:solidFill>
            <a:srgbClr val="C00000">
              <a:alpha val="81960"/>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F2F2F2"/>
                </a:solidFill>
                <a:latin typeface="Franklin Gothic Medium" charset="0"/>
              </a:rPr>
              <a:t>Margaret Vugrin</a:t>
            </a:r>
          </a:p>
        </p:txBody>
      </p:sp>
      <p:pic>
        <p:nvPicPr>
          <p:cNvPr id="16" name="Picture 2" descr="margaret 1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581400"/>
            <a:ext cx="14827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jennif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7900" y="1052512"/>
            <a:ext cx="15446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4"/>
          <p:cNvSpPr txBox="1">
            <a:spLocks noChangeArrowheads="1"/>
          </p:cNvSpPr>
          <p:nvPr/>
        </p:nvSpPr>
        <p:spPr bwMode="auto">
          <a:xfrm>
            <a:off x="4449763" y="3030537"/>
            <a:ext cx="2222500" cy="368300"/>
          </a:xfrm>
          <a:prstGeom prst="rect">
            <a:avLst/>
          </a:prstGeom>
          <a:solidFill>
            <a:srgbClr val="C00000">
              <a:alpha val="74117"/>
            </a:srgbClr>
          </a:solid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FFFFF"/>
                </a:solidFill>
                <a:latin typeface="Franklin Gothic Medium" charset="0"/>
              </a:rPr>
              <a:t>Jennifer  </a:t>
            </a:r>
            <a:r>
              <a:rPr lang="en-US" sz="1800" dirty="0" err="1">
                <a:solidFill>
                  <a:srgbClr val="FFFFFF"/>
                </a:solidFill>
                <a:latin typeface="Franklin Gothic Medium" charset="0"/>
              </a:rPr>
              <a:t>Teichelman</a:t>
            </a:r>
            <a:endParaRPr lang="en-US" sz="1800" dirty="0">
              <a:solidFill>
                <a:srgbClr val="FFFFFF"/>
              </a:solidFill>
              <a:latin typeface="Franklin Gothic Medium" charset="0"/>
            </a:endParaRPr>
          </a:p>
        </p:txBody>
      </p:sp>
    </p:spTree>
    <p:extLst>
      <p:ext uri="{BB962C8B-B14F-4D97-AF65-F5344CB8AC3E}">
        <p14:creationId xmlns:p14="http://schemas.microsoft.com/office/powerpoint/2010/main" val="84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More General Tips</a:t>
            </a:r>
            <a:endParaRPr lang="en-US" sz="4000" dirty="0">
              <a:solidFill>
                <a:schemeClr val="bg1"/>
              </a:solidFill>
            </a:endParaRPr>
          </a:p>
        </p:txBody>
      </p:sp>
      <p:sp>
        <p:nvSpPr>
          <p:cNvPr id="3" name="TextBox 2"/>
          <p:cNvSpPr txBox="1"/>
          <p:nvPr/>
        </p:nvSpPr>
        <p:spPr>
          <a:xfrm>
            <a:off x="213486" y="1066800"/>
            <a:ext cx="8686800" cy="280076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Don’t be afraid to hunt for the subject heading you need</a:t>
            </a:r>
          </a:p>
          <a:p>
            <a:endParaRPr lang="en-US" sz="2000" dirty="0" smtClean="0"/>
          </a:p>
          <a:p>
            <a:pPr marL="742950" lvl="1" indent="-285750">
              <a:buFont typeface="Arial" panose="020B0604020202020204" pitchFamily="34" charset="0"/>
              <a:buChar char="•"/>
            </a:pPr>
            <a:r>
              <a:rPr lang="en-US" sz="2000" dirty="0" smtClean="0"/>
              <a:t>Try looking for it under a different name/synonym</a:t>
            </a:r>
          </a:p>
          <a:p>
            <a:pPr lvl="2"/>
            <a:endParaRPr lang="en-US" sz="2400" dirty="0" smtClean="0"/>
          </a:p>
          <a:p>
            <a:pPr lvl="2"/>
            <a:endParaRPr lang="en-US" sz="2400" dirty="0" smtClean="0"/>
          </a:p>
          <a:p>
            <a:endParaRPr lang="en-US" sz="2400" dirty="0" smtClean="0"/>
          </a:p>
          <a:p>
            <a:endParaRPr lang="en-US" sz="2000" dirty="0" smtClean="0"/>
          </a:p>
          <a:p>
            <a:pPr marL="742950" lvl="1" indent="-285750">
              <a:buFont typeface="Arial" panose="020B0604020202020204" pitchFamily="34" charset="0"/>
              <a:buChar char="•"/>
            </a:pPr>
            <a:r>
              <a:rPr lang="en-US" sz="2000" dirty="0" smtClean="0"/>
              <a:t>The more you search, the easier it will be!</a:t>
            </a:r>
          </a:p>
        </p:txBody>
      </p:sp>
      <p:grpSp>
        <p:nvGrpSpPr>
          <p:cNvPr id="5" name="Group 4"/>
          <p:cNvGrpSpPr/>
          <p:nvPr/>
        </p:nvGrpSpPr>
        <p:grpSpPr>
          <a:xfrm>
            <a:off x="213486" y="2819400"/>
            <a:ext cx="8625714" cy="3124200"/>
            <a:chOff x="213486" y="2819400"/>
            <a:chExt cx="8625714" cy="3124200"/>
          </a:xfrm>
        </p:grpSpPr>
        <p:pic>
          <p:nvPicPr>
            <p:cNvPr id="3075" name="Picture 3" descr="C:\Users\mwalsleb\AppData\Local\Microsoft\Windows\Temporary Internet Files\Content.IE5\9XRYAGAS\MP9004311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819400"/>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486" y="2819400"/>
              <a:ext cx="19050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Have fun!</a:t>
              </a:r>
            </a:p>
          </p:txBody>
        </p:sp>
      </p:grpSp>
    </p:spTree>
    <p:extLst>
      <p:ext uri="{BB962C8B-B14F-4D97-AF65-F5344CB8AC3E}">
        <p14:creationId xmlns:p14="http://schemas.microsoft.com/office/powerpoint/2010/main" val="280565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Useful Databases</a:t>
            </a:r>
            <a:endParaRPr lang="en-US" dirty="0"/>
          </a:p>
        </p:txBody>
      </p:sp>
      <p:sp>
        <p:nvSpPr>
          <p:cNvPr id="3" name="Subtitle 2"/>
          <p:cNvSpPr>
            <a:spLocks noGrp="1"/>
          </p:cNvSpPr>
          <p:nvPr>
            <p:ph type="subTitle" idx="1"/>
          </p:nvPr>
        </p:nvSpPr>
        <p:spPr/>
        <p:txBody>
          <a:bodyPr/>
          <a:lstStyle/>
          <a:p>
            <a:r>
              <a:rPr lang="en-US" dirty="0" smtClean="0"/>
              <a:t>Finding Evidence-Based Information</a:t>
            </a:r>
            <a:endParaRPr lang="en-US" dirty="0"/>
          </a:p>
        </p:txBody>
      </p:sp>
    </p:spTree>
    <p:extLst>
      <p:ext uri="{BB962C8B-B14F-4D97-AF65-F5344CB8AC3E}">
        <p14:creationId xmlns:p14="http://schemas.microsoft.com/office/powerpoint/2010/main" val="4149936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0" y="-9842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4000" dirty="0" smtClean="0">
                <a:solidFill>
                  <a:schemeClr val="bg1"/>
                </a:solidFill>
                <a:latin typeface="+mj-lt"/>
                <a:cs typeface="Times New Roman" pitchFamily="18" charset="0"/>
              </a:rPr>
              <a:t>CINAHL</a:t>
            </a:r>
            <a:endParaRPr lang="en-US" altLang="en-US" sz="4000" dirty="0">
              <a:solidFill>
                <a:schemeClr val="bg1"/>
              </a:solidFill>
              <a:latin typeface="+mj-lt"/>
              <a:cs typeface="Times New Roman" pitchFamily="18" charset="0"/>
            </a:endParaRPr>
          </a:p>
        </p:txBody>
      </p:sp>
      <p:sp>
        <p:nvSpPr>
          <p:cNvPr id="2" name="Content Placeholder 1"/>
          <p:cNvSpPr>
            <a:spLocks noGrp="1"/>
          </p:cNvSpPr>
          <p:nvPr>
            <p:ph idx="1"/>
          </p:nvPr>
        </p:nvSpPr>
        <p:spPr>
          <a:xfrm>
            <a:off x="457200" y="1143000"/>
            <a:ext cx="8229600" cy="4525963"/>
          </a:xfrm>
        </p:spPr>
        <p:txBody>
          <a:bodyPr/>
          <a:lstStyle/>
          <a:p>
            <a:r>
              <a:rPr lang="en-US" altLang="en-US" sz="2400" dirty="0">
                <a:ea typeface="ＭＳ Ｐゴシック" pitchFamily="34" charset="-128"/>
              </a:rPr>
              <a:t>Cumulative Index to Nursing and Allied Health Literature</a:t>
            </a:r>
            <a:br>
              <a:rPr lang="en-US" altLang="en-US" sz="2400" dirty="0">
                <a:ea typeface="ＭＳ Ｐゴシック" pitchFamily="34" charset="-128"/>
              </a:rPr>
            </a:br>
            <a:endParaRPr lang="en-US" altLang="en-US" sz="2400" dirty="0">
              <a:ea typeface="ＭＳ Ｐゴシック" pitchFamily="34" charset="-128"/>
            </a:endParaRPr>
          </a:p>
          <a:p>
            <a:r>
              <a:rPr lang="en-US" altLang="en-US" sz="2400" dirty="0" smtClean="0">
                <a:ea typeface="ＭＳ Ｐゴシック" pitchFamily="34" charset="-128"/>
              </a:rPr>
              <a:t>4+ million records</a:t>
            </a:r>
            <a:r>
              <a:rPr lang="en-US" altLang="en-US" sz="2400" dirty="0">
                <a:ea typeface="ＭＳ Ｐゴシック" pitchFamily="34" charset="-128"/>
              </a:rPr>
              <a:t/>
            </a:r>
            <a:br>
              <a:rPr lang="en-US" altLang="en-US" sz="2400" dirty="0">
                <a:ea typeface="ＭＳ Ｐゴシック" pitchFamily="34" charset="-128"/>
              </a:rPr>
            </a:br>
            <a:endParaRPr lang="en-US" altLang="en-US" sz="2400" dirty="0">
              <a:ea typeface="ＭＳ Ｐゴシック" pitchFamily="34" charset="-128"/>
            </a:endParaRPr>
          </a:p>
          <a:p>
            <a:r>
              <a:rPr lang="en-US" altLang="en-US" sz="2400" dirty="0" smtClean="0">
                <a:ea typeface="ＭＳ Ｐゴシック" pitchFamily="34" charset="-128"/>
              </a:rPr>
              <a:t>Subject coverage: Nursing and 14 Allied Health specialties</a:t>
            </a:r>
            <a:r>
              <a:rPr lang="en-US" altLang="en-US" sz="2400" dirty="0">
                <a:ea typeface="ＭＳ Ｐゴシック" pitchFamily="34" charset="-128"/>
              </a:rPr>
              <a:t/>
            </a:r>
            <a:br>
              <a:rPr lang="en-US" altLang="en-US" sz="2400" dirty="0">
                <a:ea typeface="ＭＳ Ｐゴシック" pitchFamily="34" charset="-128"/>
              </a:rPr>
            </a:br>
            <a:endParaRPr lang="en-US" altLang="en-US" sz="2400" dirty="0">
              <a:ea typeface="ＭＳ Ｐゴシック" pitchFamily="34" charset="-128"/>
            </a:endParaRPr>
          </a:p>
          <a:p>
            <a:r>
              <a:rPr lang="en-US" altLang="en-US" sz="2400" dirty="0" smtClean="0">
                <a:ea typeface="ＭＳ Ｐゴシック" pitchFamily="34" charset="-128"/>
              </a:rPr>
              <a:t>Evidence-based Care Sheets and Research Instruments available</a:t>
            </a:r>
            <a:r>
              <a:rPr lang="en-US" altLang="en-US" sz="2400" dirty="0">
                <a:ea typeface="ＭＳ Ｐゴシック" pitchFamily="34" charset="-128"/>
              </a:rPr>
              <a:t/>
            </a:r>
            <a:br>
              <a:rPr lang="en-US" altLang="en-US" sz="2400" dirty="0">
                <a:ea typeface="ＭＳ Ｐゴシック" pitchFamily="34" charset="-128"/>
              </a:rPr>
            </a:br>
            <a:endParaRPr lang="en-US" altLang="en-US" sz="2400" dirty="0">
              <a:ea typeface="ＭＳ Ｐゴシック" pitchFamily="34" charset="-128"/>
            </a:endParaRPr>
          </a:p>
          <a:p>
            <a:r>
              <a:rPr lang="en-US" altLang="en-US" sz="2400" dirty="0">
                <a:ea typeface="ＭＳ Ｐゴシック" pitchFamily="34" charset="-128"/>
              </a:rPr>
              <a:t>Coverage back to 1937</a:t>
            </a:r>
          </a:p>
          <a:p>
            <a:endParaRPr lang="en-US" sz="2800" dirty="0"/>
          </a:p>
        </p:txBody>
      </p:sp>
    </p:spTree>
    <p:custDataLst>
      <p:tags r:id="rId1"/>
    </p:custDataLst>
    <p:extLst>
      <p:ext uri="{BB962C8B-B14F-4D97-AF65-F5344CB8AC3E}">
        <p14:creationId xmlns:p14="http://schemas.microsoft.com/office/powerpoint/2010/main" val="3129940061"/>
      </p:ext>
    </p:extLst>
  </p:cSld>
  <p:clrMapOvr>
    <a:masterClrMapping/>
  </p:clrMapOvr>
  <mc:AlternateContent xmlns:mc="http://schemas.openxmlformats.org/markup-compatibility/2006" xmlns:p14="http://schemas.microsoft.com/office/powerpoint/2010/main">
    <mc:Choice Requires="p14">
      <p:transition spd="slow" p14:dur="2000" advTm="26423"/>
    </mc:Choice>
    <mc:Fallback xmlns="">
      <p:transition spd="slow" advTm="26423"/>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52400"/>
            <a:ext cx="6374568" cy="642371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8876" y="4800600"/>
            <a:ext cx="5087060" cy="1267002"/>
          </a:xfrm>
          <a:prstGeom prst="rect">
            <a:avLst/>
          </a:prstGeom>
        </p:spPr>
      </p:pic>
      <p:sp>
        <p:nvSpPr>
          <p:cNvPr id="4" name="Rounded Rectangle 3"/>
          <p:cNvSpPr/>
          <p:nvPr/>
        </p:nvSpPr>
        <p:spPr>
          <a:xfrm>
            <a:off x="4382406" y="5257800"/>
            <a:ext cx="704140" cy="762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02497780"/>
      </p:ext>
    </p:extLst>
  </p:cSld>
  <p:clrMapOvr>
    <a:masterClrMapping/>
  </p:clrMapOvr>
  <mc:AlternateContent xmlns:mc="http://schemas.openxmlformats.org/markup-compatibility/2006" xmlns:p14="http://schemas.microsoft.com/office/powerpoint/2010/main">
    <mc:Choice Requires="p14">
      <p:transition spd="slow" p14:dur="2000" advTm="15625"/>
    </mc:Choice>
    <mc:Fallback xmlns="">
      <p:transition spd="slow" advTm="156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5308"/>
            <a:ext cx="7612044" cy="6429997"/>
          </a:xfrm>
          <a:prstGeom prst="rect">
            <a:avLst/>
          </a:prstGeom>
        </p:spPr>
      </p:pic>
      <p:sp>
        <p:nvSpPr>
          <p:cNvPr id="3" name="Rounded Rectangle 2"/>
          <p:cNvSpPr/>
          <p:nvPr/>
        </p:nvSpPr>
        <p:spPr>
          <a:xfrm>
            <a:off x="2438400" y="1981200"/>
            <a:ext cx="762000" cy="2286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01429789"/>
      </p:ext>
    </p:extLst>
  </p:cSld>
  <p:clrMapOvr>
    <a:masterClrMapping/>
  </p:clrMapOvr>
  <mc:AlternateContent xmlns:mc="http://schemas.openxmlformats.org/markup-compatibility/2006" xmlns:p14="http://schemas.microsoft.com/office/powerpoint/2010/main">
    <mc:Choice Requires="p14">
      <p:transition spd="slow" p14:dur="2000" advTm="8697"/>
    </mc:Choice>
    <mc:Fallback xmlns="">
      <p:transition spd="slow" advTm="86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04800"/>
            <a:ext cx="8229600" cy="6399880"/>
          </a:xfrm>
          <a:prstGeom prst="rect">
            <a:avLst/>
          </a:prstGeom>
          <a:ln>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838200"/>
            <a:ext cx="5258534" cy="1400371"/>
          </a:xfrm>
          <a:prstGeom prst="rect">
            <a:avLst/>
          </a:prstGeom>
          <a:ln>
            <a:solidFill>
              <a:schemeClr val="tx1"/>
            </a:solidFill>
          </a:ln>
        </p:spPr>
      </p:pic>
      <p:sp>
        <p:nvSpPr>
          <p:cNvPr id="4" name="TextBox 3"/>
          <p:cNvSpPr txBox="1"/>
          <p:nvPr/>
        </p:nvSpPr>
        <p:spPr>
          <a:xfrm>
            <a:off x="1219200" y="1538385"/>
            <a:ext cx="3505200" cy="307777"/>
          </a:xfrm>
          <a:prstGeom prst="rect">
            <a:avLst/>
          </a:prstGeom>
          <a:solidFill>
            <a:schemeClr val="bg1"/>
          </a:solidFill>
          <a:ln>
            <a:solidFill>
              <a:schemeClr val="bg1"/>
            </a:solidFill>
          </a:ln>
        </p:spPr>
        <p:txBody>
          <a:bodyPr wrap="square" rtlCol="0">
            <a:spAutoFit/>
          </a:bodyPr>
          <a:lstStyle/>
          <a:p>
            <a:r>
              <a:rPr lang="en-US" sz="1400" dirty="0" smtClean="0"/>
              <a:t>heart attack </a:t>
            </a:r>
            <a:endParaRPr lang="en-US" sz="1400" dirty="0"/>
          </a:p>
        </p:txBody>
      </p:sp>
    </p:spTree>
    <p:custDataLst>
      <p:tags r:id="rId1"/>
    </p:custDataLst>
    <p:extLst>
      <p:ext uri="{BB962C8B-B14F-4D97-AF65-F5344CB8AC3E}">
        <p14:creationId xmlns:p14="http://schemas.microsoft.com/office/powerpoint/2010/main" val="1158753980"/>
      </p:ext>
    </p:extLst>
  </p:cSld>
  <p:clrMapOvr>
    <a:masterClrMapping/>
  </p:clrMapOvr>
  <mc:AlternateContent xmlns:mc="http://schemas.openxmlformats.org/markup-compatibility/2006" xmlns:p14="http://schemas.microsoft.com/office/powerpoint/2010/main">
    <mc:Choice Requires="p14">
      <p:transition spd="slow" p14:dur="2000" advTm="30584"/>
    </mc:Choice>
    <mc:Fallback xmlns="">
      <p:transition spd="slow" advTm="305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8537860" cy="53212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399"/>
            <a:ext cx="8077200" cy="655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22557083"/>
      </p:ext>
    </p:extLst>
  </p:cSld>
  <p:clrMapOvr>
    <a:masterClrMapping/>
  </p:clrMapOvr>
  <mc:AlternateContent xmlns:mc="http://schemas.openxmlformats.org/markup-compatibility/2006" xmlns:p14="http://schemas.microsoft.com/office/powerpoint/2010/main">
    <mc:Choice Requires="p14">
      <p:transition spd="slow" p14:dur="2000" advTm="30208"/>
    </mc:Choice>
    <mc:Fallback xmlns="">
      <p:transition spd="slow" advTm="302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
            <a:ext cx="8582025" cy="59682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219200" y="1447800"/>
            <a:ext cx="1371600" cy="276999"/>
          </a:xfrm>
          <a:prstGeom prst="rect">
            <a:avLst/>
          </a:prstGeom>
          <a:solidFill>
            <a:schemeClr val="bg1"/>
          </a:solidFill>
          <a:ln w="19050">
            <a:solidFill>
              <a:schemeClr val="tx1"/>
            </a:solidFill>
          </a:ln>
        </p:spPr>
        <p:txBody>
          <a:bodyPr wrap="square" rtlCol="0">
            <a:spAutoFit/>
          </a:bodyPr>
          <a:lstStyle/>
          <a:p>
            <a:r>
              <a:rPr lang="en-US" sz="1200" b="1" dirty="0" smtClean="0"/>
              <a:t>aspirin</a:t>
            </a:r>
            <a:endParaRPr lang="en-US" sz="1200" b="1" dirty="0"/>
          </a:p>
        </p:txBody>
      </p:sp>
    </p:spTree>
    <p:custDataLst>
      <p:tags r:id="rId1"/>
    </p:custDataLst>
    <p:extLst>
      <p:ext uri="{BB962C8B-B14F-4D97-AF65-F5344CB8AC3E}">
        <p14:creationId xmlns:p14="http://schemas.microsoft.com/office/powerpoint/2010/main" val="1469223001"/>
      </p:ext>
    </p:extLst>
  </p:cSld>
  <p:clrMapOvr>
    <a:masterClrMapping/>
  </p:clrMapOvr>
  <mc:AlternateContent xmlns:mc="http://schemas.openxmlformats.org/markup-compatibility/2006" xmlns:p14="http://schemas.microsoft.com/office/powerpoint/2010/main">
    <mc:Choice Requires="p14">
      <p:transition spd="slow" p14:dur="2000" advTm="18664"/>
    </mc:Choice>
    <mc:Fallback xmlns="">
      <p:transition spd="slow" advTm="186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
            <a:ext cx="7302938" cy="59578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443"/>
            <a:ext cx="8211646" cy="647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45511915"/>
      </p:ext>
    </p:extLst>
  </p:cSld>
  <p:clrMapOvr>
    <a:masterClrMapping/>
  </p:clrMapOvr>
  <mc:AlternateContent xmlns:mc="http://schemas.openxmlformats.org/markup-compatibility/2006" xmlns:p14="http://schemas.microsoft.com/office/powerpoint/2010/main">
    <mc:Choice Requires="p14">
      <p:transition spd="slow" p14:dur="2000" advTm="13158"/>
    </mc:Choice>
    <mc:Fallback xmlns="">
      <p:transition spd="slow" advTm="131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66206"/>
            <a:ext cx="8839200" cy="6206088"/>
          </a:xfrm>
          <a:prstGeom prst="rect">
            <a:avLst/>
          </a:prstGeom>
          <a:ln>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046812"/>
            <a:ext cx="8763000" cy="1929333"/>
          </a:xfrm>
          <a:prstGeom prst="rect">
            <a:avLst/>
          </a:prstGeom>
          <a:ln w="28575">
            <a:solidFill>
              <a:schemeClr val="tx1"/>
            </a:solidFill>
          </a:ln>
        </p:spPr>
      </p:pic>
      <p:sp>
        <p:nvSpPr>
          <p:cNvPr id="5" name="Rounded Rectangle 4"/>
          <p:cNvSpPr/>
          <p:nvPr/>
        </p:nvSpPr>
        <p:spPr>
          <a:xfrm>
            <a:off x="2590800" y="1278729"/>
            <a:ext cx="914400" cy="304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04800" y="3265894"/>
            <a:ext cx="304800" cy="609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447800" y="2514600"/>
            <a:ext cx="1371600" cy="381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86200" y="1038164"/>
            <a:ext cx="304800" cy="2286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6800" y="1075520"/>
            <a:ext cx="1524000" cy="153888"/>
          </a:xfrm>
          <a:prstGeom prst="rect">
            <a:avLst/>
          </a:prstGeom>
          <a:solidFill>
            <a:schemeClr val="bg1"/>
          </a:solidFill>
        </p:spPr>
        <p:txBody>
          <a:bodyPr wrap="square" rtlCol="0">
            <a:spAutoFit/>
          </a:bodyPr>
          <a:lstStyle/>
          <a:p>
            <a:endParaRPr lang="en-US" sz="400" dirty="0"/>
          </a:p>
        </p:txBody>
      </p:sp>
    </p:spTree>
    <p:custDataLst>
      <p:tags r:id="rId1"/>
    </p:custDataLst>
    <p:extLst>
      <p:ext uri="{BB962C8B-B14F-4D97-AF65-F5344CB8AC3E}">
        <p14:creationId xmlns:p14="http://schemas.microsoft.com/office/powerpoint/2010/main" val="809023754"/>
      </p:ext>
    </p:extLst>
  </p:cSld>
  <p:clrMapOvr>
    <a:masterClrMapping/>
  </p:clrMapOvr>
  <mc:AlternateContent xmlns:mc="http://schemas.openxmlformats.org/markup-compatibility/2006" xmlns:p14="http://schemas.microsoft.com/office/powerpoint/2010/main">
    <mc:Choice Requires="p14">
      <p:transition spd="slow" p14:dur="2000" advTm="36340"/>
    </mc:Choice>
    <mc:Fallback xmlns="">
      <p:transition spd="slow" advTm="363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brary Hou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700" y="990600"/>
            <a:ext cx="5803900" cy="2997200"/>
          </a:xfrm>
          <a:prstGeom prst="rect">
            <a:avLst/>
          </a:prstGeom>
          <a:ln w="38100" cmpd="sng">
            <a:solidFill>
              <a:srgbClr val="C00000"/>
            </a:solidFill>
          </a:ln>
        </p:spPr>
      </p:pic>
      <p:sp>
        <p:nvSpPr>
          <p:cNvPr id="4" name="TextBox 3"/>
          <p:cNvSpPr txBox="1"/>
          <p:nvPr/>
        </p:nvSpPr>
        <p:spPr>
          <a:xfrm>
            <a:off x="1663700" y="4419600"/>
            <a:ext cx="5803900" cy="2000548"/>
          </a:xfrm>
          <a:prstGeom prst="rect">
            <a:avLst/>
          </a:prstGeom>
          <a:noFill/>
        </p:spPr>
        <p:txBody>
          <a:bodyPr wrap="square" rtlCol="0">
            <a:spAutoFit/>
          </a:bodyPr>
          <a:lstStyle/>
          <a:p>
            <a:pPr algn="ctr"/>
            <a:r>
              <a:rPr lang="en-US" sz="3200" b="1" dirty="0" smtClean="0"/>
              <a:t>Phone: 806-743-2200</a:t>
            </a:r>
          </a:p>
          <a:p>
            <a:pPr algn="ctr"/>
            <a:endParaRPr lang="en-US" sz="3200" b="1" dirty="0"/>
          </a:p>
          <a:p>
            <a:pPr algn="ctr"/>
            <a:r>
              <a:rPr lang="en-US" sz="2000" b="1" dirty="0" smtClean="0"/>
              <a:t>Holiday hours and early closings are also posted as announcements in your e-Raider portal.</a:t>
            </a:r>
          </a:p>
        </p:txBody>
      </p:sp>
      <p:sp>
        <p:nvSpPr>
          <p:cNvPr id="5" name="Rectangle 4"/>
          <p:cNvSpPr>
            <a:spLocks noChangeArrowheads="1"/>
          </p:cNvSpPr>
          <p:nvPr/>
        </p:nvSpPr>
        <p:spPr bwMode="auto">
          <a:xfrm>
            <a:off x="76200" y="-76200"/>
            <a:ext cx="29619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smtClean="0">
                <a:solidFill>
                  <a:prstClr val="white"/>
                </a:solidFill>
                <a:latin typeface="+mj-lt"/>
                <a:cs typeface="Times New Roman" pitchFamily="18" charset="0"/>
              </a:rPr>
              <a:t>Library Hours</a:t>
            </a:r>
            <a:endParaRPr lang="en-US" altLang="en-US" sz="4000" dirty="0">
              <a:solidFill>
                <a:prstClr val="white"/>
              </a:solidFill>
              <a:latin typeface="+mj-lt"/>
              <a:cs typeface="Times New Roman" pitchFamily="18" charset="0"/>
            </a:endParaRPr>
          </a:p>
        </p:txBody>
      </p:sp>
    </p:spTree>
    <p:extLst>
      <p:ext uri="{BB962C8B-B14F-4D97-AF65-F5344CB8AC3E}">
        <p14:creationId xmlns:p14="http://schemas.microsoft.com/office/powerpoint/2010/main" val="1872300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84" y="457198"/>
            <a:ext cx="7670716" cy="6252159"/>
          </a:xfrm>
          <a:prstGeom prst="rect">
            <a:avLst/>
          </a:prstGeom>
          <a:ln>
            <a:solidFill>
              <a:schemeClr val="tx1"/>
            </a:solidFill>
          </a:ln>
        </p:spPr>
      </p:pic>
      <p:sp>
        <p:nvSpPr>
          <p:cNvPr id="2" name="Rounded Rectangle 1"/>
          <p:cNvSpPr/>
          <p:nvPr/>
        </p:nvSpPr>
        <p:spPr>
          <a:xfrm>
            <a:off x="533400" y="1740038"/>
            <a:ext cx="1828800" cy="467346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406375" y="1793806"/>
            <a:ext cx="1386714" cy="3447912"/>
            <a:chOff x="4419600" y="1676400"/>
            <a:chExt cx="1386714" cy="3447912"/>
          </a:xfrm>
        </p:grpSpPr>
        <p:sp>
          <p:nvSpPr>
            <p:cNvPr id="4" name="Left Arrow 3"/>
            <p:cNvSpPr/>
            <p:nvPr/>
          </p:nvSpPr>
          <p:spPr>
            <a:xfrm>
              <a:off x="4419600" y="1676400"/>
              <a:ext cx="1371600" cy="3048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4434714" y="3136762"/>
              <a:ext cx="1371600" cy="3048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432825" y="4819512"/>
              <a:ext cx="1371600" cy="3048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7620000" y="3583277"/>
            <a:ext cx="609600" cy="4191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2257425" y="216038"/>
            <a:ext cx="4324350" cy="581025"/>
          </a:xfrm>
          <a:prstGeom prst="rect">
            <a:avLst/>
          </a:prstGeom>
          <a:ln>
            <a:solidFill>
              <a:schemeClr val="tx1"/>
            </a:solidFill>
          </a:ln>
        </p:spPr>
      </p:pic>
    </p:spTree>
    <p:custDataLst>
      <p:tags r:id="rId1"/>
    </p:custDataLst>
    <p:extLst>
      <p:ext uri="{BB962C8B-B14F-4D97-AF65-F5344CB8AC3E}">
        <p14:creationId xmlns:p14="http://schemas.microsoft.com/office/powerpoint/2010/main" val="3084818884"/>
      </p:ext>
    </p:extLst>
  </p:cSld>
  <p:clrMapOvr>
    <a:masterClrMapping/>
  </p:clrMapOvr>
  <mc:AlternateContent xmlns:mc="http://schemas.openxmlformats.org/markup-compatibility/2006" xmlns:p14="http://schemas.microsoft.com/office/powerpoint/2010/main">
    <mc:Choice Requires="p14">
      <p:transition spd="slow" p14:dur="2000" advTm="48225"/>
    </mc:Choice>
    <mc:Fallback xmlns="">
      <p:transition spd="slow" advTm="482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6763" y="216922"/>
            <a:ext cx="7608887" cy="6427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410200" y="2200355"/>
            <a:ext cx="1676400" cy="2286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73317247"/>
      </p:ext>
    </p:extLst>
  </p:cSld>
  <p:clrMapOvr>
    <a:masterClrMapping/>
  </p:clrMapOvr>
  <mc:AlternateContent xmlns:mc="http://schemas.openxmlformats.org/markup-compatibility/2006" xmlns:p14="http://schemas.microsoft.com/office/powerpoint/2010/main">
    <mc:Choice Requires="p14">
      <p:transition spd="slow" p14:dur="2000" advTm="11282"/>
    </mc:Choice>
    <mc:Fallback xmlns="">
      <p:transition spd="slow" advTm="112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30" y="838200"/>
            <a:ext cx="8378235" cy="5302831"/>
          </a:xfrm>
          <a:prstGeom prst="rect">
            <a:avLst/>
          </a:prstGeom>
          <a:ln>
            <a:solidFill>
              <a:schemeClr val="tx1"/>
            </a:solidFill>
          </a:ln>
        </p:spPr>
      </p:pic>
      <p:sp>
        <p:nvSpPr>
          <p:cNvPr id="4" name="TextBox 3"/>
          <p:cNvSpPr txBox="1"/>
          <p:nvPr/>
        </p:nvSpPr>
        <p:spPr>
          <a:xfrm>
            <a:off x="1524000" y="1371600"/>
            <a:ext cx="1371600" cy="276999"/>
          </a:xfrm>
          <a:prstGeom prst="rect">
            <a:avLst/>
          </a:prstGeom>
          <a:solidFill>
            <a:schemeClr val="bg1"/>
          </a:solidFill>
          <a:ln>
            <a:solidFill>
              <a:schemeClr val="tx1"/>
            </a:solidFill>
          </a:ln>
        </p:spPr>
        <p:txBody>
          <a:bodyPr wrap="square" rtlCol="0">
            <a:spAutoFit/>
          </a:bodyPr>
          <a:lstStyle/>
          <a:p>
            <a:r>
              <a:rPr lang="en-US" sz="1200" dirty="0" smtClean="0"/>
              <a:t>heart attack</a:t>
            </a:r>
            <a:endParaRPr lang="en-US" sz="1200" dirty="0"/>
          </a:p>
        </p:txBody>
      </p:sp>
    </p:spTree>
    <p:custDataLst>
      <p:tags r:id="rId1"/>
    </p:custDataLst>
    <p:extLst>
      <p:ext uri="{BB962C8B-B14F-4D97-AF65-F5344CB8AC3E}">
        <p14:creationId xmlns:p14="http://schemas.microsoft.com/office/powerpoint/2010/main" val="2265796926"/>
      </p:ext>
    </p:extLst>
  </p:cSld>
  <p:clrMapOvr>
    <a:masterClrMapping/>
  </p:clrMapOvr>
  <mc:AlternateContent xmlns:mc="http://schemas.openxmlformats.org/markup-compatibility/2006" xmlns:p14="http://schemas.microsoft.com/office/powerpoint/2010/main">
    <mc:Choice Requires="p14">
      <p:transition spd="slow" p14:dur="2000" advTm="42801"/>
    </mc:Choice>
    <mc:Fallback xmlns="">
      <p:transition spd="slow" advTm="428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305800" cy="62428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457200" y="1600200"/>
            <a:ext cx="1447800" cy="31242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3400" y="2514600"/>
            <a:ext cx="12954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3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88" y="609600"/>
            <a:ext cx="8686257" cy="594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Left Arrow 1"/>
          <p:cNvSpPr/>
          <p:nvPr/>
        </p:nvSpPr>
        <p:spPr>
          <a:xfrm>
            <a:off x="6477000" y="1676400"/>
            <a:ext cx="1143000" cy="3048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1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677424" cy="63172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2286000" y="3200400"/>
            <a:ext cx="685800" cy="26303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65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5400675" cy="46824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33299"/>
            <a:ext cx="3841017" cy="524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143000" y="3141313"/>
            <a:ext cx="381000" cy="2286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25" y="243713"/>
            <a:ext cx="8775145" cy="99060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155637" y="304800"/>
            <a:ext cx="1368363" cy="6096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62200" y="304800"/>
            <a:ext cx="9906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73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85800"/>
            <a:ext cx="8732024" cy="5676900"/>
          </a:xfrm>
          <a:prstGeom prst="rect">
            <a:avLst/>
          </a:prstGeom>
          <a:ln>
            <a:solidFill>
              <a:schemeClr val="tx1"/>
            </a:solidFill>
          </a:ln>
        </p:spPr>
      </p:pic>
      <p:sp>
        <p:nvSpPr>
          <p:cNvPr id="3" name="TextBox 2"/>
          <p:cNvSpPr txBox="1"/>
          <p:nvPr/>
        </p:nvSpPr>
        <p:spPr>
          <a:xfrm>
            <a:off x="1600200" y="1371600"/>
            <a:ext cx="1600200" cy="276999"/>
          </a:xfrm>
          <a:prstGeom prst="rect">
            <a:avLst/>
          </a:prstGeom>
          <a:solidFill>
            <a:schemeClr val="bg1"/>
          </a:solidFill>
          <a:ln>
            <a:solidFill>
              <a:schemeClr val="tx1"/>
            </a:solidFill>
          </a:ln>
        </p:spPr>
        <p:txBody>
          <a:bodyPr wrap="square" rtlCol="0">
            <a:spAutoFit/>
          </a:bodyPr>
          <a:lstStyle/>
          <a:p>
            <a:r>
              <a:rPr lang="en-US" sz="1200" dirty="0" err="1" smtClean="0"/>
              <a:t>parkinson‘s</a:t>
            </a:r>
            <a:r>
              <a:rPr lang="en-US" sz="1200" dirty="0" smtClean="0"/>
              <a:t> disease</a:t>
            </a:r>
            <a:endParaRPr lang="en-US" sz="1200" dirty="0"/>
          </a:p>
        </p:txBody>
      </p:sp>
    </p:spTree>
    <p:extLst>
      <p:ext uri="{BB962C8B-B14F-4D97-AF65-F5344CB8AC3E}">
        <p14:creationId xmlns:p14="http://schemas.microsoft.com/office/powerpoint/2010/main" val="21137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8044064" cy="63454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609600" y="3200400"/>
            <a:ext cx="1600200" cy="3352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16" y="808602"/>
            <a:ext cx="4358953" cy="384337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220" y="1648720"/>
            <a:ext cx="4441671" cy="391388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9739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6200"/>
            <a:ext cx="6425816" cy="6553200"/>
          </a:xfrm>
          <a:prstGeom prst="rect">
            <a:avLst/>
          </a:prstGeom>
        </p:spPr>
      </p:pic>
      <p:sp>
        <p:nvSpPr>
          <p:cNvPr id="3" name="Rounded Rectangle 2"/>
          <p:cNvSpPr/>
          <p:nvPr/>
        </p:nvSpPr>
        <p:spPr>
          <a:xfrm>
            <a:off x="4114800" y="4343400"/>
            <a:ext cx="8382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24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solidFill>
                  <a:schemeClr val="bg1"/>
                </a:solidFill>
              </a:rPr>
              <a:t>Library Facilities</a:t>
            </a:r>
            <a:endParaRPr lang="en-US" dirty="0">
              <a:solidFill>
                <a:schemeClr val="bg1"/>
              </a:solidFill>
            </a:endParaRPr>
          </a:p>
        </p:txBody>
      </p:sp>
      <p:sp>
        <p:nvSpPr>
          <p:cNvPr id="5" name="TextBox 4"/>
          <p:cNvSpPr txBox="1"/>
          <p:nvPr/>
        </p:nvSpPr>
        <p:spPr>
          <a:xfrm>
            <a:off x="5584379" y="922323"/>
            <a:ext cx="2901522" cy="4154984"/>
          </a:xfrm>
          <a:prstGeom prst="rect">
            <a:avLst/>
          </a:prstGeom>
          <a:noFill/>
        </p:spPr>
        <p:txBody>
          <a:bodyPr wrap="square" rtlCol="0">
            <a:spAutoFit/>
          </a:bodyPr>
          <a:lstStyle/>
          <a:p>
            <a:pPr marL="285750" indent="-285750">
              <a:buFont typeface="Wingdings" charset="2"/>
              <a:buChar char="§"/>
            </a:pPr>
            <a:r>
              <a:rPr lang="en-US" sz="2400" dirty="0" smtClean="0"/>
              <a:t>29 study rooms</a:t>
            </a:r>
          </a:p>
          <a:p>
            <a:endParaRPr lang="en-US" sz="2400" dirty="0" smtClean="0"/>
          </a:p>
          <a:p>
            <a:pPr marL="285750" indent="-285750">
              <a:buFont typeface="Wingdings" charset="2"/>
              <a:buChar char="§"/>
            </a:pPr>
            <a:r>
              <a:rPr lang="en-US" sz="2400" dirty="0" smtClean="0"/>
              <a:t>All rooms are first come, first serve.</a:t>
            </a:r>
          </a:p>
          <a:p>
            <a:endParaRPr lang="en-US" sz="2400" dirty="0" smtClean="0"/>
          </a:p>
          <a:p>
            <a:pPr marL="285750" indent="-285750">
              <a:buFont typeface="Wingdings" charset="2"/>
              <a:buChar char="§"/>
            </a:pPr>
            <a:r>
              <a:rPr lang="en-US" sz="2400" dirty="0" smtClean="0"/>
              <a:t>Each room has a dry erase board, markers, and plenty of outlets!</a:t>
            </a:r>
          </a:p>
          <a:p>
            <a:endParaRPr lang="en-US" sz="2400" dirty="0" smtClean="0"/>
          </a:p>
          <a:p>
            <a:pPr marL="285750" indent="-285750">
              <a:buFont typeface="Wingdings" charset="2"/>
              <a:buChar char="§"/>
            </a:pPr>
            <a:r>
              <a:rPr lang="en-US" sz="2400" dirty="0" smtClean="0"/>
              <a:t>Wireless internet</a:t>
            </a:r>
            <a:endParaRPr lang="en-US" sz="2400" dirty="0"/>
          </a:p>
        </p:txBody>
      </p:sp>
      <p:grpSp>
        <p:nvGrpSpPr>
          <p:cNvPr id="3" name="Group 2"/>
          <p:cNvGrpSpPr/>
          <p:nvPr/>
        </p:nvGrpSpPr>
        <p:grpSpPr>
          <a:xfrm>
            <a:off x="185272" y="838200"/>
            <a:ext cx="5441287" cy="4559981"/>
            <a:chOff x="185272" y="838200"/>
            <a:chExt cx="5441287" cy="4559981"/>
          </a:xfrm>
        </p:grpSpPr>
        <p:pic>
          <p:nvPicPr>
            <p:cNvPr id="4" name="Picture 3" descr="CRW_2775.CRW"/>
            <p:cNvPicPr>
              <a:picLocks noChangeAspect="1"/>
            </p:cNvPicPr>
            <p:nvPr/>
          </p:nvPicPr>
          <p:blipFill>
            <a:blip r:embed="rId3" cstate="print">
              <a:lum bright="14000"/>
              <a:extLst>
                <a:ext uri="{28A0092B-C50C-407E-A947-70E740481C1C}">
                  <a14:useLocalDpi xmlns:a14="http://schemas.microsoft.com/office/drawing/2010/main" val="0"/>
                </a:ext>
              </a:extLst>
            </a:blip>
            <a:srcRect/>
            <a:stretch>
              <a:fillRect/>
            </a:stretch>
          </p:blipFill>
          <p:spPr bwMode="auto">
            <a:xfrm>
              <a:off x="185272" y="3276600"/>
              <a:ext cx="2402781" cy="192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813048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7219" y="3429000"/>
              <a:ext cx="2625574" cy="196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813049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736" y="838200"/>
              <a:ext cx="2555483" cy="186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RW_2725.CRW"/>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3265" y="1295400"/>
              <a:ext cx="275329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641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496300" cy="45252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3124200" y="3886200"/>
            <a:ext cx="762000" cy="152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45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63" y="762000"/>
            <a:ext cx="8824043"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4800" y="1752600"/>
            <a:ext cx="1676400" cy="276999"/>
          </a:xfrm>
          <a:prstGeom prst="rect">
            <a:avLst/>
          </a:prstGeom>
          <a:solidFill>
            <a:schemeClr val="bg1"/>
          </a:solidFill>
          <a:ln>
            <a:solidFill>
              <a:schemeClr val="tx1"/>
            </a:solidFill>
          </a:ln>
        </p:spPr>
        <p:txBody>
          <a:bodyPr wrap="square" rtlCol="0">
            <a:spAutoFit/>
          </a:bodyPr>
          <a:lstStyle/>
          <a:p>
            <a:r>
              <a:rPr lang="en-US" sz="1200" dirty="0" smtClean="0"/>
              <a:t>heart attack and aspirin</a:t>
            </a:r>
            <a:endParaRPr lang="en-US" sz="1200" dirty="0"/>
          </a:p>
        </p:txBody>
      </p:sp>
    </p:spTree>
    <p:extLst>
      <p:ext uri="{BB962C8B-B14F-4D97-AF65-F5344CB8AC3E}">
        <p14:creationId xmlns:p14="http://schemas.microsoft.com/office/powerpoint/2010/main" val="45192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32" y="76200"/>
            <a:ext cx="8410575" cy="65541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18" y="1640897"/>
            <a:ext cx="1981200" cy="624425"/>
          </a:xfrm>
          <a:prstGeom prst="rect">
            <a:avLst/>
          </a:prstGeom>
          <a:ln>
            <a:solidFill>
              <a:schemeClr val="tx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030" y="1828798"/>
            <a:ext cx="1981200" cy="248621"/>
          </a:xfrm>
          <a:prstGeom prst="rect">
            <a:avLst/>
          </a:prstGeom>
          <a:ln>
            <a:solidFill>
              <a:schemeClr val="tx1"/>
            </a:solidFill>
          </a:ln>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32" y="753346"/>
            <a:ext cx="2739779" cy="525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5105400" y="5638800"/>
            <a:ext cx="7620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9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8589488" cy="6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228600" y="1219200"/>
            <a:ext cx="1295400" cy="3733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256985"/>
            <a:ext cx="2089614" cy="3233738"/>
          </a:xfrm>
          <a:prstGeom prst="rect">
            <a:avLst/>
          </a:prstGeom>
        </p:spPr>
      </p:pic>
    </p:spTree>
    <p:extLst>
      <p:ext uri="{BB962C8B-B14F-4D97-AF65-F5344CB8AC3E}">
        <p14:creationId xmlns:p14="http://schemas.microsoft.com/office/powerpoint/2010/main" val="191372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2299027" cy="707886"/>
          </a:xfrm>
          <a:prstGeom prst="rect">
            <a:avLst/>
          </a:prstGeom>
        </p:spPr>
        <p:txBody>
          <a:bodyPr wrap="none">
            <a:spAutoFit/>
          </a:bodyPr>
          <a:lstStyle/>
          <a:p>
            <a:r>
              <a:rPr lang="en-US" sz="4000" dirty="0" smtClean="0">
                <a:solidFill>
                  <a:prstClr val="white"/>
                </a:solidFill>
                <a:ea typeface="ＭＳ Ｐゴシック" pitchFamily="68" charset="-128"/>
              </a:rPr>
              <a:t>Gold Rush</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855" y="741240"/>
            <a:ext cx="5876207" cy="5921508"/>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546" y="4119562"/>
            <a:ext cx="4314825" cy="1381125"/>
          </a:xfrm>
          <a:prstGeom prst="rect">
            <a:avLst/>
          </a:prstGeom>
          <a:ln w="38100">
            <a:solidFill>
              <a:schemeClr val="tx1"/>
            </a:solidFill>
          </a:ln>
        </p:spPr>
      </p:pic>
      <p:sp>
        <p:nvSpPr>
          <p:cNvPr id="8" name="Rounded Rectangle 7"/>
          <p:cNvSpPr/>
          <p:nvPr/>
        </p:nvSpPr>
        <p:spPr>
          <a:xfrm>
            <a:off x="4419600" y="5156410"/>
            <a:ext cx="1295400" cy="228600"/>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625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36" y="685800"/>
            <a:ext cx="6748463" cy="5970862"/>
          </a:xfrm>
          <a:prstGeom prst="rect">
            <a:avLst/>
          </a:prstGeom>
          <a:ln>
            <a:solidFill>
              <a:schemeClr val="tx1"/>
            </a:solidFill>
          </a:ln>
        </p:spPr>
      </p:pic>
      <p:sp>
        <p:nvSpPr>
          <p:cNvPr id="4" name="TextBox 3"/>
          <p:cNvSpPr txBox="1"/>
          <p:nvPr/>
        </p:nvSpPr>
        <p:spPr>
          <a:xfrm>
            <a:off x="1143000" y="3048000"/>
            <a:ext cx="1447800" cy="276999"/>
          </a:xfrm>
          <a:prstGeom prst="rect">
            <a:avLst/>
          </a:prstGeom>
          <a:solidFill>
            <a:schemeClr val="bg1"/>
          </a:solidFill>
          <a:ln w="28575">
            <a:solidFill>
              <a:schemeClr val="tx1"/>
            </a:solidFill>
          </a:ln>
        </p:spPr>
        <p:txBody>
          <a:bodyPr wrap="square" rtlCol="0">
            <a:spAutoFit/>
          </a:bodyPr>
          <a:lstStyle/>
          <a:p>
            <a:r>
              <a:rPr lang="en-US" sz="1200" dirty="0" smtClean="0"/>
              <a:t>nursing education</a:t>
            </a:r>
            <a:endParaRPr lang="en-US" sz="1200" dirty="0"/>
          </a:p>
        </p:txBody>
      </p:sp>
    </p:spTree>
    <p:extLst>
      <p:ext uri="{BB962C8B-B14F-4D97-AF65-F5344CB8AC3E}">
        <p14:creationId xmlns:p14="http://schemas.microsoft.com/office/powerpoint/2010/main" val="3740792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209674"/>
            <a:ext cx="7186490" cy="4657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Left Arrow 1"/>
          <p:cNvSpPr/>
          <p:nvPr/>
        </p:nvSpPr>
        <p:spPr>
          <a:xfrm>
            <a:off x="5181600" y="4541772"/>
            <a:ext cx="1447800" cy="3048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30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7509463" cy="4905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5029200" y="4191000"/>
            <a:ext cx="2362200" cy="1219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67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5791200" cy="663711"/>
          </a:xfrm>
        </p:spPr>
        <p:txBody>
          <a:bodyPr>
            <a:normAutofit fontScale="90000"/>
          </a:bodyPr>
          <a:lstStyle/>
          <a:p>
            <a:pPr algn="l"/>
            <a:r>
              <a:rPr lang="en-US" dirty="0" smtClean="0">
                <a:solidFill>
                  <a:schemeClr val="bg1"/>
                </a:solidFill>
              </a:rPr>
              <a:t>Interlibrary Loan (ILL)</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07" y="685800"/>
            <a:ext cx="5849871" cy="5894969"/>
          </a:xfrm>
          <a:prstGeom prst="rect">
            <a:avLst/>
          </a:prstGeom>
          <a:ln>
            <a:solidFill>
              <a:schemeClr val="tx1"/>
            </a:solidFill>
          </a:ln>
        </p:spPr>
      </p:pic>
      <p:pic>
        <p:nvPicPr>
          <p:cNvPr id="8" name="Picture 7" descr="Interlibrary Lo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595" y="3467274"/>
            <a:ext cx="4047548" cy="1617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 name="Group 2"/>
          <p:cNvGrpSpPr/>
          <p:nvPr/>
        </p:nvGrpSpPr>
        <p:grpSpPr>
          <a:xfrm>
            <a:off x="493822" y="3611424"/>
            <a:ext cx="3608552" cy="861190"/>
            <a:chOff x="493822" y="3611424"/>
            <a:chExt cx="3608552" cy="861190"/>
          </a:xfrm>
        </p:grpSpPr>
        <p:sp>
          <p:nvSpPr>
            <p:cNvPr id="7" name="TextBox 6"/>
            <p:cNvSpPr txBox="1"/>
            <p:nvPr/>
          </p:nvSpPr>
          <p:spPr>
            <a:xfrm>
              <a:off x="493822" y="3641617"/>
              <a:ext cx="2145862" cy="830997"/>
            </a:xfrm>
            <a:prstGeom prst="rect">
              <a:avLst/>
            </a:prstGeom>
            <a:solidFill>
              <a:schemeClr val="bg1"/>
            </a:solidFill>
            <a:ln w="28575" cmpd="sng">
              <a:solidFill>
                <a:srgbClr val="C00000"/>
              </a:solidFill>
            </a:ln>
          </p:spPr>
          <p:txBody>
            <a:bodyPr wrap="square" rtlCol="0">
              <a:spAutoFit/>
            </a:bodyPr>
            <a:lstStyle/>
            <a:p>
              <a:r>
                <a:rPr lang="en-US" sz="2400" b="1" dirty="0" smtClean="0"/>
                <a:t>Read all about it here!</a:t>
              </a:r>
              <a:endParaRPr lang="en-US" sz="2400" b="1" dirty="0"/>
            </a:p>
          </p:txBody>
        </p:sp>
        <p:sp>
          <p:nvSpPr>
            <p:cNvPr id="9" name="Right Arrow 8"/>
            <p:cNvSpPr/>
            <p:nvPr/>
          </p:nvSpPr>
          <p:spPr>
            <a:xfrm flipV="1">
              <a:off x="2639684" y="3611424"/>
              <a:ext cx="1462690" cy="315312"/>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3123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76200"/>
            <a:ext cx="8178800" cy="745353"/>
          </a:xfrm>
        </p:spPr>
        <p:txBody>
          <a:bodyPr>
            <a:normAutofit fontScale="90000"/>
          </a:bodyPr>
          <a:lstStyle/>
          <a:p>
            <a:pPr algn="l"/>
            <a:r>
              <a:rPr lang="en-US" dirty="0" smtClean="0">
                <a:solidFill>
                  <a:schemeClr val="bg1"/>
                </a:solidFill>
              </a:rPr>
              <a:t>Basic ILL Information</a:t>
            </a:r>
            <a:endParaRPr lang="en-US" dirty="0">
              <a:solidFill>
                <a:schemeClr val="bg1"/>
              </a:solidFill>
            </a:endParaRPr>
          </a:p>
        </p:txBody>
      </p:sp>
      <p:sp>
        <p:nvSpPr>
          <p:cNvPr id="6" name="TextBox 5"/>
          <p:cNvSpPr txBox="1"/>
          <p:nvPr/>
        </p:nvSpPr>
        <p:spPr>
          <a:xfrm>
            <a:off x="457201" y="990600"/>
            <a:ext cx="8178800" cy="4893647"/>
          </a:xfrm>
          <a:prstGeom prst="rect">
            <a:avLst/>
          </a:prstGeom>
          <a:noFill/>
        </p:spPr>
        <p:txBody>
          <a:bodyPr wrap="square" rtlCol="0">
            <a:spAutoFit/>
          </a:bodyPr>
          <a:lstStyle/>
          <a:p>
            <a:pPr marL="285750" indent="-285750">
              <a:buFont typeface="Arial"/>
              <a:buChar char="•"/>
            </a:pPr>
            <a:r>
              <a:rPr lang="en-US" sz="2400" dirty="0" smtClean="0"/>
              <a:t>Online ordering form makes submitting requests quick and easy</a:t>
            </a:r>
          </a:p>
          <a:p>
            <a:endParaRPr lang="en-US" sz="2400" dirty="0" smtClean="0"/>
          </a:p>
          <a:p>
            <a:pPr marL="285750" indent="-285750">
              <a:buFont typeface="Arial"/>
              <a:buChar char="•"/>
            </a:pPr>
            <a:r>
              <a:rPr lang="en-US" sz="2400" dirty="0" smtClean="0"/>
              <a:t>Response time for requests is anywhere from 2 – 10 business days, depending on location of the item</a:t>
            </a:r>
          </a:p>
          <a:p>
            <a:endParaRPr lang="en-US" sz="2400" dirty="0" smtClean="0"/>
          </a:p>
          <a:p>
            <a:pPr marL="285750" indent="-285750">
              <a:buFont typeface="Arial"/>
              <a:buChar char="•"/>
            </a:pPr>
            <a:r>
              <a:rPr lang="en-US" sz="2400" dirty="0" smtClean="0"/>
              <a:t>Books from any TTUHSC branch library are free, all others are $4.00</a:t>
            </a:r>
          </a:p>
          <a:p>
            <a:endParaRPr lang="en-US" sz="2400" dirty="0" smtClean="0"/>
          </a:p>
          <a:p>
            <a:pPr marL="285750" indent="-285750">
              <a:buFont typeface="Arial"/>
              <a:buChar char="•"/>
            </a:pPr>
            <a:r>
              <a:rPr lang="en-US" sz="2400" dirty="0" smtClean="0"/>
              <a:t>Journal articles are charged per page, but fees will not exceed $4.00</a:t>
            </a:r>
          </a:p>
          <a:p>
            <a:endParaRPr lang="en-US" sz="2400" dirty="0" smtClean="0"/>
          </a:p>
          <a:p>
            <a:pPr marL="285750" indent="-285750">
              <a:buFont typeface="Arial"/>
              <a:buChar char="•"/>
            </a:pPr>
            <a:r>
              <a:rPr lang="en-US" sz="2400" dirty="0" smtClean="0"/>
              <a:t>There is a rush option available, but at a higher fee rate</a:t>
            </a:r>
            <a:endParaRPr lang="en-US" sz="2400" dirty="0"/>
          </a:p>
        </p:txBody>
      </p:sp>
    </p:spTree>
    <p:extLst>
      <p:ext uri="{BB962C8B-B14F-4D97-AF65-F5344CB8AC3E}">
        <p14:creationId xmlns:p14="http://schemas.microsoft.com/office/powerpoint/2010/main" val="11910791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55" y="4876800"/>
            <a:ext cx="8586824" cy="707886"/>
          </a:xfrm>
          <a:prstGeom prst="rect">
            <a:avLst/>
          </a:prstGeom>
          <a:noFill/>
        </p:spPr>
        <p:txBody>
          <a:bodyPr wrap="square" rtlCol="0">
            <a:spAutoFit/>
          </a:bodyPr>
          <a:lstStyle/>
          <a:p>
            <a:pPr algn="ctr"/>
            <a:r>
              <a:rPr lang="en-US" sz="4000" b="1" dirty="0" smtClean="0"/>
              <a:t>Food and drink allowed!</a:t>
            </a:r>
            <a:endParaRPr lang="en-US" sz="4000" b="1" dirty="0"/>
          </a:p>
        </p:txBody>
      </p:sp>
      <p:pic>
        <p:nvPicPr>
          <p:cNvPr id="3" name="Picture 2" descr="FD00473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975" y="1058252"/>
            <a:ext cx="3121152" cy="3121152"/>
          </a:xfrm>
          <a:prstGeom prst="rect">
            <a:avLst/>
          </a:prstGeom>
        </p:spPr>
      </p:pic>
      <p:pic>
        <p:nvPicPr>
          <p:cNvPr id="4" name="Picture 3" descr="AA02191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127" y="944389"/>
            <a:ext cx="1856232" cy="3121152"/>
          </a:xfrm>
          <a:prstGeom prst="rect">
            <a:avLst/>
          </a:prstGeom>
        </p:spPr>
      </p:pic>
      <p:sp>
        <p:nvSpPr>
          <p:cNvPr id="5" name="Rectangle 4"/>
          <p:cNvSpPr>
            <a:spLocks noChangeArrowheads="1"/>
          </p:cNvSpPr>
          <p:nvPr/>
        </p:nvSpPr>
        <p:spPr bwMode="auto">
          <a:xfrm>
            <a:off x="76200" y="-76200"/>
            <a:ext cx="586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400" dirty="0" smtClean="0">
                <a:solidFill>
                  <a:prstClr val="white"/>
                </a:solidFill>
                <a:latin typeface="+mj-lt"/>
                <a:cs typeface="Times New Roman" pitchFamily="18" charset="0"/>
              </a:rPr>
              <a:t>Library Facilities Cont.’d.</a:t>
            </a:r>
            <a:endParaRPr lang="en-US" altLang="en-US" sz="4400" dirty="0">
              <a:solidFill>
                <a:prstClr val="white"/>
              </a:solidFill>
              <a:latin typeface="+mj-lt"/>
              <a:cs typeface="Times New Roman" pitchFamily="18" charset="0"/>
            </a:endParaRPr>
          </a:p>
        </p:txBody>
      </p:sp>
    </p:spTree>
    <p:extLst>
      <p:ext uri="{BB962C8B-B14F-4D97-AF65-F5344CB8AC3E}">
        <p14:creationId xmlns:p14="http://schemas.microsoft.com/office/powerpoint/2010/main" val="15480541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88"/>
            <a:ext cx="8229600" cy="457200"/>
          </a:xfrm>
        </p:spPr>
        <p:txBody>
          <a:bodyPr>
            <a:normAutofit fontScale="90000"/>
          </a:bodyPr>
          <a:lstStyle/>
          <a:p>
            <a:r>
              <a:rPr lang="en-US" dirty="0" smtClean="0">
                <a:solidFill>
                  <a:schemeClr val="bg1"/>
                </a:solidFill>
              </a:rPr>
              <a:t>Learning Resource Center</a:t>
            </a:r>
            <a:endParaRPr lang="en-US" dirty="0">
              <a:solidFill>
                <a:schemeClr val="bg1"/>
              </a:solidFill>
            </a:endParaRPr>
          </a:p>
        </p:txBody>
      </p:sp>
      <p:sp>
        <p:nvSpPr>
          <p:cNvPr id="3" name="TextBox 2"/>
          <p:cNvSpPr txBox="1"/>
          <p:nvPr/>
        </p:nvSpPr>
        <p:spPr>
          <a:xfrm>
            <a:off x="5029200" y="1342498"/>
            <a:ext cx="3944389" cy="3416320"/>
          </a:xfrm>
          <a:prstGeom prst="rect">
            <a:avLst/>
          </a:prstGeom>
          <a:noFill/>
        </p:spPr>
        <p:txBody>
          <a:bodyPr wrap="square" rtlCol="0">
            <a:spAutoFit/>
          </a:bodyPr>
          <a:lstStyle/>
          <a:p>
            <a:pPr marL="285750" indent="-285750">
              <a:buFont typeface="Wingdings" charset="2"/>
              <a:buChar char="§"/>
            </a:pPr>
            <a:r>
              <a:rPr lang="en-US" sz="2400" dirty="0" smtClean="0"/>
              <a:t>Located on the 2</a:t>
            </a:r>
            <a:r>
              <a:rPr lang="en-US" sz="2400" baseline="30000" dirty="0" smtClean="0"/>
              <a:t>nd</a:t>
            </a:r>
            <a:r>
              <a:rPr lang="en-US" sz="2400" dirty="0" smtClean="0"/>
              <a:t> floor of the library</a:t>
            </a:r>
          </a:p>
          <a:p>
            <a:endParaRPr lang="en-US" sz="2400" dirty="0" smtClean="0"/>
          </a:p>
          <a:p>
            <a:pPr marL="285750" indent="-285750">
              <a:buFont typeface="Wingdings" charset="2"/>
              <a:buChar char="§"/>
            </a:pPr>
            <a:r>
              <a:rPr lang="en-US" sz="2400" dirty="0"/>
              <a:t>Requires a library card</a:t>
            </a:r>
          </a:p>
          <a:p>
            <a:endParaRPr lang="en-US" sz="2400" dirty="0" smtClean="0"/>
          </a:p>
          <a:p>
            <a:pPr marL="285750" indent="-285750">
              <a:buFont typeface="Wingdings" charset="2"/>
              <a:buChar char="§"/>
            </a:pPr>
            <a:r>
              <a:rPr lang="en-US" sz="2400" dirty="0"/>
              <a:t>Check out computer stations, anatomical models, and more</a:t>
            </a:r>
            <a:r>
              <a:rPr lang="en-US" sz="2400" dirty="0" smtClean="0"/>
              <a:t>!</a:t>
            </a:r>
            <a:endParaRPr lang="en-US" sz="2400" dirty="0"/>
          </a:p>
          <a:p>
            <a:endParaRPr lang="en-US" sz="2400" dirty="0" smtClean="0"/>
          </a:p>
        </p:txBody>
      </p:sp>
      <p:pic>
        <p:nvPicPr>
          <p:cNvPr id="4" name="Picture Placeholder 4" descr="CRW_2730.tif"/>
          <p:cNvPicPr>
            <a:picLocks noChangeAspect="1"/>
          </p:cNvPicPr>
          <p:nvPr/>
        </p:nvPicPr>
        <p:blipFill>
          <a:blip r:embed="rId3" cstate="print">
            <a:extLst>
              <a:ext uri="{28A0092B-C50C-407E-A947-70E740481C1C}">
                <a14:useLocalDpi xmlns:a14="http://schemas.microsoft.com/office/drawing/2010/main" val="0"/>
              </a:ext>
            </a:extLst>
          </a:blip>
          <a:srcRect t="-6250" b="-6250"/>
          <a:stretch>
            <a:fillRect/>
          </a:stretch>
        </p:blipFill>
        <p:spPr>
          <a:xfrm>
            <a:off x="152400" y="1219200"/>
            <a:ext cx="4291163" cy="3662916"/>
          </a:xfrm>
          <a:prstGeom prst="rect">
            <a:avLst/>
          </a:prstGeom>
        </p:spPr>
      </p:pic>
    </p:spTree>
    <p:extLst>
      <p:ext uri="{BB962C8B-B14F-4D97-AF65-F5344CB8AC3E}">
        <p14:creationId xmlns:p14="http://schemas.microsoft.com/office/powerpoint/2010/main" val="136310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24384" y="881635"/>
            <a:ext cx="5646512" cy="56900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Box 5"/>
          <p:cNvSpPr txBox="1">
            <a:spLocks noChangeArrowheads="1"/>
          </p:cNvSpPr>
          <p:nvPr/>
        </p:nvSpPr>
        <p:spPr bwMode="auto">
          <a:xfrm>
            <a:off x="76200" y="-32931"/>
            <a:ext cx="754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mj-lt"/>
                <a:cs typeface="Times New Roman" pitchFamily="18" charset="0"/>
              </a:rPr>
              <a:t>TTUHSC Libraries’ Website</a:t>
            </a:r>
          </a:p>
        </p:txBody>
      </p:sp>
      <p:sp>
        <p:nvSpPr>
          <p:cNvPr id="7" name="Rectangle 6"/>
          <p:cNvSpPr>
            <a:spLocks noChangeArrowheads="1"/>
          </p:cNvSpPr>
          <p:nvPr/>
        </p:nvSpPr>
        <p:spPr bwMode="auto">
          <a:xfrm>
            <a:off x="190500" y="3269456"/>
            <a:ext cx="3657600" cy="914400"/>
          </a:xfrm>
          <a:prstGeom prst="rect">
            <a:avLst/>
          </a:prstGeom>
          <a:solidFill>
            <a:schemeClr val="bg1"/>
          </a:solidFill>
          <a:ln w="28575">
            <a:solidFill>
              <a:srgbClr val="C00000"/>
            </a:solidFill>
            <a:miter lim="800000"/>
            <a:headEnd/>
            <a:tailEnd/>
          </a:ln>
          <a:effectLst>
            <a:outerShdw blurRad="63500" dist="23000" dir="5400000" rotWithShape="0">
              <a:srgbClr val="000000">
                <a:alpha val="34998"/>
              </a:srgbClr>
            </a:outerShdw>
          </a:effectLst>
        </p:spPr>
        <p:txBody>
          <a:bodyPr anchor="ctr"/>
          <a:lstStyle/>
          <a:p>
            <a:pPr defTabSz="457200" fontAlgn="base">
              <a:spcBef>
                <a:spcPct val="0"/>
              </a:spcBef>
              <a:spcAft>
                <a:spcPct val="0"/>
              </a:spcAft>
              <a:defRPr/>
            </a:pPr>
            <a:r>
              <a:rPr lang="en-US" sz="2600" u="sng" dirty="0" smtClean="0">
                <a:solidFill>
                  <a:srgbClr val="0000FF"/>
                </a:solidFill>
                <a:ea typeface="ＭＳ Ｐゴシック" pitchFamily="34" charset="-128"/>
              </a:rPr>
              <a:t>www.ttuhsc.edu/libraries</a:t>
            </a:r>
            <a:endParaRPr lang="en-US" sz="2600" u="sng" dirty="0">
              <a:solidFill>
                <a:srgbClr val="0000FF"/>
              </a:solidFill>
              <a:ea typeface="ＭＳ Ｐゴシック" pitchFamily="34" charset="-128"/>
            </a:endParaRPr>
          </a:p>
        </p:txBody>
      </p:sp>
    </p:spTree>
    <p:custDataLst>
      <p:tags r:id="rId1"/>
    </p:custDataLst>
    <p:extLst>
      <p:ext uri="{BB962C8B-B14F-4D97-AF65-F5344CB8AC3E}">
        <p14:creationId xmlns:p14="http://schemas.microsoft.com/office/powerpoint/2010/main" val="382401664"/>
      </p:ext>
    </p:extLst>
  </p:cSld>
  <p:clrMapOvr>
    <a:masterClrMapping/>
  </p:clrMapOvr>
  <p:transition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28"/>
            <a:ext cx="5791200" cy="654639"/>
          </a:xfrm>
        </p:spPr>
        <p:txBody>
          <a:bodyPr>
            <a:noAutofit/>
          </a:bodyPr>
          <a:lstStyle/>
          <a:p>
            <a:pPr algn="l"/>
            <a:r>
              <a:rPr lang="en-US" sz="4000" dirty="0" smtClean="0">
                <a:solidFill>
                  <a:schemeClr val="bg1"/>
                </a:solidFill>
              </a:rPr>
              <a:t>Library Catalog</a:t>
            </a:r>
            <a:endParaRPr lang="en-US" sz="40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588" y="762000"/>
            <a:ext cx="5634435" cy="5677873"/>
          </a:xfrm>
          <a:prstGeom prst="rect">
            <a:avLst/>
          </a:prstGeom>
          <a:ln>
            <a:solidFill>
              <a:schemeClr val="tx1"/>
            </a:solidFill>
          </a:ln>
        </p:spPr>
      </p:pic>
      <p:pic>
        <p:nvPicPr>
          <p:cNvPr id="9" name="Picture 8" descr="Catalog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509" y="1136777"/>
            <a:ext cx="2303205" cy="2775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Catalog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5393" y="4165794"/>
            <a:ext cx="4856392" cy="1378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2422199" y="2380758"/>
            <a:ext cx="2747084" cy="954107"/>
          </a:xfrm>
          <a:prstGeom prst="rect">
            <a:avLst/>
          </a:prstGeom>
          <a:solidFill>
            <a:srgbClr val="FFFFFF"/>
          </a:solidFill>
          <a:ln w="57150" cmpd="sng">
            <a:solidFill>
              <a:srgbClr val="C00000"/>
            </a:solidFill>
          </a:ln>
        </p:spPr>
        <p:txBody>
          <a:bodyPr wrap="square" rtlCol="0">
            <a:spAutoFit/>
          </a:bodyPr>
          <a:lstStyle/>
          <a:p>
            <a:pPr algn="ctr"/>
            <a:r>
              <a:rPr lang="en-US" sz="2800" b="1" dirty="0" smtClean="0"/>
              <a:t>Two points of access</a:t>
            </a:r>
            <a:endParaRPr lang="en-US" sz="2800" b="1" dirty="0"/>
          </a:p>
        </p:txBody>
      </p:sp>
      <p:cxnSp>
        <p:nvCxnSpPr>
          <p:cNvPr id="5" name="Straight Arrow Connector 4"/>
          <p:cNvCxnSpPr/>
          <p:nvPr/>
        </p:nvCxnSpPr>
        <p:spPr>
          <a:xfrm flipV="1">
            <a:off x="4590143" y="1850571"/>
            <a:ext cx="978283" cy="530187"/>
          </a:xfrm>
          <a:prstGeom prst="straightConnector1">
            <a:avLst/>
          </a:prstGeom>
          <a:ln w="7620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290786" y="3334865"/>
            <a:ext cx="0" cy="747278"/>
          </a:xfrm>
          <a:prstGeom prst="straightConnector1">
            <a:avLst/>
          </a:prstGeom>
          <a:ln w="7620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3123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8,454996361,C:\Users\dkruse\Desktop\Welcome to Nursing Library Orientation Sept. 1, 2013\Media.ppcx"/>
</p:tagLst>
</file>

<file path=ppt/tags/tag10.xml><?xml version="1.0" encoding="utf-8"?>
<p:tagLst xmlns:a="http://schemas.openxmlformats.org/drawingml/2006/main" xmlns:r="http://schemas.openxmlformats.org/officeDocument/2006/relationships" xmlns:p="http://schemas.openxmlformats.org/presentationml/2006/main">
  <p:tag name="TIMING" val="|7.2|19.9"/>
</p:tagLst>
</file>

<file path=ppt/tags/tag11.xml><?xml version="1.0" encoding="utf-8"?>
<p:tagLst xmlns:a="http://schemas.openxmlformats.org/drawingml/2006/main" xmlns:r="http://schemas.openxmlformats.org/officeDocument/2006/relationships" xmlns:p="http://schemas.openxmlformats.org/presentationml/2006/main">
  <p:tag name="TIMING" val="|14.1"/>
</p:tagLst>
</file>

<file path=ppt/tags/tag12.xml><?xml version="1.0" encoding="utf-8"?>
<p:tagLst xmlns:a="http://schemas.openxmlformats.org/drawingml/2006/main" xmlns:r="http://schemas.openxmlformats.org/officeDocument/2006/relationships" xmlns:p="http://schemas.openxmlformats.org/presentationml/2006/main">
  <p:tag name="TIMING" val="|14.9"/>
</p:tagLst>
</file>

<file path=ppt/tags/tag13.xml><?xml version="1.0" encoding="utf-8"?>
<p:tagLst xmlns:a="http://schemas.openxmlformats.org/drawingml/2006/main" xmlns:r="http://schemas.openxmlformats.org/officeDocument/2006/relationships" xmlns:p="http://schemas.openxmlformats.org/presentationml/2006/main">
  <p:tag name="TIMING" val="|7.7"/>
</p:tagLst>
</file>

<file path=ppt/tags/tag14.xml><?xml version="1.0" encoding="utf-8"?>
<p:tagLst xmlns:a="http://schemas.openxmlformats.org/drawingml/2006/main" xmlns:r="http://schemas.openxmlformats.org/officeDocument/2006/relationships" xmlns:p="http://schemas.openxmlformats.org/presentationml/2006/main">
  <p:tag name="TIMING" val="|7.9|1.2|3.2|2.8|3.4|3.8"/>
</p:tagLst>
</file>

<file path=ppt/tags/tag15.xml><?xml version="1.0" encoding="utf-8"?>
<p:tagLst xmlns:a="http://schemas.openxmlformats.org/drawingml/2006/main" xmlns:r="http://schemas.openxmlformats.org/officeDocument/2006/relationships" xmlns:p="http://schemas.openxmlformats.org/presentationml/2006/main">
  <p:tag name="TIMING" val="|6.5|12|3.3|3.8|2.6|11.3"/>
</p:tagLst>
</file>

<file path=ppt/tags/tag16.xml><?xml version="1.0" encoding="utf-8"?>
<p:tagLst xmlns:a="http://schemas.openxmlformats.org/drawingml/2006/main" xmlns:r="http://schemas.openxmlformats.org/officeDocument/2006/relationships" xmlns:p="http://schemas.openxmlformats.org/presentationml/2006/main">
  <p:tag name="TIMING" val="|7.5"/>
</p:tagLst>
</file>

<file path=ppt/tags/tag17.xml><?xml version="1.0" encoding="utf-8"?>
<p:tagLst xmlns:a="http://schemas.openxmlformats.org/drawingml/2006/main" xmlns:r="http://schemas.openxmlformats.org/officeDocument/2006/relationships" xmlns:p="http://schemas.openxmlformats.org/presentationml/2006/main">
  <p:tag name="TIMING" val="|38.7"/>
</p:tagLst>
</file>

<file path=ppt/tags/tag2.xml><?xml version="1.0" encoding="utf-8"?>
<p:tagLst xmlns:a="http://schemas.openxmlformats.org/drawingml/2006/main" xmlns:r="http://schemas.openxmlformats.org/officeDocument/2006/relationships" xmlns:p="http://schemas.openxmlformats.org/presentationml/2006/main">
  <p:tag name="PPSNARRATION" val="9,454996361,C:\Users\dkruse\Desktop\Welcome to Nursing Library Orientation Sept. 1, 2013\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0,454996361,C:\Users\dkruse\Desktop\Welcome to Nursing Library Orientation Sept. 1, 2013\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1,454996361,C:\Users\dkruse\Desktop\Welcome to Nursing Library Orientation Sept. 1, 2013\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61,454996361,C:\Users\dkruse\Desktop\Welcome to Nursing Library Orientation Sept. 1, 2013\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44,454996361,C:\Users\dkruse\Desktop\Welcome to Nursing Library Orientation Sept. 1, 2013\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19,454996361,C:\Users\dkruse\Desktop\Welcome to Nursing Library Orientation Sept. 1, 2013\Media.ppcx"/>
</p:tagLst>
</file>

<file path=ppt/tags/tag8.xml><?xml version="1.0" encoding="utf-8"?>
<p:tagLst xmlns:a="http://schemas.openxmlformats.org/drawingml/2006/main" xmlns:r="http://schemas.openxmlformats.org/officeDocument/2006/relationships" xmlns:p="http://schemas.openxmlformats.org/presentationml/2006/main">
  <p:tag name="TIMING" val="|7.5|3"/>
</p:tagLst>
</file>

<file path=ppt/tags/tag9.xml><?xml version="1.0" encoding="utf-8"?>
<p:tagLst xmlns:a="http://schemas.openxmlformats.org/drawingml/2006/main" xmlns:r="http://schemas.openxmlformats.org/officeDocument/2006/relationships" xmlns:p="http://schemas.openxmlformats.org/presentationml/2006/main">
  <p:tag name="TIMING" val="|3.8"/>
</p:tagLst>
</file>

<file path=ppt/theme/theme1.xml><?xml version="1.0" encoding="utf-8"?>
<a:theme xmlns:a="http://schemas.openxmlformats.org/drawingml/2006/main" name="TTUHSC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TTUHSC Office Theme</Template>
  <TotalTime>743</TotalTime>
  <Words>5242</Words>
  <Application>Microsoft Office PowerPoint</Application>
  <PresentationFormat>On-screen Show (4:3)</PresentationFormat>
  <Paragraphs>258</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TTUHSC Office Theme</vt:lpstr>
      <vt:lpstr>Scholarship in Evidence-Based Practice</vt:lpstr>
      <vt:lpstr>Preferred Internet Browsers</vt:lpstr>
      <vt:lpstr>Reference Librarians</vt:lpstr>
      <vt:lpstr>PowerPoint Presentation</vt:lpstr>
      <vt:lpstr>Library Facilities</vt:lpstr>
      <vt:lpstr>PowerPoint Presentation</vt:lpstr>
      <vt:lpstr>Learning Resource Center</vt:lpstr>
      <vt:lpstr>PowerPoint Presentation</vt:lpstr>
      <vt:lpstr>Library Catalog</vt:lpstr>
      <vt:lpstr>PowerPoint Presentation</vt:lpstr>
      <vt:lpstr>PowerPoint Presentation</vt:lpstr>
      <vt:lpstr>PowerPoint Presentation</vt:lpstr>
      <vt:lpstr>APA Help</vt:lpstr>
      <vt:lpstr>PowerPoint Presentation</vt:lpstr>
      <vt:lpstr>PowerPoint Presentation</vt:lpstr>
      <vt:lpstr>PowerPoint Presentation</vt:lpstr>
      <vt:lpstr>Team Viewer</vt:lpstr>
      <vt:lpstr>PowerPoint Presentation</vt:lpstr>
      <vt:lpstr>Resources just for you!</vt:lpstr>
      <vt:lpstr>PowerPoint Presentation</vt:lpstr>
      <vt:lpstr>Database Searching 101</vt:lpstr>
      <vt:lpstr>Terms from a Question</vt:lpstr>
      <vt:lpstr>Subject Headings</vt:lpstr>
      <vt:lpstr>Subject Headings</vt:lpstr>
      <vt:lpstr>Keywords</vt:lpstr>
      <vt:lpstr>Subheadings</vt:lpstr>
      <vt:lpstr>Boolean Operators</vt:lpstr>
      <vt:lpstr>PowerPoint Presentation</vt:lpstr>
      <vt:lpstr>General Searching Tips</vt:lpstr>
      <vt:lpstr>More General Tips</vt:lpstr>
      <vt:lpstr>Useful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Interlibrary Loan (ILL)</vt:lpstr>
      <vt:lpstr>Basic ILL Information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in Evidence-Based Practice</dc:title>
  <dc:creator>Walsleben, Micah</dc:creator>
  <cp:lastModifiedBy>Walsleben, Micah</cp:lastModifiedBy>
  <cp:revision>95</cp:revision>
  <dcterms:created xsi:type="dcterms:W3CDTF">2014-09-03T16:00:19Z</dcterms:created>
  <dcterms:modified xsi:type="dcterms:W3CDTF">2014-09-26T20:57:13Z</dcterms:modified>
</cp:coreProperties>
</file>