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Lst>
  <p:notesMasterIdLst>
    <p:notesMasterId r:id="rId112"/>
  </p:notesMasterIdLst>
  <p:sldIdLst>
    <p:sldId id="325" r:id="rId4"/>
    <p:sldId id="1069" r:id="rId5"/>
    <p:sldId id="1071" r:id="rId6"/>
    <p:sldId id="593" r:id="rId7"/>
    <p:sldId id="1073" r:id="rId8"/>
    <p:sldId id="1074" r:id="rId9"/>
    <p:sldId id="1075" r:id="rId10"/>
    <p:sldId id="1081" r:id="rId11"/>
    <p:sldId id="1082" r:id="rId12"/>
    <p:sldId id="1080" r:id="rId13"/>
    <p:sldId id="1072" r:id="rId14"/>
    <p:sldId id="1079" r:id="rId15"/>
    <p:sldId id="1117" r:id="rId16"/>
    <p:sldId id="1115" r:id="rId17"/>
    <p:sldId id="1066" r:id="rId18"/>
    <p:sldId id="1108" r:id="rId19"/>
    <p:sldId id="1118" r:id="rId20"/>
    <p:sldId id="1109" r:id="rId21"/>
    <p:sldId id="1035" r:id="rId22"/>
    <p:sldId id="1196" r:id="rId23"/>
    <p:sldId id="1083" r:id="rId24"/>
    <p:sldId id="1084" r:id="rId25"/>
    <p:sldId id="1085" r:id="rId26"/>
    <p:sldId id="1086" r:id="rId27"/>
    <p:sldId id="1127" r:id="rId28"/>
    <p:sldId id="1126" r:id="rId29"/>
    <p:sldId id="1129" r:id="rId30"/>
    <p:sldId id="1110" r:id="rId31"/>
    <p:sldId id="1102" r:id="rId32"/>
    <p:sldId id="1106" r:id="rId33"/>
    <p:sldId id="1120" r:id="rId34"/>
    <p:sldId id="1145" r:id="rId35"/>
    <p:sldId id="1243" r:id="rId36"/>
    <p:sldId id="1131" r:id="rId37"/>
    <p:sldId id="1147" r:id="rId38"/>
    <p:sldId id="1130" r:id="rId39"/>
    <p:sldId id="1138" r:id="rId40"/>
    <p:sldId id="1139" r:id="rId41"/>
    <p:sldId id="1140" r:id="rId42"/>
    <p:sldId id="1142" r:id="rId43"/>
    <p:sldId id="1134" r:id="rId44"/>
    <p:sldId id="1135" r:id="rId45"/>
    <p:sldId id="1143" r:id="rId46"/>
    <p:sldId id="1148" r:id="rId47"/>
    <p:sldId id="1133" r:id="rId48"/>
    <p:sldId id="1107" r:id="rId49"/>
    <p:sldId id="1124" r:id="rId50"/>
    <p:sldId id="1125" r:id="rId51"/>
    <p:sldId id="1095" r:id="rId52"/>
    <p:sldId id="1093" r:id="rId53"/>
    <p:sldId id="1097" r:id="rId54"/>
    <p:sldId id="1149" r:id="rId55"/>
    <p:sldId id="1150" r:id="rId56"/>
    <p:sldId id="1151" r:id="rId57"/>
    <p:sldId id="1152" r:id="rId58"/>
    <p:sldId id="1153" r:id="rId59"/>
    <p:sldId id="1154" r:id="rId60"/>
    <p:sldId id="1155" r:id="rId61"/>
    <p:sldId id="1233" r:id="rId62"/>
    <p:sldId id="1156" r:id="rId63"/>
    <p:sldId id="1158" r:id="rId64"/>
    <p:sldId id="1159" r:id="rId65"/>
    <p:sldId id="1160" r:id="rId66"/>
    <p:sldId id="1161" r:id="rId67"/>
    <p:sldId id="1199" r:id="rId68"/>
    <p:sldId id="1229" r:id="rId69"/>
    <p:sldId id="1219" r:id="rId70"/>
    <p:sldId id="1220" r:id="rId71"/>
    <p:sldId id="1221" r:id="rId72"/>
    <p:sldId id="1222" r:id="rId73"/>
    <p:sldId id="1255" r:id="rId74"/>
    <p:sldId id="1223" r:id="rId75"/>
    <p:sldId id="1200" r:id="rId76"/>
    <p:sldId id="1244" r:id="rId77"/>
    <p:sldId id="1256" r:id="rId78"/>
    <p:sldId id="1245" r:id="rId79"/>
    <p:sldId id="1246" r:id="rId80"/>
    <p:sldId id="1247" r:id="rId81"/>
    <p:sldId id="1248" r:id="rId82"/>
    <p:sldId id="1249" r:id="rId83"/>
    <p:sldId id="1250" r:id="rId84"/>
    <p:sldId id="1241" r:id="rId85"/>
    <p:sldId id="1224" r:id="rId86"/>
    <p:sldId id="1201" r:id="rId87"/>
    <p:sldId id="1225" r:id="rId88"/>
    <p:sldId id="1202" r:id="rId89"/>
    <p:sldId id="1203" r:id="rId90"/>
    <p:sldId id="1169" r:id="rId91"/>
    <p:sldId id="1227" r:id="rId92"/>
    <p:sldId id="1205" r:id="rId93"/>
    <p:sldId id="1206" r:id="rId94"/>
    <p:sldId id="1185" r:id="rId95"/>
    <p:sldId id="1187" r:id="rId96"/>
    <p:sldId id="1167" r:id="rId97"/>
    <p:sldId id="1218" r:id="rId98"/>
    <p:sldId id="1237" r:id="rId99"/>
    <p:sldId id="1166" r:id="rId100"/>
    <p:sldId id="1217" r:id="rId101"/>
    <p:sldId id="1190" r:id="rId102"/>
    <p:sldId id="1234" r:id="rId103"/>
    <p:sldId id="1238" r:id="rId104"/>
    <p:sldId id="1235" r:id="rId105"/>
    <p:sldId id="1192" r:id="rId106"/>
    <p:sldId id="1193" r:id="rId107"/>
    <p:sldId id="1189" r:id="rId108"/>
    <p:sldId id="1236" r:id="rId109"/>
    <p:sldId id="1239" r:id="rId110"/>
    <p:sldId id="1257" r:id="rId1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1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5A8F"/>
    <a:srgbClr val="0689D5"/>
    <a:srgbClr val="5D6395"/>
    <a:srgbClr val="FF9300"/>
    <a:srgbClr val="F0975C"/>
    <a:srgbClr val="FFFFFF"/>
    <a:srgbClr val="007398"/>
    <a:srgbClr val="F5F5F5"/>
    <a:srgbClr val="FF2F92"/>
    <a:srgbClr val="0074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24" autoAdjust="0"/>
    <p:restoredTop sz="93787" autoAdjust="0"/>
  </p:normalViewPr>
  <p:slideViewPr>
    <p:cSldViewPr snapToGrid="0" snapToObjects="1" showGuides="1">
      <p:cViewPr>
        <p:scale>
          <a:sx n="142" d="100"/>
          <a:sy n="142" d="100"/>
        </p:scale>
        <p:origin x="512" y="648"/>
      </p:cViewPr>
      <p:guideLst>
        <p:guide orient="horz" pos="2160"/>
        <p:guide pos="4104"/>
      </p:guideLst>
    </p:cSldViewPr>
  </p:slideViewPr>
  <p:outlineViewPr>
    <p:cViewPr>
      <p:scale>
        <a:sx n="33" d="100"/>
        <a:sy n="33" d="100"/>
      </p:scale>
      <p:origin x="0" y="-14288"/>
    </p:cViewPr>
  </p:outlineViewPr>
  <p:notesTextViewPr>
    <p:cViewPr>
      <p:scale>
        <a:sx n="100" d="100"/>
        <a:sy n="100" d="100"/>
      </p:scale>
      <p:origin x="0" y="0"/>
    </p:cViewPr>
  </p:notesTextViewPr>
  <p:sorterViewPr>
    <p:cViewPr>
      <p:scale>
        <a:sx n="131" d="100"/>
        <a:sy n="131"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8" Type="http://schemas.openxmlformats.org/officeDocument/2006/relationships/slide" Target="slides/slide105.xml"/><Relationship Id="rId109" Type="http://schemas.openxmlformats.org/officeDocument/2006/relationships/slide" Target="slides/slide10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110" Type="http://schemas.openxmlformats.org/officeDocument/2006/relationships/slide" Target="slides/slide107.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11" Type="http://schemas.openxmlformats.org/officeDocument/2006/relationships/slide" Target="slides/slide108.xml"/><Relationship Id="rId112" Type="http://schemas.openxmlformats.org/officeDocument/2006/relationships/notesMaster" Target="notesMasters/notesMaster1.xml"/><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00" Type="http://schemas.openxmlformats.org/officeDocument/2006/relationships/slide" Target="slides/slide97.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8578ED-7892-4644-BBC3-3872C03075FA}" type="datetimeFigureOut">
              <a:rPr lang="en-US" smtClean="0"/>
              <a:t>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076AAA-8877-2449-A967-7A0DB6E38B2D}" type="slidenum">
              <a:rPr lang="en-US" smtClean="0"/>
              <a:t>‹#›</a:t>
            </a:fld>
            <a:endParaRPr lang="en-US"/>
          </a:p>
        </p:txBody>
      </p:sp>
    </p:spTree>
    <p:extLst>
      <p:ext uri="{BB962C8B-B14F-4D97-AF65-F5344CB8AC3E}">
        <p14:creationId xmlns:p14="http://schemas.microsoft.com/office/powerpoint/2010/main" val="31756485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EC6486D-146D-5545-92DC-6BB7DBD9677A}" type="slidenum">
              <a:rPr lang="en-US" sz="1200">
                <a:solidFill>
                  <a:srgbClr val="000000"/>
                </a:solidFill>
              </a:rPr>
              <a:pPr/>
              <a:t>2</a:t>
            </a:fld>
            <a:endParaRPr lang="en-US" sz="1200">
              <a:solidFill>
                <a:srgbClr val="000000"/>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96496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EC6486D-146D-5545-92DC-6BB7DBD9677A}" type="slidenum">
              <a:rPr lang="en-US" sz="1200">
                <a:solidFill>
                  <a:srgbClr val="000000"/>
                </a:solidFill>
              </a:rPr>
              <a:pPr/>
              <a:t>3</a:t>
            </a:fld>
            <a:endParaRPr lang="en-US" sz="1200">
              <a:solidFill>
                <a:srgbClr val="000000"/>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460430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ED43869-209F-694C-A2E6-526398E8358D}" type="slidenum">
              <a:rPr lang="en-US">
                <a:latin typeface="Times" charset="0"/>
                <a:ea typeface="ＭＳ Ｐゴシック" charset="-128"/>
                <a:cs typeface="ＭＳ Ｐゴシック" charset="-128"/>
              </a:rPr>
              <a:pPr/>
              <a:t>92</a:t>
            </a:fld>
            <a:endParaRPr lang="en-US" dirty="0">
              <a:latin typeface="Times" charset="0"/>
              <a:ea typeface="ＭＳ Ｐゴシック" charset="-128"/>
              <a:cs typeface="ＭＳ Ｐゴシック"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895054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A66A40-6FD5-7447-ACA0-C6873F41A4C8}" type="datetimeFigureOut">
              <a:rPr lang="en-US" smtClean="0"/>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89E6B-DA58-054B-AEA3-A233BDAD72EB}" type="slidenum">
              <a:rPr lang="en-US" smtClean="0"/>
              <a:t>‹#›</a:t>
            </a:fld>
            <a:endParaRPr lang="en-US"/>
          </a:p>
        </p:txBody>
      </p:sp>
    </p:spTree>
    <p:extLst>
      <p:ext uri="{BB962C8B-B14F-4D97-AF65-F5344CB8AC3E}">
        <p14:creationId xmlns:p14="http://schemas.microsoft.com/office/powerpoint/2010/main" val="1832913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66A40-6FD5-7447-ACA0-C6873F41A4C8}" type="datetimeFigureOut">
              <a:rPr lang="en-US" smtClean="0"/>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89E6B-DA58-054B-AEA3-A233BDAD72EB}" type="slidenum">
              <a:rPr lang="en-US" smtClean="0"/>
              <a:t>‹#›</a:t>
            </a:fld>
            <a:endParaRPr lang="en-US"/>
          </a:p>
        </p:txBody>
      </p:sp>
    </p:spTree>
    <p:extLst>
      <p:ext uri="{BB962C8B-B14F-4D97-AF65-F5344CB8AC3E}">
        <p14:creationId xmlns:p14="http://schemas.microsoft.com/office/powerpoint/2010/main" val="49756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66A40-6FD5-7447-ACA0-C6873F41A4C8}" type="datetimeFigureOut">
              <a:rPr lang="en-US" smtClean="0"/>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89E6B-DA58-054B-AEA3-A233BDAD72EB}" type="slidenum">
              <a:rPr lang="en-US" smtClean="0"/>
              <a:t>‹#›</a:t>
            </a:fld>
            <a:endParaRPr lang="en-US"/>
          </a:p>
        </p:txBody>
      </p:sp>
    </p:spTree>
    <p:extLst>
      <p:ext uri="{BB962C8B-B14F-4D97-AF65-F5344CB8AC3E}">
        <p14:creationId xmlns:p14="http://schemas.microsoft.com/office/powerpoint/2010/main" val="867642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D49DAB2-5C8B-4048-9178-5E936FC064D8}" type="datetime1">
              <a:rPr lang="en-US"/>
              <a:pPr>
                <a:defRPr/>
              </a:pPr>
              <a:t>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1A805E1-74D5-D045-969C-C00F070B5423}" type="slidenum">
              <a:rPr lang="en-US"/>
              <a:pPr>
                <a:defRPr/>
              </a:pPr>
              <a:t>‹#›</a:t>
            </a:fld>
            <a:endParaRPr lang="en-US"/>
          </a:p>
        </p:txBody>
      </p:sp>
    </p:spTree>
    <p:extLst>
      <p:ext uri="{BB962C8B-B14F-4D97-AF65-F5344CB8AC3E}">
        <p14:creationId xmlns:p14="http://schemas.microsoft.com/office/powerpoint/2010/main" val="3965933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BE0BEC-205C-A34D-9E5E-447E44C031A4}" type="datetime1">
              <a:rPr lang="en-US"/>
              <a:pPr>
                <a:defRPr/>
              </a:pPr>
              <a:t>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77C24F8-D220-014E-B8F5-9D94A7A5421F}" type="slidenum">
              <a:rPr lang="en-US"/>
              <a:pPr>
                <a:defRPr/>
              </a:pPr>
              <a:t>‹#›</a:t>
            </a:fld>
            <a:endParaRPr lang="en-US"/>
          </a:p>
        </p:txBody>
      </p:sp>
    </p:spTree>
    <p:extLst>
      <p:ext uri="{BB962C8B-B14F-4D97-AF65-F5344CB8AC3E}">
        <p14:creationId xmlns:p14="http://schemas.microsoft.com/office/powerpoint/2010/main" val="2664320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408E635-5936-2A45-959A-0E90B8C11062}" type="datetime1">
              <a:rPr lang="en-US"/>
              <a:pPr>
                <a:defRPr/>
              </a:pPr>
              <a:t>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87CBCE7-5133-9A45-BFDD-13645C0C66F2}" type="slidenum">
              <a:rPr lang="en-US"/>
              <a:pPr>
                <a:defRPr/>
              </a:pPr>
              <a:t>‹#›</a:t>
            </a:fld>
            <a:endParaRPr lang="en-US"/>
          </a:p>
        </p:txBody>
      </p:sp>
    </p:spTree>
    <p:extLst>
      <p:ext uri="{BB962C8B-B14F-4D97-AF65-F5344CB8AC3E}">
        <p14:creationId xmlns:p14="http://schemas.microsoft.com/office/powerpoint/2010/main" val="316860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891A018-F11F-5E49-8BE5-ACB5561F4AD4}" type="datetime1">
              <a:rPr lang="en-US"/>
              <a:pPr>
                <a:defRPr/>
              </a:pPr>
              <a:t>9/20/17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1322C3F-EF42-9A4D-8012-C87F5F7C6631}" type="slidenum">
              <a:rPr lang="en-US"/>
              <a:pPr>
                <a:defRPr/>
              </a:pPr>
              <a:t>‹#›</a:t>
            </a:fld>
            <a:endParaRPr lang="en-US"/>
          </a:p>
        </p:txBody>
      </p:sp>
    </p:spTree>
    <p:extLst>
      <p:ext uri="{BB962C8B-B14F-4D97-AF65-F5344CB8AC3E}">
        <p14:creationId xmlns:p14="http://schemas.microsoft.com/office/powerpoint/2010/main" val="1778323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F5225EB-8533-8249-9D40-1B9DE8C09418}" type="datetime1">
              <a:rPr lang="en-US"/>
              <a:pPr>
                <a:defRPr/>
              </a:pPr>
              <a:t>9/20/17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8C278E6-29A7-4F40-B36A-813E7055B8C8}" type="slidenum">
              <a:rPr lang="en-US"/>
              <a:pPr>
                <a:defRPr/>
              </a:pPr>
              <a:t>‹#›</a:t>
            </a:fld>
            <a:endParaRPr lang="en-US"/>
          </a:p>
        </p:txBody>
      </p:sp>
    </p:spTree>
    <p:extLst>
      <p:ext uri="{BB962C8B-B14F-4D97-AF65-F5344CB8AC3E}">
        <p14:creationId xmlns:p14="http://schemas.microsoft.com/office/powerpoint/2010/main" val="838376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4B08173-ABB2-0241-AAEE-4D030028B12E}" type="datetime1">
              <a:rPr lang="en-US"/>
              <a:pPr>
                <a:defRPr/>
              </a:pPr>
              <a:t>9/20/17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5DB3AB1-2BE1-2C44-9D36-EEEE711A9BC6}" type="slidenum">
              <a:rPr lang="en-US"/>
              <a:pPr>
                <a:defRPr/>
              </a:pPr>
              <a:t>‹#›</a:t>
            </a:fld>
            <a:endParaRPr lang="en-US"/>
          </a:p>
        </p:txBody>
      </p:sp>
    </p:spTree>
    <p:extLst>
      <p:ext uri="{BB962C8B-B14F-4D97-AF65-F5344CB8AC3E}">
        <p14:creationId xmlns:p14="http://schemas.microsoft.com/office/powerpoint/2010/main" val="936615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E477AD9-9C2B-D342-92CD-6F03CE501F76}" type="datetime1">
              <a:rPr lang="en-US"/>
              <a:pPr>
                <a:defRPr/>
              </a:pPr>
              <a:t>9/20/17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B3EA2EB-0CB8-4244-A12D-41950B017E22}" type="slidenum">
              <a:rPr lang="en-US"/>
              <a:pPr>
                <a:defRPr/>
              </a:pPr>
              <a:t>‹#›</a:t>
            </a:fld>
            <a:endParaRPr lang="en-US"/>
          </a:p>
        </p:txBody>
      </p:sp>
    </p:spTree>
    <p:extLst>
      <p:ext uri="{BB962C8B-B14F-4D97-AF65-F5344CB8AC3E}">
        <p14:creationId xmlns:p14="http://schemas.microsoft.com/office/powerpoint/2010/main" val="2966783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487E27C-69C0-CA44-AF53-21B41F548DD1}" type="datetime1">
              <a:rPr lang="en-US"/>
              <a:pPr>
                <a:defRPr/>
              </a:pPr>
              <a:t>9/20/17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C6079D0-ECA1-2647-B27D-8E69379C72F3}" type="slidenum">
              <a:rPr lang="en-US"/>
              <a:pPr>
                <a:defRPr/>
              </a:pPr>
              <a:t>‹#›</a:t>
            </a:fld>
            <a:endParaRPr lang="en-US"/>
          </a:p>
        </p:txBody>
      </p:sp>
    </p:spTree>
    <p:extLst>
      <p:ext uri="{BB962C8B-B14F-4D97-AF65-F5344CB8AC3E}">
        <p14:creationId xmlns:p14="http://schemas.microsoft.com/office/powerpoint/2010/main" val="2858582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66A40-6FD5-7447-ACA0-C6873F41A4C8}" type="datetimeFigureOut">
              <a:rPr lang="en-US" smtClean="0"/>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89E6B-DA58-054B-AEA3-A233BDAD72EB}" type="slidenum">
              <a:rPr lang="en-US" smtClean="0"/>
              <a:t>‹#›</a:t>
            </a:fld>
            <a:endParaRPr lang="en-US"/>
          </a:p>
        </p:txBody>
      </p:sp>
    </p:spTree>
    <p:extLst>
      <p:ext uri="{BB962C8B-B14F-4D97-AF65-F5344CB8AC3E}">
        <p14:creationId xmlns:p14="http://schemas.microsoft.com/office/powerpoint/2010/main" val="901790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7CD60C-82B9-6045-BF05-8457294681EF}" type="datetime1">
              <a:rPr lang="en-US"/>
              <a:pPr>
                <a:defRPr/>
              </a:pPr>
              <a:t>9/20/17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BED30C0-3CB3-E349-8256-503DBD442A1E}" type="slidenum">
              <a:rPr lang="en-US"/>
              <a:pPr>
                <a:defRPr/>
              </a:pPr>
              <a:t>‹#›</a:t>
            </a:fld>
            <a:endParaRPr lang="en-US"/>
          </a:p>
        </p:txBody>
      </p:sp>
    </p:spTree>
    <p:extLst>
      <p:ext uri="{BB962C8B-B14F-4D97-AF65-F5344CB8AC3E}">
        <p14:creationId xmlns:p14="http://schemas.microsoft.com/office/powerpoint/2010/main" val="548341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D26B63-CF7E-1B4E-B8B2-D76692B7F281}" type="datetime1">
              <a:rPr lang="en-US"/>
              <a:pPr>
                <a:defRPr/>
              </a:pPr>
              <a:t>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3D4B87C-742F-6E47-A774-237378A1FD39}" type="slidenum">
              <a:rPr lang="en-US"/>
              <a:pPr>
                <a:defRPr/>
              </a:pPr>
              <a:t>‹#›</a:t>
            </a:fld>
            <a:endParaRPr lang="en-US"/>
          </a:p>
        </p:txBody>
      </p:sp>
    </p:spTree>
    <p:extLst>
      <p:ext uri="{BB962C8B-B14F-4D97-AF65-F5344CB8AC3E}">
        <p14:creationId xmlns:p14="http://schemas.microsoft.com/office/powerpoint/2010/main" val="2215159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FE705C-4E14-F548-AF3F-5B9C3C25CB59}" type="datetime1">
              <a:rPr lang="en-US"/>
              <a:pPr>
                <a:defRPr/>
              </a:pPr>
              <a:t>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05CB569-BDBF-0F43-9652-D038441CC014}" type="slidenum">
              <a:rPr lang="en-US"/>
              <a:pPr>
                <a:defRPr/>
              </a:pPr>
              <a:t>‹#›</a:t>
            </a:fld>
            <a:endParaRPr lang="en-US"/>
          </a:p>
        </p:txBody>
      </p:sp>
    </p:spTree>
    <p:extLst>
      <p:ext uri="{BB962C8B-B14F-4D97-AF65-F5344CB8AC3E}">
        <p14:creationId xmlns:p14="http://schemas.microsoft.com/office/powerpoint/2010/main" val="1216219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0231847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A66A40-6FD5-7447-ACA0-C6873F41A4C8}" type="datetimeFigureOut">
              <a:rPr lang="en-US" smtClean="0"/>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89E6B-DA58-054B-AEA3-A233BDAD72EB}" type="slidenum">
              <a:rPr lang="en-US" smtClean="0"/>
              <a:t>‹#›</a:t>
            </a:fld>
            <a:endParaRPr lang="en-US"/>
          </a:p>
        </p:txBody>
      </p:sp>
    </p:spTree>
    <p:extLst>
      <p:ext uri="{BB962C8B-B14F-4D97-AF65-F5344CB8AC3E}">
        <p14:creationId xmlns:p14="http://schemas.microsoft.com/office/powerpoint/2010/main" val="826281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A66A40-6FD5-7447-ACA0-C6873F41A4C8}" type="datetimeFigureOut">
              <a:rPr lang="en-US" smtClean="0"/>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89E6B-DA58-054B-AEA3-A233BDAD72EB}" type="slidenum">
              <a:rPr lang="en-US" smtClean="0"/>
              <a:t>‹#›</a:t>
            </a:fld>
            <a:endParaRPr lang="en-US"/>
          </a:p>
        </p:txBody>
      </p:sp>
    </p:spTree>
    <p:extLst>
      <p:ext uri="{BB962C8B-B14F-4D97-AF65-F5344CB8AC3E}">
        <p14:creationId xmlns:p14="http://schemas.microsoft.com/office/powerpoint/2010/main" val="4000884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A66A40-6FD5-7447-ACA0-C6873F41A4C8}" type="datetimeFigureOut">
              <a:rPr lang="en-US" smtClean="0"/>
              <a:t>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D89E6B-DA58-054B-AEA3-A233BDAD72EB}" type="slidenum">
              <a:rPr lang="en-US" smtClean="0"/>
              <a:t>‹#›</a:t>
            </a:fld>
            <a:endParaRPr lang="en-US"/>
          </a:p>
        </p:txBody>
      </p:sp>
    </p:spTree>
    <p:extLst>
      <p:ext uri="{BB962C8B-B14F-4D97-AF65-F5344CB8AC3E}">
        <p14:creationId xmlns:p14="http://schemas.microsoft.com/office/powerpoint/2010/main" val="4166964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A66A40-6FD5-7447-ACA0-C6873F41A4C8}" type="datetimeFigureOut">
              <a:rPr lang="en-US" smtClean="0"/>
              <a:t>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D89E6B-DA58-054B-AEA3-A233BDAD72EB}" type="slidenum">
              <a:rPr lang="en-US" smtClean="0"/>
              <a:t>‹#›</a:t>
            </a:fld>
            <a:endParaRPr lang="en-US"/>
          </a:p>
        </p:txBody>
      </p:sp>
    </p:spTree>
    <p:extLst>
      <p:ext uri="{BB962C8B-B14F-4D97-AF65-F5344CB8AC3E}">
        <p14:creationId xmlns:p14="http://schemas.microsoft.com/office/powerpoint/2010/main" val="3981440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66A40-6FD5-7447-ACA0-C6873F41A4C8}" type="datetimeFigureOut">
              <a:rPr lang="en-US" smtClean="0"/>
              <a:t>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D89E6B-DA58-054B-AEA3-A233BDAD72EB}" type="slidenum">
              <a:rPr lang="en-US" smtClean="0"/>
              <a:t>‹#›</a:t>
            </a:fld>
            <a:endParaRPr lang="en-US"/>
          </a:p>
        </p:txBody>
      </p:sp>
    </p:spTree>
    <p:extLst>
      <p:ext uri="{BB962C8B-B14F-4D97-AF65-F5344CB8AC3E}">
        <p14:creationId xmlns:p14="http://schemas.microsoft.com/office/powerpoint/2010/main" val="94604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A66A40-6FD5-7447-ACA0-C6873F41A4C8}" type="datetimeFigureOut">
              <a:rPr lang="en-US" smtClean="0"/>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89E6B-DA58-054B-AEA3-A233BDAD72EB}" type="slidenum">
              <a:rPr lang="en-US" smtClean="0"/>
              <a:t>‹#›</a:t>
            </a:fld>
            <a:endParaRPr lang="en-US"/>
          </a:p>
        </p:txBody>
      </p:sp>
    </p:spTree>
    <p:extLst>
      <p:ext uri="{BB962C8B-B14F-4D97-AF65-F5344CB8AC3E}">
        <p14:creationId xmlns:p14="http://schemas.microsoft.com/office/powerpoint/2010/main" val="114684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A66A40-6FD5-7447-ACA0-C6873F41A4C8}" type="datetimeFigureOut">
              <a:rPr lang="en-US" smtClean="0"/>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89E6B-DA58-054B-AEA3-A233BDAD72EB}" type="slidenum">
              <a:rPr lang="en-US" smtClean="0"/>
              <a:t>‹#›</a:t>
            </a:fld>
            <a:endParaRPr lang="en-US"/>
          </a:p>
        </p:txBody>
      </p:sp>
    </p:spTree>
    <p:extLst>
      <p:ext uri="{BB962C8B-B14F-4D97-AF65-F5344CB8AC3E}">
        <p14:creationId xmlns:p14="http://schemas.microsoft.com/office/powerpoint/2010/main" val="27819521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3.xml"/><Relationship Id="rId3"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66A40-6FD5-7447-ACA0-C6873F41A4C8}" type="datetimeFigureOut">
              <a:rPr lang="en-US" smtClean="0"/>
              <a:t>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89E6B-DA58-054B-AEA3-A233BDAD72EB}" type="slidenum">
              <a:rPr lang="en-US" smtClean="0"/>
              <a:t>‹#›</a:t>
            </a:fld>
            <a:endParaRPr lang="en-US"/>
          </a:p>
        </p:txBody>
      </p:sp>
    </p:spTree>
    <p:extLst>
      <p:ext uri="{BB962C8B-B14F-4D97-AF65-F5344CB8AC3E}">
        <p14:creationId xmlns:p14="http://schemas.microsoft.com/office/powerpoint/2010/main" val="2626764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defRPr/>
            </a:pPr>
            <a:fld id="{361CC296-B3A8-4A45-B9A1-4F3C800D7EB9}" type="datetime1">
              <a:rPr lang="en-US">
                <a:ea typeface="ＭＳ Ｐゴシック" charset="0"/>
                <a:cs typeface="ＭＳ Ｐゴシック" charset="0"/>
              </a:rPr>
              <a:pPr fontAlgn="base">
                <a:spcBef>
                  <a:spcPct val="0"/>
                </a:spcBef>
                <a:spcAft>
                  <a:spcPct val="0"/>
                </a:spcAft>
                <a:defRPr/>
              </a:pPr>
              <a:t>9/20/17</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defRPr/>
            </a:pPr>
            <a:fld id="{2B142B4C-65D4-EE43-93E6-EE16A810C950}"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73408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6"/>
          <p:cNvSpPr>
            <a:spLocks noChangeArrowheads="1"/>
          </p:cNvSpPr>
          <p:nvPr userDrawn="1"/>
        </p:nvSpPr>
        <p:spPr bwMode="auto">
          <a:xfrm>
            <a:off x="0" y="0"/>
            <a:ext cx="9144000" cy="609600"/>
          </a:xfrm>
          <a:prstGeom prst="rect">
            <a:avLst/>
          </a:prstGeom>
          <a:solidFill>
            <a:srgbClr val="800000"/>
          </a:solidFill>
          <a:ln w="9525">
            <a:solidFill>
              <a:srgbClr val="800000"/>
            </a:solidFill>
            <a:miter lim="800000"/>
            <a:headEnd/>
            <a:tailEnd/>
          </a:ln>
          <a:effectLst>
            <a:outerShdw dist="23000" dir="5400000" rotWithShape="0">
              <a:srgbClr val="808080">
                <a:alpha val="34998"/>
              </a:srgbClr>
            </a:outerShdw>
          </a:effectLst>
        </p:spPr>
        <p:txBody>
          <a:bodyPr anchor="ctr"/>
          <a:lstStyle/>
          <a:p>
            <a:pPr algn="ctr" fontAlgn="base">
              <a:spcBef>
                <a:spcPct val="0"/>
              </a:spcBef>
              <a:spcAft>
                <a:spcPct val="0"/>
              </a:spcAft>
            </a:pPr>
            <a:endParaRPr lang="en-US" smtClean="0">
              <a:solidFill>
                <a:srgbClr val="FFFFFF"/>
              </a:solidFill>
              <a:latin typeface="Calibri" charset="0"/>
              <a:ea typeface="ＭＳ Ｐゴシック" charset="0"/>
              <a:cs typeface="ＭＳ Ｐゴシック" charset="0"/>
            </a:endParaRPr>
          </a:p>
        </p:txBody>
      </p:sp>
      <p:sp>
        <p:nvSpPr>
          <p:cNvPr id="13315"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Rectangle 8"/>
          <p:cNvSpPr>
            <a:spLocks noChangeArrowheads="1"/>
          </p:cNvSpPr>
          <p:nvPr userDrawn="1"/>
        </p:nvSpPr>
        <p:spPr bwMode="auto">
          <a:xfrm>
            <a:off x="0" y="6738938"/>
            <a:ext cx="9144000" cy="119062"/>
          </a:xfrm>
          <a:prstGeom prst="rect">
            <a:avLst/>
          </a:prstGeom>
          <a:solidFill>
            <a:srgbClr val="800000"/>
          </a:solidFill>
          <a:ln w="9525">
            <a:solidFill>
              <a:srgbClr val="800000"/>
            </a:solidFill>
            <a:miter lim="800000"/>
            <a:headEnd/>
            <a:tailEnd/>
          </a:ln>
          <a:effectLst>
            <a:outerShdw dist="23000" dir="5400000" rotWithShape="0">
              <a:srgbClr val="808080">
                <a:alpha val="34998"/>
              </a:srgbClr>
            </a:outerShdw>
          </a:effectLst>
        </p:spPr>
        <p:txBody>
          <a:bodyPr anchor="ctr"/>
          <a:lstStyle/>
          <a:p>
            <a:pPr algn="ctr" fontAlgn="base">
              <a:spcBef>
                <a:spcPct val="0"/>
              </a:spcBef>
              <a:spcAft>
                <a:spcPct val="0"/>
              </a:spcAft>
            </a:pPr>
            <a:endParaRPr lang="en-US" smtClean="0">
              <a:solidFill>
                <a:srgbClr val="FFFFFF"/>
              </a:solidFill>
              <a:latin typeface="Calibri" charset="0"/>
              <a:ea typeface="ＭＳ Ｐゴシック" charset="0"/>
              <a:cs typeface="ＭＳ Ｐゴシック" charset="0"/>
            </a:endParaRPr>
          </a:p>
        </p:txBody>
      </p:sp>
      <p:pic>
        <p:nvPicPr>
          <p:cNvPr id="13318" name="Picture 7" descr="HSC_Lib.Health.Sci.f#64EC9F.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00" y="6248400"/>
            <a:ext cx="274320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5991124"/>
      </p:ext>
    </p:extLst>
  </p:cSld>
  <p:clrMap bg1="lt1" tx1="dk1" bg2="lt2" tx2="dk2" accent1="accent1" accent2="accent2" accent3="accent3" accent4="accent4" accent5="accent5" accent6="accent6" hlink="hlink" folHlink="folHlink"/>
  <p:sldLayoutIdLst>
    <p:sldLayoutId id="2147483675" r:id="rId1"/>
  </p:sldLayoutIdLst>
  <p:transition/>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8" charset="-128"/>
          <a:cs typeface="ＭＳ Ｐゴシック" pitchFamily="68" charset="-128"/>
        </a:defRPr>
      </a:lvl1pPr>
      <a:lvl2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2pPr>
      <a:lvl3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3pPr>
      <a:lvl4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4pPr>
      <a:lvl5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5pPr>
      <a:lvl6pPr marL="4572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6pPr>
      <a:lvl7pPr marL="9144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7pPr>
      <a:lvl8pPr marL="13716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8pPr>
      <a:lvl9pPr marL="18288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8" charset="-128"/>
          <a:cs typeface="ＭＳ Ｐゴシック" pitchFamily="68" charset="-128"/>
        </a:defRPr>
      </a:lvl1pPr>
      <a:lvl2pPr marL="742950" indent="-285750" algn="l" defTabSz="457200" rtl="0" eaLnBrk="0" fontAlgn="base" hangingPunct="0">
        <a:spcBef>
          <a:spcPct val="20000"/>
        </a:spcBef>
        <a:spcAft>
          <a:spcPct val="0"/>
        </a:spcAft>
        <a:buFont typeface="Courier New" charset="0"/>
        <a:buChar char="o"/>
        <a:defRPr sz="2800" kern="1200">
          <a:solidFill>
            <a:schemeClr val="tx1"/>
          </a:solidFill>
          <a:latin typeface="+mn-lt"/>
          <a:ea typeface="ＭＳ Ｐゴシック" pitchFamily="6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8" charset="-128"/>
          <a:cs typeface="+mn-cs"/>
        </a:defRPr>
      </a:lvl3pPr>
      <a:lvl4pPr marL="1600200" indent="-228600" algn="l" defTabSz="457200" rtl="0" eaLnBrk="0" fontAlgn="base" hangingPunct="0">
        <a:spcBef>
          <a:spcPct val="20000"/>
        </a:spcBef>
        <a:spcAft>
          <a:spcPct val="0"/>
        </a:spcAft>
        <a:buFont typeface="Courier New" charset="0"/>
        <a:buChar char="o"/>
        <a:defRPr sz="2000" kern="1200">
          <a:solidFill>
            <a:schemeClr val="tx1"/>
          </a:solidFill>
          <a:latin typeface="+mn-lt"/>
          <a:ea typeface="ＭＳ Ｐゴシック" pitchFamily="6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7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 Id="rId3" Type="http://schemas.openxmlformats.org/officeDocument/2006/relationships/image" Target="../media/image7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 Id="rId3"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7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3"/>
          <p:cNvSpPr txBox="1">
            <a:spLocks noChangeArrowheads="1"/>
          </p:cNvSpPr>
          <p:nvPr/>
        </p:nvSpPr>
        <p:spPr bwMode="auto">
          <a:xfrm>
            <a:off x="342900" y="2041733"/>
            <a:ext cx="8458200" cy="1581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110000"/>
              </a:lnSpc>
              <a:spcBef>
                <a:spcPct val="0"/>
              </a:spcBef>
              <a:spcAft>
                <a:spcPts val="600"/>
              </a:spcAft>
            </a:pPr>
            <a:r>
              <a:rPr lang="en-US" sz="4400" b="1" smtClean="0">
                <a:solidFill>
                  <a:srgbClr val="000000"/>
                </a:solidFill>
                <a:latin typeface="Helvetica Neue"/>
                <a:cs typeface="Helvetica Neue"/>
              </a:rPr>
              <a:t>NURS5326: Research </a:t>
            </a:r>
            <a:r>
              <a:rPr lang="en-US" sz="4400" b="1" dirty="0" smtClean="0">
                <a:solidFill>
                  <a:srgbClr val="000000"/>
                </a:solidFill>
                <a:latin typeface="Helvetica Neue"/>
                <a:cs typeface="Helvetica Neue"/>
              </a:rPr>
              <a:t>for Advanced Nursing Practice</a:t>
            </a:r>
          </a:p>
        </p:txBody>
      </p:sp>
      <p:sp>
        <p:nvSpPr>
          <p:cNvPr id="16386" name="TextBox 4"/>
          <p:cNvSpPr txBox="1">
            <a:spLocks noChangeArrowheads="1"/>
          </p:cNvSpPr>
          <p:nvPr/>
        </p:nvSpPr>
        <p:spPr bwMode="auto">
          <a:xfrm>
            <a:off x="3200400" y="0"/>
            <a:ext cx="2743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600" b="1" dirty="0" smtClean="0">
                <a:solidFill>
                  <a:srgbClr val="FFFFFF"/>
                </a:solidFill>
                <a:latin typeface="Helvetica Neue" charset="0"/>
                <a:cs typeface="Helvetica Neue" charset="0"/>
              </a:rPr>
              <a:t>Welcome</a:t>
            </a:r>
          </a:p>
        </p:txBody>
      </p:sp>
      <p:sp>
        <p:nvSpPr>
          <p:cNvPr id="16387" name="TextBox 3"/>
          <p:cNvSpPr txBox="1">
            <a:spLocks noChangeArrowheads="1"/>
          </p:cNvSpPr>
          <p:nvPr/>
        </p:nvSpPr>
        <p:spPr bwMode="auto">
          <a:xfrm>
            <a:off x="8077200" y="6433078"/>
            <a:ext cx="99060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1100" dirty="0" smtClean="0">
                <a:solidFill>
                  <a:schemeClr val="tx1">
                    <a:lumMod val="50000"/>
                    <a:lumOff val="50000"/>
                  </a:schemeClr>
                </a:solidFill>
                <a:latin typeface="Calibri" charset="0"/>
              </a:rPr>
              <a:t>Sept 2017</a:t>
            </a:r>
          </a:p>
        </p:txBody>
      </p:sp>
      <p:sp>
        <p:nvSpPr>
          <p:cNvPr id="16388" name="TextBox 4"/>
          <p:cNvSpPr txBox="1">
            <a:spLocks noChangeArrowheads="1"/>
          </p:cNvSpPr>
          <p:nvPr/>
        </p:nvSpPr>
        <p:spPr bwMode="auto">
          <a:xfrm>
            <a:off x="5384800" y="5979108"/>
            <a:ext cx="31877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latin typeface="Helvetica Neue" charset="0"/>
                <a:cs typeface="Helvetica Neue" charset="0"/>
              </a:rPr>
              <a:t>TTUHSC </a:t>
            </a:r>
            <a:r>
              <a:rPr lang="en-US" sz="1600" dirty="0" smtClean="0">
                <a:solidFill>
                  <a:srgbClr val="000000"/>
                </a:solidFill>
                <a:latin typeface="Helvetica Neue" charset="0"/>
                <a:cs typeface="Helvetica Neue" charset="0"/>
              </a:rPr>
              <a:t>- Preston Smith Library</a:t>
            </a:r>
          </a:p>
          <a:p>
            <a:pPr eaLnBrk="1" fontAlgn="base" hangingPunct="1">
              <a:spcBef>
                <a:spcPct val="0"/>
              </a:spcBef>
              <a:spcAft>
                <a:spcPct val="0"/>
              </a:spcAft>
            </a:pPr>
            <a:r>
              <a:rPr lang="en-US" sz="1600" dirty="0" smtClean="0">
                <a:solidFill>
                  <a:srgbClr val="000000"/>
                </a:solidFill>
                <a:latin typeface="Helvetica Neue" charset="0"/>
                <a:cs typeface="Helvetica Neue" charset="0"/>
              </a:rPr>
              <a:t>Lubbock, Texas 79430</a:t>
            </a:r>
          </a:p>
        </p:txBody>
      </p:sp>
      <p:sp>
        <p:nvSpPr>
          <p:cNvPr id="6" name="TextBox 3"/>
          <p:cNvSpPr txBox="1">
            <a:spLocks noChangeArrowheads="1"/>
          </p:cNvSpPr>
          <p:nvPr/>
        </p:nvSpPr>
        <p:spPr bwMode="auto">
          <a:xfrm>
            <a:off x="1735281" y="3754510"/>
            <a:ext cx="5673437"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110000"/>
              </a:lnSpc>
              <a:spcBef>
                <a:spcPct val="0"/>
              </a:spcBef>
              <a:spcAft>
                <a:spcPts val="600"/>
              </a:spcAft>
            </a:pPr>
            <a:r>
              <a:rPr lang="en-US" sz="4000" b="1" dirty="0" smtClean="0">
                <a:solidFill>
                  <a:srgbClr val="000000"/>
                </a:solidFill>
                <a:latin typeface="Helvetica Neue"/>
                <a:cs typeface="Helvetica Neue"/>
              </a:rPr>
              <a:t>Module 1 Assignment</a:t>
            </a:r>
          </a:p>
        </p:txBody>
      </p:sp>
    </p:spTree>
    <p:extLst>
      <p:ext uri="{BB962C8B-B14F-4D97-AF65-F5344CB8AC3E}">
        <p14:creationId xmlns:p14="http://schemas.microsoft.com/office/powerpoint/2010/main" val="216634661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noFill/>
          <a:ln w="952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pitchFamily="-111" charset="0"/>
            </a:endParaRPr>
          </a:p>
        </p:txBody>
      </p:sp>
      <p:sp>
        <p:nvSpPr>
          <p:cNvPr id="6" name="Text Box 3"/>
          <p:cNvSpPr txBox="1">
            <a:spLocks noChangeArrowheads="1"/>
          </p:cNvSpPr>
          <p:nvPr/>
        </p:nvSpPr>
        <p:spPr bwMode="auto">
          <a:xfrm>
            <a:off x="381000" y="685800"/>
            <a:ext cx="8382000" cy="76200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4400" b="1" i="1" u="sng" dirty="0">
                <a:solidFill>
                  <a:srgbClr val="CC0000"/>
                </a:solidFill>
                <a:latin typeface="Times New Roman" charset="0"/>
                <a:ea typeface="Times New Roman" charset="0"/>
                <a:cs typeface="Times New Roman" charset="0"/>
              </a:rPr>
              <a:t>Create a Search Strategy Plan</a:t>
            </a:r>
            <a:endParaRPr lang="en-US" sz="4800" b="1" i="1" dirty="0">
              <a:solidFill>
                <a:srgbClr val="CC0000"/>
              </a:solidFill>
              <a:latin typeface="Times New Roman" charset="0"/>
              <a:ea typeface="Times New Roman" charset="0"/>
              <a:cs typeface="Times New Roman" charset="0"/>
            </a:endParaRPr>
          </a:p>
        </p:txBody>
      </p:sp>
      <p:sp>
        <p:nvSpPr>
          <p:cNvPr id="7" name="Rectangle 5"/>
          <p:cNvSpPr>
            <a:spLocks noChangeArrowheads="1"/>
          </p:cNvSpPr>
          <p:nvPr/>
        </p:nvSpPr>
        <p:spPr bwMode="auto">
          <a:xfrm>
            <a:off x="457200" y="2057400"/>
            <a:ext cx="8229600" cy="685800"/>
          </a:xfrm>
          <a:prstGeom prst="rect">
            <a:avLst/>
          </a:prstGeom>
          <a:solidFill>
            <a:srgbClr val="FFFFFF"/>
          </a:solidFill>
          <a:ln w="9525">
            <a:solidFill>
              <a:schemeClr val="bg1"/>
            </a:solidFill>
            <a:miter lim="800000"/>
            <a:headEnd/>
            <a:tailEnd/>
          </a:ln>
        </p:spPr>
        <p:txBody>
          <a:bodyPr wrap="none" anchor="ctr">
            <a:prstTxWarp prst="textNoShape">
              <a:avLst/>
            </a:prstTxWarp>
          </a:bodyPr>
          <a:lstStyle/>
          <a:p>
            <a:pPr algn="ctr" eaLnBrk="0" hangingPunct="0"/>
            <a:r>
              <a:rPr lang="en-US" sz="2600" dirty="0">
                <a:solidFill>
                  <a:srgbClr val="000000"/>
                </a:solidFill>
                <a:latin typeface="Verdana" charset="0"/>
                <a:ea typeface="Verdana" charset="0"/>
                <a:cs typeface="Verdana" charset="0"/>
              </a:rPr>
              <a:t>Identify the question and key concepts:</a:t>
            </a:r>
          </a:p>
        </p:txBody>
      </p:sp>
      <p:sp>
        <p:nvSpPr>
          <p:cNvPr id="10" name="Rectangle 6"/>
          <p:cNvSpPr>
            <a:spLocks noChangeArrowheads="1"/>
          </p:cNvSpPr>
          <p:nvPr/>
        </p:nvSpPr>
        <p:spPr bwMode="auto">
          <a:xfrm>
            <a:off x="152400" y="152400"/>
            <a:ext cx="8839200" cy="6553200"/>
          </a:xfrm>
          <a:prstGeom prst="rect">
            <a:avLst/>
          </a:prstGeom>
          <a:noFill/>
          <a:ln w="38100" cmpd="dbl">
            <a:solidFill>
              <a:srgbClr val="CC0000"/>
            </a:solidFill>
            <a:round/>
            <a:headEnd/>
            <a:tailEnd/>
          </a:ln>
        </p:spPr>
        <p:txBody>
          <a:bodyPr>
            <a:prstTxWarp prst="textNoShape">
              <a:avLst/>
            </a:prstTxWarp>
          </a:bodyPr>
          <a:lstStyle/>
          <a:p>
            <a:pPr eaLnBrk="0" hangingPunct="0"/>
            <a:endParaRPr lang="en-US" dirty="0"/>
          </a:p>
        </p:txBody>
      </p:sp>
      <p:sp>
        <p:nvSpPr>
          <p:cNvPr id="8" name="Rectangle 6"/>
          <p:cNvSpPr>
            <a:spLocks noChangeArrowheads="1"/>
          </p:cNvSpPr>
          <p:nvPr/>
        </p:nvSpPr>
        <p:spPr bwMode="auto">
          <a:xfrm>
            <a:off x="1202266" y="3268132"/>
            <a:ext cx="6739468" cy="970845"/>
          </a:xfrm>
          <a:prstGeom prst="rect">
            <a:avLst/>
          </a:prstGeom>
          <a:solidFill>
            <a:srgbClr val="FFFFFF"/>
          </a:solidFill>
          <a:ln w="63500" cmpd="dbl">
            <a:noFill/>
            <a:miter lim="800000"/>
            <a:headEnd/>
            <a:tailEnd/>
          </a:ln>
        </p:spPr>
        <p:txBody>
          <a:bodyPr wrap="none" anchor="ctr">
            <a:prstTxWarp prst="textNoShape">
              <a:avLst/>
            </a:prstTxWarp>
          </a:bodyPr>
          <a:lstStyle/>
          <a:p>
            <a:pPr algn="ctr" eaLnBrk="0" hangingPunct="0">
              <a:spcAft>
                <a:spcPts val="1800"/>
              </a:spcAft>
            </a:pPr>
            <a:r>
              <a:rPr lang="en-US" sz="2400" i="1" dirty="0" smtClean="0">
                <a:solidFill>
                  <a:srgbClr val="000000"/>
                </a:solidFill>
                <a:latin typeface="Verdana" charset="0"/>
                <a:ea typeface="Verdana" charset="0"/>
                <a:cs typeface="Verdana" charset="0"/>
              </a:rPr>
              <a:t>Spinal </a:t>
            </a:r>
            <a:r>
              <a:rPr lang="en-US" sz="2400" i="1" smtClean="0">
                <a:solidFill>
                  <a:srgbClr val="000000"/>
                </a:solidFill>
                <a:latin typeface="Verdana" charset="0"/>
                <a:ea typeface="Verdana" charset="0"/>
                <a:cs typeface="Verdana" charset="0"/>
              </a:rPr>
              <a:t>cord injuries  and  urinary </a:t>
            </a:r>
            <a:r>
              <a:rPr lang="en-US" sz="2400" i="1" dirty="0" smtClean="0">
                <a:solidFill>
                  <a:srgbClr val="000000"/>
                </a:solidFill>
                <a:latin typeface="Verdana" charset="0"/>
                <a:ea typeface="Verdana" charset="0"/>
                <a:cs typeface="Verdana" charset="0"/>
              </a:rPr>
              <a:t>catheters</a:t>
            </a:r>
          </a:p>
        </p:txBody>
      </p:sp>
      <p:grpSp>
        <p:nvGrpSpPr>
          <p:cNvPr id="5" name="Group 4"/>
          <p:cNvGrpSpPr/>
          <p:nvPr/>
        </p:nvGrpSpPr>
        <p:grpSpPr>
          <a:xfrm>
            <a:off x="1157109" y="3451578"/>
            <a:ext cx="3200401" cy="2327034"/>
            <a:chOff x="1157109" y="3451578"/>
            <a:chExt cx="3200401" cy="2327034"/>
          </a:xfrm>
        </p:grpSpPr>
        <p:sp>
          <p:nvSpPr>
            <p:cNvPr id="3" name="Rectangle 2"/>
            <p:cNvSpPr/>
            <p:nvPr/>
          </p:nvSpPr>
          <p:spPr>
            <a:xfrm>
              <a:off x="1157109" y="3451578"/>
              <a:ext cx="3200401" cy="635000"/>
            </a:xfrm>
            <a:prstGeom prst="rect">
              <a:avLst/>
            </a:prstGeom>
            <a:no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ular Callout 3"/>
            <p:cNvSpPr/>
            <p:nvPr/>
          </p:nvSpPr>
          <p:spPr>
            <a:xfrm>
              <a:off x="1157109" y="5013565"/>
              <a:ext cx="2133600" cy="765047"/>
            </a:xfrm>
            <a:prstGeom prst="wedgeRectCallout">
              <a:avLst>
                <a:gd name="adj1" fmla="val -16705"/>
                <a:gd name="adj2" fmla="val -154931"/>
              </a:avLst>
            </a:prstGeom>
            <a:solidFill>
              <a:schemeClr val="bg1"/>
            </a:solid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Concept </a:t>
              </a:r>
              <a:r>
                <a:rPr lang="en-US" sz="2800" dirty="0" smtClean="0">
                  <a:solidFill>
                    <a:srgbClr val="00B050"/>
                  </a:solidFill>
                </a:rPr>
                <a:t>1</a:t>
              </a:r>
              <a:endParaRPr lang="en-US" sz="2800" dirty="0">
                <a:solidFill>
                  <a:srgbClr val="00B050"/>
                </a:solidFill>
              </a:endParaRPr>
            </a:p>
          </p:txBody>
        </p:sp>
      </p:grpSp>
      <p:grpSp>
        <p:nvGrpSpPr>
          <p:cNvPr id="15" name="Group 14"/>
          <p:cNvGrpSpPr/>
          <p:nvPr/>
        </p:nvGrpSpPr>
        <p:grpSpPr>
          <a:xfrm>
            <a:off x="5136443" y="3451578"/>
            <a:ext cx="2850448" cy="2320090"/>
            <a:chOff x="5136443" y="3451578"/>
            <a:chExt cx="2850448" cy="2320090"/>
          </a:xfrm>
        </p:grpSpPr>
        <p:sp>
          <p:nvSpPr>
            <p:cNvPr id="11" name="Rectangle 10"/>
            <p:cNvSpPr/>
            <p:nvPr/>
          </p:nvSpPr>
          <p:spPr>
            <a:xfrm>
              <a:off x="5136443" y="3451578"/>
              <a:ext cx="2850448" cy="635000"/>
            </a:xfrm>
            <a:prstGeom prst="rect">
              <a:avLst/>
            </a:prstGeom>
            <a:noFill/>
            <a:ln w="76200">
              <a:solidFill>
                <a:srgbClr val="028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ular Callout 12"/>
            <p:cNvSpPr/>
            <p:nvPr/>
          </p:nvSpPr>
          <p:spPr>
            <a:xfrm>
              <a:off x="5604934" y="5006621"/>
              <a:ext cx="2133600" cy="765047"/>
            </a:xfrm>
            <a:prstGeom prst="wedgeRectCallout">
              <a:avLst>
                <a:gd name="adj1" fmla="val -16705"/>
                <a:gd name="adj2" fmla="val -154931"/>
              </a:avLst>
            </a:prstGeom>
            <a:solidFill>
              <a:schemeClr val="bg1"/>
            </a:solidFill>
            <a:ln w="76200">
              <a:solidFill>
                <a:srgbClr val="028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Concept </a:t>
              </a:r>
              <a:r>
                <a:rPr lang="en-US" sz="2800" dirty="0" smtClean="0">
                  <a:solidFill>
                    <a:srgbClr val="0280FF"/>
                  </a:solidFill>
                </a:rPr>
                <a:t>2</a:t>
              </a:r>
              <a:endParaRPr lang="en-US" sz="2800" dirty="0">
                <a:solidFill>
                  <a:srgbClr val="0280FF"/>
                </a:solidFill>
              </a:endParaRPr>
            </a:p>
          </p:txBody>
        </p:sp>
      </p:grpSp>
    </p:spTree>
    <p:extLst>
      <p:ext uri="{BB962C8B-B14F-4D97-AF65-F5344CB8AC3E}">
        <p14:creationId xmlns:p14="http://schemas.microsoft.com/office/powerpoint/2010/main" val="154679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501479" y="392430"/>
            <a:ext cx="8141041" cy="6073140"/>
            <a:chOff x="501479" y="392430"/>
            <a:chExt cx="8141041" cy="607314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07" r="309"/>
            <a:stretch/>
          </p:blipFill>
          <p:spPr>
            <a:xfrm>
              <a:off x="501479" y="392430"/>
              <a:ext cx="8141041" cy="6073140"/>
            </a:xfrm>
            <a:prstGeom prst="rect">
              <a:avLst/>
            </a:prstGeom>
          </p:spPr>
        </p:pic>
        <p:sp>
          <p:nvSpPr>
            <p:cNvPr id="3" name="Rectangle 2"/>
            <p:cNvSpPr/>
            <p:nvPr/>
          </p:nvSpPr>
          <p:spPr>
            <a:xfrm>
              <a:off x="539578" y="4800600"/>
              <a:ext cx="984421"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501479" y="5046711"/>
            <a:ext cx="6913734" cy="1412778"/>
            <a:chOff x="414166" y="4699000"/>
            <a:chExt cx="6913734" cy="1412778"/>
          </a:xfrm>
        </p:grpSpPr>
        <p:sp>
          <p:nvSpPr>
            <p:cNvPr id="34" name="Rectangle 33"/>
            <p:cNvSpPr>
              <a:spLocks noChangeArrowheads="1"/>
            </p:cNvSpPr>
            <p:nvPr/>
          </p:nvSpPr>
          <p:spPr bwMode="auto">
            <a:xfrm>
              <a:off x="414166" y="5565677"/>
              <a:ext cx="1094232" cy="304800"/>
            </a:xfrm>
            <a:prstGeom prst="rect">
              <a:avLst/>
            </a:prstGeom>
            <a:noFill/>
            <a:ln w="76200" cmpd="sng">
              <a:solidFill>
                <a:srgbClr val="FF6600"/>
              </a:solidFill>
              <a:round/>
              <a:headEnd/>
              <a:tailEnd/>
            </a:ln>
          </p:spPr>
          <p:txBody>
            <a:bodyPr>
              <a:prstTxWarp prst="textNoShape">
                <a:avLst/>
              </a:prstTxWarp>
            </a:bodyPr>
            <a:lstStyle/>
            <a:p>
              <a:pPr eaLnBrk="0" hangingPunct="0"/>
              <a:endParaRPr lang="en-US" dirty="0"/>
            </a:p>
          </p:txBody>
        </p:sp>
        <p:grpSp>
          <p:nvGrpSpPr>
            <p:cNvPr id="35" name="Group 34"/>
            <p:cNvGrpSpPr/>
            <p:nvPr/>
          </p:nvGrpSpPr>
          <p:grpSpPr>
            <a:xfrm>
              <a:off x="2146300" y="4699000"/>
              <a:ext cx="5181600" cy="1412778"/>
              <a:chOff x="2146300" y="4699000"/>
              <a:chExt cx="5181600" cy="1412778"/>
            </a:xfrm>
          </p:grpSpPr>
          <p:sp>
            <p:nvSpPr>
              <p:cNvPr id="37" name="Rectangle 9"/>
              <p:cNvSpPr>
                <a:spLocks noChangeArrowheads="1"/>
              </p:cNvSpPr>
              <p:nvPr/>
            </p:nvSpPr>
            <p:spPr bwMode="auto">
              <a:xfrm>
                <a:off x="2146300" y="4699000"/>
                <a:ext cx="5181600" cy="1412778"/>
              </a:xfrm>
              <a:prstGeom prst="rect">
                <a:avLst/>
              </a:prstGeom>
              <a:solidFill>
                <a:schemeClr val="bg1"/>
              </a:solidFill>
              <a:ln w="57150" cmpd="sng">
                <a:solidFill>
                  <a:srgbClr val="78AAD6"/>
                </a:solidFill>
                <a:miter lim="800000"/>
                <a:headEnd/>
                <a:tailEnd/>
              </a:ln>
            </p:spPr>
            <p:txBody>
              <a:bodyPr wrap="none" anchor="ctr">
                <a:prstTxWarp prst="textNoShape">
                  <a:avLst/>
                </a:prstTxWarp>
              </a:bodyPr>
              <a:lstStyle/>
              <a:p>
                <a:pPr algn="ctr" eaLnBrk="0" hangingPunct="0">
                  <a:lnSpc>
                    <a:spcPct val="150000"/>
                  </a:lnSpc>
                </a:pPr>
                <a:endParaRPr lang="en-US" dirty="0">
                  <a:solidFill>
                    <a:schemeClr val="bg1"/>
                  </a:solidFill>
                  <a:latin typeface="Verdana" charset="0"/>
                </a:endParaRPr>
              </a:p>
            </p:txBody>
          </p:sp>
          <p:sp>
            <p:nvSpPr>
              <p:cNvPr id="38" name="Rectangle 10"/>
              <p:cNvSpPr>
                <a:spLocks noChangeArrowheads="1"/>
              </p:cNvSpPr>
              <p:nvPr/>
            </p:nvSpPr>
            <p:spPr bwMode="auto">
              <a:xfrm>
                <a:off x="2298701" y="4889500"/>
                <a:ext cx="4876800" cy="1031779"/>
              </a:xfrm>
              <a:prstGeom prst="rect">
                <a:avLst/>
              </a:prstGeom>
              <a:noFill/>
              <a:ln w="28575" cmpd="sng">
                <a:solidFill>
                  <a:srgbClr val="5DC268"/>
                </a:solidFill>
                <a:miter lim="800000"/>
                <a:headEnd/>
                <a:tailEnd/>
              </a:ln>
            </p:spPr>
            <p:txBody>
              <a:bodyPr wrap="none" anchor="ctr">
                <a:prstTxWarp prst="textNoShape">
                  <a:avLst/>
                </a:prstTxWarp>
              </a:bodyPr>
              <a:lstStyle/>
              <a:p>
                <a:pPr eaLnBrk="0" hangingPunct="0"/>
                <a:endParaRPr lang="en-US" dirty="0"/>
              </a:p>
            </p:txBody>
          </p:sp>
          <p:grpSp>
            <p:nvGrpSpPr>
              <p:cNvPr id="39" name="Group 38"/>
              <p:cNvGrpSpPr/>
              <p:nvPr/>
            </p:nvGrpSpPr>
            <p:grpSpPr>
              <a:xfrm>
                <a:off x="2540000" y="5070378"/>
                <a:ext cx="4520741" cy="460277"/>
                <a:chOff x="2540000" y="5070378"/>
                <a:chExt cx="4520741" cy="460277"/>
              </a:xfrm>
            </p:grpSpPr>
            <p:sp>
              <p:nvSpPr>
                <p:cNvPr id="40" name="Rectangle 12"/>
                <p:cNvSpPr>
                  <a:spLocks noChangeArrowheads="1"/>
                </p:cNvSpPr>
                <p:nvPr/>
              </p:nvSpPr>
              <p:spPr bwMode="auto">
                <a:xfrm>
                  <a:off x="2540000" y="5070378"/>
                  <a:ext cx="838200" cy="457200"/>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r>
                    <a:rPr lang="en-US" sz="2400" dirty="0" smtClean="0">
                      <a:solidFill>
                        <a:srgbClr val="FF6600"/>
                      </a:solidFill>
                      <a:latin typeface="Verdana" charset="0"/>
                    </a:rPr>
                    <a:t>Click</a:t>
                  </a:r>
                  <a:endParaRPr lang="en-US" sz="2400" dirty="0">
                    <a:solidFill>
                      <a:srgbClr val="FF6600"/>
                    </a:solidFill>
                    <a:latin typeface="Verdana" charset="0"/>
                  </a:endParaRPr>
                </a:p>
              </p:txBody>
            </p:sp>
            <p:sp>
              <p:nvSpPr>
                <p:cNvPr id="41" name="Rectangle 12"/>
                <p:cNvSpPr>
                  <a:spLocks noChangeArrowheads="1"/>
                </p:cNvSpPr>
                <p:nvPr/>
              </p:nvSpPr>
              <p:spPr bwMode="auto">
                <a:xfrm>
                  <a:off x="3480259" y="5073455"/>
                  <a:ext cx="3580482" cy="457200"/>
                </a:xfrm>
                <a:prstGeom prst="rect">
                  <a:avLst/>
                </a:prstGeom>
                <a:solidFill>
                  <a:schemeClr val="bg1"/>
                </a:solidFill>
                <a:ln w="9525">
                  <a:noFill/>
                  <a:miter lim="800000"/>
                  <a:headEnd/>
                  <a:tailEnd/>
                </a:ln>
              </p:spPr>
              <p:txBody>
                <a:bodyPr wrap="none" anchor="ctr">
                  <a:prstTxWarp prst="textNoShape">
                    <a:avLst/>
                  </a:prstTxWarp>
                </a:bodyPr>
                <a:lstStyle/>
                <a:p>
                  <a:pPr eaLnBrk="0" hangingPunct="0"/>
                  <a:r>
                    <a:rPr lang="en-US" sz="2400" u="sng" dirty="0" smtClean="0">
                      <a:solidFill>
                        <a:srgbClr val="336699"/>
                      </a:solidFill>
                      <a:latin typeface="Verdana" charset="0"/>
                    </a:rPr>
                    <a:t>Show additional filters</a:t>
                  </a:r>
                  <a:endParaRPr lang="en-US" sz="2400" u="sng" dirty="0">
                    <a:solidFill>
                      <a:srgbClr val="336699"/>
                    </a:solidFill>
                    <a:latin typeface="Verdana" charset="0"/>
                  </a:endParaRPr>
                </a:p>
              </p:txBody>
            </p:sp>
          </p:grpSp>
        </p:grpSp>
        <p:sp>
          <p:nvSpPr>
            <p:cNvPr id="36" name="AutoShape 19"/>
            <p:cNvSpPr>
              <a:spLocks noChangeArrowheads="1"/>
            </p:cNvSpPr>
            <p:nvPr/>
          </p:nvSpPr>
          <p:spPr bwMode="auto">
            <a:xfrm>
              <a:off x="1607986" y="5582037"/>
              <a:ext cx="2037116" cy="348280"/>
            </a:xfrm>
            <a:prstGeom prst="leftArrow">
              <a:avLst>
                <a:gd name="adj1" fmla="val 47712"/>
                <a:gd name="adj2" fmla="val 91127"/>
              </a:avLst>
            </a:prstGeom>
            <a:gradFill rotWithShape="0">
              <a:gsLst>
                <a:gs pos="0">
                  <a:srgbClr val="0047DF"/>
                </a:gs>
                <a:gs pos="100000">
                  <a:srgbClr val="43E141"/>
                </a:gs>
              </a:gsLst>
              <a:path path="rect">
                <a:fillToRect l="50000" t="50000" r="50000" b="50000"/>
              </a:path>
            </a:gradFill>
            <a:ln w="19050">
              <a:solidFill>
                <a:srgbClr val="0047DF"/>
              </a:solidFill>
              <a:miter lim="800000"/>
              <a:headEnd/>
              <a:tailEnd/>
            </a:ln>
          </p:spPr>
          <p:txBody>
            <a:bodyPr wrap="none" anchor="ctr">
              <a:prstTxWarp prst="textNoShape">
                <a:avLst/>
              </a:prstTxWarp>
            </a:bodyPr>
            <a:lstStyle/>
            <a:p>
              <a:pPr eaLnBrk="0" hangingPunct="0"/>
              <a:endParaRPr lang="en-US" dirty="0"/>
            </a:p>
          </p:txBody>
        </p:sp>
      </p:grpSp>
    </p:spTree>
    <p:extLst>
      <p:ext uri="{BB962C8B-B14F-4D97-AF65-F5344CB8AC3E}">
        <p14:creationId xmlns:p14="http://schemas.microsoft.com/office/powerpoint/2010/main" val="156029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501479" y="392430"/>
            <a:ext cx="8141041" cy="6073140"/>
            <a:chOff x="501479" y="392430"/>
            <a:chExt cx="8141041" cy="607314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07" r="309"/>
            <a:stretch/>
          </p:blipFill>
          <p:spPr>
            <a:xfrm>
              <a:off x="501479" y="392430"/>
              <a:ext cx="8141041" cy="6073140"/>
            </a:xfrm>
            <a:prstGeom prst="rect">
              <a:avLst/>
            </a:prstGeom>
          </p:spPr>
        </p:pic>
        <p:sp>
          <p:nvSpPr>
            <p:cNvPr id="3" name="Rectangle 2"/>
            <p:cNvSpPr/>
            <p:nvPr/>
          </p:nvSpPr>
          <p:spPr>
            <a:xfrm>
              <a:off x="539578" y="4800600"/>
              <a:ext cx="984421"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501479" y="2884170"/>
            <a:ext cx="2209800" cy="3581400"/>
            <a:chOff x="501479" y="2884170"/>
            <a:chExt cx="2209800" cy="3581400"/>
          </a:xfrm>
        </p:grpSpPr>
        <p:pic>
          <p:nvPicPr>
            <p:cNvPr id="14" name="Picture 13" descr="Screen Shot 2015-04-13 at 11.34.1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79" y="2960370"/>
              <a:ext cx="2052320" cy="3403600"/>
            </a:xfrm>
            <a:prstGeom prst="rect">
              <a:avLst/>
            </a:prstGeom>
            <a:ln w="28575" cmpd="sng">
              <a:solidFill>
                <a:srgbClr val="004080"/>
              </a:solidFill>
            </a:ln>
          </p:spPr>
        </p:pic>
        <p:sp>
          <p:nvSpPr>
            <p:cNvPr id="23" name="Rectangle 22"/>
            <p:cNvSpPr>
              <a:spLocks noChangeArrowheads="1"/>
            </p:cNvSpPr>
            <p:nvPr/>
          </p:nvSpPr>
          <p:spPr bwMode="auto">
            <a:xfrm>
              <a:off x="501479" y="2884170"/>
              <a:ext cx="2209800" cy="3581400"/>
            </a:xfrm>
            <a:prstGeom prst="rect">
              <a:avLst/>
            </a:prstGeom>
            <a:noFill/>
            <a:ln w="76200" cmpd="sng">
              <a:solidFill>
                <a:srgbClr val="FF6600"/>
              </a:solidFill>
              <a:round/>
              <a:headEnd/>
              <a:tailEnd/>
            </a:ln>
          </p:spPr>
          <p:txBody>
            <a:bodyPr>
              <a:prstTxWarp prst="textNoShape">
                <a:avLst/>
              </a:prstTxWarp>
            </a:bodyPr>
            <a:lstStyle/>
            <a:p>
              <a:pPr eaLnBrk="0" hangingPunct="0"/>
              <a:endParaRPr lang="en-US" dirty="0"/>
            </a:p>
          </p:txBody>
        </p:sp>
        <p:sp>
          <p:nvSpPr>
            <p:cNvPr id="24" name="Rounded Rectangle 11"/>
            <p:cNvSpPr>
              <a:spLocks noChangeArrowheads="1"/>
            </p:cNvSpPr>
            <p:nvPr/>
          </p:nvSpPr>
          <p:spPr bwMode="auto">
            <a:xfrm>
              <a:off x="501479" y="5017770"/>
              <a:ext cx="304800" cy="304800"/>
            </a:xfrm>
            <a:prstGeom prst="roundRect">
              <a:avLst>
                <a:gd name="adj" fmla="val 16667"/>
              </a:avLst>
            </a:prstGeom>
            <a:solidFill>
              <a:schemeClr val="bg1"/>
            </a:solidFill>
            <a:ln w="38100">
              <a:solidFill>
                <a:schemeClr val="tx1"/>
              </a:solidFill>
              <a:round/>
              <a:headEnd/>
              <a:tailEnd/>
            </a:ln>
          </p:spPr>
          <p:txBody>
            <a:bodyPr>
              <a:prstTxWarp prst="textNoShape">
                <a:avLst/>
              </a:prstTxWarp>
            </a:bodyPr>
            <a:lstStyle/>
            <a:p>
              <a:pPr eaLnBrk="0" hangingPunct="0"/>
              <a:r>
                <a:rPr lang="en-US" sz="1100" b="1" dirty="0">
                  <a:latin typeface="Zapf Dingbats" charset="2"/>
                  <a:ea typeface="Zapf Dingbats" charset="2"/>
                  <a:cs typeface="Zapf Dingbats" charset="2"/>
                </a:rPr>
                <a:t>✔</a:t>
              </a:r>
              <a:endParaRPr lang="en-US" sz="1100" b="1" dirty="0">
                <a:latin typeface="Verdana" charset="0"/>
                <a:ea typeface="Verdana" charset="0"/>
                <a:cs typeface="Verdana" charset="0"/>
              </a:endParaRPr>
            </a:p>
          </p:txBody>
        </p:sp>
      </p:grpSp>
      <p:grpSp>
        <p:nvGrpSpPr>
          <p:cNvPr id="7" name="Group 6"/>
          <p:cNvGrpSpPr/>
          <p:nvPr/>
        </p:nvGrpSpPr>
        <p:grpSpPr>
          <a:xfrm>
            <a:off x="1251892" y="2578100"/>
            <a:ext cx="4817262" cy="3251581"/>
            <a:chOff x="1251892" y="2578100"/>
            <a:chExt cx="4817262" cy="3251581"/>
          </a:xfrm>
        </p:grpSpPr>
        <p:grpSp>
          <p:nvGrpSpPr>
            <p:cNvPr id="6" name="Group 5"/>
            <p:cNvGrpSpPr/>
            <p:nvPr/>
          </p:nvGrpSpPr>
          <p:grpSpPr>
            <a:xfrm>
              <a:off x="3325954" y="2578100"/>
              <a:ext cx="2743200" cy="3251581"/>
              <a:chOff x="3211654" y="2578100"/>
              <a:chExt cx="2743200" cy="3251581"/>
            </a:xfrm>
          </p:grpSpPr>
          <p:sp>
            <p:nvSpPr>
              <p:cNvPr id="28" name="Rectangle 27"/>
              <p:cNvSpPr>
                <a:spLocks noChangeArrowheads="1"/>
              </p:cNvSpPr>
              <p:nvPr/>
            </p:nvSpPr>
            <p:spPr bwMode="auto">
              <a:xfrm>
                <a:off x="3211654" y="2578100"/>
                <a:ext cx="2743200" cy="3251581"/>
              </a:xfrm>
              <a:prstGeom prst="rect">
                <a:avLst/>
              </a:prstGeom>
              <a:solidFill>
                <a:schemeClr val="bg1"/>
              </a:solidFill>
              <a:ln w="76200">
                <a:solidFill>
                  <a:srgbClr val="4173A4"/>
                </a:solidFill>
                <a:miter lim="800000"/>
                <a:headEnd/>
                <a:tailEnd/>
              </a:ln>
            </p:spPr>
            <p:txBody>
              <a:bodyPr wrap="none" anchor="ctr">
                <a:prstTxWarp prst="textNoShape">
                  <a:avLst/>
                </a:prstTxWarp>
              </a:bodyPr>
              <a:lstStyle/>
              <a:p>
                <a:pPr algn="ctr" eaLnBrk="0" hangingPunct="0">
                  <a:lnSpc>
                    <a:spcPct val="150000"/>
                  </a:lnSpc>
                </a:pPr>
                <a:endParaRPr lang="en-US" dirty="0">
                  <a:solidFill>
                    <a:schemeClr val="bg1"/>
                  </a:solidFill>
                  <a:latin typeface="Verdana" charset="0"/>
                </a:endParaRPr>
              </a:p>
            </p:txBody>
          </p:sp>
          <p:sp>
            <p:nvSpPr>
              <p:cNvPr id="29" name="Rectangle 13"/>
              <p:cNvSpPr>
                <a:spLocks noChangeArrowheads="1"/>
              </p:cNvSpPr>
              <p:nvPr/>
            </p:nvSpPr>
            <p:spPr bwMode="auto">
              <a:xfrm>
                <a:off x="3592654" y="2857500"/>
                <a:ext cx="1981200" cy="1326642"/>
              </a:xfrm>
              <a:prstGeom prst="rect">
                <a:avLst/>
              </a:prstGeom>
              <a:solidFill>
                <a:schemeClr val="bg1"/>
              </a:solidFill>
              <a:ln w="19050" cmpd="sng">
                <a:noFill/>
                <a:miter lim="800000"/>
                <a:headEnd/>
                <a:tailEnd/>
              </a:ln>
            </p:spPr>
            <p:txBody>
              <a:bodyPr wrap="none" anchor="ctr">
                <a:prstTxWarp prst="textNoShape">
                  <a:avLst/>
                </a:prstTxWarp>
              </a:bodyPr>
              <a:lstStyle/>
              <a:p>
                <a:pPr algn="ctr" eaLnBrk="0" hangingPunct="0">
                  <a:lnSpc>
                    <a:spcPct val="120000"/>
                  </a:lnSpc>
                  <a:spcAft>
                    <a:spcPts val="600"/>
                  </a:spcAft>
                </a:pPr>
                <a:r>
                  <a:rPr lang="en-US" sz="2400" dirty="0">
                    <a:solidFill>
                      <a:srgbClr val="FF6600"/>
                    </a:solidFill>
                    <a:latin typeface="Verdana" charset="0"/>
                  </a:rPr>
                  <a:t>S</a:t>
                </a:r>
                <a:r>
                  <a:rPr lang="en-US" sz="2400" dirty="0" smtClean="0">
                    <a:solidFill>
                      <a:srgbClr val="FF6600"/>
                    </a:solidFill>
                    <a:latin typeface="Verdana" charset="0"/>
                  </a:rPr>
                  <a:t>elect</a:t>
                </a:r>
              </a:p>
              <a:p>
                <a:pPr algn="ctr" eaLnBrk="0" hangingPunct="0">
                  <a:lnSpc>
                    <a:spcPct val="120000"/>
                  </a:lnSpc>
                  <a:spcAft>
                    <a:spcPts val="600"/>
                  </a:spcAft>
                </a:pPr>
                <a:r>
                  <a:rPr lang="en-US" sz="2400" dirty="0" smtClean="0">
                    <a:solidFill>
                      <a:srgbClr val="FF6600"/>
                    </a:solidFill>
                    <a:latin typeface="Verdana" charset="0"/>
                  </a:rPr>
                  <a:t>Journal</a:t>
                </a:r>
              </a:p>
              <a:p>
                <a:pPr algn="ctr" eaLnBrk="0" hangingPunct="0">
                  <a:lnSpc>
                    <a:spcPct val="120000"/>
                  </a:lnSpc>
                  <a:spcAft>
                    <a:spcPts val="600"/>
                  </a:spcAft>
                </a:pPr>
                <a:r>
                  <a:rPr lang="en-US" sz="2400" dirty="0" smtClean="0">
                    <a:solidFill>
                      <a:srgbClr val="FF6600"/>
                    </a:solidFill>
                    <a:latin typeface="Verdana" charset="0"/>
                  </a:rPr>
                  <a:t>Categories</a:t>
                </a:r>
              </a:p>
            </p:txBody>
          </p:sp>
          <p:sp>
            <p:nvSpPr>
              <p:cNvPr id="30" name="Rectangle 29"/>
              <p:cNvSpPr>
                <a:spLocks noChangeAspect="1" noChangeArrowheads="1"/>
              </p:cNvSpPr>
              <p:nvPr/>
            </p:nvSpPr>
            <p:spPr bwMode="auto">
              <a:xfrm>
                <a:off x="3440254" y="2755901"/>
                <a:ext cx="2286000" cy="2837302"/>
              </a:xfrm>
              <a:prstGeom prst="rect">
                <a:avLst/>
              </a:prstGeom>
              <a:noFill/>
              <a:ln w="28575" cmpd="sng">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31" name="Rounded Rectangle 30"/>
              <p:cNvSpPr/>
              <p:nvPr/>
            </p:nvSpPr>
            <p:spPr bwMode="auto">
              <a:xfrm>
                <a:off x="4011754" y="4921631"/>
                <a:ext cx="1131746" cy="533400"/>
              </a:xfrm>
              <a:prstGeom prst="roundRect">
                <a:avLst/>
              </a:prstGeom>
              <a:solidFill>
                <a:srgbClr val="1A569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2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Geneva" pitchFamily="-111" charset="0"/>
                  </a:rPr>
                  <a:t>Show</a:t>
                </a:r>
                <a:endParaRPr kumimoji="0" lang="en-US" sz="2400" b="0" i="0" u="none" strike="noStrike" cap="none" normalizeH="0" baseline="0" dirty="0">
                  <a:ln>
                    <a:noFill/>
                  </a:ln>
                  <a:solidFill>
                    <a:schemeClr val="bg1"/>
                  </a:solidFill>
                  <a:effectLst/>
                  <a:latin typeface="Geneva" pitchFamily="-111" charset="0"/>
                </a:endParaRPr>
              </a:p>
            </p:txBody>
          </p:sp>
          <p:sp>
            <p:nvSpPr>
              <p:cNvPr id="32" name="Rectangle 31"/>
              <p:cNvSpPr>
                <a:spLocks noChangeArrowheads="1"/>
              </p:cNvSpPr>
              <p:nvPr/>
            </p:nvSpPr>
            <p:spPr bwMode="auto">
              <a:xfrm>
                <a:off x="3765374" y="4291583"/>
                <a:ext cx="1600200" cy="457200"/>
              </a:xfrm>
              <a:prstGeom prst="rect">
                <a:avLst/>
              </a:prstGeom>
              <a:solidFill>
                <a:schemeClr val="bg1"/>
              </a:solidFill>
              <a:ln w="19050" cmpd="sng">
                <a:noFill/>
                <a:miter lim="800000"/>
                <a:headEnd/>
                <a:tailEnd/>
              </a:ln>
            </p:spPr>
            <p:txBody>
              <a:bodyPr wrap="none" anchor="ctr">
                <a:prstTxWarp prst="textNoShape">
                  <a:avLst/>
                </a:prstTxWarp>
              </a:bodyPr>
              <a:lstStyle/>
              <a:p>
                <a:pPr algn="ctr" eaLnBrk="0" hangingPunct="0">
                  <a:lnSpc>
                    <a:spcPct val="80000"/>
                  </a:lnSpc>
                  <a:spcAft>
                    <a:spcPts val="600"/>
                  </a:spcAft>
                </a:pPr>
                <a:r>
                  <a:rPr lang="en-US" sz="2400" dirty="0" smtClean="0">
                    <a:solidFill>
                      <a:srgbClr val="FF6600"/>
                    </a:solidFill>
                    <a:latin typeface="Verdana" charset="0"/>
                  </a:rPr>
                  <a:t>and click </a:t>
                </a:r>
              </a:p>
            </p:txBody>
          </p:sp>
        </p:grpSp>
        <p:sp>
          <p:nvSpPr>
            <p:cNvPr id="27" name="AutoShape 19"/>
            <p:cNvSpPr>
              <a:spLocks noChangeArrowheads="1"/>
            </p:cNvSpPr>
            <p:nvPr/>
          </p:nvSpPr>
          <p:spPr bwMode="auto">
            <a:xfrm rot="20509434">
              <a:off x="1251892" y="5437540"/>
              <a:ext cx="3063027" cy="347292"/>
            </a:xfrm>
            <a:prstGeom prst="leftArrow">
              <a:avLst>
                <a:gd name="adj1" fmla="val 49898"/>
                <a:gd name="adj2" fmla="val 73747"/>
              </a:avLst>
            </a:prstGeom>
            <a:gradFill rotWithShape="0">
              <a:gsLst>
                <a:gs pos="0">
                  <a:srgbClr val="0047DF"/>
                </a:gs>
                <a:gs pos="100000">
                  <a:srgbClr val="43E141"/>
                </a:gs>
              </a:gsLst>
              <a:path path="rect">
                <a:fillToRect l="50000" t="50000" r="50000" b="50000"/>
              </a:path>
            </a:gradFill>
            <a:ln w="19050">
              <a:solidFill>
                <a:srgbClr val="0047DF"/>
              </a:solidFill>
              <a:miter lim="800000"/>
              <a:headEnd/>
              <a:tailEnd/>
            </a:ln>
          </p:spPr>
          <p:txBody>
            <a:bodyPr wrap="none" anchor="ctr">
              <a:prstTxWarp prst="textNoShape">
                <a:avLst/>
              </a:prstTxWarp>
            </a:bodyPr>
            <a:lstStyle/>
            <a:p>
              <a:pPr eaLnBrk="0" hangingPunct="0"/>
              <a:endParaRPr lang="en-US" dirty="0"/>
            </a:p>
          </p:txBody>
        </p:sp>
      </p:grpSp>
    </p:spTree>
    <p:extLst>
      <p:ext uri="{BB962C8B-B14F-4D97-AF65-F5344CB8AC3E}">
        <p14:creationId xmlns:p14="http://schemas.microsoft.com/office/powerpoint/2010/main" val="104649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07" r="309"/>
          <a:stretch/>
        </p:blipFill>
        <p:spPr>
          <a:xfrm>
            <a:off x="501479" y="392430"/>
            <a:ext cx="8141041" cy="6073140"/>
          </a:xfrm>
          <a:prstGeom prst="rect">
            <a:avLst/>
          </a:prstGeom>
        </p:spPr>
      </p:pic>
      <p:grpSp>
        <p:nvGrpSpPr>
          <p:cNvPr id="9" name="Group 8"/>
          <p:cNvGrpSpPr/>
          <p:nvPr/>
        </p:nvGrpSpPr>
        <p:grpSpPr>
          <a:xfrm>
            <a:off x="501479" y="4787900"/>
            <a:ext cx="7241810" cy="1295400"/>
            <a:chOff x="501479" y="4787900"/>
            <a:chExt cx="7241810" cy="1295400"/>
          </a:xfrm>
        </p:grpSpPr>
        <p:sp>
          <p:nvSpPr>
            <p:cNvPr id="17" name="Rectangle 16"/>
            <p:cNvSpPr>
              <a:spLocks noChangeArrowheads="1"/>
            </p:cNvSpPr>
            <p:nvPr/>
          </p:nvSpPr>
          <p:spPr bwMode="auto">
            <a:xfrm>
              <a:off x="501479" y="5435600"/>
              <a:ext cx="983549" cy="266700"/>
            </a:xfrm>
            <a:prstGeom prst="rect">
              <a:avLst/>
            </a:prstGeom>
            <a:noFill/>
            <a:ln w="76200" cmpd="sng">
              <a:solidFill>
                <a:srgbClr val="FF6600"/>
              </a:solidFill>
              <a:round/>
              <a:headEnd/>
              <a:tailEnd/>
            </a:ln>
          </p:spPr>
          <p:txBody>
            <a:bodyPr>
              <a:prstTxWarp prst="textNoShape">
                <a:avLst/>
              </a:prstTxWarp>
            </a:bodyPr>
            <a:lstStyle/>
            <a:p>
              <a:pPr eaLnBrk="0" hangingPunct="0"/>
              <a:endParaRPr lang="en-US" dirty="0"/>
            </a:p>
          </p:txBody>
        </p:sp>
        <p:grpSp>
          <p:nvGrpSpPr>
            <p:cNvPr id="8" name="Group 7"/>
            <p:cNvGrpSpPr/>
            <p:nvPr/>
          </p:nvGrpSpPr>
          <p:grpSpPr>
            <a:xfrm>
              <a:off x="1651800" y="4787900"/>
              <a:ext cx="6091489" cy="1295400"/>
              <a:chOff x="1651800" y="4787900"/>
              <a:chExt cx="6091489" cy="1295400"/>
            </a:xfrm>
          </p:grpSpPr>
          <p:grpSp>
            <p:nvGrpSpPr>
              <p:cNvPr id="19" name="Group 18"/>
              <p:cNvGrpSpPr/>
              <p:nvPr/>
            </p:nvGrpSpPr>
            <p:grpSpPr>
              <a:xfrm>
                <a:off x="2864818" y="4787900"/>
                <a:ext cx="4878471" cy="1295400"/>
                <a:chOff x="2144629" y="4657568"/>
                <a:chExt cx="4878471" cy="1295400"/>
              </a:xfrm>
            </p:grpSpPr>
            <p:sp>
              <p:nvSpPr>
                <p:cNvPr id="21" name="Rectangle 9"/>
                <p:cNvSpPr>
                  <a:spLocks noChangeArrowheads="1"/>
                </p:cNvSpPr>
                <p:nvPr/>
              </p:nvSpPr>
              <p:spPr bwMode="auto">
                <a:xfrm>
                  <a:off x="2144629" y="4657568"/>
                  <a:ext cx="4878471" cy="1295400"/>
                </a:xfrm>
                <a:prstGeom prst="rect">
                  <a:avLst/>
                </a:prstGeom>
                <a:solidFill>
                  <a:schemeClr val="bg1"/>
                </a:solidFill>
                <a:ln w="57150" cmpd="sng">
                  <a:solidFill>
                    <a:srgbClr val="2B5D8F"/>
                  </a:solidFill>
                  <a:miter lim="800000"/>
                  <a:headEnd/>
                  <a:tailEnd/>
                </a:ln>
              </p:spPr>
              <p:txBody>
                <a:bodyPr wrap="none" anchor="ctr">
                  <a:prstTxWarp prst="textNoShape">
                    <a:avLst/>
                  </a:prstTxWarp>
                </a:bodyPr>
                <a:lstStyle/>
                <a:p>
                  <a:pPr algn="ctr" eaLnBrk="0" hangingPunct="0">
                    <a:lnSpc>
                      <a:spcPct val="150000"/>
                    </a:lnSpc>
                  </a:pPr>
                  <a:endParaRPr lang="en-US" dirty="0">
                    <a:solidFill>
                      <a:schemeClr val="bg1"/>
                    </a:solidFill>
                    <a:latin typeface="Verdana" charset="0"/>
                  </a:endParaRPr>
                </a:p>
              </p:txBody>
            </p:sp>
            <p:sp>
              <p:nvSpPr>
                <p:cNvPr id="22" name="Rectangle 10"/>
                <p:cNvSpPr>
                  <a:spLocks noChangeArrowheads="1"/>
                </p:cNvSpPr>
                <p:nvPr/>
              </p:nvSpPr>
              <p:spPr bwMode="auto">
                <a:xfrm>
                  <a:off x="2311401" y="4846913"/>
                  <a:ext cx="4533900" cy="914400"/>
                </a:xfrm>
                <a:prstGeom prst="rect">
                  <a:avLst/>
                </a:prstGeom>
                <a:noFill/>
                <a:ln w="28575" cmpd="sng">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25" name="Rectangle 24"/>
                <p:cNvSpPr>
                  <a:spLocks noChangeArrowheads="1"/>
                </p:cNvSpPr>
                <p:nvPr/>
              </p:nvSpPr>
              <p:spPr bwMode="auto">
                <a:xfrm>
                  <a:off x="2476500" y="5075513"/>
                  <a:ext cx="4191000" cy="457200"/>
                </a:xfrm>
                <a:prstGeom prst="rect">
                  <a:avLst/>
                </a:prstGeom>
                <a:solidFill>
                  <a:schemeClr val="bg1"/>
                </a:solidFill>
                <a:ln w="9525">
                  <a:noFill/>
                  <a:miter lim="800000"/>
                  <a:headEnd/>
                  <a:tailEnd/>
                </a:ln>
              </p:spPr>
              <p:txBody>
                <a:bodyPr wrap="none" anchor="ctr">
                  <a:prstTxWarp prst="textNoShape">
                    <a:avLst/>
                  </a:prstTxWarp>
                </a:bodyPr>
                <a:lstStyle/>
                <a:p>
                  <a:pPr eaLnBrk="0" hangingPunct="0"/>
                  <a:r>
                    <a:rPr lang="en-US" sz="2800" dirty="0" smtClean="0">
                      <a:solidFill>
                        <a:srgbClr val="00B050"/>
                      </a:solidFill>
                      <a:latin typeface="Verdana" charset="0"/>
                    </a:rPr>
                    <a:t>Click</a:t>
                  </a:r>
                  <a:r>
                    <a:rPr lang="en-US" sz="2800" dirty="0" smtClean="0">
                      <a:solidFill>
                        <a:srgbClr val="336699"/>
                      </a:solidFill>
                      <a:latin typeface="Verdana" charset="0"/>
                    </a:rPr>
                    <a:t> Nursing Journals</a:t>
                  </a:r>
                  <a:endParaRPr lang="en-US" sz="2800" dirty="0">
                    <a:solidFill>
                      <a:srgbClr val="336699"/>
                    </a:solidFill>
                    <a:latin typeface="Verdana" charset="0"/>
                  </a:endParaRPr>
                </a:p>
              </p:txBody>
            </p:sp>
          </p:grpSp>
          <p:sp>
            <p:nvSpPr>
              <p:cNvPr id="20" name="AutoShape 19"/>
              <p:cNvSpPr>
                <a:spLocks noChangeArrowheads="1"/>
              </p:cNvSpPr>
              <p:nvPr/>
            </p:nvSpPr>
            <p:spPr bwMode="auto">
              <a:xfrm>
                <a:off x="1651800" y="5384979"/>
                <a:ext cx="1591008" cy="367942"/>
              </a:xfrm>
              <a:prstGeom prst="leftArrow">
                <a:avLst>
                  <a:gd name="adj1" fmla="val 46509"/>
                  <a:gd name="adj2" fmla="val 73747"/>
                </a:avLst>
              </a:prstGeom>
              <a:gradFill rotWithShape="0">
                <a:gsLst>
                  <a:gs pos="0">
                    <a:srgbClr val="0047DF"/>
                  </a:gs>
                  <a:gs pos="100000">
                    <a:srgbClr val="43E141"/>
                  </a:gs>
                </a:gsLst>
                <a:path path="rect">
                  <a:fillToRect l="50000" t="50000" r="50000" b="50000"/>
                </a:path>
              </a:gradFill>
              <a:ln w="19050">
                <a:solidFill>
                  <a:srgbClr val="0047DF"/>
                </a:solidFill>
                <a:miter lim="800000"/>
                <a:headEnd/>
                <a:tailEnd/>
              </a:ln>
            </p:spPr>
            <p:txBody>
              <a:bodyPr wrap="none" anchor="ctr">
                <a:prstTxWarp prst="textNoShape">
                  <a:avLst/>
                </a:prstTxWarp>
              </a:bodyPr>
              <a:lstStyle/>
              <a:p>
                <a:pPr eaLnBrk="0" hangingPunct="0"/>
                <a:endParaRPr lang="en-US" dirty="0"/>
              </a:p>
            </p:txBody>
          </p:sp>
        </p:grpSp>
      </p:grpSp>
    </p:spTree>
    <p:extLst>
      <p:ext uri="{BB962C8B-B14F-4D97-AF65-F5344CB8AC3E}">
        <p14:creationId xmlns:p14="http://schemas.microsoft.com/office/powerpoint/2010/main" val="152404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562" y="401002"/>
            <a:ext cx="7508875" cy="6055995"/>
          </a:xfrm>
          <a:prstGeom prst="rect">
            <a:avLst/>
          </a:prstGeom>
        </p:spPr>
      </p:pic>
      <p:grpSp>
        <p:nvGrpSpPr>
          <p:cNvPr id="4" name="Group 3"/>
          <p:cNvGrpSpPr/>
          <p:nvPr/>
        </p:nvGrpSpPr>
        <p:grpSpPr>
          <a:xfrm>
            <a:off x="2028030" y="1400720"/>
            <a:ext cx="4757738" cy="4288880"/>
            <a:chOff x="2040730" y="1413420"/>
            <a:chExt cx="4757738" cy="4288880"/>
          </a:xfrm>
        </p:grpSpPr>
        <p:sp>
          <p:nvSpPr>
            <p:cNvPr id="27" name="Rectangle 26"/>
            <p:cNvSpPr>
              <a:spLocks noChangeArrowheads="1"/>
            </p:cNvSpPr>
            <p:nvPr/>
          </p:nvSpPr>
          <p:spPr bwMode="auto">
            <a:xfrm>
              <a:off x="2040730" y="1413420"/>
              <a:ext cx="1058070" cy="566012"/>
            </a:xfrm>
            <a:prstGeom prst="rect">
              <a:avLst/>
            </a:prstGeom>
            <a:noFill/>
            <a:ln w="57150" cmpd="sng">
              <a:solidFill>
                <a:srgbClr val="FF6600"/>
              </a:solidFill>
              <a:round/>
              <a:headEnd/>
              <a:tailEnd/>
            </a:ln>
          </p:spPr>
          <p:txBody>
            <a:bodyPr>
              <a:prstTxWarp prst="textNoShape">
                <a:avLst/>
              </a:prstTxWarp>
            </a:bodyPr>
            <a:lstStyle/>
            <a:p>
              <a:pPr eaLnBrk="0" hangingPunct="0"/>
              <a:endParaRPr lang="en-US" dirty="0"/>
            </a:p>
          </p:txBody>
        </p:sp>
        <p:grpSp>
          <p:nvGrpSpPr>
            <p:cNvPr id="28" name="Group 27"/>
            <p:cNvGrpSpPr/>
            <p:nvPr/>
          </p:nvGrpSpPr>
          <p:grpSpPr>
            <a:xfrm>
              <a:off x="2040730" y="3721100"/>
              <a:ext cx="4757738" cy="1981200"/>
              <a:chOff x="2057400" y="4419600"/>
              <a:chExt cx="4724400" cy="1600200"/>
            </a:xfrm>
          </p:grpSpPr>
          <p:sp>
            <p:nvSpPr>
              <p:cNvPr id="30" name="Rectangle 29"/>
              <p:cNvSpPr>
                <a:spLocks noChangeArrowheads="1"/>
              </p:cNvSpPr>
              <p:nvPr/>
            </p:nvSpPr>
            <p:spPr bwMode="auto">
              <a:xfrm>
                <a:off x="2057400" y="4419600"/>
                <a:ext cx="4724400" cy="1600200"/>
              </a:xfrm>
              <a:prstGeom prst="rect">
                <a:avLst/>
              </a:prstGeom>
              <a:solidFill>
                <a:schemeClr val="bg1"/>
              </a:solidFill>
              <a:ln w="88900">
                <a:solidFill>
                  <a:srgbClr val="2E5D8E"/>
                </a:solidFill>
                <a:miter lim="800000"/>
                <a:headEnd/>
                <a:tailEnd/>
              </a:ln>
            </p:spPr>
            <p:txBody>
              <a:bodyPr wrap="none" anchor="ctr">
                <a:prstTxWarp prst="textNoShape">
                  <a:avLst/>
                </a:prstTxWarp>
              </a:bodyPr>
              <a:lstStyle/>
              <a:p>
                <a:pPr algn="ctr">
                  <a:lnSpc>
                    <a:spcPct val="120000"/>
                  </a:lnSpc>
                </a:pPr>
                <a:r>
                  <a:rPr lang="en-US" sz="2600" dirty="0" smtClean="0">
                    <a:solidFill>
                      <a:srgbClr val="FF6600"/>
                    </a:solidFill>
                    <a:latin typeface="Verdana" charset="0"/>
                  </a:rPr>
                  <a:t>By applying filters,</a:t>
                </a:r>
              </a:p>
              <a:p>
                <a:pPr algn="ctr">
                  <a:lnSpc>
                    <a:spcPct val="120000"/>
                  </a:lnSpc>
                </a:pPr>
                <a:r>
                  <a:rPr lang="en-US" sz="2600" dirty="0" smtClean="0">
                    <a:solidFill>
                      <a:srgbClr val="FF6600"/>
                    </a:solidFill>
                    <a:latin typeface="Verdana" charset="0"/>
                  </a:rPr>
                  <a:t>results </a:t>
                </a:r>
                <a:r>
                  <a:rPr lang="en-US" sz="2600" dirty="0">
                    <a:solidFill>
                      <a:srgbClr val="FF6600"/>
                    </a:solidFill>
                    <a:latin typeface="Verdana" charset="0"/>
                  </a:rPr>
                  <a:t>are reduced</a:t>
                </a:r>
                <a:endParaRPr lang="en-US" sz="2600" dirty="0" smtClean="0">
                  <a:solidFill>
                    <a:srgbClr val="FF6600"/>
                  </a:solidFill>
                  <a:latin typeface="Verdana" charset="0"/>
                </a:endParaRPr>
              </a:p>
              <a:p>
                <a:pPr algn="ctr">
                  <a:lnSpc>
                    <a:spcPct val="120000"/>
                  </a:lnSpc>
                </a:pPr>
                <a:r>
                  <a:rPr lang="en-US" sz="2600" dirty="0" smtClean="0">
                    <a:solidFill>
                      <a:srgbClr val="FF6600"/>
                    </a:solidFill>
                    <a:latin typeface="Verdana" charset="0"/>
                  </a:rPr>
                  <a:t>From 193 </a:t>
                </a:r>
                <a:r>
                  <a:rPr lang="en-US" sz="2600" dirty="0">
                    <a:solidFill>
                      <a:srgbClr val="FF6600"/>
                    </a:solidFill>
                    <a:latin typeface="Verdana" charset="0"/>
                  </a:rPr>
                  <a:t>to </a:t>
                </a:r>
                <a:r>
                  <a:rPr lang="en-US" sz="2600" dirty="0" smtClean="0">
                    <a:solidFill>
                      <a:srgbClr val="FF6600"/>
                    </a:solidFill>
                    <a:latin typeface="Verdana" charset="0"/>
                  </a:rPr>
                  <a:t>7</a:t>
                </a:r>
                <a:endParaRPr lang="en-US" sz="5400" dirty="0">
                  <a:solidFill>
                    <a:srgbClr val="FF6600"/>
                  </a:solidFill>
                  <a:latin typeface="Verdana" charset="0"/>
                </a:endParaRPr>
              </a:p>
            </p:txBody>
          </p:sp>
          <p:sp>
            <p:nvSpPr>
              <p:cNvPr id="31" name="Rectangle 30"/>
              <p:cNvSpPr>
                <a:spLocks noChangeArrowheads="1"/>
              </p:cNvSpPr>
              <p:nvPr/>
            </p:nvSpPr>
            <p:spPr bwMode="auto">
              <a:xfrm>
                <a:off x="2209800" y="4572000"/>
                <a:ext cx="4419600" cy="1295400"/>
              </a:xfrm>
              <a:prstGeom prst="rect">
                <a:avLst/>
              </a:prstGeom>
              <a:noFill/>
              <a:ln w="28575">
                <a:solidFill>
                  <a:srgbClr val="5CC26A"/>
                </a:solidFill>
                <a:miter lim="800000"/>
                <a:headEnd/>
                <a:tailEnd/>
              </a:ln>
            </p:spPr>
            <p:txBody>
              <a:bodyPr wrap="none" anchor="ctr">
                <a:prstTxWarp prst="textNoShape">
                  <a:avLst/>
                </a:prstTxWarp>
              </a:bodyPr>
              <a:lstStyle/>
              <a:p>
                <a:endParaRPr lang="en-US" dirty="0"/>
              </a:p>
            </p:txBody>
          </p:sp>
        </p:grpSp>
        <p:sp>
          <p:nvSpPr>
            <p:cNvPr id="29" name="AutoShape 19"/>
            <p:cNvSpPr>
              <a:spLocks noChangeArrowheads="1"/>
            </p:cNvSpPr>
            <p:nvPr/>
          </p:nvSpPr>
          <p:spPr bwMode="auto">
            <a:xfrm rot="3764530">
              <a:off x="2428060" y="2844683"/>
              <a:ext cx="2189307" cy="388539"/>
            </a:xfrm>
            <a:prstGeom prst="leftArrow">
              <a:avLst>
                <a:gd name="adj1" fmla="val 46520"/>
                <a:gd name="adj2" fmla="val 109674"/>
              </a:avLst>
            </a:prstGeom>
            <a:gradFill rotWithShape="0">
              <a:gsLst>
                <a:gs pos="0">
                  <a:srgbClr val="0047DF"/>
                </a:gs>
                <a:gs pos="100000">
                  <a:srgbClr val="43E141"/>
                </a:gs>
              </a:gsLst>
              <a:path path="rect">
                <a:fillToRect l="50000" t="50000" r="50000" b="50000"/>
              </a:path>
            </a:gradFill>
            <a:ln w="19050">
              <a:solidFill>
                <a:srgbClr val="0047DF"/>
              </a:solidFill>
              <a:miter lim="800000"/>
              <a:headEnd/>
              <a:tailEnd/>
            </a:ln>
          </p:spPr>
          <p:txBody>
            <a:bodyPr wrap="none" anchor="ctr">
              <a:prstTxWarp prst="textNoShape">
                <a:avLst/>
              </a:prstTxWarp>
            </a:bodyPr>
            <a:lstStyle/>
            <a:p>
              <a:pPr eaLnBrk="0" hangingPunct="0"/>
              <a:endParaRPr lang="en-US" dirty="0"/>
            </a:p>
          </p:txBody>
        </p:sp>
      </p:grpSp>
    </p:spTree>
    <p:extLst>
      <p:ext uri="{BB962C8B-B14F-4D97-AF65-F5344CB8AC3E}">
        <p14:creationId xmlns:p14="http://schemas.microsoft.com/office/powerpoint/2010/main" val="7435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322" y="280162"/>
            <a:ext cx="6632956" cy="6297676"/>
          </a:xfrm>
          <a:prstGeom prst="rect">
            <a:avLst/>
          </a:prstGeom>
        </p:spPr>
      </p:pic>
      <p:grpSp>
        <p:nvGrpSpPr>
          <p:cNvPr id="3" name="Group 2"/>
          <p:cNvGrpSpPr/>
          <p:nvPr/>
        </p:nvGrpSpPr>
        <p:grpSpPr>
          <a:xfrm>
            <a:off x="457200" y="612283"/>
            <a:ext cx="8229600" cy="2766437"/>
            <a:chOff x="457200" y="612283"/>
            <a:chExt cx="8229600" cy="2766437"/>
          </a:xfrm>
        </p:grpSpPr>
        <p:grpSp>
          <p:nvGrpSpPr>
            <p:cNvPr id="12" name="Group 11"/>
            <p:cNvGrpSpPr/>
            <p:nvPr/>
          </p:nvGrpSpPr>
          <p:grpSpPr>
            <a:xfrm>
              <a:off x="457200" y="1873298"/>
              <a:ext cx="8229600" cy="1505422"/>
              <a:chOff x="468350" y="4237455"/>
              <a:chExt cx="8229600" cy="1505422"/>
            </a:xfrm>
          </p:grpSpPr>
          <p:sp>
            <p:nvSpPr>
              <p:cNvPr id="14" name="Rectangle 13"/>
              <p:cNvSpPr>
                <a:spLocks noChangeArrowheads="1"/>
              </p:cNvSpPr>
              <p:nvPr/>
            </p:nvSpPr>
            <p:spPr bwMode="auto">
              <a:xfrm>
                <a:off x="468350" y="4237455"/>
                <a:ext cx="8229600" cy="1505422"/>
              </a:xfrm>
              <a:prstGeom prst="rect">
                <a:avLst/>
              </a:prstGeom>
              <a:solidFill>
                <a:schemeClr val="bg1"/>
              </a:solidFill>
              <a:ln w="114300">
                <a:solidFill>
                  <a:srgbClr val="648BB6"/>
                </a:solidFill>
                <a:miter lim="800000"/>
                <a:headEnd/>
                <a:tailEnd/>
              </a:ln>
            </p:spPr>
            <p:txBody>
              <a:bodyPr wrap="none" anchor="ctr">
                <a:prstTxWarp prst="textNoShape">
                  <a:avLst/>
                </a:prstTxWarp>
              </a:bodyPr>
              <a:lstStyle/>
              <a:p>
                <a:pPr eaLnBrk="0" hangingPunct="0">
                  <a:lnSpc>
                    <a:spcPct val="120000"/>
                  </a:lnSpc>
                </a:pPr>
                <a:r>
                  <a:rPr lang="en-US" sz="3200" dirty="0" smtClean="0">
                    <a:solidFill>
                      <a:srgbClr val="002A7E"/>
                    </a:solidFill>
                    <a:latin typeface="Verdana" charset="0"/>
                  </a:rPr>
                  <a:t>  </a:t>
                </a:r>
              </a:p>
              <a:p>
                <a:pPr eaLnBrk="0" hangingPunct="0">
                  <a:lnSpc>
                    <a:spcPct val="120000"/>
                  </a:lnSpc>
                </a:pPr>
                <a:endParaRPr lang="en-US" sz="3200" dirty="0">
                  <a:solidFill>
                    <a:srgbClr val="002A7E"/>
                  </a:solidFill>
                  <a:latin typeface="Verdana" charset="0"/>
                </a:endParaRPr>
              </a:p>
              <a:p>
                <a:pPr eaLnBrk="0" hangingPunct="0">
                  <a:lnSpc>
                    <a:spcPct val="120000"/>
                  </a:lnSpc>
                </a:pPr>
                <a:r>
                  <a:rPr lang="en-US" sz="1400" dirty="0" smtClean="0">
                    <a:solidFill>
                      <a:schemeClr val="bg1"/>
                    </a:solidFill>
                    <a:latin typeface="Verdana" charset="0"/>
                  </a:rPr>
                  <a:t>a</a:t>
                </a:r>
                <a:endParaRPr lang="en-US" sz="3200" dirty="0">
                  <a:solidFill>
                    <a:srgbClr val="002A7E"/>
                  </a:solidFill>
                  <a:latin typeface="Verdana" charset="0"/>
                </a:endParaRPr>
              </a:p>
              <a:p>
                <a:pPr eaLnBrk="0" hangingPunct="0">
                  <a:lnSpc>
                    <a:spcPct val="120000"/>
                  </a:lnSpc>
                </a:pPr>
                <a:endParaRPr lang="en-US" dirty="0">
                  <a:solidFill>
                    <a:srgbClr val="00FFFF"/>
                  </a:solidFill>
                  <a:latin typeface="Verdana" charset="0"/>
                </a:endParaRPr>
              </a:p>
              <a:p>
                <a:pPr eaLnBrk="0" hangingPunct="0"/>
                <a:endParaRPr lang="en-US" dirty="0">
                  <a:solidFill>
                    <a:srgbClr val="00FFFF"/>
                  </a:solidFill>
                  <a:latin typeface="Verdana" charset="0"/>
                </a:endParaRPr>
              </a:p>
              <a:p>
                <a:pPr eaLnBrk="0" hangingPunct="0"/>
                <a:endParaRPr lang="en-US" dirty="0">
                  <a:solidFill>
                    <a:srgbClr val="002A7E"/>
                  </a:solidFill>
                  <a:latin typeface="Verdana" charset="0"/>
                </a:endParaRPr>
              </a:p>
            </p:txBody>
          </p:sp>
          <p:sp>
            <p:nvSpPr>
              <p:cNvPr id="15" name="Rectangle 14"/>
              <p:cNvSpPr>
                <a:spLocks noChangeArrowheads="1"/>
              </p:cNvSpPr>
              <p:nvPr/>
            </p:nvSpPr>
            <p:spPr bwMode="auto">
              <a:xfrm>
                <a:off x="625105" y="4389790"/>
                <a:ext cx="7916091" cy="1141213"/>
              </a:xfrm>
              <a:prstGeom prst="rect">
                <a:avLst/>
              </a:prstGeom>
              <a:noFill/>
              <a:ln w="38100">
                <a:solidFill>
                  <a:srgbClr val="5EC266"/>
                </a:solidFill>
                <a:miter lim="800000"/>
                <a:headEnd/>
                <a:tailEnd/>
              </a:ln>
            </p:spPr>
            <p:txBody>
              <a:bodyPr wrap="none" anchor="ctr">
                <a:prstTxWarp prst="textNoShape">
                  <a:avLst/>
                </a:prstTxWarp>
              </a:bodyPr>
              <a:lstStyle/>
              <a:p>
                <a:pPr eaLnBrk="0" hangingPunct="0"/>
                <a:endParaRPr lang="en-US" dirty="0"/>
              </a:p>
            </p:txBody>
          </p:sp>
          <p:sp>
            <p:nvSpPr>
              <p:cNvPr id="16" name="Rectangle 15"/>
              <p:cNvSpPr>
                <a:spLocks noChangeArrowheads="1"/>
              </p:cNvSpPr>
              <p:nvPr/>
            </p:nvSpPr>
            <p:spPr bwMode="auto">
              <a:xfrm>
                <a:off x="870624" y="4667584"/>
                <a:ext cx="5700337" cy="533400"/>
              </a:xfrm>
              <a:prstGeom prst="rect">
                <a:avLst/>
              </a:prstGeom>
              <a:noFill/>
              <a:ln w="9525">
                <a:noFill/>
                <a:miter lim="800000"/>
                <a:headEnd/>
                <a:tailEnd/>
              </a:ln>
            </p:spPr>
            <p:txBody>
              <a:bodyPr wrap="none" anchor="ctr">
                <a:prstTxWarp prst="textNoShape">
                  <a:avLst/>
                </a:prstTxWarp>
              </a:bodyPr>
              <a:lstStyle/>
              <a:p>
                <a:pPr eaLnBrk="0" hangingPunct="0"/>
                <a:r>
                  <a:rPr lang="en-US" sz="2800" dirty="0" smtClean="0">
                    <a:solidFill>
                      <a:srgbClr val="FF9300"/>
                    </a:solidFill>
                    <a:latin typeface="Verdana" charset="0"/>
                  </a:rPr>
                  <a:t>Enter</a:t>
                </a:r>
                <a:r>
                  <a:rPr lang="en-US" sz="2800" dirty="0" smtClean="0">
                    <a:solidFill>
                      <a:srgbClr val="191919"/>
                    </a:solidFill>
                    <a:latin typeface="Verdana" charset="0"/>
                  </a:rPr>
                  <a:t> AND qualitative </a:t>
                </a:r>
                <a:r>
                  <a:rPr lang="en-US" sz="2800" dirty="0" smtClean="0">
                    <a:solidFill>
                      <a:srgbClr val="FF9300"/>
                    </a:solidFill>
                    <a:latin typeface="Verdana" charset="0"/>
                  </a:rPr>
                  <a:t>and click</a:t>
                </a:r>
                <a:endParaRPr lang="en-US" sz="2800" dirty="0">
                  <a:solidFill>
                    <a:srgbClr val="FF9300"/>
                  </a:solidFill>
                  <a:latin typeface="Verdana" charset="0"/>
                </a:endParaRPr>
              </a:p>
            </p:txBody>
          </p:sp>
          <p:sp>
            <p:nvSpPr>
              <p:cNvPr id="17" name="AutoShape 12"/>
              <p:cNvSpPr>
                <a:spLocks noChangeArrowheads="1"/>
              </p:cNvSpPr>
              <p:nvPr/>
            </p:nvSpPr>
            <p:spPr bwMode="auto">
              <a:xfrm flipV="1">
                <a:off x="6678704" y="4616541"/>
                <a:ext cx="1530675" cy="609600"/>
              </a:xfrm>
              <a:prstGeom prst="roundRect">
                <a:avLst>
                  <a:gd name="adj" fmla="val 16667"/>
                </a:avLst>
              </a:prstGeom>
              <a:solidFill>
                <a:srgbClr val="336699"/>
              </a:solidFill>
              <a:ln w="9525">
                <a:noFill/>
                <a:round/>
                <a:headEnd/>
                <a:tailEnd/>
              </a:ln>
            </p:spPr>
            <p:txBody>
              <a:bodyPr rot="10800000" wrap="none" anchor="ctr">
                <a:prstTxWarp prst="textNoShape">
                  <a:avLst/>
                </a:prstTxWarp>
              </a:bodyPr>
              <a:lstStyle/>
              <a:p>
                <a:pPr algn="ctr" eaLnBrk="0" hangingPunct="0"/>
                <a:r>
                  <a:rPr lang="en-US" sz="2600" dirty="0" smtClean="0">
                    <a:solidFill>
                      <a:schemeClr val="bg1"/>
                    </a:solidFill>
                    <a:latin typeface="Verdana" charset="0"/>
                  </a:rPr>
                  <a:t>Searc</a:t>
                </a:r>
                <a:r>
                  <a:rPr lang="en-US" sz="2600" dirty="0">
                    <a:solidFill>
                      <a:schemeClr val="bg1"/>
                    </a:solidFill>
                    <a:latin typeface="Verdana" charset="0"/>
                  </a:rPr>
                  <a:t>h</a:t>
                </a:r>
              </a:p>
            </p:txBody>
          </p:sp>
        </p:grpSp>
        <p:sp>
          <p:nvSpPr>
            <p:cNvPr id="18" name="AutoShape 10"/>
            <p:cNvSpPr>
              <a:spLocks noChangeArrowheads="1"/>
            </p:cNvSpPr>
            <p:nvPr/>
          </p:nvSpPr>
          <p:spPr bwMode="auto">
            <a:xfrm rot="1368178">
              <a:off x="4544065" y="612283"/>
              <a:ext cx="379412" cy="1841217"/>
            </a:xfrm>
            <a:prstGeom prst="upArrow">
              <a:avLst>
                <a:gd name="adj1" fmla="val 50000"/>
                <a:gd name="adj2" fmla="val 9787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204283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895" y="330042"/>
            <a:ext cx="8284210" cy="5392420"/>
          </a:xfrm>
          <a:prstGeom prst="rect">
            <a:avLst/>
          </a:prstGeom>
        </p:spPr>
      </p:pic>
      <p:grpSp>
        <p:nvGrpSpPr>
          <p:cNvPr id="32" name="Group 31"/>
          <p:cNvGrpSpPr/>
          <p:nvPr/>
        </p:nvGrpSpPr>
        <p:grpSpPr>
          <a:xfrm>
            <a:off x="1111250" y="1327050"/>
            <a:ext cx="6921500" cy="5061050"/>
            <a:chOff x="1111250" y="1327050"/>
            <a:chExt cx="6921500" cy="5061050"/>
          </a:xfrm>
        </p:grpSpPr>
        <p:sp>
          <p:nvSpPr>
            <p:cNvPr id="26" name="Rectangle 25"/>
            <p:cNvSpPr>
              <a:spLocks noChangeArrowheads="1"/>
            </p:cNvSpPr>
            <p:nvPr/>
          </p:nvSpPr>
          <p:spPr bwMode="auto">
            <a:xfrm>
              <a:off x="1777900" y="1327050"/>
              <a:ext cx="4826100" cy="2751464"/>
            </a:xfrm>
            <a:prstGeom prst="rect">
              <a:avLst/>
            </a:prstGeom>
            <a:noFill/>
            <a:ln w="57150" cmpd="sng">
              <a:solidFill>
                <a:srgbClr val="00B050"/>
              </a:solidFill>
              <a:round/>
              <a:headEnd/>
              <a:tailEnd/>
            </a:ln>
          </p:spPr>
          <p:txBody>
            <a:bodyPr>
              <a:prstTxWarp prst="textNoShape">
                <a:avLst/>
              </a:prstTxWarp>
            </a:bodyPr>
            <a:lstStyle/>
            <a:p>
              <a:pPr eaLnBrk="0" hangingPunct="0"/>
              <a:endParaRPr lang="en-US" dirty="0"/>
            </a:p>
          </p:txBody>
        </p:sp>
        <p:grpSp>
          <p:nvGrpSpPr>
            <p:cNvPr id="31" name="Group 30"/>
            <p:cNvGrpSpPr/>
            <p:nvPr/>
          </p:nvGrpSpPr>
          <p:grpSpPr>
            <a:xfrm>
              <a:off x="1111250" y="4406900"/>
              <a:ext cx="6921500" cy="1981200"/>
              <a:chOff x="1206500" y="4267200"/>
              <a:chExt cx="6921500" cy="1981200"/>
            </a:xfrm>
          </p:grpSpPr>
          <p:sp>
            <p:nvSpPr>
              <p:cNvPr id="29" name="Rectangle 28"/>
              <p:cNvSpPr>
                <a:spLocks noChangeArrowheads="1"/>
              </p:cNvSpPr>
              <p:nvPr/>
            </p:nvSpPr>
            <p:spPr bwMode="auto">
              <a:xfrm>
                <a:off x="1206500" y="4267200"/>
                <a:ext cx="6921500" cy="1981200"/>
              </a:xfrm>
              <a:prstGeom prst="rect">
                <a:avLst/>
              </a:prstGeom>
              <a:solidFill>
                <a:schemeClr val="bg1"/>
              </a:solidFill>
              <a:ln w="88900">
                <a:solidFill>
                  <a:srgbClr val="0689D5"/>
                </a:solidFill>
                <a:miter lim="800000"/>
                <a:headEnd/>
                <a:tailEnd/>
              </a:ln>
            </p:spPr>
            <p:txBody>
              <a:bodyPr wrap="none" anchor="ctr">
                <a:prstTxWarp prst="textNoShape">
                  <a:avLst/>
                </a:prstTxWarp>
              </a:bodyPr>
              <a:lstStyle/>
              <a:p>
                <a:pPr algn="ctr">
                  <a:lnSpc>
                    <a:spcPct val="120000"/>
                  </a:lnSpc>
                </a:pPr>
                <a:r>
                  <a:rPr lang="en-US" sz="2800" dirty="0" smtClean="0">
                    <a:solidFill>
                      <a:srgbClr val="FF6600"/>
                    </a:solidFill>
                    <a:latin typeface="Verdana" charset="0"/>
                  </a:rPr>
                  <a:t>Documents are qualitative studies</a:t>
                </a:r>
                <a:endParaRPr lang="en-US" sz="2800" dirty="0">
                  <a:solidFill>
                    <a:srgbClr val="FF6600"/>
                  </a:solidFill>
                  <a:latin typeface="Verdana" charset="0"/>
                </a:endParaRPr>
              </a:p>
            </p:txBody>
          </p:sp>
          <p:sp>
            <p:nvSpPr>
              <p:cNvPr id="30" name="Rectangle 29"/>
              <p:cNvSpPr>
                <a:spLocks noChangeArrowheads="1"/>
              </p:cNvSpPr>
              <p:nvPr/>
            </p:nvSpPr>
            <p:spPr bwMode="auto">
              <a:xfrm>
                <a:off x="1428750" y="4455885"/>
                <a:ext cx="6477000" cy="1603829"/>
              </a:xfrm>
              <a:prstGeom prst="rect">
                <a:avLst/>
              </a:prstGeom>
              <a:noFill/>
              <a:ln w="28575">
                <a:solidFill>
                  <a:srgbClr val="5CC26A"/>
                </a:solidFill>
                <a:miter lim="800000"/>
                <a:headEnd/>
                <a:tailEnd/>
              </a:ln>
            </p:spPr>
            <p:txBody>
              <a:bodyPr wrap="none" anchor="ctr">
                <a:prstTxWarp prst="textNoShape">
                  <a:avLst/>
                </a:prstTxWarp>
              </a:bodyPr>
              <a:lstStyle/>
              <a:p>
                <a:endParaRPr lang="en-US" dirty="0"/>
              </a:p>
            </p:txBody>
          </p:sp>
        </p:grpSp>
      </p:grpSp>
    </p:spTree>
    <p:extLst>
      <p:ext uri="{BB962C8B-B14F-4D97-AF65-F5344CB8AC3E}">
        <p14:creationId xmlns:p14="http://schemas.microsoft.com/office/powerpoint/2010/main" val="166140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562" y="401002"/>
            <a:ext cx="7508875" cy="6055995"/>
          </a:xfrm>
          <a:prstGeom prst="rect">
            <a:avLst/>
          </a:prstGeom>
        </p:spPr>
      </p:pic>
      <p:grpSp>
        <p:nvGrpSpPr>
          <p:cNvPr id="8" name="Group 7"/>
          <p:cNvGrpSpPr/>
          <p:nvPr/>
        </p:nvGrpSpPr>
        <p:grpSpPr>
          <a:xfrm>
            <a:off x="817562" y="782588"/>
            <a:ext cx="4922838" cy="1361978"/>
            <a:chOff x="817562" y="782588"/>
            <a:chExt cx="4922838" cy="1361978"/>
          </a:xfrm>
        </p:grpSpPr>
        <p:sp>
          <p:nvSpPr>
            <p:cNvPr id="11" name="Rectangle 10"/>
            <p:cNvSpPr>
              <a:spLocks noChangeArrowheads="1"/>
            </p:cNvSpPr>
            <p:nvPr/>
          </p:nvSpPr>
          <p:spPr bwMode="auto">
            <a:xfrm>
              <a:off x="817562" y="1463577"/>
              <a:ext cx="630238" cy="250923"/>
            </a:xfrm>
            <a:prstGeom prst="rect">
              <a:avLst/>
            </a:prstGeom>
            <a:noFill/>
            <a:ln w="76200" cmpd="sng">
              <a:solidFill>
                <a:srgbClr val="FF6600"/>
              </a:solidFill>
              <a:round/>
              <a:headEnd/>
              <a:tailEnd/>
            </a:ln>
          </p:spPr>
          <p:txBody>
            <a:bodyPr>
              <a:prstTxWarp prst="textNoShape">
                <a:avLst/>
              </a:prstTxWarp>
            </a:bodyPr>
            <a:lstStyle/>
            <a:p>
              <a:pPr eaLnBrk="0" hangingPunct="0"/>
              <a:endParaRPr lang="en-US" dirty="0"/>
            </a:p>
          </p:txBody>
        </p:sp>
        <p:grpSp>
          <p:nvGrpSpPr>
            <p:cNvPr id="7" name="Group 6"/>
            <p:cNvGrpSpPr/>
            <p:nvPr/>
          </p:nvGrpSpPr>
          <p:grpSpPr>
            <a:xfrm>
              <a:off x="2130596" y="782588"/>
              <a:ext cx="3609804" cy="1361978"/>
              <a:chOff x="2549696" y="647700"/>
              <a:chExt cx="3609804" cy="1361978"/>
            </a:xfrm>
          </p:grpSpPr>
          <p:sp>
            <p:nvSpPr>
              <p:cNvPr id="14" name="Rectangle 9"/>
              <p:cNvSpPr>
                <a:spLocks noChangeArrowheads="1"/>
              </p:cNvSpPr>
              <p:nvPr/>
            </p:nvSpPr>
            <p:spPr bwMode="auto">
              <a:xfrm>
                <a:off x="2549696" y="647700"/>
                <a:ext cx="3609804" cy="1361978"/>
              </a:xfrm>
              <a:prstGeom prst="rect">
                <a:avLst/>
              </a:prstGeom>
              <a:solidFill>
                <a:schemeClr val="bg1"/>
              </a:solidFill>
              <a:ln w="57150" cmpd="sng">
                <a:solidFill>
                  <a:srgbClr val="78AAD6"/>
                </a:solidFill>
                <a:miter lim="800000"/>
                <a:headEnd/>
                <a:tailEnd/>
              </a:ln>
            </p:spPr>
            <p:txBody>
              <a:bodyPr wrap="none" anchor="ctr">
                <a:prstTxWarp prst="textNoShape">
                  <a:avLst/>
                </a:prstTxWarp>
              </a:bodyPr>
              <a:lstStyle/>
              <a:p>
                <a:pPr algn="ctr" eaLnBrk="0" hangingPunct="0">
                  <a:lnSpc>
                    <a:spcPct val="150000"/>
                  </a:lnSpc>
                </a:pPr>
                <a:endParaRPr lang="en-US" dirty="0">
                  <a:solidFill>
                    <a:schemeClr val="bg1"/>
                  </a:solidFill>
                  <a:latin typeface="Verdana" charset="0"/>
                </a:endParaRPr>
              </a:p>
            </p:txBody>
          </p:sp>
          <p:sp>
            <p:nvSpPr>
              <p:cNvPr id="15" name="Rectangle 10"/>
              <p:cNvSpPr>
                <a:spLocks noChangeArrowheads="1"/>
              </p:cNvSpPr>
              <p:nvPr/>
            </p:nvSpPr>
            <p:spPr bwMode="auto">
              <a:xfrm>
                <a:off x="2699944" y="787400"/>
                <a:ext cx="3295878" cy="1031779"/>
              </a:xfrm>
              <a:prstGeom prst="rect">
                <a:avLst/>
              </a:prstGeom>
              <a:noFill/>
              <a:ln w="28575" cmpd="sng">
                <a:solidFill>
                  <a:srgbClr val="5DC268"/>
                </a:solidFill>
                <a:miter lim="800000"/>
                <a:headEnd/>
                <a:tailEnd/>
              </a:ln>
            </p:spPr>
            <p:txBody>
              <a:bodyPr wrap="none" anchor="ctr">
                <a:prstTxWarp prst="textNoShape">
                  <a:avLst/>
                </a:prstTxWarp>
              </a:bodyPr>
              <a:lstStyle/>
              <a:p>
                <a:pPr eaLnBrk="0" hangingPunct="0"/>
                <a:endParaRPr lang="en-US" dirty="0"/>
              </a:p>
            </p:txBody>
          </p:sp>
          <p:grpSp>
            <p:nvGrpSpPr>
              <p:cNvPr id="6" name="Group 5"/>
              <p:cNvGrpSpPr/>
              <p:nvPr/>
            </p:nvGrpSpPr>
            <p:grpSpPr>
              <a:xfrm>
                <a:off x="2937835" y="968278"/>
                <a:ext cx="2881802" cy="460277"/>
                <a:chOff x="2937835" y="968278"/>
                <a:chExt cx="2881802" cy="460277"/>
              </a:xfrm>
            </p:grpSpPr>
            <p:sp>
              <p:nvSpPr>
                <p:cNvPr id="17" name="Rectangle 12"/>
                <p:cNvSpPr>
                  <a:spLocks noChangeArrowheads="1"/>
                </p:cNvSpPr>
                <p:nvPr/>
              </p:nvSpPr>
              <p:spPr bwMode="auto">
                <a:xfrm>
                  <a:off x="2937835" y="968278"/>
                  <a:ext cx="826359" cy="457200"/>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r>
                    <a:rPr lang="en-US" sz="2400" dirty="0" smtClean="0">
                      <a:solidFill>
                        <a:srgbClr val="FF6600"/>
                      </a:solidFill>
                      <a:latin typeface="Verdana" charset="0"/>
                    </a:rPr>
                    <a:t>Click</a:t>
                  </a:r>
                  <a:endParaRPr lang="en-US" sz="2400" dirty="0">
                    <a:solidFill>
                      <a:srgbClr val="FF6600"/>
                    </a:solidFill>
                    <a:latin typeface="Verdana" charset="0"/>
                  </a:endParaRPr>
                </a:p>
              </p:txBody>
            </p:sp>
            <p:sp>
              <p:nvSpPr>
                <p:cNvPr id="18" name="Rectangle 12"/>
                <p:cNvSpPr>
                  <a:spLocks noChangeArrowheads="1"/>
                </p:cNvSpPr>
                <p:nvPr/>
              </p:nvSpPr>
              <p:spPr bwMode="auto">
                <a:xfrm>
                  <a:off x="3801312" y="971355"/>
                  <a:ext cx="2018325" cy="457200"/>
                </a:xfrm>
                <a:prstGeom prst="rect">
                  <a:avLst/>
                </a:prstGeom>
                <a:solidFill>
                  <a:schemeClr val="bg1"/>
                </a:solidFill>
                <a:ln w="9525">
                  <a:noFill/>
                  <a:miter lim="800000"/>
                  <a:headEnd/>
                  <a:tailEnd/>
                </a:ln>
              </p:spPr>
              <p:txBody>
                <a:bodyPr wrap="none" anchor="ctr">
                  <a:prstTxWarp prst="textNoShape">
                    <a:avLst/>
                  </a:prstTxWarp>
                </a:bodyPr>
                <a:lstStyle/>
                <a:p>
                  <a:pPr eaLnBrk="0" hangingPunct="0"/>
                  <a:r>
                    <a:rPr lang="en-US" sz="2400" dirty="0" smtClean="0">
                      <a:solidFill>
                        <a:schemeClr val="tx1">
                          <a:lumMod val="75000"/>
                          <a:lumOff val="25000"/>
                        </a:schemeClr>
                      </a:solidFill>
                      <a:latin typeface="Verdana" charset="0"/>
                    </a:rPr>
                    <a:t>Customize</a:t>
                  </a:r>
                  <a:r>
                    <a:rPr lang="mr-IN" sz="2400" dirty="0" smtClean="0">
                      <a:solidFill>
                        <a:schemeClr val="tx1">
                          <a:lumMod val="75000"/>
                          <a:lumOff val="25000"/>
                        </a:schemeClr>
                      </a:solidFill>
                      <a:latin typeface="Verdana" charset="0"/>
                    </a:rPr>
                    <a:t>…</a:t>
                  </a:r>
                  <a:endParaRPr lang="en-US" sz="2400" dirty="0">
                    <a:solidFill>
                      <a:schemeClr val="tx1">
                        <a:lumMod val="75000"/>
                        <a:lumOff val="25000"/>
                      </a:schemeClr>
                    </a:solidFill>
                    <a:latin typeface="Verdana" charset="0"/>
                  </a:endParaRPr>
                </a:p>
              </p:txBody>
            </p:sp>
          </p:grpSp>
        </p:grpSp>
        <p:sp>
          <p:nvSpPr>
            <p:cNvPr id="13" name="AutoShape 19"/>
            <p:cNvSpPr>
              <a:spLocks noChangeArrowheads="1"/>
            </p:cNvSpPr>
            <p:nvPr/>
          </p:nvSpPr>
          <p:spPr bwMode="auto">
            <a:xfrm rot="289705">
              <a:off x="1531001" y="1472195"/>
              <a:ext cx="1816616" cy="348280"/>
            </a:xfrm>
            <a:prstGeom prst="leftArrow">
              <a:avLst>
                <a:gd name="adj1" fmla="val 47712"/>
                <a:gd name="adj2" fmla="val 91127"/>
              </a:avLst>
            </a:prstGeom>
            <a:gradFill rotWithShape="0">
              <a:gsLst>
                <a:gs pos="0">
                  <a:srgbClr val="0047DF"/>
                </a:gs>
                <a:gs pos="100000">
                  <a:srgbClr val="43E141"/>
                </a:gs>
              </a:gsLst>
              <a:path path="rect">
                <a:fillToRect l="50000" t="50000" r="50000" b="50000"/>
              </a:path>
            </a:gradFill>
            <a:ln w="19050">
              <a:solidFill>
                <a:srgbClr val="0047DF"/>
              </a:solidFill>
              <a:miter lim="800000"/>
              <a:headEnd/>
              <a:tailEnd/>
            </a:ln>
          </p:spPr>
          <p:txBody>
            <a:bodyPr wrap="none" anchor="ctr">
              <a:prstTxWarp prst="textNoShape">
                <a:avLst/>
              </a:prstTxWarp>
            </a:bodyPr>
            <a:lstStyle/>
            <a:p>
              <a:pPr eaLnBrk="0" hangingPunct="0"/>
              <a:endParaRPr lang="en-US" dirty="0"/>
            </a:p>
          </p:txBody>
        </p:sp>
      </p:grpSp>
    </p:spTree>
    <p:extLst>
      <p:ext uri="{BB962C8B-B14F-4D97-AF65-F5344CB8AC3E}">
        <p14:creationId xmlns:p14="http://schemas.microsoft.com/office/powerpoint/2010/main" val="17477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562" y="401002"/>
            <a:ext cx="7508875" cy="6055995"/>
          </a:xfrm>
          <a:prstGeom prst="rect">
            <a:avLst/>
          </a:prstGeom>
        </p:spPr>
      </p:pic>
      <p:grpSp>
        <p:nvGrpSpPr>
          <p:cNvPr id="4" name="Group 3"/>
          <p:cNvGrpSpPr/>
          <p:nvPr/>
        </p:nvGrpSpPr>
        <p:grpSpPr>
          <a:xfrm>
            <a:off x="1649742" y="1066800"/>
            <a:ext cx="6532061" cy="4276090"/>
            <a:chOff x="1649742" y="1066800"/>
            <a:chExt cx="6532061" cy="427609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700" y="1066800"/>
              <a:ext cx="2740660" cy="4276090"/>
            </a:xfrm>
            <a:prstGeom prst="rect">
              <a:avLst/>
            </a:prstGeom>
          </p:spPr>
        </p:pic>
        <p:sp>
          <p:nvSpPr>
            <p:cNvPr id="5" name="Rectangle 4"/>
            <p:cNvSpPr>
              <a:spLocks noChangeArrowheads="1"/>
            </p:cNvSpPr>
            <p:nvPr/>
          </p:nvSpPr>
          <p:spPr bwMode="auto">
            <a:xfrm>
              <a:off x="1649742" y="3179445"/>
              <a:ext cx="1677658" cy="338455"/>
            </a:xfrm>
            <a:prstGeom prst="rect">
              <a:avLst/>
            </a:prstGeom>
            <a:noFill/>
            <a:ln w="76200" cmpd="sng">
              <a:solidFill>
                <a:srgbClr val="FF6600"/>
              </a:solidFill>
              <a:round/>
              <a:headEnd/>
              <a:tailEnd/>
            </a:ln>
          </p:spPr>
          <p:txBody>
            <a:bodyPr>
              <a:prstTxWarp prst="textNoShape">
                <a:avLst/>
              </a:prstTxWarp>
            </a:bodyPr>
            <a:lstStyle/>
            <a:p>
              <a:pPr eaLnBrk="0" hangingPunct="0"/>
              <a:endParaRPr lang="en-US" dirty="0"/>
            </a:p>
          </p:txBody>
        </p:sp>
        <p:grpSp>
          <p:nvGrpSpPr>
            <p:cNvPr id="39" name="Group 38"/>
            <p:cNvGrpSpPr/>
            <p:nvPr/>
          </p:nvGrpSpPr>
          <p:grpSpPr>
            <a:xfrm>
              <a:off x="3429178" y="1181100"/>
              <a:ext cx="4752625" cy="2488471"/>
              <a:chOff x="3429178" y="1181100"/>
              <a:chExt cx="4752625" cy="2488471"/>
            </a:xfrm>
          </p:grpSpPr>
          <p:grpSp>
            <p:nvGrpSpPr>
              <p:cNvPr id="30" name="Group 29"/>
              <p:cNvGrpSpPr/>
              <p:nvPr/>
            </p:nvGrpSpPr>
            <p:grpSpPr>
              <a:xfrm>
                <a:off x="4571999" y="1181100"/>
                <a:ext cx="3609804" cy="2488471"/>
                <a:chOff x="4571999" y="1181100"/>
                <a:chExt cx="3609804" cy="2488471"/>
              </a:xfrm>
            </p:grpSpPr>
            <p:sp>
              <p:nvSpPr>
                <p:cNvPr id="31" name="Rectangle 9"/>
                <p:cNvSpPr>
                  <a:spLocks noChangeArrowheads="1"/>
                </p:cNvSpPr>
                <p:nvPr/>
              </p:nvSpPr>
              <p:spPr bwMode="auto">
                <a:xfrm>
                  <a:off x="4571999" y="1181100"/>
                  <a:ext cx="3609804" cy="2488471"/>
                </a:xfrm>
                <a:prstGeom prst="rect">
                  <a:avLst/>
                </a:prstGeom>
                <a:solidFill>
                  <a:schemeClr val="bg1"/>
                </a:solidFill>
                <a:ln w="57150" cmpd="sng">
                  <a:solidFill>
                    <a:srgbClr val="78AAD6"/>
                  </a:solidFill>
                  <a:miter lim="800000"/>
                  <a:headEnd/>
                  <a:tailEnd/>
                </a:ln>
              </p:spPr>
              <p:txBody>
                <a:bodyPr wrap="none" anchor="ctr">
                  <a:prstTxWarp prst="textNoShape">
                    <a:avLst/>
                  </a:prstTxWarp>
                </a:bodyPr>
                <a:lstStyle/>
                <a:p>
                  <a:pPr algn="ctr" eaLnBrk="0" hangingPunct="0">
                    <a:lnSpc>
                      <a:spcPct val="150000"/>
                    </a:lnSpc>
                  </a:pPr>
                  <a:endParaRPr lang="en-US" dirty="0">
                    <a:solidFill>
                      <a:schemeClr val="bg1"/>
                    </a:solidFill>
                    <a:latin typeface="Verdana" charset="0"/>
                  </a:endParaRPr>
                </a:p>
              </p:txBody>
            </p:sp>
            <p:sp>
              <p:nvSpPr>
                <p:cNvPr id="32" name="Rectangle 10"/>
                <p:cNvSpPr>
                  <a:spLocks noChangeArrowheads="1"/>
                </p:cNvSpPr>
                <p:nvPr/>
              </p:nvSpPr>
              <p:spPr bwMode="auto">
                <a:xfrm>
                  <a:off x="4744562" y="1358900"/>
                  <a:ext cx="3295878" cy="2159000"/>
                </a:xfrm>
                <a:prstGeom prst="rect">
                  <a:avLst/>
                </a:prstGeom>
                <a:noFill/>
                <a:ln w="28575" cmpd="sng">
                  <a:solidFill>
                    <a:srgbClr val="5DC268"/>
                  </a:solidFill>
                  <a:miter lim="800000"/>
                  <a:headEnd/>
                  <a:tailEnd/>
                </a:ln>
              </p:spPr>
              <p:txBody>
                <a:bodyPr wrap="none" anchor="ctr">
                  <a:prstTxWarp prst="textNoShape">
                    <a:avLst/>
                  </a:prstTxWarp>
                </a:bodyPr>
                <a:lstStyle/>
                <a:p>
                  <a:pPr eaLnBrk="0" hangingPunct="0"/>
                  <a:endParaRPr lang="en-US" dirty="0"/>
                </a:p>
              </p:txBody>
            </p:sp>
            <p:grpSp>
              <p:nvGrpSpPr>
                <p:cNvPr id="33" name="Group 32"/>
                <p:cNvGrpSpPr/>
                <p:nvPr/>
              </p:nvGrpSpPr>
              <p:grpSpPr>
                <a:xfrm>
                  <a:off x="4882122" y="1474925"/>
                  <a:ext cx="3017181" cy="1886876"/>
                  <a:chOff x="4831418" y="2332204"/>
                  <a:chExt cx="3017181" cy="1886876"/>
                </a:xfrm>
              </p:grpSpPr>
              <p:grpSp>
                <p:nvGrpSpPr>
                  <p:cNvPr id="34" name="Group 33"/>
                  <p:cNvGrpSpPr/>
                  <p:nvPr/>
                </p:nvGrpSpPr>
                <p:grpSpPr>
                  <a:xfrm>
                    <a:off x="4971049" y="2332204"/>
                    <a:ext cx="2745557" cy="478155"/>
                    <a:chOff x="4971049" y="2332204"/>
                    <a:chExt cx="2745557" cy="478155"/>
                  </a:xfrm>
                </p:grpSpPr>
                <p:sp>
                  <p:nvSpPr>
                    <p:cNvPr id="36" name="Rectangle 12"/>
                    <p:cNvSpPr>
                      <a:spLocks noChangeArrowheads="1"/>
                    </p:cNvSpPr>
                    <p:nvPr/>
                  </p:nvSpPr>
                  <p:spPr bwMode="auto">
                    <a:xfrm>
                      <a:off x="4971049" y="2353159"/>
                      <a:ext cx="1074151" cy="457200"/>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r>
                        <a:rPr lang="en-US" sz="2400" dirty="0" smtClean="0">
                          <a:solidFill>
                            <a:srgbClr val="FF6600"/>
                          </a:solidFill>
                          <a:latin typeface="Verdana" charset="0"/>
                        </a:rPr>
                        <a:t>Scroll</a:t>
                      </a:r>
                      <a:endParaRPr lang="en-US" sz="2400" dirty="0">
                        <a:solidFill>
                          <a:srgbClr val="FF6600"/>
                        </a:solidFill>
                        <a:latin typeface="Verdana" charset="0"/>
                      </a:endParaRPr>
                    </a:p>
                  </p:txBody>
                </p:sp>
                <p:sp>
                  <p:nvSpPr>
                    <p:cNvPr id="37" name="Rectangle 12"/>
                    <p:cNvSpPr>
                      <a:spLocks noChangeArrowheads="1"/>
                    </p:cNvSpPr>
                    <p:nvPr/>
                  </p:nvSpPr>
                  <p:spPr bwMode="auto">
                    <a:xfrm>
                      <a:off x="5918200" y="2332204"/>
                      <a:ext cx="1798406" cy="465455"/>
                    </a:xfrm>
                    <a:prstGeom prst="rect">
                      <a:avLst/>
                    </a:prstGeom>
                    <a:solidFill>
                      <a:schemeClr val="bg1"/>
                    </a:solidFill>
                    <a:ln w="9525">
                      <a:noFill/>
                      <a:miter lim="800000"/>
                      <a:headEnd/>
                      <a:tailEnd/>
                    </a:ln>
                  </p:spPr>
                  <p:txBody>
                    <a:bodyPr wrap="none" anchor="ctr">
                      <a:prstTxWarp prst="textNoShape">
                        <a:avLst/>
                      </a:prstTxWarp>
                    </a:bodyPr>
                    <a:lstStyle/>
                    <a:p>
                      <a:pPr eaLnBrk="0" hangingPunct="0"/>
                      <a:r>
                        <a:rPr lang="en-US" sz="2400" dirty="0">
                          <a:solidFill>
                            <a:schemeClr val="tx1">
                              <a:lumMod val="75000"/>
                              <a:lumOff val="25000"/>
                            </a:schemeClr>
                          </a:solidFill>
                          <a:latin typeface="Verdana" charset="0"/>
                        </a:rPr>
                        <a:t>a</a:t>
                      </a:r>
                      <a:r>
                        <a:rPr lang="en-US" sz="2400" dirty="0" smtClean="0">
                          <a:solidFill>
                            <a:schemeClr val="tx1">
                              <a:lumMod val="75000"/>
                              <a:lumOff val="25000"/>
                            </a:schemeClr>
                          </a:solidFill>
                          <a:latin typeface="Verdana" charset="0"/>
                        </a:rPr>
                        <a:t>nd select</a:t>
                      </a:r>
                    </a:p>
                  </p:txBody>
                </p:sp>
              </p:grpSp>
              <p:sp>
                <p:nvSpPr>
                  <p:cNvPr id="35" name="Rectangle 34"/>
                  <p:cNvSpPr>
                    <a:spLocks noChangeArrowheads="1"/>
                  </p:cNvSpPr>
                  <p:nvPr/>
                </p:nvSpPr>
                <p:spPr bwMode="auto">
                  <a:xfrm>
                    <a:off x="4831418" y="2755114"/>
                    <a:ext cx="3017181" cy="1463966"/>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r>
                      <a:rPr lang="en-US" sz="2400" dirty="0" smtClean="0">
                        <a:solidFill>
                          <a:schemeClr val="tx1">
                            <a:lumMod val="75000"/>
                            <a:lumOff val="25000"/>
                          </a:schemeClr>
                        </a:solidFill>
                        <a:latin typeface="Verdana" charset="0"/>
                      </a:rPr>
                      <a:t>Randomized</a:t>
                    </a:r>
                  </a:p>
                  <a:p>
                    <a:pPr algn="ctr" eaLnBrk="0" hangingPunct="0"/>
                    <a:r>
                      <a:rPr lang="en-US" sz="2400" dirty="0" smtClean="0">
                        <a:solidFill>
                          <a:schemeClr val="tx1">
                            <a:lumMod val="75000"/>
                            <a:lumOff val="25000"/>
                          </a:schemeClr>
                        </a:solidFill>
                        <a:latin typeface="Verdana" charset="0"/>
                      </a:rPr>
                      <a:t>Controlled Trial</a:t>
                    </a:r>
                  </a:p>
                  <a:p>
                    <a:pPr algn="ctr" eaLnBrk="0" hangingPunct="0"/>
                    <a:r>
                      <a:rPr lang="en-US" sz="2200" dirty="0" smtClean="0">
                        <a:solidFill>
                          <a:schemeClr val="tx1">
                            <a:lumMod val="75000"/>
                            <a:lumOff val="25000"/>
                          </a:schemeClr>
                        </a:solidFill>
                        <a:latin typeface="Verdana" charset="0"/>
                      </a:rPr>
                      <a:t>(quantitative studies)</a:t>
                    </a:r>
                  </a:p>
                </p:txBody>
              </p:sp>
            </p:grpSp>
          </p:grpSp>
          <p:sp>
            <p:nvSpPr>
              <p:cNvPr id="38" name="AutoShape 19"/>
              <p:cNvSpPr>
                <a:spLocks noChangeArrowheads="1"/>
              </p:cNvSpPr>
              <p:nvPr/>
            </p:nvSpPr>
            <p:spPr bwMode="auto">
              <a:xfrm rot="289705">
                <a:off x="3429178" y="3245454"/>
                <a:ext cx="1816616" cy="348280"/>
              </a:xfrm>
              <a:prstGeom prst="leftArrow">
                <a:avLst>
                  <a:gd name="adj1" fmla="val 47712"/>
                  <a:gd name="adj2" fmla="val 91127"/>
                </a:avLst>
              </a:prstGeom>
              <a:gradFill rotWithShape="0">
                <a:gsLst>
                  <a:gs pos="0">
                    <a:srgbClr val="0047DF"/>
                  </a:gs>
                  <a:gs pos="100000">
                    <a:srgbClr val="43E141"/>
                  </a:gs>
                </a:gsLst>
                <a:path path="rect">
                  <a:fillToRect l="50000" t="50000" r="50000" b="50000"/>
                </a:path>
              </a:gradFill>
              <a:ln w="19050">
                <a:solidFill>
                  <a:srgbClr val="0047DF"/>
                </a:solidFill>
                <a:miter lim="800000"/>
                <a:headEnd/>
                <a:tailEnd/>
              </a:ln>
            </p:spPr>
            <p:txBody>
              <a:bodyPr wrap="none" anchor="ctr">
                <a:prstTxWarp prst="textNoShape">
                  <a:avLst/>
                </a:prstTxWarp>
              </a:bodyPr>
              <a:lstStyle/>
              <a:p>
                <a:pPr eaLnBrk="0" hangingPunct="0"/>
                <a:endParaRPr lang="en-US" dirty="0"/>
              </a:p>
            </p:txBody>
          </p:sp>
        </p:grpSp>
      </p:grpSp>
      <p:grpSp>
        <p:nvGrpSpPr>
          <p:cNvPr id="40" name="Group 39"/>
          <p:cNvGrpSpPr/>
          <p:nvPr/>
        </p:nvGrpSpPr>
        <p:grpSpPr>
          <a:xfrm>
            <a:off x="2375681" y="4364070"/>
            <a:ext cx="5828437" cy="1491272"/>
            <a:chOff x="2375681" y="4364070"/>
            <a:chExt cx="5828437" cy="1491272"/>
          </a:xfrm>
        </p:grpSpPr>
        <p:grpSp>
          <p:nvGrpSpPr>
            <p:cNvPr id="41" name="Group 40"/>
            <p:cNvGrpSpPr/>
            <p:nvPr/>
          </p:nvGrpSpPr>
          <p:grpSpPr>
            <a:xfrm>
              <a:off x="4557725" y="4364070"/>
              <a:ext cx="3646393" cy="1491272"/>
              <a:chOff x="4535410" y="4730988"/>
              <a:chExt cx="3646393" cy="1491272"/>
            </a:xfrm>
          </p:grpSpPr>
          <p:sp>
            <p:nvSpPr>
              <p:cNvPr id="43" name="Rectangle 42"/>
              <p:cNvSpPr>
                <a:spLocks noChangeArrowheads="1"/>
              </p:cNvSpPr>
              <p:nvPr/>
            </p:nvSpPr>
            <p:spPr bwMode="auto">
              <a:xfrm>
                <a:off x="4535410" y="4730988"/>
                <a:ext cx="3646393" cy="1491272"/>
              </a:xfrm>
              <a:prstGeom prst="rect">
                <a:avLst/>
              </a:prstGeom>
              <a:solidFill>
                <a:schemeClr val="bg1"/>
              </a:solidFill>
              <a:ln w="76200">
                <a:solidFill>
                  <a:srgbClr val="4173A4"/>
                </a:solidFill>
                <a:miter lim="800000"/>
                <a:headEnd/>
                <a:tailEnd/>
              </a:ln>
            </p:spPr>
            <p:txBody>
              <a:bodyPr wrap="none" anchor="ctr">
                <a:prstTxWarp prst="textNoShape">
                  <a:avLst/>
                </a:prstTxWarp>
              </a:bodyPr>
              <a:lstStyle/>
              <a:p>
                <a:pPr algn="ctr" eaLnBrk="0" hangingPunct="0">
                  <a:lnSpc>
                    <a:spcPct val="150000"/>
                  </a:lnSpc>
                </a:pPr>
                <a:endParaRPr lang="en-US" dirty="0">
                  <a:solidFill>
                    <a:schemeClr val="bg1"/>
                  </a:solidFill>
                  <a:latin typeface="Verdana" charset="0"/>
                </a:endParaRPr>
              </a:p>
            </p:txBody>
          </p:sp>
          <p:sp>
            <p:nvSpPr>
              <p:cNvPr id="44" name="Rectangle 43"/>
              <p:cNvSpPr>
                <a:spLocks noChangeAspect="1" noChangeArrowheads="1"/>
              </p:cNvSpPr>
              <p:nvPr/>
            </p:nvSpPr>
            <p:spPr bwMode="auto">
              <a:xfrm>
                <a:off x="4722247" y="4953000"/>
                <a:ext cx="3292303" cy="1070882"/>
              </a:xfrm>
              <a:prstGeom prst="rect">
                <a:avLst/>
              </a:prstGeom>
              <a:noFill/>
              <a:ln w="28575" cmpd="sng">
                <a:solidFill>
                  <a:srgbClr val="5DC268"/>
                </a:solidFill>
                <a:miter lim="800000"/>
                <a:headEnd/>
                <a:tailEnd/>
              </a:ln>
            </p:spPr>
            <p:txBody>
              <a:bodyPr wrap="none" anchor="ctr">
                <a:prstTxWarp prst="textNoShape">
                  <a:avLst/>
                </a:prstTxWarp>
              </a:bodyPr>
              <a:lstStyle/>
              <a:p>
                <a:pPr eaLnBrk="0" hangingPunct="0"/>
                <a:endParaRPr lang="en-US" dirty="0"/>
              </a:p>
            </p:txBody>
          </p:sp>
          <p:grpSp>
            <p:nvGrpSpPr>
              <p:cNvPr id="45" name="Group 44"/>
              <p:cNvGrpSpPr/>
              <p:nvPr/>
            </p:nvGrpSpPr>
            <p:grpSpPr>
              <a:xfrm>
                <a:off x="4924682" y="5147806"/>
                <a:ext cx="2862058" cy="691549"/>
                <a:chOff x="4904510" y="4880682"/>
                <a:chExt cx="2862058" cy="691549"/>
              </a:xfrm>
            </p:grpSpPr>
            <p:sp>
              <p:nvSpPr>
                <p:cNvPr id="46" name="Rounded Rectangle 45"/>
                <p:cNvSpPr/>
                <p:nvPr/>
              </p:nvSpPr>
              <p:spPr bwMode="auto">
                <a:xfrm>
                  <a:off x="6418230" y="4880682"/>
                  <a:ext cx="1348338" cy="691549"/>
                </a:xfrm>
                <a:prstGeom prst="roundRect">
                  <a:avLst/>
                </a:prstGeom>
                <a:solidFill>
                  <a:srgbClr val="1A569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20000"/>
                    </a:lnSpc>
                    <a:spcBef>
                      <a:spcPct val="0"/>
                    </a:spcBef>
                    <a:spcAft>
                      <a:spcPct val="0"/>
                    </a:spcAft>
                    <a:buClrTx/>
                    <a:buSzTx/>
                    <a:buFontTx/>
                    <a:buNone/>
                    <a:tabLst/>
                  </a:pPr>
                  <a:r>
                    <a:rPr kumimoji="0" lang="en-US" sz="3200" b="0" i="0" u="none" strike="noStrike" cap="none" normalizeH="0" baseline="0" dirty="0" smtClean="0">
                      <a:ln>
                        <a:noFill/>
                      </a:ln>
                      <a:solidFill>
                        <a:schemeClr val="bg1"/>
                      </a:solidFill>
                      <a:effectLst/>
                      <a:latin typeface="Geneva" pitchFamily="-111" charset="0"/>
                    </a:rPr>
                    <a:t>Show</a:t>
                  </a:r>
                  <a:endParaRPr kumimoji="0" lang="en-US" sz="3200" b="0" i="0" u="none" strike="noStrike" cap="none" normalizeH="0" baseline="0" dirty="0">
                    <a:ln>
                      <a:noFill/>
                    </a:ln>
                    <a:solidFill>
                      <a:schemeClr val="bg1"/>
                    </a:solidFill>
                    <a:effectLst/>
                    <a:latin typeface="Geneva" pitchFamily="-111" charset="0"/>
                  </a:endParaRPr>
                </a:p>
              </p:txBody>
            </p:sp>
            <p:sp>
              <p:nvSpPr>
                <p:cNvPr id="47" name="Rectangle 46"/>
                <p:cNvSpPr>
                  <a:spLocks noChangeArrowheads="1"/>
                </p:cNvSpPr>
                <p:nvPr/>
              </p:nvSpPr>
              <p:spPr bwMode="auto">
                <a:xfrm>
                  <a:off x="4904510" y="5028399"/>
                  <a:ext cx="1513720" cy="543832"/>
                </a:xfrm>
                <a:prstGeom prst="rect">
                  <a:avLst/>
                </a:prstGeom>
                <a:noFill/>
                <a:ln w="19050" cmpd="sng">
                  <a:noFill/>
                  <a:miter lim="800000"/>
                  <a:headEnd/>
                  <a:tailEnd/>
                </a:ln>
              </p:spPr>
              <p:txBody>
                <a:bodyPr wrap="none" anchor="ctr">
                  <a:prstTxWarp prst="textNoShape">
                    <a:avLst/>
                  </a:prstTxWarp>
                </a:bodyPr>
                <a:lstStyle/>
                <a:p>
                  <a:pPr algn="ctr" eaLnBrk="0" hangingPunct="0">
                    <a:lnSpc>
                      <a:spcPct val="80000"/>
                    </a:lnSpc>
                    <a:spcAft>
                      <a:spcPts val="600"/>
                    </a:spcAft>
                  </a:pPr>
                  <a:r>
                    <a:rPr lang="en-US" sz="4000" dirty="0">
                      <a:solidFill>
                        <a:srgbClr val="FF6600"/>
                      </a:solidFill>
                      <a:latin typeface="Verdana" charset="0"/>
                    </a:rPr>
                    <a:t>C</a:t>
                  </a:r>
                  <a:r>
                    <a:rPr lang="en-US" sz="4000" dirty="0" smtClean="0">
                      <a:solidFill>
                        <a:srgbClr val="FF6600"/>
                      </a:solidFill>
                      <a:latin typeface="Verdana" charset="0"/>
                    </a:rPr>
                    <a:t>lick</a:t>
                  </a:r>
                  <a:r>
                    <a:rPr lang="en-US" sz="2400" dirty="0" smtClean="0">
                      <a:solidFill>
                        <a:srgbClr val="FF6600"/>
                      </a:solidFill>
                      <a:latin typeface="Verdana" charset="0"/>
                    </a:rPr>
                    <a:t> </a:t>
                  </a:r>
                </a:p>
              </p:txBody>
            </p:sp>
          </p:grpSp>
        </p:grpSp>
        <p:sp>
          <p:nvSpPr>
            <p:cNvPr id="42" name="AutoShape 19"/>
            <p:cNvSpPr>
              <a:spLocks noChangeArrowheads="1"/>
            </p:cNvSpPr>
            <p:nvPr/>
          </p:nvSpPr>
          <p:spPr bwMode="auto">
            <a:xfrm>
              <a:off x="2375681" y="4939321"/>
              <a:ext cx="2549001" cy="347292"/>
            </a:xfrm>
            <a:prstGeom prst="leftArrow">
              <a:avLst>
                <a:gd name="adj1" fmla="val 49898"/>
                <a:gd name="adj2" fmla="val 73747"/>
              </a:avLst>
            </a:prstGeom>
            <a:gradFill rotWithShape="0">
              <a:gsLst>
                <a:gs pos="0">
                  <a:srgbClr val="0047DF"/>
                </a:gs>
                <a:gs pos="100000">
                  <a:srgbClr val="43E141"/>
                </a:gs>
              </a:gsLst>
              <a:path path="rect">
                <a:fillToRect l="50000" t="50000" r="50000" b="50000"/>
              </a:path>
            </a:gradFill>
            <a:ln w="19050">
              <a:solidFill>
                <a:srgbClr val="0047DF"/>
              </a:solidFill>
              <a:miter lim="800000"/>
              <a:headEnd/>
              <a:tailEnd/>
            </a:ln>
          </p:spPr>
          <p:txBody>
            <a:bodyPr wrap="none" anchor="ctr">
              <a:prstTxWarp prst="textNoShape">
                <a:avLst/>
              </a:prstTxWarp>
            </a:bodyPr>
            <a:lstStyle/>
            <a:p>
              <a:pPr eaLnBrk="0" hangingPunct="0"/>
              <a:endParaRPr lang="en-US" dirty="0"/>
            </a:p>
          </p:txBody>
        </p:sp>
      </p:grpSp>
    </p:spTree>
    <p:extLst>
      <p:ext uri="{BB962C8B-B14F-4D97-AF65-F5344CB8AC3E}">
        <p14:creationId xmlns:p14="http://schemas.microsoft.com/office/powerpoint/2010/main" val="90872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542290" y="2625481"/>
            <a:ext cx="8062988" cy="15981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70000"/>
              </a:lnSpc>
              <a:defRPr/>
            </a:pPr>
            <a:r>
              <a:rPr lang="en-US" sz="7200" dirty="0" smtClean="0">
                <a:latin typeface="Times New Roman"/>
                <a:cs typeface="Times New Roman"/>
              </a:rPr>
              <a:t>The End</a:t>
            </a:r>
            <a:endParaRPr lang="en-US" sz="7200" dirty="0">
              <a:latin typeface="Times New Roman"/>
              <a:cs typeface="Times New Roman"/>
            </a:endParaRPr>
          </a:p>
        </p:txBody>
      </p:sp>
    </p:spTree>
    <p:extLst>
      <p:ext uri="{BB962C8B-B14F-4D97-AF65-F5344CB8AC3E}">
        <p14:creationId xmlns:p14="http://schemas.microsoft.com/office/powerpoint/2010/main" val="12976537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542290" y="2625481"/>
            <a:ext cx="8062988" cy="15981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70000"/>
              </a:lnSpc>
              <a:defRPr/>
            </a:pPr>
            <a:r>
              <a:rPr lang="en-US" sz="7200" dirty="0" smtClean="0">
                <a:latin typeface="Times New Roman"/>
                <a:cs typeface="Times New Roman"/>
              </a:rPr>
              <a:t>Searching Scopus</a:t>
            </a:r>
            <a:endParaRPr lang="en-US" sz="7200" dirty="0">
              <a:latin typeface="Times New Roman"/>
              <a:cs typeface="Times New Roman"/>
            </a:endParaRPr>
          </a:p>
        </p:txBody>
      </p:sp>
    </p:spTree>
    <p:extLst>
      <p:ext uri="{BB962C8B-B14F-4D97-AF65-F5344CB8AC3E}">
        <p14:creationId xmlns:p14="http://schemas.microsoft.com/office/powerpoint/2010/main" val="529343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p:cNvGrpSpPr/>
          <p:nvPr/>
        </p:nvGrpSpPr>
        <p:grpSpPr>
          <a:xfrm>
            <a:off x="4168296" y="231267"/>
            <a:ext cx="4800600" cy="6395466"/>
            <a:chOff x="4123140" y="231267"/>
            <a:chExt cx="4800600" cy="6395466"/>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3140" y="231267"/>
              <a:ext cx="4800600" cy="6395466"/>
            </a:xfrm>
            <a:prstGeom prst="rect">
              <a:avLst/>
            </a:prstGeom>
          </p:spPr>
        </p:pic>
        <p:sp>
          <p:nvSpPr>
            <p:cNvPr id="11" name="Rounded Rectangular Callout 10"/>
            <p:cNvSpPr/>
            <p:nvPr/>
          </p:nvSpPr>
          <p:spPr>
            <a:xfrm>
              <a:off x="5820094" y="316089"/>
              <a:ext cx="3019106" cy="349955"/>
            </a:xfrm>
            <a:prstGeom prst="wedgeRoundRectCallout">
              <a:avLst>
                <a:gd name="adj1" fmla="val -49825"/>
                <a:gd name="adj2" fmla="val -3608"/>
                <a:gd name="adj3" fmla="val 16667"/>
              </a:avLst>
            </a:prstGeom>
            <a:solidFill>
              <a:schemeClr val="bg1"/>
            </a:solidFill>
            <a:ln w="38100" cmpd="sng">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000" dirty="0" err="1" smtClean="0">
                  <a:solidFill>
                    <a:schemeClr val="tx1"/>
                  </a:solidFill>
                </a:rPr>
                <a:t>www.ttuhsc.edu</a:t>
              </a:r>
              <a:r>
                <a:rPr lang="en-US" sz="2000" dirty="0" smtClean="0">
                  <a:solidFill>
                    <a:schemeClr val="tx1"/>
                  </a:solidFill>
                </a:rPr>
                <a:t>/libraries</a:t>
              </a:r>
              <a:endParaRPr lang="en-US" sz="2000" dirty="0">
                <a:solidFill>
                  <a:schemeClr val="tx1"/>
                </a:solidFill>
              </a:endParaRPr>
            </a:p>
          </p:txBody>
        </p:sp>
      </p:grpSp>
      <p:grpSp>
        <p:nvGrpSpPr>
          <p:cNvPr id="6" name="Group 5"/>
          <p:cNvGrpSpPr/>
          <p:nvPr/>
        </p:nvGrpSpPr>
        <p:grpSpPr>
          <a:xfrm>
            <a:off x="419812" y="2692400"/>
            <a:ext cx="5224632" cy="3488266"/>
            <a:chOff x="419812" y="2692400"/>
            <a:chExt cx="5224632" cy="3488266"/>
          </a:xfrm>
        </p:grpSpPr>
        <p:sp>
          <p:nvSpPr>
            <p:cNvPr id="4" name="Rectangle 3"/>
            <p:cNvSpPr/>
            <p:nvPr/>
          </p:nvSpPr>
          <p:spPr>
            <a:xfrm>
              <a:off x="5249333" y="4165600"/>
              <a:ext cx="395111" cy="541867"/>
            </a:xfrm>
            <a:prstGeom prst="rect">
              <a:avLst/>
            </a:prstGeom>
            <a:noFill/>
            <a:ln w="57150">
              <a:solidFill>
                <a:srgbClr val="00A8A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419812" y="2692400"/>
              <a:ext cx="3249077" cy="3488266"/>
              <a:chOff x="419812" y="2692400"/>
              <a:chExt cx="3249077" cy="3488266"/>
            </a:xfrm>
          </p:grpSpPr>
          <p:sp>
            <p:nvSpPr>
              <p:cNvPr id="14" name="Rounded Rectangular Callout 13"/>
              <p:cNvSpPr/>
              <p:nvPr/>
            </p:nvSpPr>
            <p:spPr>
              <a:xfrm>
                <a:off x="419812" y="2692400"/>
                <a:ext cx="3249077" cy="3488266"/>
              </a:xfrm>
              <a:prstGeom prst="wedgeRoundRectCallout">
                <a:avLst>
                  <a:gd name="adj1" fmla="val 92844"/>
                  <a:gd name="adj2" fmla="val 1764"/>
                  <a:gd name="adj3" fmla="val 16667"/>
                </a:avLst>
              </a:prstGeom>
              <a:solidFill>
                <a:srgbClr val="FFFFFF"/>
              </a:solidFill>
              <a:ln w="76200" cap="flat" cmpd="sng" algn="ctr">
                <a:solidFill>
                  <a:srgbClr val="00A8AA"/>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nSpc>
                    <a:spcPct val="70000"/>
                  </a:lnSpc>
                  <a:spcAft>
                    <a:spcPts val="1800"/>
                  </a:spcAft>
                  <a:defRPr/>
                </a:pPr>
                <a:endParaRPr lang="en-US" sz="2800" smtClean="0">
                  <a:solidFill>
                    <a:srgbClr val="000000"/>
                  </a:solidFill>
                  <a:latin typeface="Verdana" charset="0"/>
                  <a:ea typeface="ＭＳ Ｐゴシック" charset="0"/>
                  <a:cs typeface="Verdana" charset="0"/>
                </a:endParaRPr>
              </a:p>
            </p:txBody>
          </p:sp>
          <p:sp>
            <p:nvSpPr>
              <p:cNvPr id="15" name="Rectangle 14"/>
              <p:cNvSpPr/>
              <p:nvPr/>
            </p:nvSpPr>
            <p:spPr>
              <a:xfrm>
                <a:off x="1326723" y="3052762"/>
                <a:ext cx="1435254" cy="7524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tx1"/>
                    </a:solidFill>
                  </a:rPr>
                  <a:t>Click</a:t>
                </a:r>
                <a:endParaRPr lang="en-US" sz="4000" dirty="0">
                  <a:solidFill>
                    <a:schemeClr val="tx1"/>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750" y="3962401"/>
                <a:ext cx="1765300" cy="1790700"/>
              </a:xfrm>
              <a:prstGeom prst="rect">
                <a:avLst/>
              </a:prstGeom>
              <a:ln w="76200">
                <a:solidFill>
                  <a:schemeClr val="tx1">
                    <a:lumMod val="85000"/>
                    <a:lumOff val="15000"/>
                  </a:schemeClr>
                </a:solidFill>
              </a:ln>
            </p:spPr>
          </p:pic>
        </p:grpSp>
      </p:grpSp>
    </p:spTree>
    <p:extLst>
      <p:ext uri="{BB962C8B-B14F-4D97-AF65-F5344CB8AC3E}">
        <p14:creationId xmlns:p14="http://schemas.microsoft.com/office/powerpoint/2010/main" val="23184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942" y="358140"/>
            <a:ext cx="7786116" cy="6141720"/>
          </a:xfrm>
          <a:prstGeom prst="rect">
            <a:avLst/>
          </a:prstGeom>
        </p:spPr>
      </p:pic>
      <p:grpSp>
        <p:nvGrpSpPr>
          <p:cNvPr id="10" name="Group 9"/>
          <p:cNvGrpSpPr/>
          <p:nvPr/>
        </p:nvGrpSpPr>
        <p:grpSpPr>
          <a:xfrm>
            <a:off x="1219200" y="4627970"/>
            <a:ext cx="6705600" cy="1524000"/>
            <a:chOff x="1219200" y="4191000"/>
            <a:chExt cx="6705600" cy="1524000"/>
          </a:xfrm>
        </p:grpSpPr>
        <p:sp>
          <p:nvSpPr>
            <p:cNvPr id="11" name="Rounded Rectangle 10"/>
            <p:cNvSpPr/>
            <p:nvPr/>
          </p:nvSpPr>
          <p:spPr bwMode="auto">
            <a:xfrm>
              <a:off x="1219200" y="4191000"/>
              <a:ext cx="6705600" cy="1524000"/>
            </a:xfrm>
            <a:prstGeom prst="roundRect">
              <a:avLst/>
            </a:prstGeom>
            <a:solidFill>
              <a:srgbClr val="FFFFFF"/>
            </a:solidFill>
            <a:ln w="76200" cap="flat" cmpd="sng" algn="ctr">
              <a:solidFill>
                <a:srgbClr val="0073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bri"/>
                <a:ea typeface="ＭＳ Ｐゴシック" pitchFamily="-106" charset="-128"/>
                <a:cs typeface="ＭＳ Ｐゴシック" pitchFamily="-106" charset="-128"/>
              </a:endParaRPr>
            </a:p>
          </p:txBody>
        </p:sp>
        <p:sp>
          <p:nvSpPr>
            <p:cNvPr id="12" name="Rounded Rectangle 11"/>
            <p:cNvSpPr/>
            <p:nvPr/>
          </p:nvSpPr>
          <p:spPr bwMode="auto">
            <a:xfrm>
              <a:off x="1447800" y="4365920"/>
              <a:ext cx="6248400" cy="1184276"/>
            </a:xfrm>
            <a:prstGeom prst="roundRect">
              <a:avLst/>
            </a:prstGeom>
            <a:noFill/>
            <a:ln w="28575" cap="flat" cmpd="sng" algn="ctr">
              <a:solidFill>
                <a:srgbClr val="6DD67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bri"/>
                <a:ea typeface="ＭＳ Ｐゴシック" pitchFamily="-106" charset="-128"/>
                <a:cs typeface="ＭＳ Ｐゴシック" pitchFamily="-106" charset="-128"/>
              </a:endParaRPr>
            </a:p>
          </p:txBody>
        </p:sp>
        <p:sp>
          <p:nvSpPr>
            <p:cNvPr id="13" name="Rectangle 33"/>
            <p:cNvSpPr>
              <a:spLocks noChangeArrowheads="1"/>
            </p:cNvSpPr>
            <p:nvPr/>
          </p:nvSpPr>
          <p:spPr bwMode="auto">
            <a:xfrm>
              <a:off x="1581149" y="4560839"/>
              <a:ext cx="5981700" cy="7694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457200"/>
              <a:r>
                <a:rPr lang="en-US" sz="4400" dirty="0" smtClean="0">
                  <a:solidFill>
                    <a:srgbClr val="FF8411"/>
                  </a:solidFill>
                  <a:latin typeface="Verdana" charset="0"/>
                  <a:cs typeface="Verdana" charset="0"/>
                </a:rPr>
                <a:t>Scopus </a:t>
              </a:r>
              <a:r>
                <a:rPr lang="en-US" sz="4400" dirty="0">
                  <a:solidFill>
                    <a:srgbClr val="FF8411"/>
                  </a:solidFill>
                  <a:latin typeface="Verdana" charset="0"/>
                  <a:cs typeface="Verdana" charset="0"/>
                </a:rPr>
                <a:t>Home Page</a:t>
              </a:r>
            </a:p>
          </p:txBody>
        </p:sp>
      </p:grpSp>
    </p:spTree>
    <p:extLst>
      <p:ext uri="{BB962C8B-B14F-4D97-AF65-F5344CB8AC3E}">
        <p14:creationId xmlns:p14="http://schemas.microsoft.com/office/powerpoint/2010/main" val="1690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2/3*#ppt_w"/>
                                          </p:val>
                                        </p:tav>
                                        <p:tav tm="100000">
                                          <p:val>
                                            <p:strVal val="#ppt_w"/>
                                          </p:val>
                                        </p:tav>
                                      </p:tavLst>
                                    </p:anim>
                                    <p:anim calcmode="lin" valueType="num">
                                      <p:cBhvr>
                                        <p:cTn id="8" dur="500" fill="hold"/>
                                        <p:tgtEl>
                                          <p:spTgt spid="1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58" y="512064"/>
            <a:ext cx="7072884" cy="5833872"/>
          </a:xfrm>
          <a:prstGeom prst="rect">
            <a:avLst/>
          </a:prstGeom>
        </p:spPr>
      </p:pic>
      <p:sp>
        <p:nvSpPr>
          <p:cNvPr id="18" name="Rectangle 17"/>
          <p:cNvSpPr/>
          <p:nvPr/>
        </p:nvSpPr>
        <p:spPr>
          <a:xfrm>
            <a:off x="6367272" y="619962"/>
            <a:ext cx="833480" cy="218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grpSp>
        <p:nvGrpSpPr>
          <p:cNvPr id="21" name="Group 20"/>
          <p:cNvGrpSpPr/>
          <p:nvPr/>
        </p:nvGrpSpPr>
        <p:grpSpPr>
          <a:xfrm>
            <a:off x="1743741" y="1918133"/>
            <a:ext cx="5656517" cy="2355417"/>
            <a:chOff x="1743741" y="1918133"/>
            <a:chExt cx="5656517" cy="2355417"/>
          </a:xfrm>
        </p:grpSpPr>
        <p:grpSp>
          <p:nvGrpSpPr>
            <p:cNvPr id="22" name="Group 21"/>
            <p:cNvGrpSpPr/>
            <p:nvPr/>
          </p:nvGrpSpPr>
          <p:grpSpPr>
            <a:xfrm>
              <a:off x="1743741" y="2571750"/>
              <a:ext cx="5656517" cy="1701800"/>
              <a:chOff x="1743741" y="2571750"/>
              <a:chExt cx="5656517" cy="1701800"/>
            </a:xfrm>
          </p:grpSpPr>
          <p:sp>
            <p:nvSpPr>
              <p:cNvPr id="27" name="Rectangle 26"/>
              <p:cNvSpPr>
                <a:spLocks noChangeArrowheads="1"/>
              </p:cNvSpPr>
              <p:nvPr/>
            </p:nvSpPr>
            <p:spPr bwMode="auto">
              <a:xfrm>
                <a:off x="1743741" y="2571750"/>
                <a:ext cx="5656517" cy="1701800"/>
              </a:xfrm>
              <a:prstGeom prst="rect">
                <a:avLst/>
              </a:prstGeom>
              <a:solidFill>
                <a:schemeClr val="bg1"/>
              </a:solidFill>
              <a:ln w="76200">
                <a:solidFill>
                  <a:srgbClr val="007398"/>
                </a:solidFill>
                <a:miter lim="800000"/>
                <a:headEnd/>
                <a:tailEnd/>
              </a:ln>
            </p:spPr>
            <p:txBody>
              <a:bodyPr wrap="none" anchor="ctr">
                <a:prstTxWarp prst="textNoShape">
                  <a:avLst/>
                </a:prstTxWarp>
              </a:bodyPr>
              <a:lstStyle/>
              <a:p>
                <a:pPr eaLnBrk="0" hangingPunct="0">
                  <a:lnSpc>
                    <a:spcPct val="120000"/>
                  </a:lnSpc>
                </a:pPr>
                <a:r>
                  <a:rPr lang="en-US" sz="2000" dirty="0" smtClean="0">
                    <a:solidFill>
                      <a:srgbClr val="FF6600"/>
                    </a:solidFill>
                    <a:latin typeface="Verdana" charset="0"/>
                  </a:rPr>
                  <a:t>  </a:t>
                </a:r>
                <a:endParaRPr lang="en-US" sz="4000" dirty="0">
                  <a:solidFill>
                    <a:srgbClr val="FF6600"/>
                  </a:solidFill>
                  <a:latin typeface="Verdana" charset="0"/>
                </a:endParaRPr>
              </a:p>
            </p:txBody>
          </p:sp>
          <p:sp>
            <p:nvSpPr>
              <p:cNvPr id="28" name="Rectangle 10"/>
              <p:cNvSpPr>
                <a:spLocks noChangeArrowheads="1"/>
              </p:cNvSpPr>
              <p:nvPr/>
            </p:nvSpPr>
            <p:spPr bwMode="auto">
              <a:xfrm>
                <a:off x="1915151" y="2711450"/>
                <a:ext cx="5313698" cy="1397000"/>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grpSp>
        <p:sp>
          <p:nvSpPr>
            <p:cNvPr id="23" name="AutoShape 10"/>
            <p:cNvSpPr>
              <a:spLocks noChangeArrowheads="1"/>
            </p:cNvSpPr>
            <p:nvPr/>
          </p:nvSpPr>
          <p:spPr bwMode="auto">
            <a:xfrm rot="1126821">
              <a:off x="7030877" y="1918133"/>
              <a:ext cx="320675" cy="1586634"/>
            </a:xfrm>
            <a:prstGeom prst="upArrow">
              <a:avLst>
                <a:gd name="adj1" fmla="val 50000"/>
                <a:gd name="adj2" fmla="val 92949"/>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nvGrpSpPr>
            <p:cNvPr id="24" name="Group 23"/>
            <p:cNvGrpSpPr/>
            <p:nvPr/>
          </p:nvGrpSpPr>
          <p:grpSpPr>
            <a:xfrm>
              <a:off x="2256687" y="3143250"/>
              <a:ext cx="4630623" cy="584200"/>
              <a:chOff x="2395543" y="3124200"/>
              <a:chExt cx="4630623" cy="584200"/>
            </a:xfrm>
            <a:noFill/>
          </p:grpSpPr>
          <p:sp>
            <p:nvSpPr>
              <p:cNvPr id="25" name="Rectangle 24"/>
              <p:cNvSpPr/>
              <p:nvPr/>
            </p:nvSpPr>
            <p:spPr bwMode="auto">
              <a:xfrm>
                <a:off x="2395543" y="3124200"/>
                <a:ext cx="1474898" cy="5842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lnSpc>
                    <a:spcPct val="90000"/>
                  </a:lnSpc>
                </a:pPr>
                <a:r>
                  <a:rPr lang="en-US" sz="4000" dirty="0" smtClean="0">
                    <a:solidFill>
                      <a:srgbClr val="FF6600"/>
                    </a:solidFill>
                    <a:latin typeface="Verdana" charset="0"/>
                  </a:rPr>
                  <a:t>Click</a:t>
                </a:r>
                <a:endParaRPr kumimoji="0" lang="en-US" sz="4000" b="0" i="0" u="none" strike="noStrike" cap="none" normalizeH="0" baseline="0" dirty="0">
                  <a:ln>
                    <a:noFill/>
                  </a:ln>
                  <a:solidFill>
                    <a:schemeClr val="tx1"/>
                  </a:solidFill>
                  <a:effectLst/>
                  <a:latin typeface="Geneva" pitchFamily="-111" charset="0"/>
                </a:endParaRPr>
              </a:p>
            </p:txBody>
          </p:sp>
          <p:sp>
            <p:nvSpPr>
              <p:cNvPr id="26" name="Rectangle 25"/>
              <p:cNvSpPr/>
              <p:nvPr/>
            </p:nvSpPr>
            <p:spPr bwMode="auto">
              <a:xfrm>
                <a:off x="3857741" y="3124200"/>
                <a:ext cx="3168425" cy="5715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lnSpc>
                    <a:spcPct val="90000"/>
                  </a:lnSpc>
                </a:pPr>
                <a:r>
                  <a:rPr lang="en-US" sz="4000" dirty="0" smtClean="0">
                    <a:solidFill>
                      <a:srgbClr val="007398"/>
                    </a:solidFill>
                    <a:latin typeface="Verdana" charset="0"/>
                  </a:rPr>
                  <a:t>Search tips</a:t>
                </a:r>
                <a:endParaRPr kumimoji="0" lang="en-US" sz="4000" b="0" i="0" u="none" strike="noStrike" cap="none" normalizeH="0" baseline="0" dirty="0">
                  <a:ln>
                    <a:noFill/>
                  </a:ln>
                  <a:solidFill>
                    <a:srgbClr val="007398"/>
                  </a:solidFill>
                  <a:effectLst/>
                  <a:latin typeface="Geneva" pitchFamily="-111" charset="0"/>
                </a:endParaRPr>
              </a:p>
            </p:txBody>
          </p:sp>
        </p:grpSp>
      </p:grpSp>
    </p:spTree>
    <p:extLst>
      <p:ext uri="{BB962C8B-B14F-4D97-AF65-F5344CB8AC3E}">
        <p14:creationId xmlns:p14="http://schemas.microsoft.com/office/powerpoint/2010/main" val="16819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339" y="1018413"/>
            <a:ext cx="8291322" cy="4821174"/>
          </a:xfrm>
          <a:prstGeom prst="rect">
            <a:avLst/>
          </a:prstGeom>
          <a:ln w="57150">
            <a:solidFill>
              <a:schemeClr val="bg1">
                <a:lumMod val="65000"/>
              </a:schemeClr>
            </a:solidFill>
          </a:ln>
        </p:spPr>
      </p:pic>
      <p:sp>
        <p:nvSpPr>
          <p:cNvPr id="4" name="Rounded Rectangular Callout 3"/>
          <p:cNvSpPr/>
          <p:nvPr/>
        </p:nvSpPr>
        <p:spPr>
          <a:xfrm>
            <a:off x="4889500" y="3619500"/>
            <a:ext cx="2717800" cy="1320800"/>
          </a:xfrm>
          <a:prstGeom prst="wedgeRoundRectCallout">
            <a:avLst>
              <a:gd name="adj1" fmla="val -102575"/>
              <a:gd name="adj2" fmla="val 12358"/>
              <a:gd name="adj3" fmla="val 16667"/>
            </a:avLst>
          </a:prstGeom>
          <a:solidFill>
            <a:schemeClr val="bg1"/>
          </a:solidFill>
          <a:ln w="57150">
            <a:solidFill>
              <a:srgbClr val="EF945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i="1" dirty="0" smtClean="0">
                <a:solidFill>
                  <a:schemeClr val="tx1"/>
                </a:solidFill>
              </a:rPr>
              <a:t>Document</a:t>
            </a:r>
            <a:r>
              <a:rPr lang="en-US" sz="3200" dirty="0" smtClean="0">
                <a:solidFill>
                  <a:schemeClr val="tx1"/>
                </a:solidFill>
              </a:rPr>
              <a:t> search tutorial</a:t>
            </a:r>
            <a:endParaRPr lang="en-US" sz="3200" dirty="0">
              <a:solidFill>
                <a:schemeClr val="tx1"/>
              </a:solidFill>
            </a:endParaRPr>
          </a:p>
        </p:txBody>
      </p:sp>
    </p:spTree>
    <p:extLst>
      <p:ext uri="{BB962C8B-B14F-4D97-AF65-F5344CB8AC3E}">
        <p14:creationId xmlns:p14="http://schemas.microsoft.com/office/powerpoint/2010/main" val="210135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848" y="933450"/>
            <a:ext cx="7734808" cy="5549900"/>
          </a:xfrm>
          <a:prstGeom prst="rect">
            <a:avLst/>
          </a:prstGeom>
        </p:spPr>
      </p:pic>
      <p:sp>
        <p:nvSpPr>
          <p:cNvPr id="3" name="Rounded Rectangular Callout 2"/>
          <p:cNvSpPr/>
          <p:nvPr/>
        </p:nvSpPr>
        <p:spPr>
          <a:xfrm>
            <a:off x="4114800" y="355600"/>
            <a:ext cx="4749800" cy="1155700"/>
          </a:xfrm>
          <a:prstGeom prst="wedgeRoundRectCallout">
            <a:avLst>
              <a:gd name="adj1" fmla="val -65097"/>
              <a:gd name="adj2" fmla="val 34749"/>
              <a:gd name="adj3" fmla="val 16667"/>
            </a:avLst>
          </a:prstGeom>
          <a:solidFill>
            <a:schemeClr val="bg1"/>
          </a:solidFill>
          <a:ln w="57150">
            <a:solidFill>
              <a:srgbClr val="EF945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dirty="0" smtClean="0">
                <a:solidFill>
                  <a:schemeClr val="tx1"/>
                </a:solidFill>
              </a:rPr>
              <a:t>Document</a:t>
            </a:r>
            <a:r>
              <a:rPr lang="en-US" sz="3600" dirty="0" smtClean="0">
                <a:solidFill>
                  <a:schemeClr val="tx1"/>
                </a:solidFill>
              </a:rPr>
              <a:t> search tips</a:t>
            </a:r>
            <a:endParaRPr lang="en-US" sz="3600" dirty="0">
              <a:solidFill>
                <a:schemeClr val="tx1"/>
              </a:solidFill>
            </a:endParaRPr>
          </a:p>
        </p:txBody>
      </p:sp>
    </p:spTree>
    <p:extLst>
      <p:ext uri="{BB962C8B-B14F-4D97-AF65-F5344CB8AC3E}">
        <p14:creationId xmlns:p14="http://schemas.microsoft.com/office/powerpoint/2010/main" val="18636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942" y="293404"/>
            <a:ext cx="7786116" cy="6141720"/>
          </a:xfrm>
          <a:prstGeom prst="rect">
            <a:avLst/>
          </a:prstGeom>
        </p:spPr>
      </p:pic>
      <p:grpSp>
        <p:nvGrpSpPr>
          <p:cNvPr id="6" name="Group 5"/>
          <p:cNvGrpSpPr/>
          <p:nvPr/>
        </p:nvGrpSpPr>
        <p:grpSpPr>
          <a:xfrm>
            <a:off x="2132159" y="686920"/>
            <a:ext cx="5656517" cy="2629036"/>
            <a:chOff x="2132159" y="686920"/>
            <a:chExt cx="5656517" cy="2629036"/>
          </a:xfrm>
        </p:grpSpPr>
        <p:grpSp>
          <p:nvGrpSpPr>
            <p:cNvPr id="4" name="Group 3"/>
            <p:cNvGrpSpPr/>
            <p:nvPr/>
          </p:nvGrpSpPr>
          <p:grpSpPr>
            <a:xfrm>
              <a:off x="2132159" y="1662464"/>
              <a:ext cx="5656517" cy="1653492"/>
              <a:chOff x="1743741" y="2387599"/>
              <a:chExt cx="5656517" cy="1701800"/>
            </a:xfrm>
          </p:grpSpPr>
          <p:grpSp>
            <p:nvGrpSpPr>
              <p:cNvPr id="7" name="Group 6"/>
              <p:cNvGrpSpPr/>
              <p:nvPr/>
            </p:nvGrpSpPr>
            <p:grpSpPr>
              <a:xfrm>
                <a:off x="1743741" y="2387599"/>
                <a:ext cx="5656517" cy="1701800"/>
                <a:chOff x="1743741" y="2571750"/>
                <a:chExt cx="5656517" cy="1701800"/>
              </a:xfrm>
            </p:grpSpPr>
            <p:sp>
              <p:nvSpPr>
                <p:cNvPr id="8" name="Rectangle 7"/>
                <p:cNvSpPr>
                  <a:spLocks noChangeArrowheads="1"/>
                </p:cNvSpPr>
                <p:nvPr/>
              </p:nvSpPr>
              <p:spPr bwMode="auto">
                <a:xfrm>
                  <a:off x="1743741" y="2571750"/>
                  <a:ext cx="5656517" cy="1701800"/>
                </a:xfrm>
                <a:prstGeom prst="rect">
                  <a:avLst/>
                </a:prstGeom>
                <a:solidFill>
                  <a:schemeClr val="bg1"/>
                </a:solidFill>
                <a:ln w="76200">
                  <a:solidFill>
                    <a:srgbClr val="007398"/>
                  </a:solidFill>
                  <a:miter lim="800000"/>
                  <a:headEnd/>
                  <a:tailEnd/>
                </a:ln>
              </p:spPr>
              <p:txBody>
                <a:bodyPr wrap="none" anchor="ctr">
                  <a:prstTxWarp prst="textNoShape">
                    <a:avLst/>
                  </a:prstTxWarp>
                </a:bodyPr>
                <a:lstStyle/>
                <a:p>
                  <a:pPr eaLnBrk="0" hangingPunct="0">
                    <a:lnSpc>
                      <a:spcPct val="120000"/>
                    </a:lnSpc>
                  </a:pPr>
                  <a:r>
                    <a:rPr lang="en-US" sz="2000" dirty="0" smtClean="0">
                      <a:solidFill>
                        <a:srgbClr val="FF6600"/>
                      </a:solidFill>
                      <a:latin typeface="Verdana" charset="0"/>
                    </a:rPr>
                    <a:t>  </a:t>
                  </a:r>
                  <a:endParaRPr lang="en-US" sz="4000" dirty="0">
                    <a:solidFill>
                      <a:srgbClr val="FF6600"/>
                    </a:solidFill>
                    <a:latin typeface="Verdana" charset="0"/>
                  </a:endParaRPr>
                </a:p>
              </p:txBody>
            </p:sp>
            <p:sp>
              <p:nvSpPr>
                <p:cNvPr id="9" name="Rectangle 10"/>
                <p:cNvSpPr>
                  <a:spLocks noChangeArrowheads="1"/>
                </p:cNvSpPr>
                <p:nvPr/>
              </p:nvSpPr>
              <p:spPr bwMode="auto">
                <a:xfrm>
                  <a:off x="1915151" y="2711450"/>
                  <a:ext cx="5313698" cy="1397000"/>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grpSp>
          <p:grpSp>
            <p:nvGrpSpPr>
              <p:cNvPr id="2" name="Group 1"/>
              <p:cNvGrpSpPr/>
              <p:nvPr/>
            </p:nvGrpSpPr>
            <p:grpSpPr>
              <a:xfrm>
                <a:off x="2115620" y="2853779"/>
                <a:ext cx="4912759" cy="769441"/>
                <a:chOff x="2151588" y="2848913"/>
                <a:chExt cx="4912759" cy="769441"/>
              </a:xfrm>
            </p:grpSpPr>
            <p:sp>
              <p:nvSpPr>
                <p:cNvPr id="15" name="Rectangle 33"/>
                <p:cNvSpPr>
                  <a:spLocks noChangeArrowheads="1"/>
                </p:cNvSpPr>
                <p:nvPr/>
              </p:nvSpPr>
              <p:spPr bwMode="auto">
                <a:xfrm>
                  <a:off x="2151588" y="2848913"/>
                  <a:ext cx="1643577" cy="7694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457200"/>
                  <a:r>
                    <a:rPr lang="en-US" sz="4400" dirty="0" smtClean="0">
                      <a:solidFill>
                        <a:srgbClr val="FF8411"/>
                      </a:solidFill>
                      <a:latin typeface="Verdana" charset="0"/>
                      <a:cs typeface="Verdana" charset="0"/>
                    </a:rPr>
                    <a:t>Click</a:t>
                  </a:r>
                  <a:endParaRPr lang="en-US" sz="4400" dirty="0">
                    <a:solidFill>
                      <a:srgbClr val="FF8411"/>
                    </a:solidFill>
                    <a:latin typeface="Verdana" charset="0"/>
                    <a:cs typeface="Verdana" charset="0"/>
                  </a:endParaRPr>
                </a:p>
              </p:txBody>
            </p:sp>
            <p:sp>
              <p:nvSpPr>
                <p:cNvPr id="16" name="Rectangle 33"/>
                <p:cNvSpPr>
                  <a:spLocks noChangeArrowheads="1"/>
                </p:cNvSpPr>
                <p:nvPr/>
              </p:nvSpPr>
              <p:spPr bwMode="auto">
                <a:xfrm>
                  <a:off x="3855408" y="2886708"/>
                  <a:ext cx="3208939" cy="707886"/>
                </a:xfrm>
                <a:prstGeom prst="rect">
                  <a:avLst/>
                </a:prstGeom>
                <a:solidFill>
                  <a:srgbClr val="0074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457200"/>
                  <a:r>
                    <a:rPr lang="en-US" sz="4000" dirty="0" smtClean="0">
                      <a:solidFill>
                        <a:schemeClr val="bg1"/>
                      </a:solidFill>
                      <a:latin typeface="Verdana" charset="0"/>
                      <a:cs typeface="Verdana" charset="0"/>
                    </a:rPr>
                    <a:t>Register &gt;</a:t>
                  </a:r>
                  <a:endParaRPr lang="en-US" sz="4000" dirty="0">
                    <a:solidFill>
                      <a:schemeClr val="bg1"/>
                    </a:solidFill>
                    <a:latin typeface="Verdana" charset="0"/>
                    <a:cs typeface="Verdana" charset="0"/>
                  </a:endParaRPr>
                </a:p>
              </p:txBody>
            </p:sp>
          </p:grpSp>
        </p:grpSp>
        <p:sp>
          <p:nvSpPr>
            <p:cNvPr id="17" name="AutoShape 10"/>
            <p:cNvSpPr>
              <a:spLocks noChangeArrowheads="1"/>
            </p:cNvSpPr>
            <p:nvPr/>
          </p:nvSpPr>
          <p:spPr bwMode="auto">
            <a:xfrm rot="1126821">
              <a:off x="6228376" y="686920"/>
              <a:ext cx="320675" cy="1649492"/>
            </a:xfrm>
            <a:prstGeom prst="upArrow">
              <a:avLst>
                <a:gd name="adj1" fmla="val 50000"/>
                <a:gd name="adj2" fmla="val 92949"/>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17387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299855"/>
            <a:ext cx="7899400" cy="6197600"/>
          </a:xfrm>
          <a:prstGeom prst="rect">
            <a:avLst/>
          </a:prstGeom>
        </p:spPr>
      </p:pic>
      <p:grpSp>
        <p:nvGrpSpPr>
          <p:cNvPr id="8" name="Group 7"/>
          <p:cNvGrpSpPr/>
          <p:nvPr/>
        </p:nvGrpSpPr>
        <p:grpSpPr>
          <a:xfrm>
            <a:off x="5057522" y="2132589"/>
            <a:ext cx="2864581" cy="1484551"/>
            <a:chOff x="4410159" y="2496730"/>
            <a:chExt cx="2864581" cy="1484551"/>
          </a:xfrm>
        </p:grpSpPr>
        <p:sp>
          <p:nvSpPr>
            <p:cNvPr id="4" name="Rounded Rectangle 3"/>
            <p:cNvSpPr/>
            <p:nvPr/>
          </p:nvSpPr>
          <p:spPr bwMode="auto">
            <a:xfrm>
              <a:off x="4410159" y="2496730"/>
              <a:ext cx="2864581" cy="1484551"/>
            </a:xfrm>
            <a:prstGeom prst="roundRect">
              <a:avLst/>
            </a:prstGeom>
            <a:solidFill>
              <a:srgbClr val="FFFFFF"/>
            </a:solidFill>
            <a:ln w="76200" cap="flat" cmpd="sng" algn="ctr">
              <a:solidFill>
                <a:srgbClr val="0073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bri"/>
                <a:ea typeface="ＭＳ Ｐゴシック" pitchFamily="-106" charset="-128"/>
                <a:cs typeface="ＭＳ Ｐゴシック" pitchFamily="-106" charset="-128"/>
              </a:endParaRPr>
            </a:p>
          </p:txBody>
        </p:sp>
        <p:sp>
          <p:nvSpPr>
            <p:cNvPr id="5" name="Rounded Rectangle 4"/>
            <p:cNvSpPr/>
            <p:nvPr/>
          </p:nvSpPr>
          <p:spPr bwMode="auto">
            <a:xfrm>
              <a:off x="4551770" y="2674685"/>
              <a:ext cx="2577313" cy="1128572"/>
            </a:xfrm>
            <a:prstGeom prst="roundRect">
              <a:avLst/>
            </a:prstGeom>
            <a:noFill/>
            <a:ln w="28575" cap="flat" cmpd="sng" algn="ctr">
              <a:solidFill>
                <a:srgbClr val="6DD67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bri"/>
                <a:ea typeface="ＭＳ Ｐゴシック" pitchFamily="-106" charset="-128"/>
                <a:cs typeface="ＭＳ Ｐゴシック" pitchFamily="-106" charset="-128"/>
              </a:endParaRPr>
            </a:p>
          </p:txBody>
        </p:sp>
        <p:sp>
          <p:nvSpPr>
            <p:cNvPr id="6" name="Rectangle 33"/>
            <p:cNvSpPr>
              <a:spLocks noChangeArrowheads="1"/>
            </p:cNvSpPr>
            <p:nvPr/>
          </p:nvSpPr>
          <p:spPr bwMode="auto">
            <a:xfrm>
              <a:off x="4719258" y="2829144"/>
              <a:ext cx="2223708"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457200"/>
              <a:r>
                <a:rPr lang="en-US" sz="2400" dirty="0" smtClean="0">
                  <a:solidFill>
                    <a:srgbClr val="FF8411"/>
                  </a:solidFill>
                  <a:latin typeface="Verdana" charset="0"/>
                  <a:cs typeface="Verdana" charset="0"/>
                </a:rPr>
                <a:t>Complete Registration</a:t>
              </a:r>
              <a:endParaRPr lang="en-US" sz="2400" dirty="0">
                <a:solidFill>
                  <a:srgbClr val="FF8411"/>
                </a:solidFill>
                <a:latin typeface="Verdana" charset="0"/>
                <a:cs typeface="Verdana" charset="0"/>
              </a:endParaRPr>
            </a:p>
          </p:txBody>
        </p:sp>
      </p:grpSp>
    </p:spTree>
    <p:extLst>
      <p:ext uri="{BB962C8B-B14F-4D97-AF65-F5344CB8AC3E}">
        <p14:creationId xmlns:p14="http://schemas.microsoft.com/office/powerpoint/2010/main" val="122781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2/3*#ppt_w"/>
                                          </p:val>
                                        </p:tav>
                                        <p:tav tm="100000">
                                          <p:val>
                                            <p:strVal val="#ppt_w"/>
                                          </p:val>
                                        </p:tav>
                                      </p:tavLst>
                                    </p:anim>
                                    <p:anim calcmode="lin" valueType="num">
                                      <p:cBhvr>
                                        <p:cTn id="8" dur="500" fill="hold"/>
                                        <p:tgtEl>
                                          <p:spTgt spid="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5" y="408622"/>
            <a:ext cx="5429250" cy="6040755"/>
          </a:xfrm>
          <a:prstGeom prst="rect">
            <a:avLst/>
          </a:prstGeom>
        </p:spPr>
      </p:pic>
      <p:sp>
        <p:nvSpPr>
          <p:cNvPr id="3" name="Rectangle 2"/>
          <p:cNvSpPr/>
          <p:nvPr/>
        </p:nvSpPr>
        <p:spPr>
          <a:xfrm>
            <a:off x="3115433" y="2144388"/>
            <a:ext cx="4094571" cy="4207859"/>
          </a:xfrm>
          <a:prstGeom prst="rect">
            <a:avLst/>
          </a:prstGeom>
          <a:no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09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F487D"/>
        </a:solidFill>
        <a:effectLst/>
      </p:bgPr>
    </p:bg>
    <p:spTree>
      <p:nvGrpSpPr>
        <p:cNvPr id="1" name=""/>
        <p:cNvGrpSpPr/>
        <p:nvPr/>
      </p:nvGrpSpPr>
      <p:grpSpPr>
        <a:xfrm>
          <a:off x="0" y="0"/>
          <a:ext cx="0" cy="0"/>
          <a:chOff x="0" y="0"/>
          <a:chExt cx="0" cy="0"/>
        </a:xfrm>
      </p:grpSpPr>
      <p:sp>
        <p:nvSpPr>
          <p:cNvPr id="10" name="Rectangle 9"/>
          <p:cNvSpPr/>
          <p:nvPr/>
        </p:nvSpPr>
        <p:spPr bwMode="auto">
          <a:xfrm>
            <a:off x="596900" y="311428"/>
            <a:ext cx="7950200" cy="863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140000"/>
              </a:lnSpc>
              <a:spcBef>
                <a:spcPct val="0"/>
              </a:spcBef>
              <a:spcAft>
                <a:spcPct val="0"/>
              </a:spcAft>
            </a:pPr>
            <a:r>
              <a:rPr lang="en-US" sz="3600" dirty="0" smtClean="0">
                <a:ln w="6350">
                  <a:noFill/>
                </a:ln>
                <a:solidFill>
                  <a:srgbClr val="FFFFFF"/>
                </a:solidFill>
                <a:latin typeface="Noteworthy Bold"/>
                <a:ea typeface="ＭＳ Ｐゴシック" charset="0"/>
                <a:cs typeface="Noteworthy Bold"/>
              </a:rPr>
              <a:t>When </a:t>
            </a:r>
            <a:r>
              <a:rPr lang="en-US" sz="3600" dirty="0">
                <a:ln w="6350">
                  <a:noFill/>
                </a:ln>
                <a:solidFill>
                  <a:srgbClr val="FFFFFF"/>
                </a:solidFill>
                <a:latin typeface="Noteworthy Bold"/>
                <a:ea typeface="ＭＳ Ｐゴシック" charset="0"/>
                <a:cs typeface="Noteworthy Bold"/>
              </a:rPr>
              <a:t>searching library applications</a:t>
            </a:r>
            <a:r>
              <a:rPr lang="en-US" sz="3600" dirty="0" smtClean="0">
                <a:ln w="6350">
                  <a:noFill/>
                </a:ln>
                <a:solidFill>
                  <a:srgbClr val="FFFFFF"/>
                </a:solidFill>
                <a:latin typeface="Noteworthy Bold"/>
                <a:ea typeface="ＭＳ Ｐゴシック" charset="0"/>
                <a:cs typeface="Noteworthy Bold"/>
              </a:rPr>
              <a:t>,</a:t>
            </a:r>
            <a:r>
              <a:rPr lang="en-US" sz="3600" dirty="0">
                <a:ln w="6350">
                  <a:noFill/>
                </a:ln>
                <a:solidFill>
                  <a:srgbClr val="FFFFFF"/>
                </a:solidFill>
                <a:latin typeface="Noteworthy Bold"/>
                <a:ea typeface="ＭＳ Ｐゴシック" charset="0"/>
                <a:cs typeface="Noteworthy Bold"/>
              </a:rPr>
              <a:t> </a:t>
            </a:r>
            <a:r>
              <a:rPr lang="en-US" sz="3600" dirty="0" smtClean="0">
                <a:ln w="6350">
                  <a:noFill/>
                </a:ln>
                <a:solidFill>
                  <a:srgbClr val="FFFFFF"/>
                </a:solidFill>
                <a:latin typeface="Noteworthy Bold"/>
                <a:ea typeface="ＭＳ Ｐゴシック" charset="0"/>
                <a:cs typeface="Noteworthy Bold"/>
              </a:rPr>
              <a:t>use</a:t>
            </a:r>
            <a:endParaRPr lang="en-US" sz="3600" dirty="0">
              <a:ln w="6350">
                <a:noFill/>
              </a:ln>
              <a:solidFill>
                <a:srgbClr val="FFFFFF"/>
              </a:solidFill>
              <a:latin typeface="Noteworthy Bold"/>
              <a:ea typeface="ＭＳ Ｐゴシック" charset="0"/>
              <a:cs typeface="Noteworthy Bold"/>
            </a:endParaRPr>
          </a:p>
        </p:txBody>
      </p:sp>
      <p:grpSp>
        <p:nvGrpSpPr>
          <p:cNvPr id="11" name="Group 10"/>
          <p:cNvGrpSpPr/>
          <p:nvPr/>
        </p:nvGrpSpPr>
        <p:grpSpPr>
          <a:xfrm>
            <a:off x="1604539" y="1663147"/>
            <a:ext cx="5934922" cy="1524000"/>
            <a:chOff x="1196551" y="3174471"/>
            <a:chExt cx="5934922" cy="1524000"/>
          </a:xfrm>
        </p:grpSpPr>
        <p:pic>
          <p:nvPicPr>
            <p:cNvPr id="12" name="Picture 11" descr="Chrome_logo.png"/>
            <p:cNvPicPr>
              <a:picLocks noChangeAspect="1"/>
            </p:cNvPicPr>
            <p:nvPr/>
          </p:nvPicPr>
          <p:blipFill rotWithShape="1">
            <a:blip r:embed="rId3">
              <a:extLst>
                <a:ext uri="{28A0092B-C50C-407E-A947-70E740481C1C}">
                  <a14:useLocalDpi xmlns:a14="http://schemas.microsoft.com/office/drawing/2010/main" val="0"/>
                </a:ext>
              </a:extLst>
            </a:blip>
            <a:srcRect l="27241" r="74"/>
            <a:stretch/>
          </p:blipFill>
          <p:spPr>
            <a:xfrm>
              <a:off x="4103793" y="3432175"/>
              <a:ext cx="3027680" cy="1098550"/>
            </a:xfrm>
            <a:prstGeom prst="rect">
              <a:avLst/>
            </a:prstGeom>
          </p:spPr>
        </p:pic>
        <p:pic>
          <p:nvPicPr>
            <p:cNvPr id="13" name="Picture 12" descr="Google_Chrome_icon_(2011).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551" y="3174471"/>
              <a:ext cx="1524000" cy="1524000"/>
            </a:xfrm>
            <a:prstGeom prst="rect">
              <a:avLst/>
            </a:prstGeom>
            <a:solidFill>
              <a:schemeClr val="bg1"/>
            </a:solidFill>
            <a:ln w="76200" cmpd="sng">
              <a:solidFill>
                <a:schemeClr val="bg1"/>
              </a:solidFill>
            </a:ln>
          </p:spPr>
        </p:pic>
      </p:grpSp>
      <p:sp>
        <p:nvSpPr>
          <p:cNvPr id="14" name="Rectangle 13"/>
          <p:cNvSpPr/>
          <p:nvPr/>
        </p:nvSpPr>
        <p:spPr bwMode="auto">
          <a:xfrm>
            <a:off x="132522" y="5446640"/>
            <a:ext cx="8905461" cy="863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lnSpc>
                <a:spcPct val="140000"/>
              </a:lnSpc>
              <a:spcBef>
                <a:spcPct val="0"/>
              </a:spcBef>
              <a:spcAft>
                <a:spcPct val="0"/>
              </a:spcAft>
            </a:pPr>
            <a:r>
              <a:rPr lang="en-US" sz="3200" dirty="0" smtClean="0">
                <a:ln w="6350">
                  <a:noFill/>
                </a:ln>
                <a:solidFill>
                  <a:srgbClr val="FFFFFF"/>
                </a:solidFill>
                <a:latin typeface="Noteworthy Bold"/>
                <a:ea typeface="ＭＳ Ｐゴシック" charset="0"/>
                <a:cs typeface="Noteworthy Bold"/>
              </a:rPr>
              <a:t>Plus, Chrome is TTUHSC IT’s supported browser!</a:t>
            </a:r>
            <a:endParaRPr lang="en-US" sz="3200" dirty="0">
              <a:ln w="6350">
                <a:noFill/>
              </a:ln>
              <a:solidFill>
                <a:srgbClr val="FFFFFF"/>
              </a:solidFill>
              <a:latin typeface="Noteworthy Bold"/>
              <a:ea typeface="ＭＳ Ｐゴシック" charset="0"/>
              <a:cs typeface="Noteworthy Bold"/>
            </a:endParaRPr>
          </a:p>
        </p:txBody>
      </p:sp>
      <p:sp>
        <p:nvSpPr>
          <p:cNvPr id="7" name="Rectangle 6"/>
          <p:cNvSpPr/>
          <p:nvPr/>
        </p:nvSpPr>
        <p:spPr bwMode="auto">
          <a:xfrm>
            <a:off x="238538" y="3821040"/>
            <a:ext cx="8693427" cy="153736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lnSpc>
                <a:spcPct val="140000"/>
              </a:lnSpc>
              <a:spcBef>
                <a:spcPct val="0"/>
              </a:spcBef>
              <a:spcAft>
                <a:spcPct val="0"/>
              </a:spcAft>
            </a:pPr>
            <a:r>
              <a:rPr lang="en-US" sz="3200" dirty="0" smtClean="0">
                <a:ln w="6350">
                  <a:noFill/>
                </a:ln>
                <a:solidFill>
                  <a:srgbClr val="FFFFFF"/>
                </a:solidFill>
                <a:latin typeface="Noteworthy Bold"/>
                <a:ea typeface="ＭＳ Ｐゴシック" charset="0"/>
                <a:cs typeface="Noteworthy Bold"/>
              </a:rPr>
              <a:t>Mozilla Firefox, Safari, or Internet Explorer often do not work with library applications.</a:t>
            </a:r>
            <a:endParaRPr lang="en-US" sz="3200" dirty="0">
              <a:ln w="6350">
                <a:noFill/>
              </a:ln>
              <a:solidFill>
                <a:srgbClr val="FFFFFF"/>
              </a:solidFill>
              <a:latin typeface="Noteworthy Bold"/>
              <a:ea typeface="ＭＳ Ｐゴシック" charset="0"/>
              <a:cs typeface="Noteworthy Bold"/>
            </a:endParaRPr>
          </a:p>
        </p:txBody>
      </p:sp>
    </p:spTree>
    <p:extLst>
      <p:ext uri="{BB962C8B-B14F-4D97-AF65-F5344CB8AC3E}">
        <p14:creationId xmlns:p14="http://schemas.microsoft.com/office/powerpoint/2010/main" val="98493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579120" y="310896"/>
            <a:ext cx="7985760" cy="6236208"/>
            <a:chOff x="579120" y="310896"/>
            <a:chExt cx="7985760" cy="6236208"/>
          </a:xfrm>
        </p:grpSpPr>
        <p:sp>
          <p:nvSpPr>
            <p:cNvPr id="5" name="Rectangle 4"/>
            <p:cNvSpPr/>
            <p:nvPr/>
          </p:nvSpPr>
          <p:spPr>
            <a:xfrm>
              <a:off x="623724" y="344349"/>
              <a:ext cx="7884656" cy="39163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634975" y="797832"/>
              <a:ext cx="1873405" cy="401444"/>
            </a:xfrm>
            <a:prstGeom prst="rect">
              <a:avLst/>
            </a:prstGeom>
            <a:solidFill>
              <a:srgbClr val="0073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80" b="580"/>
            <a:stretch/>
          </p:blipFill>
          <p:spPr>
            <a:xfrm>
              <a:off x="579120" y="310896"/>
              <a:ext cx="7985760" cy="6236208"/>
            </a:xfrm>
            <a:prstGeom prst="rect">
              <a:avLst/>
            </a:prstGeom>
            <a:ln w="57150">
              <a:solidFill>
                <a:srgbClr val="F0975C"/>
              </a:solidFill>
            </a:ln>
          </p:spPr>
        </p:pic>
        <p:sp>
          <p:nvSpPr>
            <p:cNvPr id="4" name="Rectangle 3"/>
            <p:cNvSpPr/>
            <p:nvPr/>
          </p:nvSpPr>
          <p:spPr>
            <a:xfrm>
              <a:off x="724829" y="836341"/>
              <a:ext cx="1873405" cy="401444"/>
            </a:xfrm>
            <a:prstGeom prst="rect">
              <a:avLst/>
            </a:prstGeom>
            <a:solidFill>
              <a:srgbClr val="0073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58643" y="1500359"/>
              <a:ext cx="7437863" cy="19509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0</a:t>
              </a:r>
              <a:endParaRPr lang="en-US"/>
            </a:p>
          </p:txBody>
        </p:sp>
        <p:sp>
          <p:nvSpPr>
            <p:cNvPr id="8" name="Rectangle 7"/>
            <p:cNvSpPr/>
            <p:nvPr/>
          </p:nvSpPr>
          <p:spPr>
            <a:xfrm>
              <a:off x="579120" y="3561365"/>
              <a:ext cx="7985759" cy="22930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0</a:t>
              </a:r>
              <a:endParaRPr lang="en-US"/>
            </a:p>
          </p:txBody>
        </p:sp>
        <p:sp>
          <p:nvSpPr>
            <p:cNvPr id="9" name="Rectangle 8"/>
            <p:cNvSpPr/>
            <p:nvPr/>
          </p:nvSpPr>
          <p:spPr>
            <a:xfrm>
              <a:off x="579120" y="6010507"/>
              <a:ext cx="7985759" cy="52544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0</a:t>
              </a:r>
              <a:endParaRPr lang="en-US"/>
            </a:p>
          </p:txBody>
        </p:sp>
      </p:grpSp>
      <p:sp>
        <p:nvSpPr>
          <p:cNvPr id="15" name="Rectangle 14"/>
          <p:cNvSpPr/>
          <p:nvPr/>
        </p:nvSpPr>
        <p:spPr>
          <a:xfrm>
            <a:off x="1842366" y="1500359"/>
            <a:ext cx="5447372" cy="125942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rgbClr val="FF9300"/>
                </a:solidFill>
              </a:rPr>
              <a:t>Scopus indexes 22,794 </a:t>
            </a:r>
          </a:p>
          <a:p>
            <a:pPr algn="ctr"/>
            <a:r>
              <a:rPr lang="en-US" sz="4000" dirty="0" smtClean="0">
                <a:solidFill>
                  <a:srgbClr val="FF9300"/>
                </a:solidFill>
              </a:rPr>
              <a:t>peer-reviewed journals</a:t>
            </a:r>
            <a:endParaRPr lang="en-US" sz="4000" dirty="0">
              <a:solidFill>
                <a:srgbClr val="FF9300"/>
              </a:solidFill>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413" b="18338"/>
          <a:stretch/>
        </p:blipFill>
        <p:spPr>
          <a:xfrm>
            <a:off x="1297799" y="3933148"/>
            <a:ext cx="6559550" cy="2377440"/>
          </a:xfrm>
          <a:prstGeom prst="rect">
            <a:avLst/>
          </a:prstGeom>
        </p:spPr>
      </p:pic>
      <p:grpSp>
        <p:nvGrpSpPr>
          <p:cNvPr id="21" name="Group 20"/>
          <p:cNvGrpSpPr/>
          <p:nvPr/>
        </p:nvGrpSpPr>
        <p:grpSpPr>
          <a:xfrm>
            <a:off x="961418" y="3062315"/>
            <a:ext cx="4803762" cy="3248273"/>
            <a:chOff x="961418" y="3062315"/>
            <a:chExt cx="4803762" cy="3248273"/>
          </a:xfrm>
        </p:grpSpPr>
        <p:sp>
          <p:nvSpPr>
            <p:cNvPr id="22" name="Rounded Rectangular Callout 21"/>
            <p:cNvSpPr/>
            <p:nvPr/>
          </p:nvSpPr>
          <p:spPr>
            <a:xfrm>
              <a:off x="961418" y="3062315"/>
              <a:ext cx="4803762" cy="645469"/>
            </a:xfrm>
            <a:prstGeom prst="wedgeRoundRectCallout">
              <a:avLst>
                <a:gd name="adj1" fmla="val -34065"/>
                <a:gd name="adj2" fmla="val 86687"/>
                <a:gd name="adj3" fmla="val 16667"/>
              </a:avLst>
            </a:prstGeom>
            <a:noFill/>
            <a:ln w="57150">
              <a:solidFill>
                <a:srgbClr val="00739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7398"/>
                  </a:solidFill>
                </a:rPr>
                <a:t>307 journals have the </a:t>
              </a:r>
              <a:r>
                <a:rPr lang="en-US" smtClean="0">
                  <a:solidFill>
                    <a:srgbClr val="007398"/>
                  </a:solidFill>
                </a:rPr>
                <a:t>word nursing in the title</a:t>
              </a:r>
              <a:endParaRPr lang="en-US" dirty="0">
                <a:solidFill>
                  <a:srgbClr val="007398"/>
                </a:solidFill>
              </a:endParaRPr>
            </a:p>
          </p:txBody>
        </p:sp>
        <p:sp>
          <p:nvSpPr>
            <p:cNvPr id="23" name="Rectangle 22"/>
            <p:cNvSpPr/>
            <p:nvPr/>
          </p:nvSpPr>
          <p:spPr>
            <a:xfrm>
              <a:off x="1264346" y="4527395"/>
              <a:ext cx="1969508" cy="1783193"/>
            </a:xfrm>
            <a:prstGeom prst="rect">
              <a:avLst/>
            </a:prstGeom>
            <a:noFill/>
            <a:ln w="57150">
              <a:solidFill>
                <a:srgbClr val="00739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53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035558" y="512064"/>
            <a:ext cx="7072884" cy="5833872"/>
            <a:chOff x="1035558" y="512064"/>
            <a:chExt cx="7072884" cy="583387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58" y="512064"/>
              <a:ext cx="7072884" cy="5833872"/>
            </a:xfrm>
            <a:prstGeom prst="rect">
              <a:avLst/>
            </a:prstGeom>
          </p:spPr>
        </p:pic>
        <p:sp>
          <p:nvSpPr>
            <p:cNvPr id="3" name="Rectangle 2"/>
            <p:cNvSpPr/>
            <p:nvPr/>
          </p:nvSpPr>
          <p:spPr>
            <a:xfrm>
              <a:off x="6354204" y="606903"/>
              <a:ext cx="833480" cy="218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grpSp>
      <p:sp>
        <p:nvSpPr>
          <p:cNvPr id="5" name="Rounded Rectangular Callout 4"/>
          <p:cNvSpPr/>
          <p:nvPr/>
        </p:nvSpPr>
        <p:spPr>
          <a:xfrm>
            <a:off x="1347324" y="2726566"/>
            <a:ext cx="6313564" cy="1155700"/>
          </a:xfrm>
          <a:prstGeom prst="wedgeRoundRectCallout">
            <a:avLst>
              <a:gd name="adj1" fmla="val -36722"/>
              <a:gd name="adj2" fmla="val -81576"/>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tx1"/>
                </a:solidFill>
              </a:rPr>
              <a:t>Click </a:t>
            </a:r>
            <a:r>
              <a:rPr lang="en-US" sz="3600" dirty="0" smtClean="0">
                <a:solidFill>
                  <a:srgbClr val="007499"/>
                </a:solidFill>
              </a:rPr>
              <a:t>Search</a:t>
            </a:r>
            <a:r>
              <a:rPr lang="en-US" sz="3600" dirty="0" smtClean="0">
                <a:solidFill>
                  <a:schemeClr val="tx1"/>
                </a:solidFill>
              </a:rPr>
              <a:t> to enter first term</a:t>
            </a:r>
            <a:endParaRPr lang="en-US" sz="3600" dirty="0">
              <a:solidFill>
                <a:schemeClr val="tx1"/>
              </a:solidFill>
            </a:endParaRPr>
          </a:p>
        </p:txBody>
      </p:sp>
    </p:spTree>
    <p:extLst>
      <p:ext uri="{BB962C8B-B14F-4D97-AF65-F5344CB8AC3E}">
        <p14:creationId xmlns:p14="http://schemas.microsoft.com/office/powerpoint/2010/main" val="40793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48818" y="372390"/>
            <a:ext cx="8246364" cy="3701796"/>
            <a:chOff x="448818" y="1578102"/>
            <a:chExt cx="8246364" cy="3701796"/>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818" y="1578102"/>
              <a:ext cx="8246364" cy="3701796"/>
            </a:xfrm>
            <a:prstGeom prst="rect">
              <a:avLst/>
            </a:prstGeom>
          </p:spPr>
        </p:pic>
        <p:sp>
          <p:nvSpPr>
            <p:cNvPr id="3" name="Rectangle 2"/>
            <p:cNvSpPr/>
            <p:nvPr/>
          </p:nvSpPr>
          <p:spPr>
            <a:xfrm>
              <a:off x="6829679" y="1731695"/>
              <a:ext cx="833480" cy="218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grpSp>
      <p:sp>
        <p:nvSpPr>
          <p:cNvPr id="5" name="Rounded Rectangular Callout 4"/>
          <p:cNvSpPr/>
          <p:nvPr/>
        </p:nvSpPr>
        <p:spPr>
          <a:xfrm>
            <a:off x="493615" y="4313055"/>
            <a:ext cx="8161108" cy="2112022"/>
          </a:xfrm>
          <a:prstGeom prst="wedgeRoundRectCallout">
            <a:avLst>
              <a:gd name="adj1" fmla="val -33777"/>
              <a:gd name="adj2" fmla="val -129041"/>
              <a:gd name="adj3" fmla="val 16667"/>
            </a:avLst>
          </a:prstGeom>
          <a:solidFill>
            <a:schemeClr val="bg1"/>
          </a:solidFill>
          <a:ln w="57150">
            <a:solidFill>
              <a:srgbClr val="EF945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4000" dirty="0" smtClean="0">
                <a:solidFill>
                  <a:srgbClr val="00B050"/>
                </a:solidFill>
              </a:rPr>
              <a:t>Enter</a:t>
            </a:r>
            <a:r>
              <a:rPr lang="en-US" sz="4000" dirty="0" smtClean="0">
                <a:solidFill>
                  <a:schemeClr val="tx1"/>
                </a:solidFill>
              </a:rPr>
              <a:t> “spinal cord </a:t>
            </a:r>
            <a:r>
              <a:rPr lang="en-US" sz="4000" dirty="0" err="1" smtClean="0">
                <a:solidFill>
                  <a:schemeClr val="tx1"/>
                </a:solidFill>
              </a:rPr>
              <a:t>injur</a:t>
            </a:r>
            <a:r>
              <a:rPr lang="en-US" sz="4000" dirty="0" smtClean="0">
                <a:solidFill>
                  <a:schemeClr val="tx1"/>
                </a:solidFill>
              </a:rPr>
              <a:t>*”</a:t>
            </a:r>
          </a:p>
          <a:p>
            <a:pPr>
              <a:lnSpc>
                <a:spcPct val="150000"/>
              </a:lnSpc>
            </a:pPr>
            <a:r>
              <a:rPr lang="en-US" sz="2400" i="1" dirty="0" smtClean="0">
                <a:solidFill>
                  <a:srgbClr val="0280FF"/>
                </a:solidFill>
              </a:rPr>
              <a:t>	NOTE:</a:t>
            </a:r>
            <a:r>
              <a:rPr lang="en-US" sz="2400" dirty="0" smtClean="0">
                <a:solidFill>
                  <a:srgbClr val="0280FF"/>
                </a:solidFill>
              </a:rPr>
              <a:t> 1) Enter phrases in quotes</a:t>
            </a:r>
          </a:p>
          <a:p>
            <a:r>
              <a:rPr lang="en-US" sz="2400" dirty="0" smtClean="0">
                <a:solidFill>
                  <a:srgbClr val="0280FF"/>
                </a:solidFill>
              </a:rPr>
              <a:t>	2) Enter an asterisk (*) after </a:t>
            </a:r>
            <a:r>
              <a:rPr lang="en-US" sz="2400" dirty="0" err="1" smtClean="0">
                <a:solidFill>
                  <a:srgbClr val="0280FF"/>
                </a:solidFill>
              </a:rPr>
              <a:t>injur</a:t>
            </a:r>
            <a:r>
              <a:rPr lang="en-US" sz="2400" dirty="0" smtClean="0">
                <a:solidFill>
                  <a:srgbClr val="0280FF"/>
                </a:solidFill>
              </a:rPr>
              <a:t>* to search for all suffixes </a:t>
            </a:r>
            <a:endParaRPr lang="en-US" sz="2400" i="1" dirty="0">
              <a:solidFill>
                <a:srgbClr val="0280FF"/>
              </a:solidFill>
            </a:endParaRPr>
          </a:p>
        </p:txBody>
      </p:sp>
      <p:grpSp>
        <p:nvGrpSpPr>
          <p:cNvPr id="11" name="Group 10"/>
          <p:cNvGrpSpPr/>
          <p:nvPr/>
        </p:nvGrpSpPr>
        <p:grpSpPr>
          <a:xfrm>
            <a:off x="5021108" y="863685"/>
            <a:ext cx="3022376" cy="1030428"/>
            <a:chOff x="5498538" y="1108609"/>
            <a:chExt cx="3022376" cy="1030428"/>
          </a:xfrm>
        </p:grpSpPr>
        <p:sp>
          <p:nvSpPr>
            <p:cNvPr id="6" name="Rounded Rectangular Callout 5"/>
            <p:cNvSpPr/>
            <p:nvPr/>
          </p:nvSpPr>
          <p:spPr>
            <a:xfrm>
              <a:off x="5498538" y="1108609"/>
              <a:ext cx="3022376" cy="1030428"/>
            </a:xfrm>
            <a:prstGeom prst="wedgeRoundRectCallout">
              <a:avLst>
                <a:gd name="adj1" fmla="val 20017"/>
                <a:gd name="adj2" fmla="val 86621"/>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solidFill>
                    <a:schemeClr val="tx1"/>
                  </a:solidFill>
                </a:rPr>
                <a:t>  Then click</a:t>
              </a:r>
              <a:endParaRPr lang="en-US" sz="3200" dirty="0">
                <a:solidFill>
                  <a:schemeClr val="tx1"/>
                </a:solidFill>
              </a:endParaRPr>
            </a:p>
          </p:txBody>
        </p:sp>
        <p:grpSp>
          <p:nvGrpSpPr>
            <p:cNvPr id="10" name="Group 9"/>
            <p:cNvGrpSpPr/>
            <p:nvPr/>
          </p:nvGrpSpPr>
          <p:grpSpPr>
            <a:xfrm>
              <a:off x="7616628" y="1355415"/>
              <a:ext cx="564420" cy="526728"/>
              <a:chOff x="7519524" y="1355415"/>
              <a:chExt cx="564420" cy="526728"/>
            </a:xfrm>
          </p:grpSpPr>
          <p:sp>
            <p:nvSpPr>
              <p:cNvPr id="7" name="Rectangle 6"/>
              <p:cNvSpPr/>
              <p:nvPr/>
            </p:nvSpPr>
            <p:spPr>
              <a:xfrm>
                <a:off x="7519524" y="1355415"/>
                <a:ext cx="564420" cy="526728"/>
              </a:xfrm>
              <a:prstGeom prst="rect">
                <a:avLst/>
              </a:prstGeom>
              <a:solidFill>
                <a:schemeClr val="bg1"/>
              </a:solidFill>
              <a:ln w="38100">
                <a:solidFill>
                  <a:srgbClr val="0074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007499"/>
                  </a:solidFill>
                </a:endParaRPr>
              </a:p>
            </p:txBody>
          </p:sp>
          <p:sp>
            <p:nvSpPr>
              <p:cNvPr id="9" name="Rectangle 8"/>
              <p:cNvSpPr/>
              <p:nvPr/>
            </p:nvSpPr>
            <p:spPr>
              <a:xfrm>
                <a:off x="7575157" y="1396284"/>
                <a:ext cx="453154" cy="3968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7499"/>
                    </a:solidFill>
                  </a:rPr>
                  <a:t>+</a:t>
                </a:r>
                <a:endParaRPr lang="en-US" sz="3600" dirty="0">
                  <a:solidFill>
                    <a:srgbClr val="007499"/>
                  </a:solidFill>
                </a:endParaRPr>
              </a:p>
            </p:txBody>
          </p:sp>
        </p:grpSp>
      </p:grpSp>
    </p:spTree>
    <p:extLst>
      <p:ext uri="{BB962C8B-B14F-4D97-AF65-F5344CB8AC3E}">
        <p14:creationId xmlns:p14="http://schemas.microsoft.com/office/powerpoint/2010/main" val="144308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32816" y="715141"/>
            <a:ext cx="8278368" cy="4683252"/>
            <a:chOff x="432816" y="1087374"/>
            <a:chExt cx="8278368" cy="468325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16" y="1087374"/>
              <a:ext cx="8278368" cy="4683252"/>
            </a:xfrm>
            <a:prstGeom prst="rect">
              <a:avLst/>
            </a:prstGeom>
          </p:spPr>
        </p:pic>
        <p:sp>
          <p:nvSpPr>
            <p:cNvPr id="3" name="Rectangle 2"/>
            <p:cNvSpPr/>
            <p:nvPr/>
          </p:nvSpPr>
          <p:spPr>
            <a:xfrm>
              <a:off x="6805402" y="1229989"/>
              <a:ext cx="833480" cy="218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grpSp>
      <p:sp>
        <p:nvSpPr>
          <p:cNvPr id="5" name="Rounded Rectangular Callout 4"/>
          <p:cNvSpPr/>
          <p:nvPr/>
        </p:nvSpPr>
        <p:spPr>
          <a:xfrm>
            <a:off x="647364" y="4840043"/>
            <a:ext cx="6093302" cy="1116700"/>
          </a:xfrm>
          <a:prstGeom prst="wedgeRoundRectCallout">
            <a:avLst>
              <a:gd name="adj1" fmla="val -33777"/>
              <a:gd name="adj2" fmla="val -129041"/>
              <a:gd name="adj3" fmla="val 16667"/>
            </a:avLst>
          </a:prstGeom>
          <a:solidFill>
            <a:schemeClr val="bg1"/>
          </a:solidFill>
          <a:ln w="57150">
            <a:solidFill>
              <a:srgbClr val="EF945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4000" dirty="0" smtClean="0">
                <a:solidFill>
                  <a:srgbClr val="00B050"/>
                </a:solidFill>
              </a:rPr>
              <a:t>Enter</a:t>
            </a:r>
            <a:r>
              <a:rPr lang="en-US" sz="4000" dirty="0" smtClean="0">
                <a:solidFill>
                  <a:schemeClr val="tx1"/>
                </a:solidFill>
              </a:rPr>
              <a:t> “</a:t>
            </a:r>
            <a:r>
              <a:rPr lang="en-US" sz="4000" smtClean="0">
                <a:solidFill>
                  <a:schemeClr val="tx1"/>
                </a:solidFill>
              </a:rPr>
              <a:t>urinary catheter*”</a:t>
            </a:r>
            <a:endParaRPr lang="en-US" sz="4000" dirty="0" smtClean="0">
              <a:solidFill>
                <a:schemeClr val="tx1"/>
              </a:solidFill>
            </a:endParaRPr>
          </a:p>
        </p:txBody>
      </p:sp>
    </p:spTree>
    <p:extLst>
      <p:ext uri="{BB962C8B-B14F-4D97-AF65-F5344CB8AC3E}">
        <p14:creationId xmlns:p14="http://schemas.microsoft.com/office/powerpoint/2010/main" val="31811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375793" y="529355"/>
            <a:ext cx="8392414" cy="4709541"/>
            <a:chOff x="457334" y="730322"/>
            <a:chExt cx="8392414" cy="4709541"/>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334" y="730322"/>
              <a:ext cx="8392414" cy="4709541"/>
            </a:xfrm>
            <a:prstGeom prst="rect">
              <a:avLst/>
            </a:prstGeom>
          </p:spPr>
        </p:pic>
        <p:sp>
          <p:nvSpPr>
            <p:cNvPr id="8" name="Rectangle 7"/>
            <p:cNvSpPr/>
            <p:nvPr/>
          </p:nvSpPr>
          <p:spPr>
            <a:xfrm>
              <a:off x="6864271" y="886561"/>
              <a:ext cx="993540" cy="2388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grpSp>
      <p:grpSp>
        <p:nvGrpSpPr>
          <p:cNvPr id="19" name="Group 18"/>
          <p:cNvGrpSpPr/>
          <p:nvPr/>
        </p:nvGrpSpPr>
        <p:grpSpPr>
          <a:xfrm>
            <a:off x="4496593" y="5548040"/>
            <a:ext cx="3358193" cy="890574"/>
            <a:chOff x="4255433" y="5387266"/>
            <a:chExt cx="3358193" cy="890574"/>
          </a:xfrm>
        </p:grpSpPr>
        <p:sp>
          <p:nvSpPr>
            <p:cNvPr id="13" name="Rounded Rectangular Callout 12"/>
            <p:cNvSpPr/>
            <p:nvPr/>
          </p:nvSpPr>
          <p:spPr>
            <a:xfrm>
              <a:off x="4255433" y="5387266"/>
              <a:ext cx="3358193" cy="890574"/>
            </a:xfrm>
            <a:prstGeom prst="wedgeRoundRectCallout">
              <a:avLst>
                <a:gd name="adj1" fmla="val 21388"/>
                <a:gd name="adj2" fmla="val -112449"/>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smtClean="0">
                  <a:solidFill>
                    <a:schemeClr val="tx1"/>
                  </a:solidFill>
                </a:rPr>
                <a:t> Click </a:t>
              </a:r>
              <a:endParaRPr lang="en-US" sz="3600" dirty="0">
                <a:solidFill>
                  <a:srgbClr val="007499"/>
                </a:solidFill>
              </a:endParaRPr>
            </a:p>
          </p:txBody>
        </p:sp>
        <p:grpSp>
          <p:nvGrpSpPr>
            <p:cNvPr id="14" name="Group 13"/>
            <p:cNvGrpSpPr/>
            <p:nvPr/>
          </p:nvGrpSpPr>
          <p:grpSpPr>
            <a:xfrm>
              <a:off x="5457231" y="5549333"/>
              <a:ext cx="1875640" cy="566443"/>
              <a:chOff x="5939552" y="4879497"/>
              <a:chExt cx="1875640" cy="566443"/>
            </a:xfrm>
          </p:grpSpPr>
          <p:sp>
            <p:nvSpPr>
              <p:cNvPr id="15" name="Rectangle 14"/>
              <p:cNvSpPr/>
              <p:nvPr/>
            </p:nvSpPr>
            <p:spPr>
              <a:xfrm>
                <a:off x="5939552" y="4879497"/>
                <a:ext cx="1875640" cy="566443"/>
              </a:xfrm>
              <a:prstGeom prst="rect">
                <a:avLst/>
              </a:prstGeom>
              <a:solidFill>
                <a:srgbClr val="007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 Search  </a:t>
                </a:r>
                <a:r>
                  <a:rPr lang="en-US" dirty="0" smtClean="0"/>
                  <a:t> </a:t>
                </a:r>
                <a:endParaRPr lang="en-US" dirty="0"/>
              </a:p>
            </p:txBody>
          </p:sp>
          <p:grpSp>
            <p:nvGrpSpPr>
              <p:cNvPr id="16" name="Group 15"/>
              <p:cNvGrpSpPr/>
              <p:nvPr/>
            </p:nvGrpSpPr>
            <p:grpSpPr>
              <a:xfrm>
                <a:off x="7254052" y="5008969"/>
                <a:ext cx="385468" cy="307497"/>
                <a:chOff x="7258556" y="5008969"/>
                <a:chExt cx="385468" cy="307497"/>
              </a:xfrm>
            </p:grpSpPr>
            <p:sp>
              <p:nvSpPr>
                <p:cNvPr id="17" name="Oval 16"/>
                <p:cNvSpPr/>
                <p:nvPr/>
              </p:nvSpPr>
              <p:spPr>
                <a:xfrm>
                  <a:off x="7258556" y="5008969"/>
                  <a:ext cx="307498" cy="307497"/>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7525518" y="5261178"/>
                  <a:ext cx="118506" cy="552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spTree>
    <p:extLst>
      <p:ext uri="{BB962C8B-B14F-4D97-AF65-F5344CB8AC3E}">
        <p14:creationId xmlns:p14="http://schemas.microsoft.com/office/powerpoint/2010/main" val="139548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 y="407289"/>
            <a:ext cx="7894320" cy="6043422"/>
          </a:xfrm>
          <a:prstGeom prst="rect">
            <a:avLst/>
          </a:prstGeom>
        </p:spPr>
      </p:pic>
      <p:sp>
        <p:nvSpPr>
          <p:cNvPr id="4" name="Rectangle 3"/>
          <p:cNvSpPr/>
          <p:nvPr/>
        </p:nvSpPr>
        <p:spPr>
          <a:xfrm>
            <a:off x="6723597" y="554974"/>
            <a:ext cx="833480" cy="218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sp>
        <p:nvSpPr>
          <p:cNvPr id="6" name="Rounded Rectangular Callout 5"/>
          <p:cNvSpPr/>
          <p:nvPr/>
        </p:nvSpPr>
        <p:spPr>
          <a:xfrm>
            <a:off x="624839" y="5476346"/>
            <a:ext cx="3846677" cy="890574"/>
          </a:xfrm>
          <a:prstGeom prst="wedgeRoundRectCallout">
            <a:avLst>
              <a:gd name="adj1" fmla="val -31551"/>
              <a:gd name="adj2" fmla="val -106688"/>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tx1"/>
                </a:solidFill>
              </a:rPr>
              <a:t>Click </a:t>
            </a:r>
            <a:r>
              <a:rPr lang="en-US" sz="3600" dirty="0" smtClean="0">
                <a:solidFill>
                  <a:srgbClr val="838383"/>
                </a:solidFill>
              </a:rPr>
              <a:t>View more</a:t>
            </a:r>
            <a:endParaRPr lang="en-US" sz="3600" dirty="0">
              <a:solidFill>
                <a:srgbClr val="838383"/>
              </a:solidFill>
            </a:endParaRPr>
          </a:p>
        </p:txBody>
      </p:sp>
    </p:spTree>
    <p:extLst>
      <p:ext uri="{BB962C8B-B14F-4D97-AF65-F5344CB8AC3E}">
        <p14:creationId xmlns:p14="http://schemas.microsoft.com/office/powerpoint/2010/main" val="92646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468" y="291338"/>
            <a:ext cx="8259064" cy="6275324"/>
          </a:xfrm>
          <a:prstGeom prst="rect">
            <a:avLst/>
          </a:prstGeom>
        </p:spPr>
      </p:pic>
      <p:sp>
        <p:nvSpPr>
          <p:cNvPr id="4" name="Rectangle 3"/>
          <p:cNvSpPr/>
          <p:nvPr/>
        </p:nvSpPr>
        <p:spPr>
          <a:xfrm>
            <a:off x="6864269" y="434398"/>
            <a:ext cx="833480" cy="218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sp>
        <p:nvSpPr>
          <p:cNvPr id="5" name="Rounded Rectangular Callout 4"/>
          <p:cNvSpPr/>
          <p:nvPr/>
        </p:nvSpPr>
        <p:spPr>
          <a:xfrm>
            <a:off x="2885718" y="5586878"/>
            <a:ext cx="3846677" cy="890574"/>
          </a:xfrm>
          <a:prstGeom prst="wedgeRoundRectCallout">
            <a:avLst>
              <a:gd name="adj1" fmla="val -59241"/>
              <a:gd name="adj2" fmla="val 12912"/>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tx1"/>
                </a:solidFill>
              </a:rPr>
              <a:t>Click </a:t>
            </a:r>
            <a:r>
              <a:rPr lang="en-US" sz="3600" dirty="0" smtClean="0">
                <a:solidFill>
                  <a:srgbClr val="838383"/>
                </a:solidFill>
              </a:rPr>
              <a:t>View all</a:t>
            </a:r>
            <a:endParaRPr lang="en-US" sz="3600" dirty="0">
              <a:solidFill>
                <a:srgbClr val="838383"/>
              </a:solidFill>
            </a:endParaRPr>
          </a:p>
        </p:txBody>
      </p:sp>
    </p:spTree>
    <p:extLst>
      <p:ext uri="{BB962C8B-B14F-4D97-AF65-F5344CB8AC3E}">
        <p14:creationId xmlns:p14="http://schemas.microsoft.com/office/powerpoint/2010/main" val="81396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615" y="391603"/>
            <a:ext cx="8446770" cy="4909185"/>
          </a:xfrm>
          <a:prstGeom prst="rect">
            <a:avLst/>
          </a:prstGeom>
        </p:spPr>
      </p:pic>
      <p:grpSp>
        <p:nvGrpSpPr>
          <p:cNvPr id="12" name="Group 11"/>
          <p:cNvGrpSpPr/>
          <p:nvPr/>
        </p:nvGrpSpPr>
        <p:grpSpPr>
          <a:xfrm>
            <a:off x="663192" y="5564985"/>
            <a:ext cx="6621864" cy="890574"/>
            <a:chOff x="663192" y="5564985"/>
            <a:chExt cx="6621864" cy="890574"/>
          </a:xfrm>
        </p:grpSpPr>
        <p:sp>
          <p:nvSpPr>
            <p:cNvPr id="3" name="Rounded Rectangular Callout 2"/>
            <p:cNvSpPr/>
            <p:nvPr/>
          </p:nvSpPr>
          <p:spPr>
            <a:xfrm>
              <a:off x="663192" y="5564985"/>
              <a:ext cx="6621864" cy="890574"/>
            </a:xfrm>
            <a:prstGeom prst="wedgeRoundRectCallout">
              <a:avLst>
                <a:gd name="adj1" fmla="val -30676"/>
                <a:gd name="adj2" fmla="val -247726"/>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smtClean="0">
                  <a:solidFill>
                    <a:srgbClr val="00B050"/>
                  </a:solidFill>
                </a:rPr>
                <a:t>  Select</a:t>
              </a:r>
              <a:r>
                <a:rPr lang="en-US" sz="3600" dirty="0" smtClean="0">
                  <a:solidFill>
                    <a:schemeClr val="tx1"/>
                  </a:solidFill>
                </a:rPr>
                <a:t> </a:t>
              </a:r>
              <a:r>
                <a:rPr lang="en-US" sz="3600" dirty="0" smtClean="0">
                  <a:solidFill>
                    <a:srgbClr val="838383"/>
                  </a:solidFill>
                </a:rPr>
                <a:t>2003-2017.  </a:t>
              </a:r>
              <a:r>
                <a:rPr lang="en-US" sz="3600" dirty="0" smtClean="0">
                  <a:solidFill>
                    <a:srgbClr val="00B050"/>
                  </a:solidFill>
                </a:rPr>
                <a:t>Click</a:t>
              </a:r>
              <a:r>
                <a:rPr lang="en-US" sz="3600" dirty="0" smtClean="0">
                  <a:solidFill>
                    <a:srgbClr val="838383"/>
                  </a:solidFill>
                </a:rPr>
                <a:t> </a:t>
              </a:r>
              <a:endParaRPr lang="en-US" sz="3600" dirty="0">
                <a:solidFill>
                  <a:srgbClr val="838383"/>
                </a:solidFill>
              </a:endParaRPr>
            </a:p>
          </p:txBody>
        </p:sp>
        <p:sp>
          <p:nvSpPr>
            <p:cNvPr id="6" name="Rectangle 5"/>
            <p:cNvSpPr/>
            <p:nvPr/>
          </p:nvSpPr>
          <p:spPr>
            <a:xfrm>
              <a:off x="5570141" y="5780515"/>
              <a:ext cx="1448628" cy="452177"/>
            </a:xfrm>
            <a:prstGeom prst="rect">
              <a:avLst/>
            </a:prstGeom>
            <a:solidFill>
              <a:srgbClr val="007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smtClean="0"/>
                <a:t> Limit to</a:t>
              </a:r>
              <a:endParaRPr lang="en-US" dirty="0"/>
            </a:p>
          </p:txBody>
        </p:sp>
      </p:grpSp>
      <p:cxnSp>
        <p:nvCxnSpPr>
          <p:cNvPr id="9" name="Straight Arrow Connector 8"/>
          <p:cNvCxnSpPr/>
          <p:nvPr/>
        </p:nvCxnSpPr>
        <p:spPr>
          <a:xfrm flipV="1">
            <a:off x="6199834" y="4025441"/>
            <a:ext cx="1235947" cy="1758742"/>
          </a:xfrm>
          <a:prstGeom prst="straightConnector1">
            <a:avLst/>
          </a:prstGeom>
          <a:ln w="762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58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p:cNvGrpSpPr/>
          <p:nvPr/>
        </p:nvGrpSpPr>
        <p:grpSpPr>
          <a:xfrm>
            <a:off x="886968" y="451104"/>
            <a:ext cx="7370064" cy="5955792"/>
            <a:chOff x="886968" y="451104"/>
            <a:chExt cx="7370064" cy="5955792"/>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968" y="451104"/>
              <a:ext cx="7370064" cy="5955792"/>
            </a:xfrm>
            <a:prstGeom prst="rect">
              <a:avLst/>
            </a:prstGeom>
          </p:spPr>
        </p:pic>
        <p:sp>
          <p:nvSpPr>
            <p:cNvPr id="5" name="Rectangle 4"/>
            <p:cNvSpPr/>
            <p:nvPr/>
          </p:nvSpPr>
          <p:spPr>
            <a:xfrm>
              <a:off x="6350558" y="537722"/>
              <a:ext cx="917156" cy="2460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grpSp>
      <p:sp>
        <p:nvSpPr>
          <p:cNvPr id="7" name="Rounded Rectangular Callout 6"/>
          <p:cNvSpPr/>
          <p:nvPr/>
        </p:nvSpPr>
        <p:spPr>
          <a:xfrm>
            <a:off x="3880397" y="537722"/>
            <a:ext cx="4188429" cy="949434"/>
          </a:xfrm>
          <a:prstGeom prst="wedgeRoundRectCallout">
            <a:avLst>
              <a:gd name="adj1" fmla="val -63950"/>
              <a:gd name="adj2" fmla="val 17555"/>
              <a:gd name="adj3" fmla="val 16667"/>
            </a:avLst>
          </a:prstGeom>
          <a:solidFill>
            <a:schemeClr val="bg1"/>
          </a:solid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Results =  </a:t>
            </a:r>
            <a:r>
              <a:rPr lang="en-US" sz="3200" dirty="0" smtClean="0">
                <a:solidFill>
                  <a:srgbClr val="007499"/>
                </a:solidFill>
              </a:rPr>
              <a:t>303 articles</a:t>
            </a:r>
            <a:endParaRPr lang="en-US" sz="3200" dirty="0">
              <a:solidFill>
                <a:srgbClr val="007499"/>
              </a:solidFill>
            </a:endParaRPr>
          </a:p>
        </p:txBody>
      </p:sp>
      <p:sp>
        <p:nvSpPr>
          <p:cNvPr id="8" name="Down Arrow 7"/>
          <p:cNvSpPr/>
          <p:nvPr/>
        </p:nvSpPr>
        <p:spPr>
          <a:xfrm>
            <a:off x="2160393" y="2291024"/>
            <a:ext cx="723483" cy="4115872"/>
          </a:xfrm>
          <a:prstGeom prst="downArrow">
            <a:avLst>
              <a:gd name="adj1" fmla="val 50000"/>
              <a:gd name="adj2" fmla="val 76667"/>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Scroll</a:t>
            </a:r>
            <a:endParaRPr lang="en-US" sz="3200" dirty="0"/>
          </a:p>
        </p:txBody>
      </p:sp>
    </p:spTree>
    <p:extLst>
      <p:ext uri="{BB962C8B-B14F-4D97-AF65-F5344CB8AC3E}">
        <p14:creationId xmlns:p14="http://schemas.microsoft.com/office/powerpoint/2010/main" val="144995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 b="1036"/>
          <a:stretch/>
        </p:blipFill>
        <p:spPr>
          <a:xfrm>
            <a:off x="1615835" y="376977"/>
            <a:ext cx="7098030" cy="6134209"/>
          </a:xfrm>
          <a:prstGeom prst="rect">
            <a:avLst/>
          </a:prstGeom>
        </p:spPr>
      </p:pic>
      <p:grpSp>
        <p:nvGrpSpPr>
          <p:cNvPr id="4" name="Group 3"/>
          <p:cNvGrpSpPr/>
          <p:nvPr/>
        </p:nvGrpSpPr>
        <p:grpSpPr>
          <a:xfrm>
            <a:off x="3908718" y="278580"/>
            <a:ext cx="3275852" cy="759500"/>
            <a:chOff x="3185239" y="2094232"/>
            <a:chExt cx="3275852" cy="759500"/>
          </a:xfrm>
        </p:grpSpPr>
        <p:sp>
          <p:nvSpPr>
            <p:cNvPr id="5" name="Rounded Rectangular Callout 4"/>
            <p:cNvSpPr/>
            <p:nvPr/>
          </p:nvSpPr>
          <p:spPr>
            <a:xfrm>
              <a:off x="3185239" y="2094232"/>
              <a:ext cx="3275852" cy="759500"/>
            </a:xfrm>
            <a:prstGeom prst="wedgeRoundRectCallout">
              <a:avLst>
                <a:gd name="adj1" fmla="val -64370"/>
                <a:gd name="adj2" fmla="val -23149"/>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smtClean="0">
                  <a:solidFill>
                    <a:schemeClr val="tx1"/>
                  </a:solidFill>
                </a:rPr>
                <a:t> Click      </a:t>
              </a:r>
              <a:r>
                <a:rPr lang="en-US" sz="3600" dirty="0" smtClean="0">
                  <a:solidFill>
                    <a:srgbClr val="007499"/>
                  </a:solidFill>
                </a:rPr>
                <a:t>Nursing</a:t>
              </a:r>
              <a:endParaRPr lang="en-US" sz="3600" dirty="0">
                <a:solidFill>
                  <a:srgbClr val="007499"/>
                </a:solidFill>
              </a:endParaRPr>
            </a:p>
          </p:txBody>
        </p:sp>
        <p:sp>
          <p:nvSpPr>
            <p:cNvPr id="6" name="Rectangle 5"/>
            <p:cNvSpPr/>
            <p:nvPr/>
          </p:nvSpPr>
          <p:spPr>
            <a:xfrm>
              <a:off x="4396152" y="2303160"/>
              <a:ext cx="351692" cy="341644"/>
            </a:xfrm>
            <a:prstGeom prst="rect">
              <a:avLst/>
            </a:prstGeom>
            <a:solidFill>
              <a:srgbClr val="E9711C"/>
            </a:solidFill>
            <a:ln w="28575">
              <a:solidFill>
                <a:srgbClr val="9999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3979288" y="1247008"/>
            <a:ext cx="3114615" cy="759500"/>
            <a:chOff x="3185701" y="3285177"/>
            <a:chExt cx="3114615" cy="759500"/>
          </a:xfrm>
        </p:grpSpPr>
        <p:sp>
          <p:nvSpPr>
            <p:cNvPr id="8" name="Rounded Rectangular Callout 7"/>
            <p:cNvSpPr/>
            <p:nvPr/>
          </p:nvSpPr>
          <p:spPr>
            <a:xfrm>
              <a:off x="3185701" y="3285177"/>
              <a:ext cx="3114615" cy="759500"/>
            </a:xfrm>
            <a:prstGeom prst="wedgeRoundRectCallout">
              <a:avLst>
                <a:gd name="adj1" fmla="val -67321"/>
                <a:gd name="adj2" fmla="val -50933"/>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smtClean="0">
                  <a:solidFill>
                    <a:schemeClr val="tx1"/>
                  </a:solidFill>
                </a:rPr>
                <a:t> Click      </a:t>
              </a:r>
              <a:r>
                <a:rPr lang="en-US" sz="3600" dirty="0" smtClean="0">
                  <a:solidFill>
                    <a:srgbClr val="007499"/>
                  </a:solidFill>
                </a:rPr>
                <a:t>Article</a:t>
              </a:r>
              <a:endParaRPr lang="en-US" sz="3600" dirty="0">
                <a:solidFill>
                  <a:srgbClr val="007499"/>
                </a:solidFill>
              </a:endParaRPr>
            </a:p>
          </p:txBody>
        </p:sp>
        <p:sp>
          <p:nvSpPr>
            <p:cNvPr id="9" name="Rectangle 8"/>
            <p:cNvSpPr/>
            <p:nvPr/>
          </p:nvSpPr>
          <p:spPr>
            <a:xfrm>
              <a:off x="4386567" y="3494105"/>
              <a:ext cx="351692" cy="341644"/>
            </a:xfrm>
            <a:prstGeom prst="rect">
              <a:avLst/>
            </a:prstGeom>
            <a:solidFill>
              <a:srgbClr val="E9711C"/>
            </a:solidFill>
            <a:ln w="28575">
              <a:solidFill>
                <a:srgbClr val="9999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979288" y="2281799"/>
            <a:ext cx="4611820" cy="759500"/>
            <a:chOff x="3185702" y="5077152"/>
            <a:chExt cx="4611820" cy="759500"/>
          </a:xfrm>
        </p:grpSpPr>
        <p:sp>
          <p:nvSpPr>
            <p:cNvPr id="11" name="Rounded Rectangular Callout 10"/>
            <p:cNvSpPr/>
            <p:nvPr/>
          </p:nvSpPr>
          <p:spPr>
            <a:xfrm>
              <a:off x="3185702" y="5077152"/>
              <a:ext cx="4611820" cy="759500"/>
            </a:xfrm>
            <a:prstGeom prst="wedgeRoundRectCallout">
              <a:avLst>
                <a:gd name="adj1" fmla="val -61723"/>
                <a:gd name="adj2" fmla="val -21826"/>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smtClean="0">
                  <a:solidFill>
                    <a:schemeClr val="tx1"/>
                  </a:solidFill>
                </a:rPr>
                <a:t> </a:t>
              </a:r>
              <a:r>
                <a:rPr lang="en-US" sz="3600" smtClean="0">
                  <a:solidFill>
                    <a:schemeClr val="tx1"/>
                  </a:solidFill>
                </a:rPr>
                <a:t>Click      </a:t>
              </a:r>
              <a:r>
                <a:rPr lang="en-US" sz="3600" smtClean="0">
                  <a:solidFill>
                    <a:srgbClr val="007499"/>
                  </a:solidFill>
                </a:rPr>
                <a:t>Article in Press</a:t>
              </a:r>
              <a:endParaRPr lang="en-US" sz="3600" dirty="0">
                <a:solidFill>
                  <a:srgbClr val="007499"/>
                </a:solidFill>
              </a:endParaRPr>
            </a:p>
          </p:txBody>
        </p:sp>
        <p:sp>
          <p:nvSpPr>
            <p:cNvPr id="12" name="Rectangle 11"/>
            <p:cNvSpPr/>
            <p:nvPr/>
          </p:nvSpPr>
          <p:spPr>
            <a:xfrm>
              <a:off x="4386567" y="5286080"/>
              <a:ext cx="351692" cy="341644"/>
            </a:xfrm>
            <a:prstGeom prst="rect">
              <a:avLst/>
            </a:prstGeom>
            <a:solidFill>
              <a:srgbClr val="E9711C"/>
            </a:solidFill>
            <a:ln w="28575">
              <a:solidFill>
                <a:srgbClr val="9999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956700" y="4249469"/>
            <a:ext cx="3179888" cy="759500"/>
            <a:chOff x="3331213" y="4566371"/>
            <a:chExt cx="3179888" cy="759500"/>
          </a:xfrm>
        </p:grpSpPr>
        <p:sp>
          <p:nvSpPr>
            <p:cNvPr id="14" name="Rounded Rectangular Callout 13"/>
            <p:cNvSpPr/>
            <p:nvPr/>
          </p:nvSpPr>
          <p:spPr>
            <a:xfrm>
              <a:off x="3331213" y="4566371"/>
              <a:ext cx="3179888" cy="759500"/>
            </a:xfrm>
            <a:prstGeom prst="wedgeRoundRectCallout">
              <a:avLst>
                <a:gd name="adj1" fmla="val -67604"/>
                <a:gd name="adj2" fmla="val 21834"/>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smtClean="0">
                  <a:solidFill>
                    <a:schemeClr val="tx1"/>
                  </a:solidFill>
                </a:rPr>
                <a:t> Click      </a:t>
              </a:r>
              <a:r>
                <a:rPr lang="en-US" sz="3600" dirty="0" smtClean="0">
                  <a:solidFill>
                    <a:srgbClr val="007499"/>
                  </a:solidFill>
                </a:rPr>
                <a:t>English</a:t>
              </a:r>
              <a:endParaRPr lang="en-US" sz="3600" dirty="0">
                <a:solidFill>
                  <a:srgbClr val="007499"/>
                </a:solidFill>
              </a:endParaRPr>
            </a:p>
          </p:txBody>
        </p:sp>
        <p:sp>
          <p:nvSpPr>
            <p:cNvPr id="15" name="Rectangle 14"/>
            <p:cNvSpPr/>
            <p:nvPr/>
          </p:nvSpPr>
          <p:spPr>
            <a:xfrm>
              <a:off x="4552175" y="4775299"/>
              <a:ext cx="351692" cy="341644"/>
            </a:xfrm>
            <a:prstGeom prst="rect">
              <a:avLst/>
            </a:prstGeom>
            <a:solidFill>
              <a:srgbClr val="E9711C"/>
            </a:solidFill>
            <a:ln w="28575">
              <a:solidFill>
                <a:srgbClr val="9999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49935" y="5114611"/>
            <a:ext cx="2955488" cy="724416"/>
            <a:chOff x="179599" y="5114611"/>
            <a:chExt cx="2955488" cy="724416"/>
          </a:xfrm>
        </p:grpSpPr>
        <p:sp>
          <p:nvSpPr>
            <p:cNvPr id="18" name="Rounded Rectangular Callout 17"/>
            <p:cNvSpPr/>
            <p:nvPr/>
          </p:nvSpPr>
          <p:spPr>
            <a:xfrm>
              <a:off x="179599" y="5114611"/>
              <a:ext cx="2955488" cy="724416"/>
            </a:xfrm>
            <a:prstGeom prst="wedgeRoundRectCallout">
              <a:avLst>
                <a:gd name="adj1" fmla="val 9120"/>
                <a:gd name="adj2" fmla="val 76330"/>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smtClean="0">
                  <a:solidFill>
                    <a:schemeClr val="tx1"/>
                  </a:solidFill>
                </a:rPr>
                <a:t> Click </a:t>
              </a:r>
              <a:endParaRPr lang="en-US" sz="3600" dirty="0">
                <a:solidFill>
                  <a:srgbClr val="007499"/>
                </a:solidFill>
              </a:endParaRPr>
            </a:p>
          </p:txBody>
        </p:sp>
        <p:sp>
          <p:nvSpPr>
            <p:cNvPr id="20" name="Rectangle 19"/>
            <p:cNvSpPr/>
            <p:nvPr/>
          </p:nvSpPr>
          <p:spPr>
            <a:xfrm>
              <a:off x="1410125" y="5255287"/>
              <a:ext cx="1448628" cy="452177"/>
            </a:xfrm>
            <a:prstGeom prst="rect">
              <a:avLst/>
            </a:prstGeom>
            <a:solidFill>
              <a:srgbClr val="007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smtClean="0"/>
                <a:t> Limit to</a:t>
              </a:r>
              <a:endParaRPr lang="en-US" dirty="0"/>
            </a:p>
          </p:txBody>
        </p:sp>
      </p:grpSp>
    </p:spTree>
    <p:extLst>
      <p:ext uri="{BB962C8B-B14F-4D97-AF65-F5344CB8AC3E}">
        <p14:creationId xmlns:p14="http://schemas.microsoft.com/office/powerpoint/2010/main" val="107461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auto">
          <a:xfrm>
            <a:off x="1348316" y="527377"/>
            <a:ext cx="6447367" cy="863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lnSpc>
                <a:spcPct val="140000"/>
              </a:lnSpc>
              <a:spcBef>
                <a:spcPct val="0"/>
              </a:spcBef>
              <a:spcAft>
                <a:spcPct val="0"/>
              </a:spcAft>
            </a:pPr>
            <a:r>
              <a:rPr lang="en-US" sz="4000" dirty="0" smtClean="0">
                <a:ln w="6350">
                  <a:noFill/>
                </a:ln>
                <a:solidFill>
                  <a:srgbClr val="00B050"/>
                </a:solidFill>
                <a:latin typeface="Noteworthy Bold"/>
                <a:ea typeface="ＭＳ Ｐゴシック" charset="0"/>
                <a:cs typeface="Noteworthy Bold"/>
              </a:rPr>
              <a:t>If you need help downloading</a:t>
            </a:r>
            <a:endParaRPr lang="en-US" sz="4000" dirty="0">
              <a:ln w="6350">
                <a:noFill/>
              </a:ln>
              <a:solidFill>
                <a:srgbClr val="00B050"/>
              </a:solidFill>
              <a:latin typeface="Noteworthy Bold"/>
              <a:ea typeface="ＭＳ Ｐゴシック" charset="0"/>
              <a:cs typeface="Noteworthy Bold"/>
            </a:endParaRPr>
          </a:p>
        </p:txBody>
      </p:sp>
      <p:sp>
        <p:nvSpPr>
          <p:cNvPr id="8" name="Rectangle 7"/>
          <p:cNvSpPr/>
          <p:nvPr/>
        </p:nvSpPr>
        <p:spPr bwMode="auto">
          <a:xfrm>
            <a:off x="171803" y="4273224"/>
            <a:ext cx="8800394" cy="191308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lnSpc>
                <a:spcPct val="140000"/>
              </a:lnSpc>
              <a:spcBef>
                <a:spcPct val="0"/>
              </a:spcBef>
              <a:spcAft>
                <a:spcPct val="0"/>
              </a:spcAft>
            </a:pPr>
            <a:r>
              <a:rPr lang="en-US" sz="2800" dirty="0" smtClean="0">
                <a:ln w="6350">
                  <a:noFill/>
                </a:ln>
                <a:solidFill>
                  <a:srgbClr val="00B050"/>
                </a:solidFill>
                <a:latin typeface="Noteworthy Bold"/>
                <a:ea typeface="ＭＳ Ｐゴシック" charset="0"/>
                <a:cs typeface="Noteworthy Bold"/>
              </a:rPr>
              <a:t>Go to</a:t>
            </a:r>
          </a:p>
          <a:p>
            <a:pPr algn="ctr" eaLnBrk="0" fontAlgn="base" hangingPunct="0">
              <a:lnSpc>
                <a:spcPct val="140000"/>
              </a:lnSpc>
              <a:spcBef>
                <a:spcPct val="0"/>
              </a:spcBef>
              <a:spcAft>
                <a:spcPct val="0"/>
              </a:spcAft>
            </a:pPr>
            <a:r>
              <a:rPr lang="en-US" sz="2800" dirty="0" smtClean="0">
                <a:ln w="6350">
                  <a:noFill/>
                </a:ln>
                <a:solidFill>
                  <a:srgbClr val="1F487D"/>
                </a:solidFill>
                <a:latin typeface="Noteworthy Bold"/>
                <a:ea typeface="ＭＳ Ｐゴシック" charset="0"/>
                <a:cs typeface="Noteworthy Bold"/>
              </a:rPr>
              <a:t>http:</a:t>
            </a:r>
            <a:r>
              <a:rPr lang="en-US" sz="2800" dirty="0"/>
              <a:t> </a:t>
            </a:r>
            <a:r>
              <a:rPr lang="en-US" sz="2800" dirty="0" smtClean="0">
                <a:ln w="6350">
                  <a:noFill/>
                </a:ln>
                <a:solidFill>
                  <a:srgbClr val="1F487D"/>
                </a:solidFill>
                <a:latin typeface="Noteworthy Bold"/>
                <a:ea typeface="ＭＳ Ｐゴシック" charset="0"/>
                <a:cs typeface="Noteworthy Bold"/>
              </a:rPr>
              <a:t>/</a:t>
            </a:r>
            <a:r>
              <a:rPr lang="en-US" sz="2800" dirty="0" err="1" smtClean="0">
                <a:ln w="6350">
                  <a:noFill/>
                </a:ln>
                <a:solidFill>
                  <a:srgbClr val="1F487D"/>
                </a:solidFill>
                <a:latin typeface="Noteworthy Bold"/>
                <a:ea typeface="ＭＳ Ｐゴシック" charset="0"/>
                <a:cs typeface="Noteworthy Bold"/>
              </a:rPr>
              <a:t>ttuhsc.libguides.com</a:t>
            </a:r>
            <a:r>
              <a:rPr lang="en-US" sz="2800" dirty="0" smtClean="0">
                <a:ln w="6350">
                  <a:noFill/>
                </a:ln>
                <a:solidFill>
                  <a:srgbClr val="1F487D"/>
                </a:solidFill>
                <a:latin typeface="Noteworthy Bold"/>
                <a:ea typeface="ＭＳ Ｐゴシック" charset="0"/>
                <a:cs typeface="Noteworthy Bold"/>
              </a:rPr>
              <a:t>/</a:t>
            </a:r>
            <a:r>
              <a:rPr lang="en-US" sz="2800" dirty="0" err="1" smtClean="0">
                <a:ln w="6350">
                  <a:noFill/>
                </a:ln>
                <a:solidFill>
                  <a:srgbClr val="1F487D"/>
                </a:solidFill>
                <a:latin typeface="Noteworthy Bold"/>
                <a:ea typeface="ＭＳ Ｐゴシック" charset="0"/>
                <a:cs typeface="Noteworthy Bold"/>
              </a:rPr>
              <a:t>downloading_google_chrome</a:t>
            </a:r>
            <a:endParaRPr lang="en-US" sz="2800" dirty="0" smtClean="0">
              <a:ln w="6350">
                <a:noFill/>
              </a:ln>
              <a:solidFill>
                <a:srgbClr val="1F487D"/>
              </a:solidFill>
              <a:latin typeface="Noteworthy Bold"/>
              <a:ea typeface="ＭＳ Ｐゴシック" charset="0"/>
              <a:cs typeface="Noteworthy Bold"/>
            </a:endParaRPr>
          </a:p>
          <a:p>
            <a:pPr algn="ctr" eaLnBrk="0" fontAlgn="base" hangingPunct="0">
              <a:lnSpc>
                <a:spcPct val="140000"/>
              </a:lnSpc>
              <a:spcBef>
                <a:spcPct val="0"/>
              </a:spcBef>
              <a:spcAft>
                <a:spcPct val="0"/>
              </a:spcAft>
            </a:pPr>
            <a:r>
              <a:rPr lang="en-US" sz="2800" dirty="0" smtClean="0">
                <a:ln w="6350">
                  <a:noFill/>
                </a:ln>
                <a:solidFill>
                  <a:srgbClr val="00B050"/>
                </a:solidFill>
                <a:latin typeface="Noteworthy Bold"/>
                <a:ea typeface="ＭＳ Ｐゴシック" charset="0"/>
                <a:cs typeface="Noteworthy Bold"/>
              </a:rPr>
              <a:t>for instructions</a:t>
            </a:r>
            <a:r>
              <a:rPr lang="en-US" sz="2800" dirty="0">
                <a:ln w="6350">
                  <a:noFill/>
                </a:ln>
                <a:solidFill>
                  <a:srgbClr val="00B050"/>
                </a:solidFill>
                <a:latin typeface="Noteworthy Bold"/>
                <a:ea typeface="ＭＳ Ｐゴシック" charset="0"/>
                <a:cs typeface="Noteworthy Bold"/>
              </a:rPr>
              <a:t>!</a:t>
            </a:r>
            <a:endParaRPr lang="en-US" sz="2800" dirty="0" smtClean="0">
              <a:ln w="6350">
                <a:noFill/>
              </a:ln>
              <a:solidFill>
                <a:srgbClr val="1F487D"/>
              </a:solidFill>
              <a:latin typeface="Noteworthy Bold"/>
              <a:ea typeface="ＭＳ Ｐゴシック" charset="0"/>
              <a:cs typeface="Noteworthy Bold"/>
            </a:endParaRPr>
          </a:p>
          <a:p>
            <a:pPr eaLnBrk="0" fontAlgn="base" hangingPunct="0">
              <a:lnSpc>
                <a:spcPct val="140000"/>
              </a:lnSpc>
              <a:spcBef>
                <a:spcPct val="0"/>
              </a:spcBef>
              <a:spcAft>
                <a:spcPct val="0"/>
              </a:spcAft>
            </a:pPr>
            <a:endParaRPr lang="en-US" sz="4000" dirty="0">
              <a:ln w="6350">
                <a:noFill/>
              </a:ln>
              <a:solidFill>
                <a:srgbClr val="00B050"/>
              </a:solidFill>
              <a:latin typeface="Noteworthy Bold"/>
              <a:ea typeface="ＭＳ Ｐゴシック" charset="0"/>
              <a:cs typeface="Noteworthy Bold"/>
            </a:endParaRPr>
          </a:p>
        </p:txBody>
      </p:sp>
      <p:grpSp>
        <p:nvGrpSpPr>
          <p:cNvPr id="4" name="Group 3"/>
          <p:cNvGrpSpPr/>
          <p:nvPr/>
        </p:nvGrpSpPr>
        <p:grpSpPr>
          <a:xfrm>
            <a:off x="1689910" y="2133599"/>
            <a:ext cx="6105773" cy="1840089"/>
            <a:chOff x="1433688" y="1501421"/>
            <a:chExt cx="6105773" cy="1840089"/>
          </a:xfrm>
        </p:grpSpPr>
        <p:pic>
          <p:nvPicPr>
            <p:cNvPr id="12" name="Picture 11" descr="Chrome_logo.png"/>
            <p:cNvPicPr>
              <a:picLocks noChangeAspect="1"/>
            </p:cNvPicPr>
            <p:nvPr/>
          </p:nvPicPr>
          <p:blipFill rotWithShape="1">
            <a:blip r:embed="rId3">
              <a:extLst>
                <a:ext uri="{28A0092B-C50C-407E-A947-70E740481C1C}">
                  <a14:useLocalDpi xmlns:a14="http://schemas.microsoft.com/office/drawing/2010/main" val="0"/>
                </a:ext>
              </a:extLst>
            </a:blip>
            <a:srcRect l="27241" r="74"/>
            <a:stretch/>
          </p:blipFill>
          <p:spPr>
            <a:xfrm>
              <a:off x="4511781" y="1920851"/>
              <a:ext cx="3027680" cy="1098550"/>
            </a:xfrm>
            <a:prstGeom prst="rect">
              <a:avLst/>
            </a:prstGeom>
            <a:ln w="76200">
              <a:solidFill>
                <a:srgbClr val="1F477D"/>
              </a:solidFill>
            </a:ln>
          </p:spPr>
        </p:pic>
        <p:grpSp>
          <p:nvGrpSpPr>
            <p:cNvPr id="3" name="Group 2"/>
            <p:cNvGrpSpPr/>
            <p:nvPr/>
          </p:nvGrpSpPr>
          <p:grpSpPr>
            <a:xfrm>
              <a:off x="1433688" y="1501421"/>
              <a:ext cx="1862667" cy="1840089"/>
              <a:chOff x="1433688" y="1501421"/>
              <a:chExt cx="1862667" cy="1840089"/>
            </a:xfrm>
          </p:grpSpPr>
          <p:pic>
            <p:nvPicPr>
              <p:cNvPr id="13" name="Picture 12" descr="Google_Chrome_icon_(2011).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539" y="1663147"/>
                <a:ext cx="1524000" cy="1524000"/>
              </a:xfrm>
              <a:prstGeom prst="rect">
                <a:avLst/>
              </a:prstGeom>
              <a:solidFill>
                <a:schemeClr val="bg1"/>
              </a:solidFill>
              <a:ln w="76200" cmpd="sng">
                <a:noFill/>
              </a:ln>
            </p:spPr>
          </p:pic>
          <p:sp>
            <p:nvSpPr>
              <p:cNvPr id="2" name="Rectangle 1"/>
              <p:cNvSpPr/>
              <p:nvPr/>
            </p:nvSpPr>
            <p:spPr>
              <a:xfrm>
                <a:off x="1433688" y="1501421"/>
                <a:ext cx="1862667" cy="1840089"/>
              </a:xfrm>
              <a:prstGeom prst="rect">
                <a:avLst/>
              </a:prstGeom>
              <a:noFill/>
              <a:ln w="76200">
                <a:solidFill>
                  <a:srgbClr val="1F47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4357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ppt_x</p:attrName>
                                        </p:attrNameLst>
                                      </p:cBhvr>
                                      <p:tavLst>
                                        <p:tav tm="0">
                                          <p:val>
                                            <p:fltVal val="0.5"/>
                                          </p:val>
                                        </p:tav>
                                        <p:tav tm="100000">
                                          <p:val>
                                            <p:strVal val="#ppt_x"/>
                                          </p:val>
                                        </p:tav>
                                      </p:tavLst>
                                    </p:anim>
                                    <p:anim calcmode="lin" valueType="num">
                                      <p:cBhvr>
                                        <p:cTn id="10"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213" y="378968"/>
            <a:ext cx="6751574" cy="6100064"/>
          </a:xfrm>
          <a:prstGeom prst="rect">
            <a:avLst/>
          </a:prstGeom>
        </p:spPr>
      </p:pic>
      <p:sp>
        <p:nvSpPr>
          <p:cNvPr id="7" name="Rectangle 6"/>
          <p:cNvSpPr/>
          <p:nvPr/>
        </p:nvSpPr>
        <p:spPr>
          <a:xfrm>
            <a:off x="6373943" y="457335"/>
            <a:ext cx="833480" cy="218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sp>
        <p:nvSpPr>
          <p:cNvPr id="8" name="Rounded Rectangular Callout 7"/>
          <p:cNvSpPr/>
          <p:nvPr/>
        </p:nvSpPr>
        <p:spPr>
          <a:xfrm>
            <a:off x="351691" y="1560958"/>
            <a:ext cx="6219931" cy="961179"/>
          </a:xfrm>
          <a:prstGeom prst="wedgeRoundRectCallout">
            <a:avLst>
              <a:gd name="adj1" fmla="val -25199"/>
              <a:gd name="adj2" fmla="val -93317"/>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Results are reduced from 303 to 10 documents </a:t>
            </a:r>
            <a:endParaRPr lang="en-US" sz="2400" dirty="0">
              <a:solidFill>
                <a:schemeClr val="tx1"/>
              </a:solidFill>
            </a:endParaRPr>
          </a:p>
        </p:txBody>
      </p:sp>
    </p:spTree>
    <p:extLst>
      <p:ext uri="{BB962C8B-B14F-4D97-AF65-F5344CB8AC3E}">
        <p14:creationId xmlns:p14="http://schemas.microsoft.com/office/powerpoint/2010/main" val="788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213" y="378968"/>
            <a:ext cx="6751574" cy="6100064"/>
          </a:xfrm>
          <a:prstGeom prst="rect">
            <a:avLst/>
          </a:prstGeom>
        </p:spPr>
      </p:pic>
      <p:sp>
        <p:nvSpPr>
          <p:cNvPr id="8" name="Rectangle 7"/>
          <p:cNvSpPr/>
          <p:nvPr/>
        </p:nvSpPr>
        <p:spPr>
          <a:xfrm>
            <a:off x="6373943" y="457335"/>
            <a:ext cx="833480" cy="218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525" y="2242617"/>
            <a:ext cx="3543300" cy="3937000"/>
          </a:xfrm>
          <a:prstGeom prst="rect">
            <a:avLst/>
          </a:prstGeom>
        </p:spPr>
      </p:pic>
      <p:grpSp>
        <p:nvGrpSpPr>
          <p:cNvPr id="4" name="Group 3"/>
          <p:cNvGrpSpPr/>
          <p:nvPr/>
        </p:nvGrpSpPr>
        <p:grpSpPr>
          <a:xfrm>
            <a:off x="1306999" y="1336993"/>
            <a:ext cx="5395250" cy="773161"/>
            <a:chOff x="1296952" y="754188"/>
            <a:chExt cx="5395250" cy="773161"/>
          </a:xfrm>
        </p:grpSpPr>
        <p:sp>
          <p:nvSpPr>
            <p:cNvPr id="10" name="Rounded Rectangular Callout 9"/>
            <p:cNvSpPr/>
            <p:nvPr/>
          </p:nvSpPr>
          <p:spPr>
            <a:xfrm>
              <a:off x="1296952" y="754188"/>
              <a:ext cx="5395250" cy="773161"/>
            </a:xfrm>
            <a:prstGeom prst="wedgeRoundRectCallout">
              <a:avLst>
                <a:gd name="adj1" fmla="val 64751"/>
                <a:gd name="adj2" fmla="val 45113"/>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rPr>
                <a:t>  </a:t>
              </a:r>
              <a:r>
                <a:rPr lang="en-US" sz="2400" dirty="0" smtClean="0">
                  <a:solidFill>
                    <a:schemeClr val="tx1"/>
                  </a:solidFill>
                </a:rPr>
                <a:t>Click        and select Cited by (highest) </a:t>
              </a:r>
              <a:endParaRPr lang="en-US" sz="2400" dirty="0">
                <a:solidFill>
                  <a:schemeClr val="tx1"/>
                </a:solidFill>
              </a:endParaRPr>
            </a:p>
          </p:txBody>
        </p:sp>
        <p:sp>
          <p:nvSpPr>
            <p:cNvPr id="16" name="Rectangle 15"/>
            <p:cNvSpPr/>
            <p:nvPr/>
          </p:nvSpPr>
          <p:spPr>
            <a:xfrm rot="5400000">
              <a:off x="2276788" y="985859"/>
              <a:ext cx="329921" cy="380161"/>
            </a:xfrm>
            <a:prstGeom prst="rect">
              <a:avLst/>
            </a:prstGeom>
            <a:solidFill>
              <a:srgbClr val="007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smtClean="0"/>
                <a:t>&gt;</a:t>
              </a:r>
              <a:endParaRPr lang="en-US" dirty="0"/>
            </a:p>
          </p:txBody>
        </p:sp>
      </p:grpSp>
      <p:grpSp>
        <p:nvGrpSpPr>
          <p:cNvPr id="21" name="Group 20"/>
          <p:cNvGrpSpPr/>
          <p:nvPr/>
        </p:nvGrpSpPr>
        <p:grpSpPr>
          <a:xfrm>
            <a:off x="4481563" y="1923705"/>
            <a:ext cx="1768511" cy="2125781"/>
            <a:chOff x="4481563" y="1923705"/>
            <a:chExt cx="1768511" cy="2125781"/>
          </a:xfrm>
        </p:grpSpPr>
        <p:cxnSp>
          <p:nvCxnSpPr>
            <p:cNvPr id="6" name="Straight Arrow Connector 5"/>
            <p:cNvCxnSpPr/>
            <p:nvPr/>
          </p:nvCxnSpPr>
          <p:spPr>
            <a:xfrm flipH="1">
              <a:off x="5365820" y="1923705"/>
              <a:ext cx="10048" cy="1753246"/>
            </a:xfrm>
            <a:prstGeom prst="straightConnector1">
              <a:avLst/>
            </a:prstGeom>
            <a:ln w="76200">
              <a:solidFill>
                <a:srgbClr val="E9711C"/>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4481563" y="3676951"/>
              <a:ext cx="1768511" cy="372535"/>
            </a:xfrm>
            <a:prstGeom prst="rect">
              <a:avLst/>
            </a:prstGeom>
            <a:noFill/>
            <a:ln w="57150">
              <a:solidFill>
                <a:srgbClr val="E971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916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265" y="321945"/>
            <a:ext cx="6427470" cy="6214110"/>
          </a:xfrm>
          <a:prstGeom prst="rect">
            <a:avLst/>
          </a:prstGeom>
        </p:spPr>
      </p:pic>
      <p:grpSp>
        <p:nvGrpSpPr>
          <p:cNvPr id="4" name="Group 3"/>
          <p:cNvGrpSpPr/>
          <p:nvPr/>
        </p:nvGrpSpPr>
        <p:grpSpPr>
          <a:xfrm>
            <a:off x="200721" y="1158500"/>
            <a:ext cx="7545586" cy="5344100"/>
            <a:chOff x="200721" y="1158500"/>
            <a:chExt cx="7545586" cy="5344100"/>
          </a:xfrm>
        </p:grpSpPr>
        <p:sp>
          <p:nvSpPr>
            <p:cNvPr id="7" name="Rounded Rectangular Callout 6"/>
            <p:cNvSpPr/>
            <p:nvPr/>
          </p:nvSpPr>
          <p:spPr>
            <a:xfrm>
              <a:off x="200721" y="1158500"/>
              <a:ext cx="6478859" cy="859871"/>
            </a:xfrm>
            <a:prstGeom prst="wedgeRoundRectCallout">
              <a:avLst>
                <a:gd name="adj1" fmla="val 56893"/>
                <a:gd name="adj2" fmla="val 146116"/>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Documents are sorted by number of cites</a:t>
              </a:r>
              <a:endParaRPr lang="en-US" sz="2800" dirty="0">
                <a:solidFill>
                  <a:schemeClr val="tx1"/>
                </a:solidFill>
              </a:endParaRPr>
            </a:p>
          </p:txBody>
        </p:sp>
        <p:sp>
          <p:nvSpPr>
            <p:cNvPr id="8" name="Rectangle 7"/>
            <p:cNvSpPr/>
            <p:nvPr/>
          </p:nvSpPr>
          <p:spPr>
            <a:xfrm>
              <a:off x="7192537" y="2475571"/>
              <a:ext cx="553770" cy="4027029"/>
            </a:xfrm>
            <a:prstGeom prst="rect">
              <a:avLst/>
            </a:prstGeom>
            <a:no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396944" y="2744888"/>
              <a:ext cx="271306" cy="258587"/>
            </a:xfrm>
            <a:prstGeom prst="ellipse">
              <a:avLst/>
            </a:prstGeom>
            <a:noFill/>
            <a:ln w="57150">
              <a:solidFill>
                <a:srgbClr val="E971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144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60" y="472440"/>
            <a:ext cx="5943600" cy="5913120"/>
          </a:xfrm>
          <a:prstGeom prst="rect">
            <a:avLst/>
          </a:prstGeom>
        </p:spPr>
      </p:pic>
      <p:sp>
        <p:nvSpPr>
          <p:cNvPr id="11" name="Rounded Rectangular Callout 10"/>
          <p:cNvSpPr/>
          <p:nvPr/>
        </p:nvSpPr>
        <p:spPr>
          <a:xfrm>
            <a:off x="2119041" y="243024"/>
            <a:ext cx="6478859" cy="859871"/>
          </a:xfrm>
          <a:prstGeom prst="wedgeRoundRectCallout">
            <a:avLst>
              <a:gd name="adj1" fmla="val -40922"/>
              <a:gd name="adj2" fmla="val 135777"/>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Documents with highest number of cites</a:t>
            </a:r>
            <a:endParaRPr lang="en-US" sz="2800" dirty="0">
              <a:solidFill>
                <a:schemeClr val="tx1"/>
              </a:solidFill>
            </a:endParaRPr>
          </a:p>
        </p:txBody>
      </p:sp>
      <p:grpSp>
        <p:nvGrpSpPr>
          <p:cNvPr id="5" name="Group 4"/>
          <p:cNvGrpSpPr/>
          <p:nvPr/>
        </p:nvGrpSpPr>
        <p:grpSpPr>
          <a:xfrm>
            <a:off x="383260" y="4840564"/>
            <a:ext cx="7668540" cy="988736"/>
            <a:chOff x="383260" y="4840564"/>
            <a:chExt cx="7668540" cy="988736"/>
          </a:xfrm>
        </p:grpSpPr>
        <p:sp>
          <p:nvSpPr>
            <p:cNvPr id="14" name="Rounded Rectangular Callout 13"/>
            <p:cNvSpPr/>
            <p:nvPr/>
          </p:nvSpPr>
          <p:spPr>
            <a:xfrm>
              <a:off x="5662341" y="4840564"/>
              <a:ext cx="2389459" cy="859871"/>
            </a:xfrm>
            <a:prstGeom prst="wedgeRoundRectCallout">
              <a:avLst>
                <a:gd name="adj1" fmla="val -87163"/>
                <a:gd name="adj2" fmla="val 16143"/>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smtClean="0">
                  <a:solidFill>
                    <a:schemeClr val="tx1"/>
                  </a:solidFill>
                </a:rPr>
                <a:t>MeSH</a:t>
              </a:r>
              <a:r>
                <a:rPr lang="en-US" sz="2800" dirty="0" smtClean="0">
                  <a:solidFill>
                    <a:schemeClr val="tx1"/>
                  </a:solidFill>
                </a:rPr>
                <a:t> terms</a:t>
              </a:r>
              <a:endParaRPr lang="en-US" sz="2800" dirty="0">
                <a:solidFill>
                  <a:schemeClr val="tx1"/>
                </a:solidFill>
              </a:endParaRPr>
            </a:p>
          </p:txBody>
        </p:sp>
        <p:sp>
          <p:nvSpPr>
            <p:cNvPr id="3" name="Rectangle 2"/>
            <p:cNvSpPr/>
            <p:nvPr/>
          </p:nvSpPr>
          <p:spPr>
            <a:xfrm>
              <a:off x="383260" y="5105400"/>
              <a:ext cx="4315740" cy="723900"/>
            </a:xfrm>
            <a:prstGeom prst="rect">
              <a:avLst/>
            </a:prstGeom>
            <a:no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2238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07" y="367284"/>
            <a:ext cx="7888986" cy="6123432"/>
          </a:xfrm>
          <a:prstGeom prst="rect">
            <a:avLst/>
          </a:prstGeom>
        </p:spPr>
      </p:pic>
      <p:sp>
        <p:nvSpPr>
          <p:cNvPr id="3" name="Rounded Rectangular Callout 2"/>
          <p:cNvSpPr/>
          <p:nvPr/>
        </p:nvSpPr>
        <p:spPr>
          <a:xfrm>
            <a:off x="211014" y="3429000"/>
            <a:ext cx="5647175" cy="1002323"/>
          </a:xfrm>
          <a:prstGeom prst="wedgeRoundRectCallout">
            <a:avLst>
              <a:gd name="adj1" fmla="val -25199"/>
              <a:gd name="adj2" fmla="val -93317"/>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i="1" dirty="0" smtClean="0">
                <a:solidFill>
                  <a:schemeClr val="tx1"/>
                </a:solidFill>
              </a:rPr>
              <a:t>NOTE: </a:t>
            </a:r>
            <a:r>
              <a:rPr lang="en-US" sz="2400" dirty="0" smtClean="0">
                <a:solidFill>
                  <a:schemeClr val="tx1"/>
                </a:solidFill>
              </a:rPr>
              <a:t>You can search within your results for qualitative (</a:t>
            </a:r>
            <a:r>
              <a:rPr lang="en-US" sz="2400" smtClean="0">
                <a:solidFill>
                  <a:schemeClr val="tx1"/>
                </a:solidFill>
              </a:rPr>
              <a:t>or quantitative) studies</a:t>
            </a:r>
            <a:r>
              <a:rPr lang="en-US" sz="2400" i="1" smtClean="0">
                <a:solidFill>
                  <a:schemeClr val="tx1"/>
                </a:solidFill>
              </a:rPr>
              <a:t> </a:t>
            </a:r>
            <a:endParaRPr lang="en-US" sz="2400" i="1" dirty="0">
              <a:solidFill>
                <a:schemeClr val="tx1"/>
              </a:solidFill>
            </a:endParaRPr>
          </a:p>
        </p:txBody>
      </p:sp>
    </p:spTree>
    <p:extLst>
      <p:ext uri="{BB962C8B-B14F-4D97-AF65-F5344CB8AC3E}">
        <p14:creationId xmlns:p14="http://schemas.microsoft.com/office/powerpoint/2010/main" val="163020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323" y="362342"/>
            <a:ext cx="7269353" cy="6066409"/>
          </a:xfrm>
          <a:prstGeom prst="rect">
            <a:avLst/>
          </a:prstGeom>
        </p:spPr>
      </p:pic>
      <p:sp>
        <p:nvSpPr>
          <p:cNvPr id="11" name="Rounded Rectangular Callout 10"/>
          <p:cNvSpPr/>
          <p:nvPr/>
        </p:nvSpPr>
        <p:spPr>
          <a:xfrm>
            <a:off x="422030" y="1536602"/>
            <a:ext cx="6787661" cy="1002323"/>
          </a:xfrm>
          <a:prstGeom prst="wedgeRoundRectCallout">
            <a:avLst>
              <a:gd name="adj1" fmla="val -25199"/>
              <a:gd name="adj2" fmla="val -93317"/>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Results for qualitative studies = </a:t>
            </a:r>
            <a:r>
              <a:rPr lang="en-US" sz="2800" smtClean="0">
                <a:solidFill>
                  <a:schemeClr val="tx1"/>
                </a:solidFill>
              </a:rPr>
              <a:t>4 documents</a:t>
            </a:r>
            <a:r>
              <a:rPr lang="en-US" sz="2800" i="1" smtClean="0">
                <a:solidFill>
                  <a:schemeClr val="tx1"/>
                </a:solidFill>
              </a:rPr>
              <a:t> </a:t>
            </a:r>
            <a:endParaRPr lang="en-US" sz="2800" i="1" dirty="0">
              <a:solidFill>
                <a:schemeClr val="tx1"/>
              </a:solidFill>
            </a:endParaRPr>
          </a:p>
        </p:txBody>
      </p:sp>
      <p:sp>
        <p:nvSpPr>
          <p:cNvPr id="4" name="Rounded Rectangular Callout 3"/>
          <p:cNvSpPr/>
          <p:nvPr/>
        </p:nvSpPr>
        <p:spPr>
          <a:xfrm>
            <a:off x="1159727" y="5698273"/>
            <a:ext cx="6824545" cy="942351"/>
          </a:xfrm>
          <a:prstGeom prst="wedgeRoundRectCallout">
            <a:avLst>
              <a:gd name="adj1" fmla="val -26042"/>
              <a:gd name="adj2" fmla="val -48815"/>
              <a:gd name="adj3" fmla="val 16667"/>
            </a:avLst>
          </a:prstGeom>
          <a:solidFill>
            <a:schemeClr val="bg1"/>
          </a:solidFill>
          <a:ln w="57150">
            <a:solidFill>
              <a:srgbClr val="E971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If you do not find a study, try applying the search example on the </a:t>
            </a:r>
            <a:r>
              <a:rPr lang="en-US" sz="2400" dirty="0">
                <a:solidFill>
                  <a:schemeClr val="tx1"/>
                </a:solidFill>
              </a:rPr>
              <a:t>following screens </a:t>
            </a:r>
            <a:r>
              <a:rPr lang="en-US" sz="2400" dirty="0" smtClean="0">
                <a:solidFill>
                  <a:schemeClr val="tx1"/>
                </a:solidFill>
              </a:rPr>
              <a:t>to your topic:</a:t>
            </a:r>
            <a:endParaRPr lang="en-US" sz="2400" i="1" dirty="0">
              <a:solidFill>
                <a:schemeClr val="tx1"/>
              </a:solidFill>
            </a:endParaRPr>
          </a:p>
        </p:txBody>
      </p:sp>
    </p:spTree>
    <p:extLst>
      <p:ext uri="{BB962C8B-B14F-4D97-AF65-F5344CB8AC3E}">
        <p14:creationId xmlns:p14="http://schemas.microsoft.com/office/powerpoint/2010/main" val="31645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50" y="2119274"/>
            <a:ext cx="8369300" cy="3511550"/>
          </a:xfrm>
          <a:prstGeom prst="rect">
            <a:avLst/>
          </a:prstGeom>
        </p:spPr>
      </p:pic>
      <p:grpSp>
        <p:nvGrpSpPr>
          <p:cNvPr id="25" name="Group 24"/>
          <p:cNvGrpSpPr/>
          <p:nvPr/>
        </p:nvGrpSpPr>
        <p:grpSpPr>
          <a:xfrm>
            <a:off x="623610" y="5377565"/>
            <a:ext cx="7896780" cy="1136101"/>
            <a:chOff x="623610" y="5377565"/>
            <a:chExt cx="7896780" cy="1136101"/>
          </a:xfrm>
        </p:grpSpPr>
        <p:sp>
          <p:nvSpPr>
            <p:cNvPr id="9" name="Rounded Rectangular Callout 8"/>
            <p:cNvSpPr/>
            <p:nvPr/>
          </p:nvSpPr>
          <p:spPr>
            <a:xfrm>
              <a:off x="623610" y="5511343"/>
              <a:ext cx="7896780" cy="1002323"/>
            </a:xfrm>
            <a:prstGeom prst="wedgeRoundRectCallout">
              <a:avLst>
                <a:gd name="adj1" fmla="val -24294"/>
                <a:gd name="adj2" fmla="val -86642"/>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rPr>
                <a:t>   Enter “spinal cord </a:t>
              </a:r>
              <a:r>
                <a:rPr lang="en-US" sz="2800" dirty="0" err="1" smtClean="0">
                  <a:solidFill>
                    <a:schemeClr val="tx1"/>
                  </a:solidFill>
                </a:rPr>
                <a:t>injur</a:t>
              </a:r>
              <a:r>
                <a:rPr lang="en-US" sz="2800" dirty="0" smtClean="0">
                  <a:solidFill>
                    <a:schemeClr val="tx1"/>
                  </a:solidFill>
                </a:rPr>
                <a:t>*” and click </a:t>
              </a:r>
              <a:endParaRPr lang="en-US" sz="2800" i="1" dirty="0">
                <a:solidFill>
                  <a:schemeClr val="tx1"/>
                </a:solidFill>
              </a:endParaRPr>
            </a:p>
          </p:txBody>
        </p:sp>
        <p:grpSp>
          <p:nvGrpSpPr>
            <p:cNvPr id="14" name="Group 13"/>
            <p:cNvGrpSpPr/>
            <p:nvPr/>
          </p:nvGrpSpPr>
          <p:grpSpPr>
            <a:xfrm>
              <a:off x="6099716" y="5729282"/>
              <a:ext cx="2207942" cy="566443"/>
              <a:chOff x="5977444" y="4879497"/>
              <a:chExt cx="1875640" cy="566443"/>
            </a:xfrm>
          </p:grpSpPr>
          <p:sp>
            <p:nvSpPr>
              <p:cNvPr id="15" name="Rectangle 14"/>
              <p:cNvSpPr/>
              <p:nvPr/>
            </p:nvSpPr>
            <p:spPr>
              <a:xfrm>
                <a:off x="5977444" y="4879497"/>
                <a:ext cx="1875640" cy="566443"/>
              </a:xfrm>
              <a:prstGeom prst="rect">
                <a:avLst/>
              </a:prstGeom>
              <a:solidFill>
                <a:srgbClr val="007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 Search  </a:t>
                </a:r>
                <a:r>
                  <a:rPr lang="en-US" dirty="0" smtClean="0"/>
                  <a:t> </a:t>
                </a:r>
                <a:endParaRPr lang="en-US" dirty="0"/>
              </a:p>
            </p:txBody>
          </p:sp>
          <p:grpSp>
            <p:nvGrpSpPr>
              <p:cNvPr id="16" name="Group 15"/>
              <p:cNvGrpSpPr/>
              <p:nvPr/>
            </p:nvGrpSpPr>
            <p:grpSpPr>
              <a:xfrm>
                <a:off x="7254052" y="5008969"/>
                <a:ext cx="385468" cy="307497"/>
                <a:chOff x="7258556" y="5008969"/>
                <a:chExt cx="385468" cy="307497"/>
              </a:xfrm>
            </p:grpSpPr>
            <p:sp>
              <p:nvSpPr>
                <p:cNvPr id="17" name="Oval 16"/>
                <p:cNvSpPr/>
                <p:nvPr/>
              </p:nvSpPr>
              <p:spPr>
                <a:xfrm>
                  <a:off x="7258556" y="5008969"/>
                  <a:ext cx="307498" cy="307497"/>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7525518" y="5261178"/>
                  <a:ext cx="118506" cy="552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cxnSp>
          <p:nvCxnSpPr>
            <p:cNvPr id="19" name="Straight Arrow Connector 18"/>
            <p:cNvCxnSpPr/>
            <p:nvPr/>
          </p:nvCxnSpPr>
          <p:spPr>
            <a:xfrm flipH="1" flipV="1">
              <a:off x="7112827" y="5377565"/>
              <a:ext cx="325037" cy="694867"/>
            </a:xfrm>
            <a:prstGeom prst="straightConnector1">
              <a:avLst/>
            </a:prstGeom>
            <a:ln w="76200">
              <a:solidFill>
                <a:srgbClr val="E9711C"/>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6" name="Rounded Rectangular Callout 25"/>
          <p:cNvSpPr/>
          <p:nvPr/>
        </p:nvSpPr>
        <p:spPr>
          <a:xfrm>
            <a:off x="387350" y="493117"/>
            <a:ext cx="8133040" cy="949434"/>
          </a:xfrm>
          <a:prstGeom prst="wedgeRoundRectCallout">
            <a:avLst>
              <a:gd name="adj1" fmla="val -37348"/>
              <a:gd name="adj2" fmla="val 320579"/>
              <a:gd name="adj3" fmla="val 16667"/>
            </a:avLst>
          </a:prstGeom>
          <a:solidFill>
            <a:schemeClr val="bg1"/>
          </a:solid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solidFill>
                  <a:schemeClr val="tx1"/>
                </a:solidFill>
              </a:rPr>
              <a:t>Repeat the search for the first term of your topic</a:t>
            </a:r>
            <a:endParaRPr lang="en-US" sz="3000" dirty="0">
              <a:solidFill>
                <a:srgbClr val="007499"/>
              </a:solidFill>
            </a:endParaRPr>
          </a:p>
        </p:txBody>
      </p:sp>
    </p:spTree>
    <p:extLst>
      <p:ext uri="{BB962C8B-B14F-4D97-AF65-F5344CB8AC3E}">
        <p14:creationId xmlns:p14="http://schemas.microsoft.com/office/powerpoint/2010/main" val="208442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 y="407289"/>
            <a:ext cx="7894320" cy="6043422"/>
          </a:xfrm>
          <a:prstGeom prst="rect">
            <a:avLst/>
          </a:prstGeom>
        </p:spPr>
      </p:pic>
      <p:sp>
        <p:nvSpPr>
          <p:cNvPr id="4" name="Rectangle 3"/>
          <p:cNvSpPr/>
          <p:nvPr/>
        </p:nvSpPr>
        <p:spPr>
          <a:xfrm>
            <a:off x="6723597" y="554974"/>
            <a:ext cx="833480" cy="218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sp>
        <p:nvSpPr>
          <p:cNvPr id="6" name="Rounded Rectangular Callout 5"/>
          <p:cNvSpPr/>
          <p:nvPr/>
        </p:nvSpPr>
        <p:spPr>
          <a:xfrm>
            <a:off x="624839" y="5476346"/>
            <a:ext cx="3846677" cy="890574"/>
          </a:xfrm>
          <a:prstGeom prst="wedgeRoundRectCallout">
            <a:avLst>
              <a:gd name="adj1" fmla="val -31551"/>
              <a:gd name="adj2" fmla="val -106688"/>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tx1"/>
                </a:solidFill>
              </a:rPr>
              <a:t>Click </a:t>
            </a:r>
            <a:r>
              <a:rPr lang="en-US" sz="3600" dirty="0" smtClean="0">
                <a:solidFill>
                  <a:srgbClr val="838383"/>
                </a:solidFill>
              </a:rPr>
              <a:t>View more</a:t>
            </a:r>
            <a:endParaRPr lang="en-US" sz="3600" dirty="0">
              <a:solidFill>
                <a:srgbClr val="838383"/>
              </a:solidFill>
            </a:endParaRPr>
          </a:p>
        </p:txBody>
      </p:sp>
    </p:spTree>
    <p:extLst>
      <p:ext uri="{BB962C8B-B14F-4D97-AF65-F5344CB8AC3E}">
        <p14:creationId xmlns:p14="http://schemas.microsoft.com/office/powerpoint/2010/main" val="26108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468" y="291338"/>
            <a:ext cx="8259064" cy="6275324"/>
          </a:xfrm>
          <a:prstGeom prst="rect">
            <a:avLst/>
          </a:prstGeom>
        </p:spPr>
      </p:pic>
      <p:sp>
        <p:nvSpPr>
          <p:cNvPr id="4" name="Rectangle 3"/>
          <p:cNvSpPr/>
          <p:nvPr/>
        </p:nvSpPr>
        <p:spPr>
          <a:xfrm>
            <a:off x="6864269" y="434398"/>
            <a:ext cx="833480" cy="218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sp>
        <p:nvSpPr>
          <p:cNvPr id="5" name="Rounded Rectangular Callout 4"/>
          <p:cNvSpPr/>
          <p:nvPr/>
        </p:nvSpPr>
        <p:spPr>
          <a:xfrm>
            <a:off x="2885718" y="5586878"/>
            <a:ext cx="3846677" cy="890574"/>
          </a:xfrm>
          <a:prstGeom prst="wedgeRoundRectCallout">
            <a:avLst>
              <a:gd name="adj1" fmla="val -59241"/>
              <a:gd name="adj2" fmla="val 12912"/>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tx1"/>
                </a:solidFill>
              </a:rPr>
              <a:t>Click </a:t>
            </a:r>
            <a:r>
              <a:rPr lang="en-US" sz="3600" dirty="0" smtClean="0">
                <a:solidFill>
                  <a:srgbClr val="838383"/>
                </a:solidFill>
              </a:rPr>
              <a:t>View all</a:t>
            </a:r>
            <a:endParaRPr lang="en-US" sz="3600" dirty="0">
              <a:solidFill>
                <a:srgbClr val="838383"/>
              </a:solidFill>
            </a:endParaRPr>
          </a:p>
        </p:txBody>
      </p:sp>
    </p:spTree>
    <p:extLst>
      <p:ext uri="{BB962C8B-B14F-4D97-AF65-F5344CB8AC3E}">
        <p14:creationId xmlns:p14="http://schemas.microsoft.com/office/powerpoint/2010/main" val="72537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615" y="391603"/>
            <a:ext cx="8446770" cy="4909185"/>
          </a:xfrm>
          <a:prstGeom prst="rect">
            <a:avLst/>
          </a:prstGeom>
        </p:spPr>
      </p:pic>
      <p:grpSp>
        <p:nvGrpSpPr>
          <p:cNvPr id="12" name="Group 11"/>
          <p:cNvGrpSpPr/>
          <p:nvPr/>
        </p:nvGrpSpPr>
        <p:grpSpPr>
          <a:xfrm>
            <a:off x="663192" y="5564985"/>
            <a:ext cx="6621864" cy="890574"/>
            <a:chOff x="663192" y="5564985"/>
            <a:chExt cx="6621864" cy="890574"/>
          </a:xfrm>
        </p:grpSpPr>
        <p:sp>
          <p:nvSpPr>
            <p:cNvPr id="3" name="Rounded Rectangular Callout 2"/>
            <p:cNvSpPr/>
            <p:nvPr/>
          </p:nvSpPr>
          <p:spPr>
            <a:xfrm>
              <a:off x="663192" y="5564985"/>
              <a:ext cx="6621864" cy="890574"/>
            </a:xfrm>
            <a:prstGeom prst="wedgeRoundRectCallout">
              <a:avLst>
                <a:gd name="adj1" fmla="val -30676"/>
                <a:gd name="adj2" fmla="val -247726"/>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smtClean="0">
                  <a:solidFill>
                    <a:srgbClr val="00B050"/>
                  </a:solidFill>
                </a:rPr>
                <a:t>  Select</a:t>
              </a:r>
              <a:r>
                <a:rPr lang="en-US" sz="3600" dirty="0" smtClean="0">
                  <a:solidFill>
                    <a:schemeClr val="tx1"/>
                  </a:solidFill>
                </a:rPr>
                <a:t> </a:t>
              </a:r>
              <a:r>
                <a:rPr lang="en-US" sz="3600" dirty="0" smtClean="0">
                  <a:solidFill>
                    <a:srgbClr val="838383"/>
                  </a:solidFill>
                </a:rPr>
                <a:t>2003-2017.  </a:t>
              </a:r>
              <a:r>
                <a:rPr lang="en-US" sz="3600" dirty="0" smtClean="0">
                  <a:solidFill>
                    <a:srgbClr val="00B050"/>
                  </a:solidFill>
                </a:rPr>
                <a:t>Click</a:t>
              </a:r>
              <a:r>
                <a:rPr lang="en-US" sz="3600" dirty="0" smtClean="0">
                  <a:solidFill>
                    <a:srgbClr val="838383"/>
                  </a:solidFill>
                </a:rPr>
                <a:t> </a:t>
              </a:r>
              <a:endParaRPr lang="en-US" sz="3600" dirty="0">
                <a:solidFill>
                  <a:srgbClr val="838383"/>
                </a:solidFill>
              </a:endParaRPr>
            </a:p>
          </p:txBody>
        </p:sp>
        <p:sp>
          <p:nvSpPr>
            <p:cNvPr id="6" name="Rectangle 5"/>
            <p:cNvSpPr/>
            <p:nvPr/>
          </p:nvSpPr>
          <p:spPr>
            <a:xfrm>
              <a:off x="5570141" y="5780515"/>
              <a:ext cx="1448628" cy="452177"/>
            </a:xfrm>
            <a:prstGeom prst="rect">
              <a:avLst/>
            </a:prstGeom>
            <a:solidFill>
              <a:srgbClr val="007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smtClean="0"/>
                <a:t> Limit to</a:t>
              </a:r>
              <a:endParaRPr lang="en-US" dirty="0"/>
            </a:p>
          </p:txBody>
        </p:sp>
      </p:grpSp>
      <p:cxnSp>
        <p:nvCxnSpPr>
          <p:cNvPr id="9" name="Straight Arrow Connector 8"/>
          <p:cNvCxnSpPr/>
          <p:nvPr/>
        </p:nvCxnSpPr>
        <p:spPr>
          <a:xfrm flipV="1">
            <a:off x="6199834" y="4025441"/>
            <a:ext cx="1235947" cy="1758742"/>
          </a:xfrm>
          <a:prstGeom prst="straightConnector1">
            <a:avLst/>
          </a:prstGeom>
          <a:ln w="762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68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rgbClr val="008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534950" y="518142"/>
            <a:ext cx="8062988" cy="58137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150000"/>
              </a:lnSpc>
              <a:defRPr/>
            </a:pPr>
            <a:r>
              <a:rPr lang="en-US" sz="6600" i="1" dirty="0" smtClean="0">
                <a:solidFill>
                  <a:srgbClr val="0080FF"/>
                </a:solidFill>
                <a:latin typeface="Times New Roman"/>
                <a:cs typeface="Times New Roman"/>
              </a:rPr>
              <a:t>Definitions of</a:t>
            </a:r>
          </a:p>
          <a:p>
            <a:pPr algn="ctr">
              <a:lnSpc>
                <a:spcPct val="150000"/>
              </a:lnSpc>
              <a:defRPr/>
            </a:pPr>
            <a:r>
              <a:rPr lang="en-US" sz="6600" i="1" dirty="0">
                <a:solidFill>
                  <a:srgbClr val="0080FF"/>
                </a:solidFill>
                <a:latin typeface="Times New Roman"/>
                <a:cs typeface="Times New Roman"/>
              </a:rPr>
              <a:t>Primary </a:t>
            </a:r>
            <a:r>
              <a:rPr lang="en-US" sz="6600" i="1" dirty="0" smtClean="0">
                <a:solidFill>
                  <a:srgbClr val="0080FF"/>
                </a:solidFill>
                <a:latin typeface="Times New Roman"/>
                <a:cs typeface="Times New Roman"/>
              </a:rPr>
              <a:t>Research</a:t>
            </a:r>
          </a:p>
          <a:p>
            <a:pPr algn="ctr">
              <a:lnSpc>
                <a:spcPct val="150000"/>
              </a:lnSpc>
              <a:defRPr/>
            </a:pPr>
            <a:r>
              <a:rPr lang="en-US" sz="6600" i="1" dirty="0" smtClean="0">
                <a:solidFill>
                  <a:srgbClr val="0080FF"/>
                </a:solidFill>
                <a:latin typeface="Times New Roman"/>
                <a:cs typeface="Times New Roman"/>
              </a:rPr>
              <a:t>and</a:t>
            </a:r>
          </a:p>
          <a:p>
            <a:pPr algn="ctr">
              <a:lnSpc>
                <a:spcPct val="150000"/>
              </a:lnSpc>
              <a:defRPr/>
            </a:pPr>
            <a:r>
              <a:rPr lang="en-US" sz="6600" i="1" dirty="0" smtClean="0">
                <a:solidFill>
                  <a:srgbClr val="0080FF"/>
                </a:solidFill>
                <a:latin typeface="Times New Roman"/>
                <a:cs typeface="Times New Roman"/>
              </a:rPr>
              <a:t>Secondary Sources </a:t>
            </a:r>
            <a:endParaRPr lang="en-US" sz="6600" i="1" dirty="0">
              <a:solidFill>
                <a:srgbClr val="0080FF"/>
              </a:solidFill>
              <a:latin typeface="Times New Roman"/>
              <a:cs typeface="Times New Roman"/>
            </a:endParaRPr>
          </a:p>
        </p:txBody>
      </p:sp>
    </p:spTree>
    <p:extLst>
      <p:ext uri="{BB962C8B-B14F-4D97-AF65-F5344CB8AC3E}">
        <p14:creationId xmlns:p14="http://schemas.microsoft.com/office/powerpoint/2010/main" val="32367800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 b="1036"/>
          <a:stretch/>
        </p:blipFill>
        <p:spPr>
          <a:xfrm>
            <a:off x="1615835" y="376977"/>
            <a:ext cx="7098030" cy="6134209"/>
          </a:xfrm>
          <a:prstGeom prst="rect">
            <a:avLst/>
          </a:prstGeom>
        </p:spPr>
      </p:pic>
      <p:grpSp>
        <p:nvGrpSpPr>
          <p:cNvPr id="4" name="Group 3"/>
          <p:cNvGrpSpPr/>
          <p:nvPr/>
        </p:nvGrpSpPr>
        <p:grpSpPr>
          <a:xfrm>
            <a:off x="3908718" y="278580"/>
            <a:ext cx="3275852" cy="759500"/>
            <a:chOff x="3185239" y="2094232"/>
            <a:chExt cx="3275852" cy="759500"/>
          </a:xfrm>
        </p:grpSpPr>
        <p:sp>
          <p:nvSpPr>
            <p:cNvPr id="5" name="Rounded Rectangular Callout 4"/>
            <p:cNvSpPr/>
            <p:nvPr/>
          </p:nvSpPr>
          <p:spPr>
            <a:xfrm>
              <a:off x="3185239" y="2094232"/>
              <a:ext cx="3275852" cy="759500"/>
            </a:xfrm>
            <a:prstGeom prst="wedgeRoundRectCallout">
              <a:avLst>
                <a:gd name="adj1" fmla="val -64370"/>
                <a:gd name="adj2" fmla="val -23149"/>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smtClean="0">
                  <a:solidFill>
                    <a:schemeClr val="tx1"/>
                  </a:solidFill>
                </a:rPr>
                <a:t> Click      </a:t>
              </a:r>
              <a:r>
                <a:rPr lang="en-US" sz="3600" dirty="0" smtClean="0">
                  <a:solidFill>
                    <a:srgbClr val="007499"/>
                  </a:solidFill>
                </a:rPr>
                <a:t>Nursing</a:t>
              </a:r>
              <a:endParaRPr lang="en-US" sz="3600" dirty="0">
                <a:solidFill>
                  <a:srgbClr val="007499"/>
                </a:solidFill>
              </a:endParaRPr>
            </a:p>
          </p:txBody>
        </p:sp>
        <p:sp>
          <p:nvSpPr>
            <p:cNvPr id="6" name="Rectangle 5"/>
            <p:cNvSpPr/>
            <p:nvPr/>
          </p:nvSpPr>
          <p:spPr>
            <a:xfrm>
              <a:off x="4396152" y="2303160"/>
              <a:ext cx="351692" cy="341644"/>
            </a:xfrm>
            <a:prstGeom prst="rect">
              <a:avLst/>
            </a:prstGeom>
            <a:solidFill>
              <a:srgbClr val="E9711C"/>
            </a:solidFill>
            <a:ln w="28575">
              <a:solidFill>
                <a:srgbClr val="9999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3979288" y="1247008"/>
            <a:ext cx="3114615" cy="759500"/>
            <a:chOff x="3185701" y="3285177"/>
            <a:chExt cx="3114615" cy="759500"/>
          </a:xfrm>
        </p:grpSpPr>
        <p:sp>
          <p:nvSpPr>
            <p:cNvPr id="8" name="Rounded Rectangular Callout 7"/>
            <p:cNvSpPr/>
            <p:nvPr/>
          </p:nvSpPr>
          <p:spPr>
            <a:xfrm>
              <a:off x="3185701" y="3285177"/>
              <a:ext cx="3114615" cy="759500"/>
            </a:xfrm>
            <a:prstGeom prst="wedgeRoundRectCallout">
              <a:avLst>
                <a:gd name="adj1" fmla="val -67321"/>
                <a:gd name="adj2" fmla="val -50933"/>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smtClean="0">
                  <a:solidFill>
                    <a:schemeClr val="tx1"/>
                  </a:solidFill>
                </a:rPr>
                <a:t> Click      </a:t>
              </a:r>
              <a:r>
                <a:rPr lang="en-US" sz="3600" dirty="0" smtClean="0">
                  <a:solidFill>
                    <a:srgbClr val="007499"/>
                  </a:solidFill>
                </a:rPr>
                <a:t>Article</a:t>
              </a:r>
              <a:endParaRPr lang="en-US" sz="3600" dirty="0">
                <a:solidFill>
                  <a:srgbClr val="007499"/>
                </a:solidFill>
              </a:endParaRPr>
            </a:p>
          </p:txBody>
        </p:sp>
        <p:sp>
          <p:nvSpPr>
            <p:cNvPr id="9" name="Rectangle 8"/>
            <p:cNvSpPr/>
            <p:nvPr/>
          </p:nvSpPr>
          <p:spPr>
            <a:xfrm>
              <a:off x="4386567" y="3494105"/>
              <a:ext cx="351692" cy="341644"/>
            </a:xfrm>
            <a:prstGeom prst="rect">
              <a:avLst/>
            </a:prstGeom>
            <a:solidFill>
              <a:srgbClr val="E9711C"/>
            </a:solidFill>
            <a:ln w="28575">
              <a:solidFill>
                <a:srgbClr val="9999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979288" y="2281799"/>
            <a:ext cx="4611820" cy="759500"/>
            <a:chOff x="3185702" y="5077152"/>
            <a:chExt cx="4611820" cy="759500"/>
          </a:xfrm>
        </p:grpSpPr>
        <p:sp>
          <p:nvSpPr>
            <p:cNvPr id="11" name="Rounded Rectangular Callout 10"/>
            <p:cNvSpPr/>
            <p:nvPr/>
          </p:nvSpPr>
          <p:spPr>
            <a:xfrm>
              <a:off x="3185702" y="5077152"/>
              <a:ext cx="4611820" cy="759500"/>
            </a:xfrm>
            <a:prstGeom prst="wedgeRoundRectCallout">
              <a:avLst>
                <a:gd name="adj1" fmla="val -61723"/>
                <a:gd name="adj2" fmla="val -21826"/>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smtClean="0">
                  <a:solidFill>
                    <a:schemeClr val="tx1"/>
                  </a:solidFill>
                </a:rPr>
                <a:t> </a:t>
              </a:r>
              <a:r>
                <a:rPr lang="en-US" sz="3600" smtClean="0">
                  <a:solidFill>
                    <a:schemeClr val="tx1"/>
                  </a:solidFill>
                </a:rPr>
                <a:t>Click      </a:t>
              </a:r>
              <a:r>
                <a:rPr lang="en-US" sz="3600" smtClean="0">
                  <a:solidFill>
                    <a:srgbClr val="007499"/>
                  </a:solidFill>
                </a:rPr>
                <a:t>Article in Press</a:t>
              </a:r>
              <a:endParaRPr lang="en-US" sz="3600" dirty="0">
                <a:solidFill>
                  <a:srgbClr val="007499"/>
                </a:solidFill>
              </a:endParaRPr>
            </a:p>
          </p:txBody>
        </p:sp>
        <p:sp>
          <p:nvSpPr>
            <p:cNvPr id="12" name="Rectangle 11"/>
            <p:cNvSpPr/>
            <p:nvPr/>
          </p:nvSpPr>
          <p:spPr>
            <a:xfrm>
              <a:off x="4386567" y="5286080"/>
              <a:ext cx="351692" cy="341644"/>
            </a:xfrm>
            <a:prstGeom prst="rect">
              <a:avLst/>
            </a:prstGeom>
            <a:solidFill>
              <a:srgbClr val="E9711C"/>
            </a:solidFill>
            <a:ln w="28575">
              <a:solidFill>
                <a:srgbClr val="9999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956700" y="4249469"/>
            <a:ext cx="3179888" cy="759500"/>
            <a:chOff x="3331213" y="4566371"/>
            <a:chExt cx="3179888" cy="759500"/>
          </a:xfrm>
        </p:grpSpPr>
        <p:sp>
          <p:nvSpPr>
            <p:cNvPr id="14" name="Rounded Rectangular Callout 13"/>
            <p:cNvSpPr/>
            <p:nvPr/>
          </p:nvSpPr>
          <p:spPr>
            <a:xfrm>
              <a:off x="3331213" y="4566371"/>
              <a:ext cx="3179888" cy="759500"/>
            </a:xfrm>
            <a:prstGeom prst="wedgeRoundRectCallout">
              <a:avLst>
                <a:gd name="adj1" fmla="val -67604"/>
                <a:gd name="adj2" fmla="val 21834"/>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smtClean="0">
                  <a:solidFill>
                    <a:schemeClr val="tx1"/>
                  </a:solidFill>
                </a:rPr>
                <a:t> Click      </a:t>
              </a:r>
              <a:r>
                <a:rPr lang="en-US" sz="3600" dirty="0" smtClean="0">
                  <a:solidFill>
                    <a:srgbClr val="007499"/>
                  </a:solidFill>
                </a:rPr>
                <a:t>English</a:t>
              </a:r>
              <a:endParaRPr lang="en-US" sz="3600" dirty="0">
                <a:solidFill>
                  <a:srgbClr val="007499"/>
                </a:solidFill>
              </a:endParaRPr>
            </a:p>
          </p:txBody>
        </p:sp>
        <p:sp>
          <p:nvSpPr>
            <p:cNvPr id="15" name="Rectangle 14"/>
            <p:cNvSpPr/>
            <p:nvPr/>
          </p:nvSpPr>
          <p:spPr>
            <a:xfrm>
              <a:off x="4552175" y="4775299"/>
              <a:ext cx="351692" cy="341644"/>
            </a:xfrm>
            <a:prstGeom prst="rect">
              <a:avLst/>
            </a:prstGeom>
            <a:solidFill>
              <a:srgbClr val="E9711C"/>
            </a:solidFill>
            <a:ln w="28575">
              <a:solidFill>
                <a:srgbClr val="9999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49935" y="5114611"/>
            <a:ext cx="2955488" cy="724416"/>
            <a:chOff x="179599" y="5114611"/>
            <a:chExt cx="2955488" cy="724416"/>
          </a:xfrm>
        </p:grpSpPr>
        <p:sp>
          <p:nvSpPr>
            <p:cNvPr id="18" name="Rounded Rectangular Callout 17"/>
            <p:cNvSpPr/>
            <p:nvPr/>
          </p:nvSpPr>
          <p:spPr>
            <a:xfrm>
              <a:off x="179599" y="5114611"/>
              <a:ext cx="2955488" cy="724416"/>
            </a:xfrm>
            <a:prstGeom prst="wedgeRoundRectCallout">
              <a:avLst>
                <a:gd name="adj1" fmla="val 9120"/>
                <a:gd name="adj2" fmla="val 76330"/>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smtClean="0">
                  <a:solidFill>
                    <a:schemeClr val="tx1"/>
                  </a:solidFill>
                </a:rPr>
                <a:t> Click </a:t>
              </a:r>
              <a:endParaRPr lang="en-US" sz="3600" dirty="0">
                <a:solidFill>
                  <a:srgbClr val="007499"/>
                </a:solidFill>
              </a:endParaRPr>
            </a:p>
          </p:txBody>
        </p:sp>
        <p:sp>
          <p:nvSpPr>
            <p:cNvPr id="20" name="Rectangle 19"/>
            <p:cNvSpPr/>
            <p:nvPr/>
          </p:nvSpPr>
          <p:spPr>
            <a:xfrm>
              <a:off x="1410125" y="5255287"/>
              <a:ext cx="1448628" cy="452177"/>
            </a:xfrm>
            <a:prstGeom prst="rect">
              <a:avLst/>
            </a:prstGeom>
            <a:solidFill>
              <a:srgbClr val="007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smtClean="0"/>
                <a:t> Limit to</a:t>
              </a:r>
              <a:endParaRPr lang="en-US" dirty="0"/>
            </a:p>
          </p:txBody>
        </p:sp>
      </p:grpSp>
    </p:spTree>
    <p:extLst>
      <p:ext uri="{BB962C8B-B14F-4D97-AF65-F5344CB8AC3E}">
        <p14:creationId xmlns:p14="http://schemas.microsoft.com/office/powerpoint/2010/main" val="36511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50" y="425450"/>
            <a:ext cx="8369300" cy="6007100"/>
          </a:xfrm>
          <a:prstGeom prst="rect">
            <a:avLst/>
          </a:prstGeom>
        </p:spPr>
      </p:pic>
      <p:sp>
        <p:nvSpPr>
          <p:cNvPr id="3" name="Rounded Rectangular Callout 2"/>
          <p:cNvSpPr/>
          <p:nvPr/>
        </p:nvSpPr>
        <p:spPr>
          <a:xfrm>
            <a:off x="2618820" y="2083013"/>
            <a:ext cx="5599629" cy="883212"/>
          </a:xfrm>
          <a:prstGeom prst="wedgeRoundRectCallout">
            <a:avLst>
              <a:gd name="adj1" fmla="val -66469"/>
              <a:gd name="adj2" fmla="val 43913"/>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7499"/>
                </a:solidFill>
              </a:rPr>
              <a:t>Search within results for</a:t>
            </a:r>
            <a:r>
              <a:rPr lang="en-US" sz="2800" dirty="0" smtClean="0">
                <a:solidFill>
                  <a:schemeClr val="tx1"/>
                </a:solidFill>
              </a:rPr>
              <a:t> qualitative</a:t>
            </a:r>
            <a:endParaRPr lang="en-US" sz="2800" i="1" dirty="0">
              <a:solidFill>
                <a:schemeClr val="tx1"/>
              </a:solidFill>
            </a:endParaRPr>
          </a:p>
        </p:txBody>
      </p:sp>
    </p:spTree>
    <p:extLst>
      <p:ext uri="{BB962C8B-B14F-4D97-AF65-F5344CB8AC3E}">
        <p14:creationId xmlns:p14="http://schemas.microsoft.com/office/powerpoint/2010/main" val="92010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323850"/>
            <a:ext cx="8356600" cy="6210300"/>
          </a:xfrm>
          <a:prstGeom prst="rect">
            <a:avLst/>
          </a:prstGeom>
        </p:spPr>
      </p:pic>
      <p:sp>
        <p:nvSpPr>
          <p:cNvPr id="3" name="Rounded Rectangular Callout 2"/>
          <p:cNvSpPr/>
          <p:nvPr/>
        </p:nvSpPr>
        <p:spPr>
          <a:xfrm>
            <a:off x="3289610" y="459663"/>
            <a:ext cx="5460690" cy="949434"/>
          </a:xfrm>
          <a:prstGeom prst="wedgeRoundRectCallout">
            <a:avLst>
              <a:gd name="adj1" fmla="val -58987"/>
              <a:gd name="adj2" fmla="val 18729"/>
              <a:gd name="adj3" fmla="val 16667"/>
            </a:avLst>
          </a:prstGeom>
          <a:solidFill>
            <a:schemeClr val="bg1"/>
          </a:solid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Results =  </a:t>
            </a:r>
            <a:r>
              <a:rPr lang="en-US" sz="2800" b="1" i="1" u="sng" dirty="0" smtClean="0">
                <a:solidFill>
                  <a:srgbClr val="007499"/>
                </a:solidFill>
              </a:rPr>
              <a:t>77</a:t>
            </a:r>
            <a:r>
              <a:rPr lang="en-US" sz="2800" dirty="0" smtClean="0">
                <a:solidFill>
                  <a:srgbClr val="007499"/>
                </a:solidFill>
              </a:rPr>
              <a:t> documents this time!</a:t>
            </a:r>
            <a:endParaRPr lang="en-US" sz="2800" dirty="0">
              <a:solidFill>
                <a:srgbClr val="007499"/>
              </a:solidFill>
            </a:endParaRPr>
          </a:p>
        </p:txBody>
      </p:sp>
    </p:spTree>
    <p:extLst>
      <p:ext uri="{BB962C8B-B14F-4D97-AF65-F5344CB8AC3E}">
        <p14:creationId xmlns:p14="http://schemas.microsoft.com/office/powerpoint/2010/main" val="9729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49" y="323850"/>
            <a:ext cx="8022336" cy="59618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279" y="3123297"/>
            <a:ext cx="3118104" cy="3464560"/>
          </a:xfrm>
          <a:prstGeom prst="rect">
            <a:avLst/>
          </a:prstGeom>
        </p:spPr>
      </p:pic>
      <p:grpSp>
        <p:nvGrpSpPr>
          <p:cNvPr id="6" name="Group 5"/>
          <p:cNvGrpSpPr/>
          <p:nvPr/>
        </p:nvGrpSpPr>
        <p:grpSpPr>
          <a:xfrm>
            <a:off x="1608082" y="1977601"/>
            <a:ext cx="5395250" cy="773161"/>
            <a:chOff x="1296952" y="754188"/>
            <a:chExt cx="5395250" cy="773161"/>
          </a:xfrm>
        </p:grpSpPr>
        <p:sp>
          <p:nvSpPr>
            <p:cNvPr id="7" name="Rounded Rectangular Callout 6"/>
            <p:cNvSpPr/>
            <p:nvPr/>
          </p:nvSpPr>
          <p:spPr>
            <a:xfrm>
              <a:off x="1296952" y="754188"/>
              <a:ext cx="5395250" cy="773161"/>
            </a:xfrm>
            <a:prstGeom prst="wedgeRoundRectCallout">
              <a:avLst>
                <a:gd name="adj1" fmla="val 64751"/>
                <a:gd name="adj2" fmla="val 45113"/>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rPr>
                <a:t>  </a:t>
              </a:r>
              <a:r>
                <a:rPr lang="en-US" sz="2400" dirty="0" smtClean="0">
                  <a:solidFill>
                    <a:schemeClr val="tx1"/>
                  </a:solidFill>
                </a:rPr>
                <a:t>Click        and select Cited by (highest) </a:t>
              </a:r>
              <a:endParaRPr lang="en-US" sz="2400" dirty="0">
                <a:solidFill>
                  <a:schemeClr val="tx1"/>
                </a:solidFill>
              </a:endParaRPr>
            </a:p>
          </p:txBody>
        </p:sp>
        <p:sp>
          <p:nvSpPr>
            <p:cNvPr id="8" name="Rectangle 7"/>
            <p:cNvSpPr/>
            <p:nvPr/>
          </p:nvSpPr>
          <p:spPr>
            <a:xfrm rot="5400000">
              <a:off x="2276788" y="985859"/>
              <a:ext cx="329921" cy="380161"/>
            </a:xfrm>
            <a:prstGeom prst="rect">
              <a:avLst/>
            </a:prstGeom>
            <a:solidFill>
              <a:srgbClr val="007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smtClean="0"/>
                <a:t>&gt;</a:t>
              </a:r>
              <a:endParaRPr lang="en-US" dirty="0"/>
            </a:p>
          </p:txBody>
        </p:sp>
      </p:grpSp>
      <p:grpSp>
        <p:nvGrpSpPr>
          <p:cNvPr id="12" name="Group 11"/>
          <p:cNvGrpSpPr/>
          <p:nvPr/>
        </p:nvGrpSpPr>
        <p:grpSpPr>
          <a:xfrm>
            <a:off x="5808559" y="2542011"/>
            <a:ext cx="1484340" cy="2148083"/>
            <a:chOff x="5808559" y="2542011"/>
            <a:chExt cx="1484340" cy="2148083"/>
          </a:xfrm>
        </p:grpSpPr>
        <p:cxnSp>
          <p:nvCxnSpPr>
            <p:cNvPr id="10" name="Straight Arrow Connector 9"/>
            <p:cNvCxnSpPr/>
            <p:nvPr/>
          </p:nvCxnSpPr>
          <p:spPr>
            <a:xfrm>
              <a:off x="6043961" y="2542011"/>
              <a:ext cx="648854" cy="1753246"/>
            </a:xfrm>
            <a:prstGeom prst="straightConnector1">
              <a:avLst/>
            </a:prstGeom>
            <a:ln w="76200">
              <a:solidFill>
                <a:srgbClr val="E9711C"/>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808559" y="4317559"/>
              <a:ext cx="1484340" cy="372535"/>
            </a:xfrm>
            <a:prstGeom prst="rect">
              <a:avLst/>
            </a:prstGeom>
            <a:noFill/>
            <a:ln w="57150">
              <a:solidFill>
                <a:srgbClr val="E971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104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540506" y="1217089"/>
            <a:ext cx="8062988" cy="441588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150000"/>
              </a:lnSpc>
              <a:defRPr/>
            </a:pPr>
            <a:r>
              <a:rPr lang="en-US" sz="7200" dirty="0" smtClean="0">
                <a:latin typeface="Times New Roman"/>
                <a:cs typeface="Times New Roman"/>
              </a:rPr>
              <a:t>Receiving Automatic Emails of</a:t>
            </a:r>
          </a:p>
          <a:p>
            <a:pPr algn="ctr">
              <a:lnSpc>
                <a:spcPct val="150000"/>
              </a:lnSpc>
              <a:defRPr/>
            </a:pPr>
            <a:r>
              <a:rPr lang="en-US" sz="7200" dirty="0" smtClean="0">
                <a:latin typeface="Times New Roman"/>
                <a:cs typeface="Times New Roman"/>
              </a:rPr>
              <a:t>New Articles</a:t>
            </a:r>
            <a:endParaRPr lang="en-US" sz="7200" dirty="0">
              <a:latin typeface="Times New Roman"/>
              <a:cs typeface="Times New Roman"/>
            </a:endParaRPr>
          </a:p>
        </p:txBody>
      </p:sp>
    </p:spTree>
    <p:extLst>
      <p:ext uri="{BB962C8B-B14F-4D97-AF65-F5344CB8AC3E}">
        <p14:creationId xmlns:p14="http://schemas.microsoft.com/office/powerpoint/2010/main" val="12666593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 name="Group 12"/>
          <p:cNvGrpSpPr/>
          <p:nvPr/>
        </p:nvGrpSpPr>
        <p:grpSpPr>
          <a:xfrm>
            <a:off x="1196213" y="378968"/>
            <a:ext cx="6751574" cy="6100064"/>
            <a:chOff x="1196213" y="378968"/>
            <a:chExt cx="6751574" cy="610006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213" y="378968"/>
              <a:ext cx="6751574" cy="6100064"/>
            </a:xfrm>
            <a:prstGeom prst="rect">
              <a:avLst/>
            </a:prstGeom>
          </p:spPr>
        </p:pic>
        <p:sp>
          <p:nvSpPr>
            <p:cNvPr id="8" name="Rectangle 7"/>
            <p:cNvSpPr/>
            <p:nvPr/>
          </p:nvSpPr>
          <p:spPr>
            <a:xfrm>
              <a:off x="6373943" y="457335"/>
              <a:ext cx="833480" cy="218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grpSp>
      <p:grpSp>
        <p:nvGrpSpPr>
          <p:cNvPr id="5" name="Group 4"/>
          <p:cNvGrpSpPr/>
          <p:nvPr/>
        </p:nvGrpSpPr>
        <p:grpSpPr>
          <a:xfrm>
            <a:off x="1366754" y="2002702"/>
            <a:ext cx="6305285" cy="1208849"/>
            <a:chOff x="1366754" y="2002702"/>
            <a:chExt cx="6305285" cy="1208849"/>
          </a:xfrm>
        </p:grpSpPr>
        <p:sp>
          <p:nvSpPr>
            <p:cNvPr id="10" name="Rounded Rectangular Callout 9"/>
            <p:cNvSpPr/>
            <p:nvPr/>
          </p:nvSpPr>
          <p:spPr>
            <a:xfrm>
              <a:off x="1366754" y="2002702"/>
              <a:ext cx="6305285" cy="1208849"/>
            </a:xfrm>
            <a:prstGeom prst="wedgeRoundRectCallout">
              <a:avLst>
                <a:gd name="adj1" fmla="val -31342"/>
                <a:gd name="adj2" fmla="val -81627"/>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rPr>
                <a:t> To receive emails of new articles as they are published, click</a:t>
              </a:r>
              <a:endParaRPr lang="en-US" sz="2800"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985" y="2556945"/>
              <a:ext cx="1625600" cy="492927"/>
            </a:xfrm>
            <a:prstGeom prst="rect">
              <a:avLst/>
            </a:prstGeom>
          </p:spPr>
        </p:pic>
      </p:grpSp>
    </p:spTree>
    <p:extLst>
      <p:ext uri="{BB962C8B-B14F-4D97-AF65-F5344CB8AC3E}">
        <p14:creationId xmlns:p14="http://schemas.microsoft.com/office/powerpoint/2010/main" val="38747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p:cNvGrpSpPr/>
          <p:nvPr/>
        </p:nvGrpSpPr>
        <p:grpSpPr>
          <a:xfrm>
            <a:off x="344678" y="1003721"/>
            <a:ext cx="8454644" cy="3906012"/>
            <a:chOff x="344678" y="420918"/>
            <a:chExt cx="8454644" cy="3906012"/>
          </a:xfrm>
        </p:grpSpPr>
        <p:grpSp>
          <p:nvGrpSpPr>
            <p:cNvPr id="4" name="Group 3"/>
            <p:cNvGrpSpPr/>
            <p:nvPr/>
          </p:nvGrpSpPr>
          <p:grpSpPr>
            <a:xfrm>
              <a:off x="344678" y="420918"/>
              <a:ext cx="8454644" cy="3906012"/>
              <a:chOff x="344678" y="1475994"/>
              <a:chExt cx="8454644" cy="390601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78" y="1475994"/>
                <a:ext cx="8454644" cy="3906012"/>
              </a:xfrm>
              <a:prstGeom prst="rect">
                <a:avLst/>
              </a:prstGeom>
            </p:spPr>
          </p:pic>
          <p:sp>
            <p:nvSpPr>
              <p:cNvPr id="3" name="Rectangle 2"/>
              <p:cNvSpPr/>
              <p:nvPr/>
            </p:nvSpPr>
            <p:spPr>
              <a:xfrm>
                <a:off x="6967242" y="1618407"/>
                <a:ext cx="833480" cy="218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grpSp>
        <p:sp>
          <p:nvSpPr>
            <p:cNvPr id="5" name="Rectangle 4"/>
            <p:cNvSpPr/>
            <p:nvPr/>
          </p:nvSpPr>
          <p:spPr>
            <a:xfrm>
              <a:off x="1366575" y="2522135"/>
              <a:ext cx="1276141" cy="1406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Your email</a:t>
              </a:r>
              <a:endParaRPr lang="en-US" sz="1200" dirty="0">
                <a:solidFill>
                  <a:schemeClr val="tx1"/>
                </a:solidFill>
              </a:endParaRPr>
            </a:p>
          </p:txBody>
        </p: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04" y="3871684"/>
            <a:ext cx="2019300" cy="1714500"/>
          </a:xfrm>
          <a:prstGeom prst="rect">
            <a:avLst/>
          </a:prstGeom>
        </p:spPr>
      </p:pic>
      <p:sp>
        <p:nvSpPr>
          <p:cNvPr id="10" name="Rounded Rectangular Callout 9"/>
          <p:cNvSpPr/>
          <p:nvPr/>
        </p:nvSpPr>
        <p:spPr>
          <a:xfrm>
            <a:off x="2715918" y="4571555"/>
            <a:ext cx="5604118" cy="1286633"/>
          </a:xfrm>
          <a:prstGeom prst="wedgeRoundRectCallout">
            <a:avLst>
              <a:gd name="adj1" fmla="val -56864"/>
              <a:gd name="adj2" fmla="val -116378"/>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Click the drop-down menu and select the frequency you prefer.</a:t>
            </a:r>
            <a:endParaRPr lang="en-US" sz="2800" dirty="0">
              <a:solidFill>
                <a:schemeClr val="tx1"/>
              </a:solidFill>
            </a:endParaRPr>
          </a:p>
        </p:txBody>
      </p:sp>
    </p:spTree>
    <p:extLst>
      <p:ext uri="{BB962C8B-B14F-4D97-AF65-F5344CB8AC3E}">
        <p14:creationId xmlns:p14="http://schemas.microsoft.com/office/powerpoint/2010/main" val="97939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p:cNvGrpSpPr/>
          <p:nvPr/>
        </p:nvGrpSpPr>
        <p:grpSpPr>
          <a:xfrm>
            <a:off x="344678" y="420918"/>
            <a:ext cx="8454644" cy="3906012"/>
            <a:chOff x="344678" y="420918"/>
            <a:chExt cx="8454644" cy="3906012"/>
          </a:xfrm>
        </p:grpSpPr>
        <p:grpSp>
          <p:nvGrpSpPr>
            <p:cNvPr id="4" name="Group 3"/>
            <p:cNvGrpSpPr/>
            <p:nvPr/>
          </p:nvGrpSpPr>
          <p:grpSpPr>
            <a:xfrm>
              <a:off x="344678" y="420918"/>
              <a:ext cx="8454644" cy="3906012"/>
              <a:chOff x="344678" y="1475994"/>
              <a:chExt cx="8454644" cy="390601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78" y="1475994"/>
                <a:ext cx="8454644" cy="3906012"/>
              </a:xfrm>
              <a:prstGeom prst="rect">
                <a:avLst/>
              </a:prstGeom>
            </p:spPr>
          </p:pic>
          <p:sp>
            <p:nvSpPr>
              <p:cNvPr id="3" name="Rectangle 2"/>
              <p:cNvSpPr/>
              <p:nvPr/>
            </p:nvSpPr>
            <p:spPr>
              <a:xfrm>
                <a:off x="6967242" y="1618407"/>
                <a:ext cx="833480" cy="218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grpSp>
        <p:sp>
          <p:nvSpPr>
            <p:cNvPr id="5" name="Rectangle 4"/>
            <p:cNvSpPr/>
            <p:nvPr/>
          </p:nvSpPr>
          <p:spPr>
            <a:xfrm>
              <a:off x="1366575" y="2522135"/>
              <a:ext cx="1276141" cy="1406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Your email</a:t>
              </a:r>
              <a:endParaRPr lang="en-US" sz="1200" dirty="0">
                <a:solidFill>
                  <a:schemeClr val="tx1"/>
                </a:solidFill>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957" y="3294185"/>
            <a:ext cx="1397000" cy="1676400"/>
          </a:xfrm>
          <a:prstGeom prst="rect">
            <a:avLst/>
          </a:prstGeom>
        </p:spPr>
      </p:pic>
      <p:sp>
        <p:nvSpPr>
          <p:cNvPr id="9" name="Rounded Rectangular Callout 8"/>
          <p:cNvSpPr/>
          <p:nvPr/>
        </p:nvSpPr>
        <p:spPr>
          <a:xfrm>
            <a:off x="3698773" y="4562089"/>
            <a:ext cx="5104734" cy="1677938"/>
          </a:xfrm>
          <a:prstGeom prst="wedgeRoundRectCallout">
            <a:avLst>
              <a:gd name="adj1" fmla="val -57455"/>
              <a:gd name="adj2" fmla="val -35012"/>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If you selected week, click the drop-down menu </a:t>
            </a:r>
            <a:r>
              <a:rPr lang="en-US" sz="2800" smtClean="0">
                <a:solidFill>
                  <a:schemeClr val="tx1"/>
                </a:solidFill>
              </a:rPr>
              <a:t>and choose the day you prefer.</a:t>
            </a:r>
            <a:endParaRPr lang="en-US" sz="2800" dirty="0">
              <a:solidFill>
                <a:schemeClr val="tx1"/>
              </a:solidFill>
            </a:endParaRPr>
          </a:p>
        </p:txBody>
      </p:sp>
    </p:spTree>
    <p:extLst>
      <p:ext uri="{BB962C8B-B14F-4D97-AF65-F5344CB8AC3E}">
        <p14:creationId xmlns:p14="http://schemas.microsoft.com/office/powerpoint/2010/main" val="147829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p:cNvGrpSpPr/>
          <p:nvPr/>
        </p:nvGrpSpPr>
        <p:grpSpPr>
          <a:xfrm>
            <a:off x="364774" y="1435320"/>
            <a:ext cx="8454644" cy="3906012"/>
            <a:chOff x="344678" y="420918"/>
            <a:chExt cx="8454644" cy="3906012"/>
          </a:xfrm>
        </p:grpSpPr>
        <p:grpSp>
          <p:nvGrpSpPr>
            <p:cNvPr id="4" name="Group 3"/>
            <p:cNvGrpSpPr/>
            <p:nvPr/>
          </p:nvGrpSpPr>
          <p:grpSpPr>
            <a:xfrm>
              <a:off x="344678" y="420918"/>
              <a:ext cx="8454644" cy="3906012"/>
              <a:chOff x="344678" y="1475994"/>
              <a:chExt cx="8454644" cy="390601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78" y="1475994"/>
                <a:ext cx="8454644" cy="3906012"/>
              </a:xfrm>
              <a:prstGeom prst="rect">
                <a:avLst/>
              </a:prstGeom>
            </p:spPr>
          </p:pic>
          <p:sp>
            <p:nvSpPr>
              <p:cNvPr id="3" name="Rectangle 2"/>
              <p:cNvSpPr/>
              <p:nvPr/>
            </p:nvSpPr>
            <p:spPr>
              <a:xfrm>
                <a:off x="6967242" y="1618407"/>
                <a:ext cx="833480" cy="218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grpSp>
        <p:sp>
          <p:nvSpPr>
            <p:cNvPr id="5" name="Rectangle 4"/>
            <p:cNvSpPr/>
            <p:nvPr/>
          </p:nvSpPr>
          <p:spPr>
            <a:xfrm>
              <a:off x="1366575" y="2522135"/>
              <a:ext cx="1276141" cy="1406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Your email</a:t>
              </a:r>
              <a:endParaRPr lang="en-US" sz="1200" dirty="0">
                <a:solidFill>
                  <a:schemeClr val="tx1"/>
                </a:solidFill>
              </a:endParaRPr>
            </a:p>
          </p:txBody>
        </p:sp>
      </p:grpSp>
      <p:grpSp>
        <p:nvGrpSpPr>
          <p:cNvPr id="13" name="Group 12"/>
          <p:cNvGrpSpPr/>
          <p:nvPr/>
        </p:nvGrpSpPr>
        <p:grpSpPr>
          <a:xfrm>
            <a:off x="482319" y="2725752"/>
            <a:ext cx="3882359" cy="2117553"/>
            <a:chOff x="482320" y="2263528"/>
            <a:chExt cx="3882359" cy="2117553"/>
          </a:xfrm>
        </p:grpSpPr>
        <p:sp>
          <p:nvSpPr>
            <p:cNvPr id="9" name="Rounded Rectangular Callout 8"/>
            <p:cNvSpPr/>
            <p:nvPr/>
          </p:nvSpPr>
          <p:spPr>
            <a:xfrm>
              <a:off x="486995" y="2263528"/>
              <a:ext cx="3877684" cy="1185568"/>
            </a:xfrm>
            <a:prstGeom prst="wedgeRoundRectCallout">
              <a:avLst>
                <a:gd name="adj1" fmla="val -18931"/>
                <a:gd name="adj2" fmla="val 70336"/>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Make sure HTML and Active </a:t>
              </a:r>
              <a:r>
                <a:rPr lang="en-US" sz="2800" smtClean="0">
                  <a:solidFill>
                    <a:schemeClr val="tx1"/>
                  </a:solidFill>
                </a:rPr>
                <a:t>are selected.</a:t>
              </a:r>
              <a:endParaRPr lang="en-US" sz="2800" dirty="0">
                <a:solidFill>
                  <a:schemeClr val="tx1"/>
                </a:solidFill>
              </a:endParaRPr>
            </a:p>
          </p:txBody>
        </p:sp>
        <p:sp>
          <p:nvSpPr>
            <p:cNvPr id="6" name="Rectangle 5"/>
            <p:cNvSpPr/>
            <p:nvPr/>
          </p:nvSpPr>
          <p:spPr>
            <a:xfrm>
              <a:off x="482320" y="3798277"/>
              <a:ext cx="1748413" cy="582804"/>
            </a:xfrm>
            <a:prstGeom prst="rect">
              <a:avLst/>
            </a:prstGeom>
            <a:no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434884" y="3798277"/>
            <a:ext cx="2623893" cy="924447"/>
            <a:chOff x="4962612" y="5456255"/>
            <a:chExt cx="2623893" cy="924447"/>
          </a:xfrm>
        </p:grpSpPr>
        <p:sp>
          <p:nvSpPr>
            <p:cNvPr id="16" name="Rounded Rectangular Callout 15"/>
            <p:cNvSpPr/>
            <p:nvPr/>
          </p:nvSpPr>
          <p:spPr>
            <a:xfrm>
              <a:off x="4962612" y="5456255"/>
              <a:ext cx="2623893" cy="924447"/>
            </a:xfrm>
            <a:prstGeom prst="wedgeRoundRectCallout">
              <a:avLst>
                <a:gd name="adj1" fmla="val -59812"/>
                <a:gd name="adj2" fmla="val 76330"/>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smtClean="0">
                  <a:solidFill>
                    <a:schemeClr val="tx1"/>
                  </a:solidFill>
                </a:rPr>
                <a:t> Click </a:t>
              </a:r>
              <a:endParaRPr lang="en-US" sz="3600" dirty="0">
                <a:solidFill>
                  <a:srgbClr val="007499"/>
                </a:solidFill>
              </a:endParaRPr>
            </a:p>
          </p:txBody>
        </p:sp>
        <p:sp>
          <p:nvSpPr>
            <p:cNvPr id="17" name="Rectangle 16"/>
            <p:cNvSpPr/>
            <p:nvPr/>
          </p:nvSpPr>
          <p:spPr>
            <a:xfrm>
              <a:off x="6193138" y="5686102"/>
              <a:ext cx="1031627" cy="452177"/>
            </a:xfrm>
            <a:prstGeom prst="rect">
              <a:avLst/>
            </a:prstGeom>
            <a:solidFill>
              <a:schemeClr val="bg1"/>
            </a:solidFill>
            <a:ln w="28575">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rPr>
                <a:t> Save</a:t>
              </a:r>
              <a:endParaRPr lang="en-US" dirty="0">
                <a:solidFill>
                  <a:schemeClr val="tx1"/>
                </a:solidFill>
              </a:endParaRPr>
            </a:p>
          </p:txBody>
        </p:sp>
      </p:grpSp>
    </p:spTree>
    <p:extLst>
      <p:ext uri="{BB962C8B-B14F-4D97-AF65-F5344CB8AC3E}">
        <p14:creationId xmlns:p14="http://schemas.microsoft.com/office/powerpoint/2010/main" val="171852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6910598" y="1893724"/>
            <a:ext cx="833480" cy="218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Your name</a:t>
            </a:r>
            <a:endParaRPr lang="en-US" sz="1100" dirty="0">
              <a:solidFill>
                <a:schemeClr val="tx1"/>
              </a:solidFill>
            </a:endParaRPr>
          </a:p>
        </p:txBody>
      </p:sp>
      <p:sp>
        <p:nvSpPr>
          <p:cNvPr id="6" name="Rounded Rectangular Callout 5"/>
          <p:cNvSpPr/>
          <p:nvPr/>
        </p:nvSpPr>
        <p:spPr>
          <a:xfrm>
            <a:off x="798492" y="354345"/>
            <a:ext cx="5732937" cy="992134"/>
          </a:xfrm>
          <a:prstGeom prst="wedgeRoundRectCallout">
            <a:avLst>
              <a:gd name="adj1" fmla="val -18055"/>
              <a:gd name="adj2" fmla="val 49147"/>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smtClean="0">
                <a:solidFill>
                  <a:schemeClr val="tx1"/>
                </a:solidFill>
              </a:rPr>
              <a:t> Your </a:t>
            </a:r>
            <a:r>
              <a:rPr lang="en-US" sz="3600" dirty="0" smtClean="0">
                <a:solidFill>
                  <a:schemeClr val="tx1"/>
                </a:solidFill>
              </a:rPr>
              <a:t>search has been saved.</a:t>
            </a:r>
            <a:endParaRPr lang="en-US" sz="3600"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831" y="1754002"/>
            <a:ext cx="8284337" cy="2686812"/>
          </a:xfrm>
          <a:prstGeom prst="rect">
            <a:avLst/>
          </a:prstGeom>
        </p:spPr>
      </p:pic>
      <p:sp>
        <p:nvSpPr>
          <p:cNvPr id="9" name="Rectangle 8"/>
          <p:cNvSpPr/>
          <p:nvPr/>
        </p:nvSpPr>
        <p:spPr>
          <a:xfrm>
            <a:off x="429831" y="3315406"/>
            <a:ext cx="8284337" cy="1105319"/>
          </a:xfrm>
          <a:prstGeom prst="rect">
            <a:avLst/>
          </a:prstGeom>
          <a:noFill/>
          <a:ln w="57150">
            <a:solidFill>
              <a:srgbClr val="E971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840638" y="3959051"/>
            <a:ext cx="7462724" cy="2359706"/>
            <a:chOff x="840638" y="3959051"/>
            <a:chExt cx="7462724" cy="2359706"/>
          </a:xfrm>
        </p:grpSpPr>
        <p:sp>
          <p:nvSpPr>
            <p:cNvPr id="8" name="Rounded Rectangular Callout 7"/>
            <p:cNvSpPr/>
            <p:nvPr/>
          </p:nvSpPr>
          <p:spPr>
            <a:xfrm>
              <a:off x="840638" y="4772967"/>
              <a:ext cx="7462724" cy="1545790"/>
            </a:xfrm>
            <a:prstGeom prst="wedgeRoundRectCallout">
              <a:avLst>
                <a:gd name="adj1" fmla="val -18931"/>
                <a:gd name="adj2" fmla="val 70336"/>
                <a:gd name="adj3" fmla="val 16667"/>
              </a:avLst>
            </a:prstGeom>
            <a:solidFill>
              <a:schemeClr val="bg1"/>
            </a:solidFill>
            <a:ln w="57150">
              <a:solidFill>
                <a:srgbClr val="00A8A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smtClean="0">
                  <a:solidFill>
                    <a:schemeClr val="tx1"/>
                  </a:solidFill>
                </a:rPr>
                <a:t>   </a:t>
              </a:r>
              <a:r>
                <a:rPr lang="en-US" sz="3200" smtClean="0">
                  <a:solidFill>
                    <a:schemeClr val="tx1"/>
                  </a:solidFill>
                </a:rPr>
                <a:t>When </a:t>
              </a:r>
              <a:r>
                <a:rPr lang="en-US" sz="3200" dirty="0" smtClean="0">
                  <a:solidFill>
                    <a:schemeClr val="tx1"/>
                  </a:solidFill>
                </a:rPr>
                <a:t>you no longer need</a:t>
              </a:r>
            </a:p>
            <a:p>
              <a:r>
                <a:rPr lang="en-US" sz="3200" dirty="0" smtClean="0">
                  <a:solidFill>
                    <a:schemeClr val="tx1"/>
                  </a:solidFill>
                </a:rPr>
                <a:t>automatic search updates, click</a:t>
              </a:r>
              <a:endParaRPr lang="en-US" sz="3200" dirty="0">
                <a:solidFill>
                  <a:schemeClr val="tx1"/>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586" y="5200677"/>
              <a:ext cx="982980" cy="906780"/>
            </a:xfrm>
            <a:prstGeom prst="rect">
              <a:avLst/>
            </a:prstGeom>
            <a:ln w="28575">
              <a:solidFill>
                <a:schemeClr val="bg1">
                  <a:lumMod val="50000"/>
                </a:schemeClr>
              </a:solidFill>
            </a:ln>
          </p:spPr>
        </p:pic>
        <p:cxnSp>
          <p:nvCxnSpPr>
            <p:cNvPr id="19" name="Straight Arrow Connector 18"/>
            <p:cNvCxnSpPr/>
            <p:nvPr/>
          </p:nvCxnSpPr>
          <p:spPr>
            <a:xfrm flipV="1">
              <a:off x="7224765" y="3959051"/>
              <a:ext cx="401934" cy="1406770"/>
            </a:xfrm>
            <a:prstGeom prst="straightConnector1">
              <a:avLst/>
            </a:prstGeom>
            <a:ln w="76200">
              <a:solidFill>
                <a:srgbClr val="00A8AA"/>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0888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rgbClr val="008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534950" y="372533"/>
            <a:ext cx="8062988" cy="592666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50000"/>
              </a:lnSpc>
              <a:defRPr/>
            </a:pPr>
            <a:r>
              <a:rPr lang="en-US" sz="2400" b="1" u="sng" dirty="0" smtClean="0">
                <a:solidFill>
                  <a:srgbClr val="00B050"/>
                </a:solidFill>
                <a:latin typeface="+mj-lt"/>
                <a:cs typeface="Times New Roman"/>
              </a:rPr>
              <a:t>Primary </a:t>
            </a:r>
            <a:r>
              <a:rPr lang="en-US" sz="2400" b="1" u="sng" dirty="0">
                <a:solidFill>
                  <a:srgbClr val="00B050"/>
                </a:solidFill>
                <a:latin typeface="+mj-lt"/>
                <a:cs typeface="Times New Roman"/>
              </a:rPr>
              <a:t>sources:</a:t>
            </a:r>
          </a:p>
          <a:p>
            <a:pPr>
              <a:defRPr/>
            </a:pPr>
            <a:r>
              <a:rPr lang="en-US" sz="2400" dirty="0">
                <a:solidFill>
                  <a:srgbClr val="0080FF"/>
                </a:solidFill>
                <a:latin typeface="+mj-lt"/>
                <a:cs typeface="Times New Roman"/>
              </a:rPr>
              <a:t>First-hand reports of facts or findings; in research, the </a:t>
            </a:r>
            <a:r>
              <a:rPr lang="en-US" sz="2400" dirty="0" smtClean="0">
                <a:solidFill>
                  <a:srgbClr val="0080FF"/>
                </a:solidFill>
                <a:latin typeface="+mj-lt"/>
                <a:cs typeface="Times New Roman"/>
              </a:rPr>
              <a:t>original</a:t>
            </a:r>
          </a:p>
          <a:p>
            <a:pPr>
              <a:defRPr/>
            </a:pPr>
            <a:r>
              <a:rPr lang="en-US" sz="2400" dirty="0" smtClean="0">
                <a:solidFill>
                  <a:srgbClr val="0080FF"/>
                </a:solidFill>
                <a:latin typeface="+mj-lt"/>
                <a:cs typeface="Times New Roman"/>
              </a:rPr>
              <a:t>report </a:t>
            </a:r>
            <a:r>
              <a:rPr lang="en-US" sz="2400" dirty="0">
                <a:solidFill>
                  <a:srgbClr val="0080FF"/>
                </a:solidFill>
                <a:latin typeface="+mj-lt"/>
                <a:cs typeface="Times New Roman"/>
              </a:rPr>
              <a:t>prepared by the investigator who conducted the study</a:t>
            </a:r>
            <a:r>
              <a:rPr lang="en-US" sz="2400" dirty="0" smtClean="0">
                <a:solidFill>
                  <a:srgbClr val="0080FF"/>
                </a:solidFill>
                <a:latin typeface="+mj-lt"/>
                <a:cs typeface="Times New Roman"/>
              </a:rPr>
              <a:t>.</a:t>
            </a:r>
          </a:p>
          <a:p>
            <a:pPr>
              <a:lnSpc>
                <a:spcPct val="150000"/>
              </a:lnSpc>
              <a:defRPr/>
            </a:pPr>
            <a:endParaRPr lang="en-US" sz="2400" dirty="0">
              <a:solidFill>
                <a:srgbClr val="0080FF"/>
              </a:solidFill>
              <a:latin typeface="+mj-lt"/>
              <a:cs typeface="Times New Roman"/>
            </a:endParaRPr>
          </a:p>
          <a:p>
            <a:r>
              <a:rPr lang="en-US" sz="2400" b="1" u="sng" dirty="0">
                <a:solidFill>
                  <a:srgbClr val="FF0000"/>
                </a:solidFill>
              </a:rPr>
              <a:t>Secondary sources:</a:t>
            </a:r>
            <a:endParaRPr lang="en-US" sz="2400" b="1" dirty="0">
              <a:solidFill>
                <a:srgbClr val="FF0000"/>
              </a:solidFill>
            </a:endParaRPr>
          </a:p>
          <a:p>
            <a:r>
              <a:rPr lang="en-US" sz="2400" dirty="0">
                <a:solidFill>
                  <a:srgbClr val="0080FF"/>
                </a:solidFill>
              </a:rPr>
              <a:t>Secondhand accounts of events or facts; in research, a description of a study prepared by someone other than the original researcher.</a:t>
            </a:r>
          </a:p>
          <a:p>
            <a:pPr>
              <a:lnSpc>
                <a:spcPct val="150000"/>
              </a:lnSpc>
              <a:defRPr/>
            </a:pPr>
            <a:endParaRPr lang="en-US" sz="2400" dirty="0">
              <a:solidFill>
                <a:srgbClr val="0080FF"/>
              </a:solidFill>
              <a:latin typeface="+mj-lt"/>
              <a:cs typeface="Times New Roman"/>
            </a:endParaRPr>
          </a:p>
          <a:p>
            <a:r>
              <a:rPr lang="en-US" sz="2000" b="1" i="1" dirty="0" smtClean="0">
                <a:solidFill>
                  <a:schemeClr val="tx1"/>
                </a:solidFill>
                <a:latin typeface="+mj-lt"/>
                <a:cs typeface="Times New Roman"/>
              </a:rPr>
              <a:t>FROM:</a:t>
            </a:r>
            <a:r>
              <a:rPr lang="en-US" sz="2000" b="1" i="1" dirty="0">
                <a:solidFill>
                  <a:schemeClr val="tx1"/>
                </a:solidFill>
                <a:latin typeface="+mj-lt"/>
                <a:cs typeface="Times New Roman"/>
              </a:rPr>
              <a:t> </a:t>
            </a:r>
            <a:r>
              <a:rPr lang="en-US" sz="2000" b="1" i="1" dirty="0">
                <a:latin typeface="+mj-lt"/>
              </a:rPr>
              <a:t> </a:t>
            </a:r>
            <a:r>
              <a:rPr lang="en-US" sz="2000" b="1" i="1" dirty="0"/>
              <a:t>From:</a:t>
            </a:r>
            <a:endParaRPr lang="en-US" sz="2000" dirty="0"/>
          </a:p>
          <a:p>
            <a:r>
              <a:rPr lang="en-US" sz="2000" dirty="0" err="1">
                <a:solidFill>
                  <a:srgbClr val="0080FF"/>
                </a:solidFill>
              </a:rPr>
              <a:t>Polit</a:t>
            </a:r>
            <a:r>
              <a:rPr lang="en-US" sz="2000" dirty="0">
                <a:solidFill>
                  <a:srgbClr val="0080FF"/>
                </a:solidFill>
              </a:rPr>
              <a:t>, D. F., &amp; Beck, C. T. (2008). Glossary. </a:t>
            </a:r>
            <a:r>
              <a:rPr lang="en-US" sz="2000" dirty="0" smtClean="0">
                <a:solidFill>
                  <a:srgbClr val="0080FF"/>
                </a:solidFill>
              </a:rPr>
              <a:t> In</a:t>
            </a:r>
            <a:r>
              <a:rPr lang="en-US" sz="2000" dirty="0">
                <a:solidFill>
                  <a:srgbClr val="0080FF"/>
                </a:solidFill>
              </a:rPr>
              <a:t> </a:t>
            </a:r>
            <a:r>
              <a:rPr lang="en-US" sz="2000" i="1" dirty="0">
                <a:solidFill>
                  <a:srgbClr val="0080FF"/>
                </a:solidFill>
              </a:rPr>
              <a:t>Nursing research: generating and assessing evidence for nursing practice </a:t>
            </a:r>
            <a:r>
              <a:rPr lang="en-US" sz="2000" dirty="0">
                <a:solidFill>
                  <a:srgbClr val="0080FF"/>
                </a:solidFill>
              </a:rPr>
              <a:t>(8th ed., p. 762, 766). Philadelphia, PA: Lippincott Williams &amp; Wilkins</a:t>
            </a:r>
            <a:r>
              <a:rPr lang="en-US" sz="2000" dirty="0" smtClean="0">
                <a:solidFill>
                  <a:srgbClr val="0080FF"/>
                </a:solidFill>
              </a:rPr>
              <a:t>.</a:t>
            </a:r>
            <a:endParaRPr lang="en-US" sz="2000" dirty="0">
              <a:solidFill>
                <a:srgbClr val="0080FF"/>
              </a:solidFill>
            </a:endParaRPr>
          </a:p>
        </p:txBody>
      </p:sp>
    </p:spTree>
    <p:extLst>
      <p:ext uri="{BB962C8B-B14F-4D97-AF65-F5344CB8AC3E}">
        <p14:creationId xmlns:p14="http://schemas.microsoft.com/office/powerpoint/2010/main" val="84896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59867" y="2393164"/>
            <a:ext cx="8224266" cy="3538728"/>
            <a:chOff x="459867" y="1659636"/>
            <a:chExt cx="8224266" cy="3538728"/>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67" y="1659636"/>
              <a:ext cx="8224266" cy="3538728"/>
            </a:xfrm>
            <a:prstGeom prst="rect">
              <a:avLst/>
            </a:prstGeom>
            <a:ln w="28575">
              <a:solidFill>
                <a:schemeClr val="bg1">
                  <a:lumMod val="65000"/>
                </a:schemeClr>
              </a:solidFill>
            </a:ln>
          </p:spPr>
        </p:pic>
        <p:sp>
          <p:nvSpPr>
            <p:cNvPr id="3" name="Rectangle 2"/>
            <p:cNvSpPr/>
            <p:nvPr/>
          </p:nvSpPr>
          <p:spPr>
            <a:xfrm>
              <a:off x="7153359" y="1804524"/>
              <a:ext cx="833480" cy="218485"/>
            </a:xfrm>
            <a:prstGeom prst="rect">
              <a:avLst/>
            </a:prstGeom>
            <a:solidFill>
              <a:schemeClr val="tx1"/>
            </a:solidFill>
            <a:ln w="285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solidFill>
                </a:rPr>
                <a:t>Your name</a:t>
              </a:r>
              <a:endParaRPr lang="en-US" sz="1100" dirty="0">
                <a:solidFill>
                  <a:schemeClr val="bg1"/>
                </a:solidFill>
              </a:endParaRPr>
            </a:p>
          </p:txBody>
        </p:sp>
      </p:grpSp>
      <p:sp>
        <p:nvSpPr>
          <p:cNvPr id="5" name="Rounded Rectangular Callout 4"/>
          <p:cNvSpPr/>
          <p:nvPr/>
        </p:nvSpPr>
        <p:spPr>
          <a:xfrm>
            <a:off x="2524493" y="628939"/>
            <a:ext cx="5707464" cy="992134"/>
          </a:xfrm>
          <a:prstGeom prst="wedgeRoundRectCallout">
            <a:avLst>
              <a:gd name="adj1" fmla="val 30186"/>
              <a:gd name="adj2" fmla="val 228412"/>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tx1"/>
                </a:solidFill>
              </a:rPr>
              <a:t> Click to list saved searches.</a:t>
            </a:r>
            <a:endParaRPr lang="en-US" sz="3600" dirty="0">
              <a:solidFill>
                <a:schemeClr val="tx1"/>
              </a:solidFill>
            </a:endParaRPr>
          </a:p>
        </p:txBody>
      </p:sp>
    </p:spTree>
    <p:extLst>
      <p:ext uri="{BB962C8B-B14F-4D97-AF65-F5344CB8AC3E}">
        <p14:creationId xmlns:p14="http://schemas.microsoft.com/office/powerpoint/2010/main" val="114999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27101" y="2366523"/>
            <a:ext cx="8289798" cy="3953764"/>
            <a:chOff x="427101" y="1452118"/>
            <a:chExt cx="8289798" cy="395376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101" y="1452118"/>
              <a:ext cx="8289798" cy="3953764"/>
            </a:xfrm>
            <a:prstGeom prst="rect">
              <a:avLst/>
            </a:prstGeom>
          </p:spPr>
        </p:pic>
        <p:sp>
          <p:nvSpPr>
            <p:cNvPr id="3" name="Rectangle 2"/>
            <p:cNvSpPr/>
            <p:nvPr/>
          </p:nvSpPr>
          <p:spPr>
            <a:xfrm>
              <a:off x="6894414" y="1529395"/>
              <a:ext cx="841572" cy="2868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u="sng" dirty="0" smtClean="0">
                  <a:solidFill>
                    <a:srgbClr val="EF9458"/>
                  </a:solidFill>
                </a:rPr>
                <a:t>Your name</a:t>
              </a:r>
              <a:endParaRPr lang="en-US" sz="1100" u="sng" dirty="0">
                <a:solidFill>
                  <a:srgbClr val="EF9458"/>
                </a:solidFill>
              </a:endParaRPr>
            </a:p>
          </p:txBody>
        </p:sp>
      </p:grpSp>
      <p:sp>
        <p:nvSpPr>
          <p:cNvPr id="5" name="Rounded Rectangular Callout 4"/>
          <p:cNvSpPr/>
          <p:nvPr/>
        </p:nvSpPr>
        <p:spPr>
          <a:xfrm>
            <a:off x="2823586" y="498315"/>
            <a:ext cx="3870972" cy="992134"/>
          </a:xfrm>
          <a:prstGeom prst="wedgeRoundRectCallout">
            <a:avLst>
              <a:gd name="adj1" fmla="val 37829"/>
              <a:gd name="adj2" fmla="val 310449"/>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tx1"/>
                </a:solidFill>
              </a:rPr>
              <a:t> Click to </a:t>
            </a:r>
            <a:r>
              <a:rPr lang="en-US" sz="4000" dirty="0" smtClean="0">
                <a:solidFill>
                  <a:srgbClr val="407AAA"/>
                </a:solidFill>
              </a:rPr>
              <a:t>Logout.</a:t>
            </a:r>
            <a:endParaRPr lang="en-US" sz="4000" dirty="0">
              <a:solidFill>
                <a:srgbClr val="407AAA"/>
              </a:solidFill>
            </a:endParaRPr>
          </a:p>
        </p:txBody>
      </p:sp>
    </p:spTree>
    <p:extLst>
      <p:ext uri="{BB962C8B-B14F-4D97-AF65-F5344CB8AC3E}">
        <p14:creationId xmlns:p14="http://schemas.microsoft.com/office/powerpoint/2010/main" val="6392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542290" y="2625481"/>
            <a:ext cx="8062988" cy="15981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70000"/>
              </a:lnSpc>
              <a:defRPr/>
            </a:pPr>
            <a:r>
              <a:rPr lang="en-US" sz="7200" dirty="0" smtClean="0">
                <a:latin typeface="Times New Roman"/>
                <a:cs typeface="Times New Roman"/>
              </a:rPr>
              <a:t>Searching PubMed</a:t>
            </a:r>
            <a:endParaRPr lang="en-US" sz="7200" dirty="0">
              <a:latin typeface="Times New Roman"/>
              <a:cs typeface="Times New Roman"/>
            </a:endParaRPr>
          </a:p>
        </p:txBody>
      </p:sp>
    </p:spTree>
    <p:extLst>
      <p:ext uri="{BB962C8B-B14F-4D97-AF65-F5344CB8AC3E}">
        <p14:creationId xmlns:p14="http://schemas.microsoft.com/office/powerpoint/2010/main" val="18353658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739" y="396242"/>
            <a:ext cx="4821936" cy="6171438"/>
          </a:xfrm>
          <a:prstGeom prst="rect">
            <a:avLst/>
          </a:prstGeom>
        </p:spPr>
      </p:pic>
      <p:sp>
        <p:nvSpPr>
          <p:cNvPr id="12" name="Rounded Rectangular Callout 11"/>
          <p:cNvSpPr/>
          <p:nvPr/>
        </p:nvSpPr>
        <p:spPr>
          <a:xfrm>
            <a:off x="2133600" y="457200"/>
            <a:ext cx="2939480" cy="355600"/>
          </a:xfrm>
          <a:prstGeom prst="wedgeRoundRectCallout">
            <a:avLst>
              <a:gd name="adj1" fmla="val -50089"/>
              <a:gd name="adj2" fmla="val 24985"/>
              <a:gd name="adj3" fmla="val 16667"/>
            </a:avLst>
          </a:prstGeom>
          <a:solidFill>
            <a:schemeClr val="bg1"/>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err="1">
                <a:solidFill>
                  <a:schemeClr val="tx1"/>
                </a:solidFill>
              </a:rPr>
              <a:t>www.ttuhsc.edu</a:t>
            </a:r>
            <a:r>
              <a:rPr lang="en-US" sz="2000" dirty="0">
                <a:solidFill>
                  <a:schemeClr val="tx1"/>
                </a:solidFill>
              </a:rPr>
              <a:t>/libraries</a:t>
            </a:r>
          </a:p>
        </p:txBody>
      </p:sp>
      <p:grpSp>
        <p:nvGrpSpPr>
          <p:cNvPr id="7" name="Group 6"/>
          <p:cNvGrpSpPr/>
          <p:nvPr/>
        </p:nvGrpSpPr>
        <p:grpSpPr>
          <a:xfrm>
            <a:off x="1396631" y="2700866"/>
            <a:ext cx="7400237" cy="3318934"/>
            <a:chOff x="1396631" y="2540000"/>
            <a:chExt cx="7400237" cy="3318934"/>
          </a:xfrm>
        </p:grpSpPr>
        <p:sp>
          <p:nvSpPr>
            <p:cNvPr id="8" name="Rectangle 7"/>
            <p:cNvSpPr/>
            <p:nvPr/>
          </p:nvSpPr>
          <p:spPr>
            <a:xfrm>
              <a:off x="1396631" y="3689625"/>
              <a:ext cx="432169" cy="516835"/>
            </a:xfrm>
            <a:prstGeom prst="rect">
              <a:avLst/>
            </a:prstGeom>
            <a:noFill/>
            <a:ln w="76200">
              <a:solidFill>
                <a:srgbClr val="2CB60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5867400" y="2540000"/>
              <a:ext cx="2929468" cy="3318934"/>
              <a:chOff x="5867400" y="2540000"/>
              <a:chExt cx="2929468" cy="3318934"/>
            </a:xfrm>
          </p:grpSpPr>
          <p:sp>
            <p:nvSpPr>
              <p:cNvPr id="10" name="Rounded Rectangular Callout 9"/>
              <p:cNvSpPr/>
              <p:nvPr/>
            </p:nvSpPr>
            <p:spPr>
              <a:xfrm>
                <a:off x="5867400" y="2540000"/>
                <a:ext cx="2929468" cy="3318934"/>
              </a:xfrm>
              <a:prstGeom prst="wedgeRoundRectCallout">
                <a:avLst>
                  <a:gd name="adj1" fmla="val -184216"/>
                  <a:gd name="adj2" fmla="val -8012"/>
                  <a:gd name="adj3" fmla="val 16667"/>
                </a:avLst>
              </a:prstGeom>
              <a:solidFill>
                <a:srgbClr val="FFFFFF"/>
              </a:solidFill>
              <a:ln w="57150" cmpd="sng">
                <a:solidFill>
                  <a:srgbClr val="CC00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dirty="0">
                  <a:solidFill>
                    <a:schemeClr val="tx1"/>
                  </a:solidFill>
                </a:endParaRPr>
              </a:p>
            </p:txBody>
          </p:sp>
          <p:sp>
            <p:nvSpPr>
              <p:cNvPr id="11" name="Rectangle 10"/>
              <p:cNvSpPr/>
              <p:nvPr/>
            </p:nvSpPr>
            <p:spPr>
              <a:xfrm>
                <a:off x="6675966" y="2828921"/>
                <a:ext cx="1295401" cy="7450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tx1"/>
                    </a:solidFill>
                  </a:rPr>
                  <a:t>Click</a:t>
                </a:r>
                <a:endParaRPr lang="en-US" sz="4000" dirty="0">
                  <a:solidFill>
                    <a:schemeClr val="tx1"/>
                  </a:solidFill>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823" r="4428"/>
              <a:stretch/>
            </p:blipFill>
            <p:spPr>
              <a:xfrm>
                <a:off x="6570366" y="3832218"/>
                <a:ext cx="1506601" cy="1578102"/>
              </a:xfrm>
              <a:prstGeom prst="rect">
                <a:avLst/>
              </a:prstGeom>
              <a:ln w="28575">
                <a:solidFill>
                  <a:schemeClr val="bg1">
                    <a:lumMod val="65000"/>
                  </a:schemeClr>
                </a:solidFill>
              </a:ln>
            </p:spPr>
          </p:pic>
        </p:grpSp>
      </p:grpSp>
    </p:spTree>
    <p:extLst>
      <p:ext uri="{BB962C8B-B14F-4D97-AF65-F5344CB8AC3E}">
        <p14:creationId xmlns:p14="http://schemas.microsoft.com/office/powerpoint/2010/main" val="133867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3"/>
          <p:cNvSpPr>
            <a:spLocks noChangeArrowheads="1"/>
          </p:cNvSpPr>
          <p:nvPr/>
        </p:nvSpPr>
        <p:spPr bwMode="auto">
          <a:xfrm>
            <a:off x="152400" y="152400"/>
            <a:ext cx="8839200" cy="6553200"/>
          </a:xfrm>
          <a:prstGeom prst="rect">
            <a:avLst/>
          </a:prstGeom>
          <a:noFill/>
          <a:ln w="57150" cmpd="thickThin">
            <a:solidFill>
              <a:schemeClr val="bg1"/>
            </a:solidFill>
            <a:miter lim="800000"/>
            <a:headEnd/>
            <a:tailEnd/>
          </a:ln>
        </p:spPr>
        <p:txBody>
          <a:bodyPr wrap="none" anchor="ctr">
            <a:prstTxWarp prst="textNoShape">
              <a:avLst/>
            </a:prstTxWarp>
          </a:bodyPr>
          <a:lstStyle/>
          <a:p>
            <a:pPr eaLnBrk="0" hangingPunct="0"/>
            <a:endParaRPr lang="en-US" dirty="0"/>
          </a:p>
        </p:txBody>
      </p:sp>
      <p:sp>
        <p:nvSpPr>
          <p:cNvPr id="3" name="Rectangle 2"/>
          <p:cNvSpPr/>
          <p:nvPr/>
        </p:nvSpPr>
        <p:spPr bwMode="auto">
          <a:xfrm>
            <a:off x="381000" y="2133600"/>
            <a:ext cx="8382000" cy="24003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hangingPunct="0">
              <a:lnSpc>
                <a:spcPct val="120000"/>
              </a:lnSpc>
            </a:pPr>
            <a:r>
              <a:rPr lang="en-US" sz="6600" dirty="0">
                <a:solidFill>
                  <a:srgbClr val="FFFFFF"/>
                </a:solidFill>
                <a:latin typeface="Times New Roman" charset="0"/>
                <a:ea typeface="Times New Roman" charset="0"/>
                <a:cs typeface="Times New Roman" charset="0"/>
              </a:rPr>
              <a:t>Creating a</a:t>
            </a:r>
          </a:p>
          <a:p>
            <a:pPr lvl="0" algn="ctr" eaLnBrk="0" hangingPunct="0">
              <a:lnSpc>
                <a:spcPct val="120000"/>
              </a:lnSpc>
            </a:pPr>
            <a:r>
              <a:rPr lang="en-US" sz="6600" dirty="0">
                <a:solidFill>
                  <a:srgbClr val="FFFFFF"/>
                </a:solidFill>
                <a:latin typeface="Times New Roman" charset="0"/>
                <a:ea typeface="Times New Roman" charset="0"/>
                <a:cs typeface="Times New Roman" charset="0"/>
              </a:rPr>
              <a:t>My NCBI Account</a:t>
            </a:r>
            <a:endParaRPr lang="en-US" sz="6600" dirty="0">
              <a:solidFill>
                <a:srgbClr val="6600CC"/>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96963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bwMode="auto">
          <a:xfrm>
            <a:off x="6096000" y="685800"/>
            <a:ext cx="1066800" cy="228600"/>
          </a:xfrm>
          <a:prstGeom prst="rect">
            <a:avLst/>
          </a:prstGeom>
          <a:solidFill>
            <a:srgbClr val="3366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000" b="0" i="0" u="sng" strike="noStrike" cap="none" normalizeH="0" baseline="0" dirty="0" smtClean="0">
                <a:ln>
                  <a:noFill/>
                </a:ln>
                <a:solidFill>
                  <a:schemeClr val="bg1"/>
                </a:solidFill>
                <a:effectLst/>
                <a:latin typeface="Calibri" charset="0"/>
                <a:ea typeface="Calibri" charset="0"/>
                <a:cs typeface="Calibri" charset="0"/>
              </a:rPr>
              <a:t>Your user name</a:t>
            </a:r>
            <a:endParaRPr kumimoji="0" lang="en-US" sz="1000" b="0" i="0" u="sng" strike="noStrike" cap="none" normalizeH="0" baseline="0" dirty="0">
              <a:ln>
                <a:noFill/>
              </a:ln>
              <a:solidFill>
                <a:schemeClr val="bg1"/>
              </a:solidFill>
              <a:effectLst/>
              <a:latin typeface="Calibri" charset="0"/>
              <a:ea typeface="Calibri" charset="0"/>
              <a:cs typeface="Calibri" charset="0"/>
            </a:endParaRPr>
          </a:p>
        </p:txBody>
      </p:sp>
      <p:grpSp>
        <p:nvGrpSpPr>
          <p:cNvPr id="10" name="Group 9"/>
          <p:cNvGrpSpPr/>
          <p:nvPr/>
        </p:nvGrpSpPr>
        <p:grpSpPr>
          <a:xfrm>
            <a:off x="1071181" y="288333"/>
            <a:ext cx="7001637" cy="6281334"/>
            <a:chOff x="1071181" y="288333"/>
            <a:chExt cx="7001637" cy="6281334"/>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311"/>
            <a:stretch/>
          </p:blipFill>
          <p:spPr>
            <a:xfrm>
              <a:off x="1071181" y="288333"/>
              <a:ext cx="7001637" cy="6281334"/>
            </a:xfrm>
            <a:prstGeom prst="rect">
              <a:avLst/>
            </a:prstGeom>
            <a:ln w="76200">
              <a:noFill/>
            </a:ln>
          </p:spPr>
        </p:pic>
        <p:cxnSp>
          <p:nvCxnSpPr>
            <p:cNvPr id="9" name="Straight Connector 8"/>
            <p:cNvCxnSpPr/>
            <p:nvPr/>
          </p:nvCxnSpPr>
          <p:spPr bwMode="auto">
            <a:xfrm>
              <a:off x="1071181" y="288333"/>
              <a:ext cx="7001637" cy="0"/>
            </a:xfrm>
            <a:prstGeom prst="line">
              <a:avLst/>
            </a:prstGeom>
            <a:solidFill>
              <a:schemeClr val="accent1"/>
            </a:solidFill>
            <a:ln w="9525" cap="flat" cmpd="sng" algn="ctr">
              <a:solidFill>
                <a:srgbClr val="336699"/>
              </a:solidFill>
              <a:prstDash val="solid"/>
              <a:round/>
              <a:headEnd type="none" w="med" len="med"/>
              <a:tailEnd type="none" w="med" len="med"/>
            </a:ln>
            <a:effectLst/>
          </p:spPr>
        </p:cxnSp>
      </p:grpSp>
      <p:sp>
        <p:nvSpPr>
          <p:cNvPr id="11" name="Rectangle 10"/>
          <p:cNvSpPr/>
          <p:nvPr/>
        </p:nvSpPr>
        <p:spPr bwMode="auto">
          <a:xfrm>
            <a:off x="6248400" y="331356"/>
            <a:ext cx="952500" cy="125843"/>
          </a:xfrm>
          <a:prstGeom prst="rect">
            <a:avLst/>
          </a:prstGeom>
          <a:solidFill>
            <a:srgbClr val="3366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900" b="0" i="0" u="sng" strike="noStrike" cap="none" normalizeH="0" baseline="0" dirty="0">
              <a:ln>
                <a:noFill/>
              </a:ln>
              <a:solidFill>
                <a:schemeClr val="bg1"/>
              </a:solidFill>
              <a:effectLst/>
              <a:latin typeface="Calibri" charset="0"/>
              <a:ea typeface="Calibri" charset="0"/>
              <a:cs typeface="Calibri" charset="0"/>
            </a:endParaRPr>
          </a:p>
        </p:txBody>
      </p:sp>
      <p:grpSp>
        <p:nvGrpSpPr>
          <p:cNvPr id="6" name="Group 5"/>
          <p:cNvGrpSpPr/>
          <p:nvPr/>
        </p:nvGrpSpPr>
        <p:grpSpPr>
          <a:xfrm>
            <a:off x="1219200" y="4191000"/>
            <a:ext cx="6705600" cy="1524000"/>
            <a:chOff x="1219200" y="4191000"/>
            <a:chExt cx="6705600" cy="1524000"/>
          </a:xfrm>
        </p:grpSpPr>
        <p:sp>
          <p:nvSpPr>
            <p:cNvPr id="16" name="Rounded Rectangle 15"/>
            <p:cNvSpPr/>
            <p:nvPr/>
          </p:nvSpPr>
          <p:spPr bwMode="auto">
            <a:xfrm>
              <a:off x="1219200" y="4191000"/>
              <a:ext cx="6705600" cy="1524000"/>
            </a:xfrm>
            <a:prstGeom prst="roundRect">
              <a:avLst/>
            </a:prstGeom>
            <a:solidFill>
              <a:srgbClr val="FFFFFF"/>
            </a:solidFill>
            <a:ln w="76200" cap="flat" cmpd="sng" algn="ctr">
              <a:solidFill>
                <a:srgbClr val="7B9CC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bri"/>
                <a:ea typeface="ＭＳ Ｐゴシック" pitchFamily="-106" charset="-128"/>
                <a:cs typeface="ＭＳ Ｐゴシック" pitchFamily="-106" charset="-128"/>
              </a:endParaRPr>
            </a:p>
          </p:txBody>
        </p:sp>
        <p:sp>
          <p:nvSpPr>
            <p:cNvPr id="17" name="Rounded Rectangle 16"/>
            <p:cNvSpPr/>
            <p:nvPr/>
          </p:nvSpPr>
          <p:spPr bwMode="auto">
            <a:xfrm>
              <a:off x="1447800" y="4365920"/>
              <a:ext cx="6248400" cy="1184276"/>
            </a:xfrm>
            <a:prstGeom prst="roundRect">
              <a:avLst/>
            </a:prstGeom>
            <a:noFill/>
            <a:ln w="28575" cap="flat" cmpd="sng" algn="ctr">
              <a:solidFill>
                <a:srgbClr val="6DD67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bri"/>
                <a:ea typeface="ＭＳ Ｐゴシック" pitchFamily="-106" charset="-128"/>
                <a:cs typeface="ＭＳ Ｐゴシック" pitchFamily="-106" charset="-128"/>
              </a:endParaRPr>
            </a:p>
          </p:txBody>
        </p:sp>
        <p:sp>
          <p:nvSpPr>
            <p:cNvPr id="15" name="Rectangle 33"/>
            <p:cNvSpPr>
              <a:spLocks noChangeArrowheads="1"/>
            </p:cNvSpPr>
            <p:nvPr/>
          </p:nvSpPr>
          <p:spPr bwMode="auto">
            <a:xfrm>
              <a:off x="1581149" y="4560839"/>
              <a:ext cx="5981700" cy="7694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457200"/>
              <a:r>
                <a:rPr lang="en-US" sz="4400" dirty="0">
                  <a:solidFill>
                    <a:srgbClr val="FF8411"/>
                  </a:solidFill>
                  <a:latin typeface="Verdana" charset="0"/>
                  <a:cs typeface="Verdana" charset="0"/>
                </a:rPr>
                <a:t>PubMed Home Page</a:t>
              </a:r>
            </a:p>
          </p:txBody>
        </p:sp>
      </p:grpSp>
      <p:grpSp>
        <p:nvGrpSpPr>
          <p:cNvPr id="8" name="Group 7"/>
          <p:cNvGrpSpPr/>
          <p:nvPr/>
        </p:nvGrpSpPr>
        <p:grpSpPr>
          <a:xfrm>
            <a:off x="3581400" y="393858"/>
            <a:ext cx="5181600" cy="2654142"/>
            <a:chOff x="3581400" y="393858"/>
            <a:chExt cx="5181600" cy="2654142"/>
          </a:xfrm>
        </p:grpSpPr>
        <p:grpSp>
          <p:nvGrpSpPr>
            <p:cNvPr id="4" name="Group 3"/>
            <p:cNvGrpSpPr/>
            <p:nvPr/>
          </p:nvGrpSpPr>
          <p:grpSpPr>
            <a:xfrm>
              <a:off x="3581400" y="1346200"/>
              <a:ext cx="5181600" cy="1701800"/>
              <a:chOff x="4114800" y="1346200"/>
              <a:chExt cx="4648200" cy="1701800"/>
            </a:xfrm>
          </p:grpSpPr>
          <p:grpSp>
            <p:nvGrpSpPr>
              <p:cNvPr id="29" name="Group 28"/>
              <p:cNvGrpSpPr/>
              <p:nvPr/>
            </p:nvGrpSpPr>
            <p:grpSpPr>
              <a:xfrm>
                <a:off x="4114800" y="1346200"/>
                <a:ext cx="4648200" cy="1701800"/>
                <a:chOff x="4114800" y="1346200"/>
                <a:chExt cx="4648200" cy="1701800"/>
              </a:xfrm>
            </p:grpSpPr>
            <p:sp>
              <p:nvSpPr>
                <p:cNvPr id="23" name="Rectangle 22"/>
                <p:cNvSpPr>
                  <a:spLocks noChangeArrowheads="1"/>
                </p:cNvSpPr>
                <p:nvPr/>
              </p:nvSpPr>
              <p:spPr bwMode="auto">
                <a:xfrm>
                  <a:off x="4114800" y="1346200"/>
                  <a:ext cx="4648200" cy="1701800"/>
                </a:xfrm>
                <a:prstGeom prst="rect">
                  <a:avLst/>
                </a:prstGeom>
                <a:solidFill>
                  <a:schemeClr val="bg1"/>
                </a:solidFill>
                <a:ln w="76200">
                  <a:solidFill>
                    <a:srgbClr val="7B9CC2"/>
                  </a:solidFill>
                  <a:miter lim="800000"/>
                  <a:headEnd/>
                  <a:tailEnd/>
                </a:ln>
              </p:spPr>
              <p:txBody>
                <a:bodyPr wrap="none" anchor="ctr">
                  <a:prstTxWarp prst="textNoShape">
                    <a:avLst/>
                  </a:prstTxWarp>
                </a:bodyPr>
                <a:lstStyle/>
                <a:p>
                  <a:pPr eaLnBrk="0" hangingPunct="0">
                    <a:lnSpc>
                      <a:spcPct val="120000"/>
                    </a:lnSpc>
                  </a:pPr>
                  <a:r>
                    <a:rPr lang="en-US" sz="2000" dirty="0" smtClean="0">
                      <a:solidFill>
                        <a:srgbClr val="FF6600"/>
                      </a:solidFill>
                      <a:latin typeface="Verdana" charset="0"/>
                    </a:rPr>
                    <a:t>  </a:t>
                  </a:r>
                  <a:endParaRPr lang="en-US" sz="4000" dirty="0">
                    <a:solidFill>
                      <a:srgbClr val="FF6600"/>
                    </a:solidFill>
                    <a:latin typeface="Verdana" charset="0"/>
                  </a:endParaRPr>
                </a:p>
              </p:txBody>
            </p:sp>
            <p:sp>
              <p:nvSpPr>
                <p:cNvPr id="24" name="Rectangle 10"/>
                <p:cNvSpPr>
                  <a:spLocks noChangeArrowheads="1"/>
                </p:cNvSpPr>
                <p:nvPr/>
              </p:nvSpPr>
              <p:spPr bwMode="auto">
                <a:xfrm>
                  <a:off x="4255655" y="1498600"/>
                  <a:ext cx="4366491" cy="1397000"/>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grpSp>
          <p:grpSp>
            <p:nvGrpSpPr>
              <p:cNvPr id="19" name="Group 18"/>
              <p:cNvGrpSpPr/>
              <p:nvPr/>
            </p:nvGrpSpPr>
            <p:grpSpPr>
              <a:xfrm>
                <a:off x="4419600" y="1841500"/>
                <a:ext cx="3962401" cy="685800"/>
                <a:chOff x="4495800" y="1866900"/>
                <a:chExt cx="3962401" cy="685800"/>
              </a:xfrm>
            </p:grpSpPr>
            <p:sp>
              <p:nvSpPr>
                <p:cNvPr id="26" name="Rectangle 25"/>
                <p:cNvSpPr/>
                <p:nvPr/>
              </p:nvSpPr>
              <p:spPr bwMode="auto">
                <a:xfrm>
                  <a:off x="5715001" y="1866900"/>
                  <a:ext cx="2743200" cy="685800"/>
                </a:xfrm>
                <a:prstGeom prst="rect">
                  <a:avLst/>
                </a:prstGeom>
                <a:solidFill>
                  <a:srgbClr val="336699"/>
                </a:solidFill>
                <a:ln w="19050" cap="flat" cmpd="sng" algn="ctr">
                  <a:solidFill>
                    <a:srgbClr val="0033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30000"/>
                    </a:lnSpc>
                    <a:spcBef>
                      <a:spcPct val="0"/>
                    </a:spcBef>
                    <a:spcAft>
                      <a:spcPct val="0"/>
                    </a:spcAft>
                    <a:buClrTx/>
                    <a:buSzTx/>
                    <a:buFontTx/>
                    <a:buNone/>
                    <a:tabLst/>
                  </a:pPr>
                  <a:r>
                    <a:rPr kumimoji="0" lang="en-US" sz="2800" b="0" i="0" u="none" strike="noStrike" cap="none" normalizeH="0" baseline="0" dirty="0" smtClean="0">
                      <a:ln>
                        <a:noFill/>
                      </a:ln>
                      <a:solidFill>
                        <a:schemeClr val="bg1"/>
                      </a:solidFill>
                      <a:effectLst/>
                      <a:latin typeface="Geneva" pitchFamily="-111" charset="0"/>
                    </a:rPr>
                    <a:t>Click </a:t>
                  </a:r>
                  <a:r>
                    <a:rPr kumimoji="0" lang="en-US" sz="2800" b="0" i="0" u="sng" strike="noStrike" cap="none" normalizeH="0" baseline="0" dirty="0" smtClean="0">
                      <a:ln>
                        <a:noFill/>
                      </a:ln>
                      <a:solidFill>
                        <a:schemeClr val="bg1"/>
                      </a:solidFill>
                      <a:effectLst/>
                      <a:latin typeface="Geneva" pitchFamily="-111" charset="0"/>
                    </a:rPr>
                    <a:t>My NCBI</a:t>
                  </a:r>
                  <a:endParaRPr kumimoji="0" lang="en-US" sz="2800" b="0" i="0" u="sng" strike="noStrike" cap="none" normalizeH="0" baseline="0" dirty="0">
                    <a:ln>
                      <a:noFill/>
                    </a:ln>
                    <a:solidFill>
                      <a:schemeClr val="bg1"/>
                    </a:solidFill>
                    <a:effectLst/>
                    <a:latin typeface="Geneva" pitchFamily="-111" charset="0"/>
                  </a:endParaRPr>
                </a:p>
              </p:txBody>
            </p:sp>
            <p:sp>
              <p:nvSpPr>
                <p:cNvPr id="27" name="Rectangle 26"/>
                <p:cNvSpPr/>
                <p:nvPr/>
              </p:nvSpPr>
              <p:spPr bwMode="auto">
                <a:xfrm>
                  <a:off x="4495800" y="1924050"/>
                  <a:ext cx="1078347" cy="5715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lnSpc>
                      <a:spcPct val="90000"/>
                    </a:lnSpc>
                  </a:pPr>
                  <a:r>
                    <a:rPr lang="en-US" sz="3200" dirty="0" smtClean="0">
                      <a:solidFill>
                        <a:srgbClr val="FF6600"/>
                      </a:solidFill>
                      <a:latin typeface="Verdana" charset="0"/>
                    </a:rPr>
                    <a:t>Click</a:t>
                  </a:r>
                  <a:endParaRPr kumimoji="0" lang="en-US" sz="3200" b="0" i="0" u="none" strike="noStrike" cap="none" normalizeH="0" baseline="0" dirty="0">
                    <a:ln>
                      <a:noFill/>
                    </a:ln>
                    <a:solidFill>
                      <a:schemeClr val="tx1"/>
                    </a:solidFill>
                    <a:effectLst/>
                    <a:latin typeface="Geneva" pitchFamily="-111" charset="0"/>
                  </a:endParaRPr>
                </a:p>
              </p:txBody>
            </p:sp>
          </p:grpSp>
        </p:grpSp>
        <p:sp>
          <p:nvSpPr>
            <p:cNvPr id="28" name="AutoShape 10"/>
            <p:cNvSpPr>
              <a:spLocks noChangeArrowheads="1"/>
            </p:cNvSpPr>
            <p:nvPr/>
          </p:nvSpPr>
          <p:spPr bwMode="auto">
            <a:xfrm rot="990585">
              <a:off x="6897956" y="393858"/>
              <a:ext cx="320675" cy="1586634"/>
            </a:xfrm>
            <a:prstGeom prst="upArrow">
              <a:avLst>
                <a:gd name="adj1" fmla="val 50000"/>
                <a:gd name="adj2" fmla="val 92949"/>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89091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4-09 at 11.00.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79" y="321183"/>
            <a:ext cx="8473821" cy="5774817"/>
          </a:xfrm>
          <a:prstGeom prst="rect">
            <a:avLst/>
          </a:prstGeom>
        </p:spPr>
      </p:pic>
      <p:grpSp>
        <p:nvGrpSpPr>
          <p:cNvPr id="10" name="Group 9"/>
          <p:cNvGrpSpPr/>
          <p:nvPr/>
        </p:nvGrpSpPr>
        <p:grpSpPr>
          <a:xfrm>
            <a:off x="2667001" y="4864101"/>
            <a:ext cx="6096000" cy="1689100"/>
            <a:chOff x="2667001" y="4864101"/>
            <a:chExt cx="6096000" cy="1689100"/>
          </a:xfrm>
        </p:grpSpPr>
        <p:sp>
          <p:nvSpPr>
            <p:cNvPr id="4" name="Rectangle 3"/>
            <p:cNvSpPr>
              <a:spLocks noChangeArrowheads="1"/>
            </p:cNvSpPr>
            <p:nvPr/>
          </p:nvSpPr>
          <p:spPr bwMode="auto">
            <a:xfrm>
              <a:off x="2667001" y="4864101"/>
              <a:ext cx="6096000" cy="1689100"/>
            </a:xfrm>
            <a:prstGeom prst="rect">
              <a:avLst/>
            </a:prstGeom>
            <a:solidFill>
              <a:schemeClr val="bg1"/>
            </a:solidFill>
            <a:ln w="76200">
              <a:solidFill>
                <a:srgbClr val="7B9CC2"/>
              </a:solidFill>
              <a:miter lim="800000"/>
              <a:headEnd/>
              <a:tailEnd/>
            </a:ln>
          </p:spPr>
          <p:txBody>
            <a:bodyPr wrap="none" anchor="ctr">
              <a:prstTxWarp prst="textNoShape">
                <a:avLst/>
              </a:prstTxWarp>
            </a:bodyPr>
            <a:lstStyle/>
            <a:p>
              <a:pPr eaLnBrk="0" hangingPunct="0">
                <a:lnSpc>
                  <a:spcPct val="120000"/>
                </a:lnSpc>
              </a:pPr>
              <a:r>
                <a:rPr lang="en-US" sz="2000" dirty="0" smtClean="0">
                  <a:solidFill>
                    <a:srgbClr val="FF6600"/>
                  </a:solidFill>
                  <a:latin typeface="Verdana" charset="0"/>
                </a:rPr>
                <a:t>  </a:t>
              </a:r>
              <a:endParaRPr lang="en-US" sz="4000" dirty="0">
                <a:solidFill>
                  <a:srgbClr val="FF6600"/>
                </a:solidFill>
                <a:latin typeface="Verdana" charset="0"/>
              </a:endParaRPr>
            </a:p>
          </p:txBody>
        </p:sp>
        <p:sp>
          <p:nvSpPr>
            <p:cNvPr id="5" name="Rectangle 10"/>
            <p:cNvSpPr>
              <a:spLocks noChangeArrowheads="1"/>
            </p:cNvSpPr>
            <p:nvPr/>
          </p:nvSpPr>
          <p:spPr bwMode="auto">
            <a:xfrm>
              <a:off x="2819401" y="5016501"/>
              <a:ext cx="5778546" cy="1397000"/>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grpSp>
          <p:nvGrpSpPr>
            <p:cNvPr id="6" name="Group 5"/>
            <p:cNvGrpSpPr/>
            <p:nvPr/>
          </p:nvGrpSpPr>
          <p:grpSpPr>
            <a:xfrm>
              <a:off x="3086101" y="5410201"/>
              <a:ext cx="5257800" cy="590550"/>
              <a:chOff x="3124200" y="5353050"/>
              <a:chExt cx="5257800" cy="590550"/>
            </a:xfrm>
          </p:grpSpPr>
          <p:sp>
            <p:nvSpPr>
              <p:cNvPr id="7" name="Rectangle 6"/>
              <p:cNvSpPr/>
              <p:nvPr/>
            </p:nvSpPr>
            <p:spPr bwMode="auto">
              <a:xfrm>
                <a:off x="3124200" y="5353050"/>
                <a:ext cx="990600" cy="59055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lnSpc>
                    <a:spcPct val="90000"/>
                  </a:lnSpc>
                </a:pPr>
                <a:r>
                  <a:rPr lang="en-US" sz="3200" dirty="0" smtClean="0">
                    <a:solidFill>
                      <a:srgbClr val="FF6600"/>
                    </a:solidFill>
                    <a:latin typeface="Calibri"/>
                    <a:cs typeface="Calibri"/>
                  </a:rPr>
                  <a:t>Click</a:t>
                </a:r>
                <a:endParaRPr kumimoji="0" lang="en-US" sz="3200" b="0" i="0" u="none" strike="noStrike" cap="none" normalizeH="0" baseline="0" dirty="0">
                  <a:ln>
                    <a:noFill/>
                  </a:ln>
                  <a:solidFill>
                    <a:schemeClr val="tx1"/>
                  </a:solidFill>
                  <a:effectLst/>
                  <a:latin typeface="Calibri"/>
                  <a:cs typeface="Calibri"/>
                </a:endParaRPr>
              </a:p>
            </p:txBody>
          </p:sp>
          <p:sp>
            <p:nvSpPr>
              <p:cNvPr id="8" name="Rectangle 7"/>
              <p:cNvSpPr/>
              <p:nvPr/>
            </p:nvSpPr>
            <p:spPr bwMode="auto">
              <a:xfrm>
                <a:off x="4038600" y="5378450"/>
                <a:ext cx="4343400" cy="520700"/>
              </a:xfrm>
              <a:prstGeom prst="rect">
                <a:avLst/>
              </a:prstGeom>
              <a:solidFill>
                <a:srgbClr val="FFFF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90000"/>
                  </a:lnSpc>
                  <a:spcBef>
                    <a:spcPct val="0"/>
                  </a:spcBef>
                  <a:spcAft>
                    <a:spcPct val="0"/>
                  </a:spcAft>
                  <a:buClrTx/>
                  <a:buSzTx/>
                  <a:buFontTx/>
                  <a:buNone/>
                  <a:tabLst/>
                </a:pPr>
                <a:r>
                  <a:rPr lang="en-US" sz="2800" u="sng" dirty="0" smtClean="0">
                    <a:solidFill>
                      <a:srgbClr val="003366"/>
                    </a:solidFill>
                    <a:latin typeface="Calibri"/>
                    <a:cs typeface="Calibri"/>
                  </a:rPr>
                  <a:t>Re</a:t>
                </a:r>
                <a:r>
                  <a:rPr kumimoji="0" lang="en-US" sz="2800" b="0" i="0" u="sng" strike="noStrike" cap="none" normalizeH="0" baseline="0" dirty="0" smtClean="0">
                    <a:ln>
                      <a:noFill/>
                    </a:ln>
                    <a:solidFill>
                      <a:srgbClr val="003366"/>
                    </a:solidFill>
                    <a:effectLst/>
                    <a:latin typeface="Calibri"/>
                    <a:cs typeface="Calibri"/>
                  </a:rPr>
                  <a:t>gister</a:t>
                </a:r>
                <a:r>
                  <a:rPr kumimoji="0" lang="en-US" sz="2800" b="0" i="0" u="sng" strike="noStrike" cap="none" normalizeH="0" dirty="0" smtClean="0">
                    <a:ln>
                      <a:noFill/>
                    </a:ln>
                    <a:solidFill>
                      <a:srgbClr val="003366"/>
                    </a:solidFill>
                    <a:effectLst/>
                    <a:latin typeface="Calibri"/>
                    <a:cs typeface="Calibri"/>
                  </a:rPr>
                  <a:t> for</a:t>
                </a:r>
                <a:r>
                  <a:rPr kumimoji="0" lang="en-US" sz="2800" b="0" i="0" u="sng" strike="noStrike" cap="none" normalizeH="0" baseline="0" dirty="0" smtClean="0">
                    <a:ln>
                      <a:noFill/>
                    </a:ln>
                    <a:solidFill>
                      <a:srgbClr val="003366"/>
                    </a:solidFill>
                    <a:effectLst/>
                    <a:latin typeface="Calibri"/>
                    <a:cs typeface="Calibri"/>
                  </a:rPr>
                  <a:t> </a:t>
                </a:r>
                <a:r>
                  <a:rPr lang="en-US" sz="2800" u="sng" dirty="0">
                    <a:solidFill>
                      <a:srgbClr val="003366"/>
                    </a:solidFill>
                    <a:latin typeface="Calibri"/>
                    <a:cs typeface="Calibri"/>
                  </a:rPr>
                  <a:t>a</a:t>
                </a:r>
                <a:r>
                  <a:rPr kumimoji="0" lang="en-US" sz="2800" b="0" i="0" u="sng" strike="noStrike" cap="none" normalizeH="0" baseline="0" dirty="0" smtClean="0">
                    <a:ln>
                      <a:noFill/>
                    </a:ln>
                    <a:solidFill>
                      <a:srgbClr val="003366"/>
                    </a:solidFill>
                    <a:effectLst/>
                    <a:latin typeface="Calibri"/>
                    <a:cs typeface="Calibri"/>
                  </a:rPr>
                  <a:t>n NCBI account</a:t>
                </a:r>
                <a:endParaRPr kumimoji="0" lang="en-US" sz="2800" b="0" i="0" u="sng" strike="noStrike" cap="none" normalizeH="0" baseline="0" dirty="0">
                  <a:ln>
                    <a:noFill/>
                  </a:ln>
                  <a:solidFill>
                    <a:srgbClr val="003366"/>
                  </a:solidFill>
                  <a:effectLst/>
                  <a:latin typeface="Calibri"/>
                  <a:cs typeface="Calibri"/>
                </a:endParaRPr>
              </a:p>
            </p:txBody>
          </p:sp>
        </p:grpSp>
      </p:grpSp>
      <p:sp>
        <p:nvSpPr>
          <p:cNvPr id="9" name="AutoShape 10"/>
          <p:cNvSpPr>
            <a:spLocks noChangeArrowheads="1"/>
          </p:cNvSpPr>
          <p:nvPr/>
        </p:nvSpPr>
        <p:spPr bwMode="auto">
          <a:xfrm rot="18741450">
            <a:off x="2435765" y="4619100"/>
            <a:ext cx="320675" cy="1371865"/>
          </a:xfrm>
          <a:prstGeom prst="upArrow">
            <a:avLst>
              <a:gd name="adj1" fmla="val 50000"/>
              <a:gd name="adj2" fmla="val 92949"/>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43282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4-09 at 11.03.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03098"/>
            <a:ext cx="8080248" cy="6051804"/>
          </a:xfrm>
          <a:prstGeom prst="rect">
            <a:avLst/>
          </a:prstGeom>
        </p:spPr>
      </p:pic>
      <p:sp>
        <p:nvSpPr>
          <p:cNvPr id="3" name="Rectangle 2"/>
          <p:cNvSpPr/>
          <p:nvPr/>
        </p:nvSpPr>
        <p:spPr bwMode="auto">
          <a:xfrm>
            <a:off x="2514600" y="5181600"/>
            <a:ext cx="13716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pitchFamily="-111" charset="0"/>
            </a:endParaRPr>
          </a:p>
        </p:txBody>
      </p:sp>
      <p:grpSp>
        <p:nvGrpSpPr>
          <p:cNvPr id="4" name="Group 3"/>
          <p:cNvGrpSpPr/>
          <p:nvPr/>
        </p:nvGrpSpPr>
        <p:grpSpPr>
          <a:xfrm>
            <a:off x="3886200" y="2667000"/>
            <a:ext cx="4837633" cy="1911350"/>
            <a:chOff x="3886200" y="2667000"/>
            <a:chExt cx="4837633" cy="1911350"/>
          </a:xfrm>
        </p:grpSpPr>
        <p:sp>
          <p:nvSpPr>
            <p:cNvPr id="5" name="Rectangle 4"/>
            <p:cNvSpPr>
              <a:spLocks noChangeArrowheads="1"/>
            </p:cNvSpPr>
            <p:nvPr/>
          </p:nvSpPr>
          <p:spPr bwMode="auto">
            <a:xfrm>
              <a:off x="3886200" y="2667000"/>
              <a:ext cx="4837633" cy="1911350"/>
            </a:xfrm>
            <a:prstGeom prst="rect">
              <a:avLst/>
            </a:prstGeom>
            <a:solidFill>
              <a:schemeClr val="bg1"/>
            </a:solidFill>
            <a:ln w="76200">
              <a:solidFill>
                <a:srgbClr val="336699"/>
              </a:solidFill>
              <a:miter lim="800000"/>
              <a:headEnd/>
              <a:tailEnd/>
            </a:ln>
          </p:spPr>
          <p:txBody>
            <a:bodyPr wrap="none" anchor="ctr">
              <a:prstTxWarp prst="textNoShape">
                <a:avLst/>
              </a:prstTxWarp>
            </a:bodyPr>
            <a:lstStyle/>
            <a:p>
              <a:pPr eaLnBrk="0" hangingPunct="0">
                <a:lnSpc>
                  <a:spcPct val="120000"/>
                </a:lnSpc>
              </a:pPr>
              <a:r>
                <a:rPr lang="en-US" sz="2000" dirty="0" smtClean="0">
                  <a:solidFill>
                    <a:srgbClr val="FF6600"/>
                  </a:solidFill>
                  <a:latin typeface="Verdana" charset="0"/>
                </a:rPr>
                <a:t>  </a:t>
              </a:r>
              <a:endParaRPr lang="en-US" sz="4000" dirty="0">
                <a:solidFill>
                  <a:srgbClr val="FF6600"/>
                </a:solidFill>
                <a:latin typeface="Verdana" charset="0"/>
              </a:endParaRPr>
            </a:p>
          </p:txBody>
        </p:sp>
        <p:sp>
          <p:nvSpPr>
            <p:cNvPr id="6" name="Rectangle 10"/>
            <p:cNvSpPr>
              <a:spLocks noChangeArrowheads="1"/>
            </p:cNvSpPr>
            <p:nvPr/>
          </p:nvSpPr>
          <p:spPr bwMode="auto">
            <a:xfrm>
              <a:off x="4041230" y="2822575"/>
              <a:ext cx="4527573" cy="1600200"/>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7" name="Rectangle 6"/>
            <p:cNvSpPr/>
            <p:nvPr/>
          </p:nvSpPr>
          <p:spPr bwMode="auto">
            <a:xfrm>
              <a:off x="5238217" y="3032125"/>
              <a:ext cx="2133600" cy="5905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lnSpc>
                  <a:spcPct val="90000"/>
                </a:lnSpc>
              </a:pPr>
              <a:r>
                <a:rPr lang="en-US" sz="3000" dirty="0" smtClean="0">
                  <a:solidFill>
                    <a:srgbClr val="FF6600"/>
                  </a:solidFill>
                  <a:latin typeface="Calibri"/>
                  <a:cs typeface="Calibri"/>
                </a:rPr>
                <a:t>Fill out form</a:t>
              </a:r>
              <a:endParaRPr kumimoji="0" lang="en-US" sz="3000" b="0" i="0" u="none" strike="noStrike" cap="none" normalizeH="0" baseline="0" dirty="0">
                <a:ln>
                  <a:noFill/>
                </a:ln>
                <a:solidFill>
                  <a:schemeClr val="tx1"/>
                </a:solidFill>
                <a:effectLst/>
                <a:latin typeface="Calibri"/>
                <a:cs typeface="Calibri"/>
              </a:endParaRPr>
            </a:p>
          </p:txBody>
        </p:sp>
        <p:grpSp>
          <p:nvGrpSpPr>
            <p:cNvPr id="8" name="Group 7"/>
            <p:cNvGrpSpPr/>
            <p:nvPr/>
          </p:nvGrpSpPr>
          <p:grpSpPr>
            <a:xfrm>
              <a:off x="4243383" y="3698875"/>
              <a:ext cx="4062417" cy="520700"/>
              <a:chOff x="4243383" y="3698875"/>
              <a:chExt cx="4062417" cy="520700"/>
            </a:xfrm>
          </p:grpSpPr>
          <p:sp>
            <p:nvSpPr>
              <p:cNvPr id="9" name="Rectangle 8"/>
              <p:cNvSpPr/>
              <p:nvPr/>
            </p:nvSpPr>
            <p:spPr bwMode="auto">
              <a:xfrm>
                <a:off x="5867400" y="3698875"/>
                <a:ext cx="2438400" cy="520700"/>
              </a:xfrm>
              <a:prstGeom prst="rect">
                <a:avLst/>
              </a:prstGeom>
              <a:solidFill>
                <a:srgbClr val="3366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90000"/>
                  </a:lnSpc>
                  <a:spcBef>
                    <a:spcPct val="0"/>
                  </a:spcBef>
                  <a:spcAft>
                    <a:spcPct val="0"/>
                  </a:spcAft>
                  <a:buClrTx/>
                  <a:buSzTx/>
                  <a:buFontTx/>
                  <a:buNone/>
                  <a:tabLst/>
                </a:pPr>
                <a:r>
                  <a:rPr lang="en-US" sz="2800" dirty="0" smtClean="0">
                    <a:solidFill>
                      <a:schemeClr val="bg1"/>
                    </a:solidFill>
                    <a:latin typeface="Calibri"/>
                    <a:cs typeface="Calibri"/>
                  </a:rPr>
                  <a:t>Create </a:t>
                </a:r>
                <a:r>
                  <a:rPr kumimoji="0" lang="en-US" sz="2800" b="0" i="0" strike="noStrike" cap="none" normalizeH="0" baseline="0" dirty="0" smtClean="0">
                    <a:ln>
                      <a:noFill/>
                    </a:ln>
                    <a:solidFill>
                      <a:schemeClr val="bg1"/>
                    </a:solidFill>
                    <a:effectLst/>
                    <a:latin typeface="Calibri"/>
                    <a:cs typeface="Calibri"/>
                  </a:rPr>
                  <a:t>account</a:t>
                </a:r>
                <a:endParaRPr kumimoji="0" lang="en-US" sz="2800" b="0" i="0" strike="noStrike" cap="none" normalizeH="0" baseline="0" dirty="0">
                  <a:ln>
                    <a:noFill/>
                  </a:ln>
                  <a:solidFill>
                    <a:schemeClr val="bg1"/>
                  </a:solidFill>
                  <a:effectLst/>
                  <a:latin typeface="Calibri"/>
                  <a:cs typeface="Calibri"/>
                </a:endParaRPr>
              </a:p>
            </p:txBody>
          </p:sp>
          <p:sp>
            <p:nvSpPr>
              <p:cNvPr id="10" name="Rectangle 9"/>
              <p:cNvSpPr/>
              <p:nvPr/>
            </p:nvSpPr>
            <p:spPr bwMode="auto">
              <a:xfrm>
                <a:off x="4243383" y="3773488"/>
                <a:ext cx="1600200" cy="37147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lnSpc>
                    <a:spcPct val="70000"/>
                  </a:lnSpc>
                </a:pPr>
                <a:r>
                  <a:rPr lang="en-US" sz="3000" dirty="0" smtClean="0">
                    <a:solidFill>
                      <a:srgbClr val="FF6600"/>
                    </a:solidFill>
                    <a:latin typeface="Calibri"/>
                    <a:cs typeface="Calibri"/>
                  </a:rPr>
                  <a:t>and click</a:t>
                </a:r>
                <a:endParaRPr kumimoji="0" lang="en-US" sz="3000" b="0" i="0" u="none" strike="noStrike" cap="none" normalizeH="0" baseline="0" dirty="0">
                  <a:ln>
                    <a:noFill/>
                  </a:ln>
                  <a:solidFill>
                    <a:schemeClr val="tx1"/>
                  </a:solidFill>
                  <a:effectLst/>
                  <a:latin typeface="Calibri"/>
                  <a:cs typeface="Calibri"/>
                </a:endParaRPr>
              </a:p>
            </p:txBody>
          </p:sp>
        </p:grpSp>
      </p:grpSp>
      <p:sp>
        <p:nvSpPr>
          <p:cNvPr id="11" name="AutoShape 10"/>
          <p:cNvSpPr>
            <a:spLocks noChangeArrowheads="1"/>
          </p:cNvSpPr>
          <p:nvPr/>
        </p:nvSpPr>
        <p:spPr bwMode="auto">
          <a:xfrm rot="12709754">
            <a:off x="3786936" y="4064360"/>
            <a:ext cx="320675" cy="1881999"/>
          </a:xfrm>
          <a:prstGeom prst="upArrow">
            <a:avLst>
              <a:gd name="adj1" fmla="val 50000"/>
              <a:gd name="adj2" fmla="val 92949"/>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71873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41325" y="457200"/>
            <a:ext cx="8261349" cy="8720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lnSpc>
                <a:spcPct val="80000"/>
              </a:lnSpc>
              <a:defRPr/>
            </a:pPr>
            <a:r>
              <a:rPr lang="en-US" sz="4000" i="1" dirty="0" smtClean="0">
                <a:solidFill>
                  <a:schemeClr val="tx1"/>
                </a:solidFill>
                <a:latin typeface="Times New Roman"/>
                <a:cs typeface="Times New Roman"/>
              </a:rPr>
              <a:t>Verifying your MY NCBI Account</a:t>
            </a:r>
            <a:endParaRPr lang="en-US" sz="4000" i="1" dirty="0">
              <a:solidFill>
                <a:schemeClr val="tx1"/>
              </a:solidFill>
              <a:latin typeface="Times New Roman"/>
              <a:cs typeface="Times New Roman"/>
            </a:endParaRPr>
          </a:p>
        </p:txBody>
      </p:sp>
      <p:sp>
        <p:nvSpPr>
          <p:cNvPr id="13" name="Rectangle 12"/>
          <p:cNvSpPr/>
          <p:nvPr/>
        </p:nvSpPr>
        <p:spPr>
          <a:xfrm>
            <a:off x="186268" y="194733"/>
            <a:ext cx="8779932" cy="6434668"/>
          </a:xfrm>
          <a:prstGeom prst="rect">
            <a:avLst/>
          </a:prstGeom>
          <a:noFill/>
          <a:ln w="38100" cmpd="dbl">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57200" y="1752600"/>
            <a:ext cx="8229600" cy="3581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hangingPunct="1">
              <a:lnSpc>
                <a:spcPct val="130000"/>
              </a:lnSpc>
              <a:defRPr/>
            </a:pPr>
            <a:r>
              <a:rPr lang="en-US" sz="3200" dirty="0" smtClean="0">
                <a:solidFill>
                  <a:schemeClr val="tx1"/>
                </a:solidFill>
                <a:latin typeface="Calibri"/>
                <a:cs typeface="Calibri"/>
              </a:rPr>
              <a:t>Open the email you used in the account:</a:t>
            </a:r>
          </a:p>
          <a:p>
            <a:pPr defTabSz="457200" eaLnBrk="1" hangingPunct="1">
              <a:lnSpc>
                <a:spcPct val="130000"/>
              </a:lnSpc>
              <a:defRPr/>
            </a:pPr>
            <a:r>
              <a:rPr lang="en-US" sz="2400" dirty="0" smtClean="0">
                <a:solidFill>
                  <a:schemeClr val="tx1"/>
                </a:solidFill>
                <a:latin typeface="Calibri"/>
                <a:cs typeface="Calibri"/>
              </a:rPr>
              <a:t>	1) Locate the link from NCBI</a:t>
            </a:r>
          </a:p>
          <a:p>
            <a:pPr defTabSz="457200" eaLnBrk="1" hangingPunct="1">
              <a:lnSpc>
                <a:spcPct val="130000"/>
              </a:lnSpc>
              <a:defRPr/>
            </a:pPr>
            <a:r>
              <a:rPr lang="en-US" dirty="0">
                <a:solidFill>
                  <a:schemeClr val="tx1"/>
                </a:solidFill>
                <a:latin typeface="Calibri"/>
                <a:cs typeface="Calibri"/>
              </a:rPr>
              <a:t>	</a:t>
            </a:r>
            <a:r>
              <a:rPr lang="en-US" dirty="0" smtClean="0">
                <a:solidFill>
                  <a:schemeClr val="tx1"/>
                </a:solidFill>
                <a:latin typeface="Calibri"/>
                <a:cs typeface="Calibri"/>
              </a:rPr>
              <a:t>2) Click the link</a:t>
            </a:r>
          </a:p>
          <a:p>
            <a:pPr defTabSz="457200" eaLnBrk="1" hangingPunct="1">
              <a:lnSpc>
                <a:spcPct val="130000"/>
              </a:lnSpc>
              <a:defRPr/>
            </a:pPr>
            <a:r>
              <a:rPr lang="en-US" sz="2400" dirty="0">
                <a:solidFill>
                  <a:schemeClr val="tx1"/>
                </a:solidFill>
                <a:latin typeface="Calibri"/>
                <a:cs typeface="Calibri"/>
              </a:rPr>
              <a:t>	</a:t>
            </a:r>
            <a:r>
              <a:rPr lang="en-US" sz="2400" dirty="0" smtClean="0">
                <a:solidFill>
                  <a:schemeClr val="tx1"/>
                </a:solidFill>
                <a:latin typeface="Calibri"/>
                <a:cs typeface="Calibri"/>
              </a:rPr>
              <a:t>3) Tells NCBI you are a real user requesting the account</a:t>
            </a:r>
          </a:p>
          <a:p>
            <a:pPr defTabSz="457200" eaLnBrk="1" hangingPunct="1">
              <a:lnSpc>
                <a:spcPct val="130000"/>
              </a:lnSpc>
              <a:defRPr/>
            </a:pPr>
            <a:r>
              <a:rPr lang="en-US" dirty="0">
                <a:solidFill>
                  <a:schemeClr val="tx1"/>
                </a:solidFill>
                <a:latin typeface="Calibri"/>
                <a:cs typeface="Calibri"/>
              </a:rPr>
              <a:t>	</a:t>
            </a:r>
            <a:r>
              <a:rPr lang="en-US" dirty="0" smtClean="0">
                <a:solidFill>
                  <a:schemeClr val="tx1"/>
                </a:solidFill>
                <a:latin typeface="Calibri"/>
                <a:cs typeface="Calibri"/>
              </a:rPr>
              <a:t>	(not computer generated)</a:t>
            </a:r>
          </a:p>
          <a:p>
            <a:pPr defTabSz="457200" eaLnBrk="1" hangingPunct="1">
              <a:lnSpc>
                <a:spcPct val="130000"/>
              </a:lnSpc>
              <a:defRPr/>
            </a:pPr>
            <a:r>
              <a:rPr lang="en-US" sz="2400" dirty="0" smtClean="0">
                <a:solidFill>
                  <a:schemeClr val="tx1"/>
                </a:solidFill>
                <a:latin typeface="Calibri"/>
                <a:cs typeface="Calibri"/>
              </a:rPr>
              <a:t>	4) Your user name will now appear on the top right-hand side</a:t>
            </a:r>
          </a:p>
        </p:txBody>
      </p:sp>
    </p:spTree>
    <p:extLst>
      <p:ext uri="{BB962C8B-B14F-4D97-AF65-F5344CB8AC3E}">
        <p14:creationId xmlns:p14="http://schemas.microsoft.com/office/powerpoint/2010/main" val="94328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0.7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up 17"/>
          <p:cNvGrpSpPr/>
          <p:nvPr/>
        </p:nvGrpSpPr>
        <p:grpSpPr>
          <a:xfrm>
            <a:off x="900238" y="962226"/>
            <a:ext cx="7343524" cy="5569276"/>
            <a:chOff x="304800" y="962226"/>
            <a:chExt cx="7343524" cy="5569276"/>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8" b="22034"/>
            <a:stretch/>
          </p:blipFill>
          <p:spPr>
            <a:xfrm>
              <a:off x="304800" y="1231982"/>
              <a:ext cx="7343524" cy="5299520"/>
            </a:xfrm>
            <a:prstGeom prst="rect">
              <a:avLst/>
            </a:prstGeom>
          </p:spPr>
        </p:pic>
        <p:sp>
          <p:nvSpPr>
            <p:cNvPr id="3" name="Rectangle 2"/>
            <p:cNvSpPr/>
            <p:nvPr/>
          </p:nvSpPr>
          <p:spPr bwMode="auto">
            <a:xfrm>
              <a:off x="304800" y="962226"/>
              <a:ext cx="7329362" cy="269756"/>
            </a:xfrm>
            <a:prstGeom prst="rect">
              <a:avLst/>
            </a:prstGeom>
            <a:solidFill>
              <a:srgbClr val="336699"/>
            </a:solidFill>
            <a:ln w="9525" cap="flat" cmpd="sng" algn="ctr">
              <a:solidFill>
                <a:srgbClr val="3366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pitchFamily="-111" charset="0"/>
              </a:endParaRPr>
            </a:p>
          </p:txBody>
        </p:sp>
        <p:sp>
          <p:nvSpPr>
            <p:cNvPr id="14" name="Rectangle 13"/>
            <p:cNvSpPr/>
            <p:nvPr/>
          </p:nvSpPr>
          <p:spPr bwMode="auto">
            <a:xfrm>
              <a:off x="5715000" y="1219200"/>
              <a:ext cx="990600" cy="152400"/>
            </a:xfrm>
            <a:prstGeom prst="rect">
              <a:avLst/>
            </a:prstGeom>
            <a:solidFill>
              <a:srgbClr val="3366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800" b="0" i="0" u="sng" strike="noStrike" cap="none" normalizeH="0" baseline="0" dirty="0" smtClean="0">
                  <a:ln>
                    <a:noFill/>
                  </a:ln>
                  <a:solidFill>
                    <a:schemeClr val="bg1"/>
                  </a:solidFill>
                  <a:effectLst/>
                  <a:latin typeface="Calibri" charset="0"/>
                  <a:ea typeface="Calibri" charset="0"/>
                  <a:cs typeface="Calibri" charset="0"/>
                </a:rPr>
                <a:t>Your user name</a:t>
              </a:r>
              <a:endParaRPr kumimoji="0" lang="en-US" sz="800" b="0" i="0" u="sng" strike="noStrike" cap="none" normalizeH="0" baseline="0" dirty="0">
                <a:ln>
                  <a:noFill/>
                </a:ln>
                <a:solidFill>
                  <a:schemeClr val="bg1"/>
                </a:solidFill>
                <a:effectLst/>
                <a:latin typeface="Calibri" charset="0"/>
                <a:ea typeface="Calibri" charset="0"/>
                <a:cs typeface="Calibri" charset="0"/>
              </a:endParaRPr>
            </a:p>
          </p:txBody>
        </p:sp>
      </p:grpSp>
      <p:sp>
        <p:nvSpPr>
          <p:cNvPr id="15" name="Rounded Rectangular Callout 14"/>
          <p:cNvSpPr/>
          <p:nvPr/>
        </p:nvSpPr>
        <p:spPr bwMode="auto">
          <a:xfrm>
            <a:off x="3033838" y="267401"/>
            <a:ext cx="2895600" cy="688434"/>
          </a:xfrm>
          <a:prstGeom prst="wedgeRoundRectCallout">
            <a:avLst>
              <a:gd name="adj1" fmla="val 68819"/>
              <a:gd name="adj2" fmla="val 84350"/>
              <a:gd name="adj3" fmla="val 16667"/>
            </a:avLst>
          </a:prstGeom>
          <a:solidFill>
            <a:schemeClr val="bg1"/>
          </a:solidFill>
          <a:ln w="571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50000"/>
              </a:lnSpc>
              <a:spcBef>
                <a:spcPct val="0"/>
              </a:spcBef>
              <a:spcAft>
                <a:spcPct val="0"/>
              </a:spcAft>
              <a:buClrTx/>
              <a:buSzTx/>
              <a:buFontTx/>
              <a:buNone/>
              <a:tabLst/>
            </a:pPr>
            <a:r>
              <a:rPr kumimoji="0" lang="en-US" sz="2400" b="0" i="0" u="none" strike="noStrike" cap="none" normalizeH="0" baseline="0" dirty="0" smtClean="0">
                <a:ln>
                  <a:noFill/>
                </a:ln>
                <a:solidFill>
                  <a:srgbClr val="336699"/>
                </a:solidFill>
                <a:effectLst/>
                <a:latin typeface="Geneva" pitchFamily="-111" charset="0"/>
              </a:rPr>
              <a:t>Your username</a:t>
            </a:r>
            <a:endParaRPr kumimoji="0" lang="en-US" sz="2400" b="0" i="0" u="none" strike="noStrike" cap="none" normalizeH="0" baseline="0" dirty="0">
              <a:ln>
                <a:noFill/>
              </a:ln>
              <a:solidFill>
                <a:srgbClr val="336699"/>
              </a:solidFill>
              <a:effectLst/>
              <a:latin typeface="Geneva" pitchFamily="-111" charset="0"/>
            </a:endParaRPr>
          </a:p>
        </p:txBody>
      </p:sp>
    </p:spTree>
    <p:extLst>
      <p:ext uri="{BB962C8B-B14F-4D97-AF65-F5344CB8AC3E}">
        <p14:creationId xmlns:p14="http://schemas.microsoft.com/office/powerpoint/2010/main" val="26426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rgbClr val="008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534950" y="760853"/>
            <a:ext cx="8062988" cy="53283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150000"/>
              </a:lnSpc>
              <a:defRPr/>
            </a:pPr>
            <a:r>
              <a:rPr lang="en-US" sz="2400" b="1" u="sng" dirty="0" smtClean="0">
                <a:solidFill>
                  <a:srgbClr val="00B050"/>
                </a:solidFill>
                <a:latin typeface="+mj-lt"/>
                <a:cs typeface="Times New Roman"/>
              </a:rPr>
              <a:t>Primary </a:t>
            </a:r>
            <a:r>
              <a:rPr lang="en-US" sz="2400" b="1" u="sng" dirty="0">
                <a:solidFill>
                  <a:srgbClr val="00B050"/>
                </a:solidFill>
                <a:latin typeface="+mj-lt"/>
                <a:cs typeface="Times New Roman"/>
              </a:rPr>
              <a:t>sources</a:t>
            </a:r>
            <a:r>
              <a:rPr lang="en-US" sz="2400" b="1" u="sng" dirty="0" smtClean="0">
                <a:solidFill>
                  <a:srgbClr val="00B050"/>
                </a:solidFill>
                <a:latin typeface="+mj-lt"/>
                <a:cs typeface="Times New Roman"/>
              </a:rPr>
              <a:t>:</a:t>
            </a:r>
          </a:p>
          <a:p>
            <a:pPr>
              <a:defRPr/>
            </a:pPr>
            <a:r>
              <a:rPr lang="en-US" sz="2400" dirty="0">
                <a:solidFill>
                  <a:srgbClr val="0080FF"/>
                </a:solidFill>
              </a:rPr>
              <a:t>Primary sources present original information by the person or people responsible for creating them.  Paintings, speeches, diary entries, autobiographies, and interviews are common examples.  In the world of research, however, primary sources are the journal articles, book chapters, dissertations, or conference proceedings written by the people involved in the original research.  Primary sources always provide full references to others’ work cited within the paper</a:t>
            </a:r>
            <a:r>
              <a:rPr lang="en-US" sz="2400" dirty="0" smtClean="0">
                <a:solidFill>
                  <a:srgbClr val="0080FF"/>
                </a:solidFill>
              </a:rPr>
              <a:t>.</a:t>
            </a:r>
          </a:p>
          <a:p>
            <a:pPr>
              <a:defRPr/>
            </a:pPr>
            <a:endParaRPr lang="en-US" sz="2400" dirty="0" smtClean="0">
              <a:solidFill>
                <a:srgbClr val="0080FF"/>
              </a:solidFill>
            </a:endParaRPr>
          </a:p>
          <a:p>
            <a:pPr>
              <a:defRPr/>
            </a:pPr>
            <a:endParaRPr lang="en-US" sz="2400" dirty="0">
              <a:solidFill>
                <a:srgbClr val="0080FF"/>
              </a:solidFill>
            </a:endParaRPr>
          </a:p>
          <a:p>
            <a:r>
              <a:rPr lang="en-US" sz="2000" b="1" i="1" dirty="0">
                <a:solidFill>
                  <a:schemeClr val="tx1"/>
                </a:solidFill>
              </a:rPr>
              <a:t>From:</a:t>
            </a:r>
            <a:endParaRPr lang="en-US" sz="2000" dirty="0">
              <a:solidFill>
                <a:schemeClr val="tx1"/>
              </a:solidFill>
            </a:endParaRPr>
          </a:p>
          <a:p>
            <a:r>
              <a:rPr lang="en-US" sz="2000" dirty="0">
                <a:solidFill>
                  <a:srgbClr val="0080FF"/>
                </a:solidFill>
              </a:rPr>
              <a:t>Schmidt, N. A., &amp; Brown, J. M. (2009). Finding sources of evidence. In </a:t>
            </a:r>
            <a:r>
              <a:rPr lang="en-US" sz="2000" i="1" dirty="0">
                <a:solidFill>
                  <a:srgbClr val="0080FF"/>
                </a:solidFill>
              </a:rPr>
              <a:t>Evidence-based practice for nurses</a:t>
            </a:r>
            <a:r>
              <a:rPr lang="en-US" sz="2000" dirty="0">
                <a:solidFill>
                  <a:srgbClr val="0080FF"/>
                </a:solidFill>
              </a:rPr>
              <a:t> (p. 79). Sudbury, MA: Jones and Bartlett Publishers</a:t>
            </a:r>
            <a:r>
              <a:rPr lang="en-US" sz="2000" dirty="0" smtClean="0">
                <a:solidFill>
                  <a:srgbClr val="0080FF"/>
                </a:solidFill>
              </a:rPr>
              <a:t>.</a:t>
            </a:r>
            <a:endParaRPr lang="en-US" sz="2000" dirty="0">
              <a:solidFill>
                <a:srgbClr val="0080FF"/>
              </a:solidFill>
            </a:endParaRPr>
          </a:p>
        </p:txBody>
      </p:sp>
    </p:spTree>
    <p:extLst>
      <p:ext uri="{BB962C8B-B14F-4D97-AF65-F5344CB8AC3E}">
        <p14:creationId xmlns:p14="http://schemas.microsoft.com/office/powerpoint/2010/main" val="148023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3"/>
          <p:cNvSpPr>
            <a:spLocks noChangeArrowheads="1"/>
          </p:cNvSpPr>
          <p:nvPr/>
        </p:nvSpPr>
        <p:spPr bwMode="auto">
          <a:xfrm>
            <a:off x="152400" y="152400"/>
            <a:ext cx="8839200" cy="6553200"/>
          </a:xfrm>
          <a:prstGeom prst="rect">
            <a:avLst/>
          </a:prstGeom>
          <a:noFill/>
          <a:ln w="57150" cmpd="thickThin">
            <a:solidFill>
              <a:schemeClr val="bg1"/>
            </a:solidFill>
            <a:miter lim="800000"/>
            <a:headEnd/>
            <a:tailEnd/>
          </a:ln>
        </p:spPr>
        <p:txBody>
          <a:bodyPr wrap="none" anchor="ctr">
            <a:prstTxWarp prst="textNoShape">
              <a:avLst/>
            </a:prstTxWarp>
          </a:bodyPr>
          <a:lstStyle/>
          <a:p>
            <a:pPr eaLnBrk="0" hangingPunct="0"/>
            <a:endParaRPr lang="en-US" dirty="0"/>
          </a:p>
        </p:txBody>
      </p:sp>
      <p:sp>
        <p:nvSpPr>
          <p:cNvPr id="3" name="Rectangle 2"/>
          <p:cNvSpPr/>
          <p:nvPr/>
        </p:nvSpPr>
        <p:spPr bwMode="auto">
          <a:xfrm>
            <a:off x="381000" y="1550020"/>
            <a:ext cx="8382000" cy="37579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hangingPunct="0">
              <a:lnSpc>
                <a:spcPct val="120000"/>
              </a:lnSpc>
            </a:pPr>
            <a:r>
              <a:rPr lang="en-US" sz="6600" dirty="0" smtClean="0">
                <a:solidFill>
                  <a:srgbClr val="FFFFFF"/>
                </a:solidFill>
                <a:latin typeface="Times New Roman" charset="0"/>
                <a:ea typeface="Times New Roman" charset="0"/>
                <a:cs typeface="Times New Roman" charset="0"/>
              </a:rPr>
              <a:t>When searching PubMed use</a:t>
            </a:r>
          </a:p>
          <a:p>
            <a:pPr lvl="0" algn="ctr" eaLnBrk="0" hangingPunct="0">
              <a:lnSpc>
                <a:spcPct val="120000"/>
              </a:lnSpc>
            </a:pPr>
            <a:r>
              <a:rPr lang="en-US" sz="6600" dirty="0" err="1" smtClean="0">
                <a:solidFill>
                  <a:srgbClr val="FFFFFF"/>
                </a:solidFill>
                <a:latin typeface="Times New Roman" charset="0"/>
                <a:ea typeface="Times New Roman" charset="0"/>
                <a:cs typeface="Times New Roman" charset="0"/>
              </a:rPr>
              <a:t>MeSH</a:t>
            </a:r>
            <a:r>
              <a:rPr lang="en-US" sz="6600" dirty="0" smtClean="0">
                <a:solidFill>
                  <a:srgbClr val="FFFFFF"/>
                </a:solidFill>
                <a:latin typeface="Times New Roman" charset="0"/>
                <a:ea typeface="Times New Roman" charset="0"/>
                <a:cs typeface="Times New Roman" charset="0"/>
              </a:rPr>
              <a:t> Database!</a:t>
            </a:r>
            <a:endParaRPr lang="en-US" sz="6600" dirty="0">
              <a:solidFill>
                <a:srgbClr val="6600CC"/>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9981739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41325" y="565517"/>
            <a:ext cx="8261349" cy="8720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lnSpc>
                <a:spcPct val="80000"/>
              </a:lnSpc>
              <a:defRPr/>
            </a:pPr>
            <a:r>
              <a:rPr lang="en-US" sz="4000" i="1" dirty="0" smtClean="0">
                <a:solidFill>
                  <a:schemeClr val="tx1"/>
                </a:solidFill>
                <a:latin typeface="Times New Roman"/>
                <a:cs typeface="Times New Roman"/>
              </a:rPr>
              <a:t>Benefits of using </a:t>
            </a:r>
            <a:r>
              <a:rPr lang="en-US" sz="4000" i="1" dirty="0" err="1" smtClean="0">
                <a:solidFill>
                  <a:schemeClr val="tx1"/>
                </a:solidFill>
                <a:latin typeface="Times New Roman"/>
                <a:cs typeface="Times New Roman"/>
              </a:rPr>
              <a:t>MeSH</a:t>
            </a:r>
            <a:r>
              <a:rPr lang="en-US" sz="4000" i="1" dirty="0" smtClean="0">
                <a:solidFill>
                  <a:schemeClr val="tx1"/>
                </a:solidFill>
                <a:latin typeface="Times New Roman"/>
                <a:cs typeface="Times New Roman"/>
              </a:rPr>
              <a:t> Database</a:t>
            </a:r>
            <a:endParaRPr lang="en-US" sz="4000" i="1" dirty="0">
              <a:solidFill>
                <a:schemeClr val="tx1"/>
              </a:solidFill>
              <a:latin typeface="Times New Roman"/>
              <a:cs typeface="Times New Roman"/>
            </a:endParaRPr>
          </a:p>
        </p:txBody>
      </p:sp>
      <p:sp>
        <p:nvSpPr>
          <p:cNvPr id="13" name="Rectangle 12"/>
          <p:cNvSpPr/>
          <p:nvPr/>
        </p:nvSpPr>
        <p:spPr>
          <a:xfrm>
            <a:off x="186268" y="194733"/>
            <a:ext cx="8779932" cy="6434668"/>
          </a:xfrm>
          <a:prstGeom prst="rect">
            <a:avLst/>
          </a:prstGeom>
          <a:noFill/>
          <a:ln w="38100" cmpd="dbl">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73566" y="1942171"/>
            <a:ext cx="8396868" cy="3581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hangingPunct="1">
              <a:lnSpc>
                <a:spcPct val="130000"/>
              </a:lnSpc>
              <a:defRPr/>
            </a:pPr>
            <a:r>
              <a:rPr lang="en-US" sz="3000" dirty="0" err="1" smtClean="0">
                <a:solidFill>
                  <a:srgbClr val="FF0000"/>
                </a:solidFill>
                <a:latin typeface="Calibri"/>
                <a:cs typeface="Calibri"/>
              </a:rPr>
              <a:t>MeSH</a:t>
            </a:r>
            <a:r>
              <a:rPr lang="en-US" sz="3000" dirty="0" smtClean="0">
                <a:solidFill>
                  <a:srgbClr val="3366FF"/>
                </a:solidFill>
                <a:latin typeface="Calibri"/>
                <a:cs typeface="Calibri"/>
              </a:rPr>
              <a:t> </a:t>
            </a:r>
            <a:r>
              <a:rPr lang="en-US" sz="3000" dirty="0" smtClean="0">
                <a:solidFill>
                  <a:schemeClr val="tx1"/>
                </a:solidFill>
                <a:latin typeface="Calibri"/>
                <a:cs typeface="Calibri"/>
              </a:rPr>
              <a:t>stands for </a:t>
            </a:r>
            <a:r>
              <a:rPr lang="en-US" sz="3000" dirty="0" smtClean="0">
                <a:solidFill>
                  <a:srgbClr val="FF0000"/>
                </a:solidFill>
                <a:latin typeface="Calibri"/>
                <a:cs typeface="Calibri"/>
              </a:rPr>
              <a:t>M</a:t>
            </a:r>
            <a:r>
              <a:rPr lang="en-US" sz="3000" dirty="0" smtClean="0">
                <a:solidFill>
                  <a:schemeClr val="tx1"/>
                </a:solidFill>
                <a:latin typeface="Calibri"/>
                <a:cs typeface="Calibri"/>
              </a:rPr>
              <a:t>edical</a:t>
            </a:r>
            <a:r>
              <a:rPr lang="en-US" sz="3000" dirty="0" smtClean="0">
                <a:solidFill>
                  <a:srgbClr val="3366FF"/>
                </a:solidFill>
                <a:latin typeface="Calibri"/>
                <a:cs typeface="Calibri"/>
              </a:rPr>
              <a:t> </a:t>
            </a:r>
            <a:r>
              <a:rPr lang="en-US" sz="3000" dirty="0" smtClean="0">
                <a:solidFill>
                  <a:srgbClr val="FF0000"/>
                </a:solidFill>
                <a:latin typeface="Calibri"/>
                <a:cs typeface="Calibri"/>
              </a:rPr>
              <a:t>S</a:t>
            </a:r>
            <a:r>
              <a:rPr lang="en-US" sz="3000" dirty="0" smtClean="0">
                <a:solidFill>
                  <a:schemeClr val="tx1"/>
                </a:solidFill>
                <a:latin typeface="Calibri"/>
                <a:cs typeface="Calibri"/>
              </a:rPr>
              <a:t>ubject</a:t>
            </a:r>
            <a:r>
              <a:rPr lang="en-US" sz="3000" dirty="0" smtClean="0">
                <a:solidFill>
                  <a:srgbClr val="3366FF"/>
                </a:solidFill>
                <a:latin typeface="Calibri"/>
                <a:cs typeface="Calibri"/>
              </a:rPr>
              <a:t> </a:t>
            </a:r>
            <a:r>
              <a:rPr lang="en-US" sz="3000" dirty="0" smtClean="0">
                <a:solidFill>
                  <a:srgbClr val="FF0000"/>
                </a:solidFill>
                <a:latin typeface="Calibri"/>
                <a:cs typeface="Calibri"/>
              </a:rPr>
              <a:t>H</a:t>
            </a:r>
            <a:r>
              <a:rPr lang="en-US" sz="3000" dirty="0" smtClean="0">
                <a:solidFill>
                  <a:schemeClr val="tx1"/>
                </a:solidFill>
                <a:latin typeface="Calibri"/>
                <a:cs typeface="Calibri"/>
              </a:rPr>
              <a:t>eading</a:t>
            </a:r>
          </a:p>
          <a:p>
            <a:pPr defTabSz="457200" eaLnBrk="1" hangingPunct="1">
              <a:lnSpc>
                <a:spcPct val="130000"/>
              </a:lnSpc>
              <a:defRPr/>
            </a:pPr>
            <a:endParaRPr lang="en-US" sz="3000" dirty="0" smtClean="0">
              <a:solidFill>
                <a:srgbClr val="3366FF"/>
              </a:solidFill>
              <a:latin typeface="Calibri"/>
              <a:cs typeface="Calibri"/>
            </a:endParaRPr>
          </a:p>
          <a:p>
            <a:pPr defTabSz="457200" eaLnBrk="1" hangingPunct="1">
              <a:lnSpc>
                <a:spcPct val="130000"/>
              </a:lnSpc>
              <a:defRPr/>
            </a:pPr>
            <a:r>
              <a:rPr lang="en-US" sz="3000" dirty="0" smtClean="0">
                <a:solidFill>
                  <a:schemeClr val="tx1"/>
                </a:solidFill>
                <a:latin typeface="Calibri"/>
                <a:cs typeface="Calibri"/>
              </a:rPr>
              <a:t>Using </a:t>
            </a:r>
            <a:r>
              <a:rPr lang="en-US" sz="3000" dirty="0" err="1" smtClean="0">
                <a:solidFill>
                  <a:srgbClr val="FF0000"/>
                </a:solidFill>
                <a:latin typeface="Calibri"/>
                <a:cs typeface="Calibri"/>
              </a:rPr>
              <a:t>MeSH</a:t>
            </a:r>
            <a:r>
              <a:rPr lang="en-US" sz="3000" dirty="0" smtClean="0">
                <a:solidFill>
                  <a:schemeClr val="tx1"/>
                </a:solidFill>
                <a:latin typeface="Calibri"/>
                <a:cs typeface="Calibri"/>
              </a:rPr>
              <a:t> makes searching</a:t>
            </a:r>
          </a:p>
          <a:p>
            <a:pPr defTabSz="457200" eaLnBrk="1" hangingPunct="1">
              <a:lnSpc>
                <a:spcPct val="130000"/>
              </a:lnSpc>
              <a:defRPr/>
            </a:pPr>
            <a:r>
              <a:rPr lang="en-US" sz="3000" dirty="0">
                <a:solidFill>
                  <a:schemeClr val="tx1"/>
                </a:solidFill>
                <a:latin typeface="Calibri"/>
                <a:cs typeface="Calibri"/>
              </a:rPr>
              <a:t>	</a:t>
            </a:r>
            <a:r>
              <a:rPr lang="en-US" sz="3000" dirty="0" smtClean="0">
                <a:solidFill>
                  <a:schemeClr val="tx1"/>
                </a:solidFill>
                <a:latin typeface="Calibri"/>
                <a:cs typeface="Calibri"/>
              </a:rPr>
              <a:t>more effective, accurate, and efficient!</a:t>
            </a:r>
          </a:p>
          <a:p>
            <a:pPr defTabSz="457200" eaLnBrk="1" hangingPunct="1">
              <a:lnSpc>
                <a:spcPct val="130000"/>
              </a:lnSpc>
              <a:defRPr/>
            </a:pPr>
            <a:endParaRPr lang="en-US" sz="3000" dirty="0" smtClean="0">
              <a:solidFill>
                <a:schemeClr val="tx1"/>
              </a:solidFill>
              <a:latin typeface="Calibri"/>
              <a:cs typeface="Calibri"/>
            </a:endParaRPr>
          </a:p>
          <a:p>
            <a:pPr defTabSz="457200" eaLnBrk="1" hangingPunct="1">
              <a:lnSpc>
                <a:spcPct val="130000"/>
              </a:lnSpc>
              <a:defRPr/>
            </a:pPr>
            <a:r>
              <a:rPr lang="en-US" sz="3000" dirty="0" err="1" smtClean="0">
                <a:solidFill>
                  <a:srgbClr val="FF0000"/>
                </a:solidFill>
                <a:latin typeface="Calibri"/>
                <a:cs typeface="Calibri"/>
              </a:rPr>
              <a:t>MeSH</a:t>
            </a:r>
            <a:r>
              <a:rPr lang="en-US" sz="3000" dirty="0" smtClean="0">
                <a:solidFill>
                  <a:schemeClr val="tx1"/>
                </a:solidFill>
                <a:latin typeface="Calibri"/>
                <a:cs typeface="Calibri"/>
              </a:rPr>
              <a:t> brings similar topics together under one term!</a:t>
            </a:r>
          </a:p>
        </p:txBody>
      </p:sp>
    </p:spTree>
    <p:extLst>
      <p:ext uri="{BB962C8B-B14F-4D97-AF65-F5344CB8AC3E}">
        <p14:creationId xmlns:p14="http://schemas.microsoft.com/office/powerpoint/2010/main" val="97907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0.7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86268" y="194733"/>
            <a:ext cx="8779932" cy="6434668"/>
          </a:xfrm>
          <a:prstGeom prst="rect">
            <a:avLst/>
          </a:prstGeom>
          <a:noFill/>
          <a:ln w="38100" cmpd="dbl">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67640" y="1696843"/>
            <a:ext cx="7608720" cy="41686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hangingPunct="1">
              <a:lnSpc>
                <a:spcPct val="130000"/>
              </a:lnSpc>
              <a:defRPr/>
            </a:pPr>
            <a:r>
              <a:rPr lang="en-US" sz="3000" dirty="0" smtClean="0">
                <a:solidFill>
                  <a:schemeClr val="tx1"/>
                </a:solidFill>
                <a:latin typeface="Calibri"/>
                <a:cs typeface="Calibri"/>
              </a:rPr>
              <a:t>When searching </a:t>
            </a:r>
            <a:r>
              <a:rPr lang="en-US" sz="3000" dirty="0" smtClean="0">
                <a:solidFill>
                  <a:srgbClr val="007499"/>
                </a:solidFill>
                <a:latin typeface="Calibri"/>
                <a:cs typeface="Calibri"/>
              </a:rPr>
              <a:t>Scopus</a:t>
            </a:r>
            <a:r>
              <a:rPr lang="en-US" sz="3000" dirty="0" smtClean="0">
                <a:solidFill>
                  <a:schemeClr val="tx1"/>
                </a:solidFill>
                <a:latin typeface="Calibri"/>
                <a:cs typeface="Calibri"/>
              </a:rPr>
              <a:t>, the computer looks for words appearing in the </a:t>
            </a:r>
            <a:r>
              <a:rPr lang="en-US" sz="3000" i="1" dirty="0" smtClean="0">
                <a:solidFill>
                  <a:srgbClr val="007499"/>
                </a:solidFill>
                <a:latin typeface="Calibri"/>
                <a:cs typeface="Calibri"/>
              </a:rPr>
              <a:t>titles</a:t>
            </a:r>
            <a:r>
              <a:rPr lang="en-US" sz="3000" dirty="0" smtClean="0">
                <a:solidFill>
                  <a:schemeClr val="tx1"/>
                </a:solidFill>
                <a:latin typeface="Calibri"/>
                <a:cs typeface="Calibri"/>
              </a:rPr>
              <a:t> and </a:t>
            </a:r>
            <a:r>
              <a:rPr lang="en-US" sz="3000" i="1" dirty="0" smtClean="0">
                <a:solidFill>
                  <a:srgbClr val="007499"/>
                </a:solidFill>
                <a:latin typeface="Calibri"/>
                <a:cs typeface="Calibri"/>
              </a:rPr>
              <a:t>abstracts</a:t>
            </a:r>
            <a:r>
              <a:rPr lang="en-US" sz="3000" dirty="0" smtClean="0">
                <a:solidFill>
                  <a:schemeClr val="tx1"/>
                </a:solidFill>
                <a:latin typeface="Calibri"/>
                <a:cs typeface="Calibri"/>
              </a:rPr>
              <a:t> of articles. </a:t>
            </a:r>
          </a:p>
          <a:p>
            <a:pPr defTabSz="457200" eaLnBrk="1" hangingPunct="1">
              <a:lnSpc>
                <a:spcPct val="130000"/>
              </a:lnSpc>
              <a:defRPr/>
            </a:pPr>
            <a:endParaRPr lang="en-US" sz="3000" dirty="0">
              <a:solidFill>
                <a:schemeClr val="tx1"/>
              </a:solidFill>
              <a:latin typeface="Calibri"/>
              <a:cs typeface="Calibri"/>
            </a:endParaRPr>
          </a:p>
          <a:p>
            <a:pPr defTabSz="457200" eaLnBrk="1" hangingPunct="1">
              <a:lnSpc>
                <a:spcPct val="130000"/>
              </a:lnSpc>
              <a:defRPr/>
            </a:pPr>
            <a:r>
              <a:rPr lang="en-US" sz="3000" dirty="0" smtClean="0">
                <a:solidFill>
                  <a:schemeClr val="tx1"/>
                </a:solidFill>
                <a:latin typeface="Calibri"/>
                <a:cs typeface="Calibri"/>
              </a:rPr>
              <a:t>The searcher must enter all synonyms, and any word variants of the topic. </a:t>
            </a:r>
          </a:p>
        </p:txBody>
      </p:sp>
      <p:sp>
        <p:nvSpPr>
          <p:cNvPr id="5" name="Rectangle 4"/>
          <p:cNvSpPr/>
          <p:nvPr/>
        </p:nvSpPr>
        <p:spPr>
          <a:xfrm>
            <a:off x="823254" y="606927"/>
            <a:ext cx="7497491" cy="8720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lnSpc>
                <a:spcPct val="80000"/>
              </a:lnSpc>
              <a:defRPr/>
            </a:pPr>
            <a:r>
              <a:rPr lang="en-US" sz="4000" i="1" dirty="0" smtClean="0">
                <a:solidFill>
                  <a:schemeClr val="tx1"/>
                </a:solidFill>
                <a:latin typeface="Times New Roman"/>
                <a:cs typeface="Times New Roman"/>
              </a:rPr>
              <a:t>Benefits of using </a:t>
            </a:r>
            <a:r>
              <a:rPr lang="en-US" sz="4000" i="1" dirty="0" err="1" smtClean="0">
                <a:solidFill>
                  <a:srgbClr val="FF0000"/>
                </a:solidFill>
                <a:latin typeface="Times New Roman"/>
                <a:cs typeface="Times New Roman"/>
              </a:rPr>
              <a:t>MeSH</a:t>
            </a:r>
            <a:r>
              <a:rPr lang="en-US" sz="4000" i="1" dirty="0" smtClean="0">
                <a:solidFill>
                  <a:schemeClr val="tx1"/>
                </a:solidFill>
                <a:latin typeface="Times New Roman"/>
                <a:cs typeface="Times New Roman"/>
              </a:rPr>
              <a:t> Database</a:t>
            </a:r>
            <a:endParaRPr lang="en-US" sz="4000" i="1" dirty="0">
              <a:solidFill>
                <a:schemeClr val="tx1"/>
              </a:solidFill>
              <a:latin typeface="Times New Roman"/>
              <a:cs typeface="Times New Roman"/>
            </a:endParaRPr>
          </a:p>
        </p:txBody>
      </p:sp>
    </p:spTree>
    <p:extLst>
      <p:ext uri="{BB962C8B-B14F-4D97-AF65-F5344CB8AC3E}">
        <p14:creationId xmlns:p14="http://schemas.microsoft.com/office/powerpoint/2010/main" val="3543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0.7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86268" y="194733"/>
            <a:ext cx="8779932" cy="6434668"/>
          </a:xfrm>
          <a:prstGeom prst="rect">
            <a:avLst/>
          </a:prstGeom>
          <a:noFill/>
          <a:ln w="38100" cmpd="dbl">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73566" y="1272163"/>
            <a:ext cx="8396868" cy="51174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eaLnBrk="1" hangingPunct="1">
              <a:lnSpc>
                <a:spcPct val="130000"/>
              </a:lnSpc>
              <a:defRPr/>
            </a:pPr>
            <a:r>
              <a:rPr lang="en-US" sz="2400" dirty="0" smtClean="0">
                <a:solidFill>
                  <a:schemeClr val="tx1"/>
                </a:solidFill>
                <a:latin typeface="Calibri"/>
                <a:cs typeface="Calibri"/>
              </a:rPr>
              <a:t>In</a:t>
            </a:r>
            <a:r>
              <a:rPr lang="en-US" sz="2400" dirty="0" smtClean="0">
                <a:solidFill>
                  <a:srgbClr val="3266FF"/>
                </a:solidFill>
                <a:latin typeface="Calibri"/>
                <a:cs typeface="Calibri"/>
              </a:rPr>
              <a:t> </a:t>
            </a:r>
            <a:r>
              <a:rPr lang="en-US" sz="2400" i="1" dirty="0" smtClean="0">
                <a:solidFill>
                  <a:srgbClr val="007499"/>
                </a:solidFill>
                <a:latin typeface="Calibri"/>
                <a:cs typeface="Calibri"/>
              </a:rPr>
              <a:t>Scopus</a:t>
            </a:r>
            <a:r>
              <a:rPr lang="en-US" sz="2400" dirty="0" smtClean="0">
                <a:solidFill>
                  <a:schemeClr val="tx1"/>
                </a:solidFill>
                <a:latin typeface="Calibri"/>
                <a:cs typeface="Calibri"/>
              </a:rPr>
              <a:t>, if a searcher is looking for articles on AIDS, in order to locate all the articles they must enter:</a:t>
            </a:r>
          </a:p>
          <a:p>
            <a:pPr marL="971550" lvl="1" indent="-514350">
              <a:lnSpc>
                <a:spcPct val="130000"/>
              </a:lnSpc>
              <a:buFont typeface="+mj-lt"/>
              <a:buAutoNum type="arabicPeriod"/>
              <a:defRPr/>
            </a:pPr>
            <a:r>
              <a:rPr lang="en-US" sz="2400" dirty="0" smtClean="0">
                <a:solidFill>
                  <a:schemeClr val="tx1"/>
                </a:solidFill>
                <a:latin typeface="Calibri"/>
                <a:cs typeface="Calibri"/>
              </a:rPr>
              <a:t>AIDS</a:t>
            </a:r>
            <a:endParaRPr lang="en-US" sz="2400" dirty="0" smtClean="0">
              <a:solidFill>
                <a:schemeClr val="tx1"/>
              </a:solidFill>
              <a:cs typeface="Calibri"/>
            </a:endParaRPr>
          </a:p>
          <a:p>
            <a:pPr marL="971550" lvl="1" indent="-514350">
              <a:lnSpc>
                <a:spcPct val="130000"/>
              </a:lnSpc>
              <a:buFont typeface="+mj-lt"/>
              <a:buAutoNum type="arabicPeriod"/>
              <a:defRPr/>
            </a:pPr>
            <a:r>
              <a:rPr lang="en-US" sz="2400" dirty="0" smtClean="0">
                <a:solidFill>
                  <a:schemeClr val="tx1"/>
                </a:solidFill>
                <a:cs typeface="Calibri"/>
              </a:rPr>
              <a:t>acquired immunodeficiency</a:t>
            </a:r>
            <a:r>
              <a:rPr lang="en-US" sz="2400" dirty="0">
                <a:solidFill>
                  <a:schemeClr val="tx1"/>
                </a:solidFill>
                <a:latin typeface="Calibri"/>
                <a:cs typeface="Calibri"/>
              </a:rPr>
              <a:t> </a:t>
            </a:r>
            <a:r>
              <a:rPr lang="en-US" sz="2400" dirty="0" smtClean="0">
                <a:solidFill>
                  <a:schemeClr val="tx1"/>
                </a:solidFill>
                <a:latin typeface="Calibri"/>
                <a:cs typeface="Calibri"/>
              </a:rPr>
              <a:t>syndrome (3 words)</a:t>
            </a:r>
          </a:p>
          <a:p>
            <a:pPr marL="971550" lvl="1" indent="-514350">
              <a:lnSpc>
                <a:spcPct val="130000"/>
              </a:lnSpc>
              <a:buFont typeface="+mj-lt"/>
              <a:buAutoNum type="arabicPeriod"/>
              <a:defRPr/>
            </a:pPr>
            <a:r>
              <a:rPr lang="en-US" sz="2400" dirty="0" smtClean="0">
                <a:solidFill>
                  <a:schemeClr val="tx1"/>
                </a:solidFill>
                <a:latin typeface="Calibri"/>
                <a:cs typeface="Calibri"/>
              </a:rPr>
              <a:t>acquired immune deficiency syndrome (4 words)</a:t>
            </a:r>
          </a:p>
          <a:p>
            <a:pPr>
              <a:lnSpc>
                <a:spcPct val="130000"/>
              </a:lnSpc>
              <a:defRPr/>
            </a:pPr>
            <a:endParaRPr lang="en-US" sz="2400" dirty="0">
              <a:solidFill>
                <a:srgbClr val="3266FF"/>
              </a:solidFill>
              <a:latin typeface="Calibri"/>
              <a:cs typeface="Calibri"/>
            </a:endParaRPr>
          </a:p>
          <a:p>
            <a:pPr defTabSz="457200" eaLnBrk="1" hangingPunct="1">
              <a:lnSpc>
                <a:spcPct val="130000"/>
              </a:lnSpc>
              <a:defRPr/>
            </a:pPr>
            <a:r>
              <a:rPr lang="en-US" sz="2400" dirty="0" smtClean="0">
                <a:solidFill>
                  <a:schemeClr val="tx1"/>
                </a:solidFill>
                <a:latin typeface="Calibri"/>
                <a:cs typeface="Calibri"/>
              </a:rPr>
              <a:t>In</a:t>
            </a:r>
            <a:r>
              <a:rPr lang="en-US" sz="2400" dirty="0" smtClean="0">
                <a:solidFill>
                  <a:srgbClr val="3266FF"/>
                </a:solidFill>
                <a:latin typeface="Calibri"/>
                <a:cs typeface="Calibri"/>
              </a:rPr>
              <a:t> </a:t>
            </a:r>
            <a:r>
              <a:rPr lang="en-US" sz="2400" i="1" dirty="0" smtClean="0">
                <a:solidFill>
                  <a:srgbClr val="FF0000"/>
                </a:solidFill>
                <a:latin typeface="Calibri"/>
                <a:cs typeface="Calibri"/>
              </a:rPr>
              <a:t>PubMed</a:t>
            </a:r>
            <a:r>
              <a:rPr lang="en-US" sz="2400" dirty="0" smtClean="0">
                <a:solidFill>
                  <a:schemeClr val="tx1"/>
                </a:solidFill>
                <a:latin typeface="Calibri"/>
                <a:cs typeface="Calibri"/>
              </a:rPr>
              <a:t>, the searcher only needs to click </a:t>
            </a:r>
            <a:r>
              <a:rPr lang="en-US" sz="2400" dirty="0" err="1" smtClean="0">
                <a:solidFill>
                  <a:srgbClr val="FF0000"/>
                </a:solidFill>
                <a:latin typeface="Calibri"/>
                <a:cs typeface="Calibri"/>
              </a:rPr>
              <a:t>MeSH</a:t>
            </a:r>
            <a:r>
              <a:rPr lang="en-US" sz="2400" dirty="0" smtClean="0">
                <a:solidFill>
                  <a:schemeClr val="tx1"/>
                </a:solidFill>
                <a:latin typeface="Calibri"/>
                <a:cs typeface="Calibri"/>
              </a:rPr>
              <a:t> database and use the </a:t>
            </a:r>
            <a:r>
              <a:rPr lang="en-US" sz="2400" dirty="0" err="1" smtClean="0">
                <a:solidFill>
                  <a:srgbClr val="FF0000"/>
                </a:solidFill>
                <a:latin typeface="Calibri"/>
                <a:cs typeface="Calibri"/>
              </a:rPr>
              <a:t>MeSH</a:t>
            </a:r>
            <a:r>
              <a:rPr lang="en-US" sz="2400" dirty="0" smtClean="0">
                <a:solidFill>
                  <a:schemeClr val="tx1"/>
                </a:solidFill>
                <a:latin typeface="Calibri"/>
                <a:cs typeface="Calibri"/>
              </a:rPr>
              <a:t> term: </a:t>
            </a:r>
            <a:r>
              <a:rPr lang="en-US" sz="2400" dirty="0" smtClean="0">
                <a:solidFill>
                  <a:srgbClr val="00B050"/>
                </a:solidFill>
                <a:latin typeface="Calibri"/>
                <a:cs typeface="Calibri"/>
              </a:rPr>
              <a:t>acquired immunodeficiency syndrome </a:t>
            </a:r>
            <a:r>
              <a:rPr lang="en-US" sz="2400" dirty="0" smtClean="0">
                <a:solidFill>
                  <a:schemeClr val="tx1"/>
                </a:solidFill>
                <a:latin typeface="Calibri"/>
                <a:cs typeface="Calibri"/>
              </a:rPr>
              <a:t>because the computer searches the </a:t>
            </a:r>
            <a:r>
              <a:rPr lang="en-US" sz="2400" i="1" dirty="0" err="1" smtClean="0">
                <a:solidFill>
                  <a:srgbClr val="FF0000"/>
                </a:solidFill>
                <a:latin typeface="Calibri"/>
                <a:cs typeface="Calibri"/>
              </a:rPr>
              <a:t>MeSH</a:t>
            </a:r>
            <a:r>
              <a:rPr lang="en-US" sz="2400" i="1" dirty="0" smtClean="0">
                <a:solidFill>
                  <a:srgbClr val="FF0000"/>
                </a:solidFill>
                <a:latin typeface="Calibri"/>
                <a:cs typeface="Calibri"/>
              </a:rPr>
              <a:t> terms Index</a:t>
            </a:r>
            <a:r>
              <a:rPr lang="en-US" sz="2400" dirty="0" smtClean="0">
                <a:solidFill>
                  <a:srgbClr val="FF0000"/>
                </a:solidFill>
                <a:latin typeface="Calibri"/>
                <a:cs typeface="Calibri"/>
              </a:rPr>
              <a:t> </a:t>
            </a:r>
            <a:r>
              <a:rPr lang="en-US" sz="2400" dirty="0" smtClean="0">
                <a:solidFill>
                  <a:schemeClr val="tx1"/>
                </a:solidFill>
                <a:latin typeface="Calibri"/>
                <a:cs typeface="Calibri"/>
              </a:rPr>
              <a:t>for the </a:t>
            </a:r>
            <a:r>
              <a:rPr lang="en-US" sz="2400" dirty="0" err="1" smtClean="0">
                <a:solidFill>
                  <a:srgbClr val="FF0000"/>
                </a:solidFill>
                <a:latin typeface="Calibri"/>
                <a:cs typeface="Calibri"/>
              </a:rPr>
              <a:t>MeSH</a:t>
            </a:r>
            <a:r>
              <a:rPr lang="en-US" sz="2400" dirty="0" smtClean="0">
                <a:solidFill>
                  <a:srgbClr val="FF0000"/>
                </a:solidFill>
                <a:latin typeface="Calibri"/>
                <a:cs typeface="Calibri"/>
              </a:rPr>
              <a:t> term.</a:t>
            </a:r>
          </a:p>
        </p:txBody>
      </p:sp>
      <p:sp>
        <p:nvSpPr>
          <p:cNvPr id="5" name="Rectangle 4"/>
          <p:cNvSpPr/>
          <p:nvPr/>
        </p:nvSpPr>
        <p:spPr>
          <a:xfrm>
            <a:off x="441325" y="387097"/>
            <a:ext cx="8261349" cy="8720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lnSpc>
                <a:spcPct val="80000"/>
              </a:lnSpc>
              <a:defRPr/>
            </a:pPr>
            <a:r>
              <a:rPr lang="en-US" sz="4000" i="1" dirty="0" smtClean="0">
                <a:solidFill>
                  <a:schemeClr val="tx1"/>
                </a:solidFill>
                <a:latin typeface="Times New Roman"/>
                <a:cs typeface="Times New Roman"/>
              </a:rPr>
              <a:t>Example of benefits of using </a:t>
            </a:r>
            <a:r>
              <a:rPr lang="en-US" sz="4000" i="1" dirty="0" err="1" smtClean="0">
                <a:solidFill>
                  <a:schemeClr val="tx1"/>
                </a:solidFill>
                <a:latin typeface="Times New Roman"/>
                <a:cs typeface="Times New Roman"/>
              </a:rPr>
              <a:t>MeSH</a:t>
            </a:r>
            <a:endParaRPr lang="en-US" sz="4000" i="1" dirty="0">
              <a:solidFill>
                <a:schemeClr val="tx1"/>
              </a:solidFill>
              <a:latin typeface="Times New Roman"/>
              <a:cs typeface="Times New Roman"/>
            </a:endParaRPr>
          </a:p>
        </p:txBody>
      </p:sp>
    </p:spTree>
    <p:extLst>
      <p:ext uri="{BB962C8B-B14F-4D97-AF65-F5344CB8AC3E}">
        <p14:creationId xmlns:p14="http://schemas.microsoft.com/office/powerpoint/2010/main" val="75830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0.7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86268" y="194733"/>
            <a:ext cx="8779932" cy="6434668"/>
          </a:xfrm>
          <a:prstGeom prst="rect">
            <a:avLst/>
          </a:prstGeom>
          <a:noFill/>
          <a:ln w="38100" cmpd="dbl">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343889" y="308227"/>
            <a:ext cx="6456221" cy="76111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lnSpc>
                <a:spcPct val="80000"/>
              </a:lnSpc>
              <a:defRPr/>
            </a:pPr>
            <a:r>
              <a:rPr lang="en-US" sz="3600" i="1" dirty="0" smtClean="0">
                <a:solidFill>
                  <a:srgbClr val="FF0000"/>
                </a:solidFill>
                <a:latin typeface="Times New Roman"/>
                <a:cs typeface="Times New Roman"/>
              </a:rPr>
              <a:t>Example of a </a:t>
            </a:r>
            <a:r>
              <a:rPr lang="en-US" sz="3600" i="1" dirty="0" err="1" smtClean="0">
                <a:solidFill>
                  <a:srgbClr val="FF0000"/>
                </a:solidFill>
                <a:latin typeface="Times New Roman"/>
                <a:cs typeface="Times New Roman"/>
              </a:rPr>
              <a:t>MeSH</a:t>
            </a:r>
            <a:r>
              <a:rPr lang="en-US" sz="3600" i="1" dirty="0" smtClean="0">
                <a:solidFill>
                  <a:srgbClr val="FF0000"/>
                </a:solidFill>
                <a:latin typeface="Times New Roman"/>
                <a:cs typeface="Times New Roman"/>
              </a:rPr>
              <a:t> Terms Index</a:t>
            </a:r>
            <a:endParaRPr lang="en-US" sz="3600" i="1" dirty="0">
              <a:solidFill>
                <a:srgbClr val="FF0000"/>
              </a:solidFill>
              <a:latin typeface="Times New Roman"/>
              <a:cs typeface="Times New Roman"/>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44" r="-65" b="23530"/>
          <a:stretch/>
        </p:blipFill>
        <p:spPr>
          <a:xfrm>
            <a:off x="433347" y="1094147"/>
            <a:ext cx="7145209" cy="1093147"/>
          </a:xfrm>
          <a:prstGeom prst="rect">
            <a:avLst/>
          </a:prstGeom>
          <a:ln w="28575">
            <a:solidFill>
              <a:schemeClr val="tx1"/>
            </a:solid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889" t="1802" r="5867" b="5550"/>
          <a:stretch/>
        </p:blipFill>
        <p:spPr>
          <a:xfrm>
            <a:off x="5842883" y="2328065"/>
            <a:ext cx="2801976" cy="4160562"/>
          </a:xfrm>
          <a:prstGeom prst="rect">
            <a:avLst/>
          </a:prstGeom>
          <a:ln w="19050">
            <a:solidFill>
              <a:srgbClr val="B9B9B9"/>
            </a:solidFill>
          </a:ln>
        </p:spPr>
      </p:pic>
      <p:sp>
        <p:nvSpPr>
          <p:cNvPr id="4" name="Rounded Rectangular Callout 3"/>
          <p:cNvSpPr/>
          <p:nvPr/>
        </p:nvSpPr>
        <p:spPr>
          <a:xfrm>
            <a:off x="1148573" y="2364594"/>
            <a:ext cx="3628608" cy="4062487"/>
          </a:xfrm>
          <a:prstGeom prst="wedgeRoundRectCallout">
            <a:avLst>
              <a:gd name="adj1" fmla="val 49866"/>
              <a:gd name="adj2" fmla="val -34113"/>
              <a:gd name="adj3" fmla="val 16667"/>
            </a:avLst>
          </a:prstGeom>
          <a:solidFill>
            <a:schemeClr val="bg1"/>
          </a:solid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407AAA"/>
                </a:solidFill>
              </a:rPr>
              <a:t>PubMed located the </a:t>
            </a:r>
            <a:r>
              <a:rPr lang="en-US" sz="3200" dirty="0" err="1" smtClean="0">
                <a:solidFill>
                  <a:srgbClr val="407AAA"/>
                </a:solidFill>
              </a:rPr>
              <a:t>MeSH</a:t>
            </a:r>
            <a:r>
              <a:rPr lang="en-US" sz="3200" dirty="0" smtClean="0">
                <a:solidFill>
                  <a:srgbClr val="407AAA"/>
                </a:solidFill>
              </a:rPr>
              <a:t> term: </a:t>
            </a:r>
            <a:r>
              <a:rPr lang="en-US" sz="3200" dirty="0" smtClean="0">
                <a:solidFill>
                  <a:srgbClr val="00B050"/>
                </a:solidFill>
              </a:rPr>
              <a:t>Acquired Immunodeficiency Syndrome </a:t>
            </a:r>
            <a:r>
              <a:rPr lang="en-US" sz="3200" dirty="0" smtClean="0">
                <a:solidFill>
                  <a:srgbClr val="407AAA"/>
                </a:solidFill>
              </a:rPr>
              <a:t>in the </a:t>
            </a:r>
            <a:r>
              <a:rPr lang="en-US" sz="3200" dirty="0" err="1" smtClean="0">
                <a:solidFill>
                  <a:srgbClr val="FF0000"/>
                </a:solidFill>
              </a:rPr>
              <a:t>MeSH</a:t>
            </a:r>
            <a:r>
              <a:rPr lang="en-US" sz="3200" dirty="0" smtClean="0">
                <a:solidFill>
                  <a:srgbClr val="FF0000"/>
                </a:solidFill>
              </a:rPr>
              <a:t> Terms Index </a:t>
            </a:r>
            <a:r>
              <a:rPr lang="en-US" sz="3200" dirty="0" smtClean="0">
                <a:solidFill>
                  <a:srgbClr val="407AAA"/>
                </a:solidFill>
              </a:rPr>
              <a:t>assigned to the above article.</a:t>
            </a:r>
            <a:endParaRPr lang="en-US" sz="3200" dirty="0">
              <a:solidFill>
                <a:srgbClr val="407AAA"/>
              </a:solidFill>
            </a:endParaRPr>
          </a:p>
        </p:txBody>
      </p:sp>
      <p:cxnSp>
        <p:nvCxnSpPr>
          <p:cNvPr id="7" name="Straight Arrow Connector 6"/>
          <p:cNvCxnSpPr/>
          <p:nvPr/>
        </p:nvCxnSpPr>
        <p:spPr>
          <a:xfrm flipV="1">
            <a:off x="4552359" y="2888166"/>
            <a:ext cx="1235121" cy="2207941"/>
          </a:xfrm>
          <a:prstGeom prst="straightConnector1">
            <a:avLst/>
          </a:prstGeom>
          <a:ln w="762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Bent Arrow 20"/>
          <p:cNvSpPr/>
          <p:nvPr/>
        </p:nvSpPr>
        <p:spPr>
          <a:xfrm rot="16200000">
            <a:off x="-933172" y="3694585"/>
            <a:ext cx="3950071" cy="1217032"/>
          </a:xfrm>
          <a:prstGeom prst="bentArrow">
            <a:avLst>
              <a:gd name="adj1" fmla="val 25000"/>
              <a:gd name="adj2" fmla="val 25000"/>
              <a:gd name="adj3" fmla="val 35962"/>
              <a:gd name="adj4" fmla="val 43750"/>
            </a:avLst>
          </a:prstGeom>
          <a:solidFill>
            <a:srgbClr val="797E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840D3"/>
              </a:solidFill>
            </a:endParaRPr>
          </a:p>
        </p:txBody>
      </p:sp>
    </p:spTree>
    <p:extLst>
      <p:ext uri="{BB962C8B-B14F-4D97-AF65-F5344CB8AC3E}">
        <p14:creationId xmlns:p14="http://schemas.microsoft.com/office/powerpoint/2010/main" val="11392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bwMode="auto">
          <a:xfrm>
            <a:off x="6096000" y="685800"/>
            <a:ext cx="1066800" cy="228600"/>
          </a:xfrm>
          <a:prstGeom prst="rect">
            <a:avLst/>
          </a:prstGeom>
          <a:solidFill>
            <a:srgbClr val="3366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000" b="0" i="0" u="sng" strike="noStrike" cap="none" normalizeH="0" baseline="0" dirty="0" smtClean="0">
                <a:ln>
                  <a:noFill/>
                </a:ln>
                <a:solidFill>
                  <a:schemeClr val="bg1"/>
                </a:solidFill>
                <a:effectLst/>
                <a:latin typeface="Calibri" charset="0"/>
                <a:ea typeface="Calibri" charset="0"/>
                <a:cs typeface="Calibri" charset="0"/>
              </a:rPr>
              <a:t>Your user name</a:t>
            </a:r>
            <a:endParaRPr kumimoji="0" lang="en-US" sz="1000" b="0" i="0" u="sng" strike="noStrike" cap="none" normalizeH="0" baseline="0" dirty="0">
              <a:ln>
                <a:noFill/>
              </a:ln>
              <a:solidFill>
                <a:schemeClr val="bg1"/>
              </a:solidFill>
              <a:effectLst/>
              <a:latin typeface="Calibri" charset="0"/>
              <a:ea typeface="Calibri" charset="0"/>
              <a:cs typeface="Calibri" charset="0"/>
            </a:endParaRPr>
          </a:p>
        </p:txBody>
      </p:sp>
      <p:sp>
        <p:nvSpPr>
          <p:cNvPr id="11" name="Rectangle 10"/>
          <p:cNvSpPr/>
          <p:nvPr/>
        </p:nvSpPr>
        <p:spPr bwMode="auto">
          <a:xfrm>
            <a:off x="6248400" y="331356"/>
            <a:ext cx="952500" cy="125843"/>
          </a:xfrm>
          <a:prstGeom prst="rect">
            <a:avLst/>
          </a:prstGeom>
          <a:solidFill>
            <a:srgbClr val="3366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900" b="0" i="0" u="sng" strike="noStrike" cap="none" normalizeH="0" baseline="0" dirty="0">
              <a:ln>
                <a:noFill/>
              </a:ln>
              <a:solidFill>
                <a:schemeClr val="bg1"/>
              </a:solidFill>
              <a:effectLst/>
              <a:latin typeface="Calibri" charset="0"/>
              <a:ea typeface="Calibri" charset="0"/>
              <a:cs typeface="Calibri" charset="0"/>
            </a:endParaRPr>
          </a:p>
        </p:txBody>
      </p:sp>
      <p:grpSp>
        <p:nvGrpSpPr>
          <p:cNvPr id="5" name="Group 4"/>
          <p:cNvGrpSpPr/>
          <p:nvPr/>
        </p:nvGrpSpPr>
        <p:grpSpPr>
          <a:xfrm>
            <a:off x="1071181" y="288333"/>
            <a:ext cx="7001637" cy="6281334"/>
            <a:chOff x="1071181" y="288333"/>
            <a:chExt cx="7001637" cy="6281334"/>
          </a:xfrm>
        </p:grpSpPr>
        <p:grpSp>
          <p:nvGrpSpPr>
            <p:cNvPr id="10" name="Group 9"/>
            <p:cNvGrpSpPr/>
            <p:nvPr/>
          </p:nvGrpSpPr>
          <p:grpSpPr>
            <a:xfrm>
              <a:off x="1071181" y="288333"/>
              <a:ext cx="7001637" cy="6281334"/>
              <a:chOff x="1071181" y="288333"/>
              <a:chExt cx="7001637" cy="6281334"/>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311"/>
              <a:stretch/>
            </p:blipFill>
            <p:spPr>
              <a:xfrm>
                <a:off x="1071181" y="288333"/>
                <a:ext cx="7001637" cy="6281334"/>
              </a:xfrm>
              <a:prstGeom prst="rect">
                <a:avLst/>
              </a:prstGeom>
              <a:ln w="76200">
                <a:noFill/>
              </a:ln>
            </p:spPr>
          </p:pic>
          <p:cxnSp>
            <p:nvCxnSpPr>
              <p:cNvPr id="9" name="Straight Connector 8"/>
              <p:cNvCxnSpPr/>
              <p:nvPr/>
            </p:nvCxnSpPr>
            <p:spPr bwMode="auto">
              <a:xfrm>
                <a:off x="1071181" y="288333"/>
                <a:ext cx="7001637" cy="0"/>
              </a:xfrm>
              <a:prstGeom prst="line">
                <a:avLst/>
              </a:prstGeom>
              <a:solidFill>
                <a:schemeClr val="accent1"/>
              </a:solidFill>
              <a:ln w="9525" cap="flat" cmpd="sng" algn="ctr">
                <a:solidFill>
                  <a:srgbClr val="336699"/>
                </a:solidFill>
                <a:prstDash val="solid"/>
                <a:round/>
                <a:headEnd type="none" w="med" len="med"/>
                <a:tailEnd type="none" w="med" len="med"/>
              </a:ln>
              <a:effectLst/>
            </p:spPr>
          </p:cxnSp>
        </p:grpSp>
        <p:sp>
          <p:nvSpPr>
            <p:cNvPr id="3" name="Rectangle 2"/>
            <p:cNvSpPr/>
            <p:nvPr/>
          </p:nvSpPr>
          <p:spPr>
            <a:xfrm>
              <a:off x="1137424" y="1970082"/>
              <a:ext cx="6867394" cy="44844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365742" y="2263697"/>
            <a:ext cx="6410757" cy="4070196"/>
            <a:chOff x="1365742" y="2263697"/>
            <a:chExt cx="6410757" cy="4070196"/>
          </a:xfrm>
        </p:grpSpPr>
        <p:grpSp>
          <p:nvGrpSpPr>
            <p:cNvPr id="12" name="Group 11"/>
            <p:cNvGrpSpPr/>
            <p:nvPr/>
          </p:nvGrpSpPr>
          <p:grpSpPr>
            <a:xfrm>
              <a:off x="1365742" y="2263697"/>
              <a:ext cx="6410757" cy="4070196"/>
              <a:chOff x="1365742" y="2263697"/>
              <a:chExt cx="6410757" cy="4070196"/>
            </a:xfrm>
          </p:grpSpPr>
          <p:sp>
            <p:nvSpPr>
              <p:cNvPr id="22" name="Rounded Rectangle 21"/>
              <p:cNvSpPr/>
              <p:nvPr/>
            </p:nvSpPr>
            <p:spPr bwMode="auto">
              <a:xfrm>
                <a:off x="1365742" y="2263697"/>
                <a:ext cx="6410757" cy="4070196"/>
              </a:xfrm>
              <a:prstGeom prst="roundRect">
                <a:avLst/>
              </a:prstGeom>
              <a:solidFill>
                <a:srgbClr val="FFFFFF"/>
              </a:solidFill>
              <a:ln w="76200" cap="flat" cmpd="sng" algn="ctr">
                <a:solidFill>
                  <a:srgbClr val="7B9CC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bri"/>
                  <a:ea typeface="ＭＳ Ｐゴシック" pitchFamily="-106" charset="-128"/>
                  <a:cs typeface="ＭＳ Ｐゴシック" pitchFamily="-106" charset="-128"/>
                </a:endParaRPr>
              </a:p>
            </p:txBody>
          </p:sp>
          <p:sp>
            <p:nvSpPr>
              <p:cNvPr id="25" name="Rounded Rectangle 24"/>
              <p:cNvSpPr/>
              <p:nvPr/>
            </p:nvSpPr>
            <p:spPr bwMode="auto">
              <a:xfrm>
                <a:off x="1527717" y="2427283"/>
                <a:ext cx="6088566" cy="3728190"/>
              </a:xfrm>
              <a:prstGeom prst="roundRect">
                <a:avLst/>
              </a:prstGeom>
              <a:noFill/>
              <a:ln w="28575" cap="flat" cmpd="sng" algn="ctr">
                <a:solidFill>
                  <a:srgbClr val="6DD67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bri"/>
                  <a:ea typeface="ＭＳ Ｐゴシック" pitchFamily="-106" charset="-128"/>
                  <a:cs typeface="ＭＳ Ｐゴシック" pitchFamily="-106" charset="-128"/>
                </a:endParaRPr>
              </a:p>
            </p:txBody>
          </p:sp>
        </p:grpSp>
        <p:sp>
          <p:nvSpPr>
            <p:cNvPr id="30" name="Rectangle 33"/>
            <p:cNvSpPr>
              <a:spLocks noChangeArrowheads="1"/>
            </p:cNvSpPr>
            <p:nvPr/>
          </p:nvSpPr>
          <p:spPr bwMode="auto">
            <a:xfrm>
              <a:off x="2011923" y="2842688"/>
              <a:ext cx="5118394" cy="273921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457200"/>
              <a:r>
                <a:rPr lang="en-US" sz="3600" dirty="0">
                  <a:solidFill>
                    <a:srgbClr val="FF8411"/>
                  </a:solidFill>
                  <a:latin typeface="Verdana" charset="0"/>
                  <a:cs typeface="Verdana" charset="0"/>
                </a:rPr>
                <a:t>PubMed </a:t>
              </a:r>
              <a:r>
                <a:rPr lang="en-US" sz="3600" dirty="0" smtClean="0">
                  <a:solidFill>
                    <a:srgbClr val="FF8411"/>
                  </a:solidFill>
                  <a:latin typeface="Verdana" charset="0"/>
                  <a:cs typeface="Verdana" charset="0"/>
                </a:rPr>
                <a:t>indexes 5,500 journals.</a:t>
              </a:r>
            </a:p>
            <a:p>
              <a:pPr algn="ctr" defTabSz="457200"/>
              <a:endParaRPr lang="en-US" sz="3600" dirty="0">
                <a:solidFill>
                  <a:srgbClr val="FF8411"/>
                </a:solidFill>
                <a:latin typeface="Verdana" charset="0"/>
                <a:cs typeface="Verdana" charset="0"/>
              </a:endParaRPr>
            </a:p>
            <a:p>
              <a:pPr algn="ctr" defTabSz="457200"/>
              <a:r>
                <a:rPr lang="en-US" sz="3200" dirty="0" smtClean="0">
                  <a:solidFill>
                    <a:srgbClr val="FF8411"/>
                  </a:solidFill>
                  <a:latin typeface="Verdana" charset="0"/>
                  <a:cs typeface="Verdana" charset="0"/>
                </a:rPr>
                <a:t>As of 2014, 188 were nursing journals</a:t>
              </a:r>
              <a:endParaRPr lang="en-US" sz="3200" dirty="0">
                <a:solidFill>
                  <a:srgbClr val="FF8411"/>
                </a:solidFill>
                <a:latin typeface="Verdana" charset="0"/>
                <a:cs typeface="Verdana" charset="0"/>
              </a:endParaRPr>
            </a:p>
          </p:txBody>
        </p:sp>
      </p:grpSp>
    </p:spTree>
    <p:extLst>
      <p:ext uri="{BB962C8B-B14F-4D97-AF65-F5344CB8AC3E}">
        <p14:creationId xmlns:p14="http://schemas.microsoft.com/office/powerpoint/2010/main" val="115480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bwMode="auto">
          <a:xfrm>
            <a:off x="6096000" y="685800"/>
            <a:ext cx="1066800" cy="228600"/>
          </a:xfrm>
          <a:prstGeom prst="rect">
            <a:avLst/>
          </a:prstGeom>
          <a:solidFill>
            <a:srgbClr val="3366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000" b="0" i="0" u="sng" strike="noStrike" cap="none" normalizeH="0" baseline="0" dirty="0" smtClean="0">
                <a:ln>
                  <a:noFill/>
                </a:ln>
                <a:solidFill>
                  <a:schemeClr val="bg1"/>
                </a:solidFill>
                <a:effectLst/>
                <a:latin typeface="Calibri" charset="0"/>
                <a:ea typeface="Calibri" charset="0"/>
                <a:cs typeface="Calibri" charset="0"/>
              </a:rPr>
              <a:t>Your user name</a:t>
            </a:r>
            <a:endParaRPr kumimoji="0" lang="en-US" sz="1000" b="0" i="0" u="sng" strike="noStrike" cap="none" normalizeH="0" baseline="0" dirty="0">
              <a:ln>
                <a:noFill/>
              </a:ln>
              <a:solidFill>
                <a:schemeClr val="bg1"/>
              </a:solidFill>
              <a:effectLst/>
              <a:latin typeface="Calibri" charset="0"/>
              <a:ea typeface="Calibri" charset="0"/>
              <a:cs typeface="Calibri" charset="0"/>
            </a:endParaRPr>
          </a:p>
        </p:txBody>
      </p:sp>
      <p:grpSp>
        <p:nvGrpSpPr>
          <p:cNvPr id="10" name="Group 9"/>
          <p:cNvGrpSpPr/>
          <p:nvPr/>
        </p:nvGrpSpPr>
        <p:grpSpPr>
          <a:xfrm>
            <a:off x="1071181" y="288333"/>
            <a:ext cx="7001637" cy="6281334"/>
            <a:chOff x="1071181" y="288333"/>
            <a:chExt cx="7001637" cy="6281334"/>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311"/>
            <a:stretch/>
          </p:blipFill>
          <p:spPr>
            <a:xfrm>
              <a:off x="1071181" y="288333"/>
              <a:ext cx="7001637" cy="6281334"/>
            </a:xfrm>
            <a:prstGeom prst="rect">
              <a:avLst/>
            </a:prstGeom>
            <a:ln w="76200">
              <a:noFill/>
            </a:ln>
          </p:spPr>
        </p:pic>
        <p:cxnSp>
          <p:nvCxnSpPr>
            <p:cNvPr id="9" name="Straight Connector 8"/>
            <p:cNvCxnSpPr/>
            <p:nvPr/>
          </p:nvCxnSpPr>
          <p:spPr bwMode="auto">
            <a:xfrm>
              <a:off x="1071181" y="288333"/>
              <a:ext cx="7001637" cy="0"/>
            </a:xfrm>
            <a:prstGeom prst="line">
              <a:avLst/>
            </a:prstGeom>
            <a:solidFill>
              <a:schemeClr val="accent1"/>
            </a:solidFill>
            <a:ln w="9525" cap="flat" cmpd="sng" algn="ctr">
              <a:solidFill>
                <a:srgbClr val="336699"/>
              </a:solidFill>
              <a:prstDash val="solid"/>
              <a:round/>
              <a:headEnd type="none" w="med" len="med"/>
              <a:tailEnd type="none" w="med" len="med"/>
            </a:ln>
            <a:effectLst/>
          </p:spPr>
        </p:cxnSp>
      </p:grpSp>
      <p:sp>
        <p:nvSpPr>
          <p:cNvPr id="11" name="Rectangle 10"/>
          <p:cNvSpPr/>
          <p:nvPr/>
        </p:nvSpPr>
        <p:spPr bwMode="auto">
          <a:xfrm>
            <a:off x="6248400" y="331356"/>
            <a:ext cx="952500" cy="125843"/>
          </a:xfrm>
          <a:prstGeom prst="rect">
            <a:avLst/>
          </a:prstGeom>
          <a:solidFill>
            <a:srgbClr val="3366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900" b="0" i="0" u="sng" strike="noStrike" cap="none" normalizeH="0" baseline="0" dirty="0">
              <a:ln>
                <a:noFill/>
              </a:ln>
              <a:solidFill>
                <a:schemeClr val="bg1"/>
              </a:solidFill>
              <a:effectLst/>
              <a:latin typeface="Calibri" charset="0"/>
              <a:ea typeface="Calibri" charset="0"/>
              <a:cs typeface="Calibri" charset="0"/>
            </a:endParaRPr>
          </a:p>
        </p:txBody>
      </p:sp>
      <p:grpSp>
        <p:nvGrpSpPr>
          <p:cNvPr id="6" name="Group 5"/>
          <p:cNvGrpSpPr/>
          <p:nvPr/>
        </p:nvGrpSpPr>
        <p:grpSpPr>
          <a:xfrm>
            <a:off x="1219200" y="4191000"/>
            <a:ext cx="6705600" cy="1524000"/>
            <a:chOff x="1219200" y="4191000"/>
            <a:chExt cx="6705600" cy="1524000"/>
          </a:xfrm>
        </p:grpSpPr>
        <p:sp>
          <p:nvSpPr>
            <p:cNvPr id="16" name="Rounded Rectangle 15"/>
            <p:cNvSpPr/>
            <p:nvPr/>
          </p:nvSpPr>
          <p:spPr bwMode="auto">
            <a:xfrm>
              <a:off x="1219200" y="4191000"/>
              <a:ext cx="6705600" cy="1524000"/>
            </a:xfrm>
            <a:prstGeom prst="roundRect">
              <a:avLst/>
            </a:prstGeom>
            <a:solidFill>
              <a:srgbClr val="FFFFFF"/>
            </a:solidFill>
            <a:ln w="76200" cap="flat" cmpd="sng" algn="ctr">
              <a:solidFill>
                <a:srgbClr val="7B9CC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bri"/>
                <a:ea typeface="ＭＳ Ｐゴシック" pitchFamily="-106" charset="-128"/>
                <a:cs typeface="ＭＳ Ｐゴシック" pitchFamily="-106" charset="-128"/>
              </a:endParaRPr>
            </a:p>
          </p:txBody>
        </p:sp>
        <p:sp>
          <p:nvSpPr>
            <p:cNvPr id="17" name="Rounded Rectangle 16"/>
            <p:cNvSpPr/>
            <p:nvPr/>
          </p:nvSpPr>
          <p:spPr bwMode="auto">
            <a:xfrm>
              <a:off x="1447800" y="4365920"/>
              <a:ext cx="6248400" cy="1184276"/>
            </a:xfrm>
            <a:prstGeom prst="roundRect">
              <a:avLst/>
            </a:prstGeom>
            <a:noFill/>
            <a:ln w="28575" cap="flat" cmpd="sng" algn="ctr">
              <a:solidFill>
                <a:srgbClr val="6DD67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Calibri"/>
                <a:ea typeface="ＭＳ Ｐゴシック" pitchFamily="-106" charset="-128"/>
                <a:cs typeface="ＭＳ Ｐゴシック" pitchFamily="-106" charset="-128"/>
              </a:endParaRPr>
            </a:p>
          </p:txBody>
        </p:sp>
        <p:sp>
          <p:nvSpPr>
            <p:cNvPr id="15" name="Rectangle 33"/>
            <p:cNvSpPr>
              <a:spLocks noChangeArrowheads="1"/>
            </p:cNvSpPr>
            <p:nvPr/>
          </p:nvSpPr>
          <p:spPr bwMode="auto">
            <a:xfrm>
              <a:off x="1581149" y="4560839"/>
              <a:ext cx="5981700" cy="7694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457200"/>
              <a:r>
                <a:rPr lang="en-US" sz="4400" dirty="0">
                  <a:solidFill>
                    <a:srgbClr val="FF8411"/>
                  </a:solidFill>
                  <a:latin typeface="Verdana" charset="0"/>
                  <a:cs typeface="Verdana" charset="0"/>
                </a:rPr>
                <a:t>PubMed Home Page</a:t>
              </a:r>
            </a:p>
          </p:txBody>
        </p:sp>
      </p:grpSp>
      <p:grpSp>
        <p:nvGrpSpPr>
          <p:cNvPr id="13" name="Group 12"/>
          <p:cNvGrpSpPr/>
          <p:nvPr/>
        </p:nvGrpSpPr>
        <p:grpSpPr>
          <a:xfrm>
            <a:off x="389964" y="1287632"/>
            <a:ext cx="5340170" cy="1346103"/>
            <a:chOff x="389964" y="1287632"/>
            <a:chExt cx="5340170" cy="1346103"/>
          </a:xfrm>
        </p:grpSpPr>
        <p:grpSp>
          <p:nvGrpSpPr>
            <p:cNvPr id="12" name="Group 11"/>
            <p:cNvGrpSpPr/>
            <p:nvPr/>
          </p:nvGrpSpPr>
          <p:grpSpPr>
            <a:xfrm>
              <a:off x="389964" y="1287632"/>
              <a:ext cx="4957484" cy="1346103"/>
              <a:chOff x="2093258" y="850872"/>
              <a:chExt cx="4957484" cy="1346103"/>
            </a:xfrm>
          </p:grpSpPr>
          <p:sp>
            <p:nvSpPr>
              <p:cNvPr id="23" name="Rectangle 22"/>
              <p:cNvSpPr>
                <a:spLocks noChangeArrowheads="1"/>
              </p:cNvSpPr>
              <p:nvPr/>
            </p:nvSpPr>
            <p:spPr bwMode="auto">
              <a:xfrm>
                <a:off x="2093258" y="850872"/>
                <a:ext cx="4957484" cy="1346103"/>
              </a:xfrm>
              <a:prstGeom prst="rect">
                <a:avLst/>
              </a:prstGeom>
              <a:solidFill>
                <a:schemeClr val="bg1"/>
              </a:solidFill>
              <a:ln w="76200">
                <a:solidFill>
                  <a:srgbClr val="7B9CC2"/>
                </a:solidFill>
                <a:miter lim="800000"/>
                <a:headEnd/>
                <a:tailEnd/>
              </a:ln>
            </p:spPr>
            <p:txBody>
              <a:bodyPr wrap="none" anchor="ctr">
                <a:prstTxWarp prst="textNoShape">
                  <a:avLst/>
                </a:prstTxWarp>
              </a:bodyPr>
              <a:lstStyle/>
              <a:p>
                <a:pPr eaLnBrk="0" hangingPunct="0">
                  <a:lnSpc>
                    <a:spcPct val="120000"/>
                  </a:lnSpc>
                </a:pPr>
                <a:r>
                  <a:rPr lang="en-US" sz="2000" dirty="0" smtClean="0">
                    <a:solidFill>
                      <a:srgbClr val="FF6600"/>
                    </a:solidFill>
                    <a:latin typeface="Verdana" charset="0"/>
                  </a:rPr>
                  <a:t>  </a:t>
                </a:r>
                <a:endParaRPr lang="en-US" sz="4000" dirty="0">
                  <a:solidFill>
                    <a:srgbClr val="FF6600"/>
                  </a:solidFill>
                  <a:latin typeface="Verdana" charset="0"/>
                </a:endParaRPr>
              </a:p>
            </p:txBody>
          </p:sp>
          <p:sp>
            <p:nvSpPr>
              <p:cNvPr id="24" name="Rectangle 10"/>
              <p:cNvSpPr>
                <a:spLocks noChangeArrowheads="1"/>
              </p:cNvSpPr>
              <p:nvPr/>
            </p:nvSpPr>
            <p:spPr bwMode="auto">
              <a:xfrm>
                <a:off x="2307359" y="1010965"/>
                <a:ext cx="4529282" cy="1025919"/>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grpSp>
            <p:nvGrpSpPr>
              <p:cNvPr id="5" name="Group 4"/>
              <p:cNvGrpSpPr/>
              <p:nvPr/>
            </p:nvGrpSpPr>
            <p:grpSpPr>
              <a:xfrm>
                <a:off x="2503887" y="1156449"/>
                <a:ext cx="4136224" cy="685800"/>
                <a:chOff x="846754" y="1410772"/>
                <a:chExt cx="4136224" cy="685800"/>
              </a:xfrm>
            </p:grpSpPr>
            <p:sp>
              <p:nvSpPr>
                <p:cNvPr id="26" name="Rectangle 25"/>
                <p:cNvSpPr/>
                <p:nvPr/>
              </p:nvSpPr>
              <p:spPr bwMode="auto">
                <a:xfrm>
                  <a:off x="1922251" y="1410772"/>
                  <a:ext cx="3060727" cy="685800"/>
                </a:xfrm>
                <a:prstGeom prst="rect">
                  <a:avLst/>
                </a:prstGeom>
                <a:no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30000"/>
                    </a:lnSpc>
                    <a:spcBef>
                      <a:spcPct val="0"/>
                    </a:spcBef>
                    <a:spcAft>
                      <a:spcPct val="0"/>
                    </a:spcAft>
                    <a:buClrTx/>
                    <a:buSzTx/>
                    <a:buFontTx/>
                    <a:buNone/>
                    <a:tabLst/>
                  </a:pPr>
                  <a:r>
                    <a:rPr kumimoji="0" lang="en-US" sz="2800" b="0" i="0" u="none" strike="noStrike" cap="none" normalizeH="0" baseline="0" dirty="0" err="1" smtClean="0">
                      <a:ln>
                        <a:noFill/>
                      </a:ln>
                      <a:solidFill>
                        <a:srgbClr val="4C5A8F"/>
                      </a:solidFill>
                      <a:effectLst/>
                      <a:latin typeface="Geneva" pitchFamily="-111" charset="0"/>
                    </a:rPr>
                    <a:t>MeSH</a:t>
                  </a:r>
                  <a:r>
                    <a:rPr kumimoji="0" lang="en-US" sz="2800" b="0" i="0" u="none" strike="noStrike" cap="none" normalizeH="0" baseline="0" dirty="0" smtClean="0">
                      <a:ln>
                        <a:noFill/>
                      </a:ln>
                      <a:solidFill>
                        <a:srgbClr val="4C5A8F"/>
                      </a:solidFill>
                      <a:effectLst/>
                      <a:latin typeface="Geneva" pitchFamily="-111" charset="0"/>
                    </a:rPr>
                    <a:t> Database</a:t>
                  </a:r>
                  <a:endParaRPr kumimoji="0" lang="en-US" sz="2800" b="0" i="0" u="sng" strike="noStrike" cap="none" normalizeH="0" baseline="0" dirty="0">
                    <a:ln>
                      <a:noFill/>
                    </a:ln>
                    <a:solidFill>
                      <a:srgbClr val="4C5A8F"/>
                    </a:solidFill>
                    <a:effectLst/>
                    <a:latin typeface="Geneva" pitchFamily="-111" charset="0"/>
                  </a:endParaRPr>
                </a:p>
              </p:txBody>
            </p:sp>
            <p:sp>
              <p:nvSpPr>
                <p:cNvPr id="27" name="Rectangle 26"/>
                <p:cNvSpPr/>
                <p:nvPr/>
              </p:nvSpPr>
              <p:spPr bwMode="auto">
                <a:xfrm>
                  <a:off x="846754" y="1467922"/>
                  <a:ext cx="1202092" cy="5715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lnSpc>
                      <a:spcPct val="90000"/>
                    </a:lnSpc>
                  </a:pPr>
                  <a:r>
                    <a:rPr lang="en-US" sz="3200" dirty="0" smtClean="0">
                      <a:solidFill>
                        <a:srgbClr val="FF6600"/>
                      </a:solidFill>
                      <a:latin typeface="Verdana" charset="0"/>
                    </a:rPr>
                    <a:t>Click</a:t>
                  </a:r>
                  <a:endParaRPr kumimoji="0" lang="en-US" sz="3200" b="0" i="0" u="none" strike="noStrike" cap="none" normalizeH="0" baseline="0" dirty="0">
                    <a:ln>
                      <a:noFill/>
                    </a:ln>
                    <a:solidFill>
                      <a:schemeClr val="tx1"/>
                    </a:solidFill>
                    <a:effectLst/>
                    <a:latin typeface="Geneva" pitchFamily="-111" charset="0"/>
                  </a:endParaRPr>
                </a:p>
              </p:txBody>
            </p:sp>
          </p:grpSp>
        </p:grpSp>
        <p:sp>
          <p:nvSpPr>
            <p:cNvPr id="28" name="AutoShape 10"/>
            <p:cNvSpPr>
              <a:spLocks noChangeArrowheads="1"/>
            </p:cNvSpPr>
            <p:nvPr/>
          </p:nvSpPr>
          <p:spPr bwMode="auto">
            <a:xfrm rot="5400000">
              <a:off x="4776479" y="1531196"/>
              <a:ext cx="320675" cy="1586634"/>
            </a:xfrm>
            <a:prstGeom prst="upArrow">
              <a:avLst>
                <a:gd name="adj1" fmla="val 50000"/>
                <a:gd name="adj2" fmla="val 92949"/>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112636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025" y="1065574"/>
            <a:ext cx="8489950" cy="4302760"/>
          </a:xfrm>
          <a:prstGeom prst="rect">
            <a:avLst/>
          </a:prstGeom>
        </p:spPr>
      </p:pic>
      <p:grpSp>
        <p:nvGrpSpPr>
          <p:cNvPr id="3" name="Group 2"/>
          <p:cNvGrpSpPr/>
          <p:nvPr/>
        </p:nvGrpSpPr>
        <p:grpSpPr>
          <a:xfrm>
            <a:off x="457200" y="3578496"/>
            <a:ext cx="8229600" cy="2423759"/>
            <a:chOff x="468350" y="2509021"/>
            <a:chExt cx="8229600" cy="1873405"/>
          </a:xfrm>
        </p:grpSpPr>
        <p:sp>
          <p:nvSpPr>
            <p:cNvPr id="4" name="Rectangle 3"/>
            <p:cNvSpPr>
              <a:spLocks noChangeArrowheads="1"/>
            </p:cNvSpPr>
            <p:nvPr/>
          </p:nvSpPr>
          <p:spPr bwMode="auto">
            <a:xfrm>
              <a:off x="468350" y="2509021"/>
              <a:ext cx="8229600" cy="1873405"/>
            </a:xfrm>
            <a:prstGeom prst="rect">
              <a:avLst/>
            </a:prstGeom>
            <a:solidFill>
              <a:schemeClr val="bg1"/>
            </a:solidFill>
            <a:ln w="114300">
              <a:solidFill>
                <a:srgbClr val="648BB6"/>
              </a:solidFill>
              <a:miter lim="800000"/>
              <a:headEnd/>
              <a:tailEnd/>
            </a:ln>
          </p:spPr>
          <p:txBody>
            <a:bodyPr wrap="none" anchor="ctr">
              <a:prstTxWarp prst="textNoShape">
                <a:avLst/>
              </a:prstTxWarp>
            </a:bodyPr>
            <a:lstStyle/>
            <a:p>
              <a:pPr eaLnBrk="0" hangingPunct="0">
                <a:lnSpc>
                  <a:spcPct val="120000"/>
                </a:lnSpc>
              </a:pPr>
              <a:r>
                <a:rPr lang="en-US" sz="3200" dirty="0" smtClean="0">
                  <a:solidFill>
                    <a:srgbClr val="002A7E"/>
                  </a:solidFill>
                  <a:latin typeface="Verdana" charset="0"/>
                </a:rPr>
                <a:t>  </a:t>
              </a:r>
            </a:p>
            <a:p>
              <a:pPr eaLnBrk="0" hangingPunct="0">
                <a:lnSpc>
                  <a:spcPct val="120000"/>
                </a:lnSpc>
              </a:pPr>
              <a:endParaRPr lang="en-US" sz="3200" dirty="0">
                <a:solidFill>
                  <a:srgbClr val="002A7E"/>
                </a:solidFill>
                <a:latin typeface="Verdana" charset="0"/>
              </a:endParaRPr>
            </a:p>
            <a:p>
              <a:pPr eaLnBrk="0" hangingPunct="0">
                <a:lnSpc>
                  <a:spcPct val="120000"/>
                </a:lnSpc>
              </a:pPr>
              <a:r>
                <a:rPr lang="en-US" sz="1400" dirty="0" smtClean="0">
                  <a:solidFill>
                    <a:schemeClr val="bg1"/>
                  </a:solidFill>
                  <a:latin typeface="Verdana" charset="0"/>
                </a:rPr>
                <a:t>a</a:t>
              </a:r>
              <a:endParaRPr lang="en-US" sz="3200" dirty="0">
                <a:solidFill>
                  <a:srgbClr val="002A7E"/>
                </a:solidFill>
                <a:latin typeface="Verdana" charset="0"/>
              </a:endParaRPr>
            </a:p>
            <a:p>
              <a:pPr eaLnBrk="0" hangingPunct="0">
                <a:lnSpc>
                  <a:spcPct val="120000"/>
                </a:lnSpc>
              </a:pPr>
              <a:endParaRPr lang="en-US" dirty="0">
                <a:solidFill>
                  <a:srgbClr val="00FFFF"/>
                </a:solidFill>
                <a:latin typeface="Verdana" charset="0"/>
              </a:endParaRPr>
            </a:p>
            <a:p>
              <a:pPr eaLnBrk="0" hangingPunct="0"/>
              <a:endParaRPr lang="en-US" dirty="0">
                <a:solidFill>
                  <a:srgbClr val="00FFFF"/>
                </a:solidFill>
                <a:latin typeface="Verdana" charset="0"/>
              </a:endParaRPr>
            </a:p>
            <a:p>
              <a:pPr eaLnBrk="0" hangingPunct="0"/>
              <a:endParaRPr lang="en-US" dirty="0">
                <a:solidFill>
                  <a:srgbClr val="002A7E"/>
                </a:solidFill>
                <a:latin typeface="Verdana" charset="0"/>
              </a:endParaRPr>
            </a:p>
          </p:txBody>
        </p:sp>
        <p:sp>
          <p:nvSpPr>
            <p:cNvPr id="5" name="Rectangle 4"/>
            <p:cNvSpPr>
              <a:spLocks noChangeArrowheads="1"/>
            </p:cNvSpPr>
            <p:nvPr/>
          </p:nvSpPr>
          <p:spPr bwMode="auto">
            <a:xfrm>
              <a:off x="625105" y="2698592"/>
              <a:ext cx="7916091" cy="1494264"/>
            </a:xfrm>
            <a:prstGeom prst="rect">
              <a:avLst/>
            </a:prstGeom>
            <a:noFill/>
            <a:ln w="38100">
              <a:solidFill>
                <a:srgbClr val="5EC266"/>
              </a:solidFill>
              <a:miter lim="800000"/>
              <a:headEnd/>
              <a:tailEnd/>
            </a:ln>
          </p:spPr>
          <p:txBody>
            <a:bodyPr wrap="none" anchor="ctr">
              <a:prstTxWarp prst="textNoShape">
                <a:avLst/>
              </a:prstTxWarp>
            </a:bodyPr>
            <a:lstStyle/>
            <a:p>
              <a:pPr eaLnBrk="0" hangingPunct="0"/>
              <a:endParaRPr lang="en-US" dirty="0"/>
            </a:p>
          </p:txBody>
        </p:sp>
      </p:grpSp>
      <p:sp>
        <p:nvSpPr>
          <p:cNvPr id="7" name="Rectangle 6"/>
          <p:cNvSpPr>
            <a:spLocks noChangeArrowheads="1"/>
          </p:cNvSpPr>
          <p:nvPr/>
        </p:nvSpPr>
        <p:spPr bwMode="auto">
          <a:xfrm>
            <a:off x="2030895" y="4015484"/>
            <a:ext cx="3514982" cy="533400"/>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r>
              <a:rPr lang="en-US" sz="2600" dirty="0" smtClean="0">
                <a:solidFill>
                  <a:srgbClr val="191919"/>
                </a:solidFill>
                <a:latin typeface="Verdana" charset="0"/>
              </a:rPr>
              <a:t>“s</a:t>
            </a:r>
            <a:r>
              <a:rPr lang="en-US" sz="2600" dirty="0" smtClean="0">
                <a:solidFill>
                  <a:srgbClr val="191919"/>
                </a:solidFill>
                <a:latin typeface="Verdana" charset="0"/>
              </a:rPr>
              <a:t>pinal </a:t>
            </a:r>
            <a:r>
              <a:rPr lang="en-US" sz="2600" dirty="0" smtClean="0">
                <a:solidFill>
                  <a:srgbClr val="191919"/>
                </a:solidFill>
                <a:latin typeface="Verdana" charset="0"/>
              </a:rPr>
              <a:t>cord </a:t>
            </a:r>
            <a:r>
              <a:rPr lang="en-US" sz="2600" dirty="0" err="1" smtClean="0">
                <a:solidFill>
                  <a:srgbClr val="191919"/>
                </a:solidFill>
                <a:latin typeface="Verdana" charset="0"/>
              </a:rPr>
              <a:t>injur</a:t>
            </a:r>
            <a:r>
              <a:rPr lang="en-US" sz="2600" dirty="0" smtClean="0">
                <a:solidFill>
                  <a:srgbClr val="191919"/>
                </a:solidFill>
                <a:latin typeface="Verdana" charset="0"/>
              </a:rPr>
              <a:t>*”</a:t>
            </a:r>
            <a:endParaRPr lang="en-US" sz="2600" dirty="0">
              <a:solidFill>
                <a:srgbClr val="191919"/>
              </a:solidFill>
              <a:latin typeface="Verdana" charset="0"/>
            </a:endParaRPr>
          </a:p>
        </p:txBody>
      </p:sp>
      <p:sp>
        <p:nvSpPr>
          <p:cNvPr id="8" name="AutoShape 20"/>
          <p:cNvSpPr>
            <a:spLocks noChangeArrowheads="1"/>
          </p:cNvSpPr>
          <p:nvPr/>
        </p:nvSpPr>
        <p:spPr bwMode="auto">
          <a:xfrm flipV="1">
            <a:off x="841742" y="3979016"/>
            <a:ext cx="1097485" cy="598449"/>
          </a:xfrm>
          <a:prstGeom prst="roundRect">
            <a:avLst>
              <a:gd name="adj" fmla="val 16667"/>
            </a:avLst>
          </a:prstGeom>
          <a:solidFill>
            <a:schemeClr val="bg1"/>
          </a:solidFill>
          <a:ln w="57150">
            <a:noFill/>
            <a:round/>
            <a:headEnd/>
            <a:tailEnd/>
          </a:ln>
        </p:spPr>
        <p:txBody>
          <a:bodyPr rot="10800000" wrap="none" anchor="ctr">
            <a:prstTxWarp prst="textNoShape">
              <a:avLst/>
            </a:prstTxWarp>
          </a:bodyPr>
          <a:lstStyle/>
          <a:p>
            <a:pPr algn="ctr" eaLnBrk="0" hangingPunct="0"/>
            <a:r>
              <a:rPr lang="en-US" sz="2800" dirty="0">
                <a:solidFill>
                  <a:srgbClr val="FF8411"/>
                </a:solidFill>
                <a:latin typeface="Verdana" charset="0"/>
              </a:rPr>
              <a:t>Enter</a:t>
            </a:r>
            <a:endParaRPr lang="en-US" sz="2800" dirty="0">
              <a:latin typeface="Verdana" charset="0"/>
            </a:endParaRPr>
          </a:p>
        </p:txBody>
      </p:sp>
      <p:grpSp>
        <p:nvGrpSpPr>
          <p:cNvPr id="9" name="Group 8"/>
          <p:cNvGrpSpPr/>
          <p:nvPr/>
        </p:nvGrpSpPr>
        <p:grpSpPr>
          <a:xfrm>
            <a:off x="4374777" y="4842768"/>
            <a:ext cx="3722848" cy="708295"/>
            <a:chOff x="4454551" y="3374907"/>
            <a:chExt cx="3722848" cy="708295"/>
          </a:xfrm>
        </p:grpSpPr>
        <p:sp>
          <p:nvSpPr>
            <p:cNvPr id="10" name="AutoShape 12"/>
            <p:cNvSpPr>
              <a:spLocks noChangeArrowheads="1"/>
            </p:cNvSpPr>
            <p:nvPr/>
          </p:nvSpPr>
          <p:spPr bwMode="auto">
            <a:xfrm flipV="1">
              <a:off x="6553200" y="3374907"/>
              <a:ext cx="1624199" cy="685800"/>
            </a:xfrm>
            <a:prstGeom prst="roundRect">
              <a:avLst>
                <a:gd name="adj" fmla="val 16667"/>
              </a:avLst>
            </a:prstGeom>
            <a:solidFill>
              <a:srgbClr val="336699"/>
            </a:solidFill>
            <a:ln w="9525">
              <a:noFill/>
              <a:round/>
              <a:headEnd/>
              <a:tailEnd/>
            </a:ln>
          </p:spPr>
          <p:txBody>
            <a:bodyPr rot="10800000" wrap="none" anchor="ctr">
              <a:prstTxWarp prst="textNoShape">
                <a:avLst/>
              </a:prstTxWarp>
            </a:bodyPr>
            <a:lstStyle/>
            <a:p>
              <a:pPr algn="ctr" eaLnBrk="0" hangingPunct="0"/>
              <a:r>
                <a:rPr lang="en-US" sz="3000" dirty="0" smtClean="0">
                  <a:solidFill>
                    <a:schemeClr val="bg1"/>
                  </a:solidFill>
                  <a:latin typeface="Verdana" charset="0"/>
                </a:rPr>
                <a:t>Searc</a:t>
              </a:r>
              <a:r>
                <a:rPr lang="en-US" sz="3000" dirty="0">
                  <a:solidFill>
                    <a:schemeClr val="bg1"/>
                  </a:solidFill>
                  <a:latin typeface="Verdana" charset="0"/>
                </a:rPr>
                <a:t>h</a:t>
              </a:r>
            </a:p>
          </p:txBody>
        </p:sp>
        <p:sp>
          <p:nvSpPr>
            <p:cNvPr id="11" name="AutoShape 20"/>
            <p:cNvSpPr>
              <a:spLocks noChangeArrowheads="1"/>
            </p:cNvSpPr>
            <p:nvPr/>
          </p:nvSpPr>
          <p:spPr bwMode="auto">
            <a:xfrm flipV="1">
              <a:off x="4454551" y="3397402"/>
              <a:ext cx="1913923" cy="685800"/>
            </a:xfrm>
            <a:prstGeom prst="roundRect">
              <a:avLst>
                <a:gd name="adj" fmla="val 16667"/>
              </a:avLst>
            </a:prstGeom>
            <a:solidFill>
              <a:schemeClr val="bg1"/>
            </a:solidFill>
            <a:ln w="57150">
              <a:noFill/>
              <a:round/>
              <a:headEnd/>
              <a:tailEnd/>
            </a:ln>
          </p:spPr>
          <p:txBody>
            <a:bodyPr rot="10800000" wrap="none" anchor="ctr">
              <a:prstTxWarp prst="textNoShape">
                <a:avLst/>
              </a:prstTxWarp>
            </a:bodyPr>
            <a:lstStyle/>
            <a:p>
              <a:pPr eaLnBrk="0" hangingPunct="0">
                <a:lnSpc>
                  <a:spcPct val="120000"/>
                </a:lnSpc>
              </a:pPr>
              <a:r>
                <a:rPr lang="en-US" sz="3000" dirty="0">
                  <a:solidFill>
                    <a:srgbClr val="FF8411"/>
                  </a:solidFill>
                  <a:latin typeface="Verdana" charset="0"/>
                </a:rPr>
                <a:t>and click</a:t>
              </a:r>
              <a:endParaRPr lang="en-US" sz="3000" dirty="0">
                <a:solidFill>
                  <a:srgbClr val="002A7E"/>
                </a:solidFill>
                <a:latin typeface="Verdana" charset="0"/>
              </a:endParaRPr>
            </a:p>
          </p:txBody>
        </p:sp>
      </p:grpSp>
      <p:sp>
        <p:nvSpPr>
          <p:cNvPr id="12" name="AutoShape 10"/>
          <p:cNvSpPr>
            <a:spLocks noChangeArrowheads="1"/>
          </p:cNvSpPr>
          <p:nvPr/>
        </p:nvSpPr>
        <p:spPr bwMode="auto">
          <a:xfrm>
            <a:off x="3657979" y="1699495"/>
            <a:ext cx="379412" cy="2217254"/>
          </a:xfrm>
          <a:prstGeom prst="upArrow">
            <a:avLst>
              <a:gd name="adj1" fmla="val 50000"/>
              <a:gd name="adj2" fmla="val 9787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sp>
        <p:nvSpPr>
          <p:cNvPr id="13" name="AutoShape 20"/>
          <p:cNvSpPr>
            <a:spLocks noChangeArrowheads="1"/>
          </p:cNvSpPr>
          <p:nvPr/>
        </p:nvSpPr>
        <p:spPr bwMode="auto">
          <a:xfrm flipV="1">
            <a:off x="5380035" y="3979016"/>
            <a:ext cx="1118539" cy="598449"/>
          </a:xfrm>
          <a:prstGeom prst="roundRect">
            <a:avLst>
              <a:gd name="adj" fmla="val 16667"/>
            </a:avLst>
          </a:prstGeom>
          <a:solidFill>
            <a:schemeClr val="bg1"/>
          </a:solidFill>
          <a:ln w="57150">
            <a:noFill/>
            <a:round/>
            <a:headEnd/>
            <a:tailEnd/>
          </a:ln>
        </p:spPr>
        <p:txBody>
          <a:bodyPr rot="10800000" wrap="none" anchor="ctr">
            <a:prstTxWarp prst="textNoShape">
              <a:avLst/>
            </a:prstTxWarp>
          </a:bodyPr>
          <a:lstStyle/>
          <a:p>
            <a:pPr algn="ctr" eaLnBrk="0" hangingPunct="0"/>
            <a:r>
              <a:rPr lang="en-US" sz="2800" smtClean="0">
                <a:solidFill>
                  <a:srgbClr val="FF8411"/>
                </a:solidFill>
                <a:latin typeface="Verdana" charset="0"/>
              </a:rPr>
              <a:t>AND</a:t>
            </a:r>
            <a:endParaRPr lang="en-US" sz="2800" dirty="0">
              <a:latin typeface="Verdana" charset="0"/>
            </a:endParaRPr>
          </a:p>
        </p:txBody>
      </p:sp>
      <p:sp>
        <p:nvSpPr>
          <p:cNvPr id="14" name="Rectangle 13"/>
          <p:cNvSpPr>
            <a:spLocks noChangeArrowheads="1"/>
          </p:cNvSpPr>
          <p:nvPr/>
        </p:nvSpPr>
        <p:spPr bwMode="auto">
          <a:xfrm>
            <a:off x="841743" y="4942900"/>
            <a:ext cx="3533034" cy="533400"/>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r>
              <a:rPr lang="en-US" sz="2600" dirty="0" smtClean="0">
                <a:solidFill>
                  <a:srgbClr val="191919"/>
                </a:solidFill>
                <a:latin typeface="Verdana" charset="0"/>
              </a:rPr>
              <a:t>“urinary catheter</a:t>
            </a:r>
            <a:r>
              <a:rPr lang="en-US" sz="2600" dirty="0" smtClean="0">
                <a:solidFill>
                  <a:srgbClr val="191919"/>
                </a:solidFill>
                <a:latin typeface="Verdana" charset="0"/>
              </a:rPr>
              <a:t>*”</a:t>
            </a:r>
            <a:endParaRPr lang="en-US" sz="2600" dirty="0">
              <a:solidFill>
                <a:srgbClr val="191919"/>
              </a:solidFill>
              <a:latin typeface="Verdana" charset="0"/>
            </a:endParaRPr>
          </a:p>
        </p:txBody>
      </p:sp>
    </p:spTree>
    <p:extLst>
      <p:ext uri="{BB962C8B-B14F-4D97-AF65-F5344CB8AC3E}">
        <p14:creationId xmlns:p14="http://schemas.microsoft.com/office/powerpoint/2010/main" val="47461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429" y="236601"/>
            <a:ext cx="6851142" cy="6384798"/>
          </a:xfrm>
          <a:prstGeom prst="rect">
            <a:avLst/>
          </a:prstGeom>
        </p:spPr>
      </p:pic>
      <p:grpSp>
        <p:nvGrpSpPr>
          <p:cNvPr id="8" name="Group 7"/>
          <p:cNvGrpSpPr/>
          <p:nvPr/>
        </p:nvGrpSpPr>
        <p:grpSpPr>
          <a:xfrm>
            <a:off x="2038487" y="1026792"/>
            <a:ext cx="5257800" cy="2571946"/>
            <a:chOff x="2038487" y="1026792"/>
            <a:chExt cx="5257800" cy="2571946"/>
          </a:xfrm>
        </p:grpSpPr>
        <p:grpSp>
          <p:nvGrpSpPr>
            <p:cNvPr id="3" name="Group 2"/>
            <p:cNvGrpSpPr/>
            <p:nvPr/>
          </p:nvGrpSpPr>
          <p:grpSpPr>
            <a:xfrm>
              <a:off x="2038487" y="1026792"/>
              <a:ext cx="5257800" cy="2209800"/>
              <a:chOff x="1828800" y="4153290"/>
              <a:chExt cx="5257800" cy="2209800"/>
            </a:xfrm>
          </p:grpSpPr>
          <p:sp>
            <p:nvSpPr>
              <p:cNvPr id="4" name="Rectangle 10"/>
              <p:cNvSpPr>
                <a:spLocks noChangeArrowheads="1"/>
              </p:cNvSpPr>
              <p:nvPr/>
            </p:nvSpPr>
            <p:spPr bwMode="auto">
              <a:xfrm>
                <a:off x="1828800" y="4153290"/>
                <a:ext cx="5257800" cy="2209800"/>
              </a:xfrm>
              <a:prstGeom prst="rect">
                <a:avLst/>
              </a:prstGeom>
              <a:solidFill>
                <a:schemeClr val="bg1"/>
              </a:solidFill>
              <a:ln w="101600">
                <a:solidFill>
                  <a:srgbClr val="78AAD6"/>
                </a:solidFill>
                <a:miter lim="800000"/>
                <a:headEnd/>
                <a:tailEnd/>
              </a:ln>
              <a:effectLst/>
            </p:spPr>
            <p:txBody>
              <a:bodyPr wrap="none" anchor="ctr">
                <a:prstTxWarp prst="textNoShape">
                  <a:avLst/>
                </a:prstTxWarp>
              </a:bodyPr>
              <a:lstStyle/>
              <a:p>
                <a:pPr algn="ctr" eaLnBrk="0" hangingPunct="0">
                  <a:defRPr/>
                </a:pPr>
                <a:endParaRPr lang="en-US" sz="4800" dirty="0">
                  <a:solidFill>
                    <a:schemeClr val="bg1"/>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sp>
            <p:nvSpPr>
              <p:cNvPr id="5" name="Rectangle 11"/>
              <p:cNvSpPr>
                <a:spLocks noChangeArrowheads="1"/>
              </p:cNvSpPr>
              <p:nvPr/>
            </p:nvSpPr>
            <p:spPr bwMode="auto">
              <a:xfrm>
                <a:off x="2057400" y="4343400"/>
                <a:ext cx="4800600" cy="1828800"/>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6" name="Rectangle 5"/>
              <p:cNvSpPr>
                <a:spLocks noChangeArrowheads="1"/>
              </p:cNvSpPr>
              <p:nvPr/>
            </p:nvSpPr>
            <p:spPr bwMode="auto">
              <a:xfrm>
                <a:off x="2305050" y="4602553"/>
                <a:ext cx="4248150" cy="1311275"/>
              </a:xfrm>
              <a:prstGeom prst="rect">
                <a:avLst/>
              </a:prstGeom>
              <a:noFill/>
              <a:ln w="9525">
                <a:noFill/>
                <a:miter lim="800000"/>
                <a:headEnd/>
                <a:tailEnd/>
              </a:ln>
            </p:spPr>
            <p:txBody>
              <a:bodyPr wrap="none">
                <a:prstTxWarp prst="textNoShape">
                  <a:avLst/>
                </a:prstTxWarp>
                <a:spAutoFit/>
              </a:bodyPr>
              <a:lstStyle/>
              <a:p>
                <a:pPr algn="ctr" eaLnBrk="0" hangingPunct="0"/>
                <a:r>
                  <a:rPr lang="en-US" sz="3600" dirty="0">
                    <a:solidFill>
                      <a:srgbClr val="FF6600"/>
                    </a:solidFill>
                    <a:latin typeface="Verdana" charset="0"/>
                  </a:rPr>
                  <a:t>PubMed identifies</a:t>
                </a:r>
                <a:r>
                  <a:rPr lang="en-US" sz="400" dirty="0">
                    <a:solidFill>
                      <a:srgbClr val="FF6600"/>
                    </a:solidFill>
                    <a:latin typeface="Verdana" charset="0"/>
                  </a:rPr>
                  <a:t>  </a:t>
                </a:r>
              </a:p>
              <a:p>
                <a:pPr algn="ctr" eaLnBrk="0" hangingPunct="0"/>
                <a:endParaRPr lang="en-US" sz="400" dirty="0">
                  <a:solidFill>
                    <a:srgbClr val="FF6600"/>
                  </a:solidFill>
                  <a:latin typeface="Verdana" charset="0"/>
                </a:endParaRPr>
              </a:p>
              <a:p>
                <a:pPr algn="ctr" eaLnBrk="0" hangingPunct="0"/>
                <a:r>
                  <a:rPr lang="en-US" sz="400" dirty="0">
                    <a:solidFill>
                      <a:srgbClr val="FF6600"/>
                    </a:solidFill>
                    <a:latin typeface="Verdana" charset="0"/>
                  </a:rPr>
                  <a:t> </a:t>
                </a:r>
                <a:endParaRPr lang="en-US" sz="4400" dirty="0" smtClean="0">
                  <a:solidFill>
                    <a:srgbClr val="FF6600"/>
                  </a:solidFill>
                  <a:latin typeface="Verdana" charset="0"/>
                </a:endParaRPr>
              </a:p>
              <a:p>
                <a:pPr algn="ctr" eaLnBrk="0" hangingPunct="0"/>
                <a:r>
                  <a:rPr lang="en-US" sz="3600" dirty="0" smtClean="0">
                    <a:solidFill>
                      <a:srgbClr val="FF6600"/>
                    </a:solidFill>
                    <a:latin typeface="Verdana" charset="0"/>
                  </a:rPr>
                  <a:t>48 </a:t>
                </a:r>
                <a:r>
                  <a:rPr lang="en-US" sz="3600" dirty="0">
                    <a:solidFill>
                      <a:srgbClr val="FF6600"/>
                    </a:solidFill>
                    <a:latin typeface="Verdana" charset="0"/>
                  </a:rPr>
                  <a:t>articles</a:t>
                </a:r>
                <a:endParaRPr lang="en-US" sz="4400" dirty="0">
                  <a:solidFill>
                    <a:srgbClr val="FF6600"/>
                  </a:solidFill>
                  <a:latin typeface="Verdana" charset="0"/>
                </a:endParaRPr>
              </a:p>
            </p:txBody>
          </p:sp>
        </p:grpSp>
        <p:sp>
          <p:nvSpPr>
            <p:cNvPr id="7" name="AutoShape 10"/>
            <p:cNvSpPr>
              <a:spLocks noChangeArrowheads="1"/>
            </p:cNvSpPr>
            <p:nvPr/>
          </p:nvSpPr>
          <p:spPr bwMode="auto">
            <a:xfrm rot="10800000">
              <a:off x="3004923" y="2234295"/>
              <a:ext cx="376238" cy="1364443"/>
            </a:xfrm>
            <a:prstGeom prst="upArrow">
              <a:avLst>
                <a:gd name="adj1" fmla="val 50000"/>
                <a:gd name="adj2" fmla="val 7762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116563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67" y="2952988"/>
            <a:ext cx="7581900" cy="3688080"/>
          </a:xfrm>
          <a:prstGeom prst="rect">
            <a:avLst/>
          </a:prstGeom>
        </p:spPr>
      </p:pic>
      <p:grpSp>
        <p:nvGrpSpPr>
          <p:cNvPr id="3" name="Group 2"/>
          <p:cNvGrpSpPr/>
          <p:nvPr/>
        </p:nvGrpSpPr>
        <p:grpSpPr>
          <a:xfrm>
            <a:off x="376517" y="288449"/>
            <a:ext cx="8229600" cy="2423759"/>
            <a:chOff x="468350" y="2509021"/>
            <a:chExt cx="8229600" cy="1873405"/>
          </a:xfrm>
        </p:grpSpPr>
        <p:sp>
          <p:nvSpPr>
            <p:cNvPr id="4" name="Rectangle 3"/>
            <p:cNvSpPr>
              <a:spLocks noChangeArrowheads="1"/>
            </p:cNvSpPr>
            <p:nvPr/>
          </p:nvSpPr>
          <p:spPr bwMode="auto">
            <a:xfrm>
              <a:off x="468350" y="2509021"/>
              <a:ext cx="8229600" cy="1873405"/>
            </a:xfrm>
            <a:prstGeom prst="rect">
              <a:avLst/>
            </a:prstGeom>
            <a:solidFill>
              <a:schemeClr val="bg1"/>
            </a:solidFill>
            <a:ln w="114300">
              <a:solidFill>
                <a:srgbClr val="648BB6"/>
              </a:solidFill>
              <a:miter lim="800000"/>
              <a:headEnd/>
              <a:tailEnd/>
            </a:ln>
          </p:spPr>
          <p:txBody>
            <a:bodyPr wrap="none" anchor="ctr">
              <a:prstTxWarp prst="textNoShape">
                <a:avLst/>
              </a:prstTxWarp>
            </a:bodyPr>
            <a:lstStyle/>
            <a:p>
              <a:pPr eaLnBrk="0" hangingPunct="0">
                <a:lnSpc>
                  <a:spcPct val="120000"/>
                </a:lnSpc>
              </a:pPr>
              <a:r>
                <a:rPr lang="en-US" sz="3200" dirty="0" smtClean="0">
                  <a:solidFill>
                    <a:srgbClr val="002A7E"/>
                  </a:solidFill>
                  <a:latin typeface="Verdana" charset="0"/>
                </a:rPr>
                <a:t>  </a:t>
              </a:r>
            </a:p>
            <a:p>
              <a:pPr eaLnBrk="0" hangingPunct="0">
                <a:lnSpc>
                  <a:spcPct val="120000"/>
                </a:lnSpc>
              </a:pPr>
              <a:endParaRPr lang="en-US" sz="3200" dirty="0">
                <a:solidFill>
                  <a:srgbClr val="002A7E"/>
                </a:solidFill>
                <a:latin typeface="Verdana" charset="0"/>
              </a:endParaRPr>
            </a:p>
            <a:p>
              <a:pPr eaLnBrk="0" hangingPunct="0">
                <a:lnSpc>
                  <a:spcPct val="120000"/>
                </a:lnSpc>
              </a:pPr>
              <a:r>
                <a:rPr lang="en-US" sz="1400" dirty="0" smtClean="0">
                  <a:solidFill>
                    <a:schemeClr val="bg1"/>
                  </a:solidFill>
                  <a:latin typeface="Verdana" charset="0"/>
                </a:rPr>
                <a:t>a</a:t>
              </a:r>
              <a:endParaRPr lang="en-US" sz="3200" dirty="0">
                <a:solidFill>
                  <a:srgbClr val="002A7E"/>
                </a:solidFill>
                <a:latin typeface="Verdana" charset="0"/>
              </a:endParaRPr>
            </a:p>
            <a:p>
              <a:pPr eaLnBrk="0" hangingPunct="0">
                <a:lnSpc>
                  <a:spcPct val="120000"/>
                </a:lnSpc>
              </a:pPr>
              <a:endParaRPr lang="en-US" dirty="0">
                <a:solidFill>
                  <a:srgbClr val="00FFFF"/>
                </a:solidFill>
                <a:latin typeface="Verdana" charset="0"/>
              </a:endParaRPr>
            </a:p>
            <a:p>
              <a:pPr eaLnBrk="0" hangingPunct="0"/>
              <a:endParaRPr lang="en-US" dirty="0">
                <a:solidFill>
                  <a:srgbClr val="00FFFF"/>
                </a:solidFill>
                <a:latin typeface="Verdana" charset="0"/>
              </a:endParaRPr>
            </a:p>
            <a:p>
              <a:pPr eaLnBrk="0" hangingPunct="0"/>
              <a:endParaRPr lang="en-US" dirty="0">
                <a:solidFill>
                  <a:srgbClr val="002A7E"/>
                </a:solidFill>
                <a:latin typeface="Verdana" charset="0"/>
              </a:endParaRPr>
            </a:p>
          </p:txBody>
        </p:sp>
        <p:sp>
          <p:nvSpPr>
            <p:cNvPr id="5" name="Rectangle 4"/>
            <p:cNvSpPr>
              <a:spLocks noChangeArrowheads="1"/>
            </p:cNvSpPr>
            <p:nvPr/>
          </p:nvSpPr>
          <p:spPr bwMode="auto">
            <a:xfrm>
              <a:off x="625105" y="2698592"/>
              <a:ext cx="7916091" cy="1494264"/>
            </a:xfrm>
            <a:prstGeom prst="rect">
              <a:avLst/>
            </a:prstGeom>
            <a:noFill/>
            <a:ln w="38100">
              <a:solidFill>
                <a:srgbClr val="5EC266"/>
              </a:solidFill>
              <a:miter lim="800000"/>
              <a:headEnd/>
              <a:tailEnd/>
            </a:ln>
          </p:spPr>
          <p:txBody>
            <a:bodyPr wrap="none" anchor="ctr">
              <a:prstTxWarp prst="textNoShape">
                <a:avLst/>
              </a:prstTxWarp>
            </a:bodyPr>
            <a:lstStyle/>
            <a:p>
              <a:pPr eaLnBrk="0" hangingPunct="0"/>
              <a:endParaRPr lang="en-US" dirty="0"/>
            </a:p>
          </p:txBody>
        </p:sp>
      </p:grpSp>
      <p:sp>
        <p:nvSpPr>
          <p:cNvPr id="6" name="Rectangle 5"/>
          <p:cNvSpPr>
            <a:spLocks noChangeArrowheads="1"/>
          </p:cNvSpPr>
          <p:nvPr/>
        </p:nvSpPr>
        <p:spPr bwMode="auto">
          <a:xfrm>
            <a:off x="1950212" y="688867"/>
            <a:ext cx="3514982" cy="533400"/>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r>
              <a:rPr lang="en-US" sz="2600" dirty="0" smtClean="0">
                <a:solidFill>
                  <a:srgbClr val="191919"/>
                </a:solidFill>
                <a:latin typeface="Verdana" charset="0"/>
              </a:rPr>
              <a:t>s</a:t>
            </a:r>
            <a:r>
              <a:rPr lang="en-US" sz="2600" dirty="0" smtClean="0">
                <a:solidFill>
                  <a:srgbClr val="191919"/>
                </a:solidFill>
                <a:latin typeface="Verdana" charset="0"/>
              </a:rPr>
              <a:t>pinal </a:t>
            </a:r>
            <a:r>
              <a:rPr lang="en-US" sz="2600" dirty="0" smtClean="0">
                <a:solidFill>
                  <a:srgbClr val="191919"/>
                </a:solidFill>
                <a:latin typeface="Verdana" charset="0"/>
              </a:rPr>
              <a:t>cord </a:t>
            </a:r>
            <a:r>
              <a:rPr lang="en-US" sz="2600" dirty="0" err="1" smtClean="0">
                <a:solidFill>
                  <a:srgbClr val="191919"/>
                </a:solidFill>
                <a:latin typeface="Verdana" charset="0"/>
              </a:rPr>
              <a:t>injur</a:t>
            </a:r>
            <a:r>
              <a:rPr lang="en-US" sz="2600" dirty="0" smtClean="0">
                <a:solidFill>
                  <a:srgbClr val="191919"/>
                </a:solidFill>
                <a:latin typeface="Verdana" charset="0"/>
              </a:rPr>
              <a:t>*</a:t>
            </a:r>
            <a:endParaRPr lang="en-US" sz="2600" dirty="0">
              <a:solidFill>
                <a:srgbClr val="191919"/>
              </a:solidFill>
              <a:latin typeface="Verdana" charset="0"/>
            </a:endParaRPr>
          </a:p>
        </p:txBody>
      </p:sp>
      <p:sp>
        <p:nvSpPr>
          <p:cNvPr id="7" name="AutoShape 20"/>
          <p:cNvSpPr>
            <a:spLocks noChangeArrowheads="1"/>
          </p:cNvSpPr>
          <p:nvPr/>
        </p:nvSpPr>
        <p:spPr bwMode="auto">
          <a:xfrm flipV="1">
            <a:off x="761059" y="652399"/>
            <a:ext cx="1097485" cy="598449"/>
          </a:xfrm>
          <a:prstGeom prst="roundRect">
            <a:avLst>
              <a:gd name="adj" fmla="val 16667"/>
            </a:avLst>
          </a:prstGeom>
          <a:solidFill>
            <a:schemeClr val="bg1"/>
          </a:solidFill>
          <a:ln w="57150">
            <a:noFill/>
            <a:round/>
            <a:headEnd/>
            <a:tailEnd/>
          </a:ln>
        </p:spPr>
        <p:txBody>
          <a:bodyPr rot="10800000" wrap="none" anchor="ctr">
            <a:prstTxWarp prst="textNoShape">
              <a:avLst/>
            </a:prstTxWarp>
          </a:bodyPr>
          <a:lstStyle/>
          <a:p>
            <a:pPr algn="ctr" eaLnBrk="0" hangingPunct="0"/>
            <a:r>
              <a:rPr lang="en-US" sz="2800" dirty="0">
                <a:solidFill>
                  <a:srgbClr val="FF8411"/>
                </a:solidFill>
                <a:latin typeface="Verdana" charset="0"/>
              </a:rPr>
              <a:t>Enter</a:t>
            </a:r>
            <a:endParaRPr lang="en-US" sz="2800" dirty="0">
              <a:latin typeface="Verdana" charset="0"/>
            </a:endParaRPr>
          </a:p>
        </p:txBody>
      </p:sp>
      <p:grpSp>
        <p:nvGrpSpPr>
          <p:cNvPr id="8" name="Group 7"/>
          <p:cNvGrpSpPr/>
          <p:nvPr/>
        </p:nvGrpSpPr>
        <p:grpSpPr>
          <a:xfrm>
            <a:off x="4294094" y="1516151"/>
            <a:ext cx="3722848" cy="708295"/>
            <a:chOff x="4454551" y="3374907"/>
            <a:chExt cx="3722848" cy="708295"/>
          </a:xfrm>
        </p:grpSpPr>
        <p:sp>
          <p:nvSpPr>
            <p:cNvPr id="9" name="AutoShape 12"/>
            <p:cNvSpPr>
              <a:spLocks noChangeArrowheads="1"/>
            </p:cNvSpPr>
            <p:nvPr/>
          </p:nvSpPr>
          <p:spPr bwMode="auto">
            <a:xfrm flipV="1">
              <a:off x="6553200" y="3374907"/>
              <a:ext cx="1624199" cy="685800"/>
            </a:xfrm>
            <a:prstGeom prst="roundRect">
              <a:avLst>
                <a:gd name="adj" fmla="val 16667"/>
              </a:avLst>
            </a:prstGeom>
            <a:solidFill>
              <a:srgbClr val="336699"/>
            </a:solidFill>
            <a:ln w="9525">
              <a:noFill/>
              <a:round/>
              <a:headEnd/>
              <a:tailEnd/>
            </a:ln>
          </p:spPr>
          <p:txBody>
            <a:bodyPr rot="10800000" wrap="none" anchor="ctr">
              <a:prstTxWarp prst="textNoShape">
                <a:avLst/>
              </a:prstTxWarp>
            </a:bodyPr>
            <a:lstStyle/>
            <a:p>
              <a:pPr algn="ctr" eaLnBrk="0" hangingPunct="0"/>
              <a:r>
                <a:rPr lang="en-US" sz="3000" dirty="0" smtClean="0">
                  <a:solidFill>
                    <a:schemeClr val="bg1"/>
                  </a:solidFill>
                  <a:latin typeface="Verdana" charset="0"/>
                </a:rPr>
                <a:t>Searc</a:t>
              </a:r>
              <a:r>
                <a:rPr lang="en-US" sz="3000" dirty="0">
                  <a:solidFill>
                    <a:schemeClr val="bg1"/>
                  </a:solidFill>
                  <a:latin typeface="Verdana" charset="0"/>
                </a:rPr>
                <a:t>h</a:t>
              </a:r>
            </a:p>
          </p:txBody>
        </p:sp>
        <p:sp>
          <p:nvSpPr>
            <p:cNvPr id="10" name="AutoShape 20"/>
            <p:cNvSpPr>
              <a:spLocks noChangeArrowheads="1"/>
            </p:cNvSpPr>
            <p:nvPr/>
          </p:nvSpPr>
          <p:spPr bwMode="auto">
            <a:xfrm flipV="1">
              <a:off x="4454551" y="3397402"/>
              <a:ext cx="1913923" cy="685800"/>
            </a:xfrm>
            <a:prstGeom prst="roundRect">
              <a:avLst>
                <a:gd name="adj" fmla="val 16667"/>
              </a:avLst>
            </a:prstGeom>
            <a:solidFill>
              <a:schemeClr val="bg1"/>
            </a:solidFill>
            <a:ln w="57150">
              <a:noFill/>
              <a:round/>
              <a:headEnd/>
              <a:tailEnd/>
            </a:ln>
          </p:spPr>
          <p:txBody>
            <a:bodyPr rot="10800000" wrap="none" anchor="ctr">
              <a:prstTxWarp prst="textNoShape">
                <a:avLst/>
              </a:prstTxWarp>
            </a:bodyPr>
            <a:lstStyle/>
            <a:p>
              <a:pPr eaLnBrk="0" hangingPunct="0">
                <a:lnSpc>
                  <a:spcPct val="120000"/>
                </a:lnSpc>
              </a:pPr>
              <a:r>
                <a:rPr lang="en-US" sz="3000" dirty="0">
                  <a:solidFill>
                    <a:srgbClr val="FF8411"/>
                  </a:solidFill>
                  <a:latin typeface="Verdana" charset="0"/>
                </a:rPr>
                <a:t>and click</a:t>
              </a:r>
              <a:endParaRPr lang="en-US" sz="3000" dirty="0">
                <a:solidFill>
                  <a:srgbClr val="002A7E"/>
                </a:solidFill>
                <a:latin typeface="Verdana" charset="0"/>
              </a:endParaRPr>
            </a:p>
          </p:txBody>
        </p:sp>
      </p:grpSp>
      <p:sp>
        <p:nvSpPr>
          <p:cNvPr id="11" name="AutoShape 20"/>
          <p:cNvSpPr>
            <a:spLocks noChangeArrowheads="1"/>
          </p:cNvSpPr>
          <p:nvPr/>
        </p:nvSpPr>
        <p:spPr bwMode="auto">
          <a:xfrm flipV="1">
            <a:off x="5299352" y="652399"/>
            <a:ext cx="1118539" cy="598449"/>
          </a:xfrm>
          <a:prstGeom prst="roundRect">
            <a:avLst>
              <a:gd name="adj" fmla="val 16667"/>
            </a:avLst>
          </a:prstGeom>
          <a:solidFill>
            <a:schemeClr val="bg1"/>
          </a:solidFill>
          <a:ln w="57150">
            <a:noFill/>
            <a:round/>
            <a:headEnd/>
            <a:tailEnd/>
          </a:ln>
        </p:spPr>
        <p:txBody>
          <a:bodyPr rot="10800000" wrap="none" anchor="ctr">
            <a:prstTxWarp prst="textNoShape">
              <a:avLst/>
            </a:prstTxWarp>
          </a:bodyPr>
          <a:lstStyle/>
          <a:p>
            <a:pPr algn="ctr" eaLnBrk="0" hangingPunct="0"/>
            <a:r>
              <a:rPr lang="en-US" sz="2800" smtClean="0">
                <a:solidFill>
                  <a:srgbClr val="FF8411"/>
                </a:solidFill>
                <a:latin typeface="Verdana" charset="0"/>
              </a:rPr>
              <a:t>AND</a:t>
            </a:r>
            <a:endParaRPr lang="en-US" sz="2800" dirty="0">
              <a:latin typeface="Verdana" charset="0"/>
            </a:endParaRPr>
          </a:p>
        </p:txBody>
      </p:sp>
      <p:sp>
        <p:nvSpPr>
          <p:cNvPr id="12" name="Rectangle 11"/>
          <p:cNvSpPr>
            <a:spLocks noChangeArrowheads="1"/>
          </p:cNvSpPr>
          <p:nvPr/>
        </p:nvSpPr>
        <p:spPr bwMode="auto">
          <a:xfrm>
            <a:off x="761060" y="1616283"/>
            <a:ext cx="3533034" cy="533400"/>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r>
              <a:rPr lang="en-US" sz="2600" dirty="0" smtClean="0">
                <a:solidFill>
                  <a:srgbClr val="191919"/>
                </a:solidFill>
                <a:latin typeface="Verdana" charset="0"/>
              </a:rPr>
              <a:t>urinary catheter</a:t>
            </a:r>
            <a:r>
              <a:rPr lang="en-US" sz="2600" dirty="0" smtClean="0">
                <a:solidFill>
                  <a:srgbClr val="191919"/>
                </a:solidFill>
                <a:latin typeface="Verdana" charset="0"/>
              </a:rPr>
              <a:t>*</a:t>
            </a:r>
            <a:endParaRPr lang="en-US" sz="2600" dirty="0">
              <a:solidFill>
                <a:srgbClr val="191919"/>
              </a:solidFill>
              <a:latin typeface="Verdana" charset="0"/>
            </a:endParaRPr>
          </a:p>
        </p:txBody>
      </p:sp>
    </p:spTree>
    <p:extLst>
      <p:ext uri="{BB962C8B-B14F-4D97-AF65-F5344CB8AC3E}">
        <p14:creationId xmlns:p14="http://schemas.microsoft.com/office/powerpoint/2010/main" val="152805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rgbClr val="008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534950" y="760853"/>
            <a:ext cx="8062988" cy="53283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r>
              <a:rPr lang="en-US" sz="2400" b="1" u="sng" dirty="0">
                <a:solidFill>
                  <a:srgbClr val="FF0000"/>
                </a:solidFill>
              </a:rPr>
              <a:t>Secondary sources:</a:t>
            </a:r>
            <a:endParaRPr lang="en-US" sz="2400" b="1" dirty="0">
              <a:solidFill>
                <a:srgbClr val="FF0000"/>
              </a:solidFill>
            </a:endParaRPr>
          </a:p>
          <a:p>
            <a:r>
              <a:rPr lang="en-US" sz="2400" dirty="0">
                <a:solidFill>
                  <a:srgbClr val="0080FF"/>
                </a:solidFill>
              </a:rPr>
              <a:t>Secondary sources are the resulting commentaries, summaries, reviews, or interpretations of primary sources.  Always written after primary sources are presented, and often written by those not involved in the original work, secondary sources can provide new insights or historical perspectives not previously available.  Some common secondary sources are textbooks, systematic reviews, biographies, and general magazines.  Secondary sources often do not cite the work of others.</a:t>
            </a:r>
          </a:p>
          <a:p>
            <a:pPr>
              <a:defRPr/>
            </a:pPr>
            <a:endParaRPr lang="en-US" sz="2400" dirty="0" smtClean="0">
              <a:solidFill>
                <a:srgbClr val="0080FF"/>
              </a:solidFill>
            </a:endParaRPr>
          </a:p>
          <a:p>
            <a:pPr>
              <a:defRPr/>
            </a:pPr>
            <a:endParaRPr lang="en-US" sz="2400" dirty="0">
              <a:solidFill>
                <a:srgbClr val="0080FF"/>
              </a:solidFill>
            </a:endParaRPr>
          </a:p>
          <a:p>
            <a:r>
              <a:rPr lang="en-US" sz="2000" b="1" i="1" dirty="0">
                <a:solidFill>
                  <a:schemeClr val="tx1"/>
                </a:solidFill>
              </a:rPr>
              <a:t>From:</a:t>
            </a:r>
            <a:endParaRPr lang="en-US" sz="2000" dirty="0">
              <a:solidFill>
                <a:schemeClr val="tx1"/>
              </a:solidFill>
            </a:endParaRPr>
          </a:p>
          <a:p>
            <a:r>
              <a:rPr lang="en-US" sz="2000" dirty="0">
                <a:solidFill>
                  <a:srgbClr val="0080FF"/>
                </a:solidFill>
              </a:rPr>
              <a:t>Schmidt, N. A., &amp; Brown, J. M. (2009). Finding sources of evidence. In </a:t>
            </a:r>
            <a:r>
              <a:rPr lang="en-US" sz="2000" i="1" dirty="0">
                <a:solidFill>
                  <a:srgbClr val="0080FF"/>
                </a:solidFill>
              </a:rPr>
              <a:t>Evidence-based practice for nurses</a:t>
            </a:r>
            <a:r>
              <a:rPr lang="en-US" sz="2000" dirty="0">
                <a:solidFill>
                  <a:srgbClr val="0080FF"/>
                </a:solidFill>
              </a:rPr>
              <a:t> (p. 79). Sudbury, MA: Jones and Bartlett Publishers</a:t>
            </a:r>
            <a:r>
              <a:rPr lang="en-US" sz="2000" dirty="0" smtClean="0">
                <a:solidFill>
                  <a:srgbClr val="0080FF"/>
                </a:solidFill>
              </a:rPr>
              <a:t>.</a:t>
            </a:r>
            <a:endParaRPr lang="en-US" sz="2000" dirty="0">
              <a:solidFill>
                <a:srgbClr val="0080FF"/>
              </a:solidFill>
            </a:endParaRPr>
          </a:p>
        </p:txBody>
      </p:sp>
    </p:spTree>
    <p:extLst>
      <p:ext uri="{BB962C8B-B14F-4D97-AF65-F5344CB8AC3E}">
        <p14:creationId xmlns:p14="http://schemas.microsoft.com/office/powerpoint/2010/main" val="151063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 b="2475"/>
          <a:stretch/>
        </p:blipFill>
        <p:spPr>
          <a:xfrm>
            <a:off x="472487" y="1834597"/>
            <a:ext cx="8071104" cy="4819464"/>
          </a:xfrm>
          <a:prstGeom prst="rect">
            <a:avLst/>
          </a:prstGeom>
        </p:spPr>
      </p:pic>
      <p:grpSp>
        <p:nvGrpSpPr>
          <p:cNvPr id="10" name="Group 9"/>
          <p:cNvGrpSpPr/>
          <p:nvPr/>
        </p:nvGrpSpPr>
        <p:grpSpPr>
          <a:xfrm>
            <a:off x="1943100" y="443306"/>
            <a:ext cx="5257800" cy="2892021"/>
            <a:chOff x="1943100" y="443306"/>
            <a:chExt cx="5257800" cy="2892021"/>
          </a:xfrm>
        </p:grpSpPr>
        <p:grpSp>
          <p:nvGrpSpPr>
            <p:cNvPr id="5" name="Group 4"/>
            <p:cNvGrpSpPr/>
            <p:nvPr/>
          </p:nvGrpSpPr>
          <p:grpSpPr>
            <a:xfrm>
              <a:off x="1943100" y="443306"/>
              <a:ext cx="5257800" cy="2209800"/>
              <a:chOff x="1828800" y="4153290"/>
              <a:chExt cx="5257800" cy="2209800"/>
            </a:xfrm>
          </p:grpSpPr>
          <p:sp>
            <p:nvSpPr>
              <p:cNvPr id="7" name="Rectangle 10"/>
              <p:cNvSpPr>
                <a:spLocks noChangeArrowheads="1"/>
              </p:cNvSpPr>
              <p:nvPr/>
            </p:nvSpPr>
            <p:spPr bwMode="auto">
              <a:xfrm>
                <a:off x="1828800" y="4153290"/>
                <a:ext cx="5257800" cy="2209800"/>
              </a:xfrm>
              <a:prstGeom prst="rect">
                <a:avLst/>
              </a:prstGeom>
              <a:solidFill>
                <a:schemeClr val="bg1"/>
              </a:solidFill>
              <a:ln w="101600">
                <a:solidFill>
                  <a:srgbClr val="78AAD6"/>
                </a:solidFill>
                <a:miter lim="800000"/>
                <a:headEnd/>
                <a:tailEnd/>
              </a:ln>
              <a:effectLst/>
            </p:spPr>
            <p:txBody>
              <a:bodyPr wrap="none" anchor="ctr">
                <a:prstTxWarp prst="textNoShape">
                  <a:avLst/>
                </a:prstTxWarp>
              </a:bodyPr>
              <a:lstStyle/>
              <a:p>
                <a:pPr algn="ctr" eaLnBrk="0" hangingPunct="0">
                  <a:defRPr/>
                </a:pPr>
                <a:endParaRPr lang="en-US" sz="4800" dirty="0">
                  <a:solidFill>
                    <a:schemeClr val="bg1"/>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sp>
            <p:nvSpPr>
              <p:cNvPr id="8" name="Rectangle 11"/>
              <p:cNvSpPr>
                <a:spLocks noChangeArrowheads="1"/>
              </p:cNvSpPr>
              <p:nvPr/>
            </p:nvSpPr>
            <p:spPr bwMode="auto">
              <a:xfrm>
                <a:off x="2057400" y="4343400"/>
                <a:ext cx="4800600" cy="1828800"/>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9" name="Rectangle 8"/>
              <p:cNvSpPr>
                <a:spLocks noChangeArrowheads="1"/>
              </p:cNvSpPr>
              <p:nvPr/>
            </p:nvSpPr>
            <p:spPr bwMode="auto">
              <a:xfrm>
                <a:off x="2305050" y="4602553"/>
                <a:ext cx="4248150" cy="1311275"/>
              </a:xfrm>
              <a:prstGeom prst="rect">
                <a:avLst/>
              </a:prstGeom>
              <a:noFill/>
              <a:ln w="9525">
                <a:noFill/>
                <a:miter lim="800000"/>
                <a:headEnd/>
                <a:tailEnd/>
              </a:ln>
            </p:spPr>
            <p:txBody>
              <a:bodyPr wrap="none">
                <a:prstTxWarp prst="textNoShape">
                  <a:avLst/>
                </a:prstTxWarp>
                <a:spAutoFit/>
              </a:bodyPr>
              <a:lstStyle/>
              <a:p>
                <a:pPr algn="ctr" eaLnBrk="0" hangingPunct="0"/>
                <a:r>
                  <a:rPr lang="en-US" sz="3600" dirty="0">
                    <a:solidFill>
                      <a:srgbClr val="FF6600"/>
                    </a:solidFill>
                    <a:latin typeface="Verdana" charset="0"/>
                  </a:rPr>
                  <a:t>PubMed identifies</a:t>
                </a:r>
                <a:r>
                  <a:rPr lang="en-US" sz="400" dirty="0">
                    <a:solidFill>
                      <a:srgbClr val="FF6600"/>
                    </a:solidFill>
                    <a:latin typeface="Verdana" charset="0"/>
                  </a:rPr>
                  <a:t>  </a:t>
                </a:r>
              </a:p>
              <a:p>
                <a:pPr algn="ctr" eaLnBrk="0" hangingPunct="0"/>
                <a:endParaRPr lang="en-US" sz="400" dirty="0">
                  <a:solidFill>
                    <a:srgbClr val="FF6600"/>
                  </a:solidFill>
                  <a:latin typeface="Verdana" charset="0"/>
                </a:endParaRPr>
              </a:p>
              <a:p>
                <a:pPr algn="ctr" eaLnBrk="0" hangingPunct="0"/>
                <a:r>
                  <a:rPr lang="en-US" sz="400" dirty="0">
                    <a:solidFill>
                      <a:srgbClr val="FF6600"/>
                    </a:solidFill>
                    <a:latin typeface="Verdana" charset="0"/>
                  </a:rPr>
                  <a:t> </a:t>
                </a:r>
                <a:endParaRPr lang="en-US" sz="4400" dirty="0" smtClean="0">
                  <a:solidFill>
                    <a:srgbClr val="FF6600"/>
                  </a:solidFill>
                  <a:latin typeface="Verdana" charset="0"/>
                </a:endParaRPr>
              </a:p>
              <a:p>
                <a:pPr algn="ctr" eaLnBrk="0" hangingPunct="0"/>
                <a:r>
                  <a:rPr lang="en-US" sz="3600" dirty="0" smtClean="0">
                    <a:solidFill>
                      <a:srgbClr val="FF6600"/>
                    </a:solidFill>
                    <a:latin typeface="Verdana" charset="0"/>
                  </a:rPr>
                  <a:t>474 </a:t>
                </a:r>
                <a:r>
                  <a:rPr lang="en-US" sz="3600" dirty="0">
                    <a:solidFill>
                      <a:srgbClr val="FF6600"/>
                    </a:solidFill>
                    <a:latin typeface="Verdana" charset="0"/>
                  </a:rPr>
                  <a:t>articles</a:t>
                </a:r>
                <a:endParaRPr lang="en-US" sz="4400" dirty="0">
                  <a:solidFill>
                    <a:srgbClr val="FF6600"/>
                  </a:solidFill>
                  <a:latin typeface="Verdana" charset="0"/>
                </a:endParaRPr>
              </a:p>
            </p:txBody>
          </p:sp>
        </p:grpSp>
        <p:sp>
          <p:nvSpPr>
            <p:cNvPr id="6" name="AutoShape 10"/>
            <p:cNvSpPr>
              <a:spLocks noChangeArrowheads="1"/>
            </p:cNvSpPr>
            <p:nvPr/>
          </p:nvSpPr>
          <p:spPr bwMode="auto">
            <a:xfrm rot="10800000">
              <a:off x="2762876" y="1970884"/>
              <a:ext cx="376238" cy="1364443"/>
            </a:xfrm>
            <a:prstGeom prst="upArrow">
              <a:avLst>
                <a:gd name="adj1" fmla="val 50000"/>
                <a:gd name="adj2" fmla="val 7762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2602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 b="2475"/>
          <a:stretch/>
        </p:blipFill>
        <p:spPr>
          <a:xfrm>
            <a:off x="490419" y="1886656"/>
            <a:ext cx="7818882" cy="4668856"/>
          </a:xfrm>
          <a:prstGeom prst="rect">
            <a:avLst/>
          </a:prstGeom>
        </p:spPr>
      </p:pic>
      <p:grpSp>
        <p:nvGrpSpPr>
          <p:cNvPr id="12" name="Group 11"/>
          <p:cNvGrpSpPr/>
          <p:nvPr/>
        </p:nvGrpSpPr>
        <p:grpSpPr>
          <a:xfrm>
            <a:off x="779930" y="281940"/>
            <a:ext cx="4069978" cy="2271544"/>
            <a:chOff x="779930" y="281940"/>
            <a:chExt cx="4069978" cy="2271544"/>
          </a:xfrm>
        </p:grpSpPr>
        <p:grpSp>
          <p:nvGrpSpPr>
            <p:cNvPr id="11" name="Group 10"/>
            <p:cNvGrpSpPr/>
            <p:nvPr/>
          </p:nvGrpSpPr>
          <p:grpSpPr>
            <a:xfrm>
              <a:off x="779930" y="281940"/>
              <a:ext cx="4069978" cy="1125518"/>
              <a:chOff x="1156447" y="174364"/>
              <a:chExt cx="4069978" cy="1125518"/>
            </a:xfrm>
          </p:grpSpPr>
          <p:sp>
            <p:nvSpPr>
              <p:cNvPr id="7" name="Rectangle 10"/>
              <p:cNvSpPr>
                <a:spLocks noChangeArrowheads="1"/>
              </p:cNvSpPr>
              <p:nvPr/>
            </p:nvSpPr>
            <p:spPr bwMode="auto">
              <a:xfrm>
                <a:off x="1156447" y="174364"/>
                <a:ext cx="4069978" cy="1125518"/>
              </a:xfrm>
              <a:prstGeom prst="rect">
                <a:avLst/>
              </a:prstGeom>
              <a:solidFill>
                <a:schemeClr val="bg1"/>
              </a:solidFill>
              <a:ln w="101600">
                <a:solidFill>
                  <a:srgbClr val="78AAD6"/>
                </a:solidFill>
                <a:miter lim="800000"/>
                <a:headEnd/>
                <a:tailEnd/>
              </a:ln>
              <a:effectLst/>
            </p:spPr>
            <p:txBody>
              <a:bodyPr wrap="none" anchor="ctr">
                <a:prstTxWarp prst="textNoShape">
                  <a:avLst/>
                </a:prstTxWarp>
              </a:bodyPr>
              <a:lstStyle/>
              <a:p>
                <a:pPr algn="ctr" eaLnBrk="0" hangingPunct="0">
                  <a:defRPr/>
                </a:pPr>
                <a:endParaRPr lang="en-US" sz="4800" dirty="0">
                  <a:solidFill>
                    <a:schemeClr val="bg1"/>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sp>
            <p:nvSpPr>
              <p:cNvPr id="8" name="Rectangle 11"/>
              <p:cNvSpPr>
                <a:spLocks noChangeArrowheads="1"/>
              </p:cNvSpPr>
              <p:nvPr/>
            </p:nvSpPr>
            <p:spPr bwMode="auto">
              <a:xfrm>
                <a:off x="1372418" y="349443"/>
                <a:ext cx="3655961" cy="756973"/>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9" name="Rectangle 8"/>
              <p:cNvSpPr>
                <a:spLocks noChangeArrowheads="1"/>
              </p:cNvSpPr>
              <p:nvPr/>
            </p:nvSpPr>
            <p:spPr bwMode="auto">
              <a:xfrm>
                <a:off x="1528893" y="444735"/>
                <a:ext cx="3343013" cy="584775"/>
              </a:xfrm>
              <a:prstGeom prst="rect">
                <a:avLst/>
              </a:prstGeom>
              <a:noFill/>
              <a:ln w="9525">
                <a:noFill/>
                <a:miter lim="800000"/>
                <a:headEnd/>
                <a:tailEnd/>
              </a:ln>
            </p:spPr>
            <p:txBody>
              <a:bodyPr wrap="square">
                <a:prstTxWarp prst="textNoShape">
                  <a:avLst/>
                </a:prstTxWarp>
                <a:spAutoFit/>
              </a:bodyPr>
              <a:lstStyle/>
              <a:p>
                <a:pPr algn="ctr" eaLnBrk="0" hangingPunct="0"/>
                <a:r>
                  <a:rPr lang="en-US" sz="3200" dirty="0" smtClean="0">
                    <a:solidFill>
                      <a:srgbClr val="FF6600"/>
                    </a:solidFill>
                    <a:latin typeface="Verdana" charset="0"/>
                  </a:rPr>
                  <a:t>Click Advanced</a:t>
                </a:r>
                <a:endParaRPr lang="en-US" sz="3200" dirty="0">
                  <a:solidFill>
                    <a:srgbClr val="FF6600"/>
                  </a:solidFill>
                  <a:latin typeface="Verdana" charset="0"/>
                </a:endParaRPr>
              </a:p>
            </p:txBody>
          </p:sp>
        </p:grpSp>
        <p:sp>
          <p:nvSpPr>
            <p:cNvPr id="6" name="AutoShape 10"/>
            <p:cNvSpPr>
              <a:spLocks noChangeArrowheads="1"/>
            </p:cNvSpPr>
            <p:nvPr/>
          </p:nvSpPr>
          <p:spPr bwMode="auto">
            <a:xfrm rot="8736237">
              <a:off x="3567116" y="1026770"/>
              <a:ext cx="376238" cy="1526714"/>
            </a:xfrm>
            <a:prstGeom prst="upArrow">
              <a:avLst>
                <a:gd name="adj1" fmla="val 50000"/>
                <a:gd name="adj2" fmla="val 7762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114715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26" y="918591"/>
            <a:ext cx="8499348" cy="5020818"/>
          </a:xfrm>
          <a:prstGeom prst="rect">
            <a:avLst/>
          </a:prstGeom>
        </p:spPr>
      </p:pic>
      <p:sp>
        <p:nvSpPr>
          <p:cNvPr id="3" name="Rectangle 2"/>
          <p:cNvSpPr/>
          <p:nvPr/>
        </p:nvSpPr>
        <p:spPr>
          <a:xfrm>
            <a:off x="1057835" y="4186518"/>
            <a:ext cx="7091083" cy="1434353"/>
          </a:xfrm>
          <a:prstGeom prst="rect">
            <a:avLst/>
          </a:prstGeom>
          <a:no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57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317" y="2059068"/>
            <a:ext cx="7373366" cy="4581652"/>
          </a:xfrm>
          <a:prstGeom prst="rect">
            <a:avLst/>
          </a:prstGeom>
        </p:spPr>
      </p:pic>
      <p:grpSp>
        <p:nvGrpSpPr>
          <p:cNvPr id="13" name="Group 12"/>
          <p:cNvGrpSpPr/>
          <p:nvPr/>
        </p:nvGrpSpPr>
        <p:grpSpPr>
          <a:xfrm>
            <a:off x="358587" y="210221"/>
            <a:ext cx="8498541" cy="2506035"/>
            <a:chOff x="358587" y="210221"/>
            <a:chExt cx="8498541" cy="2506035"/>
          </a:xfrm>
        </p:grpSpPr>
        <p:sp>
          <p:nvSpPr>
            <p:cNvPr id="6" name="Rectangle 10"/>
            <p:cNvSpPr>
              <a:spLocks noChangeArrowheads="1"/>
            </p:cNvSpPr>
            <p:nvPr/>
          </p:nvSpPr>
          <p:spPr bwMode="auto">
            <a:xfrm>
              <a:off x="358587" y="210221"/>
              <a:ext cx="8498541" cy="1636507"/>
            </a:xfrm>
            <a:prstGeom prst="rect">
              <a:avLst/>
            </a:prstGeom>
            <a:solidFill>
              <a:schemeClr val="bg1"/>
            </a:solidFill>
            <a:ln w="101600">
              <a:solidFill>
                <a:srgbClr val="78AAD6"/>
              </a:solidFill>
              <a:miter lim="800000"/>
              <a:headEnd/>
              <a:tailEnd/>
            </a:ln>
            <a:effectLst/>
          </p:spPr>
          <p:txBody>
            <a:bodyPr wrap="none" anchor="ctr">
              <a:prstTxWarp prst="textNoShape">
                <a:avLst/>
              </a:prstTxWarp>
            </a:bodyPr>
            <a:lstStyle/>
            <a:p>
              <a:pPr algn="ctr" eaLnBrk="0" hangingPunct="0">
                <a:defRPr/>
              </a:pPr>
              <a:endParaRPr lang="en-US" sz="4800" dirty="0">
                <a:solidFill>
                  <a:schemeClr val="bg1"/>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sp>
          <p:nvSpPr>
            <p:cNvPr id="10" name="Rectangle 11"/>
            <p:cNvSpPr>
              <a:spLocks noChangeArrowheads="1"/>
            </p:cNvSpPr>
            <p:nvPr/>
          </p:nvSpPr>
          <p:spPr bwMode="auto">
            <a:xfrm>
              <a:off x="561520" y="394493"/>
              <a:ext cx="8143209" cy="1281907"/>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11" name="Rectangle 10"/>
            <p:cNvSpPr>
              <a:spLocks noChangeArrowheads="1"/>
            </p:cNvSpPr>
            <p:nvPr/>
          </p:nvSpPr>
          <p:spPr bwMode="auto">
            <a:xfrm>
              <a:off x="625493" y="461327"/>
              <a:ext cx="7893014" cy="1200329"/>
            </a:xfrm>
            <a:prstGeom prst="rect">
              <a:avLst/>
            </a:prstGeom>
            <a:noFill/>
            <a:ln w="9525">
              <a:noFill/>
              <a:miter lim="800000"/>
              <a:headEnd/>
              <a:tailEnd/>
            </a:ln>
          </p:spPr>
          <p:txBody>
            <a:bodyPr wrap="square">
              <a:prstTxWarp prst="textNoShape">
                <a:avLst/>
              </a:prstTxWarp>
              <a:spAutoFit/>
            </a:bodyPr>
            <a:lstStyle/>
            <a:p>
              <a:pPr algn="ctr" eaLnBrk="0" hangingPunct="0"/>
              <a:r>
                <a:rPr lang="en-US" sz="2400" dirty="0" smtClean="0">
                  <a:solidFill>
                    <a:srgbClr val="FF6600"/>
                  </a:solidFill>
                  <a:latin typeface="Verdana" charset="0"/>
                </a:rPr>
                <a:t>A better way to approach step C, third instruction is to enter the author’s name followed by [au]; i.e. </a:t>
              </a:r>
              <a:r>
                <a:rPr lang="en-US" sz="2400" dirty="0" err="1" smtClean="0">
                  <a:solidFill>
                    <a:srgbClr val="FF6600"/>
                  </a:solidFill>
                  <a:latin typeface="Verdana" charset="0"/>
                </a:rPr>
                <a:t>wilde</a:t>
              </a:r>
              <a:r>
                <a:rPr lang="en-US" sz="2400" dirty="0" smtClean="0">
                  <a:solidFill>
                    <a:srgbClr val="FF6600"/>
                  </a:solidFill>
                  <a:latin typeface="Verdana" charset="0"/>
                </a:rPr>
                <a:t> m* [au]</a:t>
              </a:r>
              <a:endParaRPr lang="en-US" sz="2400" dirty="0">
                <a:solidFill>
                  <a:srgbClr val="FF6600"/>
                </a:solidFill>
                <a:latin typeface="Verdana" charset="0"/>
              </a:endParaRPr>
            </a:p>
          </p:txBody>
        </p:sp>
        <p:sp>
          <p:nvSpPr>
            <p:cNvPr id="12" name="AutoShape 10"/>
            <p:cNvSpPr>
              <a:spLocks noChangeArrowheads="1"/>
            </p:cNvSpPr>
            <p:nvPr/>
          </p:nvSpPr>
          <p:spPr bwMode="auto">
            <a:xfrm rot="13301819">
              <a:off x="5691750" y="1189542"/>
              <a:ext cx="376238" cy="1526714"/>
            </a:xfrm>
            <a:prstGeom prst="upArrow">
              <a:avLst>
                <a:gd name="adj1" fmla="val 50000"/>
                <a:gd name="adj2" fmla="val 7762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95956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5" b="3119"/>
          <a:stretch/>
        </p:blipFill>
        <p:spPr>
          <a:xfrm>
            <a:off x="3318408" y="1584986"/>
            <a:ext cx="5344668" cy="5087228"/>
          </a:xfrm>
          <a:prstGeom prst="rect">
            <a:avLst/>
          </a:prstGeom>
        </p:spPr>
      </p:pic>
      <p:grpSp>
        <p:nvGrpSpPr>
          <p:cNvPr id="11" name="Group 10"/>
          <p:cNvGrpSpPr/>
          <p:nvPr/>
        </p:nvGrpSpPr>
        <p:grpSpPr>
          <a:xfrm>
            <a:off x="372034" y="319555"/>
            <a:ext cx="5011271" cy="2302586"/>
            <a:chOff x="372034" y="319555"/>
            <a:chExt cx="5011271" cy="2302586"/>
          </a:xfrm>
        </p:grpSpPr>
        <p:grpSp>
          <p:nvGrpSpPr>
            <p:cNvPr id="10" name="Group 9"/>
            <p:cNvGrpSpPr/>
            <p:nvPr/>
          </p:nvGrpSpPr>
          <p:grpSpPr>
            <a:xfrm>
              <a:off x="372034" y="319555"/>
              <a:ext cx="5011271" cy="1150657"/>
              <a:chOff x="2066364" y="301625"/>
              <a:chExt cx="5011271" cy="1150657"/>
            </a:xfrm>
          </p:grpSpPr>
          <p:sp>
            <p:nvSpPr>
              <p:cNvPr id="7" name="Rectangle 10"/>
              <p:cNvSpPr>
                <a:spLocks noChangeArrowheads="1"/>
              </p:cNvSpPr>
              <p:nvPr/>
            </p:nvSpPr>
            <p:spPr bwMode="auto">
              <a:xfrm>
                <a:off x="2066364" y="301625"/>
                <a:ext cx="5011271" cy="1150657"/>
              </a:xfrm>
              <a:prstGeom prst="rect">
                <a:avLst/>
              </a:prstGeom>
              <a:solidFill>
                <a:schemeClr val="bg1"/>
              </a:solidFill>
              <a:ln w="101600">
                <a:solidFill>
                  <a:srgbClr val="78AAD6"/>
                </a:solidFill>
                <a:miter lim="800000"/>
                <a:headEnd/>
                <a:tailEnd/>
              </a:ln>
              <a:effectLst/>
            </p:spPr>
            <p:txBody>
              <a:bodyPr wrap="none" anchor="ctr">
                <a:prstTxWarp prst="textNoShape">
                  <a:avLst/>
                </a:prstTxWarp>
              </a:bodyPr>
              <a:lstStyle/>
              <a:p>
                <a:pPr algn="ctr" eaLnBrk="0" hangingPunct="0">
                  <a:defRPr/>
                </a:pPr>
                <a:endParaRPr lang="en-US" sz="4800" dirty="0">
                  <a:solidFill>
                    <a:schemeClr val="bg1"/>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sp>
            <p:nvSpPr>
              <p:cNvPr id="8" name="Rectangle 11"/>
              <p:cNvSpPr>
                <a:spLocks noChangeArrowheads="1"/>
              </p:cNvSpPr>
              <p:nvPr/>
            </p:nvSpPr>
            <p:spPr bwMode="auto">
              <a:xfrm>
                <a:off x="2302065" y="492125"/>
                <a:ext cx="4539870" cy="727075"/>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9" name="Rectangle 8"/>
              <p:cNvSpPr>
                <a:spLocks noChangeArrowheads="1"/>
              </p:cNvSpPr>
              <p:nvPr/>
            </p:nvSpPr>
            <p:spPr bwMode="auto">
              <a:xfrm>
                <a:off x="2367991" y="624829"/>
                <a:ext cx="4408018" cy="461665"/>
              </a:xfrm>
              <a:prstGeom prst="rect">
                <a:avLst/>
              </a:prstGeom>
              <a:noFill/>
              <a:ln w="9525">
                <a:noFill/>
                <a:miter lim="800000"/>
                <a:headEnd/>
                <a:tailEnd/>
              </a:ln>
            </p:spPr>
            <p:txBody>
              <a:bodyPr wrap="square">
                <a:prstTxWarp prst="textNoShape">
                  <a:avLst/>
                </a:prstTxWarp>
                <a:spAutoFit/>
              </a:bodyPr>
              <a:lstStyle/>
              <a:p>
                <a:pPr algn="ctr" eaLnBrk="0" hangingPunct="0"/>
                <a:r>
                  <a:rPr lang="en-US" sz="2400" dirty="0">
                    <a:solidFill>
                      <a:srgbClr val="FF6600"/>
                    </a:solidFill>
                    <a:latin typeface="Verdana" charset="0"/>
                  </a:rPr>
                  <a:t>PubMed </a:t>
                </a:r>
                <a:r>
                  <a:rPr lang="en-US" sz="2400">
                    <a:solidFill>
                      <a:srgbClr val="FF6600"/>
                    </a:solidFill>
                    <a:latin typeface="Verdana" charset="0"/>
                  </a:rPr>
                  <a:t>identifies </a:t>
                </a:r>
                <a:r>
                  <a:rPr lang="en-US" sz="2400" smtClean="0">
                    <a:solidFill>
                      <a:srgbClr val="FF6600"/>
                    </a:solidFill>
                    <a:latin typeface="Verdana" charset="0"/>
                  </a:rPr>
                  <a:t>5 </a:t>
                </a:r>
                <a:r>
                  <a:rPr lang="en-US" sz="2400" dirty="0">
                    <a:solidFill>
                      <a:srgbClr val="FF6600"/>
                    </a:solidFill>
                    <a:latin typeface="Verdana" charset="0"/>
                  </a:rPr>
                  <a:t>articles</a:t>
                </a:r>
              </a:p>
            </p:txBody>
          </p:sp>
        </p:grpSp>
        <p:sp>
          <p:nvSpPr>
            <p:cNvPr id="6" name="AutoShape 10"/>
            <p:cNvSpPr>
              <a:spLocks noChangeArrowheads="1"/>
            </p:cNvSpPr>
            <p:nvPr/>
          </p:nvSpPr>
          <p:spPr bwMode="auto">
            <a:xfrm rot="9000036">
              <a:off x="3724359" y="990327"/>
              <a:ext cx="376238" cy="1631814"/>
            </a:xfrm>
            <a:prstGeom prst="upArrow">
              <a:avLst>
                <a:gd name="adj1" fmla="val 50000"/>
                <a:gd name="adj2" fmla="val 7762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46606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5" b="3119"/>
          <a:stretch/>
        </p:blipFill>
        <p:spPr>
          <a:xfrm>
            <a:off x="3533561" y="1005575"/>
            <a:ext cx="5344668" cy="5087228"/>
          </a:xfrm>
          <a:prstGeom prst="rect">
            <a:avLst/>
          </a:prstGeom>
        </p:spPr>
      </p:pic>
      <p:grpSp>
        <p:nvGrpSpPr>
          <p:cNvPr id="3" name="Group 2"/>
          <p:cNvGrpSpPr/>
          <p:nvPr/>
        </p:nvGrpSpPr>
        <p:grpSpPr>
          <a:xfrm>
            <a:off x="380998" y="2398532"/>
            <a:ext cx="5499849" cy="1150657"/>
            <a:chOff x="380998" y="2398532"/>
            <a:chExt cx="5499849" cy="1150657"/>
          </a:xfrm>
        </p:grpSpPr>
        <p:sp>
          <p:nvSpPr>
            <p:cNvPr id="7" name="Rectangle 10"/>
            <p:cNvSpPr>
              <a:spLocks noChangeArrowheads="1"/>
            </p:cNvSpPr>
            <p:nvPr/>
          </p:nvSpPr>
          <p:spPr bwMode="auto">
            <a:xfrm>
              <a:off x="380998" y="2398532"/>
              <a:ext cx="5499849" cy="1150657"/>
            </a:xfrm>
            <a:prstGeom prst="rect">
              <a:avLst/>
            </a:prstGeom>
            <a:solidFill>
              <a:schemeClr val="bg1"/>
            </a:solidFill>
            <a:ln w="101600">
              <a:solidFill>
                <a:srgbClr val="78AAD6"/>
              </a:solidFill>
              <a:miter lim="800000"/>
              <a:headEnd/>
              <a:tailEnd/>
            </a:ln>
            <a:effectLst/>
          </p:spPr>
          <p:txBody>
            <a:bodyPr wrap="none" anchor="ctr">
              <a:prstTxWarp prst="textNoShape">
                <a:avLst/>
              </a:prstTxWarp>
            </a:bodyPr>
            <a:lstStyle/>
            <a:p>
              <a:pPr algn="ctr" eaLnBrk="0" hangingPunct="0">
                <a:defRPr/>
              </a:pPr>
              <a:endParaRPr lang="en-US" sz="4800" dirty="0">
                <a:solidFill>
                  <a:schemeClr val="bg1"/>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sp>
          <p:nvSpPr>
            <p:cNvPr id="8" name="Rectangle 11"/>
            <p:cNvSpPr>
              <a:spLocks noChangeArrowheads="1"/>
            </p:cNvSpPr>
            <p:nvPr/>
          </p:nvSpPr>
          <p:spPr bwMode="auto">
            <a:xfrm>
              <a:off x="564778" y="2589032"/>
              <a:ext cx="5109882" cy="727075"/>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9" name="Rectangle 8"/>
            <p:cNvSpPr>
              <a:spLocks noChangeArrowheads="1"/>
            </p:cNvSpPr>
            <p:nvPr/>
          </p:nvSpPr>
          <p:spPr bwMode="auto">
            <a:xfrm>
              <a:off x="736315" y="2721736"/>
              <a:ext cx="4803874" cy="461665"/>
            </a:xfrm>
            <a:prstGeom prst="rect">
              <a:avLst/>
            </a:prstGeom>
            <a:noFill/>
            <a:ln w="9525">
              <a:noFill/>
              <a:miter lim="800000"/>
              <a:headEnd/>
              <a:tailEnd/>
            </a:ln>
          </p:spPr>
          <p:txBody>
            <a:bodyPr wrap="square">
              <a:prstTxWarp prst="textNoShape">
                <a:avLst/>
              </a:prstTxWarp>
              <a:spAutoFit/>
            </a:bodyPr>
            <a:lstStyle/>
            <a:p>
              <a:pPr algn="ctr" eaLnBrk="0" hangingPunct="0"/>
              <a:r>
                <a:rPr lang="en-US" sz="2400" dirty="0" smtClean="0">
                  <a:solidFill>
                    <a:srgbClr val="FF6600"/>
                  </a:solidFill>
                  <a:latin typeface="Verdana" charset="0"/>
                </a:rPr>
                <a:t>A</a:t>
              </a:r>
              <a:r>
                <a:rPr lang="en-US" sz="2400" dirty="0" smtClean="0">
                  <a:solidFill>
                    <a:srgbClr val="FF6600"/>
                  </a:solidFill>
                  <a:latin typeface="Verdana" charset="0"/>
                </a:rPr>
                <a:t>rticle 5 </a:t>
              </a:r>
              <a:r>
                <a:rPr lang="en-US" sz="2400" smtClean="0">
                  <a:solidFill>
                    <a:srgbClr val="FF6600"/>
                  </a:solidFill>
                  <a:latin typeface="Verdana" charset="0"/>
                </a:rPr>
                <a:t>is a qualitative study</a:t>
              </a:r>
              <a:endParaRPr lang="en-US" sz="2400" dirty="0">
                <a:solidFill>
                  <a:srgbClr val="FF6600"/>
                </a:solidFill>
                <a:latin typeface="Verdana" charset="0"/>
              </a:endParaRPr>
            </a:p>
          </p:txBody>
        </p:sp>
      </p:grpSp>
      <p:sp>
        <p:nvSpPr>
          <p:cNvPr id="6" name="AutoShape 10"/>
          <p:cNvSpPr>
            <a:spLocks noChangeArrowheads="1"/>
          </p:cNvSpPr>
          <p:nvPr/>
        </p:nvSpPr>
        <p:spPr bwMode="auto">
          <a:xfrm rot="9000036">
            <a:off x="4253277" y="3043245"/>
            <a:ext cx="376238" cy="1631814"/>
          </a:xfrm>
          <a:prstGeom prst="upArrow">
            <a:avLst>
              <a:gd name="adj1" fmla="val 50000"/>
              <a:gd name="adj2" fmla="val 7762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nvGrpSpPr>
          <p:cNvPr id="5" name="Group 4"/>
          <p:cNvGrpSpPr/>
          <p:nvPr/>
        </p:nvGrpSpPr>
        <p:grpSpPr>
          <a:xfrm>
            <a:off x="396085" y="4872446"/>
            <a:ext cx="4297111" cy="1125518"/>
            <a:chOff x="396085" y="4872446"/>
            <a:chExt cx="4297111" cy="1125518"/>
          </a:xfrm>
        </p:grpSpPr>
        <p:grpSp>
          <p:nvGrpSpPr>
            <p:cNvPr id="12" name="Group 11"/>
            <p:cNvGrpSpPr/>
            <p:nvPr/>
          </p:nvGrpSpPr>
          <p:grpSpPr>
            <a:xfrm>
              <a:off x="396085" y="4872446"/>
              <a:ext cx="2779058" cy="1125518"/>
              <a:chOff x="1734671" y="192736"/>
              <a:chExt cx="2779058" cy="1125518"/>
            </a:xfrm>
          </p:grpSpPr>
          <p:sp>
            <p:nvSpPr>
              <p:cNvPr id="13" name="Rectangle 10"/>
              <p:cNvSpPr>
                <a:spLocks noChangeArrowheads="1"/>
              </p:cNvSpPr>
              <p:nvPr/>
            </p:nvSpPr>
            <p:spPr bwMode="auto">
              <a:xfrm>
                <a:off x="1734671" y="192736"/>
                <a:ext cx="2779058" cy="1125518"/>
              </a:xfrm>
              <a:prstGeom prst="rect">
                <a:avLst/>
              </a:prstGeom>
              <a:solidFill>
                <a:schemeClr val="bg1"/>
              </a:solidFill>
              <a:ln w="101600">
                <a:solidFill>
                  <a:srgbClr val="78AAD6"/>
                </a:solidFill>
                <a:miter lim="800000"/>
                <a:headEnd/>
                <a:tailEnd/>
              </a:ln>
              <a:effectLst/>
            </p:spPr>
            <p:txBody>
              <a:bodyPr wrap="none" anchor="ctr">
                <a:prstTxWarp prst="textNoShape">
                  <a:avLst/>
                </a:prstTxWarp>
              </a:bodyPr>
              <a:lstStyle/>
              <a:p>
                <a:pPr algn="ctr" eaLnBrk="0" hangingPunct="0">
                  <a:defRPr/>
                </a:pPr>
                <a:endParaRPr lang="en-US" sz="4800" dirty="0">
                  <a:solidFill>
                    <a:schemeClr val="bg1"/>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sp>
            <p:nvSpPr>
              <p:cNvPr id="14" name="Rectangle 11"/>
              <p:cNvSpPr>
                <a:spLocks noChangeArrowheads="1"/>
              </p:cNvSpPr>
              <p:nvPr/>
            </p:nvSpPr>
            <p:spPr bwMode="auto">
              <a:xfrm>
                <a:off x="1954396" y="377008"/>
                <a:ext cx="2357538" cy="756973"/>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15" name="Rectangle 14"/>
              <p:cNvSpPr>
                <a:spLocks noChangeArrowheads="1"/>
              </p:cNvSpPr>
              <p:nvPr/>
            </p:nvSpPr>
            <p:spPr bwMode="auto">
              <a:xfrm>
                <a:off x="2027240" y="406709"/>
                <a:ext cx="2193920" cy="584775"/>
              </a:xfrm>
              <a:prstGeom prst="rect">
                <a:avLst/>
              </a:prstGeom>
              <a:noFill/>
              <a:ln w="9525">
                <a:noFill/>
                <a:miter lim="800000"/>
                <a:headEnd/>
                <a:tailEnd/>
              </a:ln>
            </p:spPr>
            <p:txBody>
              <a:bodyPr wrap="square">
                <a:prstTxWarp prst="textNoShape">
                  <a:avLst/>
                </a:prstTxWarp>
                <a:spAutoFit/>
              </a:bodyPr>
              <a:lstStyle/>
              <a:p>
                <a:pPr algn="ctr" eaLnBrk="0" hangingPunct="0"/>
                <a:r>
                  <a:rPr lang="en-US" sz="3200" dirty="0" smtClean="0">
                    <a:solidFill>
                      <a:srgbClr val="FF6600"/>
                    </a:solidFill>
                    <a:latin typeface="Verdana" charset="0"/>
                  </a:rPr>
                  <a:t>Click title</a:t>
                </a:r>
                <a:endParaRPr lang="en-US" sz="3200" dirty="0">
                  <a:solidFill>
                    <a:srgbClr val="FF6600"/>
                  </a:solidFill>
                  <a:latin typeface="Verdana" charset="0"/>
                </a:endParaRPr>
              </a:p>
            </p:txBody>
          </p:sp>
        </p:grpSp>
        <p:sp>
          <p:nvSpPr>
            <p:cNvPr id="16" name="AutoShape 10"/>
            <p:cNvSpPr>
              <a:spLocks noChangeArrowheads="1"/>
            </p:cNvSpPr>
            <p:nvPr/>
          </p:nvSpPr>
          <p:spPr bwMode="auto">
            <a:xfrm rot="4141408">
              <a:off x="3568567" y="4142045"/>
              <a:ext cx="376238" cy="1873020"/>
            </a:xfrm>
            <a:prstGeom prst="upArrow">
              <a:avLst>
                <a:gd name="adj1" fmla="val 50000"/>
                <a:gd name="adj2" fmla="val 7762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87680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112" y="51372"/>
            <a:ext cx="7097776" cy="6329680"/>
          </a:xfrm>
          <a:prstGeom prst="rect">
            <a:avLst/>
          </a:prstGeom>
        </p:spPr>
      </p:pic>
      <p:grpSp>
        <p:nvGrpSpPr>
          <p:cNvPr id="11" name="Group 10"/>
          <p:cNvGrpSpPr/>
          <p:nvPr/>
        </p:nvGrpSpPr>
        <p:grpSpPr>
          <a:xfrm>
            <a:off x="358139" y="3908757"/>
            <a:ext cx="3781022" cy="2263821"/>
            <a:chOff x="358139" y="3908757"/>
            <a:chExt cx="3781022" cy="2263821"/>
          </a:xfrm>
        </p:grpSpPr>
        <p:grpSp>
          <p:nvGrpSpPr>
            <p:cNvPr id="10" name="Group 9"/>
            <p:cNvGrpSpPr/>
            <p:nvPr/>
          </p:nvGrpSpPr>
          <p:grpSpPr>
            <a:xfrm>
              <a:off x="358139" y="3908757"/>
              <a:ext cx="3781022" cy="1125518"/>
              <a:chOff x="2679998" y="4500427"/>
              <a:chExt cx="3781022" cy="1125518"/>
            </a:xfrm>
          </p:grpSpPr>
          <p:sp>
            <p:nvSpPr>
              <p:cNvPr id="7" name="Rectangle 10"/>
              <p:cNvSpPr>
                <a:spLocks noChangeArrowheads="1"/>
              </p:cNvSpPr>
              <p:nvPr/>
            </p:nvSpPr>
            <p:spPr bwMode="auto">
              <a:xfrm>
                <a:off x="2679998" y="4500427"/>
                <a:ext cx="3781022" cy="1125518"/>
              </a:xfrm>
              <a:prstGeom prst="rect">
                <a:avLst/>
              </a:prstGeom>
              <a:solidFill>
                <a:schemeClr val="bg1"/>
              </a:solidFill>
              <a:ln w="101600">
                <a:solidFill>
                  <a:srgbClr val="78AAD6"/>
                </a:solidFill>
                <a:miter lim="800000"/>
                <a:headEnd/>
                <a:tailEnd/>
              </a:ln>
              <a:effectLst/>
            </p:spPr>
            <p:txBody>
              <a:bodyPr wrap="none" anchor="ctr">
                <a:prstTxWarp prst="textNoShape">
                  <a:avLst/>
                </a:prstTxWarp>
              </a:bodyPr>
              <a:lstStyle/>
              <a:p>
                <a:pPr algn="ctr" eaLnBrk="0" hangingPunct="0">
                  <a:defRPr/>
                </a:pPr>
                <a:endParaRPr lang="en-US" sz="4800" dirty="0">
                  <a:solidFill>
                    <a:schemeClr val="bg1"/>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sp>
            <p:nvSpPr>
              <p:cNvPr id="8" name="Rectangle 11"/>
              <p:cNvSpPr>
                <a:spLocks noChangeArrowheads="1"/>
              </p:cNvSpPr>
              <p:nvPr/>
            </p:nvSpPr>
            <p:spPr bwMode="auto">
              <a:xfrm>
                <a:off x="2826280" y="4684699"/>
                <a:ext cx="3497868" cy="756973"/>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9" name="Rectangle 8"/>
              <p:cNvSpPr>
                <a:spLocks noChangeArrowheads="1"/>
              </p:cNvSpPr>
              <p:nvPr/>
            </p:nvSpPr>
            <p:spPr bwMode="auto">
              <a:xfrm>
                <a:off x="2902705" y="4802305"/>
                <a:ext cx="3345695" cy="523220"/>
              </a:xfrm>
              <a:prstGeom prst="rect">
                <a:avLst/>
              </a:prstGeom>
              <a:noFill/>
              <a:ln w="9525">
                <a:noFill/>
                <a:miter lim="800000"/>
                <a:headEnd/>
                <a:tailEnd/>
              </a:ln>
            </p:spPr>
            <p:txBody>
              <a:bodyPr wrap="square">
                <a:prstTxWarp prst="textNoShape">
                  <a:avLst/>
                </a:prstTxWarp>
                <a:spAutoFit/>
              </a:bodyPr>
              <a:lstStyle/>
              <a:p>
                <a:pPr eaLnBrk="0" hangingPunct="0"/>
                <a:r>
                  <a:rPr lang="en-US" sz="2800" dirty="0" smtClean="0">
                    <a:solidFill>
                      <a:srgbClr val="FF6600"/>
                    </a:solidFill>
                    <a:latin typeface="Verdana" charset="0"/>
                  </a:rPr>
                  <a:t>Click </a:t>
                </a:r>
                <a:r>
                  <a:rPr lang="en-US" sz="2800" dirty="0" err="1" smtClean="0">
                    <a:solidFill>
                      <a:srgbClr val="FF6600"/>
                    </a:solidFill>
                    <a:latin typeface="Verdana" charset="0"/>
                  </a:rPr>
                  <a:t>MeSH</a:t>
                </a:r>
                <a:r>
                  <a:rPr lang="en-US" sz="2800" dirty="0" smtClean="0">
                    <a:solidFill>
                      <a:srgbClr val="FF6600"/>
                    </a:solidFill>
                    <a:latin typeface="Verdana" charset="0"/>
                  </a:rPr>
                  <a:t> terms</a:t>
                </a:r>
                <a:endParaRPr lang="en-US" sz="2800" dirty="0">
                  <a:solidFill>
                    <a:srgbClr val="FF6600"/>
                  </a:solidFill>
                  <a:latin typeface="Verdana" charset="0"/>
                </a:endParaRPr>
              </a:p>
            </p:txBody>
          </p:sp>
        </p:grpSp>
        <p:sp>
          <p:nvSpPr>
            <p:cNvPr id="6" name="AutoShape 10"/>
            <p:cNvSpPr>
              <a:spLocks noChangeArrowheads="1"/>
            </p:cNvSpPr>
            <p:nvPr/>
          </p:nvSpPr>
          <p:spPr bwMode="auto">
            <a:xfrm rot="13251158">
              <a:off x="2577799" y="4528043"/>
              <a:ext cx="376238" cy="1644535"/>
            </a:xfrm>
            <a:prstGeom prst="upArrow">
              <a:avLst>
                <a:gd name="adj1" fmla="val 50000"/>
                <a:gd name="adj2" fmla="val 7762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121260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620" y="249872"/>
            <a:ext cx="7858760" cy="6358255"/>
          </a:xfrm>
          <a:prstGeom prst="rect">
            <a:avLst/>
          </a:prstGeom>
        </p:spPr>
      </p:pic>
      <p:grpSp>
        <p:nvGrpSpPr>
          <p:cNvPr id="11" name="Group 10"/>
          <p:cNvGrpSpPr/>
          <p:nvPr/>
        </p:nvGrpSpPr>
        <p:grpSpPr>
          <a:xfrm>
            <a:off x="4768513" y="1981343"/>
            <a:ext cx="3493173" cy="1125518"/>
            <a:chOff x="4768513" y="1981343"/>
            <a:chExt cx="3493173" cy="1125518"/>
          </a:xfrm>
        </p:grpSpPr>
        <p:sp>
          <p:nvSpPr>
            <p:cNvPr id="6" name="Rectangle 10"/>
            <p:cNvSpPr>
              <a:spLocks noChangeArrowheads="1"/>
            </p:cNvSpPr>
            <p:nvPr/>
          </p:nvSpPr>
          <p:spPr bwMode="auto">
            <a:xfrm>
              <a:off x="4768513" y="1981343"/>
              <a:ext cx="3493173" cy="1125518"/>
            </a:xfrm>
            <a:prstGeom prst="rect">
              <a:avLst/>
            </a:prstGeom>
            <a:solidFill>
              <a:schemeClr val="bg1"/>
            </a:solidFill>
            <a:ln w="101600">
              <a:solidFill>
                <a:srgbClr val="78AAD6"/>
              </a:solidFill>
              <a:miter lim="800000"/>
              <a:headEnd/>
              <a:tailEnd/>
            </a:ln>
            <a:effectLst/>
          </p:spPr>
          <p:txBody>
            <a:bodyPr wrap="none" anchor="ctr">
              <a:prstTxWarp prst="textNoShape">
                <a:avLst/>
              </a:prstTxWarp>
            </a:bodyPr>
            <a:lstStyle/>
            <a:p>
              <a:pPr algn="ctr" eaLnBrk="0" hangingPunct="0">
                <a:defRPr/>
              </a:pPr>
              <a:endParaRPr lang="en-US" sz="4800" dirty="0">
                <a:solidFill>
                  <a:schemeClr val="bg1"/>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sp>
          <p:nvSpPr>
            <p:cNvPr id="7" name="Rectangle 11"/>
            <p:cNvSpPr>
              <a:spLocks noChangeArrowheads="1"/>
            </p:cNvSpPr>
            <p:nvPr/>
          </p:nvSpPr>
          <p:spPr bwMode="auto">
            <a:xfrm>
              <a:off x="5058334" y="2165616"/>
              <a:ext cx="2913530" cy="756973"/>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8" name="Rectangle 7"/>
            <p:cNvSpPr>
              <a:spLocks noChangeArrowheads="1"/>
            </p:cNvSpPr>
            <p:nvPr/>
          </p:nvSpPr>
          <p:spPr bwMode="auto">
            <a:xfrm>
              <a:off x="5214512" y="2282493"/>
              <a:ext cx="2601175" cy="523220"/>
            </a:xfrm>
            <a:prstGeom prst="rect">
              <a:avLst/>
            </a:prstGeom>
            <a:noFill/>
            <a:ln w="9525">
              <a:noFill/>
              <a:miter lim="800000"/>
              <a:headEnd/>
              <a:tailEnd/>
            </a:ln>
          </p:spPr>
          <p:txBody>
            <a:bodyPr wrap="square">
              <a:prstTxWarp prst="textNoShape">
                <a:avLst/>
              </a:prstTxWarp>
              <a:spAutoFit/>
            </a:bodyPr>
            <a:lstStyle/>
            <a:p>
              <a:pPr algn="ctr" eaLnBrk="0" hangingPunct="0"/>
              <a:r>
                <a:rPr lang="en-US" sz="2800" dirty="0" err="1" smtClean="0">
                  <a:solidFill>
                    <a:srgbClr val="FF6600"/>
                  </a:solidFill>
                  <a:latin typeface="Verdana" charset="0"/>
                </a:rPr>
                <a:t>MeSH</a:t>
              </a:r>
              <a:r>
                <a:rPr lang="en-US" sz="2800" dirty="0" smtClean="0">
                  <a:solidFill>
                    <a:srgbClr val="FF6600"/>
                  </a:solidFill>
                  <a:latin typeface="Verdana" charset="0"/>
                </a:rPr>
                <a:t> terms</a:t>
              </a:r>
              <a:endParaRPr lang="en-US" sz="2800" dirty="0">
                <a:solidFill>
                  <a:srgbClr val="FF6600"/>
                </a:solidFill>
                <a:latin typeface="Verdana" charset="0"/>
              </a:endParaRPr>
            </a:p>
          </p:txBody>
        </p:sp>
      </p:grpSp>
      <p:sp>
        <p:nvSpPr>
          <p:cNvPr id="9" name="Rectangle 8"/>
          <p:cNvSpPr/>
          <p:nvPr/>
        </p:nvSpPr>
        <p:spPr>
          <a:xfrm>
            <a:off x="649724" y="1066945"/>
            <a:ext cx="3536793" cy="5541182"/>
          </a:xfrm>
          <a:prstGeom prst="rect">
            <a:avLst/>
          </a:prstGeom>
          <a:no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22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 b="2827"/>
          <a:stretch/>
        </p:blipFill>
        <p:spPr>
          <a:xfrm>
            <a:off x="1286510" y="1676400"/>
            <a:ext cx="6570980" cy="4992714"/>
          </a:xfrm>
          <a:prstGeom prst="rect">
            <a:avLst/>
          </a:prstGeom>
        </p:spPr>
      </p:pic>
      <p:grpSp>
        <p:nvGrpSpPr>
          <p:cNvPr id="12" name="Group 11"/>
          <p:cNvGrpSpPr/>
          <p:nvPr/>
        </p:nvGrpSpPr>
        <p:grpSpPr>
          <a:xfrm>
            <a:off x="331692" y="206035"/>
            <a:ext cx="8498541" cy="1757998"/>
            <a:chOff x="331692" y="206035"/>
            <a:chExt cx="8498541" cy="1757998"/>
          </a:xfrm>
        </p:grpSpPr>
        <p:grpSp>
          <p:nvGrpSpPr>
            <p:cNvPr id="10" name="Group 9"/>
            <p:cNvGrpSpPr/>
            <p:nvPr/>
          </p:nvGrpSpPr>
          <p:grpSpPr>
            <a:xfrm>
              <a:off x="331692" y="206035"/>
              <a:ext cx="8498541" cy="1636507"/>
              <a:chOff x="331692" y="206035"/>
              <a:chExt cx="8498541" cy="1636507"/>
            </a:xfrm>
          </p:grpSpPr>
          <p:sp>
            <p:nvSpPr>
              <p:cNvPr id="4" name="Rectangle 10"/>
              <p:cNvSpPr>
                <a:spLocks noChangeArrowheads="1"/>
              </p:cNvSpPr>
              <p:nvPr/>
            </p:nvSpPr>
            <p:spPr bwMode="auto">
              <a:xfrm>
                <a:off x="331692" y="206035"/>
                <a:ext cx="8498541" cy="1636507"/>
              </a:xfrm>
              <a:prstGeom prst="rect">
                <a:avLst/>
              </a:prstGeom>
              <a:solidFill>
                <a:schemeClr val="bg1"/>
              </a:solidFill>
              <a:ln w="101600">
                <a:solidFill>
                  <a:srgbClr val="78AAD6"/>
                </a:solidFill>
                <a:miter lim="800000"/>
                <a:headEnd/>
                <a:tailEnd/>
              </a:ln>
              <a:effectLst/>
            </p:spPr>
            <p:txBody>
              <a:bodyPr wrap="none" anchor="ctr">
                <a:prstTxWarp prst="textNoShape">
                  <a:avLst/>
                </a:prstTxWarp>
              </a:bodyPr>
              <a:lstStyle/>
              <a:p>
                <a:pPr algn="ctr" eaLnBrk="0" hangingPunct="0">
                  <a:defRPr/>
                </a:pPr>
                <a:endParaRPr lang="en-US" sz="4800" dirty="0">
                  <a:solidFill>
                    <a:schemeClr val="bg1"/>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sp>
            <p:nvSpPr>
              <p:cNvPr id="5" name="Rectangle 11"/>
              <p:cNvSpPr>
                <a:spLocks noChangeArrowheads="1"/>
              </p:cNvSpPr>
              <p:nvPr/>
            </p:nvSpPr>
            <p:spPr bwMode="auto">
              <a:xfrm>
                <a:off x="590039" y="385528"/>
                <a:ext cx="7963915" cy="1281907"/>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9" name="Rectangle 8"/>
              <p:cNvSpPr>
                <a:spLocks noChangeArrowheads="1"/>
              </p:cNvSpPr>
              <p:nvPr/>
            </p:nvSpPr>
            <p:spPr bwMode="auto">
              <a:xfrm>
                <a:off x="698228" y="470291"/>
                <a:ext cx="7747543" cy="1107996"/>
              </a:xfrm>
              <a:prstGeom prst="rect">
                <a:avLst/>
              </a:prstGeom>
              <a:noFill/>
              <a:ln w="9525">
                <a:noFill/>
                <a:miter lim="800000"/>
                <a:headEnd/>
                <a:tailEnd/>
              </a:ln>
            </p:spPr>
            <p:txBody>
              <a:bodyPr wrap="square">
                <a:prstTxWarp prst="textNoShape">
                  <a:avLst/>
                </a:prstTxWarp>
                <a:spAutoFit/>
              </a:bodyPr>
              <a:lstStyle/>
              <a:p>
                <a:pPr algn="ctr" eaLnBrk="0" hangingPunct="0"/>
                <a:r>
                  <a:rPr lang="en-US" sz="2200" dirty="0" smtClean="0">
                    <a:solidFill>
                      <a:srgbClr val="FF6600"/>
                    </a:solidFill>
                    <a:latin typeface="Verdana" charset="0"/>
                  </a:rPr>
                  <a:t>To get the answers you need when sorting, follow these instructions.  Enter the first term; if it is a phrase, enter it in quotation marks “word1 word2”</a:t>
                </a:r>
                <a:endParaRPr lang="en-US" sz="2200" dirty="0">
                  <a:solidFill>
                    <a:srgbClr val="FF6600"/>
                  </a:solidFill>
                  <a:latin typeface="Verdana" charset="0"/>
                </a:endParaRPr>
              </a:p>
            </p:txBody>
          </p:sp>
        </p:grpSp>
        <p:sp>
          <p:nvSpPr>
            <p:cNvPr id="11" name="AutoShape 10"/>
            <p:cNvSpPr>
              <a:spLocks noChangeArrowheads="1"/>
            </p:cNvSpPr>
            <p:nvPr/>
          </p:nvSpPr>
          <p:spPr bwMode="auto">
            <a:xfrm rot="15366664">
              <a:off x="5056723" y="716782"/>
              <a:ext cx="301712" cy="2192789"/>
            </a:xfrm>
            <a:prstGeom prst="upArrow">
              <a:avLst>
                <a:gd name="adj1" fmla="val 50000"/>
                <a:gd name="adj2" fmla="val 7762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156547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4639"/>
          <a:stretch/>
        </p:blipFill>
        <p:spPr>
          <a:xfrm>
            <a:off x="778582" y="1927305"/>
            <a:ext cx="7604760" cy="4754880"/>
          </a:xfrm>
          <a:prstGeom prst="rect">
            <a:avLst/>
          </a:prstGeom>
        </p:spPr>
      </p:pic>
      <p:grpSp>
        <p:nvGrpSpPr>
          <p:cNvPr id="10" name="Group 9"/>
          <p:cNvGrpSpPr/>
          <p:nvPr/>
        </p:nvGrpSpPr>
        <p:grpSpPr>
          <a:xfrm>
            <a:off x="322729" y="206033"/>
            <a:ext cx="8498541" cy="2127036"/>
            <a:chOff x="322729" y="206033"/>
            <a:chExt cx="8498541" cy="2127036"/>
          </a:xfrm>
        </p:grpSpPr>
        <p:grpSp>
          <p:nvGrpSpPr>
            <p:cNvPr id="9" name="Group 8"/>
            <p:cNvGrpSpPr/>
            <p:nvPr/>
          </p:nvGrpSpPr>
          <p:grpSpPr>
            <a:xfrm>
              <a:off x="322729" y="206033"/>
              <a:ext cx="8498541" cy="1636507"/>
              <a:chOff x="322729" y="206033"/>
              <a:chExt cx="8498541" cy="1636507"/>
            </a:xfrm>
          </p:grpSpPr>
          <p:sp>
            <p:nvSpPr>
              <p:cNvPr id="6" name="Rectangle 10"/>
              <p:cNvSpPr>
                <a:spLocks noChangeArrowheads="1"/>
              </p:cNvSpPr>
              <p:nvPr/>
            </p:nvSpPr>
            <p:spPr bwMode="auto">
              <a:xfrm>
                <a:off x="322729" y="206033"/>
                <a:ext cx="8498541" cy="1636507"/>
              </a:xfrm>
              <a:prstGeom prst="rect">
                <a:avLst/>
              </a:prstGeom>
              <a:solidFill>
                <a:schemeClr val="bg1"/>
              </a:solidFill>
              <a:ln w="101600">
                <a:solidFill>
                  <a:srgbClr val="78AAD6"/>
                </a:solidFill>
                <a:miter lim="800000"/>
                <a:headEnd/>
                <a:tailEnd/>
              </a:ln>
              <a:effectLst/>
            </p:spPr>
            <p:txBody>
              <a:bodyPr wrap="none" anchor="ctr">
                <a:prstTxWarp prst="textNoShape">
                  <a:avLst/>
                </a:prstTxWarp>
              </a:bodyPr>
              <a:lstStyle/>
              <a:p>
                <a:pPr algn="ctr" eaLnBrk="0" hangingPunct="0">
                  <a:defRPr/>
                </a:pPr>
                <a:endParaRPr lang="en-US" sz="4800" dirty="0">
                  <a:solidFill>
                    <a:schemeClr val="bg1"/>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sp>
            <p:nvSpPr>
              <p:cNvPr id="7" name="Rectangle 11"/>
              <p:cNvSpPr>
                <a:spLocks noChangeArrowheads="1"/>
              </p:cNvSpPr>
              <p:nvPr/>
            </p:nvSpPr>
            <p:spPr bwMode="auto">
              <a:xfrm>
                <a:off x="528918" y="385528"/>
                <a:ext cx="8130987" cy="1281907"/>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8" name="Rectangle 7"/>
              <p:cNvSpPr>
                <a:spLocks noChangeArrowheads="1"/>
              </p:cNvSpPr>
              <p:nvPr/>
            </p:nvSpPr>
            <p:spPr bwMode="auto">
              <a:xfrm>
                <a:off x="614081" y="516456"/>
                <a:ext cx="7942730" cy="1015663"/>
              </a:xfrm>
              <a:prstGeom prst="rect">
                <a:avLst/>
              </a:prstGeom>
              <a:noFill/>
              <a:ln w="9525">
                <a:noFill/>
                <a:miter lim="800000"/>
                <a:headEnd/>
                <a:tailEnd/>
              </a:ln>
            </p:spPr>
            <p:txBody>
              <a:bodyPr wrap="square">
                <a:prstTxWarp prst="textNoShape">
                  <a:avLst/>
                </a:prstTxWarp>
                <a:spAutoFit/>
              </a:bodyPr>
              <a:lstStyle/>
              <a:p>
                <a:pPr algn="ctr" eaLnBrk="0" hangingPunct="0"/>
                <a:r>
                  <a:rPr lang="en-US" sz="2000" dirty="0" smtClean="0">
                    <a:solidFill>
                      <a:srgbClr val="FF6600"/>
                    </a:solidFill>
                    <a:latin typeface="Verdana" charset="0"/>
                  </a:rPr>
                  <a:t>Due to updates in the software, the correct way to complete the steps in PubMed, part c, third instruction, click Summary and select Abstract.  Let the computer process.</a:t>
                </a:r>
                <a:endParaRPr lang="en-US" sz="2000" dirty="0">
                  <a:solidFill>
                    <a:srgbClr val="FF6600"/>
                  </a:solidFill>
                  <a:latin typeface="Verdana" charset="0"/>
                </a:endParaRPr>
              </a:p>
            </p:txBody>
          </p:sp>
        </p:grpSp>
        <p:sp>
          <p:nvSpPr>
            <p:cNvPr id="5" name="AutoShape 10"/>
            <p:cNvSpPr>
              <a:spLocks noChangeArrowheads="1"/>
            </p:cNvSpPr>
            <p:nvPr/>
          </p:nvSpPr>
          <p:spPr bwMode="auto">
            <a:xfrm rot="15111396">
              <a:off x="4980466" y="43447"/>
              <a:ext cx="301712" cy="4277531"/>
            </a:xfrm>
            <a:prstGeom prst="upArrow">
              <a:avLst>
                <a:gd name="adj1" fmla="val 50000"/>
                <a:gd name="adj2" fmla="val 7762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209618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rgbClr val="008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534950" y="518142"/>
            <a:ext cx="8062988" cy="58137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6600" i="1" dirty="0" smtClean="0">
                <a:solidFill>
                  <a:srgbClr val="0080FF"/>
                </a:solidFill>
                <a:latin typeface="Times New Roman"/>
                <a:cs typeface="Times New Roman"/>
              </a:rPr>
              <a:t>Definitions of</a:t>
            </a:r>
          </a:p>
          <a:p>
            <a:pPr algn="ctr">
              <a:defRPr/>
            </a:pPr>
            <a:r>
              <a:rPr lang="en-US" sz="6600" i="1" dirty="0" smtClean="0">
                <a:solidFill>
                  <a:srgbClr val="0080FF"/>
                </a:solidFill>
                <a:latin typeface="Times New Roman"/>
                <a:cs typeface="Times New Roman"/>
              </a:rPr>
              <a:t>Qualitative</a:t>
            </a:r>
          </a:p>
          <a:p>
            <a:pPr algn="ctr">
              <a:defRPr/>
            </a:pPr>
            <a:r>
              <a:rPr lang="en-US" sz="6600" i="1" dirty="0" smtClean="0">
                <a:solidFill>
                  <a:srgbClr val="0080FF"/>
                </a:solidFill>
                <a:latin typeface="Times New Roman"/>
                <a:cs typeface="Times New Roman"/>
              </a:rPr>
              <a:t>and</a:t>
            </a:r>
          </a:p>
          <a:p>
            <a:pPr algn="ctr">
              <a:defRPr/>
            </a:pPr>
            <a:r>
              <a:rPr lang="en-US" sz="6600" i="1" dirty="0" smtClean="0">
                <a:solidFill>
                  <a:srgbClr val="0080FF"/>
                </a:solidFill>
                <a:latin typeface="Times New Roman"/>
                <a:cs typeface="Times New Roman"/>
              </a:rPr>
              <a:t>Quantitative Studies </a:t>
            </a:r>
            <a:endParaRPr lang="en-US" sz="6600" i="1" dirty="0">
              <a:solidFill>
                <a:srgbClr val="0080FF"/>
              </a:solidFill>
              <a:latin typeface="Times New Roman"/>
              <a:cs typeface="Times New Roman"/>
            </a:endParaRPr>
          </a:p>
        </p:txBody>
      </p:sp>
    </p:spTree>
    <p:extLst>
      <p:ext uri="{BB962C8B-B14F-4D97-AF65-F5344CB8AC3E}">
        <p14:creationId xmlns:p14="http://schemas.microsoft.com/office/powerpoint/2010/main" val="4795731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2219259"/>
            <a:ext cx="8636000" cy="4214368"/>
          </a:xfrm>
          <a:prstGeom prst="rect">
            <a:avLst/>
          </a:prstGeom>
        </p:spPr>
      </p:pic>
      <p:grpSp>
        <p:nvGrpSpPr>
          <p:cNvPr id="8" name="Group 7"/>
          <p:cNvGrpSpPr/>
          <p:nvPr/>
        </p:nvGrpSpPr>
        <p:grpSpPr>
          <a:xfrm>
            <a:off x="331692" y="403259"/>
            <a:ext cx="8498541" cy="4623497"/>
            <a:chOff x="331692" y="206035"/>
            <a:chExt cx="8498541" cy="4623497"/>
          </a:xfrm>
        </p:grpSpPr>
        <p:grpSp>
          <p:nvGrpSpPr>
            <p:cNvPr id="3" name="Group 2"/>
            <p:cNvGrpSpPr/>
            <p:nvPr/>
          </p:nvGrpSpPr>
          <p:grpSpPr>
            <a:xfrm>
              <a:off x="331692" y="206035"/>
              <a:ext cx="8498541" cy="1636507"/>
              <a:chOff x="331692" y="206035"/>
              <a:chExt cx="8498541" cy="1636507"/>
            </a:xfrm>
          </p:grpSpPr>
          <p:sp>
            <p:nvSpPr>
              <p:cNvPr id="4" name="Rectangle 10"/>
              <p:cNvSpPr>
                <a:spLocks noChangeArrowheads="1"/>
              </p:cNvSpPr>
              <p:nvPr/>
            </p:nvSpPr>
            <p:spPr bwMode="auto">
              <a:xfrm>
                <a:off x="331692" y="206035"/>
                <a:ext cx="8498541" cy="1636507"/>
              </a:xfrm>
              <a:prstGeom prst="rect">
                <a:avLst/>
              </a:prstGeom>
              <a:solidFill>
                <a:schemeClr val="bg1"/>
              </a:solidFill>
              <a:ln w="101600">
                <a:solidFill>
                  <a:srgbClr val="78AAD6"/>
                </a:solidFill>
                <a:miter lim="800000"/>
                <a:headEnd/>
                <a:tailEnd/>
              </a:ln>
              <a:effectLst/>
            </p:spPr>
            <p:txBody>
              <a:bodyPr wrap="none" anchor="ctr">
                <a:prstTxWarp prst="textNoShape">
                  <a:avLst/>
                </a:prstTxWarp>
              </a:bodyPr>
              <a:lstStyle/>
              <a:p>
                <a:pPr algn="ctr" eaLnBrk="0" hangingPunct="0">
                  <a:defRPr/>
                </a:pPr>
                <a:endParaRPr lang="en-US" sz="4800" dirty="0">
                  <a:solidFill>
                    <a:schemeClr val="bg1"/>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sp>
            <p:nvSpPr>
              <p:cNvPr id="5" name="Rectangle 11"/>
              <p:cNvSpPr>
                <a:spLocks noChangeArrowheads="1"/>
              </p:cNvSpPr>
              <p:nvPr/>
            </p:nvSpPr>
            <p:spPr bwMode="auto">
              <a:xfrm>
                <a:off x="590039" y="385528"/>
                <a:ext cx="7963915" cy="1281907"/>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6" name="Rectangle 5"/>
              <p:cNvSpPr>
                <a:spLocks noChangeArrowheads="1"/>
              </p:cNvSpPr>
              <p:nvPr/>
            </p:nvSpPr>
            <p:spPr bwMode="auto">
              <a:xfrm>
                <a:off x="698228" y="470291"/>
                <a:ext cx="7747543" cy="1015663"/>
              </a:xfrm>
              <a:prstGeom prst="rect">
                <a:avLst/>
              </a:prstGeom>
              <a:noFill/>
              <a:ln w="9525">
                <a:noFill/>
                <a:miter lim="800000"/>
                <a:headEnd/>
                <a:tailEnd/>
              </a:ln>
            </p:spPr>
            <p:txBody>
              <a:bodyPr wrap="square">
                <a:prstTxWarp prst="textNoShape">
                  <a:avLst/>
                </a:prstTxWarp>
                <a:spAutoFit/>
              </a:bodyPr>
              <a:lstStyle/>
              <a:p>
                <a:pPr algn="ctr" eaLnBrk="0" hangingPunct="0"/>
                <a:r>
                  <a:rPr lang="en-US" sz="2000" dirty="0" smtClean="0">
                    <a:solidFill>
                      <a:srgbClr val="FF6600"/>
                    </a:solidFill>
                    <a:latin typeface="Verdana" charset="0"/>
                  </a:rPr>
                  <a:t>Due to updates in the software, the correct way to complete the steps in PubMed, part c, third instruction, click Per page and select 200.  Let the computer process.</a:t>
                </a:r>
                <a:endParaRPr lang="en-US" sz="2000" dirty="0">
                  <a:solidFill>
                    <a:srgbClr val="FF6600"/>
                  </a:solidFill>
                  <a:latin typeface="Verdana" charset="0"/>
                </a:endParaRPr>
              </a:p>
            </p:txBody>
          </p:sp>
        </p:grpSp>
        <p:sp>
          <p:nvSpPr>
            <p:cNvPr id="7" name="AutoShape 10"/>
            <p:cNvSpPr>
              <a:spLocks noChangeArrowheads="1"/>
            </p:cNvSpPr>
            <p:nvPr/>
          </p:nvSpPr>
          <p:spPr bwMode="auto">
            <a:xfrm rot="13381617">
              <a:off x="5565812" y="950714"/>
              <a:ext cx="301712" cy="3878818"/>
            </a:xfrm>
            <a:prstGeom prst="upArrow">
              <a:avLst>
                <a:gd name="adj1" fmla="val 50000"/>
                <a:gd name="adj2" fmla="val 7762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106298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6" y="1454594"/>
            <a:ext cx="6858000" cy="5266944"/>
          </a:xfrm>
          <a:prstGeom prst="rect">
            <a:avLst/>
          </a:prstGeom>
        </p:spPr>
      </p:pic>
      <p:grpSp>
        <p:nvGrpSpPr>
          <p:cNvPr id="11" name="Group 10"/>
          <p:cNvGrpSpPr/>
          <p:nvPr/>
        </p:nvGrpSpPr>
        <p:grpSpPr>
          <a:xfrm>
            <a:off x="322729" y="197072"/>
            <a:ext cx="8498541" cy="2055542"/>
            <a:chOff x="322729" y="197072"/>
            <a:chExt cx="8498541" cy="2055542"/>
          </a:xfrm>
        </p:grpSpPr>
        <p:grpSp>
          <p:nvGrpSpPr>
            <p:cNvPr id="9" name="Group 8"/>
            <p:cNvGrpSpPr/>
            <p:nvPr/>
          </p:nvGrpSpPr>
          <p:grpSpPr>
            <a:xfrm>
              <a:off x="322729" y="197072"/>
              <a:ext cx="8498541" cy="1470364"/>
              <a:chOff x="322729" y="197072"/>
              <a:chExt cx="8498541" cy="1470364"/>
            </a:xfrm>
          </p:grpSpPr>
          <p:sp>
            <p:nvSpPr>
              <p:cNvPr id="6" name="Rectangle 10"/>
              <p:cNvSpPr>
                <a:spLocks noChangeArrowheads="1"/>
              </p:cNvSpPr>
              <p:nvPr/>
            </p:nvSpPr>
            <p:spPr bwMode="auto">
              <a:xfrm>
                <a:off x="322729" y="197072"/>
                <a:ext cx="8498541" cy="1470364"/>
              </a:xfrm>
              <a:prstGeom prst="rect">
                <a:avLst/>
              </a:prstGeom>
              <a:solidFill>
                <a:schemeClr val="bg1"/>
              </a:solidFill>
              <a:ln w="101600">
                <a:solidFill>
                  <a:srgbClr val="78AAD6"/>
                </a:solidFill>
                <a:miter lim="800000"/>
                <a:headEnd/>
                <a:tailEnd/>
              </a:ln>
              <a:effectLst/>
            </p:spPr>
            <p:txBody>
              <a:bodyPr wrap="none" anchor="ctr">
                <a:prstTxWarp prst="textNoShape">
                  <a:avLst/>
                </a:prstTxWarp>
              </a:bodyPr>
              <a:lstStyle/>
              <a:p>
                <a:pPr algn="ctr" eaLnBrk="0" hangingPunct="0">
                  <a:defRPr/>
                </a:pPr>
                <a:endParaRPr lang="en-US" sz="4800" dirty="0">
                  <a:solidFill>
                    <a:schemeClr val="bg1"/>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sp>
            <p:nvSpPr>
              <p:cNvPr id="7" name="Rectangle 11"/>
              <p:cNvSpPr>
                <a:spLocks noChangeArrowheads="1"/>
              </p:cNvSpPr>
              <p:nvPr/>
            </p:nvSpPr>
            <p:spPr bwMode="auto">
              <a:xfrm>
                <a:off x="493059" y="358635"/>
                <a:ext cx="8166847" cy="1147436"/>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8" name="Rectangle 7"/>
              <p:cNvSpPr>
                <a:spLocks noChangeArrowheads="1"/>
              </p:cNvSpPr>
              <p:nvPr/>
            </p:nvSpPr>
            <p:spPr bwMode="auto">
              <a:xfrm>
                <a:off x="662878" y="484193"/>
                <a:ext cx="7845137" cy="923330"/>
              </a:xfrm>
              <a:prstGeom prst="rect">
                <a:avLst/>
              </a:prstGeom>
              <a:noFill/>
              <a:ln w="9525">
                <a:noFill/>
                <a:miter lim="800000"/>
                <a:headEnd/>
                <a:tailEnd/>
              </a:ln>
            </p:spPr>
            <p:txBody>
              <a:bodyPr wrap="square">
                <a:prstTxWarp prst="textNoShape">
                  <a:avLst/>
                </a:prstTxWarp>
                <a:spAutoFit/>
              </a:bodyPr>
              <a:lstStyle/>
              <a:p>
                <a:pPr algn="ctr" eaLnBrk="0" hangingPunct="0"/>
                <a:r>
                  <a:rPr lang="en-US" dirty="0" smtClean="0">
                    <a:solidFill>
                      <a:srgbClr val="FF6600"/>
                    </a:solidFill>
                    <a:latin typeface="Verdana" charset="0"/>
                  </a:rPr>
                  <a:t>Due to updates in the software, the correct way to complete the steps in PubMed, part c, third instruction, click Sort by and select First Author.  Let the computer process.</a:t>
                </a:r>
                <a:endParaRPr lang="en-US" dirty="0">
                  <a:solidFill>
                    <a:srgbClr val="FF6600"/>
                  </a:solidFill>
                  <a:latin typeface="Verdana" charset="0"/>
                </a:endParaRPr>
              </a:p>
            </p:txBody>
          </p:sp>
        </p:grpSp>
        <p:sp>
          <p:nvSpPr>
            <p:cNvPr id="5" name="AutoShape 10"/>
            <p:cNvSpPr>
              <a:spLocks noChangeArrowheads="1"/>
            </p:cNvSpPr>
            <p:nvPr/>
          </p:nvSpPr>
          <p:spPr bwMode="auto">
            <a:xfrm rot="14814016">
              <a:off x="5471630" y="82942"/>
              <a:ext cx="301712" cy="4037631"/>
            </a:xfrm>
            <a:prstGeom prst="upArrow">
              <a:avLst>
                <a:gd name="adj1" fmla="val 50000"/>
                <a:gd name="adj2" fmla="val 7762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74848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 b="3808"/>
          <a:stretch/>
        </p:blipFill>
        <p:spPr>
          <a:xfrm>
            <a:off x="990600" y="304800"/>
            <a:ext cx="7138924" cy="6371511"/>
          </a:xfrm>
          <a:prstGeom prst="rect">
            <a:avLst/>
          </a:prstGeom>
        </p:spPr>
      </p:pic>
      <p:cxnSp>
        <p:nvCxnSpPr>
          <p:cNvPr id="5" name="Straight Connector 4"/>
          <p:cNvCxnSpPr/>
          <p:nvPr/>
        </p:nvCxnSpPr>
        <p:spPr bwMode="auto">
          <a:xfrm>
            <a:off x="990600" y="304800"/>
            <a:ext cx="7162800" cy="0"/>
          </a:xfrm>
          <a:prstGeom prst="line">
            <a:avLst/>
          </a:prstGeom>
          <a:solidFill>
            <a:schemeClr val="accent1"/>
          </a:solidFill>
          <a:ln w="9525" cap="flat" cmpd="sng" algn="ctr">
            <a:solidFill>
              <a:srgbClr val="336699"/>
            </a:solidFill>
            <a:prstDash val="solid"/>
            <a:round/>
            <a:headEnd type="none" w="med" len="med"/>
            <a:tailEnd type="none" w="med" len="med"/>
          </a:ln>
          <a:effectLst/>
        </p:spPr>
      </p:cxnSp>
      <p:sp>
        <p:nvSpPr>
          <p:cNvPr id="8" name="Rectangle 7"/>
          <p:cNvSpPr/>
          <p:nvPr/>
        </p:nvSpPr>
        <p:spPr bwMode="auto">
          <a:xfrm>
            <a:off x="6172200" y="304799"/>
            <a:ext cx="1066800" cy="152400"/>
          </a:xfrm>
          <a:prstGeom prst="rect">
            <a:avLst/>
          </a:prstGeom>
          <a:solidFill>
            <a:srgbClr val="3366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r>
              <a:rPr kumimoji="0" lang="en-US" sz="1000" b="0" i="0" u="sng" strike="noStrike" cap="none" normalizeH="0" baseline="0" dirty="0" smtClean="0">
                <a:ln>
                  <a:noFill/>
                </a:ln>
                <a:solidFill>
                  <a:schemeClr val="bg1"/>
                </a:solidFill>
                <a:effectLst/>
                <a:latin typeface="Calibri" charset="0"/>
                <a:ea typeface="Calibri" charset="0"/>
                <a:cs typeface="Calibri" charset="0"/>
              </a:rPr>
              <a:t>Your User Name</a:t>
            </a:r>
            <a:endParaRPr kumimoji="0" lang="en-US" sz="1000" b="0" i="0" u="sng" strike="noStrike" cap="none" normalizeH="0" baseline="0" dirty="0">
              <a:ln>
                <a:noFill/>
              </a:ln>
              <a:solidFill>
                <a:schemeClr val="bg1"/>
              </a:solidFill>
              <a:effectLst/>
              <a:latin typeface="Calibri" charset="0"/>
              <a:ea typeface="Calibri" charset="0"/>
              <a:cs typeface="Calibri" charset="0"/>
            </a:endParaRPr>
          </a:p>
        </p:txBody>
      </p:sp>
      <p:grpSp>
        <p:nvGrpSpPr>
          <p:cNvPr id="6" name="Group 5"/>
          <p:cNvGrpSpPr/>
          <p:nvPr/>
        </p:nvGrpSpPr>
        <p:grpSpPr>
          <a:xfrm>
            <a:off x="1600200" y="3810000"/>
            <a:ext cx="5527675" cy="1524000"/>
            <a:chOff x="1676400" y="4837113"/>
            <a:chExt cx="5527675" cy="1411287"/>
          </a:xfrm>
        </p:grpSpPr>
        <p:sp>
          <p:nvSpPr>
            <p:cNvPr id="7" name="Rounded Rectangle 6"/>
            <p:cNvSpPr/>
            <p:nvPr/>
          </p:nvSpPr>
          <p:spPr bwMode="auto">
            <a:xfrm>
              <a:off x="1676400" y="4837113"/>
              <a:ext cx="5527675" cy="1411287"/>
            </a:xfrm>
            <a:prstGeom prst="roundRect">
              <a:avLst/>
            </a:prstGeom>
            <a:solidFill>
              <a:srgbClr val="FFFFFF"/>
            </a:solidFill>
            <a:ln w="57150" cap="flat" cmpd="sng" algn="ctr">
              <a:solidFill>
                <a:srgbClr val="285D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0" hangingPunct="0">
                <a:defRPr/>
              </a:pPr>
              <a:endParaRPr lang="en-US" dirty="0">
                <a:solidFill>
                  <a:srgbClr val="FFFFFF"/>
                </a:solidFill>
                <a:ea typeface="ＭＳ Ｐゴシック" pitchFamily="-106" charset="-128"/>
                <a:cs typeface="ＭＳ Ｐゴシック" pitchFamily="-106" charset="-128"/>
              </a:endParaRPr>
            </a:p>
          </p:txBody>
        </p:sp>
        <p:sp>
          <p:nvSpPr>
            <p:cNvPr id="9" name="Rounded Rectangle 8"/>
            <p:cNvSpPr/>
            <p:nvPr/>
          </p:nvSpPr>
          <p:spPr bwMode="auto">
            <a:xfrm>
              <a:off x="1849438" y="5018088"/>
              <a:ext cx="5181600" cy="1077912"/>
            </a:xfrm>
            <a:prstGeom prst="roundRect">
              <a:avLst/>
            </a:prstGeom>
            <a:noFill/>
            <a:ln w="28575" cap="flat" cmpd="sng" algn="ctr">
              <a:solidFill>
                <a:srgbClr val="6DD67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0" hangingPunct="0">
                <a:defRPr/>
              </a:pPr>
              <a:endParaRPr lang="en-US" dirty="0">
                <a:solidFill>
                  <a:srgbClr val="FFFFFF"/>
                </a:solidFill>
                <a:ea typeface="ＭＳ Ｐゴシック" pitchFamily="-106" charset="-128"/>
                <a:cs typeface="ＭＳ Ｐゴシック" pitchFamily="-106" charset="-128"/>
              </a:endParaRPr>
            </a:p>
          </p:txBody>
        </p:sp>
        <p:sp>
          <p:nvSpPr>
            <p:cNvPr id="10" name="Rectangle 33"/>
            <p:cNvSpPr>
              <a:spLocks noChangeArrowheads="1"/>
            </p:cNvSpPr>
            <p:nvPr/>
          </p:nvSpPr>
          <p:spPr bwMode="auto">
            <a:xfrm>
              <a:off x="2001658" y="5257800"/>
              <a:ext cx="4876967" cy="541527"/>
            </a:xfrm>
            <a:prstGeom prst="rect">
              <a:avLst/>
            </a:prstGeom>
            <a:noFill/>
            <a:ln w="9525">
              <a:noFill/>
              <a:miter lim="800000"/>
              <a:headEnd/>
              <a:tailEnd/>
            </a:ln>
          </p:spPr>
          <p:txBody>
            <a:bodyPr wrap="square">
              <a:prstTxWarp prst="textNoShape">
                <a:avLst/>
              </a:prstTxWarp>
              <a:spAutoFit/>
            </a:bodyPr>
            <a:lstStyle/>
            <a:p>
              <a:pPr algn="ctr" eaLnBrk="0" hangingPunct="0"/>
              <a:r>
                <a:rPr lang="en-US" sz="3200" dirty="0">
                  <a:solidFill>
                    <a:srgbClr val="FF8411"/>
                  </a:solidFill>
                  <a:latin typeface="Verdana" charset="0"/>
                  <a:ea typeface="Verdana" charset="0"/>
                  <a:cs typeface="Verdana" charset="0"/>
                </a:rPr>
                <a:t>Click MeSH Database</a:t>
              </a:r>
            </a:p>
          </p:txBody>
        </p:sp>
      </p:grpSp>
      <p:sp>
        <p:nvSpPr>
          <p:cNvPr id="11" name="AutoShape 10"/>
          <p:cNvSpPr>
            <a:spLocks noChangeArrowheads="1"/>
          </p:cNvSpPr>
          <p:nvPr/>
        </p:nvSpPr>
        <p:spPr bwMode="auto">
          <a:xfrm rot="2703485">
            <a:off x="4723663" y="2142324"/>
            <a:ext cx="379413" cy="2412409"/>
          </a:xfrm>
          <a:prstGeom prst="upArrow">
            <a:avLst>
              <a:gd name="adj1" fmla="val 50000"/>
              <a:gd name="adj2" fmla="val 108595"/>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65222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10" y="211873"/>
            <a:ext cx="7917180" cy="6271260"/>
          </a:xfrm>
          <a:prstGeom prst="rect">
            <a:avLst/>
          </a:prstGeom>
        </p:spPr>
      </p:pic>
      <p:grpSp>
        <p:nvGrpSpPr>
          <p:cNvPr id="5" name="Group 4"/>
          <p:cNvGrpSpPr/>
          <p:nvPr/>
        </p:nvGrpSpPr>
        <p:grpSpPr>
          <a:xfrm>
            <a:off x="468350" y="2509021"/>
            <a:ext cx="8229600" cy="1873405"/>
            <a:chOff x="468350" y="2509021"/>
            <a:chExt cx="8229600" cy="1873405"/>
          </a:xfrm>
        </p:grpSpPr>
        <p:sp>
          <p:nvSpPr>
            <p:cNvPr id="3" name="Rectangle 2"/>
            <p:cNvSpPr>
              <a:spLocks noChangeArrowheads="1"/>
            </p:cNvSpPr>
            <p:nvPr/>
          </p:nvSpPr>
          <p:spPr bwMode="auto">
            <a:xfrm>
              <a:off x="468350" y="2509021"/>
              <a:ext cx="8229600" cy="1873405"/>
            </a:xfrm>
            <a:prstGeom prst="rect">
              <a:avLst/>
            </a:prstGeom>
            <a:solidFill>
              <a:schemeClr val="bg1"/>
            </a:solidFill>
            <a:ln w="114300">
              <a:solidFill>
                <a:srgbClr val="648BB6"/>
              </a:solidFill>
              <a:miter lim="800000"/>
              <a:headEnd/>
              <a:tailEnd/>
            </a:ln>
          </p:spPr>
          <p:txBody>
            <a:bodyPr wrap="none" anchor="ctr">
              <a:prstTxWarp prst="textNoShape">
                <a:avLst/>
              </a:prstTxWarp>
            </a:bodyPr>
            <a:lstStyle/>
            <a:p>
              <a:pPr eaLnBrk="0" hangingPunct="0">
                <a:lnSpc>
                  <a:spcPct val="120000"/>
                </a:lnSpc>
              </a:pPr>
              <a:r>
                <a:rPr lang="en-US" sz="3200" dirty="0" smtClean="0">
                  <a:solidFill>
                    <a:srgbClr val="002A7E"/>
                  </a:solidFill>
                  <a:latin typeface="Verdana" charset="0"/>
                </a:rPr>
                <a:t>  </a:t>
              </a:r>
            </a:p>
            <a:p>
              <a:pPr eaLnBrk="0" hangingPunct="0">
                <a:lnSpc>
                  <a:spcPct val="120000"/>
                </a:lnSpc>
              </a:pPr>
              <a:endParaRPr lang="en-US" sz="3200" dirty="0">
                <a:solidFill>
                  <a:srgbClr val="002A7E"/>
                </a:solidFill>
                <a:latin typeface="Verdana" charset="0"/>
              </a:endParaRPr>
            </a:p>
            <a:p>
              <a:pPr eaLnBrk="0" hangingPunct="0">
                <a:lnSpc>
                  <a:spcPct val="120000"/>
                </a:lnSpc>
              </a:pPr>
              <a:r>
                <a:rPr lang="en-US" sz="1400" dirty="0" smtClean="0">
                  <a:solidFill>
                    <a:schemeClr val="bg1"/>
                  </a:solidFill>
                  <a:latin typeface="Verdana" charset="0"/>
                </a:rPr>
                <a:t>a</a:t>
              </a:r>
              <a:endParaRPr lang="en-US" sz="3200" dirty="0">
                <a:solidFill>
                  <a:srgbClr val="002A7E"/>
                </a:solidFill>
                <a:latin typeface="Verdana" charset="0"/>
              </a:endParaRPr>
            </a:p>
            <a:p>
              <a:pPr eaLnBrk="0" hangingPunct="0">
                <a:lnSpc>
                  <a:spcPct val="120000"/>
                </a:lnSpc>
              </a:pPr>
              <a:endParaRPr lang="en-US" dirty="0">
                <a:solidFill>
                  <a:srgbClr val="00FFFF"/>
                </a:solidFill>
                <a:latin typeface="Verdana" charset="0"/>
              </a:endParaRPr>
            </a:p>
            <a:p>
              <a:pPr eaLnBrk="0" hangingPunct="0"/>
              <a:endParaRPr lang="en-US" dirty="0">
                <a:solidFill>
                  <a:srgbClr val="00FFFF"/>
                </a:solidFill>
                <a:latin typeface="Verdana" charset="0"/>
              </a:endParaRPr>
            </a:p>
            <a:p>
              <a:pPr eaLnBrk="0" hangingPunct="0"/>
              <a:endParaRPr lang="en-US" dirty="0">
                <a:solidFill>
                  <a:srgbClr val="002A7E"/>
                </a:solidFill>
                <a:latin typeface="Verdana" charset="0"/>
              </a:endParaRPr>
            </a:p>
          </p:txBody>
        </p:sp>
        <p:sp>
          <p:nvSpPr>
            <p:cNvPr id="4" name="Rectangle 3"/>
            <p:cNvSpPr>
              <a:spLocks noChangeArrowheads="1"/>
            </p:cNvSpPr>
            <p:nvPr/>
          </p:nvSpPr>
          <p:spPr bwMode="auto">
            <a:xfrm>
              <a:off x="625105" y="2698592"/>
              <a:ext cx="7916091" cy="1494264"/>
            </a:xfrm>
            <a:prstGeom prst="rect">
              <a:avLst/>
            </a:prstGeom>
            <a:noFill/>
            <a:ln w="38100">
              <a:solidFill>
                <a:srgbClr val="5EC266"/>
              </a:solidFill>
              <a:miter lim="800000"/>
              <a:headEnd/>
              <a:tailEnd/>
            </a:ln>
          </p:spPr>
          <p:txBody>
            <a:bodyPr wrap="none" anchor="ctr">
              <a:prstTxWarp prst="textNoShape">
                <a:avLst/>
              </a:prstTxWarp>
            </a:bodyPr>
            <a:lstStyle/>
            <a:p>
              <a:pPr eaLnBrk="0" hangingPunct="0"/>
              <a:endParaRPr lang="en-US" dirty="0"/>
            </a:p>
          </p:txBody>
        </p:sp>
      </p:grpSp>
      <p:grpSp>
        <p:nvGrpSpPr>
          <p:cNvPr id="7" name="Group 6"/>
          <p:cNvGrpSpPr/>
          <p:nvPr/>
        </p:nvGrpSpPr>
        <p:grpSpPr>
          <a:xfrm>
            <a:off x="863426" y="2759923"/>
            <a:ext cx="5320323" cy="685800"/>
            <a:chOff x="863426" y="2759923"/>
            <a:chExt cx="5320323" cy="685800"/>
          </a:xfrm>
        </p:grpSpPr>
        <p:sp>
          <p:nvSpPr>
            <p:cNvPr id="8" name="Rectangle 7"/>
            <p:cNvSpPr>
              <a:spLocks noChangeArrowheads="1"/>
            </p:cNvSpPr>
            <p:nvPr/>
          </p:nvSpPr>
          <p:spPr bwMode="auto">
            <a:xfrm>
              <a:off x="2229823" y="2847274"/>
              <a:ext cx="3953926" cy="533400"/>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r>
                <a:rPr lang="en-US" sz="3000" dirty="0" smtClean="0">
                  <a:solidFill>
                    <a:srgbClr val="191919"/>
                  </a:solidFill>
                  <a:latin typeface="Verdana" charset="0"/>
                </a:rPr>
                <a:t>Spinal cord injuries</a:t>
              </a:r>
              <a:endParaRPr lang="en-US" sz="3000" dirty="0">
                <a:solidFill>
                  <a:srgbClr val="191919"/>
                </a:solidFill>
                <a:latin typeface="Verdana" charset="0"/>
              </a:endParaRPr>
            </a:p>
          </p:txBody>
        </p:sp>
        <p:sp>
          <p:nvSpPr>
            <p:cNvPr id="9" name="AutoShape 20"/>
            <p:cNvSpPr>
              <a:spLocks noChangeArrowheads="1"/>
            </p:cNvSpPr>
            <p:nvPr/>
          </p:nvSpPr>
          <p:spPr bwMode="auto">
            <a:xfrm flipV="1">
              <a:off x="863426" y="2759923"/>
              <a:ext cx="1408498" cy="685800"/>
            </a:xfrm>
            <a:prstGeom prst="roundRect">
              <a:avLst>
                <a:gd name="adj" fmla="val 16667"/>
              </a:avLst>
            </a:prstGeom>
            <a:solidFill>
              <a:schemeClr val="bg1"/>
            </a:solidFill>
            <a:ln w="57150">
              <a:noFill/>
              <a:round/>
              <a:headEnd/>
              <a:tailEnd/>
            </a:ln>
          </p:spPr>
          <p:txBody>
            <a:bodyPr rot="10800000" wrap="none" anchor="ctr">
              <a:prstTxWarp prst="textNoShape">
                <a:avLst/>
              </a:prstTxWarp>
            </a:bodyPr>
            <a:lstStyle/>
            <a:p>
              <a:pPr algn="ctr" eaLnBrk="0" hangingPunct="0"/>
              <a:r>
                <a:rPr lang="en-US" sz="3200" dirty="0">
                  <a:solidFill>
                    <a:srgbClr val="FF8411"/>
                  </a:solidFill>
                  <a:latin typeface="Verdana" charset="0"/>
                </a:rPr>
                <a:t>Enter</a:t>
              </a:r>
              <a:endParaRPr lang="en-US" sz="3200" dirty="0">
                <a:latin typeface="Verdana" charset="0"/>
              </a:endParaRPr>
            </a:p>
          </p:txBody>
        </p:sp>
      </p:grpSp>
      <p:grpSp>
        <p:nvGrpSpPr>
          <p:cNvPr id="10" name="Group 9"/>
          <p:cNvGrpSpPr/>
          <p:nvPr/>
        </p:nvGrpSpPr>
        <p:grpSpPr>
          <a:xfrm>
            <a:off x="4454551" y="3374907"/>
            <a:ext cx="3722848" cy="708295"/>
            <a:chOff x="4454551" y="3374907"/>
            <a:chExt cx="3722848" cy="708295"/>
          </a:xfrm>
        </p:grpSpPr>
        <p:sp>
          <p:nvSpPr>
            <p:cNvPr id="11" name="AutoShape 12"/>
            <p:cNvSpPr>
              <a:spLocks noChangeArrowheads="1"/>
            </p:cNvSpPr>
            <p:nvPr/>
          </p:nvSpPr>
          <p:spPr bwMode="auto">
            <a:xfrm flipV="1">
              <a:off x="6553200" y="3374907"/>
              <a:ext cx="1624199" cy="685800"/>
            </a:xfrm>
            <a:prstGeom prst="roundRect">
              <a:avLst>
                <a:gd name="adj" fmla="val 16667"/>
              </a:avLst>
            </a:prstGeom>
            <a:solidFill>
              <a:srgbClr val="336699"/>
            </a:solidFill>
            <a:ln w="9525">
              <a:noFill/>
              <a:round/>
              <a:headEnd/>
              <a:tailEnd/>
            </a:ln>
          </p:spPr>
          <p:txBody>
            <a:bodyPr rot="10800000" wrap="none" anchor="ctr">
              <a:prstTxWarp prst="textNoShape">
                <a:avLst/>
              </a:prstTxWarp>
            </a:bodyPr>
            <a:lstStyle/>
            <a:p>
              <a:pPr algn="ctr" eaLnBrk="0" hangingPunct="0"/>
              <a:r>
                <a:rPr lang="en-US" sz="3000" dirty="0" smtClean="0">
                  <a:solidFill>
                    <a:schemeClr val="bg1"/>
                  </a:solidFill>
                  <a:latin typeface="Verdana" charset="0"/>
                </a:rPr>
                <a:t>Searc</a:t>
              </a:r>
              <a:r>
                <a:rPr lang="en-US" sz="3000" dirty="0">
                  <a:solidFill>
                    <a:schemeClr val="bg1"/>
                  </a:solidFill>
                  <a:latin typeface="Verdana" charset="0"/>
                </a:rPr>
                <a:t>h</a:t>
              </a:r>
            </a:p>
          </p:txBody>
        </p:sp>
        <p:sp>
          <p:nvSpPr>
            <p:cNvPr id="12" name="AutoShape 20"/>
            <p:cNvSpPr>
              <a:spLocks noChangeArrowheads="1"/>
            </p:cNvSpPr>
            <p:nvPr/>
          </p:nvSpPr>
          <p:spPr bwMode="auto">
            <a:xfrm flipV="1">
              <a:off x="4454551" y="3397402"/>
              <a:ext cx="1913923" cy="685800"/>
            </a:xfrm>
            <a:prstGeom prst="roundRect">
              <a:avLst>
                <a:gd name="adj" fmla="val 16667"/>
              </a:avLst>
            </a:prstGeom>
            <a:solidFill>
              <a:schemeClr val="bg1"/>
            </a:solidFill>
            <a:ln w="57150">
              <a:noFill/>
              <a:round/>
              <a:headEnd/>
              <a:tailEnd/>
            </a:ln>
          </p:spPr>
          <p:txBody>
            <a:bodyPr rot="10800000" wrap="none" anchor="ctr">
              <a:prstTxWarp prst="textNoShape">
                <a:avLst/>
              </a:prstTxWarp>
            </a:bodyPr>
            <a:lstStyle/>
            <a:p>
              <a:pPr eaLnBrk="0" hangingPunct="0">
                <a:lnSpc>
                  <a:spcPct val="120000"/>
                </a:lnSpc>
              </a:pPr>
              <a:r>
                <a:rPr lang="en-US" sz="3000" dirty="0">
                  <a:solidFill>
                    <a:srgbClr val="FF8411"/>
                  </a:solidFill>
                  <a:latin typeface="Verdana" charset="0"/>
                </a:rPr>
                <a:t>and click</a:t>
              </a:r>
              <a:endParaRPr lang="en-US" sz="3000" dirty="0">
                <a:solidFill>
                  <a:srgbClr val="002A7E"/>
                </a:solidFill>
                <a:latin typeface="Verdana" charset="0"/>
              </a:endParaRPr>
            </a:p>
          </p:txBody>
        </p:sp>
      </p:grpSp>
      <p:sp>
        <p:nvSpPr>
          <p:cNvPr id="13" name="AutoShape 10"/>
          <p:cNvSpPr>
            <a:spLocks noChangeArrowheads="1"/>
          </p:cNvSpPr>
          <p:nvPr/>
        </p:nvSpPr>
        <p:spPr bwMode="auto">
          <a:xfrm>
            <a:off x="3848424" y="630020"/>
            <a:ext cx="379412" cy="2217254"/>
          </a:xfrm>
          <a:prstGeom prst="upArrow">
            <a:avLst>
              <a:gd name="adj1" fmla="val 50000"/>
              <a:gd name="adj2" fmla="val 9787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02339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662" y="1226634"/>
            <a:ext cx="8456676" cy="4637786"/>
          </a:xfrm>
          <a:prstGeom prst="rect">
            <a:avLst/>
          </a:prstGeom>
        </p:spPr>
      </p:pic>
      <p:grpSp>
        <p:nvGrpSpPr>
          <p:cNvPr id="12" name="Group 11"/>
          <p:cNvGrpSpPr/>
          <p:nvPr/>
        </p:nvGrpSpPr>
        <p:grpSpPr>
          <a:xfrm>
            <a:off x="1884363" y="4495800"/>
            <a:ext cx="5354637" cy="1676400"/>
            <a:chOff x="1884363" y="4495800"/>
            <a:chExt cx="5354637" cy="1676400"/>
          </a:xfrm>
        </p:grpSpPr>
        <p:sp>
          <p:nvSpPr>
            <p:cNvPr id="4" name="Rounded Rectangle 3"/>
            <p:cNvSpPr/>
            <p:nvPr/>
          </p:nvSpPr>
          <p:spPr bwMode="auto">
            <a:xfrm>
              <a:off x="1884363" y="4495800"/>
              <a:ext cx="5354637" cy="1676400"/>
            </a:xfrm>
            <a:prstGeom prst="roundRect">
              <a:avLst/>
            </a:prstGeom>
            <a:solidFill>
              <a:srgbClr val="FFFFFF"/>
            </a:solidFill>
            <a:ln w="76200" cap="flat" cmpd="sng" algn="ctr">
              <a:solidFill>
                <a:srgbClr val="0689D5"/>
              </a:solidFill>
              <a:prstDash val="solid"/>
              <a:round/>
              <a:headEnd type="none" w="med" len="med"/>
              <a:tailEnd type="none" w="med" len="med"/>
            </a:ln>
            <a:effectLst>
              <a:outerShdw blurRad="40000" dist="23000" dir="5400000" rotWithShape="0">
                <a:srgbClr val="0689D5">
                  <a:alpha val="35000"/>
                </a:srgbClr>
              </a:out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0" hangingPunct="0">
                <a:defRPr/>
              </a:pPr>
              <a:endParaRPr lang="en-US" dirty="0">
                <a:solidFill>
                  <a:srgbClr val="FFFFFF"/>
                </a:solidFill>
                <a:ea typeface="ＭＳ Ｐゴシック" pitchFamily="-106" charset="-128"/>
                <a:cs typeface="ＭＳ Ｐゴシック" pitchFamily="-106" charset="-128"/>
              </a:endParaRPr>
            </a:p>
          </p:txBody>
        </p:sp>
        <p:sp>
          <p:nvSpPr>
            <p:cNvPr id="6" name="Rounded Rectangle 5"/>
            <p:cNvSpPr/>
            <p:nvPr/>
          </p:nvSpPr>
          <p:spPr bwMode="auto">
            <a:xfrm>
              <a:off x="2133600" y="4724400"/>
              <a:ext cx="4876799" cy="1219200"/>
            </a:xfrm>
            <a:prstGeom prst="roundRect">
              <a:avLst/>
            </a:prstGeom>
            <a:noFill/>
            <a:ln w="28575" cap="flat" cmpd="sng" algn="ctr">
              <a:solidFill>
                <a:srgbClr val="6DD67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0" hangingPunct="0">
                <a:defRPr/>
              </a:pPr>
              <a:endParaRPr lang="en-US" dirty="0">
                <a:solidFill>
                  <a:srgbClr val="FFFFFF"/>
                </a:solidFill>
                <a:ea typeface="ＭＳ Ｐゴシック" pitchFamily="-106" charset="-128"/>
                <a:cs typeface="ＭＳ Ｐゴシック" pitchFamily="-106" charset="-128"/>
              </a:endParaRPr>
            </a:p>
          </p:txBody>
        </p:sp>
        <p:sp>
          <p:nvSpPr>
            <p:cNvPr id="7" name="Rectangle 33"/>
            <p:cNvSpPr>
              <a:spLocks noChangeArrowheads="1"/>
            </p:cNvSpPr>
            <p:nvPr/>
          </p:nvSpPr>
          <p:spPr bwMode="auto">
            <a:xfrm>
              <a:off x="2363294" y="4996071"/>
              <a:ext cx="4419601" cy="707886"/>
            </a:xfrm>
            <a:prstGeom prst="rect">
              <a:avLst/>
            </a:prstGeom>
            <a:noFill/>
            <a:ln w="9525">
              <a:noFill/>
              <a:miter lim="800000"/>
              <a:headEnd/>
              <a:tailEnd/>
            </a:ln>
          </p:spPr>
          <p:txBody>
            <a:bodyPr wrap="square">
              <a:prstTxWarp prst="textNoShape">
                <a:avLst/>
              </a:prstTxWarp>
              <a:spAutoFit/>
            </a:bodyPr>
            <a:lstStyle/>
            <a:p>
              <a:pPr algn="ctr" eaLnBrk="0" hangingPunct="0"/>
              <a:r>
                <a:rPr lang="en-US" sz="4000" dirty="0">
                  <a:solidFill>
                    <a:srgbClr val="FF8411"/>
                  </a:solidFill>
                  <a:latin typeface="Verdana" charset="0"/>
                  <a:ea typeface="Verdana" charset="0"/>
                  <a:cs typeface="Verdana" charset="0"/>
                </a:rPr>
                <a:t>Term </a:t>
              </a:r>
              <a:r>
                <a:rPr lang="en-US" sz="4000" dirty="0" smtClean="0">
                  <a:solidFill>
                    <a:srgbClr val="FF8411"/>
                  </a:solidFill>
                  <a:latin typeface="Verdana" charset="0"/>
                  <a:ea typeface="Verdana" charset="0"/>
                  <a:cs typeface="Verdana" charset="0"/>
                </a:rPr>
                <a:t>Definition</a:t>
              </a:r>
              <a:endParaRPr lang="en-US" sz="4000" dirty="0">
                <a:solidFill>
                  <a:srgbClr val="FF8411"/>
                </a:solidFill>
                <a:latin typeface="Verdana" charset="0"/>
                <a:ea typeface="Verdana" charset="0"/>
                <a:cs typeface="Verdana" charset="0"/>
              </a:endParaRPr>
            </a:p>
          </p:txBody>
        </p:sp>
      </p:grpSp>
      <p:grpSp>
        <p:nvGrpSpPr>
          <p:cNvPr id="8" name="Group 7"/>
          <p:cNvGrpSpPr>
            <a:grpSpLocks/>
          </p:cNvGrpSpPr>
          <p:nvPr/>
        </p:nvGrpSpPr>
        <p:grpSpPr bwMode="auto">
          <a:xfrm>
            <a:off x="343662" y="2377068"/>
            <a:ext cx="6172200" cy="609600"/>
            <a:chOff x="4724400" y="990600"/>
            <a:chExt cx="457200" cy="304800"/>
          </a:xfrm>
        </p:grpSpPr>
        <p:sp>
          <p:nvSpPr>
            <p:cNvPr id="9" name="AutoShape 17"/>
            <p:cNvSpPr>
              <a:spLocks noChangeArrowheads="1"/>
            </p:cNvSpPr>
            <p:nvPr/>
          </p:nvSpPr>
          <p:spPr bwMode="auto">
            <a:xfrm>
              <a:off x="4724400" y="990600"/>
              <a:ext cx="457200" cy="304800"/>
            </a:xfrm>
            <a:prstGeom prst="roundRect">
              <a:avLst>
                <a:gd name="adj" fmla="val 16667"/>
              </a:avLst>
            </a:prstGeom>
            <a:noFill/>
            <a:ln w="111125">
              <a:solidFill>
                <a:srgbClr val="FFB37D"/>
              </a:solidFill>
              <a:round/>
              <a:headEnd/>
              <a:tailEnd/>
            </a:ln>
          </p:spPr>
          <p:txBody>
            <a:bodyPr wrap="none" anchor="ctr">
              <a:prstTxWarp prst="textNoShape">
                <a:avLst/>
              </a:prstTxWarp>
            </a:bodyPr>
            <a:lstStyle/>
            <a:p>
              <a:pPr eaLnBrk="0" hangingPunct="0"/>
              <a:endParaRPr lang="en-US" dirty="0"/>
            </a:p>
          </p:txBody>
        </p:sp>
        <p:sp>
          <p:nvSpPr>
            <p:cNvPr id="10" name="AutoShape 18"/>
            <p:cNvSpPr>
              <a:spLocks noChangeArrowheads="1"/>
            </p:cNvSpPr>
            <p:nvPr/>
          </p:nvSpPr>
          <p:spPr bwMode="auto">
            <a:xfrm>
              <a:off x="4724400" y="990600"/>
              <a:ext cx="457200" cy="304800"/>
            </a:xfrm>
            <a:prstGeom prst="roundRect">
              <a:avLst>
                <a:gd name="adj" fmla="val 16667"/>
              </a:avLst>
            </a:prstGeom>
            <a:noFill/>
            <a:ln w="19050">
              <a:solidFill>
                <a:srgbClr val="FF6600"/>
              </a:solidFill>
              <a:round/>
              <a:headEnd/>
              <a:tailEnd/>
            </a:ln>
          </p:spPr>
          <p:txBody>
            <a:bodyPr wrap="none" anchor="ctr">
              <a:prstTxWarp prst="textNoShape">
                <a:avLst/>
              </a:prstTxWarp>
            </a:bodyPr>
            <a:lstStyle/>
            <a:p>
              <a:pPr eaLnBrk="0" hangingPunct="0"/>
              <a:endParaRPr lang="en-US" dirty="0"/>
            </a:p>
          </p:txBody>
        </p:sp>
      </p:grpSp>
    </p:spTree>
    <p:extLst>
      <p:ext uri="{BB962C8B-B14F-4D97-AF65-F5344CB8AC3E}">
        <p14:creationId xmlns:p14="http://schemas.microsoft.com/office/powerpoint/2010/main" val="193813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662" y="1001014"/>
            <a:ext cx="8456676" cy="4637786"/>
          </a:xfrm>
          <a:prstGeom prst="rect">
            <a:avLst/>
          </a:prstGeom>
        </p:spPr>
      </p:pic>
      <p:grpSp>
        <p:nvGrpSpPr>
          <p:cNvPr id="12" name="Group 11"/>
          <p:cNvGrpSpPr/>
          <p:nvPr/>
        </p:nvGrpSpPr>
        <p:grpSpPr>
          <a:xfrm>
            <a:off x="4075938" y="3087299"/>
            <a:ext cx="4724400" cy="3376691"/>
            <a:chOff x="4191000" y="3176509"/>
            <a:chExt cx="4724400" cy="3376691"/>
          </a:xfrm>
        </p:grpSpPr>
        <p:grpSp>
          <p:nvGrpSpPr>
            <p:cNvPr id="13" name="Group 12"/>
            <p:cNvGrpSpPr/>
            <p:nvPr/>
          </p:nvGrpSpPr>
          <p:grpSpPr>
            <a:xfrm>
              <a:off x="4191000" y="5029200"/>
              <a:ext cx="4724400" cy="1524000"/>
              <a:chOff x="3429000" y="4648200"/>
              <a:chExt cx="5410200" cy="1524000"/>
            </a:xfrm>
          </p:grpSpPr>
          <p:sp>
            <p:nvSpPr>
              <p:cNvPr id="15" name="Rectangle 14"/>
              <p:cNvSpPr>
                <a:spLocks noChangeArrowheads="1"/>
              </p:cNvSpPr>
              <p:nvPr/>
            </p:nvSpPr>
            <p:spPr bwMode="auto">
              <a:xfrm>
                <a:off x="3429000" y="4648200"/>
                <a:ext cx="5410200" cy="1524000"/>
              </a:xfrm>
              <a:prstGeom prst="rect">
                <a:avLst/>
              </a:prstGeom>
              <a:solidFill>
                <a:schemeClr val="bg1"/>
              </a:solidFill>
              <a:ln w="76200">
                <a:solidFill>
                  <a:srgbClr val="7B9CC2"/>
                </a:solidFill>
                <a:miter lim="800000"/>
                <a:headEnd/>
                <a:tailEnd/>
              </a:ln>
            </p:spPr>
            <p:txBody>
              <a:bodyPr wrap="none" anchor="ctr">
                <a:prstTxWarp prst="textNoShape">
                  <a:avLst/>
                </a:prstTxWarp>
              </a:bodyPr>
              <a:lstStyle/>
              <a:p>
                <a:pPr algn="ctr" eaLnBrk="0" hangingPunct="0">
                  <a:lnSpc>
                    <a:spcPct val="70000"/>
                  </a:lnSpc>
                </a:pPr>
                <a:r>
                  <a:rPr lang="en-US" sz="3600" dirty="0">
                    <a:solidFill>
                      <a:schemeClr val="bg1"/>
                    </a:solidFill>
                    <a:latin typeface="Verdana" charset="0"/>
                  </a:rPr>
                  <a:t>  </a:t>
                </a:r>
              </a:p>
            </p:txBody>
          </p:sp>
          <p:sp>
            <p:nvSpPr>
              <p:cNvPr id="16" name="Rectangle 15"/>
              <p:cNvSpPr>
                <a:spLocks noChangeArrowheads="1"/>
              </p:cNvSpPr>
              <p:nvPr/>
            </p:nvSpPr>
            <p:spPr bwMode="auto">
              <a:xfrm>
                <a:off x="3581400" y="4800600"/>
                <a:ext cx="5105400" cy="1219200"/>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grpSp>
            <p:nvGrpSpPr>
              <p:cNvPr id="17" name="Group 16"/>
              <p:cNvGrpSpPr/>
              <p:nvPr/>
            </p:nvGrpSpPr>
            <p:grpSpPr>
              <a:xfrm>
                <a:off x="3721988" y="5181600"/>
                <a:ext cx="4850513" cy="533400"/>
                <a:chOff x="3721988" y="5181600"/>
                <a:chExt cx="4850513" cy="533400"/>
              </a:xfrm>
            </p:grpSpPr>
            <p:sp>
              <p:nvSpPr>
                <p:cNvPr id="18" name="Rectangle 22"/>
                <p:cNvSpPr>
                  <a:spLocks noChangeArrowheads="1"/>
                </p:cNvSpPr>
                <p:nvPr/>
              </p:nvSpPr>
              <p:spPr bwMode="auto">
                <a:xfrm>
                  <a:off x="3721988" y="5257800"/>
                  <a:ext cx="1997929" cy="381000"/>
                </a:xfrm>
                <a:prstGeom prst="rect">
                  <a:avLst/>
                </a:prstGeom>
                <a:solidFill>
                  <a:schemeClr val="bg1"/>
                </a:solidFill>
                <a:ln w="9525">
                  <a:noFill/>
                  <a:miter lim="800000"/>
                  <a:headEnd/>
                  <a:tailEnd/>
                </a:ln>
              </p:spPr>
              <p:txBody>
                <a:bodyPr wrap="none" anchor="ctr">
                  <a:prstTxWarp prst="textNoShape">
                    <a:avLst/>
                  </a:prstTxWarp>
                </a:bodyPr>
                <a:lstStyle/>
                <a:p>
                  <a:pPr eaLnBrk="0" hangingPunct="0"/>
                  <a:r>
                    <a:rPr lang="en-US" sz="2400" dirty="0" smtClean="0">
                      <a:solidFill>
                        <a:srgbClr val="2B5D8F"/>
                      </a:solidFill>
                      <a:latin typeface="Verdana" charset="0"/>
                    </a:rPr>
                    <a:t>Then </a:t>
                  </a:r>
                  <a:r>
                    <a:rPr lang="en-US" sz="2400" dirty="0">
                      <a:solidFill>
                        <a:srgbClr val="2B5D8F"/>
                      </a:solidFill>
                      <a:latin typeface="Verdana" charset="0"/>
                    </a:rPr>
                    <a:t>click</a:t>
                  </a:r>
                </a:p>
              </p:txBody>
            </p:sp>
            <p:sp>
              <p:nvSpPr>
                <p:cNvPr id="19" name="AutoShape 20"/>
                <p:cNvSpPr>
                  <a:spLocks noChangeArrowheads="1"/>
                </p:cNvSpPr>
                <p:nvPr/>
              </p:nvSpPr>
              <p:spPr bwMode="auto">
                <a:xfrm>
                  <a:off x="5872316" y="5181600"/>
                  <a:ext cx="2700185" cy="533400"/>
                </a:xfrm>
                <a:prstGeom prst="roundRect">
                  <a:avLst>
                    <a:gd name="adj" fmla="val 16667"/>
                  </a:avLst>
                </a:prstGeom>
                <a:solidFill>
                  <a:schemeClr val="bg1">
                    <a:lumMod val="85000"/>
                  </a:schemeClr>
                </a:solidFill>
                <a:ln w="12700" cmpd="sng">
                  <a:solidFill>
                    <a:schemeClr val="tx1">
                      <a:lumMod val="65000"/>
                      <a:lumOff val="35000"/>
                    </a:schemeClr>
                  </a:solidFill>
                  <a:round/>
                  <a:headEnd/>
                  <a:tailEnd/>
                </a:ln>
              </p:spPr>
              <p:txBody>
                <a:bodyPr wrap="none" anchor="ctr">
                  <a:prstTxWarp prst="textNoShape">
                    <a:avLst/>
                  </a:prstTxWarp>
                </a:bodyPr>
                <a:lstStyle/>
                <a:p>
                  <a:pPr algn="ctr" eaLnBrk="0" hangingPunct="0"/>
                  <a:r>
                    <a:rPr lang="en-US" sz="1600" dirty="0" smtClean="0">
                      <a:latin typeface="Verdana" charset="0"/>
                    </a:rPr>
                    <a:t>Add to search </a:t>
                  </a:r>
                  <a:r>
                    <a:rPr lang="en-US" sz="1600" dirty="0">
                      <a:latin typeface="Verdana" charset="0"/>
                    </a:rPr>
                    <a:t>b</a:t>
                  </a:r>
                  <a:r>
                    <a:rPr lang="en-US" sz="1600" dirty="0" smtClean="0">
                      <a:latin typeface="Verdana" charset="0"/>
                    </a:rPr>
                    <a:t>uilder</a:t>
                  </a:r>
                  <a:endParaRPr lang="en-US" sz="1600" dirty="0">
                    <a:latin typeface="Verdana" charset="0"/>
                  </a:endParaRPr>
                </a:p>
              </p:txBody>
            </p:sp>
          </p:grpSp>
        </p:grpSp>
        <p:sp>
          <p:nvSpPr>
            <p:cNvPr id="14" name="AutoShape 10"/>
            <p:cNvSpPr>
              <a:spLocks noChangeArrowheads="1"/>
            </p:cNvSpPr>
            <p:nvPr/>
          </p:nvSpPr>
          <p:spPr bwMode="auto">
            <a:xfrm rot="21096990">
              <a:off x="7294695" y="3176509"/>
              <a:ext cx="381000" cy="2294375"/>
            </a:xfrm>
            <a:prstGeom prst="upArrow">
              <a:avLst>
                <a:gd name="adj1" fmla="val 50000"/>
                <a:gd name="adj2" fmla="val 92949"/>
              </a:avLst>
            </a:prstGeom>
            <a:gradFill rotWithShape="0">
              <a:gsLst>
                <a:gs pos="0">
                  <a:srgbClr val="A5E895"/>
                </a:gs>
                <a:gs pos="100000">
                  <a:srgbClr val="FFE57B"/>
                </a:gs>
                <a:gs pos="50000">
                  <a:schemeClr val="bg1"/>
                </a:gs>
              </a:gsLst>
              <a:path path="rect">
                <a:fillToRect l="50000" t="50000" r="50000" b="50000"/>
              </a:path>
            </a:gradFill>
            <a:ln w="28575"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110489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25" y="756545"/>
            <a:ext cx="8464550" cy="4653534"/>
          </a:xfrm>
          <a:prstGeom prst="rect">
            <a:avLst/>
          </a:prstGeom>
        </p:spPr>
      </p:pic>
      <p:grpSp>
        <p:nvGrpSpPr>
          <p:cNvPr id="12" name="Group 11"/>
          <p:cNvGrpSpPr/>
          <p:nvPr/>
        </p:nvGrpSpPr>
        <p:grpSpPr>
          <a:xfrm>
            <a:off x="1170879" y="1988643"/>
            <a:ext cx="6813395" cy="4488551"/>
            <a:chOff x="1170879" y="1988643"/>
            <a:chExt cx="6813395" cy="4488551"/>
          </a:xfrm>
        </p:grpSpPr>
        <p:grpSp>
          <p:nvGrpSpPr>
            <p:cNvPr id="11" name="Group 10"/>
            <p:cNvGrpSpPr/>
            <p:nvPr/>
          </p:nvGrpSpPr>
          <p:grpSpPr>
            <a:xfrm>
              <a:off x="1170879" y="4360128"/>
              <a:ext cx="6813395" cy="2117066"/>
              <a:chOff x="1170879" y="4360128"/>
              <a:chExt cx="6813395" cy="2117066"/>
            </a:xfrm>
          </p:grpSpPr>
          <p:sp>
            <p:nvSpPr>
              <p:cNvPr id="6" name="Rectangle 10"/>
              <p:cNvSpPr>
                <a:spLocks noChangeArrowheads="1"/>
              </p:cNvSpPr>
              <p:nvPr/>
            </p:nvSpPr>
            <p:spPr bwMode="auto">
              <a:xfrm>
                <a:off x="1170879" y="4360128"/>
                <a:ext cx="6813395" cy="2117066"/>
              </a:xfrm>
              <a:prstGeom prst="rect">
                <a:avLst/>
              </a:prstGeom>
              <a:solidFill>
                <a:schemeClr val="bg1"/>
              </a:solidFill>
              <a:ln w="88900">
                <a:solidFill>
                  <a:srgbClr val="0689D5"/>
                </a:solidFill>
                <a:miter lim="800000"/>
                <a:headEnd/>
                <a:tailEnd/>
              </a:ln>
            </p:spPr>
            <p:txBody>
              <a:bodyPr wrap="none" anchor="ctr">
                <a:prstTxWarp prst="textNoShape">
                  <a:avLst/>
                </a:prstTxWarp>
              </a:bodyPr>
              <a:lstStyle/>
              <a:p>
                <a:pPr algn="ctr" eaLnBrk="0" hangingPunct="0"/>
                <a:endParaRPr lang="en-US" dirty="0">
                  <a:solidFill>
                    <a:schemeClr val="bg1"/>
                  </a:solidFill>
                  <a:latin typeface="Verdana" charset="0"/>
                </a:endParaRPr>
              </a:p>
            </p:txBody>
          </p:sp>
          <p:sp>
            <p:nvSpPr>
              <p:cNvPr id="7" name="Rectangle 11"/>
              <p:cNvSpPr>
                <a:spLocks noChangeArrowheads="1"/>
              </p:cNvSpPr>
              <p:nvPr/>
            </p:nvSpPr>
            <p:spPr bwMode="auto">
              <a:xfrm>
                <a:off x="1382751" y="4549697"/>
                <a:ext cx="6400800" cy="1750741"/>
              </a:xfrm>
              <a:prstGeom prst="rect">
                <a:avLst/>
              </a:prstGeom>
              <a:solidFill>
                <a:schemeClr val="bg1"/>
              </a:solidFill>
              <a:ln w="28575">
                <a:solidFill>
                  <a:srgbClr val="5DC268"/>
                </a:solidFill>
                <a:miter lim="800000"/>
                <a:headEnd/>
                <a:tailEnd/>
              </a:ln>
            </p:spPr>
            <p:txBody>
              <a:bodyPr wrap="none" anchor="ctr">
                <a:prstTxWarp prst="textNoShape">
                  <a:avLst/>
                </a:prstTxWarp>
              </a:bodyPr>
              <a:lstStyle/>
              <a:p>
                <a:pPr eaLnBrk="0" hangingPunct="0"/>
                <a:endParaRPr lang="en-US" dirty="0"/>
              </a:p>
            </p:txBody>
          </p:sp>
          <p:grpSp>
            <p:nvGrpSpPr>
              <p:cNvPr id="10" name="Group 9"/>
              <p:cNvGrpSpPr/>
              <p:nvPr/>
            </p:nvGrpSpPr>
            <p:grpSpPr>
              <a:xfrm>
                <a:off x="1685460" y="4764790"/>
                <a:ext cx="5773079" cy="1295399"/>
                <a:chOff x="1685460" y="4564072"/>
                <a:chExt cx="5773079" cy="1295399"/>
              </a:xfrm>
            </p:grpSpPr>
            <p:sp>
              <p:nvSpPr>
                <p:cNvPr id="8" name="Rectangle 13"/>
                <p:cNvSpPr>
                  <a:spLocks noChangeArrowheads="1"/>
                </p:cNvSpPr>
                <p:nvPr/>
              </p:nvSpPr>
              <p:spPr bwMode="auto">
                <a:xfrm>
                  <a:off x="1685460" y="4640271"/>
                  <a:ext cx="5773079" cy="1219200"/>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lnSpc>
                      <a:spcPct val="120000"/>
                    </a:lnSpc>
                    <a:spcAft>
                      <a:spcPts val="600"/>
                    </a:spcAft>
                  </a:pPr>
                  <a:r>
                    <a:rPr lang="en-US" sz="2800" dirty="0">
                      <a:solidFill>
                        <a:srgbClr val="FF6600"/>
                      </a:solidFill>
                      <a:latin typeface="Verdana" charset="0"/>
                    </a:rPr>
                    <a:t>The first              </a:t>
                  </a:r>
                  <a:r>
                    <a:rPr lang="en-US" sz="2800" dirty="0" smtClean="0">
                      <a:solidFill>
                        <a:srgbClr val="FF6600"/>
                      </a:solidFill>
                      <a:latin typeface="Verdana" charset="0"/>
                    </a:rPr>
                    <a:t>term</a:t>
                  </a:r>
                </a:p>
                <a:p>
                  <a:pPr algn="ctr" eaLnBrk="0" hangingPunct="0">
                    <a:lnSpc>
                      <a:spcPct val="120000"/>
                    </a:lnSpc>
                    <a:spcAft>
                      <a:spcPts val="600"/>
                    </a:spcAft>
                  </a:pPr>
                  <a:r>
                    <a:rPr lang="en-US" sz="2800" dirty="0" smtClean="0">
                      <a:solidFill>
                        <a:srgbClr val="FF6600"/>
                      </a:solidFill>
                      <a:latin typeface="Verdana" charset="0"/>
                    </a:rPr>
                    <a:t>is in the </a:t>
                  </a:r>
                  <a:r>
                    <a:rPr lang="en-US" sz="2800" dirty="0">
                      <a:solidFill>
                        <a:srgbClr val="FF6600"/>
                      </a:solidFill>
                      <a:latin typeface="Verdana" charset="0"/>
                    </a:rPr>
                    <a:t>search program “box”</a:t>
                  </a:r>
                </a:p>
              </p:txBody>
            </p:sp>
            <p:sp>
              <p:nvSpPr>
                <p:cNvPr id="9" name="Rectangle 19"/>
                <p:cNvSpPr>
                  <a:spLocks noChangeArrowheads="1"/>
                </p:cNvSpPr>
                <p:nvPr/>
              </p:nvSpPr>
              <p:spPr bwMode="auto">
                <a:xfrm>
                  <a:off x="4129782" y="4564072"/>
                  <a:ext cx="1524000" cy="685799"/>
                </a:xfrm>
                <a:prstGeom prst="rect">
                  <a:avLst/>
                </a:prstGeom>
                <a:solidFill>
                  <a:srgbClr val="FFFFFF"/>
                </a:solidFill>
                <a:ln w="9525">
                  <a:noFill/>
                  <a:round/>
                  <a:headEnd/>
                  <a:tailEnd/>
                </a:ln>
              </p:spPr>
              <p:txBody>
                <a:bodyPr>
                  <a:prstTxWarp prst="textNoShape">
                    <a:avLst/>
                  </a:prstTxWarp>
                </a:bodyPr>
                <a:lstStyle/>
                <a:p>
                  <a:pPr algn="ctr" eaLnBrk="0" hangingPunct="0"/>
                  <a:r>
                    <a:rPr lang="en-US" sz="4000" dirty="0">
                      <a:solidFill>
                        <a:srgbClr val="01A63A"/>
                      </a:solidFill>
                      <a:latin typeface="Times New Roman" charset="0"/>
                      <a:ea typeface="Times New Roman" charset="0"/>
                      <a:cs typeface="Times New Roman" charset="0"/>
                    </a:rPr>
                    <a:t>MeSH</a:t>
                  </a:r>
                </a:p>
              </p:txBody>
            </p:sp>
          </p:grpSp>
        </p:grpSp>
        <p:sp>
          <p:nvSpPr>
            <p:cNvPr id="5" name="AutoShape 19"/>
            <p:cNvSpPr>
              <a:spLocks noChangeArrowheads="1"/>
            </p:cNvSpPr>
            <p:nvPr/>
          </p:nvSpPr>
          <p:spPr bwMode="auto">
            <a:xfrm rot="7214420">
              <a:off x="4738562" y="3341603"/>
              <a:ext cx="3061036" cy="355116"/>
            </a:xfrm>
            <a:prstGeom prst="leftArrow">
              <a:avLst>
                <a:gd name="adj1" fmla="val 50000"/>
                <a:gd name="adj2" fmla="val 109965"/>
              </a:avLst>
            </a:prstGeom>
            <a:gradFill rotWithShape="0">
              <a:gsLst>
                <a:gs pos="0">
                  <a:srgbClr val="0047DF"/>
                </a:gs>
                <a:gs pos="100000">
                  <a:srgbClr val="43E141"/>
                </a:gs>
              </a:gsLst>
              <a:path path="rect">
                <a:fillToRect l="50000" t="50000" r="50000" b="50000"/>
              </a:path>
            </a:gradFill>
            <a:ln w="19050">
              <a:solidFill>
                <a:srgbClr val="0047DF"/>
              </a:solidFill>
              <a:miter lim="800000"/>
              <a:headEnd/>
              <a:tailEnd/>
            </a:ln>
          </p:spPr>
          <p:txBody>
            <a:bodyPr wrap="none" anchor="ctr">
              <a:prstTxWarp prst="textNoShape">
                <a:avLst/>
              </a:prstTxWarp>
            </a:bodyPr>
            <a:lstStyle/>
            <a:p>
              <a:pPr eaLnBrk="0" hangingPunct="0"/>
              <a:endParaRPr lang="en-US" dirty="0"/>
            </a:p>
          </p:txBody>
        </p:sp>
      </p:grpSp>
    </p:spTree>
    <p:extLst>
      <p:ext uri="{BB962C8B-B14F-4D97-AF65-F5344CB8AC3E}">
        <p14:creationId xmlns:p14="http://schemas.microsoft.com/office/powerpoint/2010/main" val="114859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75" y="665471"/>
            <a:ext cx="8464550" cy="4653534"/>
          </a:xfrm>
          <a:prstGeom prst="rect">
            <a:avLst/>
          </a:prstGeom>
        </p:spPr>
      </p:pic>
      <p:grpSp>
        <p:nvGrpSpPr>
          <p:cNvPr id="3" name="Group 2"/>
          <p:cNvGrpSpPr/>
          <p:nvPr/>
        </p:nvGrpSpPr>
        <p:grpSpPr>
          <a:xfrm>
            <a:off x="468350" y="4237455"/>
            <a:ext cx="8229600" cy="1505422"/>
            <a:chOff x="468350" y="2509021"/>
            <a:chExt cx="8229600" cy="1873405"/>
          </a:xfrm>
        </p:grpSpPr>
        <p:sp>
          <p:nvSpPr>
            <p:cNvPr id="4" name="Rectangle 3"/>
            <p:cNvSpPr>
              <a:spLocks noChangeArrowheads="1"/>
            </p:cNvSpPr>
            <p:nvPr/>
          </p:nvSpPr>
          <p:spPr bwMode="auto">
            <a:xfrm>
              <a:off x="468350" y="2509021"/>
              <a:ext cx="8229600" cy="1873405"/>
            </a:xfrm>
            <a:prstGeom prst="rect">
              <a:avLst/>
            </a:prstGeom>
            <a:solidFill>
              <a:schemeClr val="bg1"/>
            </a:solidFill>
            <a:ln w="114300">
              <a:solidFill>
                <a:srgbClr val="648BB6"/>
              </a:solidFill>
              <a:miter lim="800000"/>
              <a:headEnd/>
              <a:tailEnd/>
            </a:ln>
          </p:spPr>
          <p:txBody>
            <a:bodyPr wrap="none" anchor="ctr">
              <a:prstTxWarp prst="textNoShape">
                <a:avLst/>
              </a:prstTxWarp>
            </a:bodyPr>
            <a:lstStyle/>
            <a:p>
              <a:pPr eaLnBrk="0" hangingPunct="0">
                <a:lnSpc>
                  <a:spcPct val="120000"/>
                </a:lnSpc>
              </a:pPr>
              <a:r>
                <a:rPr lang="en-US" sz="3200" dirty="0" smtClean="0">
                  <a:solidFill>
                    <a:srgbClr val="002A7E"/>
                  </a:solidFill>
                  <a:latin typeface="Verdana" charset="0"/>
                </a:rPr>
                <a:t>  </a:t>
              </a:r>
            </a:p>
            <a:p>
              <a:pPr eaLnBrk="0" hangingPunct="0">
                <a:lnSpc>
                  <a:spcPct val="120000"/>
                </a:lnSpc>
              </a:pPr>
              <a:endParaRPr lang="en-US" sz="3200" dirty="0">
                <a:solidFill>
                  <a:srgbClr val="002A7E"/>
                </a:solidFill>
                <a:latin typeface="Verdana" charset="0"/>
              </a:endParaRPr>
            </a:p>
            <a:p>
              <a:pPr eaLnBrk="0" hangingPunct="0">
                <a:lnSpc>
                  <a:spcPct val="120000"/>
                </a:lnSpc>
              </a:pPr>
              <a:r>
                <a:rPr lang="en-US" sz="1400" dirty="0" smtClean="0">
                  <a:solidFill>
                    <a:schemeClr val="bg1"/>
                  </a:solidFill>
                  <a:latin typeface="Verdana" charset="0"/>
                </a:rPr>
                <a:t>a</a:t>
              </a:r>
              <a:endParaRPr lang="en-US" sz="3200" dirty="0">
                <a:solidFill>
                  <a:srgbClr val="002A7E"/>
                </a:solidFill>
                <a:latin typeface="Verdana" charset="0"/>
              </a:endParaRPr>
            </a:p>
            <a:p>
              <a:pPr eaLnBrk="0" hangingPunct="0">
                <a:lnSpc>
                  <a:spcPct val="120000"/>
                </a:lnSpc>
              </a:pPr>
              <a:endParaRPr lang="en-US" dirty="0">
                <a:solidFill>
                  <a:srgbClr val="00FFFF"/>
                </a:solidFill>
                <a:latin typeface="Verdana" charset="0"/>
              </a:endParaRPr>
            </a:p>
            <a:p>
              <a:pPr eaLnBrk="0" hangingPunct="0"/>
              <a:endParaRPr lang="en-US" dirty="0">
                <a:solidFill>
                  <a:srgbClr val="00FFFF"/>
                </a:solidFill>
                <a:latin typeface="Verdana" charset="0"/>
              </a:endParaRPr>
            </a:p>
            <a:p>
              <a:pPr eaLnBrk="0" hangingPunct="0"/>
              <a:endParaRPr lang="en-US" dirty="0">
                <a:solidFill>
                  <a:srgbClr val="002A7E"/>
                </a:solidFill>
                <a:latin typeface="Verdana" charset="0"/>
              </a:endParaRPr>
            </a:p>
          </p:txBody>
        </p:sp>
        <p:sp>
          <p:nvSpPr>
            <p:cNvPr id="5" name="Rectangle 4"/>
            <p:cNvSpPr>
              <a:spLocks noChangeArrowheads="1"/>
            </p:cNvSpPr>
            <p:nvPr/>
          </p:nvSpPr>
          <p:spPr bwMode="auto">
            <a:xfrm>
              <a:off x="625105" y="2698593"/>
              <a:ext cx="7916091" cy="1420169"/>
            </a:xfrm>
            <a:prstGeom prst="rect">
              <a:avLst/>
            </a:prstGeom>
            <a:noFill/>
            <a:ln w="38100">
              <a:solidFill>
                <a:srgbClr val="5EC266"/>
              </a:solidFill>
              <a:miter lim="800000"/>
              <a:headEnd/>
              <a:tailEnd/>
            </a:ln>
          </p:spPr>
          <p:txBody>
            <a:bodyPr wrap="none" anchor="ctr">
              <a:prstTxWarp prst="textNoShape">
                <a:avLst/>
              </a:prstTxWarp>
            </a:bodyPr>
            <a:lstStyle/>
            <a:p>
              <a:pPr eaLnBrk="0" hangingPunct="0"/>
              <a:endParaRPr lang="en-US" dirty="0"/>
            </a:p>
          </p:txBody>
        </p:sp>
      </p:grpSp>
      <p:grpSp>
        <p:nvGrpSpPr>
          <p:cNvPr id="16" name="Group 15"/>
          <p:cNvGrpSpPr/>
          <p:nvPr/>
        </p:nvGrpSpPr>
        <p:grpSpPr>
          <a:xfrm>
            <a:off x="908724" y="4616541"/>
            <a:ext cx="7300655" cy="609600"/>
            <a:chOff x="838715" y="4603331"/>
            <a:chExt cx="7300655" cy="609600"/>
          </a:xfrm>
        </p:grpSpPr>
        <p:sp>
          <p:nvSpPr>
            <p:cNvPr id="7" name="Rectangle 6"/>
            <p:cNvSpPr>
              <a:spLocks noChangeArrowheads="1"/>
            </p:cNvSpPr>
            <p:nvPr/>
          </p:nvSpPr>
          <p:spPr bwMode="auto">
            <a:xfrm>
              <a:off x="838715" y="4654374"/>
              <a:ext cx="5700337" cy="533400"/>
            </a:xfrm>
            <a:prstGeom prst="rect">
              <a:avLst/>
            </a:prstGeom>
            <a:noFill/>
            <a:ln w="9525">
              <a:noFill/>
              <a:miter lim="800000"/>
              <a:headEnd/>
              <a:tailEnd/>
            </a:ln>
          </p:spPr>
          <p:txBody>
            <a:bodyPr wrap="none" anchor="ctr">
              <a:prstTxWarp prst="textNoShape">
                <a:avLst/>
              </a:prstTxWarp>
            </a:bodyPr>
            <a:lstStyle/>
            <a:p>
              <a:pPr eaLnBrk="0" hangingPunct="0"/>
              <a:r>
                <a:rPr lang="en-US" sz="2600" dirty="0" smtClean="0">
                  <a:solidFill>
                    <a:srgbClr val="FF9300"/>
                  </a:solidFill>
                  <a:latin typeface="Verdana" charset="0"/>
                </a:rPr>
                <a:t>Enter</a:t>
              </a:r>
              <a:r>
                <a:rPr lang="en-US" sz="2600" dirty="0" smtClean="0">
                  <a:solidFill>
                    <a:srgbClr val="191919"/>
                  </a:solidFill>
                  <a:latin typeface="Verdana" charset="0"/>
                </a:rPr>
                <a:t> urinary catheters </a:t>
              </a:r>
              <a:r>
                <a:rPr lang="en-US" sz="2600" dirty="0" smtClean="0">
                  <a:solidFill>
                    <a:srgbClr val="FF9300"/>
                  </a:solidFill>
                  <a:latin typeface="Verdana" charset="0"/>
                </a:rPr>
                <a:t>and click</a:t>
              </a:r>
              <a:endParaRPr lang="en-US" sz="2600" dirty="0">
                <a:solidFill>
                  <a:srgbClr val="FF9300"/>
                </a:solidFill>
                <a:latin typeface="Verdana" charset="0"/>
              </a:endParaRPr>
            </a:p>
          </p:txBody>
        </p:sp>
        <p:sp>
          <p:nvSpPr>
            <p:cNvPr id="10" name="AutoShape 12"/>
            <p:cNvSpPr>
              <a:spLocks noChangeArrowheads="1"/>
            </p:cNvSpPr>
            <p:nvPr/>
          </p:nvSpPr>
          <p:spPr bwMode="auto">
            <a:xfrm flipV="1">
              <a:off x="6608695" y="4603331"/>
              <a:ext cx="1530675" cy="609600"/>
            </a:xfrm>
            <a:prstGeom prst="roundRect">
              <a:avLst>
                <a:gd name="adj" fmla="val 16667"/>
              </a:avLst>
            </a:prstGeom>
            <a:solidFill>
              <a:srgbClr val="336699"/>
            </a:solidFill>
            <a:ln w="9525">
              <a:noFill/>
              <a:round/>
              <a:headEnd/>
              <a:tailEnd/>
            </a:ln>
          </p:spPr>
          <p:txBody>
            <a:bodyPr rot="10800000" wrap="none" anchor="ctr">
              <a:prstTxWarp prst="textNoShape">
                <a:avLst/>
              </a:prstTxWarp>
            </a:bodyPr>
            <a:lstStyle/>
            <a:p>
              <a:pPr algn="ctr" eaLnBrk="0" hangingPunct="0"/>
              <a:r>
                <a:rPr lang="en-US" sz="2600" dirty="0" smtClean="0">
                  <a:solidFill>
                    <a:schemeClr val="bg1"/>
                  </a:solidFill>
                  <a:latin typeface="Verdana" charset="0"/>
                </a:rPr>
                <a:t>Searc</a:t>
              </a:r>
              <a:r>
                <a:rPr lang="en-US" sz="2600" dirty="0">
                  <a:solidFill>
                    <a:schemeClr val="bg1"/>
                  </a:solidFill>
                  <a:latin typeface="Verdana" charset="0"/>
                </a:rPr>
                <a:t>h</a:t>
              </a:r>
            </a:p>
          </p:txBody>
        </p:sp>
      </p:grpSp>
      <p:sp>
        <p:nvSpPr>
          <p:cNvPr id="12" name="AutoShape 10"/>
          <p:cNvSpPr>
            <a:spLocks noChangeArrowheads="1"/>
          </p:cNvSpPr>
          <p:nvPr/>
        </p:nvSpPr>
        <p:spPr bwMode="auto">
          <a:xfrm rot="20778217">
            <a:off x="3620882" y="1149953"/>
            <a:ext cx="379412" cy="3619855"/>
          </a:xfrm>
          <a:prstGeom prst="upArrow">
            <a:avLst>
              <a:gd name="adj1" fmla="val 50000"/>
              <a:gd name="adj2" fmla="val 97870"/>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78720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544" y="420624"/>
            <a:ext cx="6534912" cy="6016752"/>
          </a:xfrm>
          <a:prstGeom prst="rect">
            <a:avLst/>
          </a:prstGeom>
        </p:spPr>
      </p:pic>
      <p:grpSp>
        <p:nvGrpSpPr>
          <p:cNvPr id="21" name="Group 20"/>
          <p:cNvGrpSpPr/>
          <p:nvPr/>
        </p:nvGrpSpPr>
        <p:grpSpPr>
          <a:xfrm>
            <a:off x="1460810" y="1683328"/>
            <a:ext cx="5447371" cy="4494448"/>
            <a:chOff x="1460810" y="1683328"/>
            <a:chExt cx="5447371" cy="4494448"/>
          </a:xfrm>
        </p:grpSpPr>
        <p:grpSp>
          <p:nvGrpSpPr>
            <p:cNvPr id="14" name="Group 13"/>
            <p:cNvGrpSpPr/>
            <p:nvPr/>
          </p:nvGrpSpPr>
          <p:grpSpPr>
            <a:xfrm>
              <a:off x="2793380" y="1683328"/>
              <a:ext cx="4114801" cy="1676400"/>
              <a:chOff x="2514599" y="3200399"/>
              <a:chExt cx="4114801" cy="1676400"/>
            </a:xfrm>
          </p:grpSpPr>
          <p:sp>
            <p:nvSpPr>
              <p:cNvPr id="16" name="Rounded Rectangle 15"/>
              <p:cNvSpPr/>
              <p:nvPr/>
            </p:nvSpPr>
            <p:spPr bwMode="auto">
              <a:xfrm>
                <a:off x="2514599" y="3200399"/>
                <a:ext cx="4114801" cy="1676400"/>
              </a:xfrm>
              <a:prstGeom prst="roundRect">
                <a:avLst/>
              </a:prstGeom>
              <a:solidFill>
                <a:srgbClr val="FFFFFF"/>
              </a:solidFill>
              <a:ln w="104775" cap="flat" cmpd="sng" algn="ctr">
                <a:solidFill>
                  <a:srgbClr val="285D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0" hangingPunct="0">
                  <a:defRPr/>
                </a:pPr>
                <a:endParaRPr lang="en-US" dirty="0">
                  <a:solidFill>
                    <a:srgbClr val="FFFFFF"/>
                  </a:solidFill>
                  <a:ea typeface="ＭＳ Ｐゴシック" pitchFamily="-106" charset="-128"/>
                  <a:cs typeface="ＭＳ Ｐゴシック" pitchFamily="-106" charset="-128"/>
                </a:endParaRPr>
              </a:p>
            </p:txBody>
          </p:sp>
          <p:sp>
            <p:nvSpPr>
              <p:cNvPr id="17" name="Rounded Rectangle 16"/>
              <p:cNvSpPr/>
              <p:nvPr/>
            </p:nvSpPr>
            <p:spPr bwMode="auto">
              <a:xfrm>
                <a:off x="2705099" y="3352800"/>
                <a:ext cx="3733800" cy="1329076"/>
              </a:xfrm>
              <a:prstGeom prst="roundRect">
                <a:avLst/>
              </a:prstGeom>
              <a:noFill/>
              <a:ln w="28575" cap="flat" cmpd="sng" algn="ctr">
                <a:solidFill>
                  <a:srgbClr val="6DD67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0" hangingPunct="0">
                  <a:defRPr/>
                </a:pPr>
                <a:endParaRPr lang="en-US" dirty="0">
                  <a:solidFill>
                    <a:srgbClr val="FFFFFF"/>
                  </a:solidFill>
                  <a:ea typeface="ＭＳ Ｐゴシック" pitchFamily="-106" charset="-128"/>
                  <a:cs typeface="ＭＳ Ｐゴシック" pitchFamily="-106" charset="-128"/>
                </a:endParaRPr>
              </a:p>
            </p:txBody>
          </p:sp>
          <p:sp>
            <p:nvSpPr>
              <p:cNvPr id="18" name="Rectangle 33"/>
              <p:cNvSpPr>
                <a:spLocks noChangeArrowheads="1"/>
              </p:cNvSpPr>
              <p:nvPr/>
            </p:nvSpPr>
            <p:spPr bwMode="auto">
              <a:xfrm>
                <a:off x="2590799" y="3505199"/>
                <a:ext cx="3962400" cy="1126462"/>
              </a:xfrm>
              <a:prstGeom prst="rect">
                <a:avLst/>
              </a:prstGeom>
              <a:noFill/>
              <a:ln w="9525">
                <a:noFill/>
                <a:miter lim="800000"/>
                <a:headEnd/>
                <a:tailEnd/>
              </a:ln>
            </p:spPr>
            <p:txBody>
              <a:bodyPr wrap="square">
                <a:prstTxWarp prst="textNoShape">
                  <a:avLst/>
                </a:prstTxWarp>
                <a:spAutoFit/>
              </a:bodyPr>
              <a:lstStyle/>
              <a:p>
                <a:pPr algn="ctr" eaLnBrk="0" hangingPunct="0">
                  <a:lnSpc>
                    <a:spcPct val="120000"/>
                  </a:lnSpc>
                </a:pPr>
                <a:r>
                  <a:rPr lang="en-US" sz="2800" dirty="0" smtClean="0">
                    <a:solidFill>
                      <a:srgbClr val="FF8411"/>
                    </a:solidFill>
                    <a:latin typeface="Verdana" charset="0"/>
                    <a:ea typeface="Verdana" charset="0"/>
                    <a:cs typeface="Verdana" charset="0"/>
                  </a:rPr>
                  <a:t>Scroll to the </a:t>
                </a:r>
              </a:p>
              <a:p>
                <a:pPr algn="ctr" eaLnBrk="0" hangingPunct="0">
                  <a:lnSpc>
                    <a:spcPct val="120000"/>
                  </a:lnSpc>
                </a:pPr>
                <a:r>
                  <a:rPr lang="en-US" sz="2800" dirty="0" smtClean="0">
                    <a:solidFill>
                      <a:srgbClr val="FF8411"/>
                    </a:solidFill>
                    <a:latin typeface="Verdana" charset="0"/>
                    <a:ea typeface="Verdana" charset="0"/>
                    <a:cs typeface="Verdana" charset="0"/>
                  </a:rPr>
                  <a:t>Tree Structures</a:t>
                </a:r>
                <a:endParaRPr lang="en-US" sz="2800" dirty="0">
                  <a:solidFill>
                    <a:srgbClr val="FF8411"/>
                  </a:solidFill>
                  <a:latin typeface="Verdana" charset="0"/>
                  <a:ea typeface="Verdana" charset="0"/>
                  <a:cs typeface="Verdana" charset="0"/>
                </a:endParaRPr>
              </a:p>
            </p:txBody>
          </p:sp>
        </p:grpSp>
        <p:sp>
          <p:nvSpPr>
            <p:cNvPr id="15" name="AutoShape 19"/>
            <p:cNvSpPr>
              <a:spLocks noChangeArrowheads="1"/>
            </p:cNvSpPr>
            <p:nvPr/>
          </p:nvSpPr>
          <p:spPr bwMode="auto">
            <a:xfrm rot="16200000">
              <a:off x="2029035" y="3895475"/>
              <a:ext cx="2548559" cy="410265"/>
            </a:xfrm>
            <a:prstGeom prst="leftArrow">
              <a:avLst>
                <a:gd name="adj1" fmla="val 50000"/>
                <a:gd name="adj2" fmla="val 95270"/>
              </a:avLst>
            </a:prstGeom>
            <a:gradFill rotWithShape="0">
              <a:gsLst>
                <a:gs pos="0">
                  <a:srgbClr val="0047DF"/>
                </a:gs>
                <a:gs pos="100000">
                  <a:srgbClr val="43E141"/>
                </a:gs>
              </a:gsLst>
              <a:path path="rect">
                <a:fillToRect l="50000" t="50000" r="50000" b="50000"/>
              </a:path>
            </a:gradFill>
            <a:ln w="19050">
              <a:solidFill>
                <a:srgbClr val="0047DF"/>
              </a:solidFill>
              <a:miter lim="800000"/>
              <a:headEnd/>
              <a:tailEnd/>
            </a:ln>
          </p:spPr>
          <p:txBody>
            <a:bodyPr wrap="none" anchor="ctr">
              <a:prstTxWarp prst="textNoShape">
                <a:avLst/>
              </a:prstTxWarp>
            </a:bodyPr>
            <a:lstStyle/>
            <a:p>
              <a:pPr eaLnBrk="0" hangingPunct="0"/>
              <a:endParaRPr lang="en-US" dirty="0"/>
            </a:p>
          </p:txBody>
        </p:sp>
        <p:sp>
          <p:nvSpPr>
            <p:cNvPr id="20" name="Rectangle 19"/>
            <p:cNvSpPr/>
            <p:nvPr/>
          </p:nvSpPr>
          <p:spPr>
            <a:xfrm>
              <a:off x="1460810" y="5475249"/>
              <a:ext cx="3289610" cy="702527"/>
            </a:xfrm>
            <a:prstGeom prst="rect">
              <a:avLst/>
            </a:prstGeom>
            <a:noFill/>
            <a:ln w="57150">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95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544" y="420624"/>
            <a:ext cx="6534912" cy="6016752"/>
          </a:xfrm>
          <a:prstGeom prst="rect">
            <a:avLst/>
          </a:prstGeom>
        </p:spPr>
      </p:pic>
      <p:sp>
        <p:nvSpPr>
          <p:cNvPr id="16" name="Rounded Rectangle 15"/>
          <p:cNvSpPr/>
          <p:nvPr/>
        </p:nvSpPr>
        <p:spPr bwMode="auto">
          <a:xfrm>
            <a:off x="1616927" y="1315844"/>
            <a:ext cx="5910145" cy="3824474"/>
          </a:xfrm>
          <a:prstGeom prst="roundRect">
            <a:avLst/>
          </a:prstGeom>
          <a:solidFill>
            <a:srgbClr val="FFFFFF"/>
          </a:solidFill>
          <a:ln w="104775" cap="flat" cmpd="sng" algn="ctr">
            <a:solidFill>
              <a:srgbClr val="285D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0" hangingPunct="0">
              <a:defRPr/>
            </a:pPr>
            <a:endParaRPr lang="en-US" dirty="0">
              <a:solidFill>
                <a:srgbClr val="FFFFFF"/>
              </a:solidFill>
              <a:ea typeface="ＭＳ Ｐゴシック" pitchFamily="-106" charset="-128"/>
              <a:cs typeface="ＭＳ Ｐゴシック" pitchFamily="-106" charset="-128"/>
            </a:endParaRPr>
          </a:p>
        </p:txBody>
      </p:sp>
      <p:sp>
        <p:nvSpPr>
          <p:cNvPr id="17" name="Rounded Rectangle 16"/>
          <p:cNvSpPr/>
          <p:nvPr/>
        </p:nvSpPr>
        <p:spPr bwMode="auto">
          <a:xfrm>
            <a:off x="1800922" y="1483112"/>
            <a:ext cx="5542156" cy="3434576"/>
          </a:xfrm>
          <a:prstGeom prst="roundRect">
            <a:avLst/>
          </a:prstGeom>
          <a:noFill/>
          <a:ln w="28575" cap="flat" cmpd="sng" algn="ctr">
            <a:solidFill>
              <a:srgbClr val="6DD67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0" hangingPunct="0">
              <a:defRPr/>
            </a:pPr>
            <a:endParaRPr lang="en-US" dirty="0">
              <a:solidFill>
                <a:srgbClr val="FFFFFF"/>
              </a:solidFill>
              <a:ea typeface="ＭＳ Ｐゴシック" pitchFamily="-106" charset="-128"/>
              <a:cs typeface="ＭＳ Ｐゴシック" pitchFamily="-106" charset="-128"/>
            </a:endParaRPr>
          </a:p>
        </p:txBody>
      </p:sp>
      <p:sp>
        <p:nvSpPr>
          <p:cNvPr id="18" name="Rectangle 33"/>
          <p:cNvSpPr>
            <a:spLocks noChangeArrowheads="1"/>
          </p:cNvSpPr>
          <p:nvPr/>
        </p:nvSpPr>
        <p:spPr bwMode="auto">
          <a:xfrm>
            <a:off x="2007218" y="1605923"/>
            <a:ext cx="5129561" cy="1588705"/>
          </a:xfrm>
          <a:prstGeom prst="rect">
            <a:avLst/>
          </a:prstGeom>
          <a:noFill/>
          <a:ln w="9525">
            <a:noFill/>
            <a:miter lim="800000"/>
            <a:headEnd/>
            <a:tailEnd/>
          </a:ln>
        </p:spPr>
        <p:txBody>
          <a:bodyPr wrap="square">
            <a:prstTxWarp prst="textNoShape">
              <a:avLst/>
            </a:prstTxWarp>
            <a:spAutoFit/>
          </a:bodyPr>
          <a:lstStyle/>
          <a:p>
            <a:pPr eaLnBrk="0" hangingPunct="0">
              <a:lnSpc>
                <a:spcPct val="120000"/>
              </a:lnSpc>
            </a:pPr>
            <a:r>
              <a:rPr lang="en-US" sz="2800" i="1" dirty="0" smtClean="0">
                <a:solidFill>
                  <a:srgbClr val="FF8411"/>
                </a:solidFill>
                <a:latin typeface="Verdana" charset="0"/>
                <a:ea typeface="Verdana" charset="0"/>
                <a:cs typeface="Verdana" charset="0"/>
              </a:rPr>
              <a:t>NOTE: </a:t>
            </a:r>
            <a:r>
              <a:rPr lang="en-US" sz="2800" u="sng" dirty="0" smtClean="0">
                <a:solidFill>
                  <a:srgbClr val="5D6395"/>
                </a:solidFill>
                <a:latin typeface="Verdana" charset="0"/>
                <a:ea typeface="Verdana" charset="0"/>
                <a:cs typeface="Verdana" charset="0"/>
              </a:rPr>
              <a:t>Catheters</a:t>
            </a:r>
            <a:r>
              <a:rPr lang="en-US" sz="2800" dirty="0" smtClean="0">
                <a:solidFill>
                  <a:srgbClr val="FF8411"/>
                </a:solidFill>
                <a:latin typeface="Verdana" charset="0"/>
                <a:ea typeface="Verdana" charset="0"/>
                <a:cs typeface="Verdana" charset="0"/>
              </a:rPr>
              <a:t> is a broader term than </a:t>
            </a:r>
            <a:r>
              <a:rPr lang="en-US" sz="2800" dirty="0" smtClean="0">
                <a:latin typeface="Verdana" charset="0"/>
                <a:ea typeface="Verdana" charset="0"/>
                <a:cs typeface="Verdana" charset="0"/>
              </a:rPr>
              <a:t>Urinary Catheters.</a:t>
            </a:r>
            <a:r>
              <a:rPr lang="en-US" sz="2800" dirty="0" smtClean="0">
                <a:solidFill>
                  <a:srgbClr val="FF8411"/>
                </a:solidFill>
                <a:latin typeface="Verdana" charset="0"/>
                <a:ea typeface="Verdana" charset="0"/>
                <a:cs typeface="Verdana" charset="0"/>
              </a:rPr>
              <a:t>  </a:t>
            </a:r>
            <a:endParaRPr lang="en-US" sz="2800" dirty="0">
              <a:solidFill>
                <a:srgbClr val="FF8411"/>
              </a:solidFill>
              <a:latin typeface="Verdana" charset="0"/>
              <a:ea typeface="Verdana" charset="0"/>
              <a:cs typeface="Verdana" charset="0"/>
            </a:endParaRPr>
          </a:p>
        </p:txBody>
      </p:sp>
      <p:sp>
        <p:nvSpPr>
          <p:cNvPr id="20" name="Rectangle 19"/>
          <p:cNvSpPr/>
          <p:nvPr/>
        </p:nvSpPr>
        <p:spPr>
          <a:xfrm>
            <a:off x="1460810" y="5475249"/>
            <a:ext cx="3289610" cy="702527"/>
          </a:xfrm>
          <a:prstGeom prst="rect">
            <a:avLst/>
          </a:prstGeom>
          <a:noFill/>
          <a:ln w="57150">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33"/>
          <p:cNvSpPr>
            <a:spLocks noChangeArrowheads="1"/>
          </p:cNvSpPr>
          <p:nvPr/>
        </p:nvSpPr>
        <p:spPr bwMode="auto">
          <a:xfrm>
            <a:off x="2007219" y="3256156"/>
            <a:ext cx="5129561" cy="1588705"/>
          </a:xfrm>
          <a:prstGeom prst="rect">
            <a:avLst/>
          </a:prstGeom>
          <a:noFill/>
          <a:ln w="9525">
            <a:noFill/>
            <a:miter lim="800000"/>
            <a:headEnd/>
            <a:tailEnd/>
          </a:ln>
        </p:spPr>
        <p:txBody>
          <a:bodyPr wrap="square">
            <a:prstTxWarp prst="textNoShape">
              <a:avLst/>
            </a:prstTxWarp>
            <a:spAutoFit/>
          </a:bodyPr>
          <a:lstStyle/>
          <a:p>
            <a:pPr eaLnBrk="0" hangingPunct="0">
              <a:lnSpc>
                <a:spcPct val="120000"/>
              </a:lnSpc>
            </a:pPr>
            <a:r>
              <a:rPr lang="en-US" sz="2800" dirty="0" smtClean="0">
                <a:solidFill>
                  <a:srgbClr val="FF8411"/>
                </a:solidFill>
                <a:latin typeface="Verdana" charset="0"/>
                <a:ea typeface="Verdana" charset="0"/>
                <a:cs typeface="Verdana" charset="0"/>
              </a:rPr>
              <a:t>Click </a:t>
            </a:r>
            <a:r>
              <a:rPr lang="en-US" sz="2800" u="sng" dirty="0" smtClean="0">
                <a:solidFill>
                  <a:srgbClr val="5D6395"/>
                </a:solidFill>
                <a:latin typeface="Verdana" charset="0"/>
                <a:ea typeface="Verdana" charset="0"/>
                <a:cs typeface="Verdana" charset="0"/>
              </a:rPr>
              <a:t>Catheters</a:t>
            </a:r>
            <a:r>
              <a:rPr lang="en-US" sz="2800" dirty="0" smtClean="0">
                <a:solidFill>
                  <a:srgbClr val="FF8411"/>
                </a:solidFill>
                <a:latin typeface="Verdana" charset="0"/>
                <a:ea typeface="Verdana" charset="0"/>
                <a:cs typeface="Verdana" charset="0"/>
              </a:rPr>
              <a:t> to select and broaden the results of the search. </a:t>
            </a:r>
            <a:endParaRPr lang="en-US" sz="2800" dirty="0">
              <a:solidFill>
                <a:srgbClr val="FF8411"/>
              </a:solidFill>
              <a:latin typeface="Verdana" charset="0"/>
              <a:ea typeface="Verdana" charset="0"/>
              <a:cs typeface="Verdana" charset="0"/>
            </a:endParaRPr>
          </a:p>
        </p:txBody>
      </p:sp>
      <p:cxnSp>
        <p:nvCxnSpPr>
          <p:cNvPr id="22" name="Straight Arrow Connector 21"/>
          <p:cNvCxnSpPr/>
          <p:nvPr/>
        </p:nvCxnSpPr>
        <p:spPr>
          <a:xfrm flipH="1">
            <a:off x="2698595" y="3791415"/>
            <a:ext cx="1393904" cy="2074126"/>
          </a:xfrm>
          <a:prstGeom prst="straightConnector1">
            <a:avLst/>
          </a:prstGeom>
          <a:ln w="76200">
            <a:solidFill>
              <a:srgbClr val="5D6395"/>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548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22" presetClass="entr" presetSubtype="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79388" y="160338"/>
            <a:ext cx="8774112" cy="6529387"/>
          </a:xfrm>
          <a:prstGeom prst="rect">
            <a:avLst/>
          </a:prstGeom>
          <a:noFill/>
          <a:ln w="57150" cmpd="thickThin">
            <a:solidFill>
              <a:srgbClr val="008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628808" y="518142"/>
            <a:ext cx="7875272" cy="58137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r>
              <a:rPr lang="en-US" sz="2400" b="1" u="sng" dirty="0" smtClean="0">
                <a:solidFill>
                  <a:srgbClr val="AB82FF"/>
                </a:solidFill>
              </a:rPr>
              <a:t>Qualitative </a:t>
            </a:r>
            <a:r>
              <a:rPr lang="en-US" sz="2400" b="1" u="sng" dirty="0">
                <a:solidFill>
                  <a:srgbClr val="AB82FF"/>
                </a:solidFill>
              </a:rPr>
              <a:t>Studies</a:t>
            </a:r>
          </a:p>
          <a:p>
            <a:r>
              <a:rPr lang="en-US" sz="2400" dirty="0">
                <a:solidFill>
                  <a:srgbClr val="0080FF"/>
                </a:solidFill>
              </a:rPr>
              <a:t>Qualitative research is a systematic, subjective approach used to describe life experiences in situations and to give them meaning</a:t>
            </a:r>
            <a:r>
              <a:rPr lang="en-US" sz="2400" dirty="0" smtClean="0">
                <a:solidFill>
                  <a:srgbClr val="0080FF"/>
                </a:solidFill>
              </a:rPr>
              <a:t>.</a:t>
            </a:r>
          </a:p>
          <a:p>
            <a:endParaRPr lang="en-US" sz="2400" dirty="0">
              <a:solidFill>
                <a:srgbClr val="0080FF"/>
              </a:solidFill>
            </a:endParaRPr>
          </a:p>
          <a:p>
            <a:r>
              <a:rPr lang="en-US" sz="2400" b="1" u="sng" dirty="0">
                <a:solidFill>
                  <a:srgbClr val="00B050"/>
                </a:solidFill>
              </a:rPr>
              <a:t>Quantitative Studies</a:t>
            </a:r>
          </a:p>
          <a:p>
            <a:r>
              <a:rPr lang="en-US" sz="2400" dirty="0">
                <a:solidFill>
                  <a:srgbClr val="0080FF"/>
                </a:solidFill>
              </a:rPr>
              <a:t>Quantitative research is a formal, objective, systematic process in which numerical data are used to obtain information about the world</a:t>
            </a:r>
            <a:r>
              <a:rPr lang="en-US" sz="2400" dirty="0" smtClean="0">
                <a:solidFill>
                  <a:srgbClr val="0080FF"/>
                </a:solidFill>
              </a:rPr>
              <a:t>.</a:t>
            </a:r>
          </a:p>
          <a:p>
            <a:endParaRPr lang="en-US" sz="2400" dirty="0">
              <a:solidFill>
                <a:srgbClr val="0080FF"/>
              </a:solidFill>
            </a:endParaRPr>
          </a:p>
          <a:p>
            <a:endParaRPr lang="en-US" sz="2400" dirty="0" smtClean="0">
              <a:solidFill>
                <a:srgbClr val="0080FF"/>
              </a:solidFill>
            </a:endParaRPr>
          </a:p>
          <a:p>
            <a:r>
              <a:rPr lang="en-US" b="1" i="1" dirty="0">
                <a:solidFill>
                  <a:srgbClr val="0080FF"/>
                </a:solidFill>
              </a:rPr>
              <a:t>From:</a:t>
            </a:r>
            <a:endParaRPr lang="en-US" dirty="0">
              <a:solidFill>
                <a:srgbClr val="0080FF"/>
              </a:solidFill>
            </a:endParaRPr>
          </a:p>
          <a:p>
            <a:r>
              <a:rPr lang="en-US" dirty="0">
                <a:solidFill>
                  <a:srgbClr val="0080FF"/>
                </a:solidFill>
              </a:rPr>
              <a:t>Burns, N., &amp; Grove, S. K. (2007). Discovering nursing research. In </a:t>
            </a:r>
            <a:r>
              <a:rPr lang="en-US" i="1" dirty="0">
                <a:solidFill>
                  <a:srgbClr val="0080FF"/>
                </a:solidFill>
              </a:rPr>
              <a:t>Understanding nursing research: building an evidence-based practice</a:t>
            </a:r>
            <a:r>
              <a:rPr lang="en-US" dirty="0">
                <a:solidFill>
                  <a:srgbClr val="0080FF"/>
                </a:solidFill>
              </a:rPr>
              <a:t> (4th ed., pp. 17-18). St. Louis, MI: Saunders</a:t>
            </a:r>
            <a:r>
              <a:rPr lang="en-US" dirty="0" smtClean="0">
                <a:solidFill>
                  <a:srgbClr val="0080FF"/>
                </a:solidFill>
              </a:rPr>
              <a:t>.</a:t>
            </a:r>
            <a:endParaRPr lang="en-US" dirty="0">
              <a:solidFill>
                <a:srgbClr val="0080FF"/>
              </a:solidFill>
            </a:endParaRPr>
          </a:p>
          <a:p>
            <a:pPr algn="ctr">
              <a:defRPr/>
            </a:pPr>
            <a:endParaRPr lang="en-US" sz="2000" dirty="0" smtClean="0">
              <a:solidFill>
                <a:srgbClr val="0080FF"/>
              </a:solidFill>
              <a:latin typeface="+mj-lt"/>
              <a:cs typeface="Times New Roman"/>
            </a:endParaRPr>
          </a:p>
        </p:txBody>
      </p:sp>
    </p:spTree>
    <p:extLst>
      <p:ext uri="{BB962C8B-B14F-4D97-AF65-F5344CB8AC3E}">
        <p14:creationId xmlns:p14="http://schemas.microsoft.com/office/powerpoint/2010/main" val="36982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040" y="285750"/>
            <a:ext cx="7487920" cy="6286500"/>
          </a:xfrm>
          <a:prstGeom prst="rect">
            <a:avLst/>
          </a:prstGeom>
        </p:spPr>
      </p:pic>
      <p:grpSp>
        <p:nvGrpSpPr>
          <p:cNvPr id="10" name="Group 9"/>
          <p:cNvGrpSpPr/>
          <p:nvPr/>
        </p:nvGrpSpPr>
        <p:grpSpPr>
          <a:xfrm>
            <a:off x="4395439" y="3510776"/>
            <a:ext cx="3505200" cy="2133600"/>
            <a:chOff x="4395439" y="3510776"/>
            <a:chExt cx="3505200" cy="2133600"/>
          </a:xfrm>
        </p:grpSpPr>
        <p:sp>
          <p:nvSpPr>
            <p:cNvPr id="6" name="Rounded Rectangle 5"/>
            <p:cNvSpPr/>
            <p:nvPr/>
          </p:nvSpPr>
          <p:spPr bwMode="auto">
            <a:xfrm>
              <a:off x="4395439" y="3510776"/>
              <a:ext cx="3505200" cy="2133600"/>
            </a:xfrm>
            <a:prstGeom prst="roundRect">
              <a:avLst/>
            </a:prstGeom>
            <a:solidFill>
              <a:srgbClr val="FFFFFF"/>
            </a:solidFill>
            <a:ln w="57150" cap="flat" cmpd="sng" algn="ctr">
              <a:solidFill>
                <a:srgbClr val="3399CC"/>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0" hangingPunct="0">
                <a:defRPr/>
              </a:pPr>
              <a:endParaRPr lang="en-US" dirty="0">
                <a:solidFill>
                  <a:srgbClr val="FFFFFF"/>
                </a:solidFill>
                <a:ea typeface="ＭＳ Ｐゴシック" pitchFamily="-106" charset="-128"/>
                <a:cs typeface="ＭＳ Ｐゴシック" pitchFamily="-106" charset="-128"/>
              </a:endParaRPr>
            </a:p>
          </p:txBody>
        </p:sp>
        <p:sp>
          <p:nvSpPr>
            <p:cNvPr id="7" name="Rounded Rectangle 6"/>
            <p:cNvSpPr/>
            <p:nvPr/>
          </p:nvSpPr>
          <p:spPr bwMode="auto">
            <a:xfrm>
              <a:off x="4547839" y="3663176"/>
              <a:ext cx="3179956" cy="1828800"/>
            </a:xfrm>
            <a:prstGeom prst="roundRect">
              <a:avLst/>
            </a:prstGeom>
            <a:noFill/>
            <a:ln w="28575" cap="flat" cmpd="sng" algn="ctr">
              <a:solidFill>
                <a:srgbClr val="6DD67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0" hangingPunct="0">
                <a:defRPr/>
              </a:pPr>
              <a:endParaRPr lang="en-US" dirty="0">
                <a:solidFill>
                  <a:srgbClr val="FFFFFF"/>
                </a:solidFill>
                <a:ea typeface="ＭＳ Ｐゴシック" pitchFamily="-106" charset="-128"/>
                <a:cs typeface="ＭＳ Ｐゴシック" pitchFamily="-106" charset="-128"/>
              </a:endParaRPr>
            </a:p>
          </p:txBody>
        </p:sp>
        <p:sp>
          <p:nvSpPr>
            <p:cNvPr id="8" name="Rectangle 13"/>
            <p:cNvSpPr>
              <a:spLocks noChangeArrowheads="1"/>
            </p:cNvSpPr>
            <p:nvPr/>
          </p:nvSpPr>
          <p:spPr bwMode="auto">
            <a:xfrm>
              <a:off x="4700239" y="3758426"/>
              <a:ext cx="2895600" cy="1638300"/>
            </a:xfrm>
            <a:prstGeom prst="rect">
              <a:avLst/>
            </a:prstGeom>
            <a:solidFill>
              <a:schemeClr val="bg1"/>
            </a:solidFill>
            <a:ln w="12700" cmpd="sng">
              <a:noFill/>
              <a:miter lim="800000"/>
              <a:headEnd/>
              <a:tailEnd/>
            </a:ln>
          </p:spPr>
          <p:txBody>
            <a:bodyPr wrap="none" anchor="ctr">
              <a:prstTxWarp prst="textNoShape">
                <a:avLst/>
              </a:prstTxWarp>
            </a:bodyPr>
            <a:lstStyle/>
            <a:p>
              <a:pPr eaLnBrk="0" hangingPunct="0">
                <a:lnSpc>
                  <a:spcPct val="110000"/>
                </a:lnSpc>
                <a:spcAft>
                  <a:spcPts val="600"/>
                </a:spcAft>
              </a:pPr>
              <a:r>
                <a:rPr lang="en-US" sz="2200" b="1" i="1" dirty="0" smtClean="0">
                  <a:solidFill>
                    <a:srgbClr val="004381"/>
                  </a:solidFill>
                  <a:latin typeface="Verdana" charset="0"/>
                </a:rPr>
                <a:t>Note:</a:t>
              </a:r>
            </a:p>
            <a:p>
              <a:pPr algn="ctr" eaLnBrk="0" hangingPunct="0">
                <a:lnSpc>
                  <a:spcPct val="110000"/>
                </a:lnSpc>
                <a:spcAft>
                  <a:spcPts val="600"/>
                </a:spcAft>
              </a:pPr>
              <a:r>
                <a:rPr lang="en-US" sz="1800" dirty="0" smtClean="0">
                  <a:solidFill>
                    <a:srgbClr val="FF6600"/>
                  </a:solidFill>
                  <a:latin typeface="Verdana" charset="0"/>
                </a:rPr>
                <a:t>PubMed automatically</a:t>
              </a:r>
            </a:p>
            <a:p>
              <a:pPr algn="ctr" eaLnBrk="0" hangingPunct="0">
                <a:lnSpc>
                  <a:spcPct val="110000"/>
                </a:lnSpc>
                <a:spcAft>
                  <a:spcPts val="600"/>
                </a:spcAft>
              </a:pPr>
              <a:r>
                <a:rPr lang="en-US" sz="1800" dirty="0" smtClean="0">
                  <a:solidFill>
                    <a:srgbClr val="FF6600"/>
                  </a:solidFill>
                  <a:latin typeface="Verdana" charset="0"/>
                </a:rPr>
                <a:t>OR’s</a:t>
              </a:r>
              <a:r>
                <a:rPr lang="en-US" sz="1800" dirty="0">
                  <a:solidFill>
                    <a:srgbClr val="FF6600"/>
                  </a:solidFill>
                  <a:latin typeface="Verdana" charset="0"/>
                </a:rPr>
                <a:t> </a:t>
              </a:r>
              <a:r>
                <a:rPr lang="en-US" sz="1800" dirty="0" smtClean="0">
                  <a:solidFill>
                    <a:srgbClr val="FF6600"/>
                  </a:solidFill>
                  <a:latin typeface="Verdana" charset="0"/>
                </a:rPr>
                <a:t>indented terms</a:t>
              </a:r>
            </a:p>
            <a:p>
              <a:pPr algn="ctr" eaLnBrk="0" hangingPunct="0">
                <a:lnSpc>
                  <a:spcPct val="110000"/>
                </a:lnSpc>
                <a:spcAft>
                  <a:spcPts val="600"/>
                </a:spcAft>
              </a:pPr>
              <a:r>
                <a:rPr lang="en-US" sz="1800" dirty="0" smtClean="0">
                  <a:solidFill>
                    <a:srgbClr val="FF6600"/>
                  </a:solidFill>
                  <a:latin typeface="Verdana" charset="0"/>
                </a:rPr>
                <a:t>under a broader term…</a:t>
              </a:r>
              <a:endParaRPr lang="en-US" sz="1800" i="1" dirty="0" smtClean="0">
                <a:solidFill>
                  <a:srgbClr val="FF6600"/>
                </a:solidFill>
                <a:latin typeface="Verdana" charset="0"/>
              </a:endParaRPr>
            </a:p>
          </p:txBody>
        </p:sp>
      </p:grpSp>
      <p:sp>
        <p:nvSpPr>
          <p:cNvPr id="5" name="Rectangle 4"/>
          <p:cNvSpPr/>
          <p:nvPr/>
        </p:nvSpPr>
        <p:spPr bwMode="auto">
          <a:xfrm>
            <a:off x="1934737" y="5196469"/>
            <a:ext cx="1878980" cy="1126274"/>
          </a:xfrm>
          <a:prstGeom prst="rect">
            <a:avLst/>
          </a:prstGeom>
          <a:noFill/>
          <a:ln w="76200" cap="flat" cmpd="sng" algn="ctr">
            <a:solidFill>
              <a:srgbClr val="37D1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pitchFamily="-111" charset="0"/>
            </a:endParaRPr>
          </a:p>
        </p:txBody>
      </p:sp>
    </p:spTree>
    <p:extLst>
      <p:ext uri="{BB962C8B-B14F-4D97-AF65-F5344CB8AC3E}">
        <p14:creationId xmlns:p14="http://schemas.microsoft.com/office/powerpoint/2010/main" val="52318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2/3*#ppt_w"/>
                                          </p:val>
                                        </p:tav>
                                        <p:tav tm="100000">
                                          <p:val>
                                            <p:strVal val="#ppt_w"/>
                                          </p:val>
                                        </p:tav>
                                      </p:tavLst>
                                    </p:anim>
                                    <p:anim calcmode="lin" valueType="num">
                                      <p:cBhvr>
                                        <p:cTn id="8" dur="500" fill="hold"/>
                                        <p:tgtEl>
                                          <p:spTgt spid="10"/>
                                        </p:tgtEl>
                                        <p:attrNameLst>
                                          <p:attrName>ppt_h</p:attrName>
                                        </p:attrNameLst>
                                      </p:cBhvr>
                                      <p:tavLst>
                                        <p:tav tm="0">
                                          <p:val>
                                            <p:strVal val="2/3*#ppt_h"/>
                                          </p:val>
                                        </p:tav>
                                        <p:tav tm="100000">
                                          <p:val>
                                            <p:strVal val="#ppt_h"/>
                                          </p:val>
                                        </p:tav>
                                      </p:tavLst>
                                    </p:anim>
                                  </p:childTnLst>
                                </p:cTn>
                              </p:par>
                              <p:par>
                                <p:cTn id="9" presetID="23" presetClass="entr" presetSubtype="27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strVal val="2/3*#ppt_w"/>
                                          </p:val>
                                        </p:tav>
                                        <p:tav tm="100000">
                                          <p:val>
                                            <p:strVal val="#ppt_w"/>
                                          </p:val>
                                        </p:tav>
                                      </p:tavLst>
                                    </p:anim>
                                    <p:anim calcmode="lin" valueType="num">
                                      <p:cBhvr>
                                        <p:cTn id="12"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991" y="301752"/>
            <a:ext cx="7365492" cy="6254496"/>
          </a:xfrm>
          <a:prstGeom prst="rect">
            <a:avLst/>
          </a:prstGeom>
        </p:spPr>
      </p:pic>
      <p:grpSp>
        <p:nvGrpSpPr>
          <p:cNvPr id="23" name="Group 22"/>
          <p:cNvGrpSpPr/>
          <p:nvPr/>
        </p:nvGrpSpPr>
        <p:grpSpPr>
          <a:xfrm>
            <a:off x="4142845" y="2172900"/>
            <a:ext cx="4724400" cy="3376691"/>
            <a:chOff x="4142845" y="2172900"/>
            <a:chExt cx="4724400" cy="3376691"/>
          </a:xfrm>
        </p:grpSpPr>
        <p:grpSp>
          <p:nvGrpSpPr>
            <p:cNvPr id="22" name="Group 21"/>
            <p:cNvGrpSpPr/>
            <p:nvPr/>
          </p:nvGrpSpPr>
          <p:grpSpPr>
            <a:xfrm>
              <a:off x="4142845" y="4025591"/>
              <a:ext cx="4724400" cy="1524000"/>
              <a:chOff x="4142845" y="4025591"/>
              <a:chExt cx="4724400" cy="1524000"/>
            </a:xfrm>
          </p:grpSpPr>
          <p:sp>
            <p:nvSpPr>
              <p:cNvPr id="6" name="Rectangle 5"/>
              <p:cNvSpPr>
                <a:spLocks noChangeArrowheads="1"/>
              </p:cNvSpPr>
              <p:nvPr/>
            </p:nvSpPr>
            <p:spPr bwMode="auto">
              <a:xfrm>
                <a:off x="4142845" y="4025591"/>
                <a:ext cx="4724400" cy="1524000"/>
              </a:xfrm>
              <a:prstGeom prst="rect">
                <a:avLst/>
              </a:prstGeom>
              <a:solidFill>
                <a:schemeClr val="bg1"/>
              </a:solidFill>
              <a:ln w="76200">
                <a:solidFill>
                  <a:srgbClr val="7B9CC2"/>
                </a:solidFill>
                <a:miter lim="800000"/>
                <a:headEnd/>
                <a:tailEnd/>
              </a:ln>
            </p:spPr>
            <p:txBody>
              <a:bodyPr wrap="none" anchor="ctr">
                <a:prstTxWarp prst="textNoShape">
                  <a:avLst/>
                </a:prstTxWarp>
              </a:bodyPr>
              <a:lstStyle/>
              <a:p>
                <a:pPr algn="ctr" eaLnBrk="0" hangingPunct="0">
                  <a:lnSpc>
                    <a:spcPct val="70000"/>
                  </a:lnSpc>
                </a:pPr>
                <a:r>
                  <a:rPr lang="en-US" sz="3600" dirty="0">
                    <a:solidFill>
                      <a:schemeClr val="bg1"/>
                    </a:solidFill>
                    <a:latin typeface="Verdana" charset="0"/>
                  </a:rPr>
                  <a:t>  </a:t>
                </a:r>
              </a:p>
            </p:txBody>
          </p:sp>
          <p:sp>
            <p:nvSpPr>
              <p:cNvPr id="7" name="Rectangle 6"/>
              <p:cNvSpPr>
                <a:spLocks noChangeArrowheads="1"/>
              </p:cNvSpPr>
              <p:nvPr/>
            </p:nvSpPr>
            <p:spPr bwMode="auto">
              <a:xfrm>
                <a:off x="4275927" y="4177991"/>
                <a:ext cx="4458237" cy="1219200"/>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grpSp>
            <p:nvGrpSpPr>
              <p:cNvPr id="8" name="Group 7"/>
              <p:cNvGrpSpPr/>
              <p:nvPr/>
            </p:nvGrpSpPr>
            <p:grpSpPr>
              <a:xfrm>
                <a:off x="4571999" y="4520890"/>
                <a:ext cx="3870784" cy="533400"/>
                <a:chOff x="3920451" y="5143499"/>
                <a:chExt cx="4432672" cy="533400"/>
              </a:xfrm>
            </p:grpSpPr>
            <p:sp>
              <p:nvSpPr>
                <p:cNvPr id="9" name="Rectangle 22"/>
                <p:cNvSpPr>
                  <a:spLocks noChangeArrowheads="1"/>
                </p:cNvSpPr>
                <p:nvPr/>
              </p:nvSpPr>
              <p:spPr bwMode="auto">
                <a:xfrm>
                  <a:off x="3920451" y="5143500"/>
                  <a:ext cx="1503584" cy="533399"/>
                </a:xfrm>
                <a:prstGeom prst="rect">
                  <a:avLst/>
                </a:prstGeom>
                <a:solidFill>
                  <a:schemeClr val="bg1"/>
                </a:solidFill>
                <a:ln w="9525">
                  <a:noFill/>
                  <a:miter lim="800000"/>
                  <a:headEnd/>
                  <a:tailEnd/>
                </a:ln>
              </p:spPr>
              <p:txBody>
                <a:bodyPr wrap="none" anchor="ctr">
                  <a:prstTxWarp prst="textNoShape">
                    <a:avLst/>
                  </a:prstTxWarp>
                </a:bodyPr>
                <a:lstStyle/>
                <a:p>
                  <a:pPr eaLnBrk="0" hangingPunct="0"/>
                  <a:r>
                    <a:rPr lang="en-US" sz="3600" dirty="0">
                      <a:solidFill>
                        <a:srgbClr val="2B5D8F"/>
                      </a:solidFill>
                      <a:latin typeface="Verdana" charset="0"/>
                    </a:rPr>
                    <a:t>C</a:t>
                  </a:r>
                  <a:r>
                    <a:rPr lang="en-US" sz="3600" smtClean="0">
                      <a:solidFill>
                        <a:srgbClr val="2B5D8F"/>
                      </a:solidFill>
                      <a:latin typeface="Verdana" charset="0"/>
                    </a:rPr>
                    <a:t>lick</a:t>
                  </a:r>
                  <a:endParaRPr lang="en-US" sz="3600" dirty="0">
                    <a:solidFill>
                      <a:srgbClr val="2B5D8F"/>
                    </a:solidFill>
                    <a:latin typeface="Verdana" charset="0"/>
                  </a:endParaRPr>
                </a:p>
              </p:txBody>
            </p:sp>
            <p:sp>
              <p:nvSpPr>
                <p:cNvPr id="10" name="AutoShape 20"/>
                <p:cNvSpPr>
                  <a:spLocks noChangeArrowheads="1"/>
                </p:cNvSpPr>
                <p:nvPr/>
              </p:nvSpPr>
              <p:spPr bwMode="auto">
                <a:xfrm>
                  <a:off x="5652938" y="5143499"/>
                  <a:ext cx="2700185" cy="533400"/>
                </a:xfrm>
                <a:prstGeom prst="roundRect">
                  <a:avLst>
                    <a:gd name="adj" fmla="val 16667"/>
                  </a:avLst>
                </a:prstGeom>
                <a:solidFill>
                  <a:schemeClr val="bg1">
                    <a:lumMod val="85000"/>
                  </a:schemeClr>
                </a:solidFill>
                <a:ln w="12700" cmpd="sng">
                  <a:solidFill>
                    <a:schemeClr val="tx1">
                      <a:lumMod val="65000"/>
                      <a:lumOff val="35000"/>
                    </a:schemeClr>
                  </a:solidFill>
                  <a:round/>
                  <a:headEnd/>
                  <a:tailEnd/>
                </a:ln>
              </p:spPr>
              <p:txBody>
                <a:bodyPr wrap="none" anchor="ctr">
                  <a:prstTxWarp prst="textNoShape">
                    <a:avLst/>
                  </a:prstTxWarp>
                </a:bodyPr>
                <a:lstStyle/>
                <a:p>
                  <a:pPr algn="ctr" eaLnBrk="0" hangingPunct="0"/>
                  <a:r>
                    <a:rPr lang="en-US" sz="1600" dirty="0" smtClean="0">
                      <a:latin typeface="Verdana" charset="0"/>
                    </a:rPr>
                    <a:t>Add to search </a:t>
                  </a:r>
                  <a:r>
                    <a:rPr lang="en-US" sz="1600" dirty="0">
                      <a:latin typeface="Verdana" charset="0"/>
                    </a:rPr>
                    <a:t>b</a:t>
                  </a:r>
                  <a:r>
                    <a:rPr lang="en-US" sz="1600" dirty="0" smtClean="0">
                      <a:latin typeface="Verdana" charset="0"/>
                    </a:rPr>
                    <a:t>uilder</a:t>
                  </a:r>
                  <a:endParaRPr lang="en-US" sz="1600" dirty="0">
                    <a:latin typeface="Verdana" charset="0"/>
                  </a:endParaRPr>
                </a:p>
              </p:txBody>
            </p:sp>
          </p:grpSp>
        </p:grpSp>
        <p:sp>
          <p:nvSpPr>
            <p:cNvPr id="5" name="AutoShape 10"/>
            <p:cNvSpPr>
              <a:spLocks noChangeArrowheads="1"/>
            </p:cNvSpPr>
            <p:nvPr/>
          </p:nvSpPr>
          <p:spPr bwMode="auto">
            <a:xfrm rot="21096990">
              <a:off x="7246540" y="2172900"/>
              <a:ext cx="381000" cy="2294375"/>
            </a:xfrm>
            <a:prstGeom prst="upArrow">
              <a:avLst>
                <a:gd name="adj1" fmla="val 50000"/>
                <a:gd name="adj2" fmla="val 92949"/>
              </a:avLst>
            </a:prstGeom>
            <a:gradFill rotWithShape="0">
              <a:gsLst>
                <a:gs pos="0">
                  <a:srgbClr val="A5E895"/>
                </a:gs>
                <a:gs pos="100000">
                  <a:srgbClr val="FFE57B"/>
                </a:gs>
                <a:gs pos="50000">
                  <a:schemeClr val="bg1"/>
                </a:gs>
              </a:gsLst>
              <a:path path="rect">
                <a:fillToRect l="50000" t="50000" r="50000" b="50000"/>
              </a:path>
            </a:gradFill>
            <a:ln w="28575"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grpSp>
      <p:grpSp>
        <p:nvGrpSpPr>
          <p:cNvPr id="21" name="Group 20"/>
          <p:cNvGrpSpPr/>
          <p:nvPr/>
        </p:nvGrpSpPr>
        <p:grpSpPr>
          <a:xfrm>
            <a:off x="1043333" y="892604"/>
            <a:ext cx="5344475" cy="1592788"/>
            <a:chOff x="1043333" y="892604"/>
            <a:chExt cx="5344475" cy="1592788"/>
          </a:xfrm>
        </p:grpSpPr>
        <p:grpSp>
          <p:nvGrpSpPr>
            <p:cNvPr id="19" name="Group 18"/>
            <p:cNvGrpSpPr/>
            <p:nvPr/>
          </p:nvGrpSpPr>
          <p:grpSpPr>
            <a:xfrm>
              <a:off x="1043333" y="892604"/>
              <a:ext cx="4687874" cy="1592788"/>
              <a:chOff x="1077307" y="1174990"/>
              <a:chExt cx="4687874" cy="1592788"/>
            </a:xfrm>
          </p:grpSpPr>
          <p:grpSp>
            <p:nvGrpSpPr>
              <p:cNvPr id="17" name="Group 16"/>
              <p:cNvGrpSpPr/>
              <p:nvPr/>
            </p:nvGrpSpPr>
            <p:grpSpPr>
              <a:xfrm>
                <a:off x="1077307" y="1174990"/>
                <a:ext cx="4687874" cy="1592788"/>
                <a:chOff x="903689" y="2523693"/>
                <a:chExt cx="5005039" cy="1592788"/>
              </a:xfrm>
            </p:grpSpPr>
            <p:sp>
              <p:nvSpPr>
                <p:cNvPr id="11" name="Rectangle 10"/>
                <p:cNvSpPr>
                  <a:spLocks noChangeArrowheads="1"/>
                </p:cNvSpPr>
                <p:nvPr/>
              </p:nvSpPr>
              <p:spPr bwMode="auto">
                <a:xfrm>
                  <a:off x="903689" y="2523693"/>
                  <a:ext cx="5005039" cy="1592788"/>
                </a:xfrm>
                <a:prstGeom prst="rect">
                  <a:avLst/>
                </a:prstGeom>
                <a:solidFill>
                  <a:schemeClr val="bg1"/>
                </a:solidFill>
                <a:ln w="76200">
                  <a:solidFill>
                    <a:srgbClr val="0689D5"/>
                  </a:solidFill>
                  <a:miter lim="800000"/>
                  <a:headEnd/>
                  <a:tailEnd/>
                </a:ln>
              </p:spPr>
              <p:txBody>
                <a:bodyPr wrap="none" anchor="ctr">
                  <a:prstTxWarp prst="textNoShape">
                    <a:avLst/>
                  </a:prstTxWarp>
                </a:bodyPr>
                <a:lstStyle/>
                <a:p>
                  <a:pPr algn="ctr" eaLnBrk="0" hangingPunct="0"/>
                  <a:endParaRPr lang="en-US" dirty="0">
                    <a:solidFill>
                      <a:schemeClr val="bg1"/>
                    </a:solidFill>
                    <a:latin typeface="Verdana" charset="0"/>
                  </a:endParaRPr>
                </a:p>
              </p:txBody>
            </p:sp>
            <p:sp>
              <p:nvSpPr>
                <p:cNvPr id="12" name="Rectangle 11"/>
                <p:cNvSpPr>
                  <a:spLocks noChangeArrowheads="1"/>
                </p:cNvSpPr>
                <p:nvPr/>
              </p:nvSpPr>
              <p:spPr bwMode="auto">
                <a:xfrm>
                  <a:off x="1102958" y="2691226"/>
                  <a:ext cx="4619676" cy="1227796"/>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grpSp>
          <p:sp>
            <p:nvSpPr>
              <p:cNvPr id="14" name="Rectangle 18"/>
              <p:cNvSpPr>
                <a:spLocks noChangeArrowheads="1"/>
              </p:cNvSpPr>
              <p:nvPr/>
            </p:nvSpPr>
            <p:spPr bwMode="auto">
              <a:xfrm>
                <a:off x="2652676" y="1594231"/>
                <a:ext cx="2678596" cy="657078"/>
              </a:xfrm>
              <a:prstGeom prst="rect">
                <a:avLst/>
              </a:prstGeom>
              <a:solidFill>
                <a:srgbClr val="CCCCCC"/>
              </a:solidFill>
              <a:ln w="9525">
                <a:solidFill>
                  <a:srgbClr val="4C4C4C"/>
                </a:solidFill>
                <a:miter lim="800000"/>
                <a:headEnd/>
                <a:tailEnd/>
              </a:ln>
            </p:spPr>
            <p:txBody>
              <a:bodyPr wrap="none" anchor="ctr">
                <a:prstTxWarp prst="textNoShape">
                  <a:avLst/>
                </a:prstTxWarp>
              </a:bodyPr>
              <a:lstStyle/>
              <a:p>
                <a:pPr algn="ctr" eaLnBrk="0" hangingPunct="0"/>
                <a:r>
                  <a:rPr lang="en-US" sz="2200" dirty="0">
                    <a:solidFill>
                      <a:srgbClr val="191919"/>
                    </a:solidFill>
                    <a:latin typeface="Verdana" charset="0"/>
                  </a:rPr>
                  <a:t>Search PubMed</a:t>
                </a:r>
              </a:p>
            </p:txBody>
          </p:sp>
          <p:sp>
            <p:nvSpPr>
              <p:cNvPr id="18" name="Rectangle 17"/>
              <p:cNvSpPr>
                <a:spLocks noChangeArrowheads="1"/>
              </p:cNvSpPr>
              <p:nvPr/>
            </p:nvSpPr>
            <p:spPr bwMode="auto">
              <a:xfrm>
                <a:off x="1470678" y="1668949"/>
                <a:ext cx="1055204" cy="574943"/>
              </a:xfrm>
              <a:prstGeom prst="rect">
                <a:avLst/>
              </a:prstGeom>
              <a:noFill/>
              <a:ln w="9525">
                <a:noFill/>
                <a:miter lim="800000"/>
                <a:headEnd/>
                <a:tailEnd/>
              </a:ln>
            </p:spPr>
            <p:txBody>
              <a:bodyPr wrap="none" anchor="ctr">
                <a:prstTxWarp prst="textNoShape">
                  <a:avLst/>
                </a:prstTxWarp>
              </a:bodyPr>
              <a:lstStyle/>
              <a:p>
                <a:pPr algn="ctr" eaLnBrk="0" hangingPunct="0"/>
                <a:r>
                  <a:rPr lang="en-US" sz="3200" dirty="0">
                    <a:solidFill>
                      <a:srgbClr val="FF6600"/>
                    </a:solidFill>
                    <a:latin typeface="Verdana" charset="0"/>
                  </a:rPr>
                  <a:t>Click</a:t>
                </a:r>
              </a:p>
            </p:txBody>
          </p:sp>
        </p:grpSp>
        <p:sp>
          <p:nvSpPr>
            <p:cNvPr id="20" name="AutoShape 10"/>
            <p:cNvSpPr>
              <a:spLocks noChangeArrowheads="1"/>
            </p:cNvSpPr>
            <p:nvPr/>
          </p:nvSpPr>
          <p:spPr bwMode="auto">
            <a:xfrm rot="5400000">
              <a:off x="5315724" y="1334987"/>
              <a:ext cx="328360" cy="1815809"/>
            </a:xfrm>
            <a:prstGeom prst="upArrow">
              <a:avLst>
                <a:gd name="adj1" fmla="val 50000"/>
                <a:gd name="adj2" fmla="val 111393"/>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r>
                <a:rPr lang="en-US" dirty="0" smtClean="0">
                  <a:latin typeface="Arial" pitchFamily="-106" charset="0"/>
                  <a:ea typeface="ＭＳ Ｐゴシック" pitchFamily="-106" charset="-128"/>
                  <a:cs typeface="ＭＳ Ｐゴシック" pitchFamily="-106" charset="-128"/>
                </a:rPr>
                <a:t>                  </a:t>
              </a:r>
              <a:endParaRPr lang="en-US" dirty="0">
                <a:latin typeface="Arial" pitchFamily="-106" charset="0"/>
                <a:ea typeface="ＭＳ Ｐゴシック" pitchFamily="-106" charset="-128"/>
                <a:cs typeface="ＭＳ Ｐゴシック" pitchFamily="-106" charset="-128"/>
              </a:endParaRPr>
            </a:p>
          </p:txBody>
        </p:sp>
      </p:grpSp>
    </p:spTree>
    <p:extLst>
      <p:ext uri="{BB962C8B-B14F-4D97-AF65-F5344CB8AC3E}">
        <p14:creationId xmlns:p14="http://schemas.microsoft.com/office/powerpoint/2010/main" val="138953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0" y="0"/>
            <a:ext cx="9144000" cy="6858000"/>
          </a:xfrm>
          <a:prstGeom prst="rect">
            <a:avLst/>
          </a:prstGeom>
          <a:noFill/>
          <a:ln w="152400">
            <a:solidFill>
              <a:srgbClr val="004080"/>
            </a:solidFill>
            <a:miter lim="800000"/>
            <a:headEnd/>
            <a:tailEnd/>
          </a:ln>
        </p:spPr>
        <p:txBody>
          <a:bodyPr wrap="none" anchor="ctr">
            <a:prstTxWarp prst="textNoShape">
              <a:avLst/>
            </a:prstTxWarp>
          </a:bodyPr>
          <a:lstStyle/>
          <a:p>
            <a:pPr eaLnBrk="0" hangingPunct="0"/>
            <a:endParaRPr lang="en-US" dirty="0"/>
          </a:p>
        </p:txBody>
      </p:sp>
      <p:sp>
        <p:nvSpPr>
          <p:cNvPr id="1273859" name="Rectangle 3"/>
          <p:cNvSpPr>
            <a:spLocks noChangeArrowheads="1"/>
          </p:cNvSpPr>
          <p:nvPr/>
        </p:nvSpPr>
        <p:spPr bwMode="auto">
          <a:xfrm>
            <a:off x="304800" y="304800"/>
            <a:ext cx="4953000" cy="650875"/>
          </a:xfrm>
          <a:prstGeom prst="rect">
            <a:avLst/>
          </a:prstGeom>
          <a:solidFill>
            <a:srgbClr val="FFFFFF"/>
          </a:solidFill>
          <a:ln w="9525">
            <a:solidFill>
              <a:srgbClr val="FFFFFF"/>
            </a:solidFill>
            <a:miter lim="800000"/>
            <a:headEnd/>
            <a:tailEnd/>
          </a:ln>
          <a:effectLst/>
        </p:spPr>
        <p:txBody>
          <a:bodyPr>
            <a:prstTxWarp prst="textNoShape">
              <a:avLst/>
            </a:prstTxWarp>
            <a:spAutoFit/>
          </a:bodyPr>
          <a:lstStyle/>
          <a:p>
            <a:pPr algn="ctr" eaLnBrk="0" hangingPunct="0">
              <a:defRPr/>
            </a:pPr>
            <a:r>
              <a:rPr lang="en-US" sz="3600" i="1" u="sng" dirty="0">
                <a:solidFill>
                  <a:srgbClr val="004080"/>
                </a:solidFill>
                <a:latin typeface="Verdana" pitchFamily="-106" charset="0"/>
                <a:ea typeface="ＭＳ Ｐゴシック" pitchFamily="-106" charset="-128"/>
                <a:cs typeface="ＭＳ Ｐゴシック" pitchFamily="-106" charset="-128"/>
              </a:rPr>
              <a:t>Boolean Logic - AND</a:t>
            </a:r>
            <a:endParaRPr lang="en-US" sz="6000" dirty="0">
              <a:solidFill>
                <a:srgbClr val="003366"/>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grpSp>
        <p:nvGrpSpPr>
          <p:cNvPr id="4" name="Group 3"/>
          <p:cNvGrpSpPr/>
          <p:nvPr/>
        </p:nvGrpSpPr>
        <p:grpSpPr>
          <a:xfrm>
            <a:off x="4114800" y="1828800"/>
            <a:ext cx="4343400" cy="4267200"/>
            <a:chOff x="4114800" y="1828800"/>
            <a:chExt cx="4343400" cy="4267200"/>
          </a:xfrm>
        </p:grpSpPr>
        <p:sp>
          <p:nvSpPr>
            <p:cNvPr id="63497" name="Oval 6"/>
            <p:cNvSpPr>
              <a:spLocks noChangeArrowheads="1"/>
            </p:cNvSpPr>
            <p:nvPr/>
          </p:nvSpPr>
          <p:spPr bwMode="auto">
            <a:xfrm>
              <a:off x="4114800" y="1828800"/>
              <a:ext cx="4343400" cy="4267200"/>
            </a:xfrm>
            <a:prstGeom prst="ellipse">
              <a:avLst/>
            </a:prstGeom>
            <a:gradFill rotWithShape="0">
              <a:gsLst>
                <a:gs pos="0">
                  <a:srgbClr val="C0E1E4">
                    <a:alpha val="85001"/>
                  </a:srgbClr>
                </a:gs>
                <a:gs pos="100000">
                  <a:srgbClr val="7D7FCC"/>
                </a:gs>
              </a:gsLst>
              <a:lin ang="0" scaled="1"/>
            </a:gradFill>
            <a:ln w="38100">
              <a:noFill/>
              <a:round/>
              <a:headEnd/>
              <a:tailEnd/>
            </a:ln>
          </p:spPr>
          <p:txBody>
            <a:bodyPr wrap="none" anchor="ctr">
              <a:prstTxWarp prst="textNoShape">
                <a:avLst/>
              </a:prstTxWarp>
            </a:bodyPr>
            <a:lstStyle/>
            <a:p>
              <a:pPr algn="ctr" eaLnBrk="0" hangingPunct="0"/>
              <a:endParaRPr lang="en-US" sz="2800" i="1" dirty="0">
                <a:latin typeface="Palatino" charset="0"/>
              </a:endParaRPr>
            </a:p>
          </p:txBody>
        </p:sp>
        <p:sp>
          <p:nvSpPr>
            <p:cNvPr id="63498" name="Rectangle 8"/>
            <p:cNvSpPr>
              <a:spLocks noChangeArrowheads="1"/>
            </p:cNvSpPr>
            <p:nvPr/>
          </p:nvSpPr>
          <p:spPr bwMode="auto">
            <a:xfrm>
              <a:off x="5638800" y="3048000"/>
              <a:ext cx="1905000" cy="1680117"/>
            </a:xfrm>
            <a:prstGeom prst="rect">
              <a:avLst/>
            </a:prstGeom>
            <a:noFill/>
            <a:ln w="9525">
              <a:noFill/>
              <a:miter lim="800000"/>
              <a:headEnd/>
              <a:tailEnd/>
            </a:ln>
          </p:spPr>
          <p:txBody>
            <a:bodyPr wrap="none" anchor="ctr">
              <a:prstTxWarp prst="textNoShape">
                <a:avLst/>
              </a:prstTxWarp>
            </a:bodyPr>
            <a:lstStyle/>
            <a:p>
              <a:pPr algn="ctr" eaLnBrk="0" hangingPunct="0"/>
              <a:r>
                <a:rPr lang="en-US" sz="2800" i="1" dirty="0" smtClean="0">
                  <a:latin typeface="Verdana" charset="0"/>
                </a:rPr>
                <a:t>catheters</a:t>
              </a:r>
              <a:endParaRPr lang="en-US" sz="2800" i="1" dirty="0">
                <a:latin typeface="Verdana" charset="0"/>
              </a:endParaRPr>
            </a:p>
          </p:txBody>
        </p:sp>
      </p:grpSp>
      <p:grpSp>
        <p:nvGrpSpPr>
          <p:cNvPr id="5" name="Group 4"/>
          <p:cNvGrpSpPr/>
          <p:nvPr/>
        </p:nvGrpSpPr>
        <p:grpSpPr>
          <a:xfrm>
            <a:off x="762000" y="1828800"/>
            <a:ext cx="4267200" cy="4267200"/>
            <a:chOff x="762000" y="1828800"/>
            <a:chExt cx="4267200" cy="4267200"/>
          </a:xfrm>
        </p:grpSpPr>
        <p:sp>
          <p:nvSpPr>
            <p:cNvPr id="63495" name="Oval 20"/>
            <p:cNvSpPr>
              <a:spLocks noChangeArrowheads="1"/>
            </p:cNvSpPr>
            <p:nvPr/>
          </p:nvSpPr>
          <p:spPr bwMode="auto">
            <a:xfrm>
              <a:off x="762000" y="1828800"/>
              <a:ext cx="4267200" cy="4267200"/>
            </a:xfrm>
            <a:prstGeom prst="ellipse">
              <a:avLst/>
            </a:prstGeom>
            <a:gradFill rotWithShape="0">
              <a:gsLst>
                <a:gs pos="0">
                  <a:srgbClr val="F794FF"/>
                </a:gs>
                <a:gs pos="100000">
                  <a:srgbClr val="FACCFF">
                    <a:alpha val="29999"/>
                  </a:srgbClr>
                </a:gs>
              </a:gsLst>
              <a:lin ang="0" scaled="1"/>
            </a:gradFill>
            <a:ln w="9525">
              <a:noFill/>
              <a:round/>
              <a:headEnd/>
              <a:tailEnd/>
            </a:ln>
          </p:spPr>
          <p:txBody>
            <a:bodyPr wrap="none" anchor="ctr">
              <a:prstTxWarp prst="textNoShape">
                <a:avLst/>
              </a:prstTxWarp>
            </a:bodyPr>
            <a:lstStyle/>
            <a:p>
              <a:pPr eaLnBrk="0" hangingPunct="0"/>
              <a:endParaRPr lang="en-US" dirty="0"/>
            </a:p>
          </p:txBody>
        </p:sp>
        <p:sp>
          <p:nvSpPr>
            <p:cNvPr id="63496" name="Rectangle 21"/>
            <p:cNvSpPr>
              <a:spLocks noChangeArrowheads="1"/>
            </p:cNvSpPr>
            <p:nvPr/>
          </p:nvSpPr>
          <p:spPr bwMode="auto">
            <a:xfrm>
              <a:off x="990600" y="2514600"/>
              <a:ext cx="3124200" cy="2590800"/>
            </a:xfrm>
            <a:prstGeom prst="rect">
              <a:avLst/>
            </a:prstGeom>
            <a:noFill/>
            <a:ln w="9525">
              <a:noFill/>
              <a:miter lim="800000"/>
              <a:headEnd/>
              <a:tailEnd/>
            </a:ln>
          </p:spPr>
          <p:txBody>
            <a:bodyPr wrap="none" anchor="ctr">
              <a:prstTxWarp prst="textNoShape">
                <a:avLst/>
              </a:prstTxWarp>
            </a:bodyPr>
            <a:lstStyle/>
            <a:p>
              <a:pPr algn="ctr" eaLnBrk="0" hangingPunct="0">
                <a:spcAft>
                  <a:spcPts val="1200"/>
                </a:spcAft>
              </a:pPr>
              <a:r>
                <a:rPr lang="en-US" sz="2800" i="1" dirty="0" smtClean="0">
                  <a:latin typeface="Verdana" charset="0"/>
                </a:rPr>
                <a:t>Spinal cord </a:t>
              </a:r>
            </a:p>
            <a:p>
              <a:pPr algn="ctr" eaLnBrk="0" hangingPunct="0">
                <a:spcAft>
                  <a:spcPts val="1200"/>
                </a:spcAft>
              </a:pPr>
              <a:r>
                <a:rPr lang="en-US" sz="2800" i="1" dirty="0" smtClean="0">
                  <a:latin typeface="Verdana" charset="0"/>
                </a:rPr>
                <a:t>injuries</a:t>
              </a:r>
              <a:endParaRPr lang="en-US" sz="2800" i="1" dirty="0">
                <a:latin typeface="Verdana" charset="0"/>
              </a:endParaRPr>
            </a:p>
          </p:txBody>
        </p:sp>
      </p:grpSp>
      <p:sp>
        <p:nvSpPr>
          <p:cNvPr id="1273878" name="Rectangle 22"/>
          <p:cNvSpPr>
            <a:spLocks noChangeArrowheads="1"/>
          </p:cNvSpPr>
          <p:nvPr/>
        </p:nvSpPr>
        <p:spPr bwMode="auto">
          <a:xfrm>
            <a:off x="4191000" y="3657600"/>
            <a:ext cx="838200" cy="457200"/>
          </a:xfrm>
          <a:prstGeom prst="rect">
            <a:avLst/>
          </a:prstGeom>
          <a:noFill/>
          <a:ln w="9525">
            <a:noFill/>
            <a:miter lim="800000"/>
            <a:headEnd/>
            <a:tailEnd/>
          </a:ln>
        </p:spPr>
        <p:txBody>
          <a:bodyPr wrap="none" anchor="ctr">
            <a:prstTxWarp prst="textNoShape">
              <a:avLst/>
            </a:prstTxWarp>
          </a:bodyPr>
          <a:lstStyle/>
          <a:p>
            <a:pPr algn="ctr" eaLnBrk="0" hangingPunct="0"/>
            <a:r>
              <a:rPr lang="en-US" sz="2800" dirty="0">
                <a:latin typeface="Verdana" charset="0"/>
              </a:rPr>
              <a:t>and</a:t>
            </a:r>
            <a:endParaRPr lang="en-US" sz="3200" dirty="0">
              <a:latin typeface="Verdana" charset="0"/>
            </a:endParaRPr>
          </a:p>
        </p:txBody>
      </p:sp>
    </p:spTree>
    <p:extLst>
      <p:ext uri="{BB962C8B-B14F-4D97-AF65-F5344CB8AC3E}">
        <p14:creationId xmlns:p14="http://schemas.microsoft.com/office/powerpoint/2010/main" val="1735692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3" presetClass="entr" presetSubtype="272" fill="hold" grpId="0" nodeType="afterEffect">
                                  <p:stCondLst>
                                    <p:cond delay="0"/>
                                  </p:stCondLst>
                                  <p:childTnLst>
                                    <p:set>
                                      <p:cBhvr>
                                        <p:cTn id="17" dur="1" fill="hold">
                                          <p:stCondLst>
                                            <p:cond delay="0"/>
                                          </p:stCondLst>
                                        </p:cTn>
                                        <p:tgtEl>
                                          <p:spTgt spid="1273878"/>
                                        </p:tgtEl>
                                        <p:attrNameLst>
                                          <p:attrName>style.visibility</p:attrName>
                                        </p:attrNameLst>
                                      </p:cBhvr>
                                      <p:to>
                                        <p:strVal val="visible"/>
                                      </p:to>
                                    </p:set>
                                    <p:anim calcmode="lin" valueType="num">
                                      <p:cBhvr>
                                        <p:cTn id="18" dur="500" fill="hold"/>
                                        <p:tgtEl>
                                          <p:spTgt spid="1273878"/>
                                        </p:tgtEl>
                                        <p:attrNameLst>
                                          <p:attrName>ppt_w</p:attrName>
                                        </p:attrNameLst>
                                      </p:cBhvr>
                                      <p:tavLst>
                                        <p:tav tm="0">
                                          <p:val>
                                            <p:strVal val="2/3*#ppt_w"/>
                                          </p:val>
                                        </p:tav>
                                        <p:tav tm="100000">
                                          <p:val>
                                            <p:strVal val="#ppt_w"/>
                                          </p:val>
                                        </p:tav>
                                      </p:tavLst>
                                    </p:anim>
                                    <p:anim calcmode="lin" valueType="num">
                                      <p:cBhvr>
                                        <p:cTn id="19" dur="500" fill="hold"/>
                                        <p:tgtEl>
                                          <p:spTgt spid="127387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3878"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3"/>
          <p:cNvSpPr>
            <a:spLocks noChangeArrowheads="1"/>
          </p:cNvSpPr>
          <p:nvPr/>
        </p:nvSpPr>
        <p:spPr bwMode="auto">
          <a:xfrm>
            <a:off x="152400" y="152400"/>
            <a:ext cx="8839200" cy="6553200"/>
          </a:xfrm>
          <a:prstGeom prst="rect">
            <a:avLst/>
          </a:prstGeom>
          <a:noFill/>
          <a:ln w="57150" cmpd="thickThin">
            <a:solidFill>
              <a:schemeClr val="bg1"/>
            </a:solidFill>
            <a:miter lim="800000"/>
            <a:headEnd/>
            <a:tailEnd/>
          </a:ln>
        </p:spPr>
        <p:txBody>
          <a:bodyPr wrap="none" anchor="ctr">
            <a:prstTxWarp prst="textNoShape">
              <a:avLst/>
            </a:prstTxWarp>
          </a:bodyPr>
          <a:lstStyle/>
          <a:p>
            <a:pPr eaLnBrk="0" hangingPunct="0"/>
            <a:endParaRPr lang="en-US" dirty="0"/>
          </a:p>
        </p:txBody>
      </p:sp>
      <p:sp>
        <p:nvSpPr>
          <p:cNvPr id="3" name="Rectangle 2"/>
          <p:cNvSpPr/>
          <p:nvPr/>
        </p:nvSpPr>
        <p:spPr bwMode="auto">
          <a:xfrm>
            <a:off x="1371600" y="2667000"/>
            <a:ext cx="6400800" cy="1524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hangingPunct="0">
              <a:lnSpc>
                <a:spcPct val="120000"/>
              </a:lnSpc>
            </a:pPr>
            <a:r>
              <a:rPr lang="en-US" sz="8000" dirty="0" smtClean="0">
                <a:solidFill>
                  <a:srgbClr val="FFFFFF"/>
                </a:solidFill>
                <a:latin typeface="Times New Roman" charset="0"/>
                <a:ea typeface="Times New Roman" charset="0"/>
                <a:cs typeface="Times New Roman" charset="0"/>
              </a:rPr>
              <a:t>Search Results</a:t>
            </a:r>
            <a:endParaRPr lang="en-US" sz="8000" dirty="0">
              <a:solidFill>
                <a:srgbClr val="6600CC"/>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9113247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92" r="590"/>
          <a:stretch/>
        </p:blipFill>
        <p:spPr>
          <a:xfrm>
            <a:off x="457200" y="229489"/>
            <a:ext cx="8229600" cy="6399022"/>
          </a:xfrm>
          <a:prstGeom prst="rect">
            <a:avLst/>
          </a:prstGeom>
        </p:spPr>
      </p:pic>
      <p:grpSp>
        <p:nvGrpSpPr>
          <p:cNvPr id="3" name="Group 2"/>
          <p:cNvGrpSpPr/>
          <p:nvPr/>
        </p:nvGrpSpPr>
        <p:grpSpPr>
          <a:xfrm>
            <a:off x="2029522" y="3707242"/>
            <a:ext cx="5257800" cy="2209800"/>
            <a:chOff x="1828800" y="4153290"/>
            <a:chExt cx="5257800" cy="2209800"/>
          </a:xfrm>
        </p:grpSpPr>
        <p:sp>
          <p:nvSpPr>
            <p:cNvPr id="4" name="Rectangle 10"/>
            <p:cNvSpPr>
              <a:spLocks noChangeArrowheads="1"/>
            </p:cNvSpPr>
            <p:nvPr/>
          </p:nvSpPr>
          <p:spPr bwMode="auto">
            <a:xfrm>
              <a:off x="1828800" y="4153290"/>
              <a:ext cx="5257800" cy="2209800"/>
            </a:xfrm>
            <a:prstGeom prst="rect">
              <a:avLst/>
            </a:prstGeom>
            <a:solidFill>
              <a:schemeClr val="bg1"/>
            </a:solidFill>
            <a:ln w="101600">
              <a:solidFill>
                <a:srgbClr val="78AAD6"/>
              </a:solidFill>
              <a:miter lim="800000"/>
              <a:headEnd/>
              <a:tailEnd/>
            </a:ln>
            <a:effectLst/>
          </p:spPr>
          <p:txBody>
            <a:bodyPr wrap="none" anchor="ctr">
              <a:prstTxWarp prst="textNoShape">
                <a:avLst/>
              </a:prstTxWarp>
            </a:bodyPr>
            <a:lstStyle/>
            <a:p>
              <a:pPr algn="ctr" eaLnBrk="0" hangingPunct="0">
                <a:defRPr/>
              </a:pPr>
              <a:endParaRPr lang="en-US" sz="4800" dirty="0">
                <a:solidFill>
                  <a:schemeClr val="bg1"/>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sp>
          <p:nvSpPr>
            <p:cNvPr id="5" name="Rectangle 11"/>
            <p:cNvSpPr>
              <a:spLocks noChangeArrowheads="1"/>
            </p:cNvSpPr>
            <p:nvPr/>
          </p:nvSpPr>
          <p:spPr bwMode="auto">
            <a:xfrm>
              <a:off x="2057400" y="4343400"/>
              <a:ext cx="4800600" cy="1828800"/>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6" name="Rectangle 5"/>
            <p:cNvSpPr>
              <a:spLocks noChangeArrowheads="1"/>
            </p:cNvSpPr>
            <p:nvPr/>
          </p:nvSpPr>
          <p:spPr bwMode="auto">
            <a:xfrm>
              <a:off x="2305050" y="4602553"/>
              <a:ext cx="4248150" cy="1311275"/>
            </a:xfrm>
            <a:prstGeom prst="rect">
              <a:avLst/>
            </a:prstGeom>
            <a:noFill/>
            <a:ln w="9525">
              <a:noFill/>
              <a:miter lim="800000"/>
              <a:headEnd/>
              <a:tailEnd/>
            </a:ln>
          </p:spPr>
          <p:txBody>
            <a:bodyPr wrap="none">
              <a:prstTxWarp prst="textNoShape">
                <a:avLst/>
              </a:prstTxWarp>
              <a:spAutoFit/>
            </a:bodyPr>
            <a:lstStyle/>
            <a:p>
              <a:pPr algn="ctr" eaLnBrk="0" hangingPunct="0"/>
              <a:r>
                <a:rPr lang="en-US" sz="3600" dirty="0">
                  <a:solidFill>
                    <a:srgbClr val="FF6600"/>
                  </a:solidFill>
                  <a:latin typeface="Verdana" charset="0"/>
                </a:rPr>
                <a:t>PubMed identifies</a:t>
              </a:r>
              <a:r>
                <a:rPr lang="en-US" sz="400" dirty="0">
                  <a:solidFill>
                    <a:srgbClr val="FF6600"/>
                  </a:solidFill>
                  <a:latin typeface="Verdana" charset="0"/>
                </a:rPr>
                <a:t>  </a:t>
              </a:r>
            </a:p>
            <a:p>
              <a:pPr algn="ctr" eaLnBrk="0" hangingPunct="0"/>
              <a:endParaRPr lang="en-US" sz="400" dirty="0">
                <a:solidFill>
                  <a:srgbClr val="FF6600"/>
                </a:solidFill>
                <a:latin typeface="Verdana" charset="0"/>
              </a:endParaRPr>
            </a:p>
            <a:p>
              <a:pPr algn="ctr" eaLnBrk="0" hangingPunct="0"/>
              <a:r>
                <a:rPr lang="en-US" sz="400" dirty="0">
                  <a:solidFill>
                    <a:srgbClr val="FF6600"/>
                  </a:solidFill>
                  <a:latin typeface="Verdana" charset="0"/>
                </a:rPr>
                <a:t> </a:t>
              </a:r>
              <a:endParaRPr lang="en-US" sz="4400" dirty="0" smtClean="0">
                <a:solidFill>
                  <a:srgbClr val="FF6600"/>
                </a:solidFill>
                <a:latin typeface="Verdana" charset="0"/>
              </a:endParaRPr>
            </a:p>
            <a:p>
              <a:pPr algn="ctr" eaLnBrk="0" hangingPunct="0"/>
              <a:r>
                <a:rPr lang="en-US" sz="3600" dirty="0" smtClean="0">
                  <a:solidFill>
                    <a:srgbClr val="FF6600"/>
                  </a:solidFill>
                  <a:latin typeface="Verdana" charset="0"/>
                </a:rPr>
                <a:t>193 </a:t>
              </a:r>
              <a:r>
                <a:rPr lang="en-US" sz="3600" dirty="0">
                  <a:solidFill>
                    <a:srgbClr val="FF6600"/>
                  </a:solidFill>
                  <a:latin typeface="Verdana" charset="0"/>
                </a:rPr>
                <a:t>articles</a:t>
              </a:r>
              <a:endParaRPr lang="en-US" sz="4400" dirty="0">
                <a:solidFill>
                  <a:srgbClr val="FF6600"/>
                </a:solidFill>
                <a:latin typeface="Verdana" charset="0"/>
              </a:endParaRPr>
            </a:p>
          </p:txBody>
        </p:sp>
      </p:grpSp>
      <p:sp>
        <p:nvSpPr>
          <p:cNvPr id="7" name="AutoShape 10"/>
          <p:cNvSpPr>
            <a:spLocks noChangeArrowheads="1"/>
          </p:cNvSpPr>
          <p:nvPr/>
        </p:nvSpPr>
        <p:spPr bwMode="auto">
          <a:xfrm rot="20153659">
            <a:off x="3277647" y="1752528"/>
            <a:ext cx="376238" cy="2460848"/>
          </a:xfrm>
          <a:prstGeom prst="upArrow">
            <a:avLst>
              <a:gd name="adj1" fmla="val 50000"/>
              <a:gd name="adj2" fmla="val 108595"/>
            </a:avLst>
          </a:prstGeom>
          <a:gradFill rotWithShape="0">
            <a:gsLst>
              <a:gs pos="0">
                <a:srgbClr val="A5E895"/>
              </a:gs>
              <a:gs pos="100000">
                <a:srgbClr val="FFE57B"/>
              </a:gs>
              <a:gs pos="50000">
                <a:schemeClr val="bg1"/>
              </a:gs>
            </a:gsLst>
            <a:path path="rect">
              <a:fillToRect l="50000" t="50000" r="50000" b="50000"/>
            </a:path>
          </a:gradFill>
          <a:ln w="19050" cap="flat" cmpd="sng" algn="ctr">
            <a:solidFill>
              <a:srgbClr val="336699"/>
            </a:solidFill>
            <a:prstDash val="solid"/>
            <a:miter lim="800000"/>
            <a:headEnd type="none" w="med" len="med"/>
            <a:tailEnd type="none" w="med" len="med"/>
          </a:ln>
        </p:spPr>
        <p:txBody>
          <a:bodyPr wrap="none" anchor="ctr">
            <a:prstTxWarp prst="textNoShape">
              <a:avLst/>
            </a:prstTxWarp>
          </a:bodyPr>
          <a:lstStyle/>
          <a:p>
            <a:pPr eaLnBrk="0" hangingPunct="0">
              <a:defRPr/>
            </a:pPr>
            <a:endParaRPr lang="en-US" dirty="0">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68831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49" r="356"/>
          <a:stretch/>
        </p:blipFill>
        <p:spPr>
          <a:xfrm>
            <a:off x="347599" y="909320"/>
            <a:ext cx="8448802" cy="5039360"/>
          </a:xfrm>
          <a:prstGeom prst="rect">
            <a:avLst/>
          </a:prstGeom>
        </p:spPr>
      </p:pic>
      <p:grpSp>
        <p:nvGrpSpPr>
          <p:cNvPr id="23" name="Group 22"/>
          <p:cNvGrpSpPr/>
          <p:nvPr/>
        </p:nvGrpSpPr>
        <p:grpSpPr>
          <a:xfrm>
            <a:off x="394145" y="1422399"/>
            <a:ext cx="4648200" cy="2775713"/>
            <a:chOff x="394145" y="1422399"/>
            <a:chExt cx="4648200" cy="2775713"/>
          </a:xfrm>
        </p:grpSpPr>
        <p:grpSp>
          <p:nvGrpSpPr>
            <p:cNvPr id="21" name="Group 20"/>
            <p:cNvGrpSpPr/>
            <p:nvPr/>
          </p:nvGrpSpPr>
          <p:grpSpPr>
            <a:xfrm>
              <a:off x="394145" y="1422399"/>
              <a:ext cx="4648200" cy="1397001"/>
              <a:chOff x="394145" y="1422399"/>
              <a:chExt cx="4648200" cy="1397001"/>
            </a:xfrm>
          </p:grpSpPr>
          <p:sp>
            <p:nvSpPr>
              <p:cNvPr id="18" name="Rectangle 9"/>
              <p:cNvSpPr>
                <a:spLocks noChangeArrowheads="1"/>
              </p:cNvSpPr>
              <p:nvPr/>
            </p:nvSpPr>
            <p:spPr bwMode="auto">
              <a:xfrm>
                <a:off x="394145" y="1422399"/>
                <a:ext cx="4648200" cy="1397001"/>
              </a:xfrm>
              <a:prstGeom prst="rect">
                <a:avLst/>
              </a:prstGeom>
              <a:solidFill>
                <a:schemeClr val="bg1"/>
              </a:solidFill>
              <a:ln w="76200">
                <a:solidFill>
                  <a:srgbClr val="4A79A8"/>
                </a:solidFill>
                <a:miter lim="800000"/>
                <a:headEnd/>
                <a:tailEnd/>
              </a:ln>
            </p:spPr>
            <p:txBody>
              <a:bodyPr wrap="none" anchor="ctr">
                <a:prstTxWarp prst="textNoShape">
                  <a:avLst/>
                </a:prstTxWarp>
              </a:bodyPr>
              <a:lstStyle/>
              <a:p>
                <a:pPr algn="ctr" eaLnBrk="0" hangingPunct="0">
                  <a:lnSpc>
                    <a:spcPct val="150000"/>
                  </a:lnSpc>
                </a:pPr>
                <a:endParaRPr lang="en-US" dirty="0">
                  <a:solidFill>
                    <a:schemeClr val="bg1"/>
                  </a:solidFill>
                  <a:latin typeface="Verdana" charset="0"/>
                </a:endParaRPr>
              </a:p>
            </p:txBody>
          </p:sp>
          <p:sp>
            <p:nvSpPr>
              <p:cNvPr id="19" name="Rectangle 13"/>
              <p:cNvSpPr>
                <a:spLocks noChangeArrowheads="1"/>
              </p:cNvSpPr>
              <p:nvPr/>
            </p:nvSpPr>
            <p:spPr bwMode="auto">
              <a:xfrm>
                <a:off x="819586" y="1767857"/>
                <a:ext cx="3797316" cy="622301"/>
              </a:xfrm>
              <a:prstGeom prst="rect">
                <a:avLst/>
              </a:prstGeom>
              <a:solidFill>
                <a:schemeClr val="bg1"/>
              </a:solidFill>
              <a:ln w="38100">
                <a:noFill/>
                <a:miter lim="800000"/>
                <a:headEnd/>
                <a:tailEnd/>
              </a:ln>
            </p:spPr>
            <p:txBody>
              <a:bodyPr wrap="none" anchor="ctr">
                <a:prstTxWarp prst="textNoShape">
                  <a:avLst/>
                </a:prstTxWarp>
              </a:bodyPr>
              <a:lstStyle/>
              <a:p>
                <a:pPr algn="ctr" eaLnBrk="0" hangingPunct="0">
                  <a:spcAft>
                    <a:spcPts val="600"/>
                  </a:spcAft>
                </a:pPr>
                <a:r>
                  <a:rPr lang="en-US" sz="2800" dirty="0" smtClean="0">
                    <a:latin typeface="Verdana" charset="0"/>
                  </a:rPr>
                  <a:t>Click Custom range</a:t>
                </a:r>
                <a:endParaRPr lang="en-US" sz="2800" dirty="0">
                  <a:latin typeface="Verdana" charset="0"/>
                </a:endParaRPr>
              </a:p>
            </p:txBody>
          </p:sp>
          <p:sp>
            <p:nvSpPr>
              <p:cNvPr id="20" name="Rectangle 10"/>
              <p:cNvSpPr>
                <a:spLocks noChangeArrowheads="1"/>
              </p:cNvSpPr>
              <p:nvPr/>
            </p:nvSpPr>
            <p:spPr bwMode="auto">
              <a:xfrm>
                <a:off x="584644" y="1625600"/>
                <a:ext cx="4267201" cy="939800"/>
              </a:xfrm>
              <a:prstGeom prst="rect">
                <a:avLst/>
              </a:prstGeom>
              <a:noFill/>
              <a:ln w="38100">
                <a:solidFill>
                  <a:srgbClr val="5DC268"/>
                </a:solidFill>
                <a:miter lim="800000"/>
                <a:headEnd/>
                <a:tailEnd/>
              </a:ln>
            </p:spPr>
            <p:txBody>
              <a:bodyPr wrap="none" anchor="ctr">
                <a:prstTxWarp prst="textNoShape">
                  <a:avLst/>
                </a:prstTxWarp>
              </a:bodyPr>
              <a:lstStyle/>
              <a:p>
                <a:pPr eaLnBrk="0" hangingPunct="0"/>
                <a:endParaRPr lang="en-US" dirty="0"/>
              </a:p>
            </p:txBody>
          </p:sp>
        </p:grpSp>
        <p:sp>
          <p:nvSpPr>
            <p:cNvPr id="22" name="AutoShape 19"/>
            <p:cNvSpPr>
              <a:spLocks noChangeArrowheads="1"/>
            </p:cNvSpPr>
            <p:nvPr/>
          </p:nvSpPr>
          <p:spPr bwMode="auto">
            <a:xfrm rot="16626002">
              <a:off x="-128376" y="3074760"/>
              <a:ext cx="1899412" cy="347292"/>
            </a:xfrm>
            <a:prstGeom prst="leftArrow">
              <a:avLst>
                <a:gd name="adj1" fmla="val 49898"/>
                <a:gd name="adj2" fmla="val 73747"/>
              </a:avLst>
            </a:prstGeom>
            <a:gradFill rotWithShape="0">
              <a:gsLst>
                <a:gs pos="0">
                  <a:srgbClr val="0047DF"/>
                </a:gs>
                <a:gs pos="100000">
                  <a:srgbClr val="43E141"/>
                </a:gs>
              </a:gsLst>
              <a:path path="rect">
                <a:fillToRect l="50000" t="50000" r="50000" b="50000"/>
              </a:path>
            </a:gradFill>
            <a:ln w="19050">
              <a:solidFill>
                <a:srgbClr val="0047DF"/>
              </a:solidFill>
              <a:miter lim="800000"/>
              <a:headEnd/>
              <a:tailEnd/>
            </a:ln>
          </p:spPr>
          <p:txBody>
            <a:bodyPr wrap="none" anchor="ctr">
              <a:prstTxWarp prst="textNoShape">
                <a:avLst/>
              </a:prstTxWarp>
            </a:bodyPr>
            <a:lstStyle/>
            <a:p>
              <a:pPr eaLnBrk="0" hangingPunct="0"/>
              <a:endParaRPr lang="en-US" dirty="0"/>
            </a:p>
          </p:txBody>
        </p:sp>
      </p:grpSp>
    </p:spTree>
    <p:extLst>
      <p:ext uri="{BB962C8B-B14F-4D97-AF65-F5344CB8AC3E}">
        <p14:creationId xmlns:p14="http://schemas.microsoft.com/office/powerpoint/2010/main" val="143696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49" r="356"/>
          <a:stretch/>
        </p:blipFill>
        <p:spPr>
          <a:xfrm>
            <a:off x="277368" y="1228344"/>
            <a:ext cx="8448802" cy="5039360"/>
          </a:xfrm>
          <a:prstGeom prst="rect">
            <a:avLst/>
          </a:prstGeom>
        </p:spPr>
      </p:pic>
      <p:grpSp>
        <p:nvGrpSpPr>
          <p:cNvPr id="3" name="Group 2"/>
          <p:cNvGrpSpPr/>
          <p:nvPr/>
        </p:nvGrpSpPr>
        <p:grpSpPr>
          <a:xfrm>
            <a:off x="1046802" y="1076712"/>
            <a:ext cx="6878444" cy="4019395"/>
            <a:chOff x="1046802" y="1076712"/>
            <a:chExt cx="6878444" cy="4019395"/>
          </a:xfrm>
        </p:grpSpPr>
        <p:sp>
          <p:nvSpPr>
            <p:cNvPr id="4" name="Rectangle 3"/>
            <p:cNvSpPr>
              <a:spLocks noChangeArrowheads="1"/>
            </p:cNvSpPr>
            <p:nvPr/>
          </p:nvSpPr>
          <p:spPr bwMode="auto">
            <a:xfrm>
              <a:off x="1046802" y="4031598"/>
              <a:ext cx="3268720" cy="1064509"/>
            </a:xfrm>
            <a:prstGeom prst="rect">
              <a:avLst/>
            </a:prstGeom>
            <a:noFill/>
            <a:ln w="76200" cmpd="sng">
              <a:solidFill>
                <a:srgbClr val="FF6600"/>
              </a:solidFill>
              <a:round/>
              <a:headEnd/>
              <a:tailEnd/>
            </a:ln>
          </p:spPr>
          <p:txBody>
            <a:bodyPr>
              <a:prstTxWarp prst="textNoShape">
                <a:avLst/>
              </a:prstTxWarp>
            </a:bodyPr>
            <a:lstStyle/>
            <a:p>
              <a:pPr eaLnBrk="0" hangingPunct="0"/>
              <a:endParaRPr lang="en-US" dirty="0"/>
            </a:p>
          </p:txBody>
        </p:sp>
        <p:grpSp>
          <p:nvGrpSpPr>
            <p:cNvPr id="5" name="Group 4"/>
            <p:cNvGrpSpPr/>
            <p:nvPr/>
          </p:nvGrpSpPr>
          <p:grpSpPr>
            <a:xfrm>
              <a:off x="3277046" y="1076712"/>
              <a:ext cx="4648200" cy="1752600"/>
              <a:chOff x="2247900" y="304800"/>
              <a:chExt cx="4648200" cy="1752600"/>
            </a:xfrm>
          </p:grpSpPr>
          <p:sp>
            <p:nvSpPr>
              <p:cNvPr id="7" name="Rectangle 9"/>
              <p:cNvSpPr>
                <a:spLocks noChangeArrowheads="1"/>
              </p:cNvSpPr>
              <p:nvPr/>
            </p:nvSpPr>
            <p:spPr bwMode="auto">
              <a:xfrm>
                <a:off x="2247900" y="304800"/>
                <a:ext cx="4648200" cy="1752600"/>
              </a:xfrm>
              <a:prstGeom prst="rect">
                <a:avLst/>
              </a:prstGeom>
              <a:solidFill>
                <a:schemeClr val="bg1"/>
              </a:solidFill>
              <a:ln w="76200">
                <a:solidFill>
                  <a:srgbClr val="4A79A8"/>
                </a:solidFill>
                <a:miter lim="800000"/>
                <a:headEnd/>
                <a:tailEnd/>
              </a:ln>
            </p:spPr>
            <p:txBody>
              <a:bodyPr wrap="none" anchor="ctr">
                <a:prstTxWarp prst="textNoShape">
                  <a:avLst/>
                </a:prstTxWarp>
              </a:bodyPr>
              <a:lstStyle/>
              <a:p>
                <a:pPr algn="ctr" eaLnBrk="0" hangingPunct="0">
                  <a:lnSpc>
                    <a:spcPct val="150000"/>
                  </a:lnSpc>
                </a:pPr>
                <a:endParaRPr lang="en-US" dirty="0">
                  <a:solidFill>
                    <a:schemeClr val="bg1"/>
                  </a:solidFill>
                  <a:latin typeface="Verdana" charset="0"/>
                </a:endParaRPr>
              </a:p>
            </p:txBody>
          </p:sp>
          <p:sp>
            <p:nvSpPr>
              <p:cNvPr id="8" name="Rectangle 13"/>
              <p:cNvSpPr>
                <a:spLocks noChangeArrowheads="1"/>
              </p:cNvSpPr>
              <p:nvPr/>
            </p:nvSpPr>
            <p:spPr bwMode="auto">
              <a:xfrm>
                <a:off x="2501438" y="501869"/>
                <a:ext cx="4141124" cy="1326931"/>
              </a:xfrm>
              <a:prstGeom prst="rect">
                <a:avLst/>
              </a:prstGeom>
              <a:solidFill>
                <a:schemeClr val="bg1"/>
              </a:solidFill>
              <a:ln w="38100">
                <a:noFill/>
                <a:miter lim="800000"/>
                <a:headEnd/>
                <a:tailEnd/>
              </a:ln>
            </p:spPr>
            <p:txBody>
              <a:bodyPr wrap="none" anchor="ctr">
                <a:prstTxWarp prst="textNoShape">
                  <a:avLst/>
                </a:prstTxWarp>
              </a:bodyPr>
              <a:lstStyle/>
              <a:p>
                <a:pPr algn="ctr" eaLnBrk="0" hangingPunct="0">
                  <a:spcAft>
                    <a:spcPts val="600"/>
                  </a:spcAft>
                </a:pPr>
                <a:r>
                  <a:rPr lang="en-US" sz="1800" dirty="0" smtClean="0">
                    <a:solidFill>
                      <a:srgbClr val="FF6600"/>
                    </a:solidFill>
                    <a:latin typeface="Verdana" charset="0"/>
                  </a:rPr>
                  <a:t>Limit to articles written from </a:t>
                </a:r>
              </a:p>
              <a:p>
                <a:pPr algn="ctr" eaLnBrk="0" hangingPunct="0">
                  <a:spcAft>
                    <a:spcPts val="600"/>
                  </a:spcAft>
                </a:pPr>
                <a:r>
                  <a:rPr lang="en-US" sz="1800" dirty="0" smtClean="0">
                    <a:solidFill>
                      <a:srgbClr val="FF6600"/>
                    </a:solidFill>
                    <a:latin typeface="Verdana" charset="0"/>
                  </a:rPr>
                  <a:t>2003-2017 by</a:t>
                </a:r>
                <a:r>
                  <a:rPr lang="en-US" dirty="0">
                    <a:solidFill>
                      <a:srgbClr val="FF6600"/>
                    </a:solidFill>
                    <a:latin typeface="Verdana" charset="0"/>
                  </a:rPr>
                  <a:t> </a:t>
                </a:r>
                <a:r>
                  <a:rPr lang="en-US" sz="1800" dirty="0" smtClean="0">
                    <a:solidFill>
                      <a:srgbClr val="FF6600"/>
                    </a:solidFill>
                    <a:latin typeface="Verdana" charset="0"/>
                  </a:rPr>
                  <a:t>entering </a:t>
                </a:r>
              </a:p>
              <a:p>
                <a:pPr algn="ctr" eaLnBrk="0" hangingPunct="0">
                  <a:spcAft>
                    <a:spcPts val="600"/>
                  </a:spcAft>
                </a:pPr>
                <a:r>
                  <a:rPr lang="en-US" sz="1800" dirty="0" smtClean="0">
                    <a:solidFill>
                      <a:srgbClr val="FF6600"/>
                    </a:solidFill>
                    <a:latin typeface="Verdana" charset="0"/>
                  </a:rPr>
                  <a:t>2003 and 2017 in the </a:t>
                </a:r>
                <a:r>
                  <a:rPr lang="en-US" sz="1800" dirty="0" err="1" smtClean="0">
                    <a:solidFill>
                      <a:srgbClr val="FF6600"/>
                    </a:solidFill>
                    <a:latin typeface="Verdana" charset="0"/>
                  </a:rPr>
                  <a:t>yyyy</a:t>
                </a:r>
                <a:r>
                  <a:rPr lang="en-US" sz="1800" dirty="0" smtClean="0">
                    <a:solidFill>
                      <a:srgbClr val="FF6600"/>
                    </a:solidFill>
                    <a:latin typeface="Verdana" charset="0"/>
                  </a:rPr>
                  <a:t> boxes.</a:t>
                </a:r>
                <a:endParaRPr lang="en-US" sz="1800" dirty="0">
                  <a:solidFill>
                    <a:srgbClr val="FF6600"/>
                  </a:solidFill>
                  <a:latin typeface="Verdana" charset="0"/>
                </a:endParaRPr>
              </a:p>
            </p:txBody>
          </p:sp>
          <p:sp>
            <p:nvSpPr>
              <p:cNvPr id="9" name="Rectangle 10"/>
              <p:cNvSpPr>
                <a:spLocks noChangeArrowheads="1"/>
              </p:cNvSpPr>
              <p:nvPr/>
            </p:nvSpPr>
            <p:spPr bwMode="auto">
              <a:xfrm>
                <a:off x="2438399" y="457200"/>
                <a:ext cx="4267201" cy="1447800"/>
              </a:xfrm>
              <a:prstGeom prst="rect">
                <a:avLst/>
              </a:prstGeom>
              <a:noFill/>
              <a:ln w="38100">
                <a:solidFill>
                  <a:srgbClr val="5DC268"/>
                </a:solidFill>
                <a:miter lim="800000"/>
                <a:headEnd/>
                <a:tailEnd/>
              </a:ln>
            </p:spPr>
            <p:txBody>
              <a:bodyPr wrap="none" anchor="ctr">
                <a:prstTxWarp prst="textNoShape">
                  <a:avLst/>
                </a:prstTxWarp>
              </a:bodyPr>
              <a:lstStyle/>
              <a:p>
                <a:pPr eaLnBrk="0" hangingPunct="0"/>
                <a:endParaRPr lang="en-US" dirty="0"/>
              </a:p>
            </p:txBody>
          </p:sp>
        </p:grpSp>
        <p:sp>
          <p:nvSpPr>
            <p:cNvPr id="6" name="AutoShape 19"/>
            <p:cNvSpPr>
              <a:spLocks noChangeArrowheads="1"/>
            </p:cNvSpPr>
            <p:nvPr/>
          </p:nvSpPr>
          <p:spPr bwMode="auto">
            <a:xfrm rot="18067796">
              <a:off x="2265564" y="3256809"/>
              <a:ext cx="2117188" cy="347292"/>
            </a:xfrm>
            <a:prstGeom prst="leftArrow">
              <a:avLst>
                <a:gd name="adj1" fmla="val 49898"/>
                <a:gd name="adj2" fmla="val 73747"/>
              </a:avLst>
            </a:prstGeom>
            <a:gradFill rotWithShape="0">
              <a:gsLst>
                <a:gs pos="0">
                  <a:srgbClr val="0047DF"/>
                </a:gs>
                <a:gs pos="100000">
                  <a:srgbClr val="43E141"/>
                </a:gs>
              </a:gsLst>
              <a:path path="rect">
                <a:fillToRect l="50000" t="50000" r="50000" b="50000"/>
              </a:path>
            </a:gradFill>
            <a:ln w="19050">
              <a:solidFill>
                <a:srgbClr val="0047DF"/>
              </a:solidFill>
              <a:miter lim="800000"/>
              <a:headEnd/>
              <a:tailEnd/>
            </a:ln>
          </p:spPr>
          <p:txBody>
            <a:bodyPr wrap="none" anchor="ctr">
              <a:prstTxWarp prst="textNoShape">
                <a:avLst/>
              </a:prstTxWarp>
            </a:bodyPr>
            <a:lstStyle/>
            <a:p>
              <a:pPr eaLnBrk="0" hangingPunct="0"/>
              <a:endParaRPr lang="en-US" dirty="0"/>
            </a:p>
          </p:txBody>
        </p:sp>
      </p:grpSp>
    </p:spTree>
    <p:extLst>
      <p:ext uri="{BB962C8B-B14F-4D97-AF65-F5344CB8AC3E}">
        <p14:creationId xmlns:p14="http://schemas.microsoft.com/office/powerpoint/2010/main" val="119033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p:cNvGrpSpPr/>
          <p:nvPr/>
        </p:nvGrpSpPr>
        <p:grpSpPr>
          <a:xfrm>
            <a:off x="347599" y="743204"/>
            <a:ext cx="8448802" cy="5574792"/>
            <a:chOff x="347599" y="743204"/>
            <a:chExt cx="8448802" cy="557479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99" y="743204"/>
              <a:ext cx="8448802" cy="5574792"/>
            </a:xfrm>
            <a:prstGeom prst="rect">
              <a:avLst/>
            </a:prstGeom>
          </p:spPr>
        </p:pic>
        <p:sp>
          <p:nvSpPr>
            <p:cNvPr id="15" name="Rectangle 14"/>
            <p:cNvSpPr/>
            <p:nvPr/>
          </p:nvSpPr>
          <p:spPr>
            <a:xfrm>
              <a:off x="414166" y="4787900"/>
              <a:ext cx="932034"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414166" y="4699000"/>
            <a:ext cx="6913734" cy="1412778"/>
            <a:chOff x="414166" y="4699000"/>
            <a:chExt cx="6913734" cy="1412778"/>
          </a:xfrm>
        </p:grpSpPr>
        <p:sp>
          <p:nvSpPr>
            <p:cNvPr id="17" name="Rectangle 16"/>
            <p:cNvSpPr>
              <a:spLocks noChangeArrowheads="1"/>
            </p:cNvSpPr>
            <p:nvPr/>
          </p:nvSpPr>
          <p:spPr bwMode="auto">
            <a:xfrm>
              <a:off x="414166" y="5565677"/>
              <a:ext cx="1094232" cy="304800"/>
            </a:xfrm>
            <a:prstGeom prst="rect">
              <a:avLst/>
            </a:prstGeom>
            <a:noFill/>
            <a:ln w="76200" cmpd="sng">
              <a:solidFill>
                <a:srgbClr val="FF6600"/>
              </a:solidFill>
              <a:round/>
              <a:headEnd/>
              <a:tailEnd/>
            </a:ln>
          </p:spPr>
          <p:txBody>
            <a:bodyPr>
              <a:prstTxWarp prst="textNoShape">
                <a:avLst/>
              </a:prstTxWarp>
            </a:bodyPr>
            <a:lstStyle/>
            <a:p>
              <a:pPr eaLnBrk="0" hangingPunct="0"/>
              <a:endParaRPr lang="en-US" dirty="0"/>
            </a:p>
          </p:txBody>
        </p:sp>
        <p:grpSp>
          <p:nvGrpSpPr>
            <p:cNvPr id="18" name="Group 17"/>
            <p:cNvGrpSpPr/>
            <p:nvPr/>
          </p:nvGrpSpPr>
          <p:grpSpPr>
            <a:xfrm>
              <a:off x="2146300" y="4699000"/>
              <a:ext cx="5181600" cy="1412778"/>
              <a:chOff x="2146300" y="4699000"/>
              <a:chExt cx="5181600" cy="1412778"/>
            </a:xfrm>
          </p:grpSpPr>
          <p:sp>
            <p:nvSpPr>
              <p:cNvPr id="20" name="Rectangle 9"/>
              <p:cNvSpPr>
                <a:spLocks noChangeArrowheads="1"/>
              </p:cNvSpPr>
              <p:nvPr/>
            </p:nvSpPr>
            <p:spPr bwMode="auto">
              <a:xfrm>
                <a:off x="2146300" y="4699000"/>
                <a:ext cx="5181600" cy="1412778"/>
              </a:xfrm>
              <a:prstGeom prst="rect">
                <a:avLst/>
              </a:prstGeom>
              <a:solidFill>
                <a:schemeClr val="bg1"/>
              </a:solidFill>
              <a:ln w="57150" cmpd="sng">
                <a:solidFill>
                  <a:srgbClr val="78AAD6"/>
                </a:solidFill>
                <a:miter lim="800000"/>
                <a:headEnd/>
                <a:tailEnd/>
              </a:ln>
            </p:spPr>
            <p:txBody>
              <a:bodyPr wrap="none" anchor="ctr">
                <a:prstTxWarp prst="textNoShape">
                  <a:avLst/>
                </a:prstTxWarp>
              </a:bodyPr>
              <a:lstStyle/>
              <a:p>
                <a:pPr algn="ctr" eaLnBrk="0" hangingPunct="0">
                  <a:lnSpc>
                    <a:spcPct val="150000"/>
                  </a:lnSpc>
                </a:pPr>
                <a:endParaRPr lang="en-US" dirty="0">
                  <a:solidFill>
                    <a:schemeClr val="bg1"/>
                  </a:solidFill>
                  <a:latin typeface="Verdana" charset="0"/>
                </a:endParaRPr>
              </a:p>
            </p:txBody>
          </p:sp>
          <p:sp>
            <p:nvSpPr>
              <p:cNvPr id="21" name="Rectangle 10"/>
              <p:cNvSpPr>
                <a:spLocks noChangeArrowheads="1"/>
              </p:cNvSpPr>
              <p:nvPr/>
            </p:nvSpPr>
            <p:spPr bwMode="auto">
              <a:xfrm>
                <a:off x="2298701" y="4889500"/>
                <a:ext cx="4876800" cy="1031779"/>
              </a:xfrm>
              <a:prstGeom prst="rect">
                <a:avLst/>
              </a:prstGeom>
              <a:noFill/>
              <a:ln w="28575" cmpd="sng">
                <a:solidFill>
                  <a:srgbClr val="5DC268"/>
                </a:solidFill>
                <a:miter lim="800000"/>
                <a:headEnd/>
                <a:tailEnd/>
              </a:ln>
            </p:spPr>
            <p:txBody>
              <a:bodyPr wrap="none" anchor="ctr">
                <a:prstTxWarp prst="textNoShape">
                  <a:avLst/>
                </a:prstTxWarp>
              </a:bodyPr>
              <a:lstStyle/>
              <a:p>
                <a:pPr eaLnBrk="0" hangingPunct="0"/>
                <a:endParaRPr lang="en-US" dirty="0"/>
              </a:p>
            </p:txBody>
          </p:sp>
          <p:grpSp>
            <p:nvGrpSpPr>
              <p:cNvPr id="22" name="Group 21"/>
              <p:cNvGrpSpPr/>
              <p:nvPr/>
            </p:nvGrpSpPr>
            <p:grpSpPr>
              <a:xfrm>
                <a:off x="2540000" y="5070378"/>
                <a:ext cx="4520741" cy="460277"/>
                <a:chOff x="2540000" y="5070378"/>
                <a:chExt cx="4520741" cy="460277"/>
              </a:xfrm>
            </p:grpSpPr>
            <p:sp>
              <p:nvSpPr>
                <p:cNvPr id="23" name="Rectangle 12"/>
                <p:cNvSpPr>
                  <a:spLocks noChangeArrowheads="1"/>
                </p:cNvSpPr>
                <p:nvPr/>
              </p:nvSpPr>
              <p:spPr bwMode="auto">
                <a:xfrm>
                  <a:off x="2540000" y="5070378"/>
                  <a:ext cx="838200" cy="457200"/>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r>
                    <a:rPr lang="en-US" sz="2400" dirty="0" smtClean="0">
                      <a:solidFill>
                        <a:srgbClr val="FF6600"/>
                      </a:solidFill>
                      <a:latin typeface="Verdana" charset="0"/>
                    </a:rPr>
                    <a:t>Click</a:t>
                  </a:r>
                  <a:endParaRPr lang="en-US" sz="2400" dirty="0">
                    <a:solidFill>
                      <a:srgbClr val="FF6600"/>
                    </a:solidFill>
                    <a:latin typeface="Verdana" charset="0"/>
                  </a:endParaRPr>
                </a:p>
              </p:txBody>
            </p:sp>
            <p:sp>
              <p:nvSpPr>
                <p:cNvPr id="24" name="Rectangle 12"/>
                <p:cNvSpPr>
                  <a:spLocks noChangeArrowheads="1"/>
                </p:cNvSpPr>
                <p:nvPr/>
              </p:nvSpPr>
              <p:spPr bwMode="auto">
                <a:xfrm>
                  <a:off x="3480259" y="5073455"/>
                  <a:ext cx="3580482" cy="457200"/>
                </a:xfrm>
                <a:prstGeom prst="rect">
                  <a:avLst/>
                </a:prstGeom>
                <a:solidFill>
                  <a:schemeClr val="bg1"/>
                </a:solidFill>
                <a:ln w="9525">
                  <a:noFill/>
                  <a:miter lim="800000"/>
                  <a:headEnd/>
                  <a:tailEnd/>
                </a:ln>
              </p:spPr>
              <p:txBody>
                <a:bodyPr wrap="none" anchor="ctr">
                  <a:prstTxWarp prst="textNoShape">
                    <a:avLst/>
                  </a:prstTxWarp>
                </a:bodyPr>
                <a:lstStyle/>
                <a:p>
                  <a:pPr eaLnBrk="0" hangingPunct="0"/>
                  <a:r>
                    <a:rPr lang="en-US" sz="2400" u="sng" dirty="0" smtClean="0">
                      <a:solidFill>
                        <a:srgbClr val="336699"/>
                      </a:solidFill>
                      <a:latin typeface="Verdana" charset="0"/>
                    </a:rPr>
                    <a:t>Show additional filters</a:t>
                  </a:r>
                  <a:endParaRPr lang="en-US" sz="2400" u="sng" dirty="0">
                    <a:solidFill>
                      <a:srgbClr val="336699"/>
                    </a:solidFill>
                    <a:latin typeface="Verdana" charset="0"/>
                  </a:endParaRPr>
                </a:p>
              </p:txBody>
            </p:sp>
          </p:grpSp>
        </p:grpSp>
        <p:sp>
          <p:nvSpPr>
            <p:cNvPr id="19" name="AutoShape 19"/>
            <p:cNvSpPr>
              <a:spLocks noChangeArrowheads="1"/>
            </p:cNvSpPr>
            <p:nvPr/>
          </p:nvSpPr>
          <p:spPr bwMode="auto">
            <a:xfrm>
              <a:off x="1607986" y="5582037"/>
              <a:ext cx="2037116" cy="348280"/>
            </a:xfrm>
            <a:prstGeom prst="leftArrow">
              <a:avLst>
                <a:gd name="adj1" fmla="val 47712"/>
                <a:gd name="adj2" fmla="val 91127"/>
              </a:avLst>
            </a:prstGeom>
            <a:gradFill rotWithShape="0">
              <a:gsLst>
                <a:gs pos="0">
                  <a:srgbClr val="0047DF"/>
                </a:gs>
                <a:gs pos="100000">
                  <a:srgbClr val="43E141"/>
                </a:gs>
              </a:gsLst>
              <a:path path="rect">
                <a:fillToRect l="50000" t="50000" r="50000" b="50000"/>
              </a:path>
            </a:gradFill>
            <a:ln w="19050">
              <a:solidFill>
                <a:srgbClr val="0047DF"/>
              </a:solidFill>
              <a:miter lim="800000"/>
              <a:headEnd/>
              <a:tailEnd/>
            </a:ln>
          </p:spPr>
          <p:txBody>
            <a:bodyPr wrap="none" anchor="ctr">
              <a:prstTxWarp prst="textNoShape">
                <a:avLst/>
              </a:prstTxWarp>
            </a:bodyPr>
            <a:lstStyle/>
            <a:p>
              <a:pPr eaLnBrk="0" hangingPunct="0"/>
              <a:endParaRPr lang="en-US" dirty="0"/>
            </a:p>
          </p:txBody>
        </p:sp>
      </p:grpSp>
    </p:spTree>
    <p:extLst>
      <p:ext uri="{BB962C8B-B14F-4D97-AF65-F5344CB8AC3E}">
        <p14:creationId xmlns:p14="http://schemas.microsoft.com/office/powerpoint/2010/main" val="54377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25" y="291211"/>
            <a:ext cx="8464550" cy="6275578"/>
          </a:xfrm>
          <a:prstGeom prst="rect">
            <a:avLst/>
          </a:prstGeom>
        </p:spPr>
      </p:pic>
      <p:grpSp>
        <p:nvGrpSpPr>
          <p:cNvPr id="3" name="Group 2"/>
          <p:cNvGrpSpPr/>
          <p:nvPr/>
        </p:nvGrpSpPr>
        <p:grpSpPr>
          <a:xfrm>
            <a:off x="342711" y="2985389"/>
            <a:ext cx="2209800" cy="3581400"/>
            <a:chOff x="2286000" y="2286000"/>
            <a:chExt cx="2209800" cy="3581400"/>
          </a:xfrm>
        </p:grpSpPr>
        <p:pic>
          <p:nvPicPr>
            <p:cNvPr id="4" name="Picture 3" descr="Screen Shot 2015-04-13 at 11.34.1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362200"/>
              <a:ext cx="2052320" cy="3403600"/>
            </a:xfrm>
            <a:prstGeom prst="rect">
              <a:avLst/>
            </a:prstGeom>
            <a:ln w="28575" cmpd="sng">
              <a:solidFill>
                <a:srgbClr val="004080"/>
              </a:solidFill>
            </a:ln>
          </p:spPr>
        </p:pic>
        <p:sp>
          <p:nvSpPr>
            <p:cNvPr id="5" name="Rectangle 4"/>
            <p:cNvSpPr>
              <a:spLocks noChangeArrowheads="1"/>
            </p:cNvSpPr>
            <p:nvPr/>
          </p:nvSpPr>
          <p:spPr bwMode="auto">
            <a:xfrm>
              <a:off x="2286000" y="2286000"/>
              <a:ext cx="2209800" cy="3581400"/>
            </a:xfrm>
            <a:prstGeom prst="rect">
              <a:avLst/>
            </a:prstGeom>
            <a:noFill/>
            <a:ln w="76200" cmpd="sng">
              <a:solidFill>
                <a:srgbClr val="FF6600"/>
              </a:solidFill>
              <a:round/>
              <a:headEnd/>
              <a:tailEnd/>
            </a:ln>
          </p:spPr>
          <p:txBody>
            <a:bodyPr>
              <a:prstTxWarp prst="textNoShape">
                <a:avLst/>
              </a:prstTxWarp>
            </a:bodyPr>
            <a:lstStyle/>
            <a:p>
              <a:pPr eaLnBrk="0" hangingPunct="0"/>
              <a:endParaRPr lang="en-US" dirty="0"/>
            </a:p>
          </p:txBody>
        </p:sp>
        <p:sp>
          <p:nvSpPr>
            <p:cNvPr id="6" name="Rounded Rectangle 11"/>
            <p:cNvSpPr>
              <a:spLocks noChangeArrowheads="1"/>
            </p:cNvSpPr>
            <p:nvPr/>
          </p:nvSpPr>
          <p:spPr bwMode="auto">
            <a:xfrm>
              <a:off x="2286000" y="3810000"/>
              <a:ext cx="304800" cy="304800"/>
            </a:xfrm>
            <a:prstGeom prst="roundRect">
              <a:avLst>
                <a:gd name="adj" fmla="val 16667"/>
              </a:avLst>
            </a:prstGeom>
            <a:solidFill>
              <a:schemeClr val="bg1"/>
            </a:solidFill>
            <a:ln w="38100">
              <a:solidFill>
                <a:schemeClr val="tx1"/>
              </a:solidFill>
              <a:round/>
              <a:headEnd/>
              <a:tailEnd/>
            </a:ln>
          </p:spPr>
          <p:txBody>
            <a:bodyPr>
              <a:prstTxWarp prst="textNoShape">
                <a:avLst/>
              </a:prstTxWarp>
            </a:bodyPr>
            <a:lstStyle/>
            <a:p>
              <a:pPr eaLnBrk="0" hangingPunct="0"/>
              <a:r>
                <a:rPr lang="en-US" sz="1100" b="1" dirty="0">
                  <a:latin typeface="Zapf Dingbats" charset="2"/>
                  <a:ea typeface="Zapf Dingbats" charset="2"/>
                  <a:cs typeface="Zapf Dingbats" charset="2"/>
                </a:rPr>
                <a:t>✔</a:t>
              </a:r>
              <a:endParaRPr lang="en-US" sz="1100" b="1" dirty="0">
                <a:latin typeface="Verdana" charset="0"/>
                <a:ea typeface="Verdana" charset="0"/>
                <a:cs typeface="Verdana" charset="0"/>
              </a:endParaRPr>
            </a:p>
          </p:txBody>
        </p:sp>
      </p:grpSp>
      <p:grpSp>
        <p:nvGrpSpPr>
          <p:cNvPr id="7" name="Group 6"/>
          <p:cNvGrpSpPr/>
          <p:nvPr/>
        </p:nvGrpSpPr>
        <p:grpSpPr>
          <a:xfrm>
            <a:off x="1235665" y="2844800"/>
            <a:ext cx="4636621" cy="3086100"/>
            <a:chOff x="3059579" y="2209800"/>
            <a:chExt cx="4636621" cy="3086100"/>
          </a:xfrm>
        </p:grpSpPr>
        <p:grpSp>
          <p:nvGrpSpPr>
            <p:cNvPr id="8" name="Group 7"/>
            <p:cNvGrpSpPr/>
            <p:nvPr/>
          </p:nvGrpSpPr>
          <p:grpSpPr>
            <a:xfrm>
              <a:off x="4953000" y="2209800"/>
              <a:ext cx="2743200" cy="3086100"/>
              <a:chOff x="3962400" y="1352550"/>
              <a:chExt cx="2743200" cy="3086100"/>
            </a:xfrm>
          </p:grpSpPr>
          <p:sp>
            <p:nvSpPr>
              <p:cNvPr id="10" name="Rectangle 9"/>
              <p:cNvSpPr>
                <a:spLocks noChangeArrowheads="1"/>
              </p:cNvSpPr>
              <p:nvPr/>
            </p:nvSpPr>
            <p:spPr bwMode="auto">
              <a:xfrm>
                <a:off x="3962400" y="1352550"/>
                <a:ext cx="2743200" cy="3086100"/>
              </a:xfrm>
              <a:prstGeom prst="rect">
                <a:avLst/>
              </a:prstGeom>
              <a:solidFill>
                <a:schemeClr val="bg1"/>
              </a:solidFill>
              <a:ln w="76200">
                <a:solidFill>
                  <a:srgbClr val="4173A4"/>
                </a:solidFill>
                <a:miter lim="800000"/>
                <a:headEnd/>
                <a:tailEnd/>
              </a:ln>
            </p:spPr>
            <p:txBody>
              <a:bodyPr wrap="none" anchor="ctr">
                <a:prstTxWarp prst="textNoShape">
                  <a:avLst/>
                </a:prstTxWarp>
              </a:bodyPr>
              <a:lstStyle/>
              <a:p>
                <a:pPr algn="ctr" eaLnBrk="0" hangingPunct="0">
                  <a:lnSpc>
                    <a:spcPct val="150000"/>
                  </a:lnSpc>
                </a:pPr>
                <a:endParaRPr lang="en-US" dirty="0">
                  <a:solidFill>
                    <a:schemeClr val="bg1"/>
                  </a:solidFill>
                  <a:latin typeface="Verdana" charset="0"/>
                </a:endParaRPr>
              </a:p>
            </p:txBody>
          </p:sp>
          <p:sp>
            <p:nvSpPr>
              <p:cNvPr id="11" name="Rectangle 13"/>
              <p:cNvSpPr>
                <a:spLocks noChangeArrowheads="1"/>
              </p:cNvSpPr>
              <p:nvPr/>
            </p:nvSpPr>
            <p:spPr bwMode="auto">
              <a:xfrm>
                <a:off x="4343400" y="1676400"/>
                <a:ext cx="1981200" cy="1143000"/>
              </a:xfrm>
              <a:prstGeom prst="rect">
                <a:avLst/>
              </a:prstGeom>
              <a:solidFill>
                <a:schemeClr val="bg1"/>
              </a:solidFill>
              <a:ln w="19050" cmpd="sng">
                <a:noFill/>
                <a:miter lim="800000"/>
                <a:headEnd/>
                <a:tailEnd/>
              </a:ln>
            </p:spPr>
            <p:txBody>
              <a:bodyPr wrap="none" anchor="ctr">
                <a:prstTxWarp prst="textNoShape">
                  <a:avLst/>
                </a:prstTxWarp>
              </a:bodyPr>
              <a:lstStyle/>
              <a:p>
                <a:pPr algn="ctr" eaLnBrk="0" hangingPunct="0">
                  <a:lnSpc>
                    <a:spcPct val="120000"/>
                  </a:lnSpc>
                  <a:spcAft>
                    <a:spcPts val="600"/>
                  </a:spcAft>
                </a:pPr>
                <a:r>
                  <a:rPr lang="en-US" sz="2400" dirty="0">
                    <a:solidFill>
                      <a:srgbClr val="FF6600"/>
                    </a:solidFill>
                    <a:latin typeface="Verdana" charset="0"/>
                  </a:rPr>
                  <a:t>S</a:t>
                </a:r>
                <a:r>
                  <a:rPr lang="en-US" sz="2400" dirty="0" smtClean="0">
                    <a:solidFill>
                      <a:srgbClr val="FF6600"/>
                    </a:solidFill>
                    <a:latin typeface="Verdana" charset="0"/>
                  </a:rPr>
                  <a:t>elect</a:t>
                </a:r>
              </a:p>
              <a:p>
                <a:pPr algn="ctr" eaLnBrk="0" hangingPunct="0">
                  <a:lnSpc>
                    <a:spcPct val="120000"/>
                  </a:lnSpc>
                  <a:spcAft>
                    <a:spcPts val="600"/>
                  </a:spcAft>
                </a:pPr>
                <a:r>
                  <a:rPr lang="en-US" sz="2400" dirty="0" smtClean="0">
                    <a:solidFill>
                      <a:srgbClr val="FF6600"/>
                    </a:solidFill>
                    <a:latin typeface="Verdana" charset="0"/>
                  </a:rPr>
                  <a:t>Languages</a:t>
                </a:r>
              </a:p>
            </p:txBody>
          </p:sp>
          <p:sp>
            <p:nvSpPr>
              <p:cNvPr id="12" name="Rectangle 11"/>
              <p:cNvSpPr>
                <a:spLocks noChangeAspect="1" noChangeArrowheads="1"/>
              </p:cNvSpPr>
              <p:nvPr/>
            </p:nvSpPr>
            <p:spPr bwMode="auto">
              <a:xfrm>
                <a:off x="4191000" y="1589028"/>
                <a:ext cx="2286000" cy="2613143"/>
              </a:xfrm>
              <a:prstGeom prst="rect">
                <a:avLst/>
              </a:prstGeom>
              <a:noFill/>
              <a:ln w="28575" cmpd="sng">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13" name="Rounded Rectangle 12"/>
              <p:cNvSpPr/>
              <p:nvPr/>
            </p:nvSpPr>
            <p:spPr bwMode="auto">
              <a:xfrm>
                <a:off x="4838700" y="3429000"/>
                <a:ext cx="990600" cy="533400"/>
              </a:xfrm>
              <a:prstGeom prst="roundRect">
                <a:avLst/>
              </a:prstGeom>
              <a:solidFill>
                <a:srgbClr val="1A569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2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Geneva" pitchFamily="-111" charset="0"/>
                  </a:rPr>
                  <a:t>Show</a:t>
                </a:r>
                <a:endParaRPr kumimoji="0" lang="en-US" sz="1800" b="0" i="0" u="none" strike="noStrike" cap="none" normalizeH="0" baseline="0" dirty="0">
                  <a:ln>
                    <a:noFill/>
                  </a:ln>
                  <a:solidFill>
                    <a:schemeClr val="bg1"/>
                  </a:solidFill>
                  <a:effectLst/>
                  <a:latin typeface="Geneva" pitchFamily="-111" charset="0"/>
                </a:endParaRPr>
              </a:p>
            </p:txBody>
          </p:sp>
          <p:sp>
            <p:nvSpPr>
              <p:cNvPr id="14" name="Rectangle 13"/>
              <p:cNvSpPr>
                <a:spLocks noChangeArrowheads="1"/>
              </p:cNvSpPr>
              <p:nvPr/>
            </p:nvSpPr>
            <p:spPr bwMode="auto">
              <a:xfrm>
                <a:off x="4533900" y="2819400"/>
                <a:ext cx="1600200" cy="457200"/>
              </a:xfrm>
              <a:prstGeom prst="rect">
                <a:avLst/>
              </a:prstGeom>
              <a:solidFill>
                <a:schemeClr val="bg1"/>
              </a:solidFill>
              <a:ln w="19050" cmpd="sng">
                <a:noFill/>
                <a:miter lim="800000"/>
                <a:headEnd/>
                <a:tailEnd/>
              </a:ln>
            </p:spPr>
            <p:txBody>
              <a:bodyPr wrap="none" anchor="ctr">
                <a:prstTxWarp prst="textNoShape">
                  <a:avLst/>
                </a:prstTxWarp>
              </a:bodyPr>
              <a:lstStyle/>
              <a:p>
                <a:pPr algn="ctr" eaLnBrk="0" hangingPunct="0">
                  <a:lnSpc>
                    <a:spcPct val="80000"/>
                  </a:lnSpc>
                  <a:spcAft>
                    <a:spcPts val="600"/>
                  </a:spcAft>
                </a:pPr>
                <a:r>
                  <a:rPr lang="en-US" sz="2400" dirty="0" smtClean="0">
                    <a:solidFill>
                      <a:srgbClr val="FF6600"/>
                    </a:solidFill>
                    <a:latin typeface="Verdana" charset="0"/>
                  </a:rPr>
                  <a:t>and click </a:t>
                </a:r>
              </a:p>
            </p:txBody>
          </p:sp>
        </p:grpSp>
        <p:sp>
          <p:nvSpPr>
            <p:cNvPr id="9" name="AutoShape 19"/>
            <p:cNvSpPr>
              <a:spLocks noChangeArrowheads="1"/>
            </p:cNvSpPr>
            <p:nvPr/>
          </p:nvSpPr>
          <p:spPr bwMode="auto">
            <a:xfrm rot="20509434">
              <a:off x="3059579" y="4908819"/>
              <a:ext cx="2949157" cy="347292"/>
            </a:xfrm>
            <a:prstGeom prst="leftArrow">
              <a:avLst>
                <a:gd name="adj1" fmla="val 49898"/>
                <a:gd name="adj2" fmla="val 73747"/>
              </a:avLst>
            </a:prstGeom>
            <a:gradFill rotWithShape="0">
              <a:gsLst>
                <a:gs pos="0">
                  <a:srgbClr val="0047DF"/>
                </a:gs>
                <a:gs pos="100000">
                  <a:srgbClr val="43E141"/>
                </a:gs>
              </a:gsLst>
              <a:path path="rect">
                <a:fillToRect l="50000" t="50000" r="50000" b="50000"/>
              </a:path>
            </a:gradFill>
            <a:ln w="19050">
              <a:solidFill>
                <a:srgbClr val="0047DF"/>
              </a:solidFill>
              <a:miter lim="800000"/>
              <a:headEnd/>
              <a:tailEnd/>
            </a:ln>
          </p:spPr>
          <p:txBody>
            <a:bodyPr wrap="none" anchor="ctr">
              <a:prstTxWarp prst="textNoShape">
                <a:avLst/>
              </a:prstTxWarp>
            </a:bodyPr>
            <a:lstStyle/>
            <a:p>
              <a:pPr eaLnBrk="0" hangingPunct="0"/>
              <a:endParaRPr lang="en-US" dirty="0"/>
            </a:p>
          </p:txBody>
        </p:sp>
      </p:grpSp>
    </p:spTree>
    <p:extLst>
      <p:ext uri="{BB962C8B-B14F-4D97-AF65-F5344CB8AC3E}">
        <p14:creationId xmlns:p14="http://schemas.microsoft.com/office/powerpoint/2010/main" val="21436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07" r="309"/>
          <a:stretch/>
        </p:blipFill>
        <p:spPr>
          <a:xfrm>
            <a:off x="501479" y="392430"/>
            <a:ext cx="8141041" cy="6073140"/>
          </a:xfrm>
          <a:prstGeom prst="rect">
            <a:avLst/>
          </a:prstGeom>
        </p:spPr>
      </p:pic>
      <p:grpSp>
        <p:nvGrpSpPr>
          <p:cNvPr id="15" name="Group 14"/>
          <p:cNvGrpSpPr/>
          <p:nvPr/>
        </p:nvGrpSpPr>
        <p:grpSpPr>
          <a:xfrm>
            <a:off x="501479" y="2755900"/>
            <a:ext cx="6961632" cy="2057400"/>
            <a:chOff x="277368" y="2819400"/>
            <a:chExt cx="6961632" cy="2057400"/>
          </a:xfrm>
        </p:grpSpPr>
        <p:grpSp>
          <p:nvGrpSpPr>
            <p:cNvPr id="16" name="Group 15"/>
            <p:cNvGrpSpPr/>
            <p:nvPr/>
          </p:nvGrpSpPr>
          <p:grpSpPr>
            <a:xfrm>
              <a:off x="1905000" y="2819400"/>
              <a:ext cx="5334000" cy="1066800"/>
              <a:chOff x="1905000" y="3048694"/>
              <a:chExt cx="5334000" cy="1066800"/>
            </a:xfrm>
          </p:grpSpPr>
          <p:sp>
            <p:nvSpPr>
              <p:cNvPr id="20" name="Rectangle 19"/>
              <p:cNvSpPr>
                <a:spLocks noChangeArrowheads="1"/>
              </p:cNvSpPr>
              <p:nvPr/>
            </p:nvSpPr>
            <p:spPr bwMode="auto">
              <a:xfrm>
                <a:off x="1905000" y="3048694"/>
                <a:ext cx="5334000" cy="1066800"/>
              </a:xfrm>
              <a:prstGeom prst="rect">
                <a:avLst/>
              </a:prstGeom>
              <a:solidFill>
                <a:schemeClr val="bg1"/>
              </a:solidFill>
              <a:ln w="76200" cap="flat" cmpd="sng" algn="ctr">
                <a:solidFill>
                  <a:srgbClr val="2B5D8F"/>
                </a:solidFill>
                <a:prstDash val="solid"/>
                <a:miter lim="800000"/>
                <a:headEnd type="none" w="med" len="med"/>
                <a:tailEnd type="none" w="med" len="med"/>
              </a:ln>
              <a:effectLst/>
            </p:spPr>
            <p:txBody>
              <a:bodyPr wrap="none" anchor="ctr">
                <a:prstTxWarp prst="textNoShape">
                  <a:avLst/>
                </a:prstTxWarp>
              </a:bodyPr>
              <a:lstStyle/>
              <a:p>
                <a:pPr algn="ctr" eaLnBrk="0" hangingPunct="0">
                  <a:defRPr/>
                </a:pPr>
                <a:endParaRPr lang="en-US" sz="4800" dirty="0">
                  <a:solidFill>
                    <a:schemeClr val="bg1"/>
                  </a:solidFill>
                  <a:effectLst>
                    <a:outerShdw blurRad="38100" dist="38100" dir="2700000" algn="tl">
                      <a:srgbClr val="DDDDDD"/>
                    </a:outerShdw>
                  </a:effectLst>
                  <a:latin typeface="Verdana" pitchFamily="-106" charset="0"/>
                  <a:ea typeface="ＭＳ Ｐゴシック" pitchFamily="-106" charset="-128"/>
                  <a:cs typeface="ＭＳ Ｐゴシック" pitchFamily="-106" charset="-128"/>
                </a:endParaRPr>
              </a:p>
            </p:txBody>
          </p:sp>
          <p:sp>
            <p:nvSpPr>
              <p:cNvPr id="21" name="Rectangle 20"/>
              <p:cNvSpPr>
                <a:spLocks noChangeArrowheads="1"/>
              </p:cNvSpPr>
              <p:nvPr/>
            </p:nvSpPr>
            <p:spPr bwMode="auto">
              <a:xfrm>
                <a:off x="2019299" y="3190511"/>
                <a:ext cx="5105400" cy="783167"/>
              </a:xfrm>
              <a:prstGeom prst="rect">
                <a:avLst/>
              </a:prstGeom>
              <a:noFill/>
              <a:ln w="28575">
                <a:solidFill>
                  <a:srgbClr val="5DC268"/>
                </a:solidFill>
                <a:miter lim="800000"/>
                <a:headEnd/>
                <a:tailEnd/>
              </a:ln>
            </p:spPr>
            <p:txBody>
              <a:bodyPr wrap="none" anchor="ctr">
                <a:prstTxWarp prst="textNoShape">
                  <a:avLst/>
                </a:prstTxWarp>
              </a:bodyPr>
              <a:lstStyle/>
              <a:p>
                <a:pPr eaLnBrk="0" hangingPunct="0"/>
                <a:endParaRPr lang="en-US" dirty="0"/>
              </a:p>
            </p:txBody>
          </p:sp>
          <p:sp>
            <p:nvSpPr>
              <p:cNvPr id="22" name="Rectangle 21"/>
              <p:cNvSpPr>
                <a:spLocks noChangeArrowheads="1"/>
              </p:cNvSpPr>
              <p:nvPr/>
            </p:nvSpPr>
            <p:spPr bwMode="auto">
              <a:xfrm>
                <a:off x="2171568" y="3320484"/>
                <a:ext cx="4800863" cy="461665"/>
              </a:xfrm>
              <a:prstGeom prst="rect">
                <a:avLst/>
              </a:prstGeom>
              <a:noFill/>
              <a:ln w="9525">
                <a:noFill/>
                <a:miter lim="800000"/>
                <a:headEnd/>
                <a:tailEnd/>
              </a:ln>
            </p:spPr>
            <p:txBody>
              <a:bodyPr wrap="square">
                <a:prstTxWarp prst="textNoShape">
                  <a:avLst/>
                </a:prstTxWarp>
                <a:spAutoFit/>
              </a:bodyPr>
              <a:lstStyle/>
              <a:p>
                <a:pPr algn="ctr" eaLnBrk="0" hangingPunct="0"/>
                <a:r>
                  <a:rPr lang="en-US" sz="2400" dirty="0" smtClean="0">
                    <a:solidFill>
                      <a:srgbClr val="FF6600"/>
                    </a:solidFill>
                    <a:latin typeface="Verdana" charset="0"/>
                  </a:rPr>
                  <a:t>Click </a:t>
                </a:r>
                <a:r>
                  <a:rPr lang="en-US" sz="2400" dirty="0" smtClean="0">
                    <a:solidFill>
                      <a:schemeClr val="bg1">
                        <a:lumMod val="50000"/>
                      </a:schemeClr>
                    </a:solidFill>
                    <a:latin typeface="Verdana" charset="0"/>
                  </a:rPr>
                  <a:t>English to activate filter</a:t>
                </a:r>
                <a:endParaRPr lang="en-US" sz="2400" u="sng" dirty="0" smtClean="0">
                  <a:solidFill>
                    <a:schemeClr val="bg1">
                      <a:lumMod val="50000"/>
                    </a:schemeClr>
                  </a:solidFill>
                  <a:latin typeface="Verdana" charset="0"/>
                </a:endParaRPr>
              </a:p>
            </p:txBody>
          </p:sp>
        </p:grpSp>
        <p:grpSp>
          <p:nvGrpSpPr>
            <p:cNvPr id="17" name="Group 16"/>
            <p:cNvGrpSpPr/>
            <p:nvPr/>
          </p:nvGrpSpPr>
          <p:grpSpPr>
            <a:xfrm>
              <a:off x="277368" y="3975576"/>
              <a:ext cx="2703890" cy="901224"/>
              <a:chOff x="277368" y="3975576"/>
              <a:chExt cx="2703890" cy="901224"/>
            </a:xfrm>
          </p:grpSpPr>
          <p:sp>
            <p:nvSpPr>
              <p:cNvPr id="18" name="Rectangle 17"/>
              <p:cNvSpPr>
                <a:spLocks noChangeArrowheads="1"/>
              </p:cNvSpPr>
              <p:nvPr/>
            </p:nvSpPr>
            <p:spPr bwMode="auto">
              <a:xfrm>
                <a:off x="277368" y="4343400"/>
                <a:ext cx="914400" cy="533400"/>
              </a:xfrm>
              <a:prstGeom prst="rect">
                <a:avLst/>
              </a:prstGeom>
              <a:noFill/>
              <a:ln w="57150" cmpd="sng">
                <a:solidFill>
                  <a:srgbClr val="FF6600"/>
                </a:solidFill>
                <a:round/>
                <a:headEnd/>
                <a:tailEnd/>
              </a:ln>
            </p:spPr>
            <p:txBody>
              <a:bodyPr>
                <a:prstTxWarp prst="textNoShape">
                  <a:avLst/>
                </a:prstTxWarp>
              </a:bodyPr>
              <a:lstStyle/>
              <a:p>
                <a:pPr eaLnBrk="0" hangingPunct="0"/>
                <a:endParaRPr lang="en-US" dirty="0"/>
              </a:p>
            </p:txBody>
          </p:sp>
          <p:sp>
            <p:nvSpPr>
              <p:cNvPr id="19" name="AutoShape 19"/>
              <p:cNvSpPr>
                <a:spLocks noChangeArrowheads="1"/>
              </p:cNvSpPr>
              <p:nvPr/>
            </p:nvSpPr>
            <p:spPr bwMode="auto">
              <a:xfrm rot="19633682">
                <a:off x="1140169" y="3975576"/>
                <a:ext cx="1841089" cy="350722"/>
              </a:xfrm>
              <a:prstGeom prst="leftArrow">
                <a:avLst>
                  <a:gd name="adj1" fmla="val 50000"/>
                  <a:gd name="adj2" fmla="val 80762"/>
                </a:avLst>
              </a:prstGeom>
              <a:gradFill rotWithShape="0">
                <a:gsLst>
                  <a:gs pos="0">
                    <a:srgbClr val="0047DF"/>
                  </a:gs>
                  <a:gs pos="100000">
                    <a:srgbClr val="43E141"/>
                  </a:gs>
                </a:gsLst>
                <a:path path="rect">
                  <a:fillToRect l="50000" t="50000" r="50000" b="50000"/>
                </a:path>
              </a:gradFill>
              <a:ln w="19050">
                <a:solidFill>
                  <a:srgbClr val="0047DF"/>
                </a:solidFill>
                <a:miter lim="800000"/>
                <a:headEnd/>
                <a:tailEnd/>
              </a:ln>
            </p:spPr>
            <p:txBody>
              <a:bodyPr wrap="none" anchor="ctr">
                <a:prstTxWarp prst="textNoShape">
                  <a:avLst/>
                </a:prstTxWarp>
              </a:bodyPr>
              <a:lstStyle/>
              <a:p>
                <a:pPr eaLnBrk="0" hangingPunct="0"/>
                <a:endParaRPr lang="en-US" dirty="0"/>
              </a:p>
            </p:txBody>
          </p:sp>
        </p:grpSp>
      </p:grpSp>
    </p:spTree>
    <p:extLst>
      <p:ext uri="{BB962C8B-B14F-4D97-AF65-F5344CB8AC3E}">
        <p14:creationId xmlns:p14="http://schemas.microsoft.com/office/powerpoint/2010/main" val="159962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6587</TotalTime>
  <Words>1436</Words>
  <Application>Microsoft Macintosh PowerPoint</Application>
  <PresentationFormat>On-screen Show (4:3)</PresentationFormat>
  <Paragraphs>344</Paragraphs>
  <Slides>108</Slides>
  <Notes>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108</vt:i4>
      </vt:variant>
    </vt:vector>
  </HeadingPairs>
  <TitlesOfParts>
    <vt:vector size="124" baseType="lpstr">
      <vt:lpstr>Calibri</vt:lpstr>
      <vt:lpstr>Courier New</vt:lpstr>
      <vt:lpstr>Geneva</vt:lpstr>
      <vt:lpstr>Helvetica Neue</vt:lpstr>
      <vt:lpstr>Mangal</vt:lpstr>
      <vt:lpstr>ＭＳ Ｐゴシック</vt:lpstr>
      <vt:lpstr>Noteworthy Bold</vt:lpstr>
      <vt:lpstr>Palatino</vt:lpstr>
      <vt:lpstr>Times</vt:lpstr>
      <vt:lpstr>Times New Roman</vt:lpstr>
      <vt:lpstr>Verdana</vt:lpstr>
      <vt:lpstr>Zapf Dingbats</vt:lpstr>
      <vt:lpstr>Arial</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TTUHSC</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TTUHSCPSL</dc:creator>
  <cp:lastModifiedBy>Peggy Edwards</cp:lastModifiedBy>
  <cp:revision>910</cp:revision>
  <dcterms:created xsi:type="dcterms:W3CDTF">2011-08-29T19:51:01Z</dcterms:created>
  <dcterms:modified xsi:type="dcterms:W3CDTF">2017-09-21T03:39:52Z</dcterms:modified>
</cp:coreProperties>
</file>