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117"/>
  </p:notesMasterIdLst>
  <p:sldIdLst>
    <p:sldId id="259" r:id="rId7"/>
    <p:sldId id="261" r:id="rId8"/>
    <p:sldId id="306" r:id="rId9"/>
    <p:sldId id="307" r:id="rId10"/>
    <p:sldId id="308" r:id="rId11"/>
    <p:sldId id="289" r:id="rId12"/>
    <p:sldId id="328" r:id="rId13"/>
    <p:sldId id="329" r:id="rId14"/>
    <p:sldId id="330" r:id="rId15"/>
    <p:sldId id="331" r:id="rId16"/>
    <p:sldId id="332" r:id="rId17"/>
    <p:sldId id="349" r:id="rId18"/>
    <p:sldId id="333" r:id="rId19"/>
    <p:sldId id="310" r:id="rId20"/>
    <p:sldId id="431" r:id="rId21"/>
    <p:sldId id="432" r:id="rId22"/>
    <p:sldId id="311" r:id="rId23"/>
    <p:sldId id="312" r:id="rId24"/>
    <p:sldId id="433" r:id="rId25"/>
    <p:sldId id="313" r:id="rId26"/>
    <p:sldId id="314" r:id="rId27"/>
    <p:sldId id="316" r:id="rId28"/>
    <p:sldId id="317" r:id="rId29"/>
    <p:sldId id="434" r:id="rId30"/>
    <p:sldId id="318" r:id="rId31"/>
    <p:sldId id="436" r:id="rId32"/>
    <p:sldId id="435" r:id="rId33"/>
    <p:sldId id="437" r:id="rId34"/>
    <p:sldId id="319" r:id="rId35"/>
    <p:sldId id="320" r:id="rId36"/>
    <p:sldId id="321" r:id="rId37"/>
    <p:sldId id="322" r:id="rId38"/>
    <p:sldId id="303" r:id="rId39"/>
    <p:sldId id="268" r:id="rId40"/>
    <p:sldId id="285" r:id="rId41"/>
    <p:sldId id="352" r:id="rId42"/>
    <p:sldId id="258" r:id="rId43"/>
    <p:sldId id="298" r:id="rId44"/>
    <p:sldId id="354" r:id="rId45"/>
    <p:sldId id="353" r:id="rId46"/>
    <p:sldId id="339" r:id="rId47"/>
    <p:sldId id="340" r:id="rId48"/>
    <p:sldId id="341" r:id="rId49"/>
    <p:sldId id="342" r:id="rId50"/>
    <p:sldId id="343" r:id="rId51"/>
    <p:sldId id="344" r:id="rId52"/>
    <p:sldId id="280" r:id="rId53"/>
    <p:sldId id="345" r:id="rId54"/>
    <p:sldId id="325" r:id="rId55"/>
    <p:sldId id="326" r:id="rId56"/>
    <p:sldId id="327" r:id="rId57"/>
    <p:sldId id="335" r:id="rId58"/>
    <p:sldId id="346" r:id="rId59"/>
    <p:sldId id="347" r:id="rId60"/>
    <p:sldId id="348" r:id="rId61"/>
    <p:sldId id="299" r:id="rId62"/>
    <p:sldId id="337" r:id="rId63"/>
    <p:sldId id="338" r:id="rId64"/>
    <p:sldId id="271" r:id="rId65"/>
    <p:sldId id="355" r:id="rId66"/>
    <p:sldId id="304" r:id="rId67"/>
    <p:sldId id="423" r:id="rId68"/>
    <p:sldId id="273" r:id="rId69"/>
    <p:sldId id="424" r:id="rId70"/>
    <p:sldId id="425" r:id="rId71"/>
    <p:sldId id="426" r:id="rId72"/>
    <p:sldId id="287" r:id="rId73"/>
    <p:sldId id="427" r:id="rId74"/>
    <p:sldId id="356" r:id="rId75"/>
    <p:sldId id="357" r:id="rId76"/>
    <p:sldId id="358" r:id="rId77"/>
    <p:sldId id="359" r:id="rId78"/>
    <p:sldId id="360" r:id="rId79"/>
    <p:sldId id="361" r:id="rId80"/>
    <p:sldId id="362" r:id="rId81"/>
    <p:sldId id="281" r:id="rId82"/>
    <p:sldId id="366" r:id="rId83"/>
    <p:sldId id="367" r:id="rId84"/>
    <p:sldId id="300" r:id="rId85"/>
    <p:sldId id="371" r:id="rId86"/>
    <p:sldId id="372" r:id="rId87"/>
    <p:sldId id="373" r:id="rId88"/>
    <p:sldId id="374" r:id="rId89"/>
    <p:sldId id="375" r:id="rId90"/>
    <p:sldId id="376" r:id="rId91"/>
    <p:sldId id="377" r:id="rId92"/>
    <p:sldId id="402" r:id="rId93"/>
    <p:sldId id="379" r:id="rId94"/>
    <p:sldId id="380" r:id="rId95"/>
    <p:sldId id="381" r:id="rId96"/>
    <p:sldId id="411" r:id="rId97"/>
    <p:sldId id="283" r:id="rId98"/>
    <p:sldId id="418" r:id="rId99"/>
    <p:sldId id="404" r:id="rId100"/>
    <p:sldId id="403" r:id="rId101"/>
    <p:sldId id="405" r:id="rId102"/>
    <p:sldId id="406" r:id="rId103"/>
    <p:sldId id="422" r:id="rId104"/>
    <p:sldId id="420" r:id="rId105"/>
    <p:sldId id="421" r:id="rId106"/>
    <p:sldId id="408" r:id="rId107"/>
    <p:sldId id="410" r:id="rId108"/>
    <p:sldId id="409" r:id="rId109"/>
    <p:sldId id="397" r:id="rId110"/>
    <p:sldId id="286" r:id="rId111"/>
    <p:sldId id="370" r:id="rId112"/>
    <p:sldId id="396" r:id="rId113"/>
    <p:sldId id="400" r:id="rId114"/>
    <p:sldId id="417" r:id="rId115"/>
    <p:sldId id="290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AA"/>
    <a:srgbClr val="FF9300"/>
    <a:srgbClr val="9CCCEA"/>
    <a:srgbClr val="57A05F"/>
    <a:srgbClr val="666666"/>
    <a:srgbClr val="FF40FF"/>
    <a:srgbClr val="0432FF"/>
    <a:srgbClr val="32CC00"/>
    <a:srgbClr val="FFD579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14"/>
    <p:restoredTop sz="94686"/>
  </p:normalViewPr>
  <p:slideViewPr>
    <p:cSldViewPr snapToGrid="0" snapToObjects="1">
      <p:cViewPr>
        <p:scale>
          <a:sx n="110" d="100"/>
          <a:sy n="110" d="100"/>
        </p:scale>
        <p:origin x="1656" y="632"/>
      </p:cViewPr>
      <p:guideLst>
        <p:guide orient="horz" pos="216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00" Type="http://schemas.openxmlformats.org/officeDocument/2006/relationships/slide" Target="slides/slide94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110" Type="http://schemas.openxmlformats.org/officeDocument/2006/relationships/slide" Target="slides/slide104.xml"/><Relationship Id="rId111" Type="http://schemas.openxmlformats.org/officeDocument/2006/relationships/slide" Target="slides/slide105.xml"/><Relationship Id="rId112" Type="http://schemas.openxmlformats.org/officeDocument/2006/relationships/slide" Target="slides/slide106.xml"/><Relationship Id="rId113" Type="http://schemas.openxmlformats.org/officeDocument/2006/relationships/slide" Target="slides/slide107.xml"/><Relationship Id="rId114" Type="http://schemas.openxmlformats.org/officeDocument/2006/relationships/slide" Target="slides/slide108.xml"/><Relationship Id="rId115" Type="http://schemas.openxmlformats.org/officeDocument/2006/relationships/slide" Target="slides/slide109.xml"/><Relationship Id="rId116" Type="http://schemas.openxmlformats.org/officeDocument/2006/relationships/slide" Target="slides/slide110.xml"/><Relationship Id="rId117" Type="http://schemas.openxmlformats.org/officeDocument/2006/relationships/notesMaster" Target="notesMasters/notes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BB5B5-36A3-C545-83D2-C7844288C596}" type="datetimeFigureOut">
              <a:rPr lang="en-US" smtClean="0"/>
              <a:t>8/2/16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337F2-9D97-6F4F-A70E-90D4D8949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7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33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rPr>
              <a:pPr/>
              <a:t>86</a:t>
            </a:fld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45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924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9025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rPr>
              <a:pPr/>
              <a:t>90</a:t>
            </a:fld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648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rPr>
              <a:pPr/>
              <a:t>107</a:t>
            </a:fld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026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110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2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80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50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7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7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22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61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46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68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17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E9FFA-E593-8941-95F1-2CFA46DB2264}" type="slidenum">
              <a:rPr lang="en-US" sz="1200">
                <a:solidFill>
                  <a:srgbClr val="000000"/>
                </a:solidFill>
              </a:rPr>
              <a:pPr/>
              <a:t>79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8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662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EDBC2-11BF-F045-8F35-33236C85B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2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DAFA0-B7B4-9845-90CF-37C69E3D61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AB4F-1409-3947-8556-A1360234D8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36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C7F0F-BAE7-8F43-BD02-DE15A8981B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8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EB244-017D-1F4F-B22A-1A1975318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6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CAC67-9E4B-9C43-BAFD-AFD3C2440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5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F7CF-D3CD-7D41-940E-FEE1E955F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0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8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51FBE-2CEE-DB4B-B01E-39C5AD45D9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60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624E1-14F8-9F48-8B53-937D85E0A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1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964E4-18A7-9143-B1B0-EB183B2723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4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CC8E-31B1-404C-B045-492D833339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19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02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1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44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54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1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38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92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40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61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66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89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041B-2471-7F4B-A8EB-5003215D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22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9498-B7F0-2A43-80B5-16568F255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5B74-4277-6649-A1B8-3DF5B2FE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33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A329-3277-E541-8679-F7A97ECB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12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9D16-1BA1-094D-8A9C-04E3264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6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875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F937-BB7D-C242-9E38-9604A5B7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74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C77-1E04-184B-884E-8D9A171E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3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8FE-EB26-5447-94B1-BADC05628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5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4E7-BDD5-B44F-AB87-77C3D912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71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7EF5-B24D-E942-A687-741A8C55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23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F317-C632-EC49-9C19-6BDB6477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780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60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61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627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730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4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795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486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463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7057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1332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3858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8/2/16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83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12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5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6EE13-FE90-F140-AF5A-BEF178D3A6DF}" type="datetimeFigureOut">
              <a:rPr lang="en-US" smtClean="0"/>
              <a:t>8/2/16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B6733-E5DE-BE4E-97F9-C706465EA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7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A94812-0C5B-C246-B40D-859A59B5D943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35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8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F35BDC8-ADE3-5147-AEE2-705A9D5AC467}" type="datetime1">
              <a:rPr lang="en-US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8/2/16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D641790-73E7-E545-821E-9E580720A612}" type="slidenum">
              <a:rPr lang="en-US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6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hyperlink" Target="References%20U.S.%20Department%20of%20Health%20and%20Human%20Services,%20The%20Pharmacy%20Intervention%20for%20Limited%20Literacy%20(PILL)%20Study%20Research%20Team,%20Jacobson,%20M.P.H.,%20C.H.E.S.,%20K.%20L.,%20Kripalani,%20M.D.,%20M.Sc.,%20S.,%20Gazmararian,%20Ph.D.,%20M.P.H.,%20J.%20A.,%20&amp;%20McMorris,%20B.A.,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Relationship Id="rId3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6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384979" y="2382838"/>
            <a:ext cx="8389918" cy="17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Calibri"/>
                <a:cs typeface="Verdana"/>
              </a:rPr>
              <a:t>Information Resources</a:t>
            </a:r>
          </a:p>
          <a:p>
            <a:pPr algn="ctr" defTabSz="45720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Calibri"/>
                <a:cs typeface="Verdana"/>
              </a:rPr>
              <a:t>for P3</a:t>
            </a:r>
            <a:endParaRPr lang="en-US" sz="4800" b="1" dirty="0">
              <a:solidFill>
                <a:srgbClr val="000000"/>
              </a:solidFill>
              <a:latin typeface="Calibri"/>
              <a:cs typeface="Verdana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7843353" y="6446838"/>
            <a:ext cx="122444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lvetica Neue"/>
                <a:cs typeface="Helvetica Neue"/>
              </a:rPr>
              <a:t>August, 2016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8686" y="18281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27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2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3" y="324168"/>
            <a:ext cx="7223760" cy="6187440"/>
          </a:xfrm>
          <a:prstGeom prst="rect">
            <a:avLst/>
          </a:prstGeom>
        </p:spPr>
      </p:pic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191558" y="3639750"/>
            <a:ext cx="3424162" cy="1226561"/>
          </a:xfrm>
          <a:prstGeom prst="wedgeRoundRectCallout">
            <a:avLst>
              <a:gd name="adj1" fmla="val 43151"/>
              <a:gd name="adj2" fmla="val -112839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defTabSz="457200" fontAlgn="base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Enter </a:t>
            </a:r>
            <a:r>
              <a:rPr lang="en-US" sz="3600" smtClean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leukemia</a:t>
            </a:r>
            <a:endParaRPr lang="en-US" sz="3600" dirty="0">
              <a:solidFill>
                <a:srgbClr val="FF66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5723468" y="4866311"/>
            <a:ext cx="3075241" cy="1060450"/>
          </a:xfrm>
          <a:prstGeom prst="wedgeRoundRectCallout">
            <a:avLst>
              <a:gd name="adj1" fmla="val -102509"/>
              <a:gd name="adj2" fmla="val 14198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defTabSz="4572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dirty="0" smtClean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Select topic</a:t>
            </a:r>
            <a:endParaRPr lang="en-US" sz="4000" dirty="0">
              <a:solidFill>
                <a:srgbClr val="FF8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0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" y="294132"/>
            <a:ext cx="8088630" cy="62697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9585" y="3664034"/>
            <a:ext cx="5085338" cy="1338352"/>
            <a:chOff x="682244" y="3280576"/>
            <a:chExt cx="5085338" cy="1338352"/>
          </a:xfrm>
        </p:grpSpPr>
        <p:sp>
          <p:nvSpPr>
            <p:cNvPr id="10" name="Rounded Rectangle 9"/>
            <p:cNvSpPr/>
            <p:nvPr/>
          </p:nvSpPr>
          <p:spPr>
            <a:xfrm>
              <a:off x="682244" y="4263230"/>
              <a:ext cx="893572" cy="355698"/>
            </a:xfrm>
            <a:prstGeom prst="roundRect">
              <a:avLst/>
            </a:prstGeom>
            <a:noFill/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453789" y="3280576"/>
              <a:ext cx="3313793" cy="1082853"/>
            </a:xfrm>
            <a:prstGeom prst="wedgeRoundRectCallout">
              <a:avLst>
                <a:gd name="adj1" fmla="val -72931"/>
                <a:gd name="adj2" fmla="val 5564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English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28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8" y="340360"/>
            <a:ext cx="7851648" cy="61772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7238" y="772908"/>
            <a:ext cx="4967351" cy="1082853"/>
            <a:chOff x="517238" y="772908"/>
            <a:chExt cx="4967351" cy="1082853"/>
          </a:xfrm>
        </p:grpSpPr>
        <p:sp>
          <p:nvSpPr>
            <p:cNvPr id="4" name="Rounded Rectangle 3"/>
            <p:cNvSpPr/>
            <p:nvPr/>
          </p:nvSpPr>
          <p:spPr>
            <a:xfrm>
              <a:off x="517238" y="1433044"/>
              <a:ext cx="790452" cy="255499"/>
            </a:xfrm>
            <a:prstGeom prst="roundRect">
              <a:avLst/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2170796" y="772908"/>
              <a:ext cx="3313793" cy="1082853"/>
            </a:xfrm>
            <a:prstGeom prst="wedgeRoundRectCallout">
              <a:avLst>
                <a:gd name="adj1" fmla="val -71447"/>
                <a:gd name="adj2" fmla="val 2205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Review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5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40" y="239268"/>
            <a:ext cx="6366256" cy="637946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1858" y="239268"/>
            <a:ext cx="6531897" cy="1451880"/>
            <a:chOff x="281858" y="239268"/>
            <a:chExt cx="6531897" cy="1451880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81858" y="239268"/>
              <a:ext cx="6531897" cy="846729"/>
            </a:xfrm>
            <a:prstGeom prst="wedgeRoundRectCallout">
              <a:avLst>
                <a:gd name="adj1" fmla="val -5964"/>
                <a:gd name="adj2" fmla="val 9549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have narrowed to 57 articles</a:t>
              </a:r>
              <a:endParaRPr lang="en-US" sz="24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336801" y="1229390"/>
              <a:ext cx="1077883" cy="461758"/>
            </a:xfrm>
            <a:prstGeom prst="roundRect">
              <a:avLst/>
            </a:prstGeom>
            <a:noFill/>
            <a:ln w="762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36801" y="1984260"/>
            <a:ext cx="4849575" cy="2493333"/>
            <a:chOff x="3336801" y="1984260"/>
            <a:chExt cx="4849575" cy="2493333"/>
          </a:xfrm>
        </p:grpSpPr>
        <p:sp>
          <p:nvSpPr>
            <p:cNvPr id="7" name="Rounded Rectangle 6"/>
            <p:cNvSpPr/>
            <p:nvPr/>
          </p:nvSpPr>
          <p:spPr>
            <a:xfrm>
              <a:off x="3336801" y="1984260"/>
              <a:ext cx="3571370" cy="729444"/>
            </a:xfrm>
            <a:prstGeom prst="roundRect">
              <a:avLst/>
            </a:prstGeom>
            <a:noFill/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 w="5715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875742" y="3227135"/>
              <a:ext cx="4310634" cy="1250458"/>
              <a:chOff x="3875742" y="3227135"/>
              <a:chExt cx="4310634" cy="1250458"/>
            </a:xfrm>
          </p:grpSpPr>
          <p:sp>
            <p:nvSpPr>
              <p:cNvPr id="9" name="Rounded Rectangular Callout 8"/>
              <p:cNvSpPr/>
              <p:nvPr/>
            </p:nvSpPr>
            <p:spPr bwMode="auto">
              <a:xfrm>
                <a:off x="3875742" y="3227135"/>
                <a:ext cx="4310634" cy="1250458"/>
              </a:xfrm>
              <a:prstGeom prst="wedgeRoundRectCallout">
                <a:avLst>
                  <a:gd name="adj1" fmla="val -27483"/>
                  <a:gd name="adj2" fmla="val -85541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2C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085022" y="3402549"/>
                <a:ext cx="3892075" cy="899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the title of the article you wish </a:t>
                </a: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to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read 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13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0" y="236714"/>
            <a:ext cx="7838948" cy="50520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062" y="5558113"/>
            <a:ext cx="7987019" cy="1088572"/>
            <a:chOff x="676062" y="5558113"/>
            <a:chExt cx="7987019" cy="1088572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676062" y="5558113"/>
              <a:ext cx="7987019" cy="1088572"/>
            </a:xfrm>
            <a:prstGeom prst="wedgeRoundRectCallout">
              <a:avLst>
                <a:gd name="adj1" fmla="val -20714"/>
                <a:gd name="adj2" fmla="val -7973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Text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138" y="5715049"/>
              <a:ext cx="2768600" cy="774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03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813" y="5511924"/>
            <a:ext cx="8328025" cy="1138773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 dirty="0" smtClean="0">
              <a:latin typeface="Verdana" charset="0"/>
              <a:cs typeface="Verdana" charset="0"/>
            </a:endParaRPr>
          </a:p>
          <a:p>
            <a:pPr algn="ctr" eaLnBrk="1" hangingPunct="1"/>
            <a:r>
              <a:rPr lang="en-US" sz="2800" b="1" dirty="0" smtClean="0">
                <a:latin typeface="Verdana" charset="0"/>
                <a:cs typeface="Verdana" charset="0"/>
              </a:rPr>
              <a:t>Problems</a:t>
            </a:r>
            <a:r>
              <a:rPr lang="en-US" sz="2800" dirty="0" smtClean="0">
                <a:latin typeface="Verdana" charset="0"/>
                <a:cs typeface="Verdana" charset="0"/>
              </a:rPr>
              <a:t> </a:t>
            </a:r>
            <a:r>
              <a:rPr lang="en-US" sz="2800" dirty="0">
                <a:latin typeface="Verdana" charset="0"/>
                <a:cs typeface="Verdana" charset="0"/>
              </a:rPr>
              <a:t>with </a:t>
            </a:r>
            <a:r>
              <a:rPr lang="en-US" sz="2800" dirty="0" err="1">
                <a:latin typeface="Verdana" charset="0"/>
                <a:cs typeface="Verdana" charset="0"/>
              </a:rPr>
              <a:t>eRaider</a:t>
            </a:r>
            <a:r>
              <a:rPr lang="en-US" sz="2800" dirty="0">
                <a:latin typeface="Verdana" charset="0"/>
                <a:cs typeface="Verdana" charset="0"/>
              </a:rPr>
              <a:t> call: 806-743-</a:t>
            </a:r>
            <a:r>
              <a:rPr lang="en-US" sz="2800" dirty="0" smtClean="0">
                <a:latin typeface="Verdana" charset="0"/>
                <a:cs typeface="Verdana" charset="0"/>
              </a:rPr>
              <a:t>1234</a:t>
            </a:r>
          </a:p>
          <a:p>
            <a:pPr algn="ctr" eaLnBrk="1" hangingPunct="1"/>
            <a:r>
              <a:rPr lang="en-US" sz="20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a</a:t>
            </a:r>
            <a:endParaRPr lang="en-US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58371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03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9" y="358775"/>
            <a:ext cx="6369050" cy="6140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31689" y="2285341"/>
            <a:ext cx="2631562" cy="1088572"/>
            <a:chOff x="6283846" y="2688720"/>
            <a:chExt cx="2631562" cy="1088572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6283846" y="2688720"/>
              <a:ext cx="2631562" cy="1088572"/>
            </a:xfrm>
            <a:prstGeom prst="wedgeRoundRectCallout">
              <a:avLst>
                <a:gd name="adj1" fmla="val -32439"/>
                <a:gd name="adj2" fmla="val -8284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5" name="Picture 4" descr="Screen Shot 2012-07-24 at 3.05.5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295" y="2902806"/>
              <a:ext cx="1308100" cy="6604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42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5" y="262890"/>
            <a:ext cx="4749165" cy="63322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26836" y="1568406"/>
            <a:ext cx="3386514" cy="106884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209220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" y="459984"/>
            <a:ext cx="8614410" cy="46316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6696" y="4483510"/>
            <a:ext cx="8249265" cy="1897704"/>
            <a:chOff x="422787" y="4552336"/>
            <a:chExt cx="8249265" cy="1897704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422787" y="4552336"/>
              <a:ext cx="8249265" cy="1897704"/>
            </a:xfrm>
            <a:prstGeom prst="wedgeRoundRectCallout">
              <a:avLst>
                <a:gd name="adj1" fmla="val 39663"/>
                <a:gd name="adj2" fmla="val -16997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Some articles will have the                </a:t>
              </a:r>
            </a:p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     icon which is also Free Full Text.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505315" y="4827109"/>
              <a:ext cx="2852617" cy="67407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  <a:endParaRPr lang="en-US" sz="2800" b="1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01590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6225" y="1669522"/>
            <a:ext cx="6061075" cy="35665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12406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02" y="438277"/>
            <a:ext cx="4827270" cy="6102096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96333" y="877143"/>
            <a:ext cx="3434962" cy="612648"/>
          </a:xfrm>
          <a:prstGeom prst="wedgeRoundRectCallout">
            <a:avLst>
              <a:gd name="adj1" fmla="val 62471"/>
              <a:gd name="adj2" fmla="val -3329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 err="1" smtClean="0">
                <a:solidFill>
                  <a:schemeClr val="tx1"/>
                </a:solidFill>
              </a:rPr>
              <a:t>www.ttuhsc.edu</a:t>
            </a:r>
            <a:r>
              <a:rPr lang="en-US" sz="2400" dirty="0" smtClean="0">
                <a:solidFill>
                  <a:schemeClr val="tx1"/>
                </a:solidFill>
              </a:rPr>
              <a:t>/libraries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0806" y="3250592"/>
            <a:ext cx="5391061" cy="2693008"/>
            <a:chOff x="230806" y="3250592"/>
            <a:chExt cx="5391061" cy="2693008"/>
          </a:xfrm>
        </p:grpSpPr>
        <p:grpSp>
          <p:nvGrpSpPr>
            <p:cNvPr id="4" name="Group 3"/>
            <p:cNvGrpSpPr/>
            <p:nvPr/>
          </p:nvGrpSpPr>
          <p:grpSpPr>
            <a:xfrm>
              <a:off x="230806" y="3250592"/>
              <a:ext cx="3500553" cy="2693008"/>
              <a:chOff x="230806" y="3250592"/>
              <a:chExt cx="3500553" cy="2693008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230806" y="3250592"/>
                <a:ext cx="3500553" cy="2693008"/>
              </a:xfrm>
              <a:prstGeom prst="wedgeRoundRectCallout">
                <a:avLst>
                  <a:gd name="adj1" fmla="val 87531"/>
                  <a:gd name="adj2" fmla="val 24448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4091B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</a:t>
                </a:r>
                <a:endPara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0" r="7384"/>
              <a:stretch/>
            </p:blipFill>
            <p:spPr>
              <a:xfrm>
                <a:off x="1696719" y="3616326"/>
                <a:ext cx="1645920" cy="197739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164667" y="5096933"/>
              <a:ext cx="457200" cy="533400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6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3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8" y="653098"/>
            <a:ext cx="8241030" cy="5529580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775056" y="1375699"/>
            <a:ext cx="6548782" cy="1060450"/>
          </a:xfrm>
          <a:prstGeom prst="wedgeRoundRectCallout">
            <a:avLst>
              <a:gd name="adj1" fmla="val -38068"/>
              <a:gd name="adj2" fmla="val 109035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defTabSz="457200" fontAlgn="base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Click </a:t>
            </a:r>
            <a:r>
              <a:rPr lang="en-US" sz="3200" dirty="0" smtClean="0">
                <a:solidFill>
                  <a:srgbClr val="FF8000"/>
                </a:solidFill>
                <a:ea typeface="ＭＳ Ｐゴシック" charset="0"/>
                <a:cs typeface="ＭＳ Ｐゴシック" charset="0"/>
              </a:rPr>
              <a:t>Chronic lymphocytic leukemia</a:t>
            </a:r>
            <a:endParaRPr lang="en-US" sz="3200" dirty="0">
              <a:solidFill>
                <a:srgbClr val="FF8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35430" y="2018653"/>
            <a:ext cx="7873139" cy="291368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The End</a:t>
            </a:r>
            <a:endParaRPr kumimoji="0" lang="en-US" sz="16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85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" y="318734"/>
            <a:ext cx="6358128" cy="6242304"/>
          </a:xfrm>
          <a:prstGeom prst="rect">
            <a:avLst/>
          </a:prstGeom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1453263" y="1186695"/>
            <a:ext cx="2607107" cy="7774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33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136" y="1229030"/>
            <a:ext cx="1061974" cy="5203618"/>
          </a:xfrm>
          <a:prstGeom prst="rect">
            <a:avLst/>
          </a:prstGeom>
          <a:noFill/>
          <a:ln w="53975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>
            <a:spLocks noChangeArrowheads="1"/>
          </p:cNvSpPr>
          <p:nvPr/>
        </p:nvSpPr>
        <p:spPr bwMode="auto">
          <a:xfrm>
            <a:off x="2063024" y="3300614"/>
            <a:ext cx="5600519" cy="1060450"/>
          </a:xfrm>
          <a:prstGeom prst="wedgeRoundRectCallout">
            <a:avLst>
              <a:gd name="adj1" fmla="val -61857"/>
              <a:gd name="adj2" fmla="val 22808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defTabSz="457200" fontAlgn="base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dirty="0">
                <a:solidFill>
                  <a:srgbClr val="32CC00"/>
                </a:solidFill>
                <a:ea typeface="ＭＳ Ｐゴシック" charset="0"/>
                <a:cs typeface="ＭＳ Ｐゴシック" charset="0"/>
              </a:rPr>
              <a:t>Click</a:t>
            </a:r>
            <a:r>
              <a:rPr lang="en-US" sz="3600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smtClean="0">
                <a:solidFill>
                  <a:srgbClr val="434343"/>
                </a:solidFill>
                <a:ea typeface="ＭＳ Ｐゴシック" charset="0"/>
                <a:cs typeface="ＭＳ Ｐゴシック" charset="0"/>
              </a:rPr>
              <a:t>Clinical presentation</a:t>
            </a:r>
            <a:endParaRPr lang="en-US" sz="3600" dirty="0">
              <a:solidFill>
                <a:srgbClr val="434343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27"/>
          <a:stretch/>
        </p:blipFill>
        <p:spPr>
          <a:xfrm>
            <a:off x="2937655" y="320040"/>
            <a:ext cx="5772404" cy="6217920"/>
          </a:xfrm>
          <a:prstGeom prst="rect">
            <a:avLst/>
          </a:prstGeom>
        </p:spPr>
      </p:pic>
      <p:sp>
        <p:nvSpPr>
          <p:cNvPr id="9" name="Rounded Rectangular Callout 8"/>
          <p:cNvSpPr>
            <a:spLocks noChangeArrowheads="1"/>
          </p:cNvSpPr>
          <p:nvPr/>
        </p:nvSpPr>
        <p:spPr bwMode="auto">
          <a:xfrm>
            <a:off x="245110" y="698929"/>
            <a:ext cx="2922634" cy="1576186"/>
          </a:xfrm>
          <a:prstGeom prst="wedgeRoundRectCallout">
            <a:avLst>
              <a:gd name="adj1" fmla="val 83031"/>
              <a:gd name="adj2" fmla="val -2911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defTabSz="457200" fontAlgn="base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 smtClean="0">
                <a:solidFill>
                  <a:srgbClr val="32CC00"/>
                </a:solidFill>
                <a:ea typeface="ＭＳ Ｐゴシック" charset="0"/>
                <a:cs typeface="ＭＳ Ｐゴシック" charset="0"/>
              </a:rPr>
              <a:t>Physical examination</a:t>
            </a:r>
            <a:endParaRPr lang="en-US" sz="3200" dirty="0">
              <a:solidFill>
                <a:srgbClr val="43434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ounded Rectangular Callout 9"/>
          <p:cNvSpPr>
            <a:spLocks noChangeArrowheads="1"/>
          </p:cNvSpPr>
          <p:nvPr/>
        </p:nvSpPr>
        <p:spPr bwMode="auto">
          <a:xfrm>
            <a:off x="245110" y="3022005"/>
            <a:ext cx="2922634" cy="1637081"/>
          </a:xfrm>
          <a:prstGeom prst="wedgeRoundRectCallout">
            <a:avLst>
              <a:gd name="adj1" fmla="val 82659"/>
              <a:gd name="adj2" fmla="val -52541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 defTabSz="457200" fontAlgn="base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smtClean="0">
                <a:solidFill>
                  <a:srgbClr val="32CC00"/>
                </a:solidFill>
                <a:ea typeface="ＭＳ Ｐゴシック" charset="0"/>
                <a:cs typeface="ＭＳ Ｐゴシック" charset="0"/>
              </a:rPr>
              <a:t>Questions to ask</a:t>
            </a:r>
            <a:endParaRPr lang="en-US" sz="3200" dirty="0">
              <a:solidFill>
                <a:srgbClr val="434343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1" y="229553"/>
            <a:ext cx="4829175" cy="638937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3134848" y="401423"/>
            <a:ext cx="5735882" cy="983374"/>
          </a:xfrm>
          <a:prstGeom prst="wedgeRoundRectCallout">
            <a:avLst>
              <a:gd name="adj1" fmla="val -68828"/>
              <a:gd name="adj2" fmla="val -2149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1B34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200" dirty="0" err="1">
                <a:solidFill>
                  <a:prstClr val="black"/>
                </a:solidFill>
                <a:latin typeface="Verdana"/>
                <a:cs typeface="Verdana"/>
              </a:rPr>
              <a:t>www.medlineplus.gov</a:t>
            </a:r>
            <a:endParaRPr lang="en-US" sz="3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70490" y="2811464"/>
            <a:ext cx="3197622" cy="2128182"/>
            <a:chOff x="5470490" y="2811464"/>
            <a:chExt cx="3197622" cy="2128182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5470490" y="2811464"/>
              <a:ext cx="3197622" cy="2128182"/>
            </a:xfrm>
            <a:prstGeom prst="roundRect">
              <a:avLst/>
            </a:prstGeom>
            <a:solidFill>
              <a:schemeClr val="bg1"/>
            </a:solidFill>
            <a:ln w="57150" cmpd="sng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lnSpc>
                  <a:spcPct val="110000"/>
                </a:lnSpc>
                <a:defRPr/>
              </a:pPr>
              <a:endParaRPr lang="en-US" sz="135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>
              <a:off x="5596695" y="3045526"/>
              <a:ext cx="2940050" cy="1658449"/>
            </a:xfrm>
            <a:prstGeom prst="rect">
              <a:avLst/>
            </a:prstGeom>
            <a:solidFill>
              <a:schemeClr val="bg1"/>
            </a:solidFill>
            <a:ln w="57150">
              <a:noFill/>
              <a:miter lim="800000"/>
              <a:headEnd/>
              <a:tailEnd/>
            </a:ln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730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7307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3303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509588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9667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1423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881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23383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685800">
                <a:spcBef>
                  <a:spcPct val="20000"/>
                </a:spcBef>
              </a:pPr>
              <a:r>
                <a:rPr lang="en-US" sz="2800" dirty="0" smtClean="0">
                  <a:solidFill>
                    <a:srgbClr val="898989"/>
                  </a:solidFill>
                  <a:latin typeface="Calibri" charset="0"/>
                </a:rPr>
                <a:t>Authoritative</a:t>
              </a:r>
            </a:p>
            <a:p>
              <a:pPr defTabSz="685800">
                <a:spcBef>
                  <a:spcPct val="20000"/>
                </a:spcBef>
              </a:pPr>
              <a:r>
                <a:rPr lang="en-US" sz="2800" dirty="0">
                  <a:solidFill>
                    <a:srgbClr val="898989"/>
                  </a:solidFill>
                  <a:latin typeface="Calibri" charset="0"/>
                </a:rPr>
                <a:t>R</a:t>
              </a:r>
              <a:r>
                <a:rPr lang="en-US" sz="2800" dirty="0" smtClean="0">
                  <a:solidFill>
                    <a:srgbClr val="898989"/>
                  </a:solidFill>
                  <a:latin typeface="Calibri" charset="0"/>
                </a:rPr>
                <a:t>eliable </a:t>
              </a:r>
            </a:p>
            <a:p>
              <a:pPr defTabSz="685800">
                <a:spcBef>
                  <a:spcPct val="20000"/>
                </a:spcBef>
              </a:pPr>
              <a:r>
                <a:rPr lang="en-US" sz="2800" dirty="0">
                  <a:solidFill>
                    <a:srgbClr val="898989"/>
                  </a:solidFill>
                  <a:latin typeface="Calibri" charset="0"/>
                </a:rPr>
                <a:t>E</a:t>
              </a:r>
              <a:r>
                <a:rPr lang="en-US" sz="2800" dirty="0" smtClean="0">
                  <a:solidFill>
                    <a:srgbClr val="898989"/>
                  </a:solidFill>
                  <a:latin typeface="Calibri" charset="0"/>
                </a:rPr>
                <a:t>asily understood</a:t>
              </a:r>
              <a:endParaRPr lang="en-US" sz="2800" dirty="0">
                <a:solidFill>
                  <a:srgbClr val="898989"/>
                </a:solidFill>
                <a:latin typeface="Calibri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81818" y="1174619"/>
            <a:ext cx="2423671" cy="531633"/>
          </a:xfrm>
          <a:prstGeom prst="rect">
            <a:avLst/>
          </a:prstGeom>
          <a:noFill/>
          <a:ln w="76200" cmpd="sng">
            <a:solidFill>
              <a:srgbClr val="CC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0708" y="1771783"/>
            <a:ext cx="2415356" cy="443516"/>
          </a:xfrm>
          <a:prstGeom prst="rect">
            <a:avLst/>
          </a:prstGeom>
          <a:noFill/>
          <a:ln w="76200" cmpd="sng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598" y="2265248"/>
            <a:ext cx="2416465" cy="449671"/>
          </a:xfrm>
          <a:prstGeom prst="rect">
            <a:avLst/>
          </a:prstGeom>
          <a:noFill/>
          <a:ln w="76200" cmpd="sng">
            <a:solidFill>
              <a:srgbClr val="FF2F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5" y="260604"/>
            <a:ext cx="5867400" cy="6336792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4262879" y="1431569"/>
            <a:ext cx="4296098" cy="983374"/>
          </a:xfrm>
          <a:prstGeom prst="wedgeRoundRectCallout">
            <a:avLst>
              <a:gd name="adj1" fmla="val -42207"/>
              <a:gd name="adj2" fmla="val -122722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1B34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200" smtClean="0">
                <a:solidFill>
                  <a:prstClr val="black"/>
                </a:solidFill>
                <a:latin typeface="Verdana"/>
                <a:cs typeface="Verdana"/>
              </a:rPr>
              <a:t>Search back pain</a:t>
            </a:r>
            <a:endParaRPr lang="en-US" sz="3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626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1" y="238760"/>
            <a:ext cx="6608064" cy="63804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205006" y="632916"/>
            <a:ext cx="4296098" cy="983374"/>
          </a:xfrm>
          <a:prstGeom prst="wedgeRoundRectCallout">
            <a:avLst>
              <a:gd name="adj1" fmla="val -47595"/>
              <a:gd name="adj2" fmla="val 9973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1B34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200" dirty="0" smtClean="0">
                <a:solidFill>
                  <a:prstClr val="black"/>
                </a:solidFill>
                <a:latin typeface="Verdana"/>
                <a:cs typeface="Verdana"/>
              </a:rPr>
              <a:t>Click back pain</a:t>
            </a:r>
            <a:endParaRPr lang="en-US" sz="3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32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391"/>
          <a:stretch/>
        </p:blipFill>
        <p:spPr>
          <a:xfrm>
            <a:off x="2087090" y="1791652"/>
            <a:ext cx="5014341" cy="48463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6080" y="2605254"/>
            <a:ext cx="5259849" cy="2391307"/>
            <a:chOff x="266080" y="2605254"/>
            <a:chExt cx="5259849" cy="2391307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66080" y="2605254"/>
              <a:ext cx="1462359" cy="818984"/>
            </a:xfrm>
            <a:prstGeom prst="wedgeRoundRectCallout">
              <a:avLst>
                <a:gd name="adj1" fmla="val 74808"/>
                <a:gd name="adj2" fmla="val 8986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3200" dirty="0" smtClean="0">
                  <a:solidFill>
                    <a:srgbClr val="0070C0"/>
                  </a:solidFill>
                  <a:latin typeface="Verdana"/>
                  <a:cs typeface="Verdana"/>
                </a:rPr>
                <a:t>links</a:t>
              </a:r>
              <a:endParaRPr lang="en-US" sz="3200" dirty="0">
                <a:solidFill>
                  <a:srgbClr val="0070C0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159574" y="3359684"/>
              <a:ext cx="3366355" cy="1636877"/>
            </a:xfrm>
            <a:prstGeom prst="rect">
              <a:avLst/>
            </a:prstGeom>
            <a:noFill/>
            <a:ln w="76200" cmpd="sng">
              <a:solidFill>
                <a:srgbClr val="66CC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9" y="178730"/>
            <a:ext cx="8702548" cy="14566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33701" y="2219093"/>
            <a:ext cx="3276124" cy="2265192"/>
            <a:chOff x="5633701" y="2219093"/>
            <a:chExt cx="3276124" cy="226519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206631" y="2219093"/>
              <a:ext cx="2703194" cy="832090"/>
            </a:xfrm>
            <a:prstGeom prst="wedgeRoundRectCallout">
              <a:avLst>
                <a:gd name="adj1" fmla="val -54588"/>
                <a:gd name="adj2" fmla="val 7757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3000" dirty="0">
                  <a:solidFill>
                    <a:srgbClr val="0070C0"/>
                  </a:solidFill>
                  <a:latin typeface="Verdana"/>
                  <a:cs typeface="Verdana"/>
                </a:rPr>
                <a:t>I</a:t>
              </a:r>
              <a:r>
                <a:rPr lang="en-US" sz="3000" dirty="0" smtClean="0">
                  <a:solidFill>
                    <a:srgbClr val="0070C0"/>
                  </a:solidFill>
                  <a:latin typeface="Verdana"/>
                  <a:cs typeface="Verdana"/>
                </a:rPr>
                <a:t>llustration</a:t>
              </a:r>
              <a:endParaRPr lang="en-US" sz="3000" dirty="0">
                <a:solidFill>
                  <a:srgbClr val="0070C0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633701" y="3345366"/>
              <a:ext cx="1369265" cy="1138919"/>
            </a:xfrm>
            <a:prstGeom prst="rect">
              <a:avLst/>
            </a:prstGeom>
            <a:noFill/>
            <a:ln w="57150" cmpd="sng">
              <a:solidFill>
                <a:srgbClr val="66CC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87307" y="5363737"/>
            <a:ext cx="4249113" cy="1225485"/>
            <a:chOff x="2787307" y="5363737"/>
            <a:chExt cx="4249113" cy="1225485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2787307" y="5419492"/>
              <a:ext cx="2409162" cy="1096497"/>
            </a:xfrm>
            <a:prstGeom prst="wedgeRoundRectCallout">
              <a:avLst>
                <a:gd name="adj1" fmla="val 62951"/>
                <a:gd name="adj2" fmla="val 395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2400" dirty="0" smtClean="0">
                  <a:solidFill>
                    <a:srgbClr val="0070C0"/>
                  </a:solidFill>
                  <a:latin typeface="Verdana"/>
                  <a:cs typeface="Verdana"/>
                </a:rPr>
                <a:t>Medical Encyclopedia</a:t>
              </a:r>
              <a:endParaRPr lang="en-US" sz="2400" dirty="0">
                <a:solidFill>
                  <a:srgbClr val="0070C0"/>
                </a:solidFill>
                <a:latin typeface="Verdana"/>
                <a:cs typeface="Verdana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72046" y="5363737"/>
              <a:ext cx="1464374" cy="1225485"/>
            </a:xfrm>
            <a:prstGeom prst="rect">
              <a:avLst/>
            </a:prstGeom>
            <a:noFill/>
            <a:ln w="76200" cmpd="sng">
              <a:solidFill>
                <a:srgbClr val="66CC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6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97324" y="254239"/>
            <a:ext cx="8545019" cy="6347283"/>
            <a:chOff x="297324" y="254239"/>
            <a:chExt cx="8545019" cy="6347283"/>
          </a:xfrm>
        </p:grpSpPr>
        <p:grpSp>
          <p:nvGrpSpPr>
            <p:cNvPr id="7" name="Group 6"/>
            <p:cNvGrpSpPr/>
            <p:nvPr/>
          </p:nvGrpSpPr>
          <p:grpSpPr>
            <a:xfrm>
              <a:off x="297324" y="254239"/>
              <a:ext cx="5528441" cy="6347283"/>
              <a:chOff x="297324" y="231937"/>
              <a:chExt cx="5528441" cy="634728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97324" y="231937"/>
                <a:ext cx="5528441" cy="6347283"/>
              </a:xfrm>
              <a:prstGeom prst="rect">
                <a:avLst/>
              </a:prstGeom>
              <a:noFill/>
              <a:ln w="76200" cmpd="sng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079" y="280988"/>
                <a:ext cx="5440680" cy="6286500"/>
              </a:xfrm>
              <a:prstGeom prst="rect">
                <a:avLst/>
              </a:prstGeom>
            </p:spPr>
          </p:pic>
        </p:grpSp>
        <p:sp>
          <p:nvSpPr>
            <p:cNvPr id="5" name="Rounded Rectangular Callout 4"/>
            <p:cNvSpPr/>
            <p:nvPr/>
          </p:nvSpPr>
          <p:spPr>
            <a:xfrm>
              <a:off x="6259399" y="1608999"/>
              <a:ext cx="2582944" cy="983374"/>
            </a:xfrm>
            <a:prstGeom prst="wedgeRoundRectCallout">
              <a:avLst>
                <a:gd name="adj1" fmla="val -65726"/>
                <a:gd name="adj2" fmla="val 2531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3000" dirty="0" smtClean="0">
                  <a:solidFill>
                    <a:srgbClr val="005493"/>
                  </a:solidFill>
                  <a:latin typeface="Verdana"/>
                  <a:cs typeface="Verdana"/>
                </a:rPr>
                <a:t>Handout</a:t>
              </a:r>
              <a:endParaRPr lang="en-US" sz="3000" dirty="0">
                <a:solidFill>
                  <a:srgbClr val="005493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0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391"/>
          <a:stretch/>
        </p:blipFill>
        <p:spPr>
          <a:xfrm>
            <a:off x="373608" y="355633"/>
            <a:ext cx="6359652" cy="61467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91919" y="1180617"/>
            <a:ext cx="4120587" cy="2534856"/>
            <a:chOff x="4791919" y="1180617"/>
            <a:chExt cx="4120587" cy="2534856"/>
          </a:xfrm>
        </p:grpSpPr>
        <p:sp>
          <p:nvSpPr>
            <p:cNvPr id="11" name="Rectangle 10"/>
            <p:cNvSpPr/>
            <p:nvPr/>
          </p:nvSpPr>
          <p:spPr>
            <a:xfrm>
              <a:off x="6018835" y="1180617"/>
              <a:ext cx="714425" cy="578735"/>
            </a:xfrm>
            <a:prstGeom prst="rect">
              <a:avLst/>
            </a:prstGeom>
            <a:noFill/>
            <a:ln w="76200" cmpd="sng">
              <a:solidFill>
                <a:srgbClr val="FF9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791919" y="2338086"/>
              <a:ext cx="4120587" cy="1377387"/>
              <a:chOff x="4791919" y="2338086"/>
              <a:chExt cx="4120587" cy="1377387"/>
            </a:xfrm>
          </p:grpSpPr>
          <p:sp>
            <p:nvSpPr>
              <p:cNvPr id="15" name="Rounded Rectangular Callout 14"/>
              <p:cNvSpPr/>
              <p:nvPr/>
            </p:nvSpPr>
            <p:spPr>
              <a:xfrm>
                <a:off x="4791919" y="2338086"/>
                <a:ext cx="4120587" cy="1377387"/>
              </a:xfrm>
              <a:prstGeom prst="wedgeRoundRectCallout">
                <a:avLst>
                  <a:gd name="adj1" fmla="val -12514"/>
                  <a:gd name="adj2" fmla="val -81284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F8901E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r>
                  <a:rPr lang="en-US" sz="4400" dirty="0" smtClean="0">
                    <a:solidFill>
                      <a:srgbClr val="FF9300"/>
                    </a:solidFill>
                    <a:latin typeface="Calibri" charset="0"/>
                    <a:ea typeface="Calibri" charset="0"/>
                    <a:cs typeface="Calibri" charset="0"/>
                  </a:rPr>
                  <a:t>Click </a:t>
                </a:r>
                <a:r>
                  <a:rPr lang="en-US" sz="4400" dirty="0" err="1" smtClean="0">
                    <a:solidFill>
                      <a:srgbClr val="FF9300"/>
                    </a:solidFill>
                    <a:latin typeface="Calibri" charset="0"/>
                    <a:ea typeface="Calibri" charset="0"/>
                    <a:cs typeface="Calibri" charset="0"/>
                  </a:rPr>
                  <a:t>Espanol</a:t>
                </a:r>
                <a:endParaRPr lang="en-US" sz="4400" dirty="0">
                  <a:solidFill>
                    <a:srgbClr val="FF93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7501590" y="2487961"/>
                <a:ext cx="367645" cy="34879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normalizeH="0" baseline="0" dirty="0" smtClean="0">
                    <a:ln>
                      <a:noFill/>
                    </a:ln>
                    <a:solidFill>
                      <a:srgbClr val="FF9300"/>
                    </a:solidFill>
                    <a:effectLst/>
                    <a:latin typeface="Calibri" charset="0"/>
                    <a:ea typeface="Calibri" charset="0"/>
                    <a:cs typeface="Calibri" charset="0"/>
                  </a:rPr>
                  <a:t>~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rgbClr val="FF9300"/>
                  </a:solidFill>
                  <a:effectLst/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5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rgbClr val="41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5171" name="Rectangle 4"/>
          <p:cNvSpPr>
            <a:spLocks noChangeArrowheads="1"/>
          </p:cNvSpPr>
          <p:nvPr/>
        </p:nvSpPr>
        <p:spPr bwMode="auto">
          <a:xfrm>
            <a:off x="338328" y="490982"/>
            <a:ext cx="8488680" cy="59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i="1" u="sng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P3/DOCS 1</a:t>
            </a:r>
            <a:endParaRPr lang="en-US" sz="28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Provides a framework to learn the fundamental skills of: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 	* physician-patient interactions,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* obtaining </a:t>
            </a:r>
            <a:r>
              <a:rPr lang="en-US" sz="23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a complete history from a </a:t>
            </a: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patient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* performing </a:t>
            </a:r>
            <a:r>
              <a:rPr lang="en-US" sz="23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appropriate physical exam techniques </a:t>
            </a:r>
            <a:endParaRPr lang="en-US" sz="23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during </a:t>
            </a:r>
            <a:r>
              <a:rPr lang="en-US" sz="23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patient assessments</a:t>
            </a:r>
            <a:endParaRPr lang="en-US" sz="23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* professionalism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 	*communications skills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* health </a:t>
            </a:r>
            <a:r>
              <a:rPr lang="en-US" sz="23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literacy and </a:t>
            </a:r>
            <a:endParaRPr lang="en-US" sz="230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	* ethical </a:t>
            </a:r>
            <a:r>
              <a:rPr lang="en-US" sz="2300" dirty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challenges to medical </a:t>
            </a:r>
            <a:r>
              <a:rPr lang="en-US" sz="230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20372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4" y="401447"/>
            <a:ext cx="6440932" cy="6055106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12618" y="2175687"/>
            <a:ext cx="3796496" cy="1253313"/>
          </a:xfrm>
          <a:prstGeom prst="wedgeRoundRectCallout">
            <a:avLst>
              <a:gd name="adj1" fmla="val -12184"/>
              <a:gd name="adj2" fmla="val -9542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57A05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600" dirty="0" smtClean="0">
                <a:solidFill>
                  <a:srgbClr val="57A05F"/>
                </a:solidFill>
                <a:latin typeface="Verdana"/>
                <a:cs typeface="Verdana"/>
              </a:rPr>
              <a:t>Click English</a:t>
            </a:r>
            <a:endParaRPr lang="en-US" sz="3600" dirty="0">
              <a:solidFill>
                <a:srgbClr val="57A05F"/>
              </a:solidFill>
              <a:latin typeface="Verdana"/>
              <a:cs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9934" y="162046"/>
            <a:ext cx="8535949" cy="1126521"/>
            <a:chOff x="369934" y="162046"/>
            <a:chExt cx="8535949" cy="1126521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3170001" y="162046"/>
              <a:ext cx="5735882" cy="1126521"/>
            </a:xfrm>
            <a:prstGeom prst="wedgeRoundRectCallout">
              <a:avLst>
                <a:gd name="adj1" fmla="val -56922"/>
                <a:gd name="adj2" fmla="val 1454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Verdana"/>
                  <a:cs typeface="Verdana"/>
                </a:rPr>
                <a:t>Click </a:t>
              </a:r>
              <a:r>
                <a:rPr lang="en-US" sz="3200" dirty="0" smtClean="0">
                  <a:solidFill>
                    <a:srgbClr val="007AAA"/>
                  </a:solidFill>
                  <a:latin typeface="Verdana"/>
                  <a:cs typeface="Verdana"/>
                </a:rPr>
                <a:t>Medline</a:t>
              </a:r>
              <a:r>
                <a:rPr lang="en-US" sz="3200" dirty="0" smtClean="0">
                  <a:solidFill>
                    <a:srgbClr val="FF9300"/>
                  </a:solidFill>
                  <a:latin typeface="Verdana"/>
                  <a:cs typeface="Verdana"/>
                </a:rPr>
                <a:t>Plus</a:t>
              </a:r>
              <a:r>
                <a:rPr lang="en-US" sz="3200" dirty="0" smtClean="0">
                  <a:solidFill>
                    <a:prstClr val="black"/>
                  </a:solidFill>
                  <a:latin typeface="Verdana"/>
                  <a:cs typeface="Verdana"/>
                </a:rPr>
                <a:t> icon</a:t>
              </a:r>
              <a:endParaRPr lang="en-US" sz="32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69934" y="590309"/>
              <a:ext cx="2315393" cy="694481"/>
            </a:xfrm>
            <a:prstGeom prst="rect">
              <a:avLst/>
            </a:prstGeom>
            <a:noFill/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46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3120" y="229553"/>
            <a:ext cx="8301093" cy="6389370"/>
            <a:chOff x="243120" y="229553"/>
            <a:chExt cx="8301093" cy="63893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821" y="229553"/>
              <a:ext cx="4829175" cy="638937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43120" y="2507140"/>
              <a:ext cx="8301093" cy="2441931"/>
              <a:chOff x="243120" y="2507140"/>
              <a:chExt cx="8301093" cy="244193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486245" y="2507140"/>
                <a:ext cx="3057968" cy="1834196"/>
                <a:chOff x="3054129" y="2507140"/>
                <a:chExt cx="3057968" cy="1834196"/>
              </a:xfrm>
            </p:grpSpPr>
            <p:sp>
              <p:nvSpPr>
                <p:cNvPr id="16" name="Rounded Rectangle 15"/>
                <p:cNvSpPr/>
                <p:nvPr/>
              </p:nvSpPr>
              <p:spPr bwMode="auto">
                <a:xfrm>
                  <a:off x="3054129" y="2507140"/>
                  <a:ext cx="3057968" cy="1834196"/>
                </a:xfrm>
                <a:prstGeom prst="roundRect">
                  <a:avLst/>
                </a:prstGeom>
                <a:solidFill>
                  <a:schemeClr val="bg1"/>
                </a:solidFill>
                <a:ln w="57150" cmpd="sng">
                  <a:solidFill>
                    <a:srgbClr val="0099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685800">
                    <a:lnSpc>
                      <a:spcPct val="110000"/>
                    </a:lnSpc>
                    <a:defRPr/>
                  </a:pPr>
                  <a:endParaRPr lang="en-US" sz="1350" dirty="0">
                    <a:solidFill>
                      <a:srgbClr val="000000"/>
                    </a:solidFill>
                    <a:latin typeface="Verdana"/>
                    <a:cs typeface="Verdana"/>
                  </a:endParaRPr>
                </a:p>
              </p:txBody>
            </p:sp>
            <p:sp>
              <p:nvSpPr>
                <p:cNvPr id="17" name="Content Placeholder 2"/>
                <p:cNvSpPr txBox="1">
                  <a:spLocks/>
                </p:cNvSpPr>
                <p:nvPr/>
              </p:nvSpPr>
              <p:spPr bwMode="auto">
                <a:xfrm>
                  <a:off x="3356215" y="2699876"/>
                  <a:ext cx="2453796" cy="14510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xtLst>
                  <a:ext uri="{FAA26D3D-D897-4be2-8F04-BA451C77F1D7}">
                    <ma14:placeholderFlag xmlns:ma14="http://schemas.microsoft.com/office/mac/drawingml/2011/main" val="1"/>
                  </a:ex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marL="730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7307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3303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509588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9667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14239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1881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23383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defTabSz="685800">
                    <a:spcBef>
                      <a:spcPct val="20000"/>
                    </a:spcBef>
                  </a:pPr>
                  <a:r>
                    <a:rPr lang="en-US" sz="4000" dirty="0" smtClean="0">
                      <a:solidFill>
                        <a:srgbClr val="005493"/>
                      </a:solidFill>
                      <a:latin typeface="Calibri" charset="0"/>
                    </a:rPr>
                    <a:t>Multiple</a:t>
                  </a:r>
                </a:p>
                <a:p>
                  <a:pPr algn="ctr" defTabSz="685800">
                    <a:spcBef>
                      <a:spcPct val="20000"/>
                    </a:spcBef>
                  </a:pPr>
                  <a:r>
                    <a:rPr lang="en-US" sz="4000" dirty="0" smtClean="0">
                      <a:solidFill>
                        <a:srgbClr val="005493"/>
                      </a:solidFill>
                      <a:latin typeface="Calibri" charset="0"/>
                    </a:rPr>
                    <a:t>Languages</a:t>
                  </a:r>
                  <a:endParaRPr lang="en-US" sz="4000" dirty="0">
                    <a:solidFill>
                      <a:srgbClr val="005493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243120" y="4535930"/>
                <a:ext cx="2405810" cy="413141"/>
              </a:xfrm>
              <a:prstGeom prst="rect">
                <a:avLst/>
              </a:prstGeom>
              <a:noFill/>
              <a:ln w="76200" cmpd="sng">
                <a:solidFill>
                  <a:srgbClr val="FF7C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121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8" y="277686"/>
            <a:ext cx="4637786" cy="62931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0191" y="949123"/>
            <a:ext cx="3605371" cy="5640213"/>
            <a:chOff x="250191" y="949123"/>
            <a:chExt cx="3605371" cy="564021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50449" y="949123"/>
              <a:ext cx="3205113" cy="851397"/>
            </a:xfrm>
            <a:prstGeom prst="wedgeRoundRectCallout">
              <a:avLst>
                <a:gd name="adj1" fmla="val -40407"/>
                <a:gd name="adj2" fmla="val 7766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2400" dirty="0" smtClean="0">
                  <a:solidFill>
                    <a:srgbClr val="0070C0"/>
                  </a:solidFill>
                  <a:latin typeface="Verdana"/>
                  <a:cs typeface="Verdana"/>
                </a:rPr>
                <a:t>Select </a:t>
              </a:r>
              <a:r>
                <a:rPr lang="en-US" sz="2400" smtClean="0">
                  <a:solidFill>
                    <a:srgbClr val="0070C0"/>
                  </a:solidFill>
                  <a:latin typeface="Verdana"/>
                  <a:cs typeface="Verdana"/>
                </a:rPr>
                <a:t>a language </a:t>
              </a:r>
              <a:endParaRPr lang="en-US" sz="2400" dirty="0">
                <a:solidFill>
                  <a:srgbClr val="0070C0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flipV="1">
              <a:off x="250191" y="2121032"/>
              <a:ext cx="1531475" cy="4468304"/>
            </a:xfrm>
            <a:prstGeom prst="rect">
              <a:avLst/>
            </a:prstGeom>
            <a:noFill/>
            <a:ln w="76200" cmpd="sng">
              <a:solidFill>
                <a:srgbClr val="66CC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02031" y="2064470"/>
            <a:ext cx="5500116" cy="4572000"/>
            <a:chOff x="2502031" y="2064470"/>
            <a:chExt cx="5500116" cy="4572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" b="20635"/>
            <a:stretch/>
          </p:blipFill>
          <p:spPr>
            <a:xfrm>
              <a:off x="2502031" y="2064470"/>
              <a:ext cx="5500116" cy="4572000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2971131" y="3337090"/>
              <a:ext cx="4853116" cy="718009"/>
            </a:xfrm>
            <a:prstGeom prst="wedgeRoundRectCallout">
              <a:avLst>
                <a:gd name="adj1" fmla="val -40407"/>
                <a:gd name="adj2" fmla="val 7766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9437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r>
                <a:rPr lang="en-US" sz="2400" dirty="0" smtClean="0">
                  <a:solidFill>
                    <a:srgbClr val="0070C0"/>
                  </a:solidFill>
                  <a:latin typeface="Verdana"/>
                  <a:cs typeface="Verdana"/>
                </a:rPr>
                <a:t>Select a topic and click links </a:t>
              </a:r>
              <a:endParaRPr lang="en-US" sz="2400" dirty="0">
                <a:solidFill>
                  <a:srgbClr val="0070C0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2542476" y="4364611"/>
              <a:ext cx="2849656" cy="641022"/>
            </a:xfrm>
            <a:prstGeom prst="rect">
              <a:avLst/>
            </a:prstGeom>
            <a:noFill/>
            <a:ln w="76200" cmpd="sng">
              <a:solidFill>
                <a:srgbClr val="9437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05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98" y="1566474"/>
            <a:ext cx="3942842" cy="4832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" y="1564849"/>
            <a:ext cx="3830320" cy="48564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989984" y="260966"/>
            <a:ext cx="3186258" cy="983374"/>
          </a:xfrm>
          <a:prstGeom prst="wedgeRoundRectCallout">
            <a:avLst>
              <a:gd name="adj1" fmla="val -49750"/>
              <a:gd name="adj2" fmla="val -440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200" dirty="0" smtClean="0">
                <a:solidFill>
                  <a:srgbClr val="005493"/>
                </a:solidFill>
                <a:latin typeface="Verdana"/>
                <a:cs typeface="Verdana"/>
              </a:rPr>
              <a:t>Documents</a:t>
            </a:r>
            <a:endParaRPr lang="en-US" sz="3200" dirty="0">
              <a:solidFill>
                <a:srgbClr val="005493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984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35" y="260604"/>
            <a:ext cx="5867400" cy="6336792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630848" y="2314937"/>
            <a:ext cx="6177487" cy="1361647"/>
          </a:xfrm>
          <a:prstGeom prst="wedgeRoundRectCallout">
            <a:avLst>
              <a:gd name="adj1" fmla="val -76653"/>
              <a:gd name="adj2" fmla="val -2901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200" dirty="0" smtClean="0">
                <a:solidFill>
                  <a:prstClr val="black"/>
                </a:solidFill>
                <a:latin typeface="Verdana"/>
                <a:cs typeface="Verdana"/>
              </a:rPr>
              <a:t>Click </a:t>
            </a:r>
            <a:r>
              <a:rPr lang="en-US" sz="3200" dirty="0" smtClean="0">
                <a:solidFill>
                  <a:srgbClr val="007AAA"/>
                </a:solidFill>
                <a:latin typeface="Verdana"/>
                <a:cs typeface="Verdana"/>
              </a:rPr>
              <a:t>Drugs &amp; Supplements</a:t>
            </a:r>
            <a:endParaRPr lang="en-US" sz="3200" dirty="0">
              <a:solidFill>
                <a:srgbClr val="007AAA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3909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1" y="250952"/>
            <a:ext cx="6713728" cy="6356096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3498950" y="3128058"/>
            <a:ext cx="5286236" cy="1361647"/>
          </a:xfrm>
          <a:prstGeom prst="wedgeRoundRectCallout">
            <a:avLst>
              <a:gd name="adj1" fmla="val -70303"/>
              <a:gd name="adj2" fmla="val -3751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4000" dirty="0" smtClean="0">
                <a:solidFill>
                  <a:prstClr val="black"/>
                </a:solidFill>
                <a:latin typeface="Verdana"/>
                <a:cs typeface="Verdana"/>
              </a:rPr>
              <a:t>Select a Letter</a:t>
            </a:r>
            <a:endParaRPr lang="en-US" sz="4000" dirty="0">
              <a:solidFill>
                <a:srgbClr val="007AAA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1044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6" y="213360"/>
            <a:ext cx="3865880" cy="64312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224076" y="5153628"/>
            <a:ext cx="6551272" cy="1361647"/>
          </a:xfrm>
          <a:prstGeom prst="wedgeRoundRectCallout">
            <a:avLst>
              <a:gd name="adj1" fmla="val -70410"/>
              <a:gd name="adj2" fmla="val 4068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3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4000" dirty="0" smtClean="0">
                <a:solidFill>
                  <a:prstClr val="black"/>
                </a:solidFill>
                <a:latin typeface="Verdana"/>
                <a:cs typeface="Verdana"/>
              </a:rPr>
              <a:t>Select Omeprazole</a:t>
            </a:r>
            <a:endParaRPr lang="en-US" sz="4000" dirty="0">
              <a:solidFill>
                <a:srgbClr val="007AAA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5173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84256" y="1525450"/>
            <a:ext cx="8609512" cy="5049289"/>
            <a:chOff x="284256" y="1525450"/>
            <a:chExt cx="8609512" cy="5049289"/>
          </a:xfrm>
        </p:grpSpPr>
        <p:grpSp>
          <p:nvGrpSpPr>
            <p:cNvPr id="21" name="Group 20"/>
            <p:cNvGrpSpPr/>
            <p:nvPr/>
          </p:nvGrpSpPr>
          <p:grpSpPr>
            <a:xfrm>
              <a:off x="284256" y="1525450"/>
              <a:ext cx="3879425" cy="5029200"/>
              <a:chOff x="206199" y="1425091"/>
              <a:chExt cx="3879425" cy="50292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967"/>
              <a:stretch/>
            </p:blipFill>
            <p:spPr>
              <a:xfrm>
                <a:off x="224824" y="1425091"/>
                <a:ext cx="3860800" cy="5029200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</p:pic>
          <p:sp>
            <p:nvSpPr>
              <p:cNvPr id="7" name="Rectangle 6"/>
              <p:cNvSpPr/>
              <p:nvPr/>
            </p:nvSpPr>
            <p:spPr>
              <a:xfrm flipV="1">
                <a:off x="206199" y="2359229"/>
                <a:ext cx="1187703" cy="284375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 flipV="1">
                <a:off x="239498" y="4459908"/>
                <a:ext cx="1490625" cy="284375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387125" y="1871820"/>
              <a:ext cx="3499763" cy="4338320"/>
              <a:chOff x="1815038" y="1470492"/>
              <a:chExt cx="3499763" cy="433832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7" r="1401"/>
              <a:stretch/>
            </p:blipFill>
            <p:spPr>
              <a:xfrm>
                <a:off x="1868194" y="1470492"/>
                <a:ext cx="3446607" cy="4338320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  <p:sp>
            <p:nvSpPr>
              <p:cNvPr id="9" name="Rectangle 8"/>
              <p:cNvSpPr/>
              <p:nvPr/>
            </p:nvSpPr>
            <p:spPr>
              <a:xfrm flipV="1">
                <a:off x="1821324" y="1715677"/>
                <a:ext cx="1562899" cy="257660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flipV="1">
                <a:off x="1822894" y="3667027"/>
                <a:ext cx="1872414" cy="248236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flipV="1">
                <a:off x="1815038" y="3979685"/>
                <a:ext cx="1399502" cy="257660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flipV="1">
                <a:off x="1826036" y="4330048"/>
                <a:ext cx="1718442" cy="257660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391286" y="1986368"/>
              <a:ext cx="3502482" cy="4588371"/>
              <a:chOff x="5480495" y="1952914"/>
              <a:chExt cx="3502482" cy="458837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4" r="1496"/>
              <a:stretch/>
            </p:blipFill>
            <p:spPr>
              <a:xfrm>
                <a:off x="5520342" y="1985160"/>
                <a:ext cx="3462635" cy="4556125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  <p:sp>
            <p:nvSpPr>
              <p:cNvPr id="14" name="Rectangle 13"/>
              <p:cNvSpPr/>
              <p:nvPr/>
            </p:nvSpPr>
            <p:spPr>
              <a:xfrm flipV="1">
                <a:off x="5488351" y="1952914"/>
                <a:ext cx="2467872" cy="284375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flipV="1">
                <a:off x="5480495" y="2397544"/>
                <a:ext cx="1240816" cy="284375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 flipV="1">
                <a:off x="5491493" y="4920791"/>
                <a:ext cx="654783" cy="260799"/>
              </a:xfrm>
              <a:prstGeom prst="rect">
                <a:avLst/>
              </a:prstGeom>
              <a:noFill/>
              <a:ln w="76200" cmpd="sng">
                <a:solidFill>
                  <a:srgbClr val="F96A4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3" y="189264"/>
            <a:ext cx="8463280" cy="108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8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1" y="229553"/>
            <a:ext cx="4829175" cy="6389370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3192721" y="1706252"/>
            <a:ext cx="5735882" cy="983374"/>
          </a:xfrm>
          <a:prstGeom prst="wedgeRoundRectCallout">
            <a:avLst>
              <a:gd name="adj1" fmla="val -57729"/>
              <a:gd name="adj2" fmla="val 2087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31B34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200" dirty="0" smtClean="0">
                <a:solidFill>
                  <a:prstClr val="black"/>
                </a:solidFill>
                <a:latin typeface="Verdana"/>
                <a:cs typeface="Verdana"/>
              </a:rPr>
              <a:t>Select </a:t>
            </a:r>
            <a:r>
              <a:rPr lang="en-US" sz="3200" dirty="0" smtClean="0">
                <a:solidFill>
                  <a:srgbClr val="007AAA"/>
                </a:solidFill>
                <a:latin typeface="Verdana"/>
                <a:cs typeface="Verdana"/>
              </a:rPr>
              <a:t>Videos &amp; Tools</a:t>
            </a:r>
            <a:endParaRPr lang="en-US" sz="3200" dirty="0">
              <a:solidFill>
                <a:srgbClr val="007AAA"/>
              </a:solidFill>
              <a:latin typeface="Verdana"/>
              <a:cs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9598" y="2164466"/>
            <a:ext cx="2416465" cy="550453"/>
          </a:xfrm>
          <a:prstGeom prst="rect">
            <a:avLst/>
          </a:prstGeom>
          <a:noFill/>
          <a:ln w="76200" cmpd="sng">
            <a:solidFill>
              <a:srgbClr val="FF2F9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0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4130" y="1839442"/>
            <a:ext cx="8568347" cy="4712843"/>
            <a:chOff x="284130" y="1839442"/>
            <a:chExt cx="8568347" cy="47128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30" y="1839442"/>
              <a:ext cx="4385183" cy="4712843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45688" y="2231084"/>
              <a:ext cx="8506789" cy="4071366"/>
              <a:chOff x="345688" y="2231084"/>
              <a:chExt cx="8506789" cy="4071366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345688" y="3345366"/>
                <a:ext cx="2274849" cy="563388"/>
              </a:xfrm>
              <a:prstGeom prst="rect">
                <a:avLst/>
              </a:prstGeom>
              <a:noFill/>
              <a:ln w="76200" cmpd="sng">
                <a:solidFill>
                  <a:srgbClr val="A321A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3931" y="2231084"/>
                <a:ext cx="4368546" cy="4071366"/>
              </a:xfrm>
              <a:prstGeom prst="rect">
                <a:avLst/>
              </a:prstGeom>
              <a:ln w="76200">
                <a:solidFill>
                  <a:srgbClr val="A321A1"/>
                </a:solidFill>
              </a:ln>
            </p:spPr>
          </p:pic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1" y="205678"/>
            <a:ext cx="8741664" cy="13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3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0574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1543050" y="2494429"/>
            <a:ext cx="6057900" cy="1869141"/>
          </a:xfrm>
          <a:prstGeom prst="wedgeRoundRectCallout">
            <a:avLst>
              <a:gd name="adj1" fmla="val -49821"/>
              <a:gd name="adj2" fmla="val -3920"/>
              <a:gd name="adj3" fmla="val 16667"/>
            </a:avLst>
          </a:prstGeom>
          <a:solidFill>
            <a:schemeClr val="bg1"/>
          </a:solidFill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000" dirty="0" err="1">
                <a:solidFill>
                  <a:srgbClr val="C00000"/>
                </a:solidFill>
              </a:rPr>
              <a:t>www.ttuhsc.edu</a:t>
            </a:r>
            <a:r>
              <a:rPr lang="en-US" sz="4000" dirty="0">
                <a:solidFill>
                  <a:srgbClr val="C00000"/>
                </a:solidFill>
              </a:rPr>
              <a:t>/libraries</a:t>
            </a:r>
          </a:p>
        </p:txBody>
      </p:sp>
    </p:spTree>
    <p:extLst>
      <p:ext uri="{BB962C8B-B14F-4D97-AF65-F5344CB8AC3E}">
        <p14:creationId xmlns:p14="http://schemas.microsoft.com/office/powerpoint/2010/main" val="1014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5" y="445532"/>
            <a:ext cx="5710936" cy="61376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4475" y="1838227"/>
            <a:ext cx="1283031" cy="292231"/>
          </a:xfrm>
          <a:prstGeom prst="rect">
            <a:avLst/>
          </a:prstGeom>
          <a:noFill/>
          <a:ln w="76200" cmpd="sng">
            <a:solidFill>
              <a:srgbClr val="66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34535" y="2416097"/>
            <a:ext cx="2542516" cy="2267414"/>
            <a:chOff x="3323025" y="2416097"/>
            <a:chExt cx="2542516" cy="226741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412273" y="2419814"/>
              <a:ext cx="2453268" cy="226369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23025" y="2416097"/>
              <a:ext cx="2297189" cy="8066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520" y="822960"/>
            <a:ext cx="8191949" cy="5577840"/>
            <a:chOff x="477520" y="822960"/>
            <a:chExt cx="8191949" cy="5577840"/>
          </a:xfrm>
        </p:grpSpPr>
        <p:sp>
          <p:nvSpPr>
            <p:cNvPr id="10" name="Rectangle 9"/>
            <p:cNvSpPr/>
            <p:nvPr/>
          </p:nvSpPr>
          <p:spPr>
            <a:xfrm>
              <a:off x="477520" y="3226275"/>
              <a:ext cx="2895664" cy="535020"/>
            </a:xfrm>
            <a:prstGeom prst="rect">
              <a:avLst/>
            </a:prstGeom>
            <a:noFill/>
            <a:ln w="76200" cmpd="sng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" t="555" r="509" b="258"/>
            <a:stretch/>
          </p:blipFill>
          <p:spPr>
            <a:xfrm>
              <a:off x="4170558" y="822960"/>
              <a:ext cx="4498911" cy="5577840"/>
            </a:xfrm>
            <a:prstGeom prst="rect">
              <a:avLst/>
            </a:prstGeom>
            <a:solidFill>
              <a:srgbClr val="0096FF"/>
            </a:solidFill>
            <a:ln w="28575">
              <a:solidFill>
                <a:srgbClr val="0096FF"/>
              </a:solidFill>
            </a:ln>
          </p:spPr>
        </p:pic>
      </p:grpSp>
      <p:sp>
        <p:nvSpPr>
          <p:cNvPr id="19" name="AutoShape 7"/>
          <p:cNvSpPr>
            <a:spLocks noChangeArrowheads="1"/>
          </p:cNvSpPr>
          <p:nvPr/>
        </p:nvSpPr>
        <p:spPr bwMode="auto">
          <a:xfrm rot="5400000">
            <a:off x="6670106" y="4238745"/>
            <a:ext cx="1341835" cy="359569"/>
          </a:xfrm>
          <a:prstGeom prst="leftArrow">
            <a:avLst>
              <a:gd name="adj1" fmla="val 50000"/>
              <a:gd name="adj2" fmla="val 81495"/>
            </a:avLst>
          </a:prstGeom>
          <a:gradFill flip="none" rotWithShape="1">
            <a:gsLst>
              <a:gs pos="0">
                <a:srgbClr val="00CC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" r="1118"/>
          <a:stretch/>
        </p:blipFill>
        <p:spPr>
          <a:xfrm>
            <a:off x="1188720" y="227395"/>
            <a:ext cx="6675120" cy="63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3" y="378627"/>
            <a:ext cx="5099050" cy="54800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0663" y="1604052"/>
            <a:ext cx="1283031" cy="292231"/>
          </a:xfrm>
          <a:prstGeom prst="rect">
            <a:avLst/>
          </a:prstGeom>
          <a:noFill/>
          <a:ln w="76200" cmpd="sng">
            <a:solidFill>
              <a:srgbClr val="66CC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3288" y="1011437"/>
            <a:ext cx="8526613" cy="5440680"/>
            <a:chOff x="353288" y="1011437"/>
            <a:chExt cx="8526613" cy="5440680"/>
          </a:xfrm>
        </p:grpSpPr>
        <p:sp>
          <p:nvSpPr>
            <p:cNvPr id="15" name="Rectangle 14"/>
            <p:cNvSpPr/>
            <p:nvPr/>
          </p:nvSpPr>
          <p:spPr>
            <a:xfrm>
              <a:off x="353288" y="3424237"/>
              <a:ext cx="2679844" cy="579817"/>
            </a:xfrm>
            <a:prstGeom prst="rect">
              <a:avLst/>
            </a:prstGeom>
            <a:noFill/>
            <a:ln w="76200" cmpd="sng">
              <a:solidFill>
                <a:srgbClr val="FF2F9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FFFFFF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7"/>
            <a:stretch/>
          </p:blipFill>
          <p:spPr>
            <a:xfrm>
              <a:off x="3345587" y="1011437"/>
              <a:ext cx="5534314" cy="5440680"/>
            </a:xfrm>
            <a:prstGeom prst="rect">
              <a:avLst/>
            </a:prstGeom>
            <a:ln w="57150">
              <a:solidFill>
                <a:srgbClr val="9F66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699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280472" y="2723825"/>
            <a:ext cx="6583055" cy="11817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Health Literacy</a:t>
            </a:r>
          </a:p>
        </p:txBody>
      </p:sp>
    </p:spTree>
    <p:extLst>
      <p:ext uri="{BB962C8B-B14F-4D97-AF65-F5344CB8AC3E}">
        <p14:creationId xmlns:p14="http://schemas.microsoft.com/office/powerpoint/2010/main" val="2024251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0800" cmpd="thickThin">
            <a:solidFill>
              <a:srgbClr val="41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8234" y="1012343"/>
            <a:ext cx="8247530" cy="477522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Health literacy is “the degree to which individuals have the capacity to make appropriate health decisions.”</a:t>
            </a:r>
            <a:endParaRPr lang="en-US" sz="2800" i="1" kern="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/>
            <a:endParaRPr lang="en-US" sz="2000" kern="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1" indent="0">
              <a:buNone/>
            </a:pPr>
            <a:r>
              <a:rPr lang="en-US" sz="2000" kern="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Low literacy skills indicate problems with reading, writing, listening, speaking, and math.  </a:t>
            </a:r>
          </a:p>
          <a:p>
            <a:pPr marL="457200" lvl="1" indent="0">
              <a:buNone/>
            </a:pPr>
            <a:endParaRPr lang="en-US" sz="2000" kern="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1" indent="0">
              <a:buNone/>
            </a:pPr>
            <a:r>
              <a:rPr lang="en-US" sz="2000" kern="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Health care professionals must be aware of their patients’ health   literacy levels to maximize the effectiveness of their interactions.</a:t>
            </a:r>
          </a:p>
          <a:p>
            <a:pPr marL="457200" lvl="1" indent="0">
              <a:buNone/>
            </a:pPr>
            <a:endParaRPr lang="en-US" sz="2000" kern="0" dirty="0" smtClean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1" indent="0">
              <a:buNone/>
            </a:pPr>
            <a:r>
              <a:rPr lang="en-US" sz="2000" kern="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One way to help patients with low literacy skills is to use visual cues to enhance health education messages.</a:t>
            </a:r>
          </a:p>
          <a:p>
            <a:pPr lvl="1">
              <a:buFontTx/>
              <a:buNone/>
            </a:pPr>
            <a:r>
              <a:rPr lang="en-US" sz="2000" i="1" kern="0" dirty="0" smtClean="0"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000" i="1" kern="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(Nielsen-</a:t>
            </a:r>
            <a:r>
              <a:rPr lang="en-US" sz="1000" i="1" kern="0" dirty="0" err="1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Bohlman</a:t>
            </a:r>
            <a:r>
              <a:rPr lang="en-US" sz="1000" i="1" kern="0" dirty="0" smtClean="0">
                <a:solidFill>
                  <a:srgbClr val="4180FF"/>
                </a:solidFill>
                <a:latin typeface="Calibri" charset="0"/>
                <a:ea typeface="Calibri" charset="0"/>
                <a:cs typeface="Calibri" charset="0"/>
              </a:rPr>
              <a:t>, L., 2004)</a:t>
            </a:r>
            <a:endParaRPr lang="en-US" sz="1000" kern="0" dirty="0">
              <a:solidFill>
                <a:srgbClr val="418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82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3" y="501551"/>
            <a:ext cx="6496431" cy="6094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314" y="223965"/>
            <a:ext cx="7587344" cy="751114"/>
          </a:xfrm>
          <a:prstGeom prst="rect">
            <a:avLst/>
          </a:prstGeom>
          <a:solidFill>
            <a:schemeClr val="bg1"/>
          </a:solidFill>
          <a:ln w="57150">
            <a:solidFill>
              <a:srgbClr val="2D3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D3193"/>
                </a:solidFill>
              </a:rPr>
              <a:t>https://</a:t>
            </a:r>
            <a:r>
              <a:rPr lang="en-US" sz="2400" dirty="0" err="1">
                <a:solidFill>
                  <a:srgbClr val="2D3193"/>
                </a:solidFill>
              </a:rPr>
              <a:t>health.gov</a:t>
            </a:r>
            <a:r>
              <a:rPr lang="en-US" sz="2400" dirty="0">
                <a:solidFill>
                  <a:srgbClr val="2D3193"/>
                </a:solidFill>
              </a:rPr>
              <a:t>/communication/literacy/</a:t>
            </a:r>
            <a:r>
              <a:rPr lang="en-US" sz="2400" dirty="0" err="1">
                <a:solidFill>
                  <a:srgbClr val="2D3193"/>
                </a:solidFill>
              </a:rPr>
              <a:t>quickguide</a:t>
            </a:r>
            <a:r>
              <a:rPr lang="en-US" sz="2400" dirty="0">
                <a:solidFill>
                  <a:srgbClr val="2D3193"/>
                </a:solidFill>
              </a:rPr>
              <a:t>/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699819" y="1986116"/>
            <a:ext cx="3076342" cy="19665"/>
          </a:xfrm>
          <a:prstGeom prst="straightConnector1">
            <a:avLst/>
          </a:prstGeom>
          <a:ln w="15875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01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80" y="1124407"/>
            <a:ext cx="6001639" cy="5499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8328" y="166465"/>
            <a:ext cx="7587344" cy="751114"/>
          </a:xfrm>
          <a:prstGeom prst="rect">
            <a:avLst/>
          </a:prstGeom>
          <a:solidFill>
            <a:schemeClr val="bg1"/>
          </a:solidFill>
          <a:ln w="76200">
            <a:solidFill>
              <a:srgbClr val="3DAA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https://</a:t>
            </a:r>
            <a:r>
              <a:rPr lang="en-US" sz="2400" dirty="0" err="1">
                <a:solidFill>
                  <a:schemeClr val="tx1"/>
                </a:solidFill>
              </a:rPr>
              <a:t>health.gov</a:t>
            </a:r>
            <a:r>
              <a:rPr lang="en-US" sz="2400" dirty="0">
                <a:solidFill>
                  <a:schemeClr val="tx1"/>
                </a:solidFill>
              </a:rPr>
              <a:t>/communication/literacy/</a:t>
            </a:r>
            <a:r>
              <a:rPr lang="en-US" sz="2400" dirty="0" err="1">
                <a:solidFill>
                  <a:schemeClr val="tx1"/>
                </a:solidFill>
              </a:rPr>
              <a:t>quickguide</a:t>
            </a:r>
            <a:r>
              <a:rPr lang="en-US" sz="2400" dirty="0">
                <a:solidFill>
                  <a:schemeClr val="tx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73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ll Card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4" y="1313475"/>
            <a:ext cx="8673352" cy="396571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89112" y="285898"/>
            <a:ext cx="8565776" cy="8571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Example of a patient handout that uses visual cues to help the patient understand how to take medications correctly.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1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235324" y="5442856"/>
            <a:ext cx="8619564" cy="1251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</a:rPr>
              <a:t>U.S</a:t>
            </a:r>
            <a:r>
              <a:rPr lang="en-US" sz="1200" dirty="0">
                <a:solidFill>
                  <a:schemeClr val="tx1"/>
                </a:solidFill>
              </a:rPr>
              <a:t>. Department of Health and Human Services, The Pharmacy Intervention for Limited Literacy (PILL) Study Research Team, Jacobson, M.P.H., C.H.E.S., K. L., </a:t>
            </a:r>
            <a:r>
              <a:rPr lang="en-US" sz="1200" dirty="0" err="1">
                <a:solidFill>
                  <a:schemeClr val="tx1"/>
                </a:solidFill>
              </a:rPr>
              <a:t>Kripalani</a:t>
            </a:r>
            <a:r>
              <a:rPr lang="en-US" sz="1200" dirty="0">
                <a:solidFill>
                  <a:schemeClr val="tx1"/>
                </a:solidFill>
              </a:rPr>
              <a:t>, M.D., M.Sc., S., </a:t>
            </a:r>
            <a:r>
              <a:rPr lang="en-US" sz="1200" dirty="0" err="1">
                <a:solidFill>
                  <a:schemeClr val="tx1"/>
                </a:solidFill>
              </a:rPr>
              <a:t>Gazmararian</a:t>
            </a:r>
            <a:r>
              <a:rPr lang="en-US" sz="1200" dirty="0">
                <a:solidFill>
                  <a:schemeClr val="tx1"/>
                </a:solidFill>
              </a:rPr>
              <a:t>, Ph.D., M.P.H., J. A., &amp; </a:t>
            </a:r>
            <a:r>
              <a:rPr lang="en-US" sz="1200" dirty="0" err="1">
                <a:solidFill>
                  <a:schemeClr val="tx1"/>
                </a:solidFill>
              </a:rPr>
              <a:t>McMorris</a:t>
            </a:r>
            <a:r>
              <a:rPr lang="en-US" sz="1200" dirty="0">
                <a:solidFill>
                  <a:schemeClr val="tx1"/>
                </a:solidFill>
              </a:rPr>
              <a:t>, B.A., K. J. (2008). 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i="1" dirty="0" smtClean="0">
                <a:solidFill>
                  <a:schemeClr val="tx1"/>
                </a:solidFill>
              </a:rPr>
              <a:t>How </a:t>
            </a:r>
            <a:r>
              <a:rPr lang="en-US" sz="1200" i="1" dirty="0">
                <a:solidFill>
                  <a:schemeClr val="tx1"/>
                </a:solidFill>
              </a:rPr>
              <a:t>to create a pill card</a:t>
            </a:r>
            <a:r>
              <a:rPr lang="en-US" sz="1200" dirty="0">
                <a:solidFill>
                  <a:schemeClr val="tx1"/>
                </a:solidFill>
              </a:rPr>
              <a:t> (08-M016). </a:t>
            </a:r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Retrieved 8-1-2016 from </a:t>
            </a:r>
            <a:r>
              <a:rPr lang="en-US" sz="1200" dirty="0">
                <a:solidFill>
                  <a:schemeClr val="tx1"/>
                </a:solidFill>
              </a:rPr>
              <a:t>Agency for Healthcare Research and Quality website</a:t>
            </a:r>
            <a:r>
              <a:rPr lang="en-US" sz="12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1200" dirty="0" smtClean="0">
                <a:solidFill>
                  <a:schemeClr val="tx1"/>
                </a:solidFill>
                <a:hlinkClick r:id="rId3" action="ppaction://hlinkfile"/>
              </a:rPr>
              <a:t>http</a:t>
            </a:r>
            <a:r>
              <a:rPr lang="en-US" sz="1200" dirty="0">
                <a:solidFill>
                  <a:schemeClr val="tx1"/>
                </a:solidFill>
                <a:hlinkClick r:id="rId3" action="ppaction://hlinkfile"/>
              </a:rPr>
              <a:t>://</a:t>
            </a:r>
            <a:r>
              <a:rPr lang="en-US" sz="1200" dirty="0" err="1">
                <a:solidFill>
                  <a:schemeClr val="tx1"/>
                </a:solidFill>
                <a:hlinkClick r:id="rId3" action="ppaction://hlinkfile"/>
              </a:rPr>
              <a:t>www.ahrq.gov</a:t>
            </a:r>
            <a:r>
              <a:rPr lang="en-US" sz="1200" dirty="0">
                <a:solidFill>
                  <a:schemeClr val="tx1"/>
                </a:solidFill>
                <a:hlinkClick r:id="rId3" action="ppaction://hlinkfile"/>
              </a:rPr>
              <a:t>/sites/default/files/</a:t>
            </a:r>
            <a:r>
              <a:rPr lang="en-US" sz="1200" dirty="0" err="1">
                <a:solidFill>
                  <a:schemeClr val="tx1"/>
                </a:solidFill>
                <a:hlinkClick r:id="rId3" action="ppaction://hlinkfile"/>
              </a:rPr>
              <a:t>wysiwyg</a:t>
            </a:r>
            <a:r>
              <a:rPr lang="en-US" sz="1200" dirty="0">
                <a:solidFill>
                  <a:schemeClr val="tx1"/>
                </a:solidFill>
                <a:hlinkClick r:id="rId3" action="ppaction://hlinkfile"/>
              </a:rPr>
              <a:t>/patients-consumers/diagnosis-treatment/treatments/</a:t>
            </a:r>
            <a:r>
              <a:rPr lang="en-US" sz="1200" dirty="0" err="1">
                <a:solidFill>
                  <a:schemeClr val="tx1"/>
                </a:solidFill>
                <a:hlinkClick r:id="rId3" action="ppaction://hlinkfile"/>
              </a:rPr>
              <a:t>pillcard</a:t>
            </a:r>
            <a:r>
              <a:rPr lang="en-US" sz="1200" dirty="0">
                <a:solidFill>
                  <a:schemeClr val="tx1"/>
                </a:solidFill>
                <a:hlinkClick r:id="rId3" action="ppaction://hlinkfile"/>
              </a:rPr>
              <a:t>/</a:t>
            </a:r>
            <a:r>
              <a:rPr lang="en-US" sz="1200" dirty="0" err="1">
                <a:solidFill>
                  <a:schemeClr val="tx1"/>
                </a:solidFill>
                <a:hlinkClick r:id="rId3" action="ppaction://hlinkfile"/>
              </a:rPr>
              <a:t>pillcard.pdf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280472" y="2723825"/>
            <a:ext cx="6583055" cy="11817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Patient History</a:t>
            </a:r>
          </a:p>
        </p:txBody>
      </p:sp>
    </p:spTree>
    <p:extLst>
      <p:ext uri="{BB962C8B-B14F-4D97-AF65-F5344CB8AC3E}">
        <p14:creationId xmlns:p14="http://schemas.microsoft.com/office/powerpoint/2010/main" val="1472430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55684" y="360485"/>
            <a:ext cx="5118608" cy="6137029"/>
            <a:chOff x="266433" y="360485"/>
            <a:chExt cx="5118608" cy="61370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8" b="1"/>
            <a:stretch/>
          </p:blipFill>
          <p:spPr>
            <a:xfrm>
              <a:off x="266433" y="360485"/>
              <a:ext cx="5118608" cy="6137029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7" name="Rounded Rectangular Callout 6"/>
            <p:cNvSpPr/>
            <p:nvPr/>
          </p:nvSpPr>
          <p:spPr>
            <a:xfrm>
              <a:off x="2254698" y="360485"/>
              <a:ext cx="3019945" cy="486624"/>
            </a:xfrm>
            <a:prstGeom prst="wedgeRoundRectCallout">
              <a:avLst>
                <a:gd name="adj1" fmla="val 328"/>
                <a:gd name="adj2" fmla="val 48902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1C1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rgbClr val="C51A00"/>
                  </a:solidFill>
                  <a:latin typeface="+mj-lt"/>
                  <a:cs typeface="Verdana"/>
                </a:rPr>
                <a:t>www.ttuhsc.edu</a:t>
              </a:r>
              <a:r>
                <a:rPr lang="en-US" dirty="0">
                  <a:solidFill>
                    <a:srgbClr val="C51A00"/>
                  </a:solidFill>
                  <a:latin typeface="+mj-lt"/>
                  <a:cs typeface="Verdana"/>
                </a:rPr>
                <a:t>/libraries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4016" y="2975476"/>
            <a:ext cx="7036068" cy="3514704"/>
            <a:chOff x="464016" y="2975476"/>
            <a:chExt cx="7036068" cy="3514704"/>
          </a:xfrm>
        </p:grpSpPr>
        <p:sp>
          <p:nvSpPr>
            <p:cNvPr id="8" name="Rectangle 7"/>
            <p:cNvSpPr/>
            <p:nvPr/>
          </p:nvSpPr>
          <p:spPr>
            <a:xfrm>
              <a:off x="5284269" y="2975476"/>
              <a:ext cx="385011" cy="45352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4016" y="4074117"/>
              <a:ext cx="7036068" cy="2416063"/>
              <a:chOff x="406266" y="4054867"/>
              <a:chExt cx="7036068" cy="2416063"/>
            </a:xfrm>
          </p:grpSpPr>
          <p:sp>
            <p:nvSpPr>
              <p:cNvPr id="11" name="Rounded Rectangular Callout 10"/>
              <p:cNvSpPr/>
              <p:nvPr/>
            </p:nvSpPr>
            <p:spPr bwMode="auto">
              <a:xfrm>
                <a:off x="406266" y="4054867"/>
                <a:ext cx="7036068" cy="2416063"/>
              </a:xfrm>
              <a:prstGeom prst="wedgeRoundRectCallout">
                <a:avLst>
                  <a:gd name="adj1" fmla="val 20869"/>
                  <a:gd name="adj2" fmla="val -72677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656523" y="4340993"/>
                <a:ext cx="6554804" cy="5667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3000"/>
                  </a:spcAft>
                  <a:defRPr/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Under Popular 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Resources by School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908178" y="4988809"/>
                <a:ext cx="2032243" cy="1243581"/>
                <a:chOff x="598316" y="4957235"/>
                <a:chExt cx="2032243" cy="1243581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318" b="318"/>
                <a:stretch/>
              </p:blipFill>
              <p:spPr>
                <a:xfrm>
                  <a:off x="1654691" y="4957235"/>
                  <a:ext cx="975868" cy="1243581"/>
                </a:xfrm>
                <a:prstGeom prst="rect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598316" y="5313945"/>
                  <a:ext cx="1039106" cy="5667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Aft>
                      <a:spcPts val="3000"/>
                    </a:spcAft>
                    <a:defRPr/>
                  </a:pPr>
                  <a:r>
                    <a:rPr lang="en-US" sz="2800" dirty="0" smtClean="0">
                      <a:solidFill>
                        <a:srgbClr val="000000"/>
                      </a:solidFill>
                      <a:latin typeface="Verdana" charset="0"/>
                      <a:ea typeface="ＭＳ Ｐゴシック" charset="0"/>
                      <a:cs typeface="Verdana" charset="0"/>
                    </a:rPr>
                    <a:t>click</a:t>
                  </a:r>
                  <a:endPara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3644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54292" y="228600"/>
            <a:ext cx="5029200" cy="6400800"/>
            <a:chOff x="3144692" y="304800"/>
            <a:chExt cx="5029200" cy="6400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r="-112" b="709"/>
            <a:stretch/>
          </p:blipFill>
          <p:spPr>
            <a:xfrm>
              <a:off x="3144692" y="304800"/>
              <a:ext cx="5029200" cy="6400800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5112712" y="385481"/>
              <a:ext cx="2919667" cy="403413"/>
            </a:xfrm>
            <a:prstGeom prst="wedgeRoundRectCallout">
              <a:avLst>
                <a:gd name="adj1" fmla="val -49821"/>
                <a:gd name="adj2" fmla="val -392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000" dirty="0" err="1">
                  <a:solidFill>
                    <a:srgbClr val="C00000"/>
                  </a:solidFill>
                </a:rPr>
                <a:t>www.ttuhsc.edu</a:t>
              </a:r>
              <a:r>
                <a:rPr lang="en-US" sz="2000" dirty="0">
                  <a:solidFill>
                    <a:srgbClr val="C00000"/>
                  </a:solidFill>
                </a:rPr>
                <a:t>/libraries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0270" y="1122466"/>
            <a:ext cx="7847589" cy="4267200"/>
            <a:chOff x="570270" y="1122466"/>
            <a:chExt cx="7847589" cy="4267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58"/>
            <a:stretch/>
          </p:blipFill>
          <p:spPr>
            <a:xfrm>
              <a:off x="570270" y="1122466"/>
              <a:ext cx="2103120" cy="42672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2959769" y="2637500"/>
              <a:ext cx="5458090" cy="1504194"/>
              <a:chOff x="2959769" y="2637500"/>
              <a:chExt cx="5458090" cy="1360758"/>
            </a:xfrm>
          </p:grpSpPr>
          <p:sp>
            <p:nvSpPr>
              <p:cNvPr id="3" name="Rounded Rectangular Callout 2"/>
              <p:cNvSpPr/>
              <p:nvPr/>
            </p:nvSpPr>
            <p:spPr>
              <a:xfrm>
                <a:off x="2959769" y="2637500"/>
                <a:ext cx="5458090" cy="1360758"/>
              </a:xfrm>
              <a:prstGeom prst="wedgeRoundRectCallout">
                <a:avLst>
                  <a:gd name="adj1" fmla="val -65320"/>
                  <a:gd name="adj2" fmla="val -30481"/>
                  <a:gd name="adj3" fmla="val 16667"/>
                </a:avLst>
              </a:prstGeom>
              <a:solidFill>
                <a:schemeClr val="bg1"/>
              </a:solidFill>
              <a:ln w="762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dirty="0" smtClean="0">
                    <a:solidFill>
                      <a:srgbClr val="0432FF"/>
                    </a:solidFill>
                  </a:rPr>
                  <a:t>  </a:t>
                </a:r>
                <a:r>
                  <a:rPr lang="en-US" sz="4400" dirty="0" smtClean="0">
                    <a:solidFill>
                      <a:srgbClr val="00B050"/>
                    </a:solidFill>
                  </a:rPr>
                  <a:t>Select</a:t>
                </a:r>
                <a:r>
                  <a:rPr lang="en-US" dirty="0" smtClean="0">
                    <a:solidFill>
                      <a:srgbClr val="0432FF"/>
                    </a:solidFill>
                  </a:rPr>
                  <a:t> </a:t>
                </a:r>
                <a:endParaRPr lang="en-US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921621" y="2870585"/>
                <a:ext cx="3173505" cy="914400"/>
              </a:xfrm>
              <a:prstGeom prst="rect">
                <a:avLst/>
              </a:prstGeom>
              <a:solidFill>
                <a:srgbClr val="CDCDCD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rgbClr val="CC1B00"/>
                    </a:solidFill>
                  </a:rPr>
                  <a:t>Subject Guides</a:t>
                </a:r>
                <a:endParaRPr lang="en-US" sz="3600" dirty="0">
                  <a:solidFill>
                    <a:srgbClr val="CC1B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8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1" y="257937"/>
            <a:ext cx="6644132" cy="63421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228305" y="3402541"/>
            <a:ext cx="5414963" cy="1063625"/>
          </a:xfrm>
          <a:prstGeom prst="wedgeRoundRectCallout">
            <a:avLst>
              <a:gd name="adj1" fmla="val -51052"/>
              <a:gd name="adj2" fmla="val 144013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Medicine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2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02" y="1863861"/>
            <a:ext cx="8168396" cy="442714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7" b="9401"/>
          <a:stretch/>
        </p:blipFill>
        <p:spPr>
          <a:xfrm>
            <a:off x="2332190" y="1881841"/>
            <a:ext cx="6279641" cy="4524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80673" y="446007"/>
            <a:ext cx="6468177" cy="1662045"/>
            <a:chOff x="1780673" y="446007"/>
            <a:chExt cx="6468177" cy="1662045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1780673" y="446007"/>
              <a:ext cx="6468177" cy="1063625"/>
            </a:xfrm>
            <a:prstGeom prst="wedgeRoundRectCallout">
              <a:avLst>
                <a:gd name="adj1" fmla="val 712"/>
                <a:gd name="adj2" fmla="val 4719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41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the drop </a:t>
              </a: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down menu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2" name="Triangle 11"/>
            <p:cNvSpPr>
              <a:spLocks noChangeAspect="1"/>
            </p:cNvSpPr>
            <p:nvPr/>
          </p:nvSpPr>
          <p:spPr>
            <a:xfrm rot="10800000">
              <a:off x="6825944" y="727242"/>
              <a:ext cx="764552" cy="659098"/>
            </a:xfrm>
            <a:prstGeom prst="triangle">
              <a:avLst/>
            </a:prstGeom>
            <a:solidFill>
              <a:srgbClr val="5E5E5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14426768">
              <a:off x="7321251" y="1302972"/>
              <a:ext cx="1196842" cy="413318"/>
            </a:xfrm>
            <a:prstGeom prst="leftArrow">
              <a:avLst>
                <a:gd name="adj1" fmla="val 50000"/>
                <a:gd name="adj2" fmla="val 89575"/>
              </a:avLst>
            </a:prstGeom>
            <a:solidFill>
              <a:srgbClr val="FF40FF"/>
            </a:solidFill>
            <a:ln w="222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38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" t="2427" r="459" b="3659"/>
          <a:stretch/>
        </p:blipFill>
        <p:spPr>
          <a:xfrm>
            <a:off x="914400" y="3291840"/>
            <a:ext cx="6949440" cy="13716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544068" y="1010653"/>
            <a:ext cx="8055863" cy="1223933"/>
          </a:xfrm>
          <a:prstGeom prst="wedgeRoundRectCallout">
            <a:avLst>
              <a:gd name="adj1" fmla="val -21895"/>
              <a:gd name="adj2" fmla="val 17709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C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Create </a:t>
            </a: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 Free </a:t>
            </a:r>
            <a:r>
              <a:rPr lang="en-US" sz="32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MyAccess</a:t>
            </a: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Profile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"/>
          <a:stretch/>
        </p:blipFill>
        <p:spPr>
          <a:xfrm>
            <a:off x="333558" y="461264"/>
            <a:ext cx="8503920" cy="385064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374904" y="4942716"/>
            <a:ext cx="8339328" cy="1128900"/>
          </a:xfrm>
          <a:prstGeom prst="wedgeRoundRectCallout">
            <a:avLst>
              <a:gd name="adj1" fmla="val -26385"/>
              <a:gd name="adj2" fmla="val -22589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A24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200" u="sng" dirty="0" smtClean="0">
                <a:solidFill>
                  <a:srgbClr val="2476A2"/>
                </a:solidFill>
                <a:latin typeface="Verdana" charset="0"/>
                <a:ea typeface="ＭＳ Ｐゴシック" charset="0"/>
                <a:cs typeface="Verdana" charset="0"/>
              </a:rPr>
              <a:t>Don’t have a </a:t>
            </a:r>
            <a:r>
              <a:rPr lang="en-US" sz="3200" u="sng" dirty="0" err="1" smtClean="0">
                <a:solidFill>
                  <a:srgbClr val="2476A2"/>
                </a:solidFill>
                <a:latin typeface="Verdana" charset="0"/>
                <a:ea typeface="ＭＳ Ｐゴシック" charset="0"/>
                <a:cs typeface="Verdana" charset="0"/>
              </a:rPr>
              <a:t>MyAccess</a:t>
            </a:r>
            <a:r>
              <a:rPr lang="en-US" sz="3200" u="sng" dirty="0" smtClean="0">
                <a:solidFill>
                  <a:srgbClr val="2476A2"/>
                </a:solidFill>
                <a:latin typeface="Verdana" charset="0"/>
                <a:ea typeface="ＭＳ Ｐゴシック" charset="0"/>
                <a:cs typeface="Verdana" charset="0"/>
              </a:rPr>
              <a:t> Profile?</a:t>
            </a:r>
            <a:endParaRPr lang="en-US" sz="3200" u="sng" dirty="0">
              <a:solidFill>
                <a:srgbClr val="2476A2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217932"/>
            <a:ext cx="5328666" cy="6422136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4242817" y="1440564"/>
            <a:ext cx="4645152" cy="934070"/>
          </a:xfrm>
          <a:prstGeom prst="wedgeRoundRectCallout">
            <a:avLst>
              <a:gd name="adj1" fmla="val -60315"/>
              <a:gd name="adj2" fmla="val -25275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FF5B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Complete the form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9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" y="1874328"/>
            <a:ext cx="5568696" cy="441121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6096000" y="2287797"/>
            <a:ext cx="2844799" cy="3887225"/>
          </a:xfrm>
          <a:prstGeom prst="wedgeRoundRectCallout">
            <a:avLst>
              <a:gd name="adj1" fmla="val -69671"/>
              <a:gd name="adj2" fmla="val -4068"/>
              <a:gd name="adj3" fmla="val 16667"/>
            </a:avLst>
          </a:prstGeom>
          <a:solidFill>
            <a:srgbClr val="D883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i="1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For </a:t>
            </a:r>
            <a:r>
              <a:rPr lang="en-US" sz="2800" i="1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free online </a:t>
            </a:r>
            <a:r>
              <a:rPr lang="en-US" sz="2800" i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textbooks, </a:t>
            </a:r>
            <a:r>
              <a:rPr lang="en-US" sz="28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access from a tablet, laptop, </a:t>
            </a:r>
            <a:r>
              <a:rPr lang="en-US" sz="280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or desktop.</a:t>
            </a:r>
            <a:endParaRPr lang="en-US" sz="2800" dirty="0">
              <a:solidFill>
                <a:schemeClr val="bg1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630" y="291560"/>
            <a:ext cx="6860692" cy="999004"/>
            <a:chOff x="348630" y="291560"/>
            <a:chExt cx="6860692" cy="999004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48630" y="291560"/>
              <a:ext cx="6860692" cy="999004"/>
            </a:xfrm>
            <a:prstGeom prst="wedgeRoundRectCallout">
              <a:avLst>
                <a:gd name="adj1" fmla="val 26889"/>
                <a:gd name="adj2" fmla="val 112668"/>
                <a:gd name="adj3" fmla="val 16667"/>
              </a:avLst>
            </a:prstGeom>
            <a:solidFill>
              <a:srgbClr val="FFFFFF"/>
            </a:solidFill>
            <a:ln w="63500" cap="flat" cmpd="sng" algn="ctr">
              <a:solidFill>
                <a:srgbClr val="D853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Login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to your personal </a:t>
              </a: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account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2" name="Triangle 1"/>
            <p:cNvSpPr>
              <a:spLocks noChangeAspect="1"/>
            </p:cNvSpPr>
            <p:nvPr/>
          </p:nvSpPr>
          <p:spPr>
            <a:xfrm rot="10800000">
              <a:off x="6268783" y="538570"/>
              <a:ext cx="721277" cy="621791"/>
            </a:xfrm>
            <a:prstGeom prst="triangle">
              <a:avLst/>
            </a:prstGeom>
            <a:solidFill>
              <a:srgbClr val="6868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783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" y="1223391"/>
            <a:ext cx="5568696" cy="4411218"/>
          </a:xfrm>
          <a:prstGeom prst="rect">
            <a:avLst/>
          </a:prstGeom>
          <a:solidFill>
            <a:srgbClr val="D883FF"/>
          </a:solidFill>
          <a:ln w="28575">
            <a:noFill/>
          </a:ln>
        </p:spPr>
      </p:pic>
      <p:sp>
        <p:nvSpPr>
          <p:cNvPr id="13" name="Rounded Rectangular Callout 12"/>
          <p:cNvSpPr/>
          <p:nvPr/>
        </p:nvSpPr>
        <p:spPr>
          <a:xfrm>
            <a:off x="6084711" y="1636860"/>
            <a:ext cx="2844799" cy="3887225"/>
          </a:xfrm>
          <a:prstGeom prst="wedgeRoundRectCallout">
            <a:avLst>
              <a:gd name="adj1" fmla="val -69671"/>
              <a:gd name="adj2" fmla="val -4068"/>
              <a:gd name="adj3" fmla="val 16667"/>
            </a:avLst>
          </a:prstGeom>
          <a:solidFill>
            <a:srgbClr val="D883FF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Click arrow to </a:t>
            </a:r>
            <a:r>
              <a:rPr lang="en-US" sz="280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the book:</a:t>
            </a:r>
            <a:endParaRPr lang="en-US" sz="2800" dirty="0" smtClean="0">
              <a:solidFill>
                <a:schemeClr val="bg1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“The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Verdana" charset="0"/>
              </a:rPr>
              <a:t>Patient History”</a:t>
            </a:r>
          </a:p>
        </p:txBody>
      </p:sp>
    </p:spTree>
    <p:extLst>
      <p:ext uri="{BB962C8B-B14F-4D97-AF65-F5344CB8AC3E}">
        <p14:creationId xmlns:p14="http://schemas.microsoft.com/office/powerpoint/2010/main" val="200601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18"/>
          <a:stretch/>
        </p:blipFill>
        <p:spPr>
          <a:xfrm>
            <a:off x="2502852" y="1323373"/>
            <a:ext cx="4138295" cy="5358226"/>
          </a:xfrm>
          <a:prstGeom prst="rect">
            <a:avLst/>
          </a:prstGeom>
          <a:ln w="19050">
            <a:solidFill>
              <a:srgbClr val="136185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265287" y="197555"/>
            <a:ext cx="8613423" cy="886177"/>
          </a:xfrm>
          <a:prstGeom prst="wedgeRoundRectCallout">
            <a:avLst>
              <a:gd name="adj1" fmla="val -49996"/>
              <a:gd name="adj2" fmla="val -10596"/>
              <a:gd name="adj3" fmla="val 16667"/>
            </a:avLst>
          </a:prstGeom>
          <a:solidFill>
            <a:schemeClr val="bg1"/>
          </a:solidFill>
          <a:ln w="57150">
            <a:solidFill>
              <a:srgbClr val="A6E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http</a:t>
            </a:r>
            <a:r>
              <a:rPr lang="en-US" sz="2400" dirty="0">
                <a:solidFill>
                  <a:schemeClr val="tx1"/>
                </a:solidFill>
              </a:rPr>
              <a:t>://</a:t>
            </a:r>
            <a:r>
              <a:rPr lang="en-US" sz="2400" dirty="0" err="1">
                <a:solidFill>
                  <a:schemeClr val="tx1"/>
                </a:solidFill>
              </a:rPr>
              <a:t>accessmedicine.mhmedical.com</a:t>
            </a:r>
            <a:r>
              <a:rPr lang="en-US" sz="2400" dirty="0">
                <a:solidFill>
                  <a:schemeClr val="tx1"/>
                </a:solidFill>
              </a:rPr>
              <a:t>/</a:t>
            </a:r>
            <a:r>
              <a:rPr lang="en-US" sz="2400" dirty="0" err="1">
                <a:solidFill>
                  <a:schemeClr val="tx1"/>
                </a:solidFill>
              </a:rPr>
              <a:t>book.aspx?bookID</a:t>
            </a:r>
            <a:r>
              <a:rPr lang="en-US" sz="2400" dirty="0">
                <a:solidFill>
                  <a:schemeClr val="tx1"/>
                </a:solidFill>
              </a:rPr>
              <a:t>=500</a:t>
            </a:r>
          </a:p>
        </p:txBody>
      </p:sp>
    </p:spTree>
    <p:extLst>
      <p:ext uri="{BB962C8B-B14F-4D97-AF65-F5344CB8AC3E}">
        <p14:creationId xmlns:p14="http://schemas.microsoft.com/office/powerpoint/2010/main" val="10234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316984" cy="6400800"/>
          </a:xfrm>
          <a:prstGeom prst="rect">
            <a:avLst/>
          </a:prstGeom>
          <a:ln w="19050">
            <a:solidFill>
              <a:srgbClr val="1C1A6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37067" y="1106559"/>
            <a:ext cx="3860800" cy="2788108"/>
            <a:chOff x="237067" y="1106559"/>
            <a:chExt cx="3860800" cy="2788108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37067" y="1106559"/>
              <a:ext cx="3860800" cy="2788108"/>
            </a:xfrm>
            <a:prstGeom prst="wedgeRoundRectCallout">
              <a:avLst>
                <a:gd name="adj1" fmla="val 63506"/>
                <a:gd name="adj2" fmla="val -45588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76D1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24933" y="2365083"/>
              <a:ext cx="3307644" cy="1174045"/>
            </a:xfrm>
            <a:prstGeom prst="rect">
              <a:avLst/>
            </a:prstGeom>
            <a:solidFill>
              <a:srgbClr val="1C1A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Interactive</a:t>
              </a:r>
            </a:p>
            <a:p>
              <a:pPr algn="ctr"/>
              <a:r>
                <a:rPr lang="en-US" sz="3200" dirty="0" smtClean="0"/>
                <a:t>Self-Assessment</a:t>
              </a:r>
              <a:endParaRPr lang="en-US" sz="32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75267" y="1385866"/>
              <a:ext cx="2173111" cy="6999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5400" dirty="0">
                  <a:solidFill>
                    <a:srgbClr val="008F00"/>
                  </a:solidFill>
                </a:rPr>
                <a:t>Select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1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89" y="464058"/>
            <a:ext cx="4572000" cy="592988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5422" y="2503557"/>
            <a:ext cx="2957688" cy="3208619"/>
            <a:chOff x="654756" y="607024"/>
            <a:chExt cx="2957688" cy="320861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654756" y="607024"/>
              <a:ext cx="2957688" cy="3208619"/>
            </a:xfrm>
            <a:prstGeom prst="wedgeRoundRectCallout">
              <a:avLst>
                <a:gd name="adj1" fmla="val 116941"/>
                <a:gd name="adj2" fmla="val 54332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76D1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47044" y="860977"/>
              <a:ext cx="2173111" cy="27007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dirty="0" smtClean="0">
                  <a:solidFill>
                    <a:srgbClr val="008F00"/>
                  </a:solidFill>
                </a:rPr>
                <a:t>Scroll to</a:t>
              </a:r>
            </a:p>
            <a:p>
              <a:pPr algn="ctr" defTabSz="457200">
                <a:defRPr/>
              </a:pPr>
              <a:r>
                <a:rPr lang="en-US" sz="4000" i="1" dirty="0" smtClean="0">
                  <a:solidFill>
                    <a:srgbClr val="008F00"/>
                  </a:solidFill>
                </a:rPr>
                <a:t>The Patient History</a:t>
              </a:r>
              <a:endParaRPr lang="en-US" sz="4000" i="1" dirty="0">
                <a:solidFill>
                  <a:srgbClr val="008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3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7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6" y="251460"/>
            <a:ext cx="4560570" cy="6355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084108" y="2404783"/>
            <a:ext cx="3692339" cy="1459006"/>
          </a:xfrm>
          <a:prstGeom prst="wedgeRoundRectCallout">
            <a:avLst>
              <a:gd name="adj1" fmla="val -74829"/>
              <a:gd name="adj2" fmla="val -19281"/>
              <a:gd name="adj3" fmla="val 16667"/>
            </a:avLst>
          </a:prstGeom>
          <a:solidFill>
            <a:schemeClr val="bg1"/>
          </a:solidFill>
          <a:ln w="762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4800" dirty="0" smtClean="0">
                <a:solidFill>
                  <a:srgbClr val="C00000"/>
                </a:solidFill>
              </a:rPr>
              <a:t>Tutorials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77"/>
          <a:stretch/>
        </p:blipFill>
        <p:spPr>
          <a:xfrm>
            <a:off x="3381892" y="343306"/>
            <a:ext cx="5540502" cy="4114800"/>
          </a:xfrm>
          <a:prstGeom prst="rect">
            <a:avLst/>
          </a:prstGeom>
          <a:ln w="28575">
            <a:solidFill>
              <a:srgbClr val="0A5387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64421" y="711448"/>
            <a:ext cx="2569091" cy="2311152"/>
            <a:chOff x="264421" y="711448"/>
            <a:chExt cx="2569091" cy="231115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64421" y="711448"/>
              <a:ext cx="2569091" cy="2311152"/>
            </a:xfrm>
            <a:prstGeom prst="wedgeRoundRectCallout">
              <a:avLst>
                <a:gd name="adj1" fmla="val 71652"/>
                <a:gd name="adj2" fmla="val -43234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76D1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17691" y="896257"/>
              <a:ext cx="2277532" cy="1990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3600" dirty="0" smtClean="0">
                  <a:solidFill>
                    <a:srgbClr val="008F00"/>
                  </a:solidFill>
                </a:rPr>
                <a:t>Select the number of questions</a:t>
              </a:r>
              <a:endParaRPr lang="en-US" sz="3600" dirty="0">
                <a:solidFill>
                  <a:srgbClr val="008F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4421" y="4458106"/>
            <a:ext cx="8511218" cy="2221406"/>
            <a:chOff x="264421" y="4458106"/>
            <a:chExt cx="8511218" cy="22214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95" r="12516" b="4014"/>
            <a:stretch/>
          </p:blipFill>
          <p:spPr>
            <a:xfrm>
              <a:off x="3929319" y="4837289"/>
              <a:ext cx="4846320" cy="1463040"/>
            </a:xfrm>
            <a:prstGeom prst="rect">
              <a:avLst/>
            </a:prstGeom>
            <a:ln w="28575">
              <a:solidFill>
                <a:srgbClr val="095387"/>
              </a:solidFill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264421" y="4458106"/>
              <a:ext cx="2949655" cy="2221406"/>
              <a:chOff x="211233" y="3783952"/>
              <a:chExt cx="2949655" cy="2221406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211233" y="3783952"/>
                <a:ext cx="2949655" cy="2221406"/>
              </a:xfrm>
              <a:prstGeom prst="wedgeRoundRectCallout">
                <a:avLst>
                  <a:gd name="adj1" fmla="val 76901"/>
                  <a:gd name="adj2" fmla="val 19460"/>
                  <a:gd name="adj3" fmla="val 16667"/>
                </a:avLst>
              </a:prstGeom>
              <a:solidFill>
                <a:schemeClr val="bg1"/>
              </a:solidFill>
              <a:ln w="76200">
                <a:solidFill>
                  <a:srgbClr val="76D15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sz="4000" dirty="0">
                  <a:solidFill>
                    <a:srgbClr val="008F00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31770" y="4894655"/>
                <a:ext cx="2308579" cy="867819"/>
              </a:xfrm>
              <a:prstGeom prst="rect">
                <a:avLst/>
              </a:prstGeom>
              <a:solidFill>
                <a:srgbClr val="1C1A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/>
                  <a:t>Start Test</a:t>
                </a:r>
                <a:endParaRPr lang="en-US" sz="36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56356" y="4044561"/>
                <a:ext cx="1862666" cy="6999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defRPr/>
                </a:pPr>
                <a:r>
                  <a:rPr lang="en-US" sz="4800" dirty="0" smtClean="0">
                    <a:solidFill>
                      <a:srgbClr val="008F00"/>
                    </a:solidFill>
                  </a:rPr>
                  <a:t>Click</a:t>
                </a:r>
                <a:endParaRPr lang="en-US" sz="4800" dirty="0">
                  <a:solidFill>
                    <a:srgbClr val="008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489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3" y="266703"/>
            <a:ext cx="8389874" cy="485863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9333" y="5362221"/>
            <a:ext cx="8805334" cy="1230489"/>
            <a:chOff x="169333" y="5362221"/>
            <a:chExt cx="8805334" cy="1230489"/>
          </a:xfrm>
        </p:grpSpPr>
        <p:sp>
          <p:nvSpPr>
            <p:cNvPr id="4" name="Rectangle 3"/>
            <p:cNvSpPr/>
            <p:nvPr/>
          </p:nvSpPr>
          <p:spPr>
            <a:xfrm>
              <a:off x="169333" y="5362221"/>
              <a:ext cx="8805334" cy="123048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953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3510" y="5658553"/>
              <a:ext cx="3431823" cy="637824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Submit &amp; View Answer</a:t>
              </a:r>
              <a:endParaRPr lang="en-US" sz="26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521479" y="5658553"/>
              <a:ext cx="4334933" cy="637824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/>
                <a:t>Submit &amp; View Next Question</a:t>
              </a:r>
              <a:endParaRPr lang="en-US" sz="2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139" y="5658553"/>
              <a:ext cx="649111" cy="637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95387"/>
                  </a:solidFill>
                </a:rPr>
                <a:t>or</a:t>
              </a:r>
              <a:endParaRPr lang="en-US" sz="3600" dirty="0">
                <a:solidFill>
                  <a:srgbClr val="09538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8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367792"/>
            <a:ext cx="7010400" cy="61224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8612" y="4800066"/>
            <a:ext cx="3137872" cy="1375103"/>
            <a:chOff x="3003064" y="2341874"/>
            <a:chExt cx="3137872" cy="1375103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003064" y="2341874"/>
              <a:ext cx="3137872" cy="1375103"/>
            </a:xfrm>
            <a:prstGeom prst="wedgeRoundRectCallout">
              <a:avLst>
                <a:gd name="adj1" fmla="val 60988"/>
                <a:gd name="adj2" fmla="val -57359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76D1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28310" y="2532413"/>
              <a:ext cx="2696763" cy="9619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dirty="0" smtClean="0">
                  <a:solidFill>
                    <a:srgbClr val="008F00"/>
                  </a:solidFill>
                </a:rPr>
                <a:t>Explanation</a:t>
              </a:r>
              <a:endParaRPr lang="en-US" sz="4000" i="1" dirty="0">
                <a:solidFill>
                  <a:srgbClr val="008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77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7" y="359918"/>
            <a:ext cx="7912989" cy="61381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74960" y="5332020"/>
            <a:ext cx="2210204" cy="1009403"/>
            <a:chOff x="5651261" y="5628904"/>
            <a:chExt cx="2210204" cy="1009403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651261" y="5628904"/>
              <a:ext cx="2210204" cy="1009403"/>
            </a:xfrm>
            <a:prstGeom prst="wedgeRoundRectCallout">
              <a:avLst>
                <a:gd name="adj1" fmla="val 60988"/>
                <a:gd name="adj2" fmla="val -57359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1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76508" y="5866409"/>
              <a:ext cx="1664324" cy="5492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i="1" dirty="0" smtClean="0">
                  <a:solidFill>
                    <a:srgbClr val="D81E00"/>
                  </a:solidFill>
                </a:rPr>
                <a:t>NOTE!</a:t>
              </a:r>
              <a:endParaRPr lang="en-US" sz="4000" i="1" dirty="0">
                <a:solidFill>
                  <a:srgbClr val="D81E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7526" y="473032"/>
            <a:ext cx="7148945" cy="1009403"/>
            <a:chOff x="997526" y="520532"/>
            <a:chExt cx="7148945" cy="1009403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997526" y="520532"/>
              <a:ext cx="7148945" cy="1009403"/>
            </a:xfrm>
            <a:prstGeom prst="wedgeRoundRectCallout">
              <a:avLst>
                <a:gd name="adj1" fmla="val -41432"/>
                <a:gd name="adj2" fmla="val 108523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1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312222" y="750617"/>
              <a:ext cx="6519555" cy="5492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>
                <a:defRPr/>
              </a:pPr>
              <a:r>
                <a:rPr lang="en-US" sz="4000" smtClean="0">
                  <a:solidFill>
                    <a:srgbClr val="D81E00"/>
                  </a:solidFill>
                </a:rPr>
                <a:t>Patient-Centered Interviewing</a:t>
              </a:r>
              <a:endParaRPr lang="en-US" sz="4000" dirty="0">
                <a:solidFill>
                  <a:srgbClr val="D81E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2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266192" y="1744454"/>
            <a:ext cx="8611616" cy="4167124"/>
            <a:chOff x="266192" y="1744454"/>
            <a:chExt cx="8611616" cy="41671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92" y="1744454"/>
              <a:ext cx="8611616" cy="416712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3975652" y="1744454"/>
              <a:ext cx="1123122" cy="372581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7527" y="374382"/>
            <a:ext cx="7148945" cy="1673079"/>
            <a:chOff x="997527" y="374382"/>
            <a:chExt cx="7148945" cy="1673079"/>
          </a:xfrm>
        </p:grpSpPr>
        <p:grpSp>
          <p:nvGrpSpPr>
            <p:cNvPr id="54" name="Group 53"/>
            <p:cNvGrpSpPr/>
            <p:nvPr/>
          </p:nvGrpSpPr>
          <p:grpSpPr>
            <a:xfrm>
              <a:off x="997527" y="374382"/>
              <a:ext cx="7148945" cy="1009403"/>
              <a:chOff x="997527" y="374382"/>
              <a:chExt cx="7148945" cy="1009403"/>
            </a:xfrm>
          </p:grpSpPr>
          <p:sp>
            <p:nvSpPr>
              <p:cNvPr id="56" name="Rounded Rectangular Callout 55"/>
              <p:cNvSpPr/>
              <p:nvPr/>
            </p:nvSpPr>
            <p:spPr>
              <a:xfrm>
                <a:off x="997527" y="374382"/>
                <a:ext cx="7148945" cy="1009403"/>
              </a:xfrm>
              <a:prstGeom prst="wedgeRoundRectCallout">
                <a:avLst>
                  <a:gd name="adj1" fmla="val -41764"/>
                  <a:gd name="adj2" fmla="val 48523"/>
                  <a:gd name="adj3" fmla="val 16667"/>
                </a:avLst>
              </a:prstGeom>
              <a:solidFill>
                <a:srgbClr val="434343"/>
              </a:solidFill>
              <a:ln w="762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endParaRPr lang="en-US" sz="4000" dirty="0">
                  <a:solidFill>
                    <a:srgbClr val="008F0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688929" y="572489"/>
                <a:ext cx="5587341" cy="5492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>
                  <a:defRPr/>
                </a:pPr>
                <a:r>
                  <a:rPr lang="en-US" sz="4000" dirty="0" smtClean="0">
                    <a:solidFill>
                      <a:schemeClr val="bg1"/>
                    </a:solidFill>
                  </a:rPr>
                  <a:t>Click McGraw-Hill Medical </a:t>
                </a:r>
                <a:endParaRPr lang="en-US" sz="40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7308799" y="515833"/>
                <a:ext cx="661492" cy="657727"/>
                <a:chOff x="7308799" y="515833"/>
                <a:chExt cx="661492" cy="657727"/>
              </a:xfrm>
            </p:grpSpPr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7316026" y="515833"/>
                  <a:ext cx="653142" cy="657727"/>
                </a:xfrm>
                <a:prstGeom prst="rect">
                  <a:avLst/>
                </a:prstGeom>
                <a:solidFill>
                  <a:srgbClr val="DEDE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riangle 59"/>
                <p:cNvSpPr>
                  <a:spLocks noChangeAspect="1"/>
                </p:cNvSpPr>
                <p:nvPr/>
              </p:nvSpPr>
              <p:spPr>
                <a:xfrm rot="10800000">
                  <a:off x="7315425" y="742800"/>
                  <a:ext cx="654693" cy="359751"/>
                </a:xfrm>
                <a:prstGeom prst="triangle">
                  <a:avLst/>
                </a:prstGeom>
                <a:noFill/>
                <a:ln w="38100">
                  <a:solidFill>
                    <a:srgbClr val="43434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7308799" y="735051"/>
                  <a:ext cx="661492" cy="7749"/>
                </a:xfrm>
                <a:prstGeom prst="line">
                  <a:avLst/>
                </a:prstGeom>
                <a:ln w="76200">
                  <a:solidFill>
                    <a:srgbClr val="DEDED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5" name="Straight Arrow Connector 54"/>
            <p:cNvCxnSpPr/>
            <p:nvPr/>
          </p:nvCxnSpPr>
          <p:spPr>
            <a:xfrm flipH="1">
              <a:off x="1510749" y="646043"/>
              <a:ext cx="876" cy="1401418"/>
            </a:xfrm>
            <a:prstGeom prst="straightConnector1">
              <a:avLst/>
            </a:prstGeom>
            <a:ln w="114300">
              <a:solidFill>
                <a:srgbClr val="DEDED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5647" y="5491046"/>
            <a:ext cx="5975276" cy="1009403"/>
            <a:chOff x="5651260" y="5628904"/>
            <a:chExt cx="5329231" cy="1009403"/>
          </a:xfrm>
        </p:grpSpPr>
        <p:sp>
          <p:nvSpPr>
            <p:cNvPr id="63" name="Rounded Rectangular Callout 62"/>
            <p:cNvSpPr/>
            <p:nvPr/>
          </p:nvSpPr>
          <p:spPr>
            <a:xfrm>
              <a:off x="5651260" y="5628904"/>
              <a:ext cx="5329231" cy="1009403"/>
            </a:xfrm>
            <a:prstGeom prst="wedgeRoundRectCallout">
              <a:avLst>
                <a:gd name="adj1" fmla="val -28761"/>
                <a:gd name="adj2" fmla="val -223766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D81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4000" dirty="0">
                <a:solidFill>
                  <a:srgbClr val="008F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876508" y="5866409"/>
              <a:ext cx="4905202" cy="5492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4000" dirty="0" smtClean="0">
                  <a:solidFill>
                    <a:srgbClr val="D81E00"/>
                  </a:solidFill>
                </a:rPr>
                <a:t>Select  </a:t>
              </a:r>
              <a:r>
                <a:rPr lang="en-US" sz="4000" dirty="0" smtClean="0">
                  <a:solidFill>
                    <a:srgbClr val="434343"/>
                  </a:solidFill>
                </a:rPr>
                <a:t>Access Pediatrics</a:t>
              </a:r>
              <a:endParaRPr lang="en-US" sz="4000" dirty="0">
                <a:solidFill>
                  <a:srgbClr val="43434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9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2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409956"/>
            <a:ext cx="8235696" cy="60380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70068" y="2624447"/>
            <a:ext cx="5011386" cy="1033153"/>
            <a:chOff x="2470068" y="2624447"/>
            <a:chExt cx="5011386" cy="1033153"/>
          </a:xfrm>
        </p:grpSpPr>
        <p:sp>
          <p:nvSpPr>
            <p:cNvPr id="3" name="Rectangle 2"/>
            <p:cNvSpPr/>
            <p:nvPr/>
          </p:nvSpPr>
          <p:spPr>
            <a:xfrm>
              <a:off x="2470068" y="2624447"/>
              <a:ext cx="3277589" cy="1033153"/>
            </a:xfrm>
            <a:prstGeom prst="rect">
              <a:avLst/>
            </a:prstGeom>
            <a:noFill/>
            <a:ln w="76200">
              <a:solidFill>
                <a:srgbClr val="D81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878285" y="3123210"/>
              <a:ext cx="1603169" cy="0"/>
            </a:xfrm>
            <a:prstGeom prst="straightConnector1">
              <a:avLst/>
            </a:prstGeom>
            <a:ln w="76200">
              <a:solidFill>
                <a:srgbClr val="D81E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64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280472" y="2723825"/>
            <a:ext cx="6583055" cy="11817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Physical Exam</a:t>
            </a:r>
          </a:p>
        </p:txBody>
      </p:sp>
    </p:spTree>
    <p:extLst>
      <p:ext uri="{BB962C8B-B14F-4D97-AF65-F5344CB8AC3E}">
        <p14:creationId xmlns:p14="http://schemas.microsoft.com/office/powerpoint/2010/main" val="202554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55684" y="360485"/>
            <a:ext cx="5118608" cy="6137029"/>
            <a:chOff x="266433" y="360485"/>
            <a:chExt cx="5118608" cy="61370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8" b="1"/>
            <a:stretch/>
          </p:blipFill>
          <p:spPr>
            <a:xfrm>
              <a:off x="266433" y="360485"/>
              <a:ext cx="5118608" cy="6137029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7" name="Rounded Rectangular Callout 6"/>
            <p:cNvSpPr/>
            <p:nvPr/>
          </p:nvSpPr>
          <p:spPr>
            <a:xfrm>
              <a:off x="2254698" y="360485"/>
              <a:ext cx="3019945" cy="486624"/>
            </a:xfrm>
            <a:prstGeom prst="wedgeRoundRectCallout">
              <a:avLst>
                <a:gd name="adj1" fmla="val 328"/>
                <a:gd name="adj2" fmla="val 48902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1C1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srgbClr val="C51A00"/>
                  </a:solidFill>
                  <a:latin typeface="+mj-lt"/>
                  <a:cs typeface="Verdana"/>
                </a:rPr>
                <a:t>www.ttuhsc.edu</a:t>
              </a:r>
              <a:r>
                <a:rPr lang="en-US" dirty="0">
                  <a:solidFill>
                    <a:srgbClr val="C51A00"/>
                  </a:solidFill>
                  <a:latin typeface="+mj-lt"/>
                  <a:cs typeface="Verdana"/>
                </a:rPr>
                <a:t>/libraries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4016" y="2975476"/>
            <a:ext cx="7036068" cy="3514704"/>
            <a:chOff x="464016" y="2975476"/>
            <a:chExt cx="7036068" cy="3514704"/>
          </a:xfrm>
        </p:grpSpPr>
        <p:sp>
          <p:nvSpPr>
            <p:cNvPr id="8" name="Rectangle 7"/>
            <p:cNvSpPr/>
            <p:nvPr/>
          </p:nvSpPr>
          <p:spPr>
            <a:xfrm>
              <a:off x="5284269" y="2975476"/>
              <a:ext cx="385011" cy="45352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64016" y="4074117"/>
              <a:ext cx="7036068" cy="2416063"/>
              <a:chOff x="406266" y="4054867"/>
              <a:chExt cx="7036068" cy="2416063"/>
            </a:xfrm>
          </p:grpSpPr>
          <p:sp>
            <p:nvSpPr>
              <p:cNvPr id="11" name="Rounded Rectangular Callout 10"/>
              <p:cNvSpPr/>
              <p:nvPr/>
            </p:nvSpPr>
            <p:spPr bwMode="auto">
              <a:xfrm>
                <a:off x="406266" y="4054867"/>
                <a:ext cx="7036068" cy="2416063"/>
              </a:xfrm>
              <a:prstGeom prst="wedgeRoundRectCallout">
                <a:avLst>
                  <a:gd name="adj1" fmla="val 20869"/>
                  <a:gd name="adj2" fmla="val -72677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656523" y="4340993"/>
                <a:ext cx="6554804" cy="5667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3000"/>
                  </a:spcAft>
                  <a:defRPr/>
                </a:pPr>
                <a:r>
                  <a:rPr lang="en-US" sz="28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Under Popular </a:t>
                </a: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Resources by School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908178" y="4988809"/>
                <a:ext cx="2032243" cy="1243581"/>
                <a:chOff x="598316" y="4957235"/>
                <a:chExt cx="2032243" cy="1243581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318" b="318"/>
                <a:stretch/>
              </p:blipFill>
              <p:spPr>
                <a:xfrm>
                  <a:off x="1654691" y="4957235"/>
                  <a:ext cx="975868" cy="1243581"/>
                </a:xfrm>
                <a:prstGeom prst="rect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</p:pic>
            <p:sp>
              <p:nvSpPr>
                <p:cNvPr id="15" name="Rectangle 14"/>
                <p:cNvSpPr/>
                <p:nvPr/>
              </p:nvSpPr>
              <p:spPr bwMode="auto">
                <a:xfrm>
                  <a:off x="598316" y="5313945"/>
                  <a:ext cx="1039106" cy="5667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spcAft>
                      <a:spcPts val="3000"/>
                    </a:spcAft>
                    <a:defRPr/>
                  </a:pPr>
                  <a:r>
                    <a:rPr lang="en-US" sz="2800" dirty="0" smtClean="0">
                      <a:solidFill>
                        <a:srgbClr val="000000"/>
                      </a:solidFill>
                      <a:latin typeface="Verdana" charset="0"/>
                      <a:ea typeface="ＭＳ Ｐゴシック" charset="0"/>
                      <a:cs typeface="Verdana" charset="0"/>
                    </a:rPr>
                    <a:t>click</a:t>
                  </a:r>
                  <a:endPara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830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34" y="257937"/>
            <a:ext cx="6644132" cy="63421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995082" y="3765177"/>
            <a:ext cx="7516906" cy="1801905"/>
          </a:xfrm>
          <a:prstGeom prst="wedgeRoundRectCallout">
            <a:avLst>
              <a:gd name="adj1" fmla="val -19858"/>
              <a:gd name="adj2" fmla="val -88692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A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B050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36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Bates Visual Guide to Physical Examination</a:t>
            </a:r>
            <a:endParaRPr lang="en-US" sz="36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A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55" y="184785"/>
            <a:ext cx="5749290" cy="64122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9622" y="1039189"/>
            <a:ext cx="4829578" cy="5032427"/>
            <a:chOff x="199622" y="1039189"/>
            <a:chExt cx="4829578" cy="5032427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99622" y="1039189"/>
              <a:ext cx="1958362" cy="899339"/>
            </a:xfrm>
            <a:prstGeom prst="wedgeRoundRectCallout">
              <a:avLst>
                <a:gd name="adj1" fmla="val -5376"/>
                <a:gd name="adj2" fmla="val 99328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3DAA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B050"/>
                  </a:solidFill>
                  <a:latin typeface="Verdana" charset="0"/>
                  <a:ea typeface="ＭＳ Ｐゴシック" charset="0"/>
                  <a:cs typeface="Verdana" charset="0"/>
                </a:rPr>
                <a:t>Videos</a:t>
              </a:r>
              <a:endParaRPr lang="en-US" sz="3200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837944" y="2194560"/>
              <a:ext cx="3191256" cy="3877056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4288536" y="139851"/>
            <a:ext cx="4655842" cy="710542"/>
          </a:xfrm>
          <a:prstGeom prst="wedgeRoundRectCallout">
            <a:avLst>
              <a:gd name="adj1" fmla="val -19075"/>
              <a:gd name="adj2" fmla="val 88478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A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smtClean="0">
                <a:solidFill>
                  <a:srgbClr val="00B050"/>
                </a:solidFill>
                <a:latin typeface="Verdana" charset="0"/>
                <a:ea typeface="ＭＳ Ｐゴシック" charset="0"/>
                <a:cs typeface="Verdana" charset="0"/>
              </a:rPr>
              <a:t>OSCE Clinical Skills Videos</a:t>
            </a:r>
            <a:endParaRPr lang="en-US" sz="24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35430" y="806999"/>
            <a:ext cx="7873139" cy="54121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Physician-Patient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Interactions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&amp;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Communication</a:t>
            </a:r>
            <a:endParaRPr kumimoji="0" lang="en-US" sz="80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46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A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2885"/>
            <a:ext cx="5749290" cy="64122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97740" y="3590365"/>
            <a:ext cx="6683189" cy="1156447"/>
          </a:xfrm>
          <a:prstGeom prst="wedgeRoundRectCallout">
            <a:avLst>
              <a:gd name="adj1" fmla="val -18450"/>
              <a:gd name="adj2" fmla="val -48692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3DAAD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B050"/>
                </a:solidFill>
                <a:latin typeface="Verdana" charset="0"/>
                <a:ea typeface="ＭＳ Ｐゴシック" charset="0"/>
                <a:cs typeface="Verdana" charset="0"/>
              </a:rPr>
              <a:t>Take a moment to explore</a:t>
            </a: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Bates</a:t>
            </a:r>
            <a:endParaRPr lang="en-US" sz="2800" i="1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4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66584" y="2723825"/>
            <a:ext cx="7934632" cy="11817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0" i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 Ethics Journals</a:t>
            </a:r>
            <a:endParaRPr lang="en-US" sz="8000" i="1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65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76832" y="219997"/>
            <a:ext cx="6183569" cy="6418006"/>
            <a:chOff x="435077" y="211394"/>
            <a:chExt cx="6183569" cy="64180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r="-112" b="709"/>
            <a:stretch/>
          </p:blipFill>
          <p:spPr>
            <a:xfrm>
              <a:off x="435077" y="228600"/>
              <a:ext cx="5029200" cy="6400800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2449154" y="211394"/>
              <a:ext cx="4169492" cy="587477"/>
            </a:xfrm>
            <a:prstGeom prst="wedgeRoundRectCallout">
              <a:avLst>
                <a:gd name="adj1" fmla="val -49821"/>
                <a:gd name="adj2" fmla="val -392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99999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 dirty="0" err="1">
                  <a:solidFill>
                    <a:srgbClr val="C00000"/>
                  </a:solidFill>
                </a:rPr>
                <a:t>www.ttuhsc.edu</a:t>
              </a:r>
              <a:r>
                <a:rPr lang="en-US" sz="2800" dirty="0">
                  <a:solidFill>
                    <a:srgbClr val="C00000"/>
                  </a:solidFill>
                </a:rPr>
                <a:t>/libraries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03123" y="3077496"/>
            <a:ext cx="3146322" cy="2241755"/>
            <a:chOff x="363794" y="2713703"/>
            <a:chExt cx="3146322" cy="2241755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63794" y="2713703"/>
              <a:ext cx="3146322" cy="2241755"/>
            </a:xfrm>
            <a:prstGeom prst="wedgeRoundRectCallout">
              <a:avLst>
                <a:gd name="adj1" fmla="val 66956"/>
                <a:gd name="adj2" fmla="val -13748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FFD57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Select </a:t>
              </a:r>
              <a:r>
                <a:rPr lang="en-US" sz="2800" smtClean="0">
                  <a:solidFill>
                    <a:schemeClr val="tx1"/>
                  </a:solidFill>
                </a:rPr>
                <a:t>Gold Rush</a:t>
              </a:r>
            </a:p>
            <a:p>
              <a:pPr algn="ctr"/>
              <a:endParaRPr lang="en-US" sz="2800" dirty="0" smtClean="0">
                <a:solidFill>
                  <a:schemeClr val="tx1"/>
                </a:solidFill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149" y="3717413"/>
              <a:ext cx="977266" cy="1003300"/>
            </a:xfrm>
            <a:prstGeom prst="rect">
              <a:avLst/>
            </a:prstGeom>
            <a:ln>
              <a:solidFill>
                <a:srgbClr val="32323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5433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292100"/>
            <a:ext cx="7818120" cy="62738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37419" y="3446206"/>
            <a:ext cx="4847304" cy="1536290"/>
          </a:xfrm>
          <a:prstGeom prst="wedgeRoundRectCallout">
            <a:avLst>
              <a:gd name="adj1" fmla="val -25632"/>
              <a:gd name="adj2" fmla="val -80314"/>
              <a:gd name="adj3" fmla="val 16667"/>
            </a:avLst>
          </a:prstGeom>
          <a:solidFill>
            <a:schemeClr val="bg1"/>
          </a:solidFill>
          <a:ln w="762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en-US" sz="3200" dirty="0" smtClean="0">
                <a:solidFill>
                  <a:srgbClr val="00B050"/>
                </a:solidFill>
              </a:rPr>
              <a:t>Enter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  Journal of Medical Ethics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4" y="341630"/>
            <a:ext cx="7891145" cy="61747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641987" y="4874342"/>
            <a:ext cx="4847304" cy="1536290"/>
          </a:xfrm>
          <a:prstGeom prst="wedgeRoundRectCallout">
            <a:avLst>
              <a:gd name="adj1" fmla="val -25632"/>
              <a:gd name="adj2" fmla="val -80314"/>
              <a:gd name="adj3" fmla="val 16667"/>
            </a:avLst>
          </a:prstGeom>
          <a:solidFill>
            <a:schemeClr val="bg1"/>
          </a:solidFill>
          <a:ln w="762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en-US" sz="3200" dirty="0" smtClean="0">
                <a:solidFill>
                  <a:srgbClr val="00B050"/>
                </a:solidFill>
              </a:rPr>
              <a:t>Select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  Journal of Medical Ethics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8" y="344131"/>
            <a:ext cx="4428998" cy="630923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866966" y="2730602"/>
            <a:ext cx="4021394" cy="1536290"/>
          </a:xfrm>
          <a:prstGeom prst="wedgeRoundRectCallout">
            <a:avLst>
              <a:gd name="adj1" fmla="val -71597"/>
              <a:gd name="adj2" fmla="val 49606"/>
              <a:gd name="adj3" fmla="val 16667"/>
            </a:avLst>
          </a:prstGeom>
          <a:solidFill>
            <a:schemeClr val="bg1"/>
          </a:solidFill>
          <a:ln w="762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  </a:t>
            </a:r>
            <a:r>
              <a:rPr lang="en-US" sz="3200" dirty="0">
                <a:solidFill>
                  <a:srgbClr val="00B050"/>
                </a:solidFill>
              </a:rPr>
              <a:t>N</a:t>
            </a:r>
            <a:r>
              <a:rPr lang="en-US" sz="3200" dirty="0" smtClean="0">
                <a:solidFill>
                  <a:srgbClr val="00B050"/>
                </a:solidFill>
              </a:rPr>
              <a:t>ote </a:t>
            </a:r>
            <a:r>
              <a:rPr lang="en-US" sz="3200" dirty="0" smtClean="0">
                <a:solidFill>
                  <a:schemeClr val="tx1"/>
                </a:solidFill>
              </a:rPr>
              <a:t>dates, select a    </a:t>
            </a:r>
          </a:p>
          <a:p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    publisher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970205" y="4483510"/>
            <a:ext cx="4021394" cy="1834638"/>
          </a:xfrm>
          <a:prstGeom prst="wedgeRoundRectCallout">
            <a:avLst>
              <a:gd name="adj1" fmla="val -113406"/>
              <a:gd name="adj2" fmla="val -23713"/>
              <a:gd name="adj3" fmla="val 16667"/>
            </a:avLst>
          </a:prstGeom>
          <a:solidFill>
            <a:schemeClr val="bg1"/>
          </a:solidFill>
          <a:ln w="76200">
            <a:solidFill>
              <a:srgbClr val="FFD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Click </a:t>
            </a:r>
          </a:p>
          <a:p>
            <a:pPr algn="ctr"/>
            <a:r>
              <a:rPr lang="en-US" sz="2800" dirty="0" err="1" smtClean="0">
                <a:solidFill>
                  <a:srgbClr val="1B50F6"/>
                </a:solidFill>
              </a:rPr>
              <a:t>HighWire</a:t>
            </a:r>
            <a:r>
              <a:rPr lang="en-US" sz="2800" dirty="0" smtClean="0">
                <a:solidFill>
                  <a:srgbClr val="1B50F6"/>
                </a:solidFill>
              </a:rPr>
              <a:t> Press Journals   </a:t>
            </a:r>
            <a:r>
              <a:rPr lang="en-US" sz="2800" dirty="0" smtClean="0">
                <a:solidFill>
                  <a:schemeClr val="tx1"/>
                </a:solidFill>
              </a:rPr>
              <a:t>in this example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2024628"/>
            <a:ext cx="8539480" cy="444677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63063" y="245806"/>
            <a:ext cx="7741674" cy="1569167"/>
          </a:xfrm>
          <a:prstGeom prst="wedgeRoundRectCallout">
            <a:avLst>
              <a:gd name="adj1" fmla="val -23306"/>
              <a:gd name="adj2" fmla="val 219529"/>
              <a:gd name="adj3" fmla="val 16667"/>
            </a:avLst>
          </a:prstGeom>
          <a:solidFill>
            <a:schemeClr val="bg1"/>
          </a:solidFill>
          <a:ln w="76200">
            <a:solidFill>
              <a:srgbClr val="D88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Select Current Issue or Archive, navigate to appropriate year, month, and page for </a:t>
            </a:r>
            <a:r>
              <a:rPr lang="en-US" sz="2800" smtClean="0">
                <a:solidFill>
                  <a:schemeClr val="tx1"/>
                </a:solidFill>
              </a:rPr>
              <a:t>your article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C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45" y="323723"/>
            <a:ext cx="4237863" cy="621055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909186" y="639097"/>
            <a:ext cx="2251588" cy="9832"/>
          </a:xfrm>
          <a:prstGeom prst="straightConnector1">
            <a:avLst/>
          </a:prstGeom>
          <a:ln w="136525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66584" y="2421338"/>
            <a:ext cx="7934632" cy="20153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Search Engine for</a:t>
            </a:r>
          </a:p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Comparative Effectiveness Research</a:t>
            </a:r>
          </a:p>
        </p:txBody>
      </p:sp>
    </p:spTree>
    <p:extLst>
      <p:ext uri="{BB962C8B-B14F-4D97-AF65-F5344CB8AC3E}">
        <p14:creationId xmlns:p14="http://schemas.microsoft.com/office/powerpoint/2010/main" val="86495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4265" y="271236"/>
            <a:ext cx="8643106" cy="6361759"/>
          </a:xfrm>
          <a:prstGeom prst="rect">
            <a:avLst/>
          </a:prstGeom>
          <a:noFill/>
          <a:ln w="57150" cmpd="thickThin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411901"/>
            <a:ext cx="8381999" cy="11120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Federal Coordinating Council for </a:t>
            </a:r>
          </a:p>
          <a:p>
            <a:pPr algn="ctr">
              <a:lnSpc>
                <a:spcPct val="120000"/>
              </a:lnSpc>
            </a:pPr>
            <a:r>
              <a:rPr lang="en-US" sz="2800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Comparative Effectiveness Research </a:t>
            </a:r>
            <a:endParaRPr lang="en-US" sz="2800" b="1" i="1" dirty="0"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1748591"/>
            <a:ext cx="8229600" cy="21421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>
                <a:latin typeface="Verdana"/>
                <a:cs typeface="Verdana"/>
              </a:rPr>
              <a:t>C</a:t>
            </a:r>
            <a:r>
              <a:rPr lang="en-US" sz="1800" i="1" u="sng" dirty="0" smtClean="0">
                <a:latin typeface="Verdana"/>
                <a:cs typeface="Verdana"/>
              </a:rPr>
              <a:t>omparative </a:t>
            </a:r>
            <a:r>
              <a:rPr lang="en-US" sz="1800" i="1" u="sng" dirty="0">
                <a:latin typeface="Verdana"/>
                <a:cs typeface="Verdana"/>
              </a:rPr>
              <a:t>E</a:t>
            </a:r>
            <a:r>
              <a:rPr lang="en-US" sz="1800" i="1" u="sng" dirty="0" smtClean="0">
                <a:latin typeface="Verdana"/>
                <a:cs typeface="Verdana"/>
              </a:rPr>
              <a:t>ffectiveness: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conduct and synthesize research 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2DBE03"/>
                </a:solidFill>
                <a:latin typeface="Verdana"/>
                <a:cs typeface="Verdana"/>
              </a:rPr>
              <a:t>compares benefits and harms of different 				interventions/strategies</a:t>
            </a:r>
          </a:p>
          <a:p>
            <a:pPr>
              <a:lnSpc>
                <a:spcPct val="110000"/>
              </a:lnSpc>
            </a:pP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prevent, diagnose, treat and monitor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	health conditions in ‘real world’</a:t>
            </a:r>
            <a:endParaRPr lang="en-US" dirty="0" smtClean="0">
              <a:solidFill>
                <a:srgbClr val="3366FF"/>
              </a:solidFill>
              <a:latin typeface="Verdana"/>
              <a:cs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657600"/>
            <a:ext cx="82296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 smtClean="0">
                <a:solidFill>
                  <a:srgbClr val="000000"/>
                </a:solidFill>
                <a:latin typeface="Verdana"/>
                <a:cs typeface="Verdana"/>
              </a:rPr>
              <a:t>Purpose: </a:t>
            </a:r>
          </a:p>
          <a:p>
            <a:pPr>
              <a:lnSpc>
                <a:spcPct val="150000"/>
              </a:lnSpc>
            </a:pPr>
            <a:r>
              <a:rPr lang="en-US" sz="1800" b="1" i="1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improve health outcomes</a:t>
            </a:r>
          </a:p>
          <a:p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2DBE03"/>
                </a:solidFill>
                <a:latin typeface="Verdana"/>
                <a:cs typeface="Verdana"/>
              </a:rPr>
              <a:t>develop and disseminate evidence-based information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5105400"/>
            <a:ext cx="822960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i="1" u="sng" dirty="0" smtClean="0">
                <a:solidFill>
                  <a:srgbClr val="000000"/>
                </a:solidFill>
                <a:latin typeface="Verdana"/>
                <a:cs typeface="Verdana"/>
              </a:rPr>
              <a:t>Determine:</a:t>
            </a:r>
          </a:p>
          <a:p>
            <a:pPr>
              <a:lnSpc>
                <a:spcPct val="150000"/>
              </a:lnSpc>
            </a:pPr>
            <a:r>
              <a:rPr lang="en-US" sz="1800" i="1" dirty="0">
                <a:solidFill>
                  <a:srgbClr val="000000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2DBE03"/>
                </a:solidFill>
                <a:latin typeface="Verdana"/>
                <a:cs typeface="Verdana"/>
              </a:rPr>
              <a:t>which interventions are most effective</a:t>
            </a:r>
          </a:p>
          <a:p>
            <a:r>
              <a:rPr lang="en-US" sz="1800" dirty="0">
                <a:solidFill>
                  <a:srgbClr val="3366FF"/>
                </a:solidFill>
                <a:latin typeface="Verdana"/>
                <a:cs typeface="Verdana"/>
              </a:rPr>
              <a:t>	</a:t>
            </a:r>
            <a:r>
              <a:rPr lang="en-US" sz="1800" dirty="0" smtClean="0">
                <a:solidFill>
                  <a:srgbClr val="3366FF"/>
                </a:solidFill>
                <a:latin typeface="Verdana"/>
                <a:cs typeface="Verdana"/>
              </a:rPr>
              <a:t>for which patients under specific circumstances</a:t>
            </a:r>
          </a:p>
        </p:txBody>
      </p:sp>
    </p:spTree>
    <p:extLst>
      <p:ext uri="{BB962C8B-B14F-4D97-AF65-F5344CB8AC3E}">
        <p14:creationId xmlns:p14="http://schemas.microsoft.com/office/powerpoint/2010/main" val="10144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844159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5808280" y="22860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prstClr val="black"/>
                </a:solidFill>
              </a:rPr>
              <a:t>www.ttuhsc.edu</a:t>
            </a:r>
            <a:r>
              <a:rPr lang="en-US" sz="2000" dirty="0">
                <a:solidFill>
                  <a:prstClr val="black"/>
                </a:solidFill>
              </a:rPr>
              <a:t>/libraries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8792" y="2548197"/>
            <a:ext cx="5940994" cy="1625218"/>
            <a:chOff x="248792" y="2548197"/>
            <a:chExt cx="5940994" cy="1625218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48792" y="2548197"/>
              <a:ext cx="4792132" cy="1063625"/>
            </a:xfrm>
            <a:prstGeom prst="wedgeRoundRectCallout">
              <a:avLst>
                <a:gd name="adj1" fmla="val 59544"/>
                <a:gd name="adj2" fmla="val 5045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FFD57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Clinical Key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57690" y="3611822"/>
              <a:ext cx="532096" cy="561593"/>
            </a:xfrm>
            <a:prstGeom prst="rect">
              <a:avLst/>
            </a:prstGeom>
            <a:noFill/>
            <a:ln w="73025">
              <a:solidFill>
                <a:srgbClr val="FF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286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91975" y="2047298"/>
            <a:ext cx="6978669" cy="3045692"/>
            <a:chOff x="1291975" y="2047298"/>
            <a:chExt cx="6978669" cy="3045692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1291975" y="3668257"/>
              <a:ext cx="457176" cy="45740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145336" y="2047298"/>
              <a:ext cx="4125308" cy="3045692"/>
              <a:chOff x="2556682" y="1899515"/>
              <a:chExt cx="4125308" cy="3045692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556682" y="1899515"/>
                <a:ext cx="4125308" cy="3045692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800" smtClean="0">
                  <a:latin typeface="Verdana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 smtClean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3162256" y="2225539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Verdana" charset="0"/>
                  </a:rPr>
                  <a:t>Click </a:t>
                </a:r>
                <a:r>
                  <a:rPr lang="en-US" altLang="en-US" dirty="0" smtClean="0">
                    <a:latin typeface="Verdana" charset="0"/>
                  </a:rPr>
                  <a:t>PubMed</a:t>
                </a:r>
                <a:endParaRPr lang="en-US" altLang="en-US" sz="1700" dirty="0">
                  <a:latin typeface="Verdana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3856799" y="3075132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5400000" flipV="1">
              <a:off x="3307358" y="2261619"/>
              <a:ext cx="411813" cy="3204544"/>
            </a:xfrm>
            <a:prstGeom prst="upArrow">
              <a:avLst>
                <a:gd name="adj1" fmla="val 50370"/>
                <a:gd name="adj2" fmla="val 98947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24 at 2.14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1" y="272288"/>
            <a:ext cx="7832344" cy="63134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54219" y="4206827"/>
            <a:ext cx="5080181" cy="1127173"/>
            <a:chOff x="3436980" y="3782504"/>
            <a:chExt cx="5080181" cy="112717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36980" y="3782504"/>
              <a:ext cx="5080181" cy="1127173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794793" y="4100855"/>
              <a:ext cx="4361114" cy="500966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400" dirty="0">
                  <a:latin typeface="Verdana" charset="0"/>
                </a:rPr>
                <a:t>Click </a:t>
              </a:r>
              <a:r>
                <a:rPr lang="en-US" sz="2400" dirty="0" smtClean="0">
                  <a:latin typeface="Verdana" charset="0"/>
                </a:rPr>
                <a:t>Topic-Specific Queries</a:t>
              </a:r>
              <a:endParaRPr lang="en-US" sz="2400" dirty="0">
                <a:latin typeface="Verdana" charset="0"/>
              </a:endParaRPr>
            </a:p>
          </p:txBody>
        </p: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 rot="8633197" flipV="1">
            <a:off x="4559938" y="3239940"/>
            <a:ext cx="327197" cy="1494896"/>
          </a:xfrm>
          <a:prstGeom prst="upArrow">
            <a:avLst>
              <a:gd name="adj1" fmla="val 50368"/>
              <a:gd name="adj2" fmla="val 98938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4 at 2.2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1" y="566801"/>
            <a:ext cx="8393684" cy="5724398"/>
          </a:xfrm>
          <a:prstGeom prst="rect">
            <a:avLst/>
          </a:prstGeom>
          <a:ln w="19050" cmpd="sng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533400" y="3352800"/>
            <a:ext cx="5181600" cy="1450473"/>
            <a:chOff x="533400" y="3352800"/>
            <a:chExt cx="5181600" cy="1450473"/>
          </a:xfrm>
        </p:grpSpPr>
        <p:grpSp>
          <p:nvGrpSpPr>
            <p:cNvPr id="6" name="Group 5"/>
            <p:cNvGrpSpPr/>
            <p:nvPr/>
          </p:nvGrpSpPr>
          <p:grpSpPr>
            <a:xfrm>
              <a:off x="533400" y="4267200"/>
              <a:ext cx="2415675" cy="536073"/>
              <a:chOff x="556125" y="3971980"/>
              <a:chExt cx="2271295" cy="536073"/>
            </a:xfrm>
          </p:grpSpPr>
          <p:sp>
            <p:nvSpPr>
              <p:cNvPr id="8" name="AutoShape 14"/>
              <p:cNvSpPr>
                <a:spLocks noChangeArrowheads="1"/>
              </p:cNvSpPr>
              <p:nvPr/>
            </p:nvSpPr>
            <p:spPr bwMode="auto">
              <a:xfrm>
                <a:off x="556125" y="4061326"/>
                <a:ext cx="2271295" cy="357382"/>
              </a:xfrm>
              <a:prstGeom prst="roundRect">
                <a:avLst>
                  <a:gd name="adj" fmla="val 16667"/>
                </a:avLst>
              </a:prstGeom>
              <a:noFill/>
              <a:ln w="114300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9" name="AutoShape 15"/>
              <p:cNvSpPr>
                <a:spLocks noChangeArrowheads="1"/>
              </p:cNvSpPr>
              <p:nvPr/>
            </p:nvSpPr>
            <p:spPr bwMode="auto">
              <a:xfrm>
                <a:off x="556125" y="3971980"/>
                <a:ext cx="2271295" cy="536073"/>
              </a:xfrm>
              <a:prstGeom prst="roundRect">
                <a:avLst>
                  <a:gd name="adj" fmla="val 16667"/>
                </a:avLst>
              </a:prstGeom>
              <a:noFill/>
              <a:ln w="114300">
                <a:solidFill>
                  <a:srgbClr val="33CC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Rounded Rectangular Callout 6"/>
            <p:cNvSpPr/>
            <p:nvPr/>
          </p:nvSpPr>
          <p:spPr>
            <a:xfrm>
              <a:off x="3733800" y="3352800"/>
              <a:ext cx="1981200" cy="895350"/>
            </a:xfrm>
            <a:prstGeom prst="wedgeRoundRectCallout">
              <a:avLst>
                <a:gd name="adj1" fmla="val -82484"/>
                <a:gd name="adj2" fmla="val 6332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7-24 at 2.3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3" y="373380"/>
            <a:ext cx="8115300" cy="611124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674813" y="685800"/>
            <a:ext cx="5791200" cy="1981200"/>
          </a:xfrm>
          <a:prstGeom prst="wedgeRoundRectCallout">
            <a:avLst>
              <a:gd name="adj1" fmla="val 21983"/>
              <a:gd name="adj2" fmla="val 6834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2800" b="1" i="1" dirty="0" smtClean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Search PubMed for </a:t>
            </a:r>
            <a:r>
              <a:rPr lang="en-US" sz="2800" b="1" i="1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a</a:t>
            </a:r>
            <a:r>
              <a:rPr lang="en-US" sz="2800" b="1" i="1" dirty="0" smtClean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rticles on: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 	clinical comparisons of treatments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			</a:t>
            </a:r>
            <a:r>
              <a:rPr lang="en-US" sz="1800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OR</a:t>
            </a:r>
          </a:p>
          <a:p>
            <a:pPr defTabSz="4572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 </a:t>
            </a:r>
            <a:r>
              <a: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	reports of treatment outcomes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724400" y="3276600"/>
            <a:ext cx="1905000" cy="228600"/>
          </a:xfrm>
          <a:prstGeom prst="rect">
            <a:avLst/>
          </a:prstGeom>
          <a:noFill/>
          <a:ln w="76200" cmpd="sng">
            <a:solidFill>
              <a:srgbClr val="33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endParaRPr lang="en-US" sz="2000" dirty="0">
              <a:latin typeface="Verdana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5800" y="3276600"/>
            <a:ext cx="7315200" cy="381000"/>
            <a:chOff x="685800" y="3276600"/>
            <a:chExt cx="7315200" cy="381000"/>
          </a:xfrm>
        </p:grpSpPr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391400" y="3276600"/>
              <a:ext cx="609600" cy="2286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85800" y="3429000"/>
              <a:ext cx="609600" cy="2286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26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7-24 at 2.3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"/>
            <a:ext cx="8115300" cy="61112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4037" y="2438400"/>
            <a:ext cx="8229600" cy="3962400"/>
            <a:chOff x="685800" y="2438400"/>
            <a:chExt cx="8229600" cy="3962400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685800" y="5105400"/>
              <a:ext cx="3886200" cy="12954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3810000" y="2438400"/>
              <a:ext cx="5105400" cy="2667000"/>
            </a:xfrm>
            <a:prstGeom prst="wedgeRoundRectCallout">
              <a:avLst>
                <a:gd name="adj1" fmla="val -65933"/>
                <a:gd name="adj2" fmla="val 4451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 Research Category: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clinical studies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randomized controlled trials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observational studies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systematic reviews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simulations</a:t>
              </a:r>
              <a:endPara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4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7-24 at 2.3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"/>
            <a:ext cx="8115300" cy="61112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05200" y="2438400"/>
            <a:ext cx="5334000" cy="3810000"/>
            <a:chOff x="3505200" y="2438400"/>
            <a:chExt cx="5334000" cy="3810000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343400" y="5105400"/>
              <a:ext cx="2362200" cy="1143000"/>
            </a:xfrm>
            <a:prstGeom prst="rect">
              <a:avLst/>
            </a:prstGeom>
            <a:noFill/>
            <a:ln w="76200" cmpd="sng">
              <a:solidFill>
                <a:srgbClr val="33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000" dirty="0">
                <a:latin typeface="Verdana" charset="0"/>
              </a:endParaRP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3505200" y="2438400"/>
              <a:ext cx="5334000" cy="2362200"/>
            </a:xfrm>
            <a:prstGeom prst="wedgeRoundRectCallout">
              <a:avLst>
                <a:gd name="adj1" fmla="val 384"/>
                <a:gd name="adj2" fmla="val 71778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 Topics: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Health Disparities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Costs and Cost Analysis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Comparative Effectiveness Research</a:t>
              </a: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</a:t>
              </a:r>
              <a:r>
                <a:rPr lang="en-US" sz="1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	 as Subject </a:t>
              </a:r>
              <a:endParaRPr lang="en-US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1143000" y="2743200"/>
            <a:ext cx="1600200" cy="10668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0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rPr>
              <a:t>or</a:t>
            </a:r>
            <a:endParaRPr kumimoji="0" lang="en-US" sz="3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297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80" y="209232"/>
            <a:ext cx="6915150" cy="63633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3373" y="2860040"/>
            <a:ext cx="5437187" cy="1559560"/>
            <a:chOff x="313373" y="2860040"/>
            <a:chExt cx="5437187" cy="155956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13373" y="2860040"/>
              <a:ext cx="5437187" cy="1559560"/>
            </a:xfrm>
            <a:prstGeom prst="wedgeRoundRectCallout">
              <a:avLst>
                <a:gd name="adj1" fmla="val -3243"/>
                <a:gd name="adj2" fmla="val 8267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CB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800" b="1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Enter: </a:t>
              </a:r>
              <a:r>
                <a:rPr lang="en-US" sz="2800" i="1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genetic testing</a:t>
              </a:r>
              <a:endParaRPr lang="en-US" sz="2800" i="1" dirty="0" smtClean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endParaRPr>
            </a:p>
            <a:p>
              <a:pPr defTabSz="457200" eaLnBrk="1" fontAlgn="auto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2800" b="1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Select: 	     </a:t>
              </a:r>
              <a:r>
                <a:rPr lang="en-US" sz="2800" i="1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Health Disparities</a:t>
              </a:r>
              <a:endParaRPr lang="en-US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854200" y="3718560"/>
              <a:ext cx="416560" cy="396240"/>
              <a:chOff x="4394200" y="3901440"/>
              <a:chExt cx="416560" cy="39624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394200" y="3901440"/>
                <a:ext cx="416560" cy="396240"/>
              </a:xfrm>
              <a:prstGeom prst="ellipse">
                <a:avLst/>
              </a:prstGeom>
              <a:solidFill>
                <a:srgbClr val="999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4526280" y="4013200"/>
                <a:ext cx="157480" cy="16256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273040" y="3911600"/>
            <a:ext cx="1879599" cy="1960880"/>
            <a:chOff x="5273040" y="3911600"/>
            <a:chExt cx="1879599" cy="196088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5273040" y="3911600"/>
              <a:ext cx="359727" cy="1421923"/>
            </a:xfrm>
            <a:prstGeom prst="straightConnector1">
              <a:avLst/>
            </a:prstGeom>
            <a:ln w="111125">
              <a:solidFill>
                <a:srgbClr val="FF9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443854" y="5419883"/>
              <a:ext cx="1708785" cy="452597"/>
            </a:xfrm>
            <a:prstGeom prst="rect">
              <a:avLst/>
            </a:prstGeom>
            <a:noFill/>
            <a:ln w="57150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72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915670"/>
            <a:ext cx="8488680" cy="53568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01801" y="1534226"/>
            <a:ext cx="4384039" cy="1361375"/>
            <a:chOff x="1701801" y="1534226"/>
            <a:chExt cx="4384039" cy="1361375"/>
          </a:xfrm>
        </p:grpSpPr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1701801" y="2204721"/>
              <a:ext cx="1417320" cy="690880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rgbClr val="FF9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3896360" y="1534226"/>
              <a:ext cx="2189480" cy="895350"/>
            </a:xfrm>
            <a:prstGeom prst="wedgeRoundRectCallout">
              <a:avLst>
                <a:gd name="adj1" fmla="val -82484"/>
                <a:gd name="adj2" fmla="val 6332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FF9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Results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83080" y="3390900"/>
            <a:ext cx="4709160" cy="2072640"/>
            <a:chOff x="1783080" y="3390900"/>
            <a:chExt cx="4709160" cy="2072640"/>
          </a:xfrm>
        </p:grpSpPr>
        <p:sp>
          <p:nvSpPr>
            <p:cNvPr id="10" name="AutoShape 15"/>
            <p:cNvSpPr>
              <a:spLocks noChangeArrowheads="1"/>
            </p:cNvSpPr>
            <p:nvPr/>
          </p:nvSpPr>
          <p:spPr bwMode="auto">
            <a:xfrm>
              <a:off x="1783080" y="3390900"/>
              <a:ext cx="4709160" cy="530860"/>
            </a:xfrm>
            <a:prstGeom prst="roundRect">
              <a:avLst>
                <a:gd name="adj" fmla="val 16667"/>
              </a:avLst>
            </a:prstGeom>
            <a:noFill/>
            <a:ln w="114300">
              <a:solidFill>
                <a:srgbClr val="2CB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1945638" y="4568190"/>
              <a:ext cx="4048762" cy="895350"/>
            </a:xfrm>
            <a:prstGeom prst="wedgeRoundRectCallout">
              <a:avLst>
                <a:gd name="adj1" fmla="val -22159"/>
                <a:gd name="adj2" fmla="val -11596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CB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article title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2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65760"/>
            <a:ext cx="6129020" cy="62931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734560" y="1595120"/>
            <a:ext cx="4135120" cy="2418080"/>
          </a:xfrm>
          <a:prstGeom prst="wedgeRoundRectCallout">
            <a:avLst>
              <a:gd name="adj1" fmla="val -57795"/>
              <a:gd name="adj2" fmla="val 20876"/>
              <a:gd name="adj3" fmla="val 16667"/>
            </a:avLst>
          </a:prstGeom>
          <a:solidFill>
            <a:schemeClr val="bg1"/>
          </a:solidFill>
          <a:ln w="76200">
            <a:solidFill>
              <a:srgbClr val="D88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Article on: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economic modeling of  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molecular diagnostic tests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for antibiotic resistance in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tuberculosis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67640" y="2009140"/>
            <a:ext cx="8808720" cy="29489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Evidence-Based Medicine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i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6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nd the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6000" i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Quality of Care</a:t>
            </a:r>
          </a:p>
        </p:txBody>
      </p:sp>
    </p:spTree>
    <p:extLst>
      <p:ext uri="{BB962C8B-B14F-4D97-AF65-F5344CB8AC3E}">
        <p14:creationId xmlns:p14="http://schemas.microsoft.com/office/powerpoint/2010/main" val="558247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0144" y="441960"/>
            <a:ext cx="8363712" cy="597408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133" y="918241"/>
            <a:ext cx="6214533" cy="1661077"/>
            <a:chOff x="855133" y="918241"/>
            <a:chExt cx="6214533" cy="1661077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855133" y="918241"/>
              <a:ext cx="384386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6000" dirty="0">
                  <a:solidFill>
                    <a:srgbClr val="009933"/>
                  </a:solidFill>
                </a:rPr>
                <a:t>Clinical</a:t>
              </a:r>
              <a:r>
                <a:rPr lang="en-US" sz="6000" dirty="0">
                  <a:solidFill>
                    <a:srgbClr val="005288"/>
                  </a:solidFill>
                </a:rPr>
                <a:t> </a:t>
              </a:r>
              <a:r>
                <a:rPr lang="en-US" sz="6000" dirty="0" smtClean="0">
                  <a:solidFill>
                    <a:srgbClr val="FF6600"/>
                  </a:solidFill>
                </a:rPr>
                <a:t>Key</a:t>
              </a:r>
              <a:endParaRPr lang="en-US" sz="6000" dirty="0">
                <a:solidFill>
                  <a:srgbClr val="FF6600"/>
                </a:solidFill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448443" y="2117653"/>
              <a:ext cx="56212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457200"/>
              <a:r>
                <a:rPr lang="en-US" sz="2000" dirty="0" smtClean="0">
                  <a:solidFill>
                    <a:srgbClr val="009933"/>
                  </a:solidFill>
                </a:rPr>
                <a:t>* </a:t>
              </a:r>
              <a:r>
                <a:rPr lang="en-US" sz="2400" dirty="0" smtClean="0">
                  <a:solidFill>
                    <a:srgbClr val="009933"/>
                  </a:solidFill>
                </a:rPr>
                <a:t>content from books, journals, and videos</a:t>
              </a:r>
              <a:endParaRPr lang="en-US" sz="2400" dirty="0">
                <a:solidFill>
                  <a:srgbClr val="FF6600"/>
                </a:solidFill>
              </a:endParaRP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95552" y="4086035"/>
            <a:ext cx="5784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006699"/>
                </a:solidFill>
              </a:rPr>
              <a:t>*point of care decision support tool within Clinical Key</a:t>
            </a:r>
            <a:endParaRPr lang="en-US" sz="2000" dirty="0">
              <a:solidFill>
                <a:srgbClr val="006699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302129" y="4694683"/>
            <a:ext cx="49832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lang="en-US" sz="2000" dirty="0" smtClean="0">
                <a:solidFill>
                  <a:srgbClr val="006699"/>
                </a:solidFill>
              </a:rPr>
              <a:t>* main source of information is from the      </a:t>
            </a:r>
          </a:p>
          <a:p>
            <a:pPr defTabSz="457200"/>
            <a:r>
              <a:rPr lang="en-US" sz="2000" dirty="0">
                <a:solidFill>
                  <a:srgbClr val="006699"/>
                </a:solidFill>
              </a:rPr>
              <a:t> </a:t>
            </a:r>
            <a:r>
              <a:rPr lang="en-US" sz="2000" dirty="0" smtClean="0">
                <a:solidFill>
                  <a:srgbClr val="006699"/>
                </a:solidFill>
              </a:rPr>
              <a:t>  evidence based organization:</a:t>
            </a:r>
          </a:p>
          <a:p>
            <a:pPr defTabSz="457200"/>
            <a:r>
              <a:rPr lang="en-US" sz="2000" dirty="0" smtClean="0">
                <a:solidFill>
                  <a:srgbClr val="006699"/>
                </a:solidFill>
              </a:rPr>
              <a:t>   </a:t>
            </a:r>
            <a:r>
              <a:rPr lang="en-US" sz="2000" i="1" dirty="0" smtClean="0">
                <a:solidFill>
                  <a:srgbClr val="006699"/>
                </a:solidFill>
              </a:rPr>
              <a:t>The Cochrane Collaboration </a:t>
            </a:r>
            <a:r>
              <a:rPr lang="en-US" sz="2000" dirty="0" smtClean="0">
                <a:solidFill>
                  <a:srgbClr val="006699"/>
                </a:solidFill>
              </a:rPr>
              <a:t>where possible</a:t>
            </a:r>
            <a:endParaRPr lang="en-US" sz="2000" dirty="0">
              <a:solidFill>
                <a:srgbClr val="006699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25804" y="3166611"/>
            <a:ext cx="2810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smtClean="0">
                <a:solidFill>
                  <a:srgbClr val="006699"/>
                </a:solidFill>
              </a:rPr>
              <a:t>First</a:t>
            </a:r>
            <a:r>
              <a:rPr lang="en-US" sz="4000" dirty="0" smtClean="0">
                <a:solidFill>
                  <a:srgbClr val="FF6600"/>
                </a:solidFill>
              </a:rPr>
              <a:t> Consult</a:t>
            </a:r>
            <a:endParaRPr 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506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510283"/>
            <a:ext cx="7696200" cy="1496314"/>
            <a:chOff x="381000" y="1510283"/>
            <a:chExt cx="76962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916"/>
              <a:ext cx="56388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&amp;</a:t>
              </a: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 life </a:t>
              </a: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journal literature - @6,000 journals</a:t>
              </a:r>
              <a:endParaRPr lang="en-US" sz="2400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06401" y="330200"/>
            <a:ext cx="4792133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800" u="sng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2799257"/>
            <a:ext cx="5477208" cy="1560771"/>
            <a:chOff x="381000" y="2799257"/>
            <a:chExt cx="5477208" cy="1560771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" name="Picture 2" descr="noaa_globe-ocean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37" y="2799257"/>
              <a:ext cx="1560771" cy="156077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81000" y="4555072"/>
            <a:ext cx="8383505" cy="1828800"/>
            <a:chOff x="381000" y="4555072"/>
            <a:chExt cx="8383505" cy="18288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381000" y="4555072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National Center for Biotechnology Information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5" name="Picture 4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276" y="4857160"/>
              <a:ext cx="2247229" cy="14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319500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319495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sz="2400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sz="2400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4813" y="4479925"/>
            <a:ext cx="8198429" cy="1974596"/>
            <a:chOff x="404813" y="4479925"/>
            <a:chExt cx="8198429" cy="1974596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2671" y="4479925"/>
              <a:ext cx="1520571" cy="1974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51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4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lnSpc>
                  <a:spcPct val="80000"/>
                </a:lnSpc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3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1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0" hangingPunct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8221" y="2791276"/>
            <a:ext cx="4947557" cy="12754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To begin</a:t>
            </a:r>
            <a:r>
              <a:rPr lang="is-I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…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031182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228600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410200" y="304800"/>
            <a:ext cx="3581400" cy="609600"/>
          </a:xfrm>
          <a:prstGeom prst="wedgeRoundRectCallout">
            <a:avLst>
              <a:gd name="adj1" fmla="val -72099"/>
              <a:gd name="adj2" fmla="val -2156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</a:rPr>
              <a:t>www.ttuhsc.edu</a:t>
            </a:r>
            <a:r>
              <a:rPr lang="en-US" sz="24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291975" y="2047298"/>
            <a:ext cx="6978669" cy="3045692"/>
            <a:chOff x="1291975" y="2047298"/>
            <a:chExt cx="6978669" cy="3045692"/>
          </a:xfrm>
        </p:grpSpPr>
        <p:sp>
          <p:nvSpPr>
            <p:cNvPr id="15" name="AutoShape 11"/>
            <p:cNvSpPr>
              <a:spLocks noChangeArrowheads="1"/>
            </p:cNvSpPr>
            <p:nvPr/>
          </p:nvSpPr>
          <p:spPr bwMode="auto">
            <a:xfrm>
              <a:off x="1291975" y="3668257"/>
              <a:ext cx="457176" cy="457409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AE0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145336" y="2047298"/>
              <a:ext cx="4125308" cy="3045692"/>
              <a:chOff x="2556682" y="1899515"/>
              <a:chExt cx="4125308" cy="3045692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556682" y="1899515"/>
                <a:ext cx="4125308" cy="3045692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800" smtClean="0">
                  <a:latin typeface="Verdana" charset="0"/>
                </a:endParaRPr>
              </a:p>
              <a:p>
                <a:pPr algn="ctr">
                  <a:lnSpc>
                    <a:spcPct val="9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 smtClean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3162256" y="2225539"/>
                <a:ext cx="2895688" cy="610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latin typeface="Verdana" charset="0"/>
                  </a:rPr>
                  <a:t>Click </a:t>
                </a:r>
                <a:r>
                  <a:rPr lang="en-US" altLang="en-US" dirty="0" smtClean="0">
                    <a:latin typeface="Verdana" charset="0"/>
                  </a:rPr>
                  <a:t>PubMed</a:t>
                </a:r>
                <a:endParaRPr lang="en-US" altLang="en-US" sz="1700" dirty="0">
                  <a:latin typeface="Verdana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3856799" y="3075132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 rot="5400000" flipV="1">
              <a:off x="3307358" y="2261619"/>
              <a:ext cx="411813" cy="3204544"/>
            </a:xfrm>
            <a:prstGeom prst="upArrow">
              <a:avLst>
                <a:gd name="adj1" fmla="val 50370"/>
                <a:gd name="adj2" fmla="val 98947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259534"/>
            <a:ext cx="6492240" cy="633893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90878" y="3809961"/>
            <a:ext cx="4740436" cy="1677407"/>
            <a:chOff x="2190878" y="3809961"/>
            <a:chExt cx="4740436" cy="1677407"/>
          </a:xfrm>
        </p:grpSpPr>
        <p:grpSp>
          <p:nvGrpSpPr>
            <p:cNvPr id="5" name="Group 4"/>
            <p:cNvGrpSpPr/>
            <p:nvPr/>
          </p:nvGrpSpPr>
          <p:grpSpPr>
            <a:xfrm>
              <a:off x="2190878" y="3809961"/>
              <a:ext cx="4740436" cy="1677407"/>
              <a:chOff x="2190878" y="3809961"/>
              <a:chExt cx="4740436" cy="1677407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2190878" y="3809961"/>
                <a:ext cx="4740436" cy="1677407"/>
              </a:xfrm>
              <a:prstGeom prst="roundRect">
                <a:avLst/>
              </a:prstGeom>
              <a:solidFill>
                <a:srgbClr val="FFFFFF"/>
              </a:solidFill>
              <a:ln w="1143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latin typeface="Times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2413635" y="4023425"/>
                <a:ext cx="4285017" cy="1260349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latin typeface="Times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816343" y="4285039"/>
              <a:ext cx="3489090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dirty="0" smtClean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Home Page</a:t>
              </a:r>
              <a:endParaRPr lang="en-US" sz="4000" dirty="0">
                <a:solidFill>
                  <a:srgbClr val="FF8411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8986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259534"/>
            <a:ext cx="6492240" cy="633893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150360" y="3688861"/>
            <a:ext cx="4439557" cy="1214438"/>
          </a:xfrm>
          <a:prstGeom prst="wedgeRoundRectCallout">
            <a:avLst>
              <a:gd name="adj1" fmla="val -46766"/>
              <a:gd name="adj2" fmla="val -9246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20800" y="416138"/>
            <a:ext cx="1163828" cy="581886"/>
          </a:xfrm>
          <a:prstGeom prst="rect">
            <a:avLst/>
          </a:prstGeom>
          <a:noFill/>
          <a:ln w="76200" cmpd="sng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1637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2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4" y="635021"/>
            <a:ext cx="8373618" cy="5328666"/>
          </a:xfrm>
          <a:prstGeom prst="rect">
            <a:avLst/>
          </a:prstGeom>
        </p:spPr>
      </p:pic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731938" y="4038632"/>
            <a:ext cx="3883490" cy="1060450"/>
          </a:xfrm>
          <a:prstGeom prst="wedgeRoundRectCallout">
            <a:avLst>
              <a:gd name="adj1" fmla="val -70116"/>
              <a:gd name="adj2" fmla="val 107707"/>
              <a:gd name="adj3" fmla="val 16667"/>
            </a:avLst>
          </a:prstGeom>
          <a:solidFill>
            <a:sysClr val="window" lastClr="FFFFFF"/>
          </a:solidFill>
          <a:ln w="76200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  <a:defRPr/>
            </a:pPr>
            <a:r>
              <a:rPr lang="en-US" sz="3200" kern="0" dirty="0" smtClean="0">
                <a:solidFill>
                  <a:srgbClr val="265C7E"/>
                </a:solidFill>
                <a:latin typeface="Arial" charset="0"/>
                <a:ea typeface="ＭＳ Ｐゴシック" charset="0"/>
                <a:cs typeface="ＭＳ Ｐゴシック" charset="0"/>
              </a:rPr>
              <a:t>Se</a:t>
            </a:r>
            <a:r>
              <a:rPr lang="en-US" sz="3200" kern="0" dirty="0" err="1" smtClean="0">
                <a:solidFill>
                  <a:srgbClr val="265C7E"/>
                </a:solidFill>
                <a:latin typeface="Arial" charset="0"/>
                <a:ea typeface="ＭＳ Ｐゴシック" charset="0"/>
                <a:cs typeface="ＭＳ Ｐゴシック" charset="0"/>
              </a:rPr>
              <a:t>lect</a:t>
            </a:r>
            <a:r>
              <a:rPr lang="en-US" sz="3200" kern="0" dirty="0" smtClean="0">
                <a:solidFill>
                  <a:sysClr val="windowText" lastClr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kern="0" dirty="0" smtClean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First </a:t>
            </a:r>
            <a:r>
              <a:rPr lang="en-US" sz="3200" kern="0" dirty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Consult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9949" y="1713488"/>
            <a:ext cx="2347711" cy="4947201"/>
            <a:chOff x="499949" y="1713488"/>
            <a:chExt cx="2347711" cy="4947201"/>
          </a:xfrm>
        </p:grpSpPr>
        <p:grpSp>
          <p:nvGrpSpPr>
            <p:cNvPr id="4" name="Group 3"/>
            <p:cNvGrpSpPr/>
            <p:nvPr/>
          </p:nvGrpSpPr>
          <p:grpSpPr>
            <a:xfrm>
              <a:off x="1506071" y="3383327"/>
              <a:ext cx="1290828" cy="3277362"/>
              <a:chOff x="1506071" y="3383327"/>
              <a:chExt cx="1290828" cy="3277362"/>
            </a:xfrm>
          </p:grpSpPr>
          <p:pic>
            <p:nvPicPr>
              <p:cNvPr id="9" name="Picture 8" descr="Screen Shot 2014-10-03 at 11.01.11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6071" y="3383327"/>
                <a:ext cx="1290828" cy="327736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550121" y="3407291"/>
                <a:ext cx="244958" cy="409754"/>
              </a:xfrm>
              <a:prstGeom prst="rect">
                <a:avLst/>
              </a:prstGeom>
              <a:solidFill>
                <a:srgbClr val="52565A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ounded Rectangular Callout 13"/>
            <p:cNvSpPr>
              <a:spLocks noChangeArrowheads="1"/>
            </p:cNvSpPr>
            <p:nvPr/>
          </p:nvSpPr>
          <p:spPr bwMode="auto">
            <a:xfrm>
              <a:off x="499949" y="1713488"/>
              <a:ext cx="2347711" cy="1060450"/>
            </a:xfrm>
            <a:prstGeom prst="wedgeRoundRectCallout">
              <a:avLst>
                <a:gd name="adj1" fmla="val 6317"/>
                <a:gd name="adj2" fmla="val 98127"/>
                <a:gd name="adj3" fmla="val 16667"/>
              </a:avLst>
            </a:prstGeom>
            <a:solidFill>
              <a:sysClr val="window" lastClr="FFFFFF"/>
            </a:solidFill>
            <a:ln w="76200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  <a:defRPr/>
              </a:pPr>
              <a:r>
                <a:rPr lang="en-US" sz="4000" kern="0" dirty="0" smtClean="0">
                  <a:solidFill>
                    <a:srgbClr val="33A72D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Click</a:t>
              </a:r>
              <a:r>
                <a:rPr lang="en-US" sz="4000" kern="0" dirty="0" smtClean="0">
                  <a:solidFill>
                    <a:sysClr val="windowText" lastClr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en-US" sz="4000" kern="0" dirty="0" smtClean="0">
                  <a:solidFill>
                    <a:srgbClr val="FF8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All</a:t>
              </a:r>
              <a:endParaRPr lang="en-US" sz="4000" kern="0" dirty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01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22829" y="2047240"/>
            <a:ext cx="8498342" cy="276352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3459" y="530989"/>
            <a:ext cx="3414141" cy="980621"/>
          </a:xfrm>
          <a:prstGeom prst="wedgeRoundRectCallout">
            <a:avLst>
              <a:gd name="adj1" fmla="val -35665"/>
              <a:gd name="adj2" fmla="val 22057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800" smtClean="0">
                <a:solidFill>
                  <a:srgbClr val="000000"/>
                </a:solidFill>
                <a:latin typeface="Verdana"/>
                <a:cs typeface="Verdana"/>
              </a:rPr>
              <a:t>asthma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31784" y="4905596"/>
            <a:ext cx="3522556" cy="1118011"/>
            <a:chOff x="5231784" y="4905596"/>
            <a:chExt cx="3522556" cy="1118011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231784" y="4905596"/>
              <a:ext cx="3522556" cy="1118011"/>
            </a:xfrm>
            <a:prstGeom prst="wedgeRoundRectCallout">
              <a:avLst>
                <a:gd name="adj1" fmla="val 2441"/>
                <a:gd name="adj2" fmla="val -176703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725009" y="5151120"/>
              <a:ext cx="1744619" cy="609600"/>
            </a:xfrm>
            <a:prstGeom prst="roundRect">
              <a:avLst/>
            </a:prstGeom>
            <a:solidFill>
              <a:srgbClr val="33669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546785" y="5238044"/>
              <a:ext cx="1181253" cy="4457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90890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63" y="237363"/>
            <a:ext cx="6243828" cy="62308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98763" y="2030198"/>
            <a:ext cx="6765953" cy="1661204"/>
            <a:chOff x="478383" y="2504418"/>
            <a:chExt cx="6765953" cy="1661204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913637" y="2504418"/>
              <a:ext cx="4330699" cy="1661204"/>
            </a:xfrm>
            <a:prstGeom prst="wedgeRoundRectCallout">
              <a:avLst>
                <a:gd name="adj1" fmla="val -81896"/>
                <a:gd name="adj2" fmla="val -39152"/>
                <a:gd name="adj3" fmla="val 16667"/>
              </a:avLst>
            </a:prstGeom>
            <a:solidFill>
              <a:sysClr val="window" lastClr="FFFFFF"/>
            </a:solidFill>
            <a:ln w="5715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Verdana"/>
                </a:rPr>
                <a:t>Results for Therapy and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Verdana"/>
                </a:rPr>
                <a:t>Broad Scope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78383" y="2574078"/>
              <a:ext cx="944018" cy="230082"/>
            </a:xfrm>
            <a:prstGeom prst="round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4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70" y="254000"/>
            <a:ext cx="6372860" cy="63794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47470" y="640251"/>
            <a:ext cx="7178849" cy="1465985"/>
            <a:chOff x="1347470" y="640251"/>
            <a:chExt cx="7178849" cy="1465985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4063900" y="640251"/>
              <a:ext cx="4462419" cy="1465985"/>
            </a:xfrm>
            <a:prstGeom prst="wedgeRoundRectCallout">
              <a:avLst>
                <a:gd name="adj1" fmla="val -63843"/>
                <a:gd name="adj2" fmla="val 22424"/>
                <a:gd name="adj3" fmla="val 16667"/>
              </a:avLst>
            </a:prstGeom>
            <a:solidFill>
              <a:sysClr val="window" lastClr="FFFFFF"/>
            </a:solidFill>
            <a:ln w="5715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Verdana"/>
                </a:rPr>
                <a:t>Click the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"/>
                  <a:cs typeface="Verdana"/>
                </a:rPr>
                <a:t>drop-down menus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347470" y="1616683"/>
              <a:ext cx="1953308" cy="264794"/>
            </a:xfrm>
            <a:prstGeom prst="round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38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4" y="254000"/>
            <a:ext cx="6372860" cy="63794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0900" y="982573"/>
            <a:ext cx="7968764" cy="1041854"/>
            <a:chOff x="850900" y="982573"/>
            <a:chExt cx="7968764" cy="1041854"/>
          </a:xfrm>
        </p:grpSpPr>
        <p:sp>
          <p:nvSpPr>
            <p:cNvPr id="6" name="Rounded Rectangle 5"/>
            <p:cNvSpPr/>
            <p:nvPr/>
          </p:nvSpPr>
          <p:spPr>
            <a:xfrm>
              <a:off x="850900" y="1619074"/>
              <a:ext cx="1644716" cy="298625"/>
            </a:xfrm>
            <a:prstGeom prst="roundRect">
              <a:avLst/>
            </a:prstGeom>
            <a:noFill/>
            <a:ln w="1016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3726964" y="982573"/>
              <a:ext cx="5092700" cy="1041854"/>
            </a:xfrm>
            <a:prstGeom prst="wedgeRoundRectCallout">
              <a:avLst>
                <a:gd name="adj1" fmla="val -70758"/>
                <a:gd name="adj2" fmla="val 2763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Change to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Diagnosis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7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06403"/>
            <a:ext cx="6096000" cy="61150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73100" y="1300073"/>
            <a:ext cx="7968764" cy="1041854"/>
            <a:chOff x="850900" y="982573"/>
            <a:chExt cx="7968764" cy="1041854"/>
          </a:xfrm>
        </p:grpSpPr>
        <p:sp>
          <p:nvSpPr>
            <p:cNvPr id="4" name="Rounded Rectangle 3"/>
            <p:cNvSpPr/>
            <p:nvPr/>
          </p:nvSpPr>
          <p:spPr>
            <a:xfrm>
              <a:off x="850900" y="1619074"/>
              <a:ext cx="1644716" cy="298625"/>
            </a:xfrm>
            <a:prstGeom prst="roundRect">
              <a:avLst/>
            </a:prstGeom>
            <a:noFill/>
            <a:ln w="1016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3726964" y="982573"/>
              <a:ext cx="5092700" cy="1041854"/>
            </a:xfrm>
            <a:prstGeom prst="wedgeRoundRectCallout">
              <a:avLst>
                <a:gd name="adj1" fmla="val -70758"/>
                <a:gd name="adj2" fmla="val 2763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Change to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 Scope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72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44500"/>
            <a:ext cx="6127750" cy="61087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528431" y="1040972"/>
            <a:ext cx="5180445" cy="1575228"/>
          </a:xfrm>
          <a:prstGeom prst="wedgeRoundRectCallout">
            <a:avLst>
              <a:gd name="adj1" fmla="val -83196"/>
              <a:gd name="adj2" fmla="val 3504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Results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for 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Diagnosis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"/>
              <a:cs typeface="Verdan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Narrow Scope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4325" y="2267305"/>
            <a:ext cx="1101520" cy="247000"/>
          </a:xfrm>
          <a:prstGeom prst="round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177645" y="5278608"/>
            <a:ext cx="4503579" cy="1030288"/>
          </a:xfrm>
          <a:prstGeom prst="wedgeRoundRectCallout">
            <a:avLst>
              <a:gd name="adj1" fmla="val -66802"/>
              <a:gd name="adj2" fmla="val 505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Click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 See all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/>
                <a:ea typeface=""/>
                <a:cs typeface="Verdana"/>
              </a:rPr>
              <a:t>(1977)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554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48" y="500958"/>
            <a:ext cx="6638544" cy="60899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5484" y="274328"/>
            <a:ext cx="4720478" cy="4828614"/>
            <a:chOff x="205484" y="274328"/>
            <a:chExt cx="4720478" cy="4828614"/>
          </a:xfrm>
        </p:grpSpPr>
        <p:sp>
          <p:nvSpPr>
            <p:cNvPr id="4" name="Rounded Rectangle 3"/>
            <p:cNvSpPr/>
            <p:nvPr/>
          </p:nvSpPr>
          <p:spPr>
            <a:xfrm>
              <a:off x="2185547" y="1160410"/>
              <a:ext cx="1137755" cy="3942532"/>
            </a:xfrm>
            <a:prstGeom prst="roundRect">
              <a:avLst/>
            </a:prstGeom>
            <a:noFill/>
            <a:ln w="5715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ounded Rectangular Callout 4"/>
            <p:cNvSpPr/>
            <p:nvPr/>
          </p:nvSpPr>
          <p:spPr>
            <a:xfrm>
              <a:off x="205484" y="274328"/>
              <a:ext cx="4720478" cy="737907"/>
            </a:xfrm>
            <a:prstGeom prst="wedgeRoundRectCallout">
              <a:avLst>
                <a:gd name="adj1" fmla="val 12062"/>
                <a:gd name="adj2" fmla="val 6060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>
                  <a:solidFill>
                    <a:srgbClr val="000000"/>
                  </a:solidFill>
                  <a:latin typeface="Verdana"/>
                  <a:cs typeface="Verdana"/>
                </a:rPr>
                <a:t>Select </a:t>
              </a:r>
              <a:r>
                <a:rPr lang="en-US" sz="2800" smtClean="0">
                  <a:solidFill>
                    <a:srgbClr val="000000"/>
                  </a:solidFill>
                  <a:latin typeface="Verdana"/>
                  <a:cs typeface="Verdana"/>
                </a:rPr>
                <a:t>filters to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narrow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9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60" y="344132"/>
            <a:ext cx="6863080" cy="6223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267672" y="2871223"/>
            <a:ext cx="3812653" cy="774630"/>
          </a:xfrm>
          <a:prstGeom prst="wedgeRoundRectCallout">
            <a:avLst>
              <a:gd name="adj1" fmla="val -68233"/>
              <a:gd name="adj2" fmla="val -92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5 years to limit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14629" y="4085506"/>
            <a:ext cx="3603178" cy="774630"/>
          </a:xfrm>
          <a:prstGeom prst="wedgeRoundRectCallout">
            <a:avLst>
              <a:gd name="adj1" fmla="val -35086"/>
              <a:gd name="adj2" fmla="val -8544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40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400" smtClean="0">
                <a:solidFill>
                  <a:srgbClr val="000000"/>
                </a:solidFill>
                <a:latin typeface="Verdana"/>
                <a:cs typeface="Verdana"/>
              </a:rPr>
              <a:t>humans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59938" y="5299789"/>
            <a:ext cx="6947924" cy="1295400"/>
            <a:chOff x="1920614" y="5169234"/>
            <a:chExt cx="6947924" cy="1295400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920614" y="5169234"/>
              <a:ext cx="6947924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457200" eaLnBrk="0" hangingPunct="0">
                <a:lnSpc>
                  <a:spcPct val="150000"/>
                </a:lnSpc>
              </a:pPr>
              <a:endParaRPr lang="en-US" dirty="0">
                <a:solidFill>
                  <a:prstClr val="white"/>
                </a:solidFill>
                <a:latin typeface="Verdana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2104735" y="5321634"/>
              <a:ext cx="6573599" cy="990599"/>
            </a:xfrm>
            <a:prstGeom prst="rect">
              <a:avLst/>
            </a:prstGeom>
            <a:noFill/>
            <a:ln w="38100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0" hangingPunct="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243832" y="5550234"/>
              <a:ext cx="6315969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0" hangingPunct="0"/>
              <a:r>
                <a:rPr lang="en-US" sz="2600" dirty="0">
                  <a:solidFill>
                    <a:prstClr val="black"/>
                  </a:solidFill>
                  <a:latin typeface="Verdana" charset="0"/>
                </a:rPr>
                <a:t>Selections will turn blue:  </a:t>
              </a:r>
              <a:r>
                <a:rPr lang="en-US" sz="2600" dirty="0">
                  <a:solidFill>
                    <a:srgbClr val="285D9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sz="2600" dirty="0" smtClean="0">
                  <a:solidFill>
                    <a:srgbClr val="285D90"/>
                  </a:solidFill>
                  <a:latin typeface="Verdana" charset="0"/>
                </a:rPr>
                <a:t>5 Years</a:t>
              </a:r>
              <a:endParaRPr lang="en-US" sz="2600" dirty="0">
                <a:solidFill>
                  <a:srgbClr val="285D90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1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4" y="317500"/>
            <a:ext cx="6863080" cy="6223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61652" y="1813948"/>
            <a:ext cx="3890956" cy="1687487"/>
            <a:chOff x="1661652" y="1813948"/>
            <a:chExt cx="3890956" cy="1687487"/>
          </a:xfrm>
        </p:grpSpPr>
        <p:sp>
          <p:nvSpPr>
            <p:cNvPr id="10" name="Rounded Rectangle 9"/>
            <p:cNvSpPr/>
            <p:nvPr/>
          </p:nvSpPr>
          <p:spPr>
            <a:xfrm>
              <a:off x="1661652" y="1813948"/>
              <a:ext cx="2576051" cy="34544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4404528" y="1813948"/>
              <a:ext cx="1148080" cy="345440"/>
            </a:xfrm>
            <a:prstGeom prst="leftArrow">
              <a:avLst>
                <a:gd name="adj1" fmla="val 50000"/>
                <a:gd name="adj2" fmla="val 67647"/>
              </a:avLst>
            </a:prstGeom>
            <a:solidFill>
              <a:srgbClr val="FFCC66"/>
            </a:solidFill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Left Arrow 11"/>
            <p:cNvSpPr/>
            <p:nvPr/>
          </p:nvSpPr>
          <p:spPr>
            <a:xfrm rot="5400000">
              <a:off x="1557644" y="2701653"/>
              <a:ext cx="1254125" cy="345440"/>
            </a:xfrm>
            <a:prstGeom prst="leftArrow">
              <a:avLst>
                <a:gd name="adj1" fmla="val 50000"/>
                <a:gd name="adj2" fmla="val 97059"/>
              </a:avLst>
            </a:prstGeom>
            <a:solidFill>
              <a:srgbClr val="66CC33"/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3264" y="4188541"/>
            <a:ext cx="8093398" cy="1377710"/>
            <a:chOff x="463264" y="4188541"/>
            <a:chExt cx="8093398" cy="1377710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2621587" y="4353806"/>
              <a:ext cx="5935075" cy="1212445"/>
            </a:xfrm>
            <a:prstGeom prst="wedgeRoundRectCallout">
              <a:avLst>
                <a:gd name="adj1" fmla="val -66531"/>
                <a:gd name="adj2" fmla="val -4519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800" u="sng" dirty="0">
                  <a:solidFill>
                    <a:srgbClr val="3399CC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63264" y="4188541"/>
              <a:ext cx="1100065" cy="330530"/>
            </a:xfrm>
            <a:prstGeom prst="roundRect">
              <a:avLst/>
            </a:prstGeom>
            <a:noFill/>
            <a:ln w="5715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7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353961"/>
            <a:ext cx="5876544" cy="624230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125073" y="5429691"/>
            <a:ext cx="3150453" cy="702338"/>
          </a:xfrm>
          <a:prstGeom prst="wedgeRoundRectCallout">
            <a:avLst>
              <a:gd name="adj1" fmla="val -83647"/>
              <a:gd name="adj2" fmla="val -1853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59955" y="3139686"/>
            <a:ext cx="5485538" cy="1779274"/>
            <a:chOff x="1905074" y="3061028"/>
            <a:chExt cx="5485538" cy="1779274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414044" y="3061028"/>
              <a:ext cx="2976568" cy="1560949"/>
            </a:xfrm>
            <a:prstGeom prst="wedgeRoundRectCallout">
              <a:avLst>
                <a:gd name="adj1" fmla="val -89979"/>
                <a:gd name="adj2" fmla="val 4768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Select </a:t>
              </a:r>
            </a:p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    Languages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905074" y="4383602"/>
              <a:ext cx="1163328" cy="456700"/>
              <a:chOff x="1905074" y="4383602"/>
              <a:chExt cx="1163328" cy="45670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1905074" y="4383602"/>
                <a:ext cx="1163328" cy="4567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66CC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971050" y="4489262"/>
                <a:ext cx="287124" cy="2654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✔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905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</TotalTime>
  <Words>825</Words>
  <Application>Microsoft Macintosh PowerPoint</Application>
  <PresentationFormat>On-screen Show (4:3)</PresentationFormat>
  <Paragraphs>272</Paragraphs>
  <Slides>110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110</vt:i4>
      </vt:variant>
    </vt:vector>
  </HeadingPairs>
  <TitlesOfParts>
    <vt:vector size="128" baseType="lpstr">
      <vt:lpstr>Arial</vt:lpstr>
      <vt:lpstr>Calibri</vt:lpstr>
      <vt:lpstr>Calibri Light</vt:lpstr>
      <vt:lpstr>Courier New</vt:lpstr>
      <vt:lpstr>Helvetica</vt:lpstr>
      <vt:lpstr>Helvetica Neue</vt:lpstr>
      <vt:lpstr>ＭＳ Ｐゴシック</vt:lpstr>
      <vt:lpstr>News Gothic MT</vt:lpstr>
      <vt:lpstr>Times</vt:lpstr>
      <vt:lpstr>Times New Roman</vt:lpstr>
      <vt:lpstr>Verdana</vt:lpstr>
      <vt:lpstr>Zapf Dingbats</vt:lpstr>
      <vt:lpstr>Office Theme</vt:lpstr>
      <vt:lpstr>3_Office Theme</vt:lpstr>
      <vt:lpstr>Blank Presentation</vt:lpstr>
      <vt:lpstr>1_Office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97</cp:revision>
  <dcterms:created xsi:type="dcterms:W3CDTF">2016-07-22T00:05:25Z</dcterms:created>
  <dcterms:modified xsi:type="dcterms:W3CDTF">2016-08-02T14:40:40Z</dcterms:modified>
</cp:coreProperties>
</file>