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 showGuides="1">
      <p:cViewPr varScale="1">
        <p:scale>
          <a:sx n="138" d="100"/>
          <a:sy n="138" d="100"/>
        </p:scale>
        <p:origin x="-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64D789B-3F3C-3244-8988-74941648119E}" type="datetimeFigureOut">
              <a:rPr lang="en-US" smtClean="0">
                <a:solidFill>
                  <a:srgbClr val="895D1D">
                    <a:tint val="60000"/>
                    <a:satMod val="155000"/>
                  </a:srgbClr>
                </a:solidFill>
                <a:latin typeface="Rockwell"/>
              </a:rPr>
              <a:pPr/>
              <a:t>8/7/2013</a:t>
            </a:fld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822907-8A9D-4F6B-98F6-913902AD56B5}" type="slidenum">
              <a:rPr lang="en-US" smtClean="0">
                <a:solidFill>
                  <a:srgbClr val="ECE9C6">
                    <a:shade val="90000"/>
                  </a:srgbClr>
                </a:solidFill>
                <a:latin typeface="Rockwell"/>
              </a:rPr>
              <a:pPr/>
              <a:t>‹#›</a:t>
            </a:fld>
            <a:endParaRPr lang="en-US">
              <a:solidFill>
                <a:srgbClr val="ECE9C6">
                  <a:shade val="90000"/>
                </a:srgbClr>
              </a:solidFill>
              <a:latin typeface="Rockwell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D789B-3F3C-3244-8988-74941648119E}" type="datetimeFigureOut">
              <a:rPr lang="en-US" smtClean="0">
                <a:solidFill>
                  <a:srgbClr val="895D1D">
                    <a:tint val="60000"/>
                    <a:satMod val="155000"/>
                  </a:srgbClr>
                </a:solidFill>
                <a:latin typeface="Rockwell"/>
              </a:rPr>
              <a:pPr/>
              <a:t>8/7/2013</a:t>
            </a:fld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68F8B1-E296-B14C-AA5D-CEB4C34F3A43}" type="slidenum">
              <a:rPr lang="en-US" smtClean="0">
                <a:solidFill>
                  <a:srgbClr val="ECE9C6">
                    <a:shade val="90000"/>
                  </a:srgbClr>
                </a:solidFill>
                <a:latin typeface="Rockwell"/>
              </a:rPr>
              <a:pPr/>
              <a:t>‹#›</a:t>
            </a:fld>
            <a:endParaRPr lang="en-US">
              <a:solidFill>
                <a:srgbClr val="ECE9C6">
                  <a:shade val="90000"/>
                </a:srgbClr>
              </a:solidFill>
              <a:latin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D789B-3F3C-3244-8988-74941648119E}" type="datetimeFigureOut">
              <a:rPr lang="en-US" smtClean="0">
                <a:solidFill>
                  <a:srgbClr val="895D1D">
                    <a:tint val="60000"/>
                    <a:satMod val="155000"/>
                  </a:srgbClr>
                </a:solidFill>
                <a:latin typeface="Rockwell"/>
              </a:rPr>
              <a:pPr/>
              <a:t>8/7/2013</a:t>
            </a:fld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68F8B1-E296-B14C-AA5D-CEB4C34F3A43}" type="slidenum">
              <a:rPr lang="en-US" smtClean="0">
                <a:solidFill>
                  <a:srgbClr val="ECE9C6">
                    <a:shade val="90000"/>
                  </a:srgbClr>
                </a:solidFill>
                <a:latin typeface="Rockwell"/>
              </a:rPr>
              <a:pPr/>
              <a:t>‹#›</a:t>
            </a:fld>
            <a:endParaRPr lang="en-US">
              <a:solidFill>
                <a:srgbClr val="ECE9C6">
                  <a:shade val="90000"/>
                </a:srgbClr>
              </a:solidFill>
              <a:latin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D789B-3F3C-3244-8988-74941648119E}" type="datetimeFigureOut">
              <a:rPr lang="en-US" smtClean="0">
                <a:solidFill>
                  <a:srgbClr val="895D1D">
                    <a:tint val="60000"/>
                    <a:satMod val="155000"/>
                  </a:srgbClr>
                </a:solidFill>
                <a:latin typeface="Rockwell"/>
              </a:rPr>
              <a:pPr/>
              <a:t>8/7/2013</a:t>
            </a:fld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68F8B1-E296-B14C-AA5D-CEB4C34F3A43}" type="slidenum">
              <a:rPr lang="en-US" smtClean="0">
                <a:solidFill>
                  <a:srgbClr val="ECE9C6">
                    <a:shade val="90000"/>
                  </a:srgbClr>
                </a:solidFill>
                <a:latin typeface="Rockwell"/>
              </a:rPr>
              <a:pPr/>
              <a:t>‹#›</a:t>
            </a:fld>
            <a:endParaRPr lang="en-US">
              <a:solidFill>
                <a:srgbClr val="ECE9C6">
                  <a:shade val="90000"/>
                </a:srgbClr>
              </a:solidFill>
              <a:latin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64D789B-3F3C-3244-8988-74941648119E}" type="datetimeFigureOut">
              <a:rPr lang="en-US" smtClean="0">
                <a:solidFill>
                  <a:srgbClr val="895D1D">
                    <a:tint val="60000"/>
                    <a:satMod val="155000"/>
                  </a:srgbClr>
                </a:solidFill>
                <a:latin typeface="Rockwell"/>
              </a:rPr>
              <a:pPr/>
              <a:t>8/7/2013</a:t>
            </a:fld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68F8B1-E296-B14C-AA5D-CEB4C34F3A43}" type="slidenum">
              <a:rPr lang="en-US" smtClean="0">
                <a:solidFill>
                  <a:srgbClr val="ECE9C6">
                    <a:shade val="90000"/>
                  </a:srgbClr>
                </a:solidFill>
                <a:latin typeface="Rockwell"/>
              </a:rPr>
              <a:pPr/>
              <a:t>‹#›</a:t>
            </a:fld>
            <a:endParaRPr lang="en-US">
              <a:solidFill>
                <a:srgbClr val="ECE9C6">
                  <a:shade val="90000"/>
                </a:srgbClr>
              </a:solidFill>
              <a:latin typeface="Rockwell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D789B-3F3C-3244-8988-74941648119E}" type="datetimeFigureOut">
              <a:rPr lang="en-US" smtClean="0">
                <a:solidFill>
                  <a:srgbClr val="895D1D">
                    <a:tint val="60000"/>
                    <a:satMod val="155000"/>
                  </a:srgbClr>
                </a:solidFill>
                <a:latin typeface="Rockwell"/>
              </a:rPr>
              <a:pPr/>
              <a:t>8/7/2013</a:t>
            </a:fld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568F8B1-E296-B14C-AA5D-CEB4C34F3A43}" type="slidenum">
              <a:rPr lang="en-US" smtClean="0">
                <a:solidFill>
                  <a:srgbClr val="ECE9C6">
                    <a:shade val="90000"/>
                  </a:srgbClr>
                </a:solidFill>
                <a:latin typeface="Rockwell"/>
              </a:rPr>
              <a:pPr/>
              <a:t>‹#›</a:t>
            </a:fld>
            <a:endParaRPr lang="en-US">
              <a:solidFill>
                <a:srgbClr val="ECE9C6">
                  <a:shade val="90000"/>
                </a:srgbClr>
              </a:solidFill>
              <a:latin typeface="Rockwel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D789B-3F3C-3244-8988-74941648119E}" type="datetimeFigureOut">
              <a:rPr lang="en-US" smtClean="0">
                <a:solidFill>
                  <a:srgbClr val="895D1D">
                    <a:tint val="60000"/>
                    <a:satMod val="155000"/>
                  </a:srgbClr>
                </a:solidFill>
                <a:latin typeface="Rockwell"/>
              </a:rPr>
              <a:pPr/>
              <a:t>8/7/2013</a:t>
            </a:fld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568F8B1-E296-B14C-AA5D-CEB4C34F3A43}" type="slidenum">
              <a:rPr lang="en-US" smtClean="0">
                <a:solidFill>
                  <a:srgbClr val="ECE9C6">
                    <a:shade val="90000"/>
                  </a:srgbClr>
                </a:solidFill>
                <a:latin typeface="Rockwell"/>
              </a:rPr>
              <a:pPr/>
              <a:t>‹#›</a:t>
            </a:fld>
            <a:endParaRPr lang="en-US">
              <a:solidFill>
                <a:srgbClr val="ECE9C6">
                  <a:shade val="90000"/>
                </a:srgbClr>
              </a:solidFill>
              <a:latin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D789B-3F3C-3244-8988-74941648119E}" type="datetimeFigureOut">
              <a:rPr lang="en-US" smtClean="0">
                <a:solidFill>
                  <a:srgbClr val="895D1D">
                    <a:tint val="60000"/>
                    <a:satMod val="155000"/>
                  </a:srgbClr>
                </a:solidFill>
                <a:latin typeface="Rockwell"/>
              </a:rPr>
              <a:pPr/>
              <a:t>8/7/2013</a:t>
            </a:fld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68F8B1-E296-B14C-AA5D-CEB4C34F3A43}" type="slidenum">
              <a:rPr lang="en-US" smtClean="0">
                <a:solidFill>
                  <a:srgbClr val="ECE9C6">
                    <a:shade val="90000"/>
                  </a:srgbClr>
                </a:solidFill>
                <a:latin typeface="Rockwell"/>
              </a:rPr>
              <a:pPr/>
              <a:t>‹#›</a:t>
            </a:fld>
            <a:endParaRPr lang="en-US">
              <a:solidFill>
                <a:srgbClr val="ECE9C6">
                  <a:shade val="90000"/>
                </a:srgbClr>
              </a:solidFill>
              <a:latin typeface="Rockwel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D789B-3F3C-3244-8988-74941648119E}" type="datetimeFigureOut">
              <a:rPr lang="en-US" smtClean="0">
                <a:solidFill>
                  <a:srgbClr val="895D1D">
                    <a:tint val="60000"/>
                    <a:satMod val="155000"/>
                  </a:srgbClr>
                </a:solidFill>
                <a:latin typeface="Rockwell"/>
              </a:rPr>
              <a:pPr/>
              <a:t>8/7/2013</a:t>
            </a:fld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68F8B1-E296-B14C-AA5D-CEB4C34F3A43}" type="slidenum">
              <a:rPr lang="en-US" smtClean="0">
                <a:solidFill>
                  <a:srgbClr val="ECE9C6">
                    <a:shade val="90000"/>
                  </a:srgbClr>
                </a:solidFill>
                <a:latin typeface="Rockwell"/>
              </a:rPr>
              <a:pPr/>
              <a:t>‹#›</a:t>
            </a:fld>
            <a:endParaRPr lang="en-US">
              <a:solidFill>
                <a:srgbClr val="ECE9C6">
                  <a:shade val="90000"/>
                </a:srgbClr>
              </a:solidFill>
              <a:latin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64D789B-3F3C-3244-8988-74941648119E}" type="datetimeFigureOut">
              <a:rPr lang="en-US" smtClean="0">
                <a:solidFill>
                  <a:srgbClr val="895D1D">
                    <a:tint val="60000"/>
                    <a:satMod val="155000"/>
                  </a:srgbClr>
                </a:solidFill>
                <a:latin typeface="Rockwell"/>
              </a:rPr>
              <a:pPr/>
              <a:t>8/7/2013</a:t>
            </a:fld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68F8B1-E296-B14C-AA5D-CEB4C34F3A43}" type="slidenum">
              <a:rPr lang="en-US" smtClean="0">
                <a:solidFill>
                  <a:srgbClr val="ECE9C6">
                    <a:shade val="90000"/>
                  </a:srgbClr>
                </a:solidFill>
                <a:latin typeface="Rockwell"/>
              </a:rPr>
              <a:pPr/>
              <a:t>‹#›</a:t>
            </a:fld>
            <a:endParaRPr lang="en-US">
              <a:solidFill>
                <a:srgbClr val="ECE9C6">
                  <a:shade val="90000"/>
                </a:srgbClr>
              </a:solidFill>
              <a:latin typeface="Rockwell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64D789B-3F3C-3244-8988-74941648119E}" type="datetimeFigureOut">
              <a:rPr lang="en-US" smtClean="0">
                <a:solidFill>
                  <a:srgbClr val="895D1D">
                    <a:tint val="60000"/>
                    <a:satMod val="155000"/>
                  </a:srgbClr>
                </a:solidFill>
                <a:latin typeface="Rockwell"/>
              </a:rPr>
              <a:pPr/>
              <a:t>8/7/2013</a:t>
            </a:fld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68F8B1-E296-B14C-AA5D-CEB4C34F3A43}" type="slidenum">
              <a:rPr lang="en-US" smtClean="0">
                <a:solidFill>
                  <a:srgbClr val="ECE9C6">
                    <a:shade val="90000"/>
                  </a:srgbClr>
                </a:solidFill>
                <a:latin typeface="Rockwell"/>
              </a:rPr>
              <a:pPr/>
              <a:t>‹#›</a:t>
            </a:fld>
            <a:endParaRPr lang="en-US">
              <a:solidFill>
                <a:srgbClr val="ECE9C6">
                  <a:shade val="90000"/>
                </a:srgbClr>
              </a:solidFill>
              <a:latin typeface="Rockwell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64D789B-3F3C-3244-8988-74941648119E}" type="datetimeFigureOut">
              <a:rPr lang="en-US" smtClean="0">
                <a:solidFill>
                  <a:srgbClr val="895D1D">
                    <a:tint val="60000"/>
                    <a:satMod val="155000"/>
                  </a:srgbClr>
                </a:solidFill>
                <a:latin typeface="Rockwell"/>
              </a:rPr>
              <a:pPr/>
              <a:t>8/7/2013</a:t>
            </a:fld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568F8B1-E296-B14C-AA5D-CEB4C34F3A43}" type="slidenum">
              <a:rPr lang="en-US" smtClean="0">
                <a:solidFill>
                  <a:srgbClr val="ECE9C6">
                    <a:shade val="90000"/>
                  </a:srgbClr>
                </a:solidFill>
                <a:latin typeface="Rockwell"/>
              </a:rPr>
              <a:pPr/>
              <a:t>‹#›</a:t>
            </a:fld>
            <a:endParaRPr lang="en-US">
              <a:solidFill>
                <a:srgbClr val="ECE9C6">
                  <a:shade val="90000"/>
                </a:srgbClr>
              </a:solidFill>
              <a:latin typeface="Rockwell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tuhsc.edu/libraries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ncbi.nlm.nih.gov/pubmed?holding=ttuhsclib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mailto:margaret.vugrin@ttuhsc.edu" TargetMode="External"/><Relationship Id="rId3" Type="http://schemas.openxmlformats.org/officeDocument/2006/relationships/hyperlink" Target="http://www.ttuhsc.edu/librari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ncbi.nlm.nih.gov/pubmed?holding=ttuhsclib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hyperlink" Target="http://www.ttuhsc.edu/librarie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30 Min. to </a:t>
            </a:r>
            <a:br>
              <a:rPr lang="en-US" dirty="0" smtClean="0"/>
            </a:br>
            <a:r>
              <a:rPr lang="en-US" dirty="0" smtClean="0"/>
              <a:t>PubMed Search Tips </a:t>
            </a:r>
            <a:br>
              <a:rPr lang="en-US" dirty="0" smtClean="0"/>
            </a:br>
            <a:r>
              <a:rPr lang="en-US" dirty="0" smtClean="0"/>
              <a:t>pt.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989898"/>
            <a:ext cx="6560234" cy="1752600"/>
          </a:xfrm>
        </p:spPr>
        <p:txBody>
          <a:bodyPr/>
          <a:lstStyle/>
          <a:p>
            <a:r>
              <a:rPr lang="en-US" dirty="0" smtClean="0"/>
              <a:t>Margaret Vugrin, MSLS, AHIP</a:t>
            </a:r>
          </a:p>
          <a:p>
            <a:r>
              <a:rPr lang="en-US" dirty="0" smtClean="0"/>
              <a:t>Preston Smith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2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7-11 at 1.50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327"/>
            <a:ext cx="9144000" cy="54105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8258" y="6014668"/>
            <a:ext cx="355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Rockwell"/>
                <a:hlinkClick r:id="rId3"/>
              </a:rPr>
              <a:t>http://www.ttuhsc.edu/libraries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4327" y="5203305"/>
            <a:ext cx="2451924" cy="428534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7" name="Picture 6" descr="Screen Shot 2013-07-11 at 1.50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163" y="2788108"/>
            <a:ext cx="3187700" cy="387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360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844862"/>
          </a:xfrm>
        </p:spPr>
        <p:txBody>
          <a:bodyPr/>
          <a:lstStyle/>
          <a:p>
            <a:r>
              <a:rPr lang="en-US" dirty="0" smtClean="0"/>
              <a:t>Author searching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3-07-11 at 1.50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467"/>
            <a:ext cx="9144000" cy="541053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-1" y="2303047"/>
            <a:ext cx="5609437" cy="516353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2304292"/>
            <a:ext cx="546832" cy="307425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9" name="Picture 8" descr="Screen Shot 2013-07-11 at 2.09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857" y="79373"/>
            <a:ext cx="490494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054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1 at 2.13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1996"/>
            <a:ext cx="8839200" cy="57785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40371" y="2243803"/>
            <a:ext cx="1896271" cy="307425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9636" y="6140176"/>
            <a:ext cx="684827" cy="239813"/>
          </a:xfrm>
          <a:prstGeom prst="roundRect">
            <a:avLst/>
          </a:prstGeom>
          <a:solidFill>
            <a:schemeClr val="tx1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72109"/>
                </a:solidFill>
                <a:latin typeface="Rockwell"/>
              </a:rPr>
              <a:t>Add</a:t>
            </a:r>
            <a:endParaRPr lang="en-US" dirty="0">
              <a:solidFill>
                <a:srgbClr val="972109"/>
              </a:solidFill>
              <a:latin typeface="Rockwel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07526" y="2226942"/>
            <a:ext cx="684827" cy="239813"/>
          </a:xfrm>
          <a:prstGeom prst="roundRect">
            <a:avLst/>
          </a:prstGeom>
          <a:solidFill>
            <a:schemeClr val="tx1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72109"/>
                </a:solidFill>
                <a:latin typeface="Rockwell"/>
              </a:rPr>
              <a:t>Add</a:t>
            </a:r>
            <a:endParaRPr lang="en-US" dirty="0">
              <a:solidFill>
                <a:srgbClr val="972109"/>
              </a:solidFill>
              <a:latin typeface="Rockwell"/>
            </a:endParaRPr>
          </a:p>
        </p:txBody>
      </p:sp>
      <p:pic>
        <p:nvPicPr>
          <p:cNvPr id="6" name="Picture 5" descr="Screen Shot 2013-07-11 at 2.31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6" y="64279"/>
            <a:ext cx="7645400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Shot 2013-07-11 at 2.3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34" y="0"/>
            <a:ext cx="526199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21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Questions???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0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Searching </a:t>
            </a:r>
            <a:r>
              <a:rPr lang="en-US" smtClean="0"/>
              <a:t>within a Journal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1661" y="2819400"/>
            <a:ext cx="8932339" cy="17526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/>
              <a:t>I heard during rounds that there’s a recent     meta-analysis on treatment of </a:t>
            </a:r>
            <a:r>
              <a:rPr lang="en-US" dirty="0" err="1" smtClean="0"/>
              <a:t>cns</a:t>
            </a:r>
            <a:r>
              <a:rPr lang="en-US" dirty="0" smtClean="0"/>
              <a:t> tumors in childhood acute lymphoblastic leukemia (ALL).</a:t>
            </a:r>
            <a:endParaRPr lang="en-US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299642" y="4572000"/>
            <a:ext cx="8482173" cy="1752600"/>
          </a:xfrm>
          <a:prstGeom prst="rect">
            <a:avLst/>
          </a:prstGeom>
        </p:spPr>
        <p:txBody>
          <a:bodyPr lIns="45720" rIns="246888">
            <a:normAutofit fontScale="92500" lnSpcReduction="10000"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>
              <a:buClr>
                <a:srgbClr val="873624"/>
              </a:buClr>
            </a:pPr>
            <a:r>
              <a:rPr lang="en-US" dirty="0" smtClean="0">
                <a:solidFill>
                  <a:prstClr val="white"/>
                </a:solidFill>
                <a:latin typeface="Rockwell"/>
              </a:rPr>
              <a:t>Oh yes, I remember that it’s in:</a:t>
            </a:r>
          </a:p>
          <a:p>
            <a:pPr algn="l">
              <a:buClr>
                <a:srgbClr val="873624"/>
              </a:buClr>
            </a:pPr>
            <a:r>
              <a:rPr lang="en-US" i="1" dirty="0" smtClean="0">
                <a:solidFill>
                  <a:prstClr val="white"/>
                </a:solidFill>
                <a:latin typeface="Rockwell"/>
              </a:rPr>
              <a:t>                      Pediatric Blood &amp; Cancer.</a:t>
            </a:r>
          </a:p>
          <a:p>
            <a:pPr algn="l">
              <a:buClr>
                <a:srgbClr val="873624"/>
              </a:buClr>
            </a:pPr>
            <a:endParaRPr lang="en-US" i="1" dirty="0">
              <a:solidFill>
                <a:prstClr val="white"/>
              </a:solidFill>
              <a:latin typeface="Rockwell"/>
            </a:endParaRPr>
          </a:p>
          <a:p>
            <a:pPr algn="l">
              <a:buClr>
                <a:srgbClr val="873624"/>
              </a:buClr>
            </a:pPr>
            <a:r>
              <a:rPr lang="en-US" dirty="0" smtClean="0">
                <a:solidFill>
                  <a:prstClr val="white"/>
                </a:solidFill>
                <a:latin typeface="Rockwell"/>
              </a:rPr>
              <a:t>I need to present on this article tomorrow!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6167" y="6488668"/>
            <a:ext cx="623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Rockwell"/>
                <a:hlinkClick r:id="rId2"/>
              </a:rPr>
              <a:t>http://www.ncbi.nlm.nih.gov/pubmed?holding=ttuhsclib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14967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08-07 at 12.43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897"/>
            <a:ext cx="91313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7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07 at 12.12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10" y="0"/>
            <a:ext cx="4500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07 at 12.13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5607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432683" y="3017706"/>
            <a:ext cx="1876911" cy="328046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12095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07 at 12.18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78900" cy="5486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56255" y="92642"/>
            <a:ext cx="1906448" cy="328046"/>
          </a:xfrm>
          <a:prstGeom prst="roundRect">
            <a:avLst/>
          </a:prstGeom>
          <a:solidFill>
            <a:schemeClr val="tx1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Rockwell"/>
              </a:rPr>
              <a:t>Pediatric blood</a:t>
            </a:r>
            <a:endParaRPr lang="en-US" dirty="0">
              <a:solidFill>
                <a:prstClr val="black"/>
              </a:solidFill>
              <a:latin typeface="Rockwel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1878" y="2299049"/>
            <a:ext cx="1591391" cy="467285"/>
          </a:xfrm>
          <a:prstGeom prst="roundRect">
            <a:avLst>
              <a:gd name="adj" fmla="val 0"/>
            </a:avLst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77062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07 at 12.23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53" y="0"/>
            <a:ext cx="6091036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54889" y="2712524"/>
            <a:ext cx="1296027" cy="427906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4" name="Picture 3" descr="Screen Shot 2013-08-07 at 12.24.2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72" b="36991"/>
          <a:stretch/>
        </p:blipFill>
        <p:spPr>
          <a:xfrm>
            <a:off x="5514264" y="2050505"/>
            <a:ext cx="1961725" cy="52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Time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Locating full-text</a:t>
            </a:r>
          </a:p>
          <a:p>
            <a:r>
              <a:rPr lang="en-US" dirty="0" smtClean="0"/>
              <a:t> Searching by author</a:t>
            </a:r>
          </a:p>
          <a:p>
            <a:r>
              <a:rPr lang="en-US" dirty="0" smtClean="0"/>
              <a:t> Searching by journal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07 at 12.25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840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71311" y="371463"/>
            <a:ext cx="1169704" cy="328046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481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08-07 at 12.43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420688"/>
            <a:ext cx="9131300" cy="41275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87157" y="2931061"/>
            <a:ext cx="3393116" cy="328046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7425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07 at 12.12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10" y="0"/>
            <a:ext cx="4500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I locate author’s email address within PubMed?</a:t>
            </a:r>
          </a:p>
          <a:p>
            <a:endParaRPr lang="en-US" dirty="0"/>
          </a:p>
          <a:p>
            <a:r>
              <a:rPr lang="en-US" dirty="0" smtClean="0"/>
              <a:t>How far back do the journals go that make up PubMed?</a:t>
            </a:r>
          </a:p>
          <a:p>
            <a:endParaRPr lang="en-US" dirty="0"/>
          </a:p>
          <a:p>
            <a:r>
              <a:rPr lang="en-US" dirty="0" smtClean="0"/>
              <a:t> Approximately how many titles are indexed to create the PubMed database?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0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Next  Time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Quick steps to locate citations</a:t>
            </a:r>
          </a:p>
          <a:p>
            <a:endParaRPr lang="en-US" dirty="0" smtClean="0"/>
          </a:p>
          <a:p>
            <a:r>
              <a:rPr lang="en-US" dirty="0" smtClean="0"/>
              <a:t>Gold Rush</a:t>
            </a:r>
          </a:p>
          <a:p>
            <a:endParaRPr lang="en-US" dirty="0"/>
          </a:p>
          <a:p>
            <a:r>
              <a:rPr lang="en-US" dirty="0" smtClean="0"/>
              <a:t> Exporting to RefWorks</a:t>
            </a:r>
          </a:p>
          <a:p>
            <a:pPr lvl="1"/>
            <a:r>
              <a:rPr lang="en-US" dirty="0" smtClean="0"/>
              <a:t>Embedding citations in paper</a:t>
            </a:r>
          </a:p>
          <a:p>
            <a:pPr lvl="1"/>
            <a:r>
              <a:rPr lang="en-US" dirty="0" smtClean="0"/>
              <a:t>Creating bibliography of references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4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704" y="304800"/>
            <a:ext cx="6641352" cy="1687538"/>
          </a:xfrm>
        </p:spPr>
        <p:txBody>
          <a:bodyPr>
            <a:noAutofit/>
          </a:bodyPr>
          <a:lstStyle/>
          <a:p>
            <a:r>
              <a:rPr lang="en-US" sz="7200" dirty="0" smtClean="0"/>
              <a:t>Thank you!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6695" y="2169601"/>
            <a:ext cx="8048361" cy="1279634"/>
          </a:xfrm>
        </p:spPr>
        <p:txBody>
          <a:bodyPr>
            <a:noAutofit/>
          </a:bodyPr>
          <a:lstStyle/>
          <a:p>
            <a:r>
              <a:rPr lang="en-US" sz="4000" dirty="0" smtClean="0">
                <a:hlinkClick r:id="rId2"/>
              </a:rPr>
              <a:t>margaret.vugrin@ttuhsc.edu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smtClean="0"/>
              <a:t>806 –743</a:t>
            </a:r>
            <a:r>
              <a:rPr lang="en-US" sz="4000" dirty="0" smtClean="0"/>
              <a:t>–2241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02431" y="5939657"/>
            <a:ext cx="509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white"/>
                </a:solidFill>
                <a:latin typeface="Rockwell"/>
                <a:hlinkClick r:id="rId3"/>
              </a:rPr>
              <a:t>http://www.ttuhsc.edu/libraries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86455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6022" y="304800"/>
            <a:ext cx="4979034" cy="762000"/>
          </a:xfrm>
        </p:spPr>
        <p:txBody>
          <a:bodyPr/>
          <a:lstStyle/>
          <a:p>
            <a:r>
              <a:rPr lang="en-US" dirty="0" smtClean="0"/>
              <a:t>Refresher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Does vigorous physical activity increase the risk of bleeding in children with hemophilia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2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6022" y="304800"/>
            <a:ext cx="4979034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Sometimes you have to use synonyms or translate your terms to database terms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Does vigorous physical activity increase the risk of bleeding in children with hemophilia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6564" y="5807880"/>
            <a:ext cx="623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Rockwell"/>
                <a:hlinkClick r:id="rId2"/>
              </a:rPr>
              <a:t>http://www.ncbi.nlm.nih.gov/pubmed?holding=ttuhsclib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61795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7-11 at 1.04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838200"/>
            <a:ext cx="8724900" cy="5168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894" y="2019588"/>
            <a:ext cx="8531206" cy="2557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7763191" y="2104565"/>
            <a:ext cx="622570" cy="392715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53868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1 at 1.46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0"/>
            <a:ext cx="5276127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66495" y="4287660"/>
            <a:ext cx="4584421" cy="457439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6495" y="5313040"/>
            <a:ext cx="1169704" cy="328046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51273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1 at 1.48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0"/>
            <a:ext cx="6109514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19875" y="4690742"/>
            <a:ext cx="5327201" cy="962340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7749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7-11 at 1.50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327"/>
            <a:ext cx="9144000" cy="541053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82480" y="309916"/>
            <a:ext cx="2451924" cy="704288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8258" y="6014668"/>
            <a:ext cx="355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Rockwell"/>
                <a:hlinkClick r:id="rId3"/>
              </a:rPr>
              <a:t>http://www.ttuhsc.edu/libraries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0429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1 at 2.03.5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6"/>
          <a:stretch/>
        </p:blipFill>
        <p:spPr>
          <a:xfrm>
            <a:off x="1252422" y="0"/>
            <a:ext cx="7634603" cy="6858000"/>
          </a:xfrm>
          <a:prstGeom prst="rect">
            <a:avLst/>
          </a:prstGeom>
        </p:spPr>
      </p:pic>
      <p:pic>
        <p:nvPicPr>
          <p:cNvPr id="3" name="Picture 2" descr="Screen Shot 2013-07-11 at 2.04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77" y="0"/>
            <a:ext cx="506683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6905958" y="3317250"/>
            <a:ext cx="1640496" cy="307425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61096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7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243</Words>
  <Application>Microsoft Macintosh PowerPoint</Application>
  <PresentationFormat>On-screen Show (4:3)</PresentationFormat>
  <Paragraphs>45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Foundry</vt:lpstr>
      <vt:lpstr>30 Min. to  PubMed Search Tips  pt. 2</vt:lpstr>
      <vt:lpstr>This Time</vt:lpstr>
      <vt:lpstr>Refresher</vt:lpstr>
      <vt:lpstr>Sometimes you have to use synonyms or translate your terms to database terms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Author searching</vt:lpstr>
      <vt:lpstr>PowerPoint Presentation</vt:lpstr>
      <vt:lpstr>Questions???</vt:lpstr>
      <vt:lpstr>Searching within a Journal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Next  Time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Min. to  PubMed Search Tips  pt. 2</dc:title>
  <dc:creator>Microsoft Office User</dc:creator>
  <cp:lastModifiedBy>Microsoft Office User</cp:lastModifiedBy>
  <cp:revision>1</cp:revision>
  <dcterms:created xsi:type="dcterms:W3CDTF">2013-08-07T18:11:33Z</dcterms:created>
  <dcterms:modified xsi:type="dcterms:W3CDTF">2013-08-07T18:13:02Z</dcterms:modified>
</cp:coreProperties>
</file>