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94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 showGuides="1">
      <p:cViewPr varScale="1">
        <p:scale>
          <a:sx n="144" d="100"/>
          <a:sy n="144" d="100"/>
        </p:scale>
        <p:origin x="-4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64D789B-3F3C-3244-8988-74941648119E}" type="datetimeFigureOut">
              <a:rPr lang="en-US" smtClean="0">
                <a:solidFill>
                  <a:srgbClr val="895D1D">
                    <a:tint val="60000"/>
                    <a:satMod val="155000"/>
                  </a:srgbClr>
                </a:solidFill>
                <a:latin typeface="Rockwell"/>
              </a:rPr>
              <a:pPr/>
              <a:t>8/6/2013</a:t>
            </a:fld>
            <a:endParaRPr lang="en-US">
              <a:solidFill>
                <a:srgbClr val="895D1D">
                  <a:tint val="60000"/>
                  <a:satMod val="155000"/>
                </a:srgbClr>
              </a:solidFill>
              <a:latin typeface="Rockwell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822907-8A9D-4F6B-98F6-913902AD56B5}" type="slidenum">
              <a:rPr lang="en-US" smtClean="0">
                <a:solidFill>
                  <a:srgbClr val="ECE9C6">
                    <a:shade val="90000"/>
                  </a:srgbClr>
                </a:solidFill>
                <a:latin typeface="Rockwell"/>
              </a:rPr>
              <a:pPr/>
              <a:t>‹#›</a:t>
            </a:fld>
            <a:endParaRPr lang="en-US">
              <a:solidFill>
                <a:srgbClr val="ECE9C6">
                  <a:shade val="90000"/>
                </a:srgbClr>
              </a:solidFill>
              <a:latin typeface="Rockwell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srgbClr val="895D1D">
                  <a:tint val="60000"/>
                  <a:satMod val="155000"/>
                </a:srgbClr>
              </a:solidFill>
              <a:latin typeface="Rockwel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5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4D789B-3F3C-3244-8988-74941648119E}" type="datetimeFigureOut">
              <a:rPr lang="en-US" smtClean="0">
                <a:solidFill>
                  <a:srgbClr val="895D1D">
                    <a:tint val="60000"/>
                    <a:satMod val="155000"/>
                  </a:srgbClr>
                </a:solidFill>
                <a:latin typeface="Rockwell"/>
              </a:rPr>
              <a:pPr/>
              <a:t>8/6/2013</a:t>
            </a:fld>
            <a:endParaRPr lang="en-US">
              <a:solidFill>
                <a:srgbClr val="895D1D">
                  <a:tint val="60000"/>
                  <a:satMod val="155000"/>
                </a:srgbClr>
              </a:solidFill>
              <a:latin typeface="Rockwel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895D1D">
                  <a:tint val="60000"/>
                  <a:satMod val="155000"/>
                </a:srgbClr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68F8B1-E296-B14C-AA5D-CEB4C34F3A43}" type="slidenum">
              <a:rPr lang="en-US" smtClean="0">
                <a:solidFill>
                  <a:srgbClr val="ECE9C6">
                    <a:shade val="90000"/>
                  </a:srgbClr>
                </a:solidFill>
                <a:latin typeface="Rockwell"/>
              </a:rPr>
              <a:pPr/>
              <a:t>‹#›</a:t>
            </a:fld>
            <a:endParaRPr lang="en-US">
              <a:solidFill>
                <a:srgbClr val="ECE9C6">
                  <a:shade val="90000"/>
                </a:srgbClr>
              </a:solidFill>
              <a:latin typeface="Rockwel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5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4D789B-3F3C-3244-8988-74941648119E}" type="datetimeFigureOut">
              <a:rPr lang="en-US" smtClean="0">
                <a:solidFill>
                  <a:srgbClr val="895D1D">
                    <a:tint val="60000"/>
                    <a:satMod val="155000"/>
                  </a:srgbClr>
                </a:solidFill>
                <a:latin typeface="Rockwell"/>
              </a:rPr>
              <a:pPr/>
              <a:t>8/6/2013</a:t>
            </a:fld>
            <a:endParaRPr lang="en-US">
              <a:solidFill>
                <a:srgbClr val="895D1D">
                  <a:tint val="60000"/>
                  <a:satMod val="155000"/>
                </a:srgbClr>
              </a:solidFill>
              <a:latin typeface="Rockwel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895D1D">
                  <a:tint val="60000"/>
                  <a:satMod val="155000"/>
                </a:srgbClr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68F8B1-E296-B14C-AA5D-CEB4C34F3A43}" type="slidenum">
              <a:rPr lang="en-US" smtClean="0">
                <a:solidFill>
                  <a:srgbClr val="ECE9C6">
                    <a:shade val="90000"/>
                  </a:srgbClr>
                </a:solidFill>
                <a:latin typeface="Rockwell"/>
              </a:rPr>
              <a:pPr/>
              <a:t>‹#›</a:t>
            </a:fld>
            <a:endParaRPr lang="en-US">
              <a:solidFill>
                <a:srgbClr val="ECE9C6">
                  <a:shade val="90000"/>
                </a:srgbClr>
              </a:solidFill>
              <a:latin typeface="Rockwel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5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4D789B-3F3C-3244-8988-74941648119E}" type="datetimeFigureOut">
              <a:rPr lang="en-US" smtClean="0">
                <a:solidFill>
                  <a:srgbClr val="895D1D">
                    <a:tint val="60000"/>
                    <a:satMod val="155000"/>
                  </a:srgbClr>
                </a:solidFill>
                <a:latin typeface="Rockwell"/>
              </a:rPr>
              <a:pPr/>
              <a:t>8/6/2013</a:t>
            </a:fld>
            <a:endParaRPr lang="en-US">
              <a:solidFill>
                <a:srgbClr val="895D1D">
                  <a:tint val="60000"/>
                  <a:satMod val="155000"/>
                </a:srgbClr>
              </a:solidFill>
              <a:latin typeface="Rockwel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895D1D">
                  <a:tint val="60000"/>
                  <a:satMod val="155000"/>
                </a:srgbClr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68F8B1-E296-B14C-AA5D-CEB4C34F3A43}" type="slidenum">
              <a:rPr lang="en-US" smtClean="0">
                <a:solidFill>
                  <a:srgbClr val="ECE9C6">
                    <a:shade val="90000"/>
                  </a:srgbClr>
                </a:solidFill>
                <a:latin typeface="Rockwell"/>
              </a:rPr>
              <a:pPr/>
              <a:t>‹#›</a:t>
            </a:fld>
            <a:endParaRPr lang="en-US">
              <a:solidFill>
                <a:srgbClr val="ECE9C6">
                  <a:shade val="90000"/>
                </a:srgbClr>
              </a:solidFill>
              <a:latin typeface="Rockwel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5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64D789B-3F3C-3244-8988-74941648119E}" type="datetimeFigureOut">
              <a:rPr lang="en-US" smtClean="0">
                <a:solidFill>
                  <a:srgbClr val="895D1D">
                    <a:tint val="60000"/>
                    <a:satMod val="155000"/>
                  </a:srgbClr>
                </a:solidFill>
                <a:latin typeface="Rockwell"/>
              </a:rPr>
              <a:pPr/>
              <a:t>8/6/2013</a:t>
            </a:fld>
            <a:endParaRPr lang="en-US">
              <a:solidFill>
                <a:srgbClr val="895D1D">
                  <a:tint val="60000"/>
                  <a:satMod val="155000"/>
                </a:srgbClr>
              </a:solidFill>
              <a:latin typeface="Rockwel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568F8B1-E296-B14C-AA5D-CEB4C34F3A43}" type="slidenum">
              <a:rPr lang="en-US" smtClean="0">
                <a:solidFill>
                  <a:srgbClr val="ECE9C6">
                    <a:shade val="90000"/>
                  </a:srgbClr>
                </a:solidFill>
                <a:latin typeface="Rockwell"/>
              </a:rPr>
              <a:pPr/>
              <a:t>‹#›</a:t>
            </a:fld>
            <a:endParaRPr lang="en-US">
              <a:solidFill>
                <a:srgbClr val="ECE9C6">
                  <a:shade val="90000"/>
                </a:srgbClr>
              </a:solidFill>
              <a:latin typeface="Rockwell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srgbClr val="895D1D">
                  <a:tint val="60000"/>
                  <a:satMod val="155000"/>
                </a:srgbClr>
              </a:solidFill>
              <a:latin typeface="Rockwel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65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4D789B-3F3C-3244-8988-74941648119E}" type="datetimeFigureOut">
              <a:rPr lang="en-US" smtClean="0">
                <a:solidFill>
                  <a:srgbClr val="895D1D">
                    <a:tint val="60000"/>
                    <a:satMod val="155000"/>
                  </a:srgbClr>
                </a:solidFill>
                <a:latin typeface="Rockwell"/>
              </a:rPr>
              <a:pPr/>
              <a:t>8/6/2013</a:t>
            </a:fld>
            <a:endParaRPr lang="en-US">
              <a:solidFill>
                <a:srgbClr val="895D1D">
                  <a:tint val="60000"/>
                  <a:satMod val="155000"/>
                </a:srgbClr>
              </a:solidFill>
              <a:latin typeface="Rockwel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895D1D">
                  <a:tint val="60000"/>
                  <a:satMod val="155000"/>
                </a:srgbClr>
              </a:solidFill>
              <a:latin typeface="Rockwel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568F8B1-E296-B14C-AA5D-CEB4C34F3A43}" type="slidenum">
              <a:rPr lang="en-US" smtClean="0">
                <a:solidFill>
                  <a:srgbClr val="ECE9C6">
                    <a:shade val="90000"/>
                  </a:srgbClr>
                </a:solidFill>
                <a:latin typeface="Rockwell"/>
              </a:rPr>
              <a:pPr/>
              <a:t>‹#›</a:t>
            </a:fld>
            <a:endParaRPr lang="en-US">
              <a:solidFill>
                <a:srgbClr val="ECE9C6">
                  <a:shade val="90000"/>
                </a:srgbClr>
              </a:solidFill>
              <a:latin typeface="Rockwel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5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4D789B-3F3C-3244-8988-74941648119E}" type="datetimeFigureOut">
              <a:rPr lang="en-US" smtClean="0">
                <a:solidFill>
                  <a:srgbClr val="895D1D">
                    <a:tint val="60000"/>
                    <a:satMod val="155000"/>
                  </a:srgbClr>
                </a:solidFill>
                <a:latin typeface="Rockwell"/>
              </a:rPr>
              <a:pPr/>
              <a:t>8/6/2013</a:t>
            </a:fld>
            <a:endParaRPr lang="en-US">
              <a:solidFill>
                <a:srgbClr val="895D1D">
                  <a:tint val="60000"/>
                  <a:satMod val="155000"/>
                </a:srgbClr>
              </a:solidFill>
              <a:latin typeface="Rockwel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895D1D">
                  <a:tint val="60000"/>
                  <a:satMod val="155000"/>
                </a:srgbClr>
              </a:solidFill>
              <a:latin typeface="Rockwel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568F8B1-E296-B14C-AA5D-CEB4C34F3A43}" type="slidenum">
              <a:rPr lang="en-US" smtClean="0">
                <a:solidFill>
                  <a:srgbClr val="ECE9C6">
                    <a:shade val="90000"/>
                  </a:srgbClr>
                </a:solidFill>
                <a:latin typeface="Rockwell"/>
              </a:rPr>
              <a:pPr/>
              <a:t>‹#›</a:t>
            </a:fld>
            <a:endParaRPr lang="en-US">
              <a:solidFill>
                <a:srgbClr val="ECE9C6">
                  <a:shade val="90000"/>
                </a:srgbClr>
              </a:solidFill>
              <a:latin typeface="Rockwel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5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4D789B-3F3C-3244-8988-74941648119E}" type="datetimeFigureOut">
              <a:rPr lang="en-US" smtClean="0">
                <a:solidFill>
                  <a:srgbClr val="895D1D">
                    <a:tint val="60000"/>
                    <a:satMod val="155000"/>
                  </a:srgbClr>
                </a:solidFill>
                <a:latin typeface="Rockwell"/>
              </a:rPr>
              <a:pPr/>
              <a:t>8/6/2013</a:t>
            </a:fld>
            <a:endParaRPr lang="en-US">
              <a:solidFill>
                <a:srgbClr val="895D1D">
                  <a:tint val="60000"/>
                  <a:satMod val="155000"/>
                </a:srgbClr>
              </a:solidFill>
              <a:latin typeface="Rockwel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895D1D">
                  <a:tint val="60000"/>
                  <a:satMod val="155000"/>
                </a:srgbClr>
              </a:solidFill>
              <a:latin typeface="Rockwel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68F8B1-E296-B14C-AA5D-CEB4C34F3A43}" type="slidenum">
              <a:rPr lang="en-US" smtClean="0">
                <a:solidFill>
                  <a:srgbClr val="ECE9C6">
                    <a:shade val="90000"/>
                  </a:srgbClr>
                </a:solidFill>
                <a:latin typeface="Rockwell"/>
              </a:rPr>
              <a:pPr/>
              <a:t>‹#›</a:t>
            </a:fld>
            <a:endParaRPr lang="en-US">
              <a:solidFill>
                <a:srgbClr val="ECE9C6">
                  <a:shade val="90000"/>
                </a:srgbClr>
              </a:solidFill>
              <a:latin typeface="Rockwel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5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4D789B-3F3C-3244-8988-74941648119E}" type="datetimeFigureOut">
              <a:rPr lang="en-US" smtClean="0">
                <a:solidFill>
                  <a:srgbClr val="895D1D">
                    <a:tint val="60000"/>
                    <a:satMod val="155000"/>
                  </a:srgbClr>
                </a:solidFill>
                <a:latin typeface="Rockwell"/>
              </a:rPr>
              <a:pPr/>
              <a:t>8/6/2013</a:t>
            </a:fld>
            <a:endParaRPr lang="en-US">
              <a:solidFill>
                <a:srgbClr val="895D1D">
                  <a:tint val="60000"/>
                  <a:satMod val="155000"/>
                </a:srgbClr>
              </a:solidFill>
              <a:latin typeface="Rockwel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895D1D">
                  <a:tint val="60000"/>
                  <a:satMod val="155000"/>
                </a:srgbClr>
              </a:solidFill>
              <a:latin typeface="Rockwel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68F8B1-E296-B14C-AA5D-CEB4C34F3A43}" type="slidenum">
              <a:rPr lang="en-US" smtClean="0">
                <a:solidFill>
                  <a:srgbClr val="ECE9C6">
                    <a:shade val="90000"/>
                  </a:srgbClr>
                </a:solidFill>
                <a:latin typeface="Rockwell"/>
              </a:rPr>
              <a:pPr/>
              <a:t>‹#›</a:t>
            </a:fld>
            <a:endParaRPr lang="en-US">
              <a:solidFill>
                <a:srgbClr val="ECE9C6">
                  <a:shade val="90000"/>
                </a:srgbClr>
              </a:solidFill>
              <a:latin typeface="Rockwel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5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64D789B-3F3C-3244-8988-74941648119E}" type="datetimeFigureOut">
              <a:rPr lang="en-US" smtClean="0">
                <a:solidFill>
                  <a:srgbClr val="895D1D">
                    <a:tint val="60000"/>
                    <a:satMod val="155000"/>
                  </a:srgbClr>
                </a:solidFill>
                <a:latin typeface="Rockwell"/>
              </a:rPr>
              <a:pPr/>
              <a:t>8/6/2013</a:t>
            </a:fld>
            <a:endParaRPr lang="en-US">
              <a:solidFill>
                <a:srgbClr val="895D1D">
                  <a:tint val="60000"/>
                  <a:satMod val="155000"/>
                </a:srgbClr>
              </a:solidFill>
              <a:latin typeface="Rockwell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568F8B1-E296-B14C-AA5D-CEB4C34F3A43}" type="slidenum">
              <a:rPr lang="en-US" smtClean="0">
                <a:solidFill>
                  <a:srgbClr val="ECE9C6">
                    <a:shade val="90000"/>
                  </a:srgbClr>
                </a:solidFill>
                <a:latin typeface="Rockwell"/>
              </a:rPr>
              <a:pPr/>
              <a:t>‹#›</a:t>
            </a:fld>
            <a:endParaRPr lang="en-US">
              <a:solidFill>
                <a:srgbClr val="ECE9C6">
                  <a:shade val="90000"/>
                </a:srgbClr>
              </a:solidFill>
              <a:latin typeface="Rockwell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srgbClr val="895D1D">
                  <a:tint val="60000"/>
                  <a:satMod val="155000"/>
                </a:srgbClr>
              </a:solidFill>
              <a:latin typeface="Rockwel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65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64D789B-3F3C-3244-8988-74941648119E}" type="datetimeFigureOut">
              <a:rPr lang="en-US" smtClean="0">
                <a:solidFill>
                  <a:srgbClr val="895D1D">
                    <a:tint val="60000"/>
                    <a:satMod val="155000"/>
                  </a:srgbClr>
                </a:solidFill>
                <a:latin typeface="Rockwell"/>
              </a:rPr>
              <a:pPr/>
              <a:t>8/6/2013</a:t>
            </a:fld>
            <a:endParaRPr lang="en-US">
              <a:solidFill>
                <a:srgbClr val="895D1D">
                  <a:tint val="60000"/>
                  <a:satMod val="155000"/>
                </a:srgbClr>
              </a:solidFill>
              <a:latin typeface="Rockwel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568F8B1-E296-B14C-AA5D-CEB4C34F3A43}" type="slidenum">
              <a:rPr lang="en-US" smtClean="0">
                <a:solidFill>
                  <a:srgbClr val="ECE9C6">
                    <a:shade val="90000"/>
                  </a:srgbClr>
                </a:solidFill>
                <a:latin typeface="Rockwell"/>
              </a:rPr>
              <a:pPr/>
              <a:t>‹#›</a:t>
            </a:fld>
            <a:endParaRPr lang="en-US">
              <a:solidFill>
                <a:srgbClr val="ECE9C6">
                  <a:shade val="90000"/>
                </a:srgbClr>
              </a:solidFill>
              <a:latin typeface="Rockwell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srgbClr val="895D1D">
                  <a:tint val="60000"/>
                  <a:satMod val="155000"/>
                </a:srgbClr>
              </a:solidFill>
              <a:latin typeface="Rockwel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5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895D1D">
                  <a:tint val="60000"/>
                  <a:satMod val="155000"/>
                </a:srgbClr>
              </a:solidFill>
              <a:latin typeface="Rockwell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64D789B-3F3C-3244-8988-74941648119E}" type="datetimeFigureOut">
              <a:rPr lang="en-US" smtClean="0">
                <a:solidFill>
                  <a:srgbClr val="895D1D">
                    <a:tint val="60000"/>
                    <a:satMod val="155000"/>
                  </a:srgbClr>
                </a:solidFill>
                <a:latin typeface="Rockwell"/>
              </a:rPr>
              <a:pPr/>
              <a:t>8/6/2013</a:t>
            </a:fld>
            <a:endParaRPr lang="en-US">
              <a:solidFill>
                <a:srgbClr val="895D1D">
                  <a:tint val="60000"/>
                  <a:satMod val="155000"/>
                </a:srgbClr>
              </a:solidFill>
              <a:latin typeface="Rockwell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568F8B1-E296-B14C-AA5D-CEB4C34F3A43}" type="slidenum">
              <a:rPr lang="en-US" smtClean="0">
                <a:solidFill>
                  <a:srgbClr val="ECE9C6">
                    <a:shade val="90000"/>
                  </a:srgbClr>
                </a:solidFill>
                <a:latin typeface="Rockwell"/>
              </a:rPr>
              <a:pPr/>
              <a:t>‹#›</a:t>
            </a:fld>
            <a:endParaRPr lang="en-US">
              <a:solidFill>
                <a:srgbClr val="ECE9C6">
                  <a:shade val="90000"/>
                </a:srgbClr>
              </a:solidFill>
              <a:latin typeface="Rockwell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6500"/>
    </mc:Choice>
    <mc:Fallback xmlns="">
      <p:transition spd="slow"/>
    </mc:Fallback>
  </mc:AlternateConten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3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tuhsc.edu/libraries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2" Type="http://schemas.openxmlformats.org/officeDocument/2006/relationships/hyperlink" Target="mailto:margaret.vugrin@ttuhsc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mtClean="0"/>
              <a:t>30 </a:t>
            </a:r>
            <a:r>
              <a:rPr lang="en-US" dirty="0" smtClean="0"/>
              <a:t>Min. to </a:t>
            </a:r>
            <a:br>
              <a:rPr lang="en-US" dirty="0" smtClean="0"/>
            </a:br>
            <a:r>
              <a:rPr lang="en-US" dirty="0" smtClean="0"/>
              <a:t>PubMed Basic Searching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989898"/>
            <a:ext cx="6560234" cy="1752600"/>
          </a:xfrm>
        </p:spPr>
        <p:txBody>
          <a:bodyPr/>
          <a:lstStyle/>
          <a:p>
            <a:r>
              <a:rPr lang="en-US" dirty="0" smtClean="0"/>
              <a:t>Margaret Vugrin, MSLS, AHIP</a:t>
            </a:r>
          </a:p>
          <a:p>
            <a:r>
              <a:rPr lang="en-US" dirty="0" smtClean="0"/>
              <a:t>Preston Smith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21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07-08 at 4.29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6" y="58602"/>
            <a:ext cx="9144000" cy="4140233"/>
          </a:xfrm>
          <a:prstGeom prst="rect">
            <a:avLst/>
          </a:prstGeom>
        </p:spPr>
      </p:pic>
      <p:pic>
        <p:nvPicPr>
          <p:cNvPr id="5" name="Picture 4" descr="Screen Shot 2013-07-08 at 4.28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214" y="908373"/>
            <a:ext cx="523714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389863" y="65766"/>
            <a:ext cx="1531622" cy="513166"/>
          </a:xfrm>
          <a:prstGeom prst="roundRect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Rockwell"/>
              </a:rPr>
              <a:t>blood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7155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09 at 4.25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675961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8633" y="864278"/>
            <a:ext cx="5882853" cy="3024972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1220" y="3889250"/>
            <a:ext cx="3534306" cy="467415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4885815"/>
            <a:ext cx="3246429" cy="1957020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169102" y="4235047"/>
            <a:ext cx="3137055" cy="2476622"/>
            <a:chOff x="5169102" y="4235047"/>
            <a:chExt cx="3137055" cy="247662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69102" y="4235047"/>
              <a:ext cx="3137055" cy="247662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522156" y="4660216"/>
              <a:ext cx="50727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prstClr val="black"/>
                  </a:solidFill>
                  <a:latin typeface="Rockwell"/>
                </a:rPr>
                <a:t>MeSH</a:t>
              </a:r>
              <a:endParaRPr lang="en-US" sz="900" dirty="0">
                <a:solidFill>
                  <a:prstClr val="black"/>
                </a:solidFill>
                <a:latin typeface="Rockwel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71052" y="5036627"/>
              <a:ext cx="7496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prstClr val="white"/>
                  </a:solidFill>
                  <a:latin typeface="Rockwell"/>
                </a:rPr>
                <a:t>Sub-Headings</a:t>
              </a:r>
              <a:endParaRPr lang="en-US" sz="1000" dirty="0">
                <a:solidFill>
                  <a:prstClr val="white"/>
                </a:solidFill>
                <a:latin typeface="Rockwel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659001" y="5629547"/>
              <a:ext cx="106833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prstClr val="white"/>
                  </a:solidFill>
                  <a:latin typeface="Rockwell"/>
                </a:rPr>
                <a:t>Major Topic</a:t>
              </a:r>
              <a:endParaRPr lang="en-US" sz="1000" dirty="0">
                <a:solidFill>
                  <a:prstClr val="white"/>
                </a:solidFill>
                <a:latin typeface="Rockwell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228599" y="70554"/>
            <a:ext cx="5680713" cy="573245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306" y="4171669"/>
            <a:ext cx="31877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1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15" grpId="0" animBg="1"/>
      <p:bldP spid="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09 at 4.25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0554"/>
            <a:ext cx="8675961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544345" y="-35276"/>
            <a:ext cx="2366758" cy="1430533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544345" y="864278"/>
            <a:ext cx="2366758" cy="307778"/>
          </a:xfrm>
          <a:prstGeom prst="roundRect">
            <a:avLst/>
          </a:prstGeom>
          <a:solidFill>
            <a:srgbClr val="FFFFFF"/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404040"/>
              </a:solidFill>
              <a:latin typeface="Rockwell"/>
            </a:endParaRPr>
          </a:p>
          <a:p>
            <a:pPr algn="ctr"/>
            <a:r>
              <a:rPr lang="en-US" sz="1400" dirty="0">
                <a:solidFill>
                  <a:srgbClr val="404040"/>
                </a:solidFill>
                <a:latin typeface="Rockwell"/>
              </a:rPr>
              <a:t>Add </a:t>
            </a:r>
            <a:r>
              <a:rPr lang="en-US" sz="1400" dirty="0">
                <a:solidFill>
                  <a:srgbClr val="404040"/>
                </a:solidFill>
                <a:latin typeface="Rockwell"/>
              </a:rPr>
              <a:t>to Search Builder</a:t>
            </a:r>
          </a:p>
          <a:p>
            <a:pPr algn="ctr"/>
            <a:endParaRPr lang="en-US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37803" y="1153178"/>
            <a:ext cx="2366758" cy="307778"/>
          </a:xfrm>
          <a:prstGeom prst="roundRect">
            <a:avLst/>
          </a:prstGeom>
          <a:solidFill>
            <a:srgbClr val="FFFFFF"/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404040"/>
              </a:solidFill>
              <a:latin typeface="Rockwell"/>
            </a:endParaRPr>
          </a:p>
          <a:p>
            <a:pPr algn="ctr"/>
            <a:r>
              <a:rPr lang="en-US" sz="1400" dirty="0">
                <a:solidFill>
                  <a:srgbClr val="404040"/>
                </a:solidFill>
                <a:latin typeface="Rockwell"/>
              </a:rPr>
              <a:t>Search PubMed</a:t>
            </a:r>
            <a:endParaRPr lang="en-US" sz="1400" dirty="0">
              <a:solidFill>
                <a:srgbClr val="404040"/>
              </a:solidFill>
              <a:latin typeface="Rockwell"/>
            </a:endParaRPr>
          </a:p>
          <a:p>
            <a:pPr algn="ctr"/>
            <a:endParaRPr lang="en-US" dirty="0">
              <a:solidFill>
                <a:prstClr val="white"/>
              </a:solidFill>
              <a:latin typeface="Rockwell"/>
            </a:endParaRPr>
          </a:p>
        </p:txBody>
      </p:sp>
      <p:pic>
        <p:nvPicPr>
          <p:cNvPr id="13" name="Picture 12" descr="pie piec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89705"/>
            <a:ext cx="2933700" cy="2781300"/>
          </a:xfrm>
          <a:prstGeom prst="rect">
            <a:avLst/>
          </a:prstGeom>
        </p:spPr>
      </p:pic>
      <p:pic>
        <p:nvPicPr>
          <p:cNvPr id="14" name="Picture 13" descr="pie who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303" y="1535304"/>
            <a:ext cx="2844800" cy="2857500"/>
          </a:xfrm>
          <a:prstGeom prst="rect">
            <a:avLst/>
          </a:prstGeom>
        </p:spPr>
      </p:pic>
      <p:pic>
        <p:nvPicPr>
          <p:cNvPr id="12" name="Picture 11" descr="Screen Shot 2013-07-10 at 2.17.5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363" y="4144379"/>
            <a:ext cx="6375400" cy="194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747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7-08 at 2.01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0"/>
            <a:ext cx="75438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871923" y="4974007"/>
            <a:ext cx="987825" cy="264575"/>
          </a:xfrm>
          <a:prstGeom prst="round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66818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0 at 2.41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688"/>
            <a:ext cx="9144000" cy="514812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404872" y="3679309"/>
            <a:ext cx="1531622" cy="513166"/>
          </a:xfrm>
          <a:prstGeom prst="roundRect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Rockwell"/>
              </a:rPr>
              <a:t>MeSH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Rockwell"/>
            </a:endParaRPr>
          </a:p>
        </p:txBody>
      </p:sp>
      <p:pic>
        <p:nvPicPr>
          <p:cNvPr id="3" name="Picture 2" descr="Screen Shot 2013-07-08 at 4.2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9" y="2369222"/>
            <a:ext cx="9144000" cy="414023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624149" y="2446939"/>
            <a:ext cx="2849635" cy="513166"/>
          </a:xfrm>
          <a:prstGeom prst="roundRect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Rockwell"/>
              </a:rPr>
              <a:t>Breastfeeding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28197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0 at 2.46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55" y="162328"/>
            <a:ext cx="6781800" cy="341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573291" y="2143056"/>
            <a:ext cx="1508198" cy="264575"/>
          </a:xfrm>
          <a:prstGeom prst="round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pic>
        <p:nvPicPr>
          <p:cNvPr id="5" name="Picture 4" descr="Screen Shot 2013-07-10 at 2.51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66" y="0"/>
            <a:ext cx="7711027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52566" y="3578628"/>
            <a:ext cx="2296375" cy="1148442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2521" y="4471315"/>
            <a:ext cx="2983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721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/>
              </a:rPr>
              <a:t>What’s Different?</a:t>
            </a:r>
            <a:endParaRPr lang="en-US" sz="2800" dirty="0">
              <a:solidFill>
                <a:srgbClr val="9721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2566" y="1568834"/>
            <a:ext cx="5595008" cy="1412041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pic>
        <p:nvPicPr>
          <p:cNvPr id="9" name="Picture 8" descr="Screen Shot 2013-07-10 at 3.17.4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5" y="2771679"/>
            <a:ext cx="464519" cy="44731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055604" y="1989167"/>
            <a:ext cx="2366758" cy="307778"/>
          </a:xfrm>
          <a:prstGeom prst="roundRect">
            <a:avLst/>
          </a:prstGeom>
          <a:solidFill>
            <a:srgbClr val="FFFFFF"/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404040"/>
              </a:solidFill>
              <a:latin typeface="Rockwell"/>
            </a:endParaRPr>
          </a:p>
          <a:p>
            <a:pPr algn="ctr"/>
            <a:r>
              <a:rPr lang="en-US" sz="1400" dirty="0">
                <a:solidFill>
                  <a:srgbClr val="404040"/>
                </a:solidFill>
                <a:latin typeface="Rockwell"/>
              </a:rPr>
              <a:t>Search PubMed</a:t>
            </a:r>
            <a:endParaRPr lang="en-US" sz="1400" dirty="0">
              <a:solidFill>
                <a:srgbClr val="404040"/>
              </a:solidFill>
              <a:latin typeface="Rockwell"/>
            </a:endParaRPr>
          </a:p>
          <a:p>
            <a:pPr algn="ctr"/>
            <a:endParaRPr lang="en-US" dirty="0">
              <a:solidFill>
                <a:prstClr val="white"/>
              </a:solidFill>
              <a:latin typeface="Rockwell"/>
            </a:endParaRPr>
          </a:p>
        </p:txBody>
      </p:sp>
      <p:pic>
        <p:nvPicPr>
          <p:cNvPr id="12" name="Picture 11" descr="Screen Shot 2013-07-10 at 3.21.0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574" y="586037"/>
            <a:ext cx="28829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7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6" grpId="1" animBg="1"/>
      <p:bldP spid="8" grpId="0" animBg="1"/>
      <p:bldP spid="8" grpId="1" animBg="1"/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0 at 3.23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0"/>
            <a:ext cx="9144000" cy="672558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593186" y="1073987"/>
            <a:ext cx="2058240" cy="548738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85461" y="1153358"/>
            <a:ext cx="2458539" cy="1289549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76915" y="63501"/>
            <a:ext cx="1443996" cy="357188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25603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792" y="2816033"/>
            <a:ext cx="8229600" cy="22098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Clinical </a:t>
            </a:r>
            <a:r>
              <a:rPr lang="en-US" b="1" dirty="0" smtClean="0"/>
              <a:t>Question</a:t>
            </a:r>
            <a:br>
              <a:rPr lang="en-US" b="1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Does </a:t>
            </a:r>
            <a:r>
              <a:rPr lang="en-US" strike="sngStrike" dirty="0" smtClean="0"/>
              <a:t>breastfeeding</a:t>
            </a:r>
            <a:r>
              <a:rPr lang="en-US" dirty="0" smtClean="0"/>
              <a:t> </a:t>
            </a:r>
            <a:r>
              <a:rPr lang="en-US" dirty="0"/>
              <a:t>of healthy newborns </a:t>
            </a:r>
            <a:r>
              <a:rPr lang="en-US" dirty="0" smtClean="0"/>
              <a:t>decrease childhood obesity?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48828" y="5804499"/>
            <a:ext cx="5868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Rockwell"/>
              </a:rPr>
              <a:t>Does breastfeeding </a:t>
            </a:r>
            <a:r>
              <a:rPr lang="en-US" dirty="0">
                <a:solidFill>
                  <a:prstClr val="white"/>
                </a:solidFill>
                <a:latin typeface="Rockwell"/>
              </a:rPr>
              <a:t>decrease </a:t>
            </a:r>
            <a:r>
              <a:rPr lang="en-US" dirty="0">
                <a:solidFill>
                  <a:prstClr val="white"/>
                </a:solidFill>
                <a:latin typeface="Rockwell"/>
              </a:rPr>
              <a:t>childhood obesity?</a:t>
            </a:r>
          </a:p>
        </p:txBody>
      </p:sp>
    </p:spTree>
    <p:extLst>
      <p:ext uri="{BB962C8B-B14F-4D97-AF65-F5344CB8AC3E}">
        <p14:creationId xmlns:p14="http://schemas.microsoft.com/office/powerpoint/2010/main" val="82328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0 at 2.41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688"/>
            <a:ext cx="9144000" cy="514812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404872" y="3679309"/>
            <a:ext cx="1531622" cy="513166"/>
          </a:xfrm>
          <a:prstGeom prst="roundRect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Rockwell"/>
              </a:rPr>
              <a:t>MeSH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Rockwell"/>
            </a:endParaRPr>
          </a:p>
        </p:txBody>
      </p:sp>
      <p:pic>
        <p:nvPicPr>
          <p:cNvPr id="3" name="Picture 2" descr="Screen Shot 2013-07-08 at 4.2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9" y="2369222"/>
            <a:ext cx="9144000" cy="414023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624149" y="2446939"/>
            <a:ext cx="2849635" cy="513166"/>
          </a:xfrm>
          <a:prstGeom prst="roundRect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Rockwell"/>
              </a:rPr>
              <a:t>Obesity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94793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0 at 3.27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0"/>
            <a:ext cx="706519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28700" y="1509844"/>
            <a:ext cx="1443996" cy="357188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62579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Pre–Presentation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I avoid searching in PubMed… </a:t>
            </a:r>
          </a:p>
          <a:p>
            <a:pPr marL="411480" lvl="1" indent="0">
              <a:buNone/>
            </a:pPr>
            <a:r>
              <a:rPr lang="en-US" dirty="0" smtClean="0"/>
              <a:t>	True or False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I find searching in PubMed…</a:t>
            </a:r>
          </a:p>
          <a:p>
            <a:pPr marL="411480" lvl="1" indent="0">
              <a:buNone/>
            </a:pPr>
            <a:r>
              <a:rPr lang="en-US" dirty="0" smtClean="0"/>
              <a:t>	Easy, OK, Hard, Never use it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MeSh</a:t>
            </a:r>
            <a:r>
              <a:rPr lang="en-US" dirty="0" smtClean="0"/>
              <a:t> headings are…________________.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I have a hard time narrowing my results.</a:t>
            </a:r>
          </a:p>
          <a:p>
            <a:pPr marL="411480" lvl="1" indent="0">
              <a:buNone/>
            </a:pPr>
            <a:r>
              <a:rPr lang="en-US" dirty="0" smtClean="0"/>
              <a:t>	True </a:t>
            </a:r>
            <a:r>
              <a:rPr lang="en-US" dirty="0"/>
              <a:t>or </a:t>
            </a:r>
            <a:r>
              <a:rPr lang="en-US" dirty="0" smtClean="0"/>
              <a:t>False</a:t>
            </a:r>
          </a:p>
          <a:p>
            <a:pPr marL="514350" lvl="1" indent="-514350">
              <a:spcBef>
                <a:spcPts val="0"/>
              </a:spcBef>
              <a:buClr>
                <a:schemeClr val="accent1"/>
              </a:buClr>
              <a:buSzPct val="70000"/>
              <a:buFont typeface="+mj-lt"/>
              <a:buAutoNum type="arabicParenR"/>
            </a:pPr>
            <a:r>
              <a:rPr lang="en-US" dirty="0" smtClean="0"/>
              <a:t>I would rather search in…_____________________.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4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0 at 3.28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03" y="0"/>
            <a:ext cx="652972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838" y="907255"/>
            <a:ext cx="23449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/>
              </a:rPr>
              <a:t>…decrease </a:t>
            </a: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/>
              </a:rPr>
              <a:t>childhood obesity?</a:t>
            </a:r>
          </a:p>
        </p:txBody>
      </p:sp>
      <p:pic>
        <p:nvPicPr>
          <p:cNvPr id="4" name="Picture 3" descr="Screen Shot 2013-07-10 at 3.17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13" y="1586622"/>
            <a:ext cx="464519" cy="44731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326970" y="1586622"/>
            <a:ext cx="4119697" cy="513166"/>
          </a:xfrm>
          <a:prstGeom prst="roundRect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Rockwell"/>
              </a:rPr>
              <a:t>Prevention and control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Rockwell"/>
            </a:endParaRPr>
          </a:p>
        </p:txBody>
      </p:sp>
      <p:pic>
        <p:nvPicPr>
          <p:cNvPr id="6" name="Picture 5" descr="Screen Shot 2013-07-10 at 3.31.3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162221"/>
            <a:ext cx="28702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2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0 at 3.32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993"/>
            <a:ext cx="9144000" cy="594241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70800" y="1403865"/>
            <a:ext cx="1586161" cy="478679"/>
          </a:xfrm>
          <a:prstGeom prst="roundRect">
            <a:avLst/>
          </a:prstGeom>
          <a:solidFill>
            <a:srgbClr val="FFFFFF"/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972109"/>
                </a:solidFill>
                <a:latin typeface="Rockwell"/>
              </a:rPr>
              <a:t>10,861</a:t>
            </a:r>
            <a:endParaRPr lang="en-US" dirty="0">
              <a:solidFill>
                <a:srgbClr val="972109"/>
              </a:solidFill>
              <a:latin typeface="Rockwel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124316" y="525249"/>
            <a:ext cx="2058240" cy="548738"/>
          </a:xfrm>
          <a:prstGeom prst="roundRect">
            <a:avLst/>
          </a:prstGeom>
          <a:solidFill>
            <a:srgbClr val="FFFFFF"/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972109"/>
                </a:solidFill>
                <a:latin typeface="Rockwell"/>
              </a:rPr>
              <a:t>Advanced</a:t>
            </a:r>
            <a:endParaRPr lang="en-US" sz="2400" dirty="0">
              <a:solidFill>
                <a:srgbClr val="972109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2817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0 at 3.34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6600"/>
            <a:ext cx="9144000" cy="5380689"/>
          </a:xfrm>
          <a:prstGeom prst="rect">
            <a:avLst/>
          </a:prstGeom>
        </p:spPr>
      </p:pic>
      <p:pic>
        <p:nvPicPr>
          <p:cNvPr id="3" name="Picture 2" descr="Screen Shot 2013-07-10 at 3.34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00"/>
            <a:ext cx="9144000" cy="212360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494169" y="5413445"/>
            <a:ext cx="684827" cy="239813"/>
          </a:xfrm>
          <a:prstGeom prst="roundRect">
            <a:avLst/>
          </a:prstGeom>
          <a:solidFill>
            <a:schemeClr val="tx1"/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972109"/>
                </a:solidFill>
                <a:latin typeface="Rockwell"/>
              </a:rPr>
              <a:t>Add</a:t>
            </a:r>
            <a:endParaRPr lang="en-US" dirty="0">
              <a:solidFill>
                <a:srgbClr val="972109"/>
              </a:solidFill>
              <a:latin typeface="Rockwel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2059" y="5565845"/>
            <a:ext cx="684827" cy="239813"/>
          </a:xfrm>
          <a:prstGeom prst="roundRect">
            <a:avLst/>
          </a:prstGeom>
          <a:solidFill>
            <a:schemeClr val="tx1"/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972109"/>
                </a:solidFill>
                <a:latin typeface="Rockwell"/>
              </a:rPr>
              <a:t>Add</a:t>
            </a:r>
            <a:endParaRPr lang="en-US" dirty="0">
              <a:solidFill>
                <a:srgbClr val="972109"/>
              </a:solidFill>
              <a:latin typeface="Rockwel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4464" y="4059139"/>
            <a:ext cx="1232693" cy="389312"/>
          </a:xfrm>
          <a:prstGeom prst="roundRect">
            <a:avLst/>
          </a:prstGeom>
          <a:solidFill>
            <a:schemeClr val="accent5"/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Rockwell"/>
              </a:rPr>
              <a:t>Search</a:t>
            </a:r>
            <a:endParaRPr lang="en-US" dirty="0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19202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0 at 3.35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3" y="101600"/>
            <a:ext cx="9144000" cy="665108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809387"/>
            <a:ext cx="1693391" cy="5943301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809387"/>
            <a:ext cx="1693391" cy="460728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6291960"/>
            <a:ext cx="1693391" cy="460728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pic>
        <p:nvPicPr>
          <p:cNvPr id="6" name="Picture 5" descr="Screen shot 2013-07-10 at 8.12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28" y="1923160"/>
            <a:ext cx="2908300" cy="43688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867711" y="5647425"/>
            <a:ext cx="971210" cy="460728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93391" y="1039750"/>
            <a:ext cx="1905065" cy="566571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67711" y="4753847"/>
            <a:ext cx="971210" cy="460728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87259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0 at 8.43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0"/>
            <a:ext cx="9144000" cy="671562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4324526"/>
            <a:ext cx="1693391" cy="1515513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pic>
        <p:nvPicPr>
          <p:cNvPr id="4" name="Picture 3" descr="Screen shot 2013-07-10 at 8.44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71" y="1394329"/>
            <a:ext cx="4330700" cy="538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320" y="5470707"/>
            <a:ext cx="1058370" cy="369332"/>
          </a:xfrm>
          <a:prstGeom prst="rect">
            <a:avLst/>
          </a:prstGeom>
          <a:solidFill>
            <a:srgbClr val="972109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Rockwell"/>
              </a:rPr>
              <a:t>MORE</a:t>
            </a:r>
            <a:endParaRPr lang="en-US" dirty="0">
              <a:solidFill>
                <a:prstClr val="white"/>
              </a:solidFill>
              <a:latin typeface="Rockwell"/>
            </a:endParaRPr>
          </a:p>
        </p:txBody>
      </p:sp>
      <p:pic>
        <p:nvPicPr>
          <p:cNvPr id="6" name="Picture 5" descr="Screen Shot 2013-07-10 at 3.17.49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37339"/>
          <a:stretch/>
        </p:blipFill>
        <p:spPr>
          <a:xfrm>
            <a:off x="1693395" y="2328545"/>
            <a:ext cx="327554" cy="28029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830356" y="6019165"/>
            <a:ext cx="1693391" cy="605357"/>
          </a:xfrm>
          <a:prstGeom prst="roundRect">
            <a:avLst/>
          </a:prstGeom>
          <a:solidFill>
            <a:schemeClr val="tx1"/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972109"/>
                </a:solidFill>
                <a:latin typeface="Rockwell"/>
              </a:rPr>
              <a:t>Show</a:t>
            </a:r>
            <a:endParaRPr lang="en-US" sz="3200" dirty="0">
              <a:solidFill>
                <a:srgbClr val="972109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20615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7" grpId="0" animBg="1"/>
      <p:bldP spid="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0 at 8.43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0"/>
            <a:ext cx="9144000" cy="6715629"/>
          </a:xfrm>
          <a:prstGeom prst="rect">
            <a:avLst/>
          </a:prstGeom>
        </p:spPr>
      </p:pic>
      <p:pic>
        <p:nvPicPr>
          <p:cNvPr id="3" name="Picture 2" descr="Screen shot 2013-07-10 at 8.49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3156"/>
            <a:ext cx="2095500" cy="20828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095500" y="576441"/>
            <a:ext cx="1963658" cy="460728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5659877"/>
            <a:ext cx="1963658" cy="460728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71661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0 at 8.50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0"/>
            <a:ext cx="9144000" cy="643546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5037272"/>
            <a:ext cx="1963658" cy="460728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63658" y="679033"/>
            <a:ext cx="3801342" cy="566178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pic>
        <p:nvPicPr>
          <p:cNvPr id="5" name="Picture 4" descr="Screen shot 2013-07-10 at 8.52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5774"/>
            <a:ext cx="2057400" cy="280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1523388"/>
            <a:ext cx="1058370" cy="369332"/>
          </a:xfrm>
          <a:prstGeom prst="rect">
            <a:avLst/>
          </a:prstGeom>
          <a:solidFill>
            <a:srgbClr val="972109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Rockwell"/>
              </a:rPr>
              <a:t>MORE</a:t>
            </a:r>
            <a:endParaRPr lang="en-US" dirty="0">
              <a:solidFill>
                <a:prstClr val="white"/>
              </a:solidFill>
              <a:latin typeface="Rockwell"/>
            </a:endParaRPr>
          </a:p>
        </p:txBody>
      </p:sp>
      <p:pic>
        <p:nvPicPr>
          <p:cNvPr id="7" name="Picture 6" descr="Screen shot 2013-07-10 at 10.58.1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631"/>
            <a:ext cx="4318000" cy="67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2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0 at 8.54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0"/>
            <a:ext cx="7828861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24076" y="1774033"/>
            <a:ext cx="1804725" cy="566178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28800" y="1102405"/>
            <a:ext cx="4918305" cy="671628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76133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0 at 8.57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0"/>
            <a:ext cx="8203557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69900" y="1133928"/>
            <a:ext cx="1945672" cy="534655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15572" y="493823"/>
            <a:ext cx="5515973" cy="671628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6297" y="3872607"/>
            <a:ext cx="844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  <a:latin typeface="Rockwell"/>
              </a:rPr>
              <a:t>MeSH</a:t>
            </a:r>
            <a:endParaRPr lang="en-US" sz="1400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1026" y="4382570"/>
            <a:ext cx="948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white"/>
                </a:solidFill>
                <a:latin typeface="Rockwell"/>
              </a:rPr>
              <a:t>Sub-Headings</a:t>
            </a:r>
            <a:endParaRPr lang="en-US" sz="1200" dirty="0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32828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571500"/>
            <a:ext cx="72390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74780" y="1552610"/>
            <a:ext cx="91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Rockwell"/>
              </a:rPr>
              <a:t>MeSH</a:t>
            </a:r>
            <a:endParaRPr lang="en-US" dirty="0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7944" y="2397231"/>
            <a:ext cx="1202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Rockwell"/>
              </a:rPr>
              <a:t>Sub-Headings</a:t>
            </a:r>
            <a:endParaRPr lang="en-US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4780" y="3707549"/>
            <a:ext cx="705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Rockwell"/>
              </a:rPr>
              <a:t>And</a:t>
            </a:r>
            <a:endParaRPr lang="en-US" dirty="0">
              <a:solidFill>
                <a:prstClr val="white"/>
              </a:solidFill>
              <a:latin typeface="Rockwell"/>
            </a:endParaRPr>
          </a:p>
        </p:txBody>
      </p:sp>
      <p:pic>
        <p:nvPicPr>
          <p:cNvPr id="2" name="Picture 1" descr="Screen shot 2013-07-10 at 9.02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40" y="196850"/>
            <a:ext cx="8178800" cy="7493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12035" y="4973572"/>
            <a:ext cx="1068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Rockwell"/>
              </a:rPr>
              <a:t>Major Topic</a:t>
            </a:r>
            <a:endParaRPr lang="en-US" dirty="0">
              <a:solidFill>
                <a:srgbClr val="404040"/>
              </a:solidFill>
              <a:latin typeface="Rockwel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19001" y="4680136"/>
            <a:ext cx="91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Rockwell"/>
              </a:rPr>
              <a:t>MeSH</a:t>
            </a:r>
            <a:endParaRPr lang="en-US" dirty="0">
              <a:solidFill>
                <a:prstClr val="black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24880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Structure…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708264"/>
          </a:xfrm>
        </p:spPr>
        <p:txBody>
          <a:bodyPr/>
          <a:lstStyle/>
          <a:p>
            <a:r>
              <a:rPr lang="en-US" dirty="0" smtClean="0"/>
              <a:t>PubMed Building Blocks</a:t>
            </a:r>
            <a:endParaRPr lang="en-US" dirty="0"/>
          </a:p>
        </p:txBody>
      </p:sp>
      <p:pic>
        <p:nvPicPr>
          <p:cNvPr id="6" name="Picture 5" descr="3 block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578" y="3601800"/>
            <a:ext cx="2704767" cy="288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4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252" y="571500"/>
            <a:ext cx="7239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588276">
            <a:off x="6583755" y="3948375"/>
            <a:ext cx="91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Rockwell"/>
              </a:rPr>
              <a:t>Age</a:t>
            </a:r>
            <a:endParaRPr lang="en-US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9531" y="1473238"/>
            <a:ext cx="15170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latin typeface="Rockwell"/>
              </a:rPr>
              <a:t>Filters</a:t>
            </a:r>
            <a:endParaRPr lang="en-US" sz="3200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3574" y="3564185"/>
            <a:ext cx="911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04040"/>
                </a:solidFill>
                <a:latin typeface="Rockwell"/>
              </a:rPr>
              <a:t>Article Type</a:t>
            </a:r>
            <a:endParaRPr lang="en-US" dirty="0">
              <a:solidFill>
                <a:srgbClr val="404040"/>
              </a:solidFill>
              <a:latin typeface="Rockwell"/>
            </a:endParaRPr>
          </a:p>
        </p:txBody>
      </p:sp>
      <p:pic>
        <p:nvPicPr>
          <p:cNvPr id="11" name="Picture 10" descr="Screen shot 2013-07-10 at 9.02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40" y="196850"/>
            <a:ext cx="8178800" cy="749300"/>
          </a:xfrm>
          <a:prstGeom prst="rect">
            <a:avLst/>
          </a:prstGeom>
        </p:spPr>
      </p:pic>
      <p:pic>
        <p:nvPicPr>
          <p:cNvPr id="2" name="Picture 1" descr="Screen shot 2013-07-10 at 9.06.0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40" y="962228"/>
            <a:ext cx="1673280" cy="5824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75771" y="5059297"/>
            <a:ext cx="1040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04040"/>
                </a:solidFill>
                <a:latin typeface="Rockwell"/>
              </a:rPr>
              <a:t>Species</a:t>
            </a:r>
            <a:endParaRPr lang="en-US" dirty="0">
              <a:solidFill>
                <a:srgbClr val="404040"/>
              </a:solidFill>
              <a:latin typeface="Rockwel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91104" y="5243963"/>
            <a:ext cx="138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04040"/>
                </a:solidFill>
                <a:latin typeface="Rockwell"/>
              </a:rPr>
              <a:t>Language</a:t>
            </a:r>
            <a:endParaRPr lang="en-US" dirty="0">
              <a:solidFill>
                <a:srgbClr val="404040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67458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0 at 9.11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612" y="1460499"/>
            <a:ext cx="10024777" cy="4304827"/>
          </a:xfrm>
          <a:prstGeom prst="rect">
            <a:avLst/>
          </a:prstGeom>
        </p:spPr>
      </p:pic>
      <p:sp>
        <p:nvSpPr>
          <p:cNvPr id="3" name="Vertical Title 2"/>
          <p:cNvSpPr>
            <a:spLocks noGrp="1"/>
          </p:cNvSpPr>
          <p:nvPr>
            <p:ph type="title" orient="vert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en-US" dirty="0" smtClean="0"/>
              <a:t>Read from Bottom up</a:t>
            </a:r>
            <a:endParaRPr lang="en-US" dirty="0"/>
          </a:p>
        </p:txBody>
      </p:sp>
      <p:sp>
        <p:nvSpPr>
          <p:cNvPr id="5" name="Up Arrow 4"/>
          <p:cNvSpPr/>
          <p:nvPr/>
        </p:nvSpPr>
        <p:spPr>
          <a:xfrm>
            <a:off x="8064230" y="2179120"/>
            <a:ext cx="622570" cy="342432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3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7-10 at 8.57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0"/>
            <a:ext cx="8203557" cy="6858000"/>
          </a:xfrm>
          <a:prstGeom prst="rect">
            <a:avLst/>
          </a:prstGeom>
        </p:spPr>
      </p:pic>
      <p:pic>
        <p:nvPicPr>
          <p:cNvPr id="2" name="Picture 1" descr="Screen shot 2013-07-10 at 8.55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961" y="475487"/>
            <a:ext cx="6915200" cy="253557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315961" y="80330"/>
            <a:ext cx="1804725" cy="395157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93413" y="2370948"/>
            <a:ext cx="1137748" cy="468133"/>
          </a:xfrm>
          <a:prstGeom prst="roundRect">
            <a:avLst/>
          </a:prstGeom>
          <a:solidFill>
            <a:schemeClr val="accent5"/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Rockwell"/>
              </a:rPr>
              <a:t>Apply</a:t>
            </a:r>
            <a:endParaRPr lang="en-US" dirty="0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90622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0 at 11.08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0"/>
            <a:ext cx="4832327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366496" y="4887060"/>
            <a:ext cx="1169704" cy="392635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64982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Questions???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Biggest benefit of using </a:t>
            </a:r>
            <a:r>
              <a:rPr lang="en-US" dirty="0" err="1" smtClean="0"/>
              <a:t>MeSH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ub–headings broaden or narrow my topic?</a:t>
            </a:r>
          </a:p>
          <a:p>
            <a:endParaRPr lang="en-US" dirty="0"/>
          </a:p>
          <a:p>
            <a:r>
              <a:rPr lang="en-US" dirty="0" smtClean="0"/>
              <a:t>Name three filters…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Next Time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Locating full-text</a:t>
            </a:r>
          </a:p>
          <a:p>
            <a:r>
              <a:rPr lang="en-US" dirty="0" smtClean="0"/>
              <a:t> Searching by author</a:t>
            </a:r>
          </a:p>
          <a:p>
            <a:r>
              <a:rPr lang="en-US" dirty="0" smtClean="0"/>
              <a:t> Searching by journal</a:t>
            </a:r>
          </a:p>
          <a:p>
            <a:r>
              <a:rPr lang="en-US" dirty="0" smtClean="0"/>
              <a:t> Quick steps to locate citations</a:t>
            </a:r>
          </a:p>
          <a:p>
            <a:endParaRPr lang="en-US" dirty="0"/>
          </a:p>
          <a:p>
            <a:r>
              <a:rPr lang="en-US" dirty="0" smtClean="0"/>
              <a:t> Gold Rush</a:t>
            </a:r>
          </a:p>
          <a:p>
            <a:endParaRPr lang="en-US" dirty="0"/>
          </a:p>
          <a:p>
            <a:r>
              <a:rPr lang="en-US" dirty="0" smtClean="0"/>
              <a:t> Exporting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Does vigorous physical activity increase the risk of bleeding in children with hemophilia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Please send me screen capture of your strategy.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0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3704" y="304800"/>
            <a:ext cx="6641352" cy="1687538"/>
          </a:xfrm>
        </p:spPr>
        <p:txBody>
          <a:bodyPr>
            <a:noAutofit/>
          </a:bodyPr>
          <a:lstStyle/>
          <a:p>
            <a:r>
              <a:rPr lang="en-US" sz="7200" dirty="0" smtClean="0"/>
              <a:t>Thank you!</a:t>
            </a:r>
            <a:endParaRPr lang="en-US" sz="7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6695" y="2169601"/>
            <a:ext cx="8048361" cy="1279634"/>
          </a:xfrm>
        </p:spPr>
        <p:txBody>
          <a:bodyPr>
            <a:noAutofit/>
          </a:bodyPr>
          <a:lstStyle/>
          <a:p>
            <a:r>
              <a:rPr lang="en-US" sz="4000" dirty="0" smtClean="0">
                <a:hlinkClick r:id="rId2"/>
              </a:rPr>
              <a:t>margaret.vugrin@ttuhsc.edu</a:t>
            </a:r>
            <a:endParaRPr lang="en-US" sz="4000" dirty="0" smtClean="0"/>
          </a:p>
          <a:p>
            <a:endParaRPr lang="en-US" sz="4000" dirty="0"/>
          </a:p>
          <a:p>
            <a:r>
              <a:rPr lang="en-US" sz="4000" smtClean="0"/>
              <a:t>806 –743</a:t>
            </a:r>
            <a:r>
              <a:rPr lang="en-US" sz="4000" dirty="0" smtClean="0"/>
              <a:t>–2241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802431" y="5939657"/>
            <a:ext cx="509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white"/>
                </a:solidFill>
                <a:latin typeface="Rockwell"/>
                <a:hlinkClick r:id="rId3"/>
              </a:rPr>
              <a:t>http://www.ttuhsc.edu/libraries</a:t>
            </a:r>
            <a:endParaRPr lang="en-US" dirty="0">
              <a:solidFill>
                <a:prstClr val="white"/>
              </a:solidFill>
              <a:latin typeface="Rockwel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695" y="3121536"/>
            <a:ext cx="4277090" cy="33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7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571500"/>
            <a:ext cx="7239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588276">
            <a:off x="5239003" y="3809876"/>
            <a:ext cx="911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Rockwell"/>
              </a:rPr>
              <a:t>Key </a:t>
            </a:r>
          </a:p>
          <a:p>
            <a:r>
              <a:rPr lang="en-US" dirty="0">
                <a:solidFill>
                  <a:prstClr val="white"/>
                </a:solidFill>
                <a:latin typeface="Rockwell"/>
              </a:rPr>
              <a:t>Words</a:t>
            </a:r>
            <a:endParaRPr lang="en-US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4780" y="1552610"/>
            <a:ext cx="91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Rockwell"/>
              </a:rPr>
              <a:t>MeSH</a:t>
            </a:r>
            <a:endParaRPr lang="en-US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1482" y="2584013"/>
            <a:ext cx="1202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Rockwell"/>
              </a:rPr>
              <a:t>Sub-Headings</a:t>
            </a:r>
            <a:endParaRPr lang="en-US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2608" y="4753526"/>
            <a:ext cx="705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Rockwell"/>
              </a:rPr>
              <a:t>And</a:t>
            </a:r>
            <a:endParaRPr lang="en-US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2482" y="4929910"/>
            <a:ext cx="91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04040"/>
                </a:solidFill>
                <a:latin typeface="Rockwell"/>
              </a:rPr>
              <a:t>OR</a:t>
            </a:r>
            <a:endParaRPr lang="en-US" dirty="0">
              <a:solidFill>
                <a:srgbClr val="404040"/>
              </a:solidFill>
              <a:latin typeface="Rockwel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0432" y="5289348"/>
            <a:ext cx="91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04040"/>
                </a:solidFill>
                <a:latin typeface="Rockwell"/>
              </a:rPr>
              <a:t>Not</a:t>
            </a:r>
            <a:endParaRPr lang="en-US" dirty="0">
              <a:solidFill>
                <a:srgbClr val="404040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79025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571500"/>
            <a:ext cx="7239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588276">
            <a:off x="5239003" y="3871431"/>
            <a:ext cx="911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Rockwell"/>
              </a:rPr>
              <a:t>Age</a:t>
            </a:r>
            <a:endParaRPr lang="en-US" sz="2800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4779" y="1473238"/>
            <a:ext cx="15170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latin typeface="Rockwell"/>
              </a:rPr>
              <a:t>Filters</a:t>
            </a:r>
            <a:endParaRPr lang="en-US" sz="3200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1482" y="2584013"/>
            <a:ext cx="130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Rockwell"/>
              </a:rPr>
              <a:t>Language</a:t>
            </a:r>
            <a:endParaRPr lang="en-US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6210" y="4753526"/>
            <a:ext cx="1055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Rockwell"/>
              </a:rPr>
              <a:t>Gender</a:t>
            </a:r>
            <a:endParaRPr lang="en-US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2482" y="4929910"/>
            <a:ext cx="911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04040"/>
                </a:solidFill>
                <a:latin typeface="Rockwell"/>
              </a:rPr>
              <a:t>Article Type</a:t>
            </a:r>
            <a:endParaRPr lang="en-US" dirty="0">
              <a:solidFill>
                <a:srgbClr val="404040"/>
              </a:solidFill>
              <a:latin typeface="Rockwel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0432" y="5289348"/>
            <a:ext cx="91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04040"/>
                </a:solidFill>
                <a:latin typeface="Rockwell"/>
              </a:rPr>
              <a:t>Date</a:t>
            </a:r>
            <a:endParaRPr lang="en-US" dirty="0">
              <a:solidFill>
                <a:srgbClr val="404040"/>
              </a:solidFill>
              <a:latin typeface="Rockwel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35023" y="3641196"/>
            <a:ext cx="1068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Rockwell"/>
              </a:rPr>
              <a:t>Major Topic</a:t>
            </a:r>
            <a:endParaRPr lang="en-US" dirty="0">
              <a:solidFill>
                <a:srgbClr val="404040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7111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825500"/>
            <a:ext cx="7239000" cy="5194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16417" y="4459454"/>
            <a:ext cx="1068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Rockwell"/>
              </a:rPr>
              <a:t>Journal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Rockwell"/>
              </a:rPr>
              <a:t>Title</a:t>
            </a:r>
            <a:endParaRPr lang="en-US" dirty="0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2441" y="4630643"/>
            <a:ext cx="1068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Rockwell"/>
              </a:rPr>
              <a:t>Author</a:t>
            </a:r>
            <a:endParaRPr lang="en-US" dirty="0">
              <a:solidFill>
                <a:srgbClr val="404040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67040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723900"/>
            <a:ext cx="7239000" cy="539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6025" y="902519"/>
            <a:ext cx="2490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404040"/>
                </a:solidFill>
                <a:latin typeface="Rockwell"/>
              </a:rPr>
              <a:t>Child’s play…</a:t>
            </a:r>
            <a:endParaRPr lang="en-US" sz="2800" dirty="0">
              <a:solidFill>
                <a:srgbClr val="404040"/>
              </a:solidFill>
              <a:latin typeface="Rockwel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9807" y="2864796"/>
            <a:ext cx="1747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Rockwell"/>
              </a:rPr>
              <a:t>Simple</a:t>
            </a:r>
            <a:endParaRPr lang="en-US" sz="2800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8094" y="4772209"/>
            <a:ext cx="2467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Rockwell"/>
              </a:rPr>
              <a:t>Sophisticated</a:t>
            </a:r>
            <a:endParaRPr lang="en-US" sz="2800" dirty="0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08210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49" y="846875"/>
            <a:ext cx="7239000" cy="482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1374716">
            <a:off x="1084769" y="1657810"/>
            <a:ext cx="34816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Rockwell"/>
              </a:rPr>
              <a:t>How you organize your blocks…</a:t>
            </a:r>
            <a:endParaRPr lang="en-US" sz="2800" dirty="0">
              <a:solidFill>
                <a:prstClr val="black"/>
              </a:solidFill>
              <a:latin typeface="Rockwell"/>
            </a:endParaRPr>
          </a:p>
        </p:txBody>
      </p:sp>
      <p:sp>
        <p:nvSpPr>
          <p:cNvPr id="5" name="Rectangle 4"/>
          <p:cNvSpPr/>
          <p:nvPr/>
        </p:nvSpPr>
        <p:spPr>
          <a:xfrm rot="21228304">
            <a:off x="3535759" y="4069460"/>
            <a:ext cx="25524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Rockwell"/>
              </a:rPr>
              <a:t>will make the difference.</a:t>
            </a:r>
            <a:endParaRPr lang="en-US" sz="2800" dirty="0">
              <a:solidFill>
                <a:srgbClr val="000000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14526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3-07-08 at 4.12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712" y="0"/>
            <a:ext cx="48453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454" y="251316"/>
            <a:ext cx="8229600" cy="1143000"/>
          </a:xfrm>
        </p:spPr>
        <p:txBody>
          <a:bodyPr/>
          <a:lstStyle/>
          <a:p>
            <a:r>
              <a:rPr lang="en-US" dirty="0" smtClean="0"/>
              <a:t>keyword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0802" y="905111"/>
            <a:ext cx="4038600" cy="841083"/>
          </a:xfrm>
        </p:spPr>
        <p:txBody>
          <a:bodyPr/>
          <a:lstStyle/>
          <a:p>
            <a:r>
              <a:rPr lang="en-US" dirty="0" smtClean="0"/>
              <a:t>blood</a:t>
            </a:r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099270" y="2834853"/>
            <a:ext cx="729016" cy="264575"/>
          </a:xfrm>
          <a:prstGeom prst="round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77273" y="2834853"/>
            <a:ext cx="829498" cy="264575"/>
          </a:xfrm>
          <a:prstGeom prst="round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09932" y="5168849"/>
            <a:ext cx="691273" cy="264575"/>
          </a:xfrm>
          <a:prstGeom prst="round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pic>
        <p:nvPicPr>
          <p:cNvPr id="13" name="Picture 12" descr="Screen Shot 2013-07-08 at 4.32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6323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553591" y="65766"/>
            <a:ext cx="1531622" cy="513166"/>
          </a:xfrm>
          <a:prstGeom prst="roundRect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Rockwell"/>
              </a:rPr>
              <a:t>blood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Rockwel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05991" y="218165"/>
            <a:ext cx="4300262" cy="686945"/>
          </a:xfrm>
          <a:prstGeom prst="roundRect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Rockwell"/>
              </a:rPr>
              <a:t>Combination of letters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77304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4" grpId="0" animBg="1"/>
      <p:bldP spid="10" grpId="0" animBg="1"/>
      <p:bldP spid="10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Custom 7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229</Words>
  <Application>Microsoft Macintosh PowerPoint</Application>
  <PresentationFormat>On-screen Show (4:3)</PresentationFormat>
  <Paragraphs>105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Foundry</vt:lpstr>
      <vt:lpstr>30 Min. to  PubMed Basic Searching</vt:lpstr>
      <vt:lpstr>Pre–Presentation</vt:lpstr>
      <vt:lpstr>Structure…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keyword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Question  Does breastfeeding of healthy newborns decrease childhood obesity?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 from Bottom up</vt:lpstr>
      <vt:lpstr>PowerPoint Presentation</vt:lpstr>
      <vt:lpstr>PowerPoint Presentation</vt:lpstr>
      <vt:lpstr>Questions???</vt:lpstr>
      <vt:lpstr>Next Time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 Min. to  PubMed Basic Searching</dc:title>
  <dc:creator>Microsoft Office User</dc:creator>
  <cp:lastModifiedBy>Microsoft Office User</cp:lastModifiedBy>
  <cp:revision>1</cp:revision>
  <dcterms:created xsi:type="dcterms:W3CDTF">2013-08-06T13:40:42Z</dcterms:created>
  <dcterms:modified xsi:type="dcterms:W3CDTF">2013-08-06T13:46:49Z</dcterms:modified>
</cp:coreProperties>
</file>