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  <p:sldMasterId id="2147483687" r:id="rId5"/>
    <p:sldMasterId id="2147483699" r:id="rId6"/>
    <p:sldMasterId id="2147483701" r:id="rId7"/>
  </p:sldMasterIdLst>
  <p:notesMasterIdLst>
    <p:notesMasterId r:id="rId72"/>
  </p:notesMasterIdLst>
  <p:sldIdLst>
    <p:sldId id="633" r:id="rId8"/>
    <p:sldId id="634" r:id="rId9"/>
    <p:sldId id="590" r:id="rId10"/>
    <p:sldId id="591" r:id="rId11"/>
    <p:sldId id="592" r:id="rId12"/>
    <p:sldId id="593" r:id="rId13"/>
    <p:sldId id="594" r:id="rId14"/>
    <p:sldId id="595" r:id="rId15"/>
    <p:sldId id="596" r:id="rId16"/>
    <p:sldId id="597" r:id="rId17"/>
    <p:sldId id="692" r:id="rId18"/>
    <p:sldId id="636" r:id="rId19"/>
    <p:sldId id="637" r:id="rId20"/>
    <p:sldId id="638" r:id="rId21"/>
    <p:sldId id="639" r:id="rId22"/>
    <p:sldId id="640" r:id="rId23"/>
    <p:sldId id="641" r:id="rId24"/>
    <p:sldId id="642" r:id="rId25"/>
    <p:sldId id="643" r:id="rId26"/>
    <p:sldId id="644" r:id="rId27"/>
    <p:sldId id="645" r:id="rId28"/>
    <p:sldId id="646" r:id="rId29"/>
    <p:sldId id="647" r:id="rId30"/>
    <p:sldId id="648" r:id="rId31"/>
    <p:sldId id="649" r:id="rId32"/>
    <p:sldId id="650" r:id="rId33"/>
    <p:sldId id="651" r:id="rId34"/>
    <p:sldId id="652" r:id="rId35"/>
    <p:sldId id="653" r:id="rId36"/>
    <p:sldId id="654" r:id="rId37"/>
    <p:sldId id="655" r:id="rId38"/>
    <p:sldId id="656" r:id="rId39"/>
    <p:sldId id="347" r:id="rId40"/>
    <p:sldId id="657" r:id="rId41"/>
    <p:sldId id="620" r:id="rId42"/>
    <p:sldId id="659" r:id="rId43"/>
    <p:sldId id="662" r:id="rId44"/>
    <p:sldId id="660" r:id="rId45"/>
    <p:sldId id="663" r:id="rId46"/>
    <p:sldId id="661" r:id="rId47"/>
    <p:sldId id="401" r:id="rId48"/>
    <p:sldId id="664" r:id="rId49"/>
    <p:sldId id="665" r:id="rId50"/>
    <p:sldId id="667" r:id="rId51"/>
    <p:sldId id="669" r:id="rId52"/>
    <p:sldId id="668" r:id="rId53"/>
    <p:sldId id="632" r:id="rId54"/>
    <p:sldId id="570" r:id="rId55"/>
    <p:sldId id="567" r:id="rId56"/>
    <p:sldId id="670" r:id="rId57"/>
    <p:sldId id="671" r:id="rId58"/>
    <p:sldId id="672" r:id="rId59"/>
    <p:sldId id="673" r:id="rId60"/>
    <p:sldId id="674" r:id="rId61"/>
    <p:sldId id="675" r:id="rId62"/>
    <p:sldId id="417" r:id="rId63"/>
    <p:sldId id="691" r:id="rId64"/>
    <p:sldId id="687" r:id="rId65"/>
    <p:sldId id="685" r:id="rId66"/>
    <p:sldId id="690" r:id="rId67"/>
    <p:sldId id="615" r:id="rId68"/>
    <p:sldId id="693" r:id="rId69"/>
    <p:sldId id="688" r:id="rId70"/>
    <p:sldId id="61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B40000"/>
    <a:srgbClr val="CBCBCB"/>
    <a:srgbClr val="FF0080"/>
    <a:srgbClr val="930006"/>
    <a:srgbClr val="33CC00"/>
    <a:srgbClr val="00CC00"/>
    <a:srgbClr val="80FF00"/>
    <a:srgbClr val="00FF00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65" autoAdjust="0"/>
  </p:normalViewPr>
  <p:slideViewPr>
    <p:cSldViewPr snapToGrid="0" snapToObjects="1" showGuides="1">
      <p:cViewPr varScale="1">
        <p:scale>
          <a:sx n="178" d="100"/>
          <a:sy n="178" d="100"/>
        </p:scale>
        <p:origin x="-1856" y="-112"/>
      </p:cViewPr>
      <p:guideLst>
        <p:guide orient="horz" pos="2155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1336B-74DB-324C-BEFB-0C750090B3BE}" type="datetimeFigureOut">
              <a:rPr lang="en-US" smtClean="0"/>
              <a:t>8/14/15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9C77-CACA-7D46-B894-028227A37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7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>
                <a:solidFill>
                  <a:prstClr val="black"/>
                </a:solidFill>
              </a:rPr>
              <a:pPr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7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6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3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4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9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2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4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2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79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55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7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44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85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97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07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23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03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2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44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6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73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4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74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06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82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8751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A449-463A-C44B-A230-A8EEDBE316D8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B99F-095F-D341-8805-41EC603E3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87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8C31-4BF9-7945-82B0-CB445B2C9921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C8A4-F272-E845-BA22-4BD8EB197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32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E563-98B4-4F49-9E2B-631DCEA4F56E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8AF9-295E-FA43-B6BF-A051993AC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90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5C11-8A00-E741-A1FD-30E591986B46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30EE-6CDA-3D4F-9927-16BD908CE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7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73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6879-0603-3F41-BDD9-2BD47AB8AA6F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A8A78-2A9B-2C4C-9F7F-24923746A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76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AE3-5961-1A48-8B41-F1B844E37AE7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1DAC9-E7F4-424D-87C0-25827B790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19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4A758-E195-5F48-B2FB-9DB904440A31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E1E8B-7389-F74A-A9B1-7AD4F6E9D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8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D314-8D58-EF4F-88D3-57369EA05510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6EEE-778A-C54D-A754-987CD0E12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7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111C7-CE61-7B48-8D07-11C98D3CF98F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2AD06-AC5F-4846-BB69-2FE6323A9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0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BC38-3807-6143-80E5-DFE9D425E6A1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8E127-0915-ED40-97E0-229BD37F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63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2A9B-6DE0-DA4A-812A-2999E056A2F8}" type="datetime1">
              <a:rPr lang="en-US"/>
              <a:pPr>
                <a:defRPr/>
              </a:pPr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2AD41-CC1B-114C-861D-DCDF6876A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99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8146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57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3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88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9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8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91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99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11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79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81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93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7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7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4.xml"/><Relationship Id="rId3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theme" Target="../theme/theme6.xml"/><Relationship Id="rId3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6039-0549-4347-B7FA-793FF42F9C47}" type="datetimeFigureOut">
              <a:rPr lang="en-US" smtClean="0"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9A6FE-A7F2-3745-8268-D09FB024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3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5645473-C866-7341-A4B4-2D4E87013C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5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9B89BB-67B5-A14C-9319-243714415C15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8/14/15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5036D-A0FE-3E43-A9E6-534EAB7B0E85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7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1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2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85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3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3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8.png"/><Relationship Id="rId3" Type="http://schemas.openxmlformats.org/officeDocument/2006/relationships/image" Target="../media/image62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777875" y="2382838"/>
            <a:ext cx="7594600" cy="170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Geneva" charset="0"/>
                <a:cs typeface="Geneva" charset="0"/>
              </a:rPr>
              <a:t>Information Resources for Pharmacy</a:t>
            </a:r>
            <a:endParaRPr lang="en-US" sz="4800" b="1" dirty="0">
              <a:solidFill>
                <a:srgbClr val="000000"/>
              </a:solidFill>
              <a:latin typeface="Geneva" charset="0"/>
              <a:cs typeface="Geneva" charset="0"/>
            </a:endParaRP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7942263" y="6446838"/>
            <a:ext cx="11255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A6A6A6"/>
                </a:solidFill>
                <a:latin typeface="Calibri" charset="0"/>
              </a:rPr>
              <a:t>August </a:t>
            </a:r>
            <a:r>
              <a:rPr lang="en-US" sz="1100" dirty="0" smtClean="0">
                <a:solidFill>
                  <a:srgbClr val="A6A6A6"/>
                </a:solidFill>
                <a:latin typeface="Calibri" charset="0"/>
              </a:rPr>
              <a:t>2015</a:t>
            </a:r>
            <a:endParaRPr lang="en-US" sz="1100" dirty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4073273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0975" y="1335088"/>
            <a:ext cx="8789988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2282825"/>
            <a:ext cx="5870575" cy="421322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48" name="Group 2"/>
          <p:cNvGrpSpPr>
            <a:grpSpLocks/>
          </p:cNvGrpSpPr>
          <p:nvPr/>
        </p:nvGrpSpPr>
        <p:grpSpPr bwMode="auto">
          <a:xfrm>
            <a:off x="180975" y="2079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7988" y="2884488"/>
            <a:ext cx="5772150" cy="844550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2.2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1" y="388303"/>
            <a:ext cx="5486400" cy="60655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07965" y="328041"/>
            <a:ext cx="3635375" cy="595312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www.ttuhsc.edu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/libraries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98368" y="3439325"/>
            <a:ext cx="2889250" cy="1055688"/>
          </a:xfrm>
          <a:prstGeom prst="wedgeRoundRectCallout">
            <a:avLst>
              <a:gd name="adj1" fmla="val -141469"/>
              <a:gd name="adj2" fmla="val 1649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131756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68400"/>
            <a:ext cx="86042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14800" y="5038725"/>
            <a:ext cx="4440238" cy="1214438"/>
          </a:xfrm>
          <a:prstGeom prst="wedgeRoundRectCallout">
            <a:avLst>
              <a:gd name="adj1" fmla="val -52611"/>
              <a:gd name="adj2" fmla="val -11043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763" y="1398588"/>
            <a:ext cx="1276350" cy="581025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461333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60418" name="Picture 2" descr="Screen Shot 2014-08-05 at 6.4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22363"/>
            <a:ext cx="83216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660650" y="474663"/>
            <a:ext cx="3251200" cy="981075"/>
          </a:xfrm>
          <a:prstGeom prst="wedgeRoundRectCallout">
            <a:avLst>
              <a:gd name="adj1" fmla="val -98628"/>
              <a:gd name="adj2" fmla="val 12577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asthma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33975" y="3851275"/>
            <a:ext cx="3692525" cy="1441450"/>
            <a:chOff x="5133975" y="3851275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133975" y="3851275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699250" y="4262438"/>
              <a:ext cx="1828800" cy="584200"/>
            </a:xfrm>
            <a:prstGeom prst="roundRect">
              <a:avLst/>
            </a:prstGeom>
            <a:solidFill>
              <a:srgbClr val="275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FFFF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64175" y="4279900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9398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61442" name="Picture 2" descr="Screen Shot 2014-08-05 at 6.4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57188"/>
            <a:ext cx="818515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543300" y="257175"/>
            <a:ext cx="5295900" cy="1395413"/>
          </a:xfrm>
          <a:prstGeom prst="wedgeRoundRectCallout">
            <a:avLst>
              <a:gd name="adj1" fmla="val -70066"/>
              <a:gd name="adj2" fmla="val 4265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Results for Therapy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Broad Scope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013" y="2432050"/>
            <a:ext cx="1054100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499141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3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7" y="355156"/>
            <a:ext cx="5785104" cy="6150864"/>
          </a:xfrm>
          <a:prstGeom prst="rect">
            <a:avLst/>
          </a:prstGeom>
        </p:spPr>
      </p:pic>
      <p:pic>
        <p:nvPicPr>
          <p:cNvPr id="10" name="Picture 9" descr="Screen Shot 2015-07-31 at 12.17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8" y="1855788"/>
            <a:ext cx="3276600" cy="1695450"/>
          </a:xfrm>
          <a:prstGeom prst="rect">
            <a:avLst/>
          </a:prstGeom>
          <a:ln w="57150" cmpd="sng">
            <a:solidFill>
              <a:srgbClr val="3366FF"/>
            </a:solidFill>
          </a:ln>
        </p:spPr>
      </p:pic>
      <p:sp>
        <p:nvSpPr>
          <p:cNvPr id="11" name="Rounded Rectangular Callout 10"/>
          <p:cNvSpPr/>
          <p:nvPr/>
        </p:nvSpPr>
        <p:spPr>
          <a:xfrm>
            <a:off x="4123268" y="765175"/>
            <a:ext cx="4669367" cy="1395413"/>
          </a:xfrm>
          <a:prstGeom prst="wedgeRoundRectCallout">
            <a:avLst>
              <a:gd name="adj1" fmla="val -66621"/>
              <a:gd name="adj2" fmla="val 5357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Click on the Therapy drop-down menu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55582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3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7" y="355156"/>
            <a:ext cx="5785104" cy="61508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1014" y="1748692"/>
            <a:ext cx="7853361" cy="2406324"/>
            <a:chOff x="481014" y="1748692"/>
            <a:chExt cx="7853361" cy="2406324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81014" y="1748692"/>
              <a:ext cx="1863602" cy="283308"/>
            </a:xfrm>
            <a:prstGeom prst="roundRect">
              <a:avLst/>
            </a:prstGeom>
            <a:noFill/>
            <a:ln w="762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 bwMode="auto">
            <a:xfrm>
              <a:off x="3240088" y="3113616"/>
              <a:ext cx="5094287" cy="1041400"/>
            </a:xfrm>
            <a:prstGeom prst="wedgeRoundRectCallout">
              <a:avLst>
                <a:gd name="adj1" fmla="val -71036"/>
                <a:gd name="adj2" fmla="val -14564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Change to Narrow 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0397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" name="Picture 4" descr="Screen Shot 2015-08-10 at 7.3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57175"/>
            <a:ext cx="6013450" cy="6305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7763" y="364067"/>
            <a:ext cx="8312687" cy="1662635"/>
            <a:chOff x="367763" y="364067"/>
            <a:chExt cx="8312687" cy="1662635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384550" y="364067"/>
              <a:ext cx="5295900" cy="1330856"/>
            </a:xfrm>
            <a:prstGeom prst="wedgeRoundRectCallout">
              <a:avLst>
                <a:gd name="adj1" fmla="val -66127"/>
                <a:gd name="adj2" fmla="val 4055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 Scope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67763" y="1517115"/>
              <a:ext cx="1985970" cy="509587"/>
            </a:xfrm>
            <a:prstGeom prst="roundRect">
              <a:avLst/>
            </a:prstGeom>
            <a:noFill/>
            <a:ln w="571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7825" y="2079625"/>
            <a:ext cx="998537" cy="203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624263" y="4446588"/>
            <a:ext cx="4292600" cy="1030287"/>
          </a:xfrm>
          <a:prstGeom prst="wedgeRoundRectCallout">
            <a:avLst>
              <a:gd name="adj1" fmla="val -79956"/>
              <a:gd name="adj2" fmla="val 7794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all (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8690)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049999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38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76" y="499533"/>
            <a:ext cx="5573268" cy="61341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68288" y="269875"/>
            <a:ext cx="2865437" cy="1046163"/>
          </a:xfrm>
          <a:prstGeom prst="wedgeRoundRectCallout">
            <a:avLst>
              <a:gd name="adj1" fmla="val 25333"/>
              <a:gd name="adj2" fmla="val 135023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Limits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47576" y="3086102"/>
            <a:ext cx="822325" cy="358775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7576" y="2502956"/>
            <a:ext cx="830263" cy="473075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031073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3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23" y="399352"/>
            <a:ext cx="6280404" cy="60624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67631" y="1491721"/>
            <a:ext cx="5880630" cy="1744133"/>
            <a:chOff x="2467631" y="1491721"/>
            <a:chExt cx="5880630" cy="1744133"/>
          </a:xfrm>
        </p:grpSpPr>
        <p:sp>
          <p:nvSpPr>
            <p:cNvPr id="6" name="Rounded Rectangle 5"/>
            <p:cNvSpPr/>
            <p:nvPr/>
          </p:nvSpPr>
          <p:spPr>
            <a:xfrm>
              <a:off x="2467631" y="1491721"/>
              <a:ext cx="2485369" cy="370945"/>
            </a:xfrm>
            <a:prstGeom prst="roundRect">
              <a:avLst/>
            </a:prstGeom>
            <a:noFill/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3479398" y="2365375"/>
              <a:ext cx="4868863" cy="870479"/>
            </a:xfrm>
            <a:prstGeom prst="wedgeRoundRectCallout">
              <a:avLst>
                <a:gd name="adj1" fmla="val -28952"/>
                <a:gd name="adj2" fmla="val -9721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and activated filters.</a:t>
              </a: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7025" y="3447522"/>
            <a:ext cx="4868863" cy="2142066"/>
            <a:chOff x="327025" y="3447522"/>
            <a:chExt cx="4868863" cy="2142066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327025" y="4294188"/>
              <a:ext cx="4868863" cy="1295400"/>
            </a:xfrm>
            <a:prstGeom prst="wedgeRoundRectCallout">
              <a:avLst>
                <a:gd name="adj1" fmla="val -19388"/>
                <a:gd name="adj2" fmla="val -7784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u="sng" dirty="0">
                  <a:solidFill>
                    <a:srgbClr val="336699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1441323" y="3447522"/>
              <a:ext cx="1157944" cy="372532"/>
            </a:xfrm>
            <a:prstGeom prst="wedgeRoundRectCallout">
              <a:avLst>
                <a:gd name="adj1" fmla="val 5479"/>
                <a:gd name="adj2" fmla="val -50397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0532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1143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0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firefox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86" y="2330257"/>
            <a:ext cx="4308653" cy="4070543"/>
          </a:xfrm>
          <a:prstGeom prst="rect">
            <a:avLst/>
          </a:prstGeom>
          <a:solidFill>
            <a:srgbClr val="004080"/>
          </a:solidFill>
        </p:spPr>
      </p:pic>
      <p:sp>
        <p:nvSpPr>
          <p:cNvPr id="4" name="Rectangle 3"/>
          <p:cNvSpPr/>
          <p:nvPr/>
        </p:nvSpPr>
        <p:spPr bwMode="auto">
          <a:xfrm>
            <a:off x="152400" y="228600"/>
            <a:ext cx="8839200" cy="1600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	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searching library applications, </a:t>
            </a:r>
          </a:p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			use Mozilla Firefox!</a:t>
            </a:r>
            <a:endParaRPr lang="en-US" sz="3600" dirty="0">
              <a:ln w="6350">
                <a:noFill/>
              </a:ln>
              <a:solidFill>
                <a:srgbClr val="FFFFFF"/>
              </a:solidFill>
              <a:latin typeface="Noteworthy Bold"/>
              <a:ea typeface="ＭＳ Ｐゴシック" charset="0"/>
              <a:cs typeface="Noteworthy Bold"/>
            </a:endParaRPr>
          </a:p>
        </p:txBody>
      </p:sp>
    </p:spTree>
    <p:extLst>
      <p:ext uri="{BB962C8B-B14F-4D97-AF65-F5344CB8AC3E}">
        <p14:creationId xmlns:p14="http://schemas.microsoft.com/office/powerpoint/2010/main" val="3759502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42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0" y="259398"/>
            <a:ext cx="5319776" cy="6342380"/>
          </a:xfrm>
          <a:prstGeom prst="rect">
            <a:avLst/>
          </a:prstGeom>
        </p:spPr>
      </p:pic>
      <p:pic>
        <p:nvPicPr>
          <p:cNvPr id="4" name="Picture 3" descr="Screen Shot 2014-08-05 at 7.1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2074863" y="2371725"/>
            <a:ext cx="1785937" cy="29321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429125" y="2260600"/>
            <a:ext cx="3560763" cy="1609725"/>
          </a:xfrm>
          <a:prstGeom prst="wedgeRoundRectCallout">
            <a:avLst>
              <a:gd name="adj1" fmla="val -78563"/>
              <a:gd name="adj2" fmla="val 4131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Select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	Languages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563938" y="4908550"/>
            <a:ext cx="3151187" cy="703263"/>
          </a:xfrm>
          <a:prstGeom prst="wedgeRoundRectCallout">
            <a:avLst>
              <a:gd name="adj1" fmla="val -74913"/>
              <a:gd name="adj2" fmla="val -2155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908175" y="3498850"/>
            <a:ext cx="1390650" cy="457200"/>
            <a:chOff x="1611135" y="3731815"/>
            <a:chExt cx="1391925" cy="456700"/>
          </a:xfrm>
        </p:grpSpPr>
        <p:sp>
          <p:nvSpPr>
            <p:cNvPr id="8" name="Rounded Rectangle 7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77871" y="3838062"/>
              <a:ext cx="286012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1258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4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39" y="177800"/>
            <a:ext cx="6521958" cy="63162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1399" y="3183479"/>
            <a:ext cx="2818342" cy="1878010"/>
            <a:chOff x="1144607" y="2870200"/>
            <a:chExt cx="2818342" cy="1878010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144607" y="3768722"/>
              <a:ext cx="2818342" cy="979488"/>
            </a:xfrm>
            <a:prstGeom prst="wedgeRoundRectCallout">
              <a:avLst>
                <a:gd name="adj1" fmla="val 36"/>
                <a:gd name="adj2" fmla="val -8788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dirty="0" smtClean="0">
                  <a:solidFill>
                    <a:srgbClr val="275082"/>
                  </a:solidFill>
                  <a:latin typeface="Verdana"/>
                  <a:cs typeface="Verdana"/>
                </a:rPr>
                <a:t>English</a:t>
              </a:r>
              <a:endParaRPr lang="en-US" sz="2400" u="sng" dirty="0">
                <a:solidFill>
                  <a:srgbClr val="275082"/>
                </a:solidFill>
                <a:latin typeface="Verdana"/>
                <a:cs typeface="Verdana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1708699" y="2870200"/>
              <a:ext cx="721234" cy="520699"/>
            </a:xfrm>
            <a:prstGeom prst="wedgeRoundRectCallout">
              <a:avLst>
                <a:gd name="adj1" fmla="val 2350"/>
                <a:gd name="adj2" fmla="val -10191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9146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 descr="Screen Shot 2015-08-10 at 7.4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12" y="275654"/>
            <a:ext cx="5567426" cy="61574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97812" y="1613983"/>
            <a:ext cx="5704957" cy="1712463"/>
            <a:chOff x="1797812" y="1613983"/>
            <a:chExt cx="5704957" cy="1712463"/>
          </a:xfrm>
        </p:grpSpPr>
        <p:sp>
          <p:nvSpPr>
            <p:cNvPr id="7" name="Rounded Rectangle 6"/>
            <p:cNvSpPr/>
            <p:nvPr/>
          </p:nvSpPr>
          <p:spPr>
            <a:xfrm>
              <a:off x="1797812" y="2836701"/>
              <a:ext cx="716788" cy="489745"/>
            </a:xfrm>
            <a:prstGeom prst="roundRect">
              <a:avLst/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3288255" y="1613983"/>
              <a:ext cx="4214514" cy="979488"/>
            </a:xfrm>
            <a:prstGeom prst="wedgeRoundRectCallout">
              <a:avLst>
                <a:gd name="adj1" fmla="val -35465"/>
                <a:gd name="adj2" fmla="val -7724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Narrowed Results</a:t>
              </a:r>
              <a:endParaRPr lang="en-US" sz="28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882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3" name="Picture 2" descr="Screen Shot 2015-08-10 at 7.4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12" y="275654"/>
            <a:ext cx="5567426" cy="61574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8024" y="881854"/>
            <a:ext cx="3932509" cy="1876693"/>
            <a:chOff x="758024" y="881854"/>
            <a:chExt cx="3932509" cy="1876693"/>
          </a:xfrm>
        </p:grpSpPr>
        <p:sp>
          <p:nvSpPr>
            <p:cNvPr id="7" name="Rounded Rectangle 6"/>
            <p:cNvSpPr/>
            <p:nvPr/>
          </p:nvSpPr>
          <p:spPr>
            <a:xfrm>
              <a:off x="1797813" y="881854"/>
              <a:ext cx="716788" cy="489745"/>
            </a:xfrm>
            <a:prstGeom prst="roundRect">
              <a:avLst/>
            </a:prstGeom>
            <a:noFill/>
            <a:ln w="57150" cap="flat" cmpd="sng" algn="ctr">
              <a:solidFill>
                <a:srgbClr val="FF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758024" y="1779059"/>
              <a:ext cx="3932509" cy="979488"/>
            </a:xfrm>
            <a:prstGeom prst="wedgeRoundRectCallout">
              <a:avLst>
                <a:gd name="adj1" fmla="val 308"/>
                <a:gd name="adj2" fmla="val -9220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Customize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…</a:t>
              </a:r>
              <a:endParaRPr lang="en-US" sz="28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6916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4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0" y="259525"/>
            <a:ext cx="6982968" cy="634212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993102" y="1481676"/>
            <a:ext cx="4059238" cy="1609725"/>
          </a:xfrm>
          <a:prstGeom prst="wedgeRoundRectCallout">
            <a:avLst>
              <a:gd name="adj1" fmla="val -78563"/>
              <a:gd name="adj2" fmla="val 4131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Select 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	Meta-Analysis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334040" y="2719926"/>
            <a:ext cx="1392237" cy="457200"/>
            <a:chOff x="1611135" y="3731815"/>
            <a:chExt cx="1391925" cy="456700"/>
          </a:xfrm>
        </p:grpSpPr>
        <p:sp>
          <p:nvSpPr>
            <p:cNvPr id="6" name="Rounded Rectangle 5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77795" y="3838062"/>
              <a:ext cx="285686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>
                  <a:solidFill>
                    <a:prstClr val="black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6975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5-08-10 at 7.4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263208"/>
            <a:ext cx="7005066" cy="63347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81953" y="300779"/>
            <a:ext cx="4608512" cy="1609725"/>
          </a:xfrm>
          <a:prstGeom prst="wedgeRoundRectCallout">
            <a:avLst>
              <a:gd name="adj1" fmla="val -89356"/>
              <a:gd name="adj2" fmla="val 19612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Click Meta-Analysis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to activate filter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38765" y="1288204"/>
            <a:ext cx="711200" cy="222250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5828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4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r="-23"/>
          <a:stretch/>
        </p:blipFill>
        <p:spPr>
          <a:xfrm>
            <a:off x="316388" y="323850"/>
            <a:ext cx="7683608" cy="620979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902605" y="577847"/>
            <a:ext cx="4699000" cy="1609725"/>
          </a:xfrm>
          <a:prstGeom prst="wedgeRoundRectCallout">
            <a:avLst>
              <a:gd name="adj1" fmla="val -78563"/>
              <a:gd name="adj2" fmla="val 9092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have narrowed to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9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articles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67390" y="1436687"/>
            <a:ext cx="879475" cy="383645"/>
          </a:xfrm>
          <a:prstGeom prst="roundRect">
            <a:avLst/>
          </a:prstGeom>
          <a:noFill/>
          <a:ln w="5715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0521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4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r="-23"/>
          <a:stretch/>
        </p:blipFill>
        <p:spPr>
          <a:xfrm>
            <a:off x="468794" y="323850"/>
            <a:ext cx="7683608" cy="62097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0958" y="1381121"/>
            <a:ext cx="6580982" cy="2886079"/>
            <a:chOff x="1538552" y="1381121"/>
            <a:chExt cx="6580982" cy="2886079"/>
          </a:xfrm>
        </p:grpSpPr>
        <p:sp>
          <p:nvSpPr>
            <p:cNvPr id="7" name="Rounded Rectangle 6"/>
            <p:cNvSpPr/>
            <p:nvPr/>
          </p:nvSpPr>
          <p:spPr>
            <a:xfrm>
              <a:off x="1538552" y="3200929"/>
              <a:ext cx="4421981" cy="1066271"/>
            </a:xfrm>
            <a:prstGeom prst="roundRect">
              <a:avLst/>
            </a:prstGeom>
            <a:noFill/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n w="57150" cmpd="sng">
                  <a:solidFill>
                    <a:srgbClr val="000000"/>
                  </a:solidFill>
                </a:ln>
                <a:solidFill>
                  <a:srgbClr val="FFFFFF"/>
                </a:solidFill>
                <a:latin typeface="Times"/>
              </a:endParaRPr>
            </a:p>
          </p:txBody>
        </p: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3671359" y="1381121"/>
              <a:ext cx="4448175" cy="1343025"/>
              <a:chOff x="331788" y="360761"/>
              <a:chExt cx="4448855" cy="1341874"/>
            </a:xfrm>
          </p:grpSpPr>
          <p:sp>
            <p:nvSpPr>
              <p:cNvPr id="9" name="Rounded Rectangular Callout 8"/>
              <p:cNvSpPr/>
              <p:nvPr/>
            </p:nvSpPr>
            <p:spPr bwMode="auto">
              <a:xfrm>
                <a:off x="331788" y="360761"/>
                <a:ext cx="4448855" cy="1341874"/>
              </a:xfrm>
              <a:prstGeom prst="wedgeRoundRectCallout">
                <a:avLst>
                  <a:gd name="adj1" fmla="val -43448"/>
                  <a:gd name="adj2" fmla="val 72284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598529" y="543167"/>
                <a:ext cx="3882031" cy="9659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the article title you wish to read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93680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53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1" y="1199406"/>
            <a:ext cx="8362188" cy="5393690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47725" y="303213"/>
            <a:ext cx="7986713" cy="1087437"/>
            <a:chOff x="566615" y="208642"/>
            <a:chExt cx="7987019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566615" y="208642"/>
              <a:ext cx="7987019" cy="1088572"/>
            </a:xfrm>
            <a:prstGeom prst="wedgeRoundRectCallout">
              <a:avLst>
                <a:gd name="adj1" fmla="val 36075"/>
                <a:gd name="adj2" fmla="val 13984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Text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73211" y="391395"/>
              <a:ext cx="2852846" cy="673803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4122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35088" y="5824538"/>
            <a:ext cx="6467475" cy="523875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Problems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 with eRaider call: 806-743-1234</a:t>
            </a: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72707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Enter the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solidFill>
                <a:srgbClr val="000000"/>
              </a:solidFill>
              <a:latin typeface="Verdana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assigned to you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25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85497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5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0" y="375730"/>
            <a:ext cx="5289296" cy="6109716"/>
          </a:xfrm>
          <a:prstGeom prst="rect">
            <a:avLst/>
          </a:prstGeom>
          <a:ln w="28575" cmpd="sng">
            <a:solidFill>
              <a:srgbClr val="0080FF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938838" y="929717"/>
            <a:ext cx="2925762" cy="1087438"/>
            <a:chOff x="5938838" y="929717"/>
            <a:chExt cx="2925762" cy="1087438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5938838" y="929717"/>
              <a:ext cx="2925762" cy="1087438"/>
            </a:xfrm>
            <a:prstGeom prst="wedgeRoundRectCallout">
              <a:avLst>
                <a:gd name="adj1" fmla="val -77754"/>
                <a:gd name="adj2" fmla="val 10761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167034" y="975756"/>
              <a:ext cx="1358900" cy="884502"/>
              <a:chOff x="5348294" y="449214"/>
              <a:chExt cx="1359069" cy="88542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348294" y="449214"/>
                <a:ext cx="1359069" cy="761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8" name="Picture 7" descr="Screen Shot 2012-07-24 at 3.05.56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9263" y="674238"/>
                <a:ext cx="130810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559569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5-08-10 at 7.56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8" y="330200"/>
            <a:ext cx="4556760" cy="6070600"/>
          </a:xfrm>
          <a:prstGeom prst="rect">
            <a:avLst/>
          </a:prstGeom>
          <a:ln w="38100" cmpd="sng">
            <a:solidFill>
              <a:srgbClr val="6A7BBF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4757208" y="2114021"/>
            <a:ext cx="3765550" cy="1068387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cs typeface="Verdana"/>
              </a:rPr>
              <a:t>Full Text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57208" y="4145560"/>
            <a:ext cx="3943804" cy="1068387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cs typeface="Verdana"/>
              </a:rPr>
              <a:t>Close article</a:t>
            </a:r>
            <a:endParaRPr lang="en-US" sz="4000" dirty="0">
              <a:solidFill>
                <a:prstClr val="black">
                  <a:lumMod val="65000"/>
                  <a:lumOff val="35000"/>
                </a:prst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214870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8-10 at 7.53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1" y="1716713"/>
            <a:ext cx="7552944" cy="48717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42446" y="205933"/>
            <a:ext cx="4103443" cy="1269921"/>
            <a:chOff x="933534" y="205933"/>
            <a:chExt cx="4103443" cy="1269921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933534" y="205933"/>
              <a:ext cx="4103443" cy="1269921"/>
            </a:xfrm>
            <a:prstGeom prst="wedgeRoundRectCallout">
              <a:avLst>
                <a:gd name="adj1" fmla="val -37041"/>
                <a:gd name="adj2" fmla="val 10201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Click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7" name="Picture 6" descr="Screen Shot 2015-08-14 at 10.10.4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502" y="371858"/>
              <a:ext cx="1847850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674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8-14 at 10.14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0" y="327978"/>
            <a:ext cx="6400800" cy="61607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58095" y="5003671"/>
            <a:ext cx="5015340" cy="1055688"/>
            <a:chOff x="3458095" y="5003671"/>
            <a:chExt cx="5015340" cy="1055688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5127435" y="5003671"/>
              <a:ext cx="3346000" cy="1055688"/>
            </a:xfrm>
            <a:prstGeom prst="wedgeRoundRectCallout">
              <a:avLst>
                <a:gd name="adj1" fmla="val -81957"/>
                <a:gd name="adj2" fmla="val 1487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93000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kumimoji="0" lang="en-US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PubChem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458095" y="5551611"/>
              <a:ext cx="540595" cy="265997"/>
            </a:xfrm>
            <a:prstGeom prst="rect">
              <a:avLst/>
            </a:prstGeom>
            <a:noFill/>
            <a:ln w="57150" cmpd="sng">
              <a:solidFill>
                <a:srgbClr val="9300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574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err="1" smtClean="0">
                <a:latin typeface="Times New Roman"/>
                <a:cs typeface="Times New Roman"/>
              </a:rPr>
              <a:t>PubChem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7100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0.2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9" y="1308568"/>
            <a:ext cx="8235188" cy="481431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87390" y="240700"/>
            <a:ext cx="4203711" cy="833437"/>
          </a:xfrm>
          <a:prstGeom prst="wedgeRoundRectCallout">
            <a:avLst>
              <a:gd name="adj1" fmla="val 25740"/>
              <a:gd name="adj2" fmla="val 24934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Click one to select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4955" y="2840159"/>
            <a:ext cx="978221" cy="343553"/>
          </a:xfrm>
          <a:prstGeom prst="rect">
            <a:avLst/>
          </a:prstGeom>
          <a:noFill/>
          <a:ln w="38100" cmpd="sng">
            <a:solidFill>
              <a:srgbClr val="00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43243" y="2840159"/>
            <a:ext cx="1064028" cy="343553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1531" y="2840159"/>
            <a:ext cx="1141254" cy="343553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724757" y="3192292"/>
            <a:ext cx="6710248" cy="2813608"/>
            <a:chOff x="1724757" y="3192292"/>
            <a:chExt cx="6710248" cy="2813608"/>
          </a:xfrm>
        </p:grpSpPr>
        <p:grpSp>
          <p:nvGrpSpPr>
            <p:cNvPr id="14" name="Group 13"/>
            <p:cNvGrpSpPr/>
            <p:nvPr/>
          </p:nvGrpSpPr>
          <p:grpSpPr>
            <a:xfrm>
              <a:off x="3089576" y="5172463"/>
              <a:ext cx="5345429" cy="833437"/>
              <a:chOff x="3089576" y="5172463"/>
              <a:chExt cx="5345429" cy="833437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3089576" y="5172463"/>
                <a:ext cx="5345429" cy="833437"/>
              </a:xfrm>
              <a:prstGeom prst="wedgeRoundRectCallout">
                <a:avLst>
                  <a:gd name="adj1" fmla="val -60263"/>
                  <a:gd name="adj2" fmla="val -268517"/>
                  <a:gd name="adj3" fmla="val 16667"/>
                </a:avLst>
              </a:prstGeom>
              <a:solidFill>
                <a:schemeClr val="bg1"/>
              </a:solidFill>
              <a:ln w="38100" cap="flat" cmpd="sng" algn="ctr">
                <a:solidFill>
                  <a:srgbClr val="8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 smtClean="0">
                    <a:solidFill>
                      <a:schemeClr val="tx1"/>
                    </a:solidFill>
                    <a:latin typeface="Verdana"/>
                    <a:cs typeface="Verdana"/>
                  </a:rPr>
                  <a:t> Enter compound, click </a:t>
                </a:r>
                <a:endParaRPr lang="en-US" sz="2800" dirty="0">
                  <a:solidFill>
                    <a:schemeClr val="tx1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7439623" y="5337098"/>
                <a:ext cx="798021" cy="51483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22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Go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1724757" y="3192292"/>
              <a:ext cx="755117" cy="282828"/>
            </a:xfrm>
            <a:prstGeom prst="roundRect">
              <a:avLst/>
            </a:prstGeom>
            <a:noFill/>
            <a:ln w="41275">
              <a:solidFill>
                <a:srgbClr val="8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235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0.21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7" y="1603169"/>
            <a:ext cx="8373872" cy="479450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152591" y="269875"/>
            <a:ext cx="2865437" cy="1046163"/>
          </a:xfrm>
          <a:prstGeom prst="wedgeRoundRectCallout">
            <a:avLst>
              <a:gd name="adj1" fmla="val 21440"/>
              <a:gd name="adj2" fmla="val 49723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Results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24953" y="3037513"/>
            <a:ext cx="4017633" cy="1535917"/>
            <a:chOff x="1036505" y="3595248"/>
            <a:chExt cx="4017633" cy="1535917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1036505" y="3595248"/>
              <a:ext cx="4017633" cy="1535917"/>
            </a:xfrm>
            <a:prstGeom prst="wedgeRoundRectCallout">
              <a:avLst>
                <a:gd name="adj1" fmla="val -39759"/>
                <a:gd name="adj2" fmla="val -104746"/>
                <a:gd name="adj3" fmla="val 16667"/>
              </a:avLst>
            </a:prstGeom>
            <a:solidFill>
              <a:sysClr val="window" lastClr="FFFFFF"/>
            </a:solidFill>
            <a:ln w="5715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  Click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14" name="Picture 13" descr="Screen Shot 2015-08-14 at 10.34.43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7" r="4778" b="7873"/>
            <a:stretch/>
          </p:blipFill>
          <p:spPr>
            <a:xfrm>
              <a:off x="2782056" y="3895344"/>
              <a:ext cx="1792224" cy="101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26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8-14 at 10.1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3" y="902145"/>
            <a:ext cx="8486140" cy="5012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83834" y="1519201"/>
            <a:ext cx="7793641" cy="3611963"/>
            <a:chOff x="883834" y="1519201"/>
            <a:chExt cx="7793641" cy="3611963"/>
          </a:xfrm>
        </p:grpSpPr>
        <p:sp>
          <p:nvSpPr>
            <p:cNvPr id="7" name="Rectangle 6"/>
            <p:cNvSpPr/>
            <p:nvPr/>
          </p:nvSpPr>
          <p:spPr>
            <a:xfrm>
              <a:off x="7053483" y="1846701"/>
              <a:ext cx="1623992" cy="3284463"/>
            </a:xfrm>
            <a:prstGeom prst="rect">
              <a:avLst/>
            </a:prstGeom>
            <a:noFill/>
            <a:ln w="57150" cmpd="sng">
              <a:solidFill>
                <a:srgbClr val="FF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883834" y="1519201"/>
              <a:ext cx="5311565" cy="833437"/>
            </a:xfrm>
            <a:prstGeom prst="wedgeRoundRectCallout">
              <a:avLst>
                <a:gd name="adj1" fmla="val 68198"/>
                <a:gd name="adj2" fmla="val 20783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Click Bioactivity Summary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66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0.4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753012"/>
            <a:ext cx="7581900" cy="57277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13652" y="399989"/>
            <a:ext cx="3815082" cy="1262164"/>
          </a:xfrm>
          <a:prstGeom prst="wedgeRoundRectCallout">
            <a:avLst>
              <a:gd name="adj1" fmla="val 21440"/>
              <a:gd name="adj2" fmla="val 49723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 Menu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5035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8-14 at 10.1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" y="1434138"/>
            <a:ext cx="8486140" cy="501243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939282" y="302098"/>
            <a:ext cx="7233686" cy="833437"/>
          </a:xfrm>
          <a:prstGeom prst="wedgeRoundRectCallout">
            <a:avLst>
              <a:gd name="adj1" fmla="val 49458"/>
              <a:gd name="adj2" fmla="val 225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Take some time to explore </a:t>
            </a:r>
            <a:r>
              <a:rPr lang="en-US" sz="2800" dirty="0" err="1" smtClean="0">
                <a:solidFill>
                  <a:schemeClr val="tx1"/>
                </a:solidFill>
                <a:latin typeface="Verdana"/>
                <a:cs typeface="Verdana"/>
              </a:rPr>
              <a:t>PubChem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928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1113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1000" y="1509713"/>
            <a:ext cx="7340600" cy="1497012"/>
            <a:chOff x="381000" y="1510283"/>
            <a:chExt cx="73406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422"/>
              <a:ext cx="5334000" cy="9917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and life sciences 	journal literature</a:t>
              </a:r>
            </a:p>
          </p:txBody>
        </p:sp>
        <p:pic>
          <p:nvPicPr>
            <p:cNvPr id="51212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81000" y="2895600"/>
            <a:ext cx="5410200" cy="1377950"/>
            <a:chOff x="381000" y="2895598"/>
            <a:chExt cx="5410200" cy="13784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438"/>
              <a:ext cx="3810000" cy="49865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51210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51207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63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0.39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88" y="1431626"/>
            <a:ext cx="6027674" cy="5207254"/>
          </a:xfrm>
          <a:prstGeom prst="rect">
            <a:avLst/>
          </a:prstGeom>
          <a:ln w="28575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851490" y="302098"/>
            <a:ext cx="7409270" cy="833437"/>
          </a:xfrm>
          <a:prstGeom prst="wedgeRoundRectCallout">
            <a:avLst>
              <a:gd name="adj1" fmla="val 49458"/>
              <a:gd name="adj2" fmla="val 225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Note: Beta Test Site for new </a:t>
            </a:r>
            <a:r>
              <a:rPr lang="en-US" sz="2800" dirty="0" err="1" smtClean="0">
                <a:solidFill>
                  <a:schemeClr val="tx1"/>
                </a:solidFill>
                <a:latin typeface="Verdana"/>
                <a:cs typeface="Verdana"/>
              </a:rPr>
              <a:t>PubChem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9790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3902" y="2682679"/>
            <a:ext cx="7359372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</a:t>
            </a:r>
          </a:p>
        </p:txBody>
      </p:sp>
    </p:spTree>
    <p:extLst>
      <p:ext uri="{BB962C8B-B14F-4D97-AF65-F5344CB8AC3E}">
        <p14:creationId xmlns:p14="http://schemas.microsoft.com/office/powerpoint/2010/main" val="417289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8370" name="Picture 2" descr="Screen Shot 2014-08-05 at 6.2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07988"/>
            <a:ext cx="549275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63600" y="309563"/>
            <a:ext cx="3635375" cy="595312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057900" y="3429000"/>
            <a:ext cx="2889250" cy="1055688"/>
          </a:xfrm>
          <a:prstGeom prst="wedgeRoundRectCallout">
            <a:avLst>
              <a:gd name="adj1" fmla="val -141469"/>
              <a:gd name="adj2" fmla="val 1649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180505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68400"/>
            <a:ext cx="86042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8763" y="1618266"/>
            <a:ext cx="1276350" cy="266297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72898" y="2566943"/>
            <a:ext cx="6160892" cy="1140730"/>
            <a:chOff x="1772898" y="2566943"/>
            <a:chExt cx="6160892" cy="1140730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772898" y="2566943"/>
              <a:ext cx="6160892" cy="1140730"/>
            </a:xfrm>
            <a:prstGeom prst="wedgeRoundRectCallout">
              <a:avLst>
                <a:gd name="adj1" fmla="val -52611"/>
                <a:gd name="adj2" fmla="val -11043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336699"/>
                  </a:solidFill>
                  <a:latin typeface="Verdana"/>
                  <a:cs typeface="Verdana"/>
                </a:rPr>
                <a:t> </a:t>
              </a:r>
              <a:endParaRPr lang="en-US" sz="2800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127085" y="2806359"/>
              <a:ext cx="4567733" cy="737438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400" u="sng" dirty="0" smtClean="0">
                  <a:solidFill>
                    <a:srgbClr val="000000"/>
                  </a:solidFill>
                </a:rPr>
                <a:t>US National Library of Medicine </a:t>
              </a:r>
              <a:endParaRPr lang="en-US" sz="2400" u="sng" dirty="0">
                <a:solidFill>
                  <a:srgbClr val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45894" y="2949751"/>
              <a:ext cx="1133399" cy="444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36699"/>
                  </a:solidFill>
                  <a:latin typeface="Verdana"/>
                  <a:cs typeface="Verdana"/>
                </a:rPr>
                <a:t>Click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92148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8-14 at 11.04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66" y="366713"/>
            <a:ext cx="7026656" cy="6108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0284" y="1447562"/>
            <a:ext cx="5335102" cy="1549986"/>
            <a:chOff x="260284" y="1447562"/>
            <a:chExt cx="5335102" cy="1549986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60284" y="1447562"/>
              <a:ext cx="5335102" cy="881458"/>
            </a:xfrm>
            <a:prstGeom prst="wedgeRoundRectCallout">
              <a:avLst>
                <a:gd name="adj1" fmla="val -9497"/>
                <a:gd name="adj2" fmla="val 94859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B4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All NLM Databases &amp; API’s</a:t>
              </a:r>
              <a:endParaRPr lang="en-US" sz="24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81760" y="2785876"/>
              <a:ext cx="1216020" cy="211672"/>
            </a:xfrm>
            <a:prstGeom prst="rect">
              <a:avLst/>
            </a:prstGeom>
            <a:noFill/>
            <a:ln w="57150" cap="flat" cmpd="sng" algn="ctr">
              <a:solidFill>
                <a:srgbClr val="B4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199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8-14 at 11.08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8" y="295593"/>
            <a:ext cx="6402832" cy="62509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327568" y="771578"/>
            <a:ext cx="6111482" cy="1175068"/>
          </a:xfrm>
          <a:prstGeom prst="wedgeRoundRectCallout">
            <a:avLst>
              <a:gd name="adj1" fmla="val -58370"/>
              <a:gd name="adj2" fmla="val 81882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B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Select Pharmaceutical Preparations and Pharmacy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4686" y="2929266"/>
            <a:ext cx="526422" cy="259470"/>
          </a:xfrm>
          <a:prstGeom prst="rect">
            <a:avLst/>
          </a:prstGeom>
          <a:noFill/>
          <a:ln w="57150" cap="flat" cmpd="sng" algn="ctr">
            <a:solidFill>
              <a:srgbClr val="B4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86306" y="2125727"/>
            <a:ext cx="326528" cy="29323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B4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0000"/>
              </a:solidFill>
              <a:effectLst/>
              <a:uLnTx/>
              <a:uFillTx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23929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5-08-14 at 11.17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7" y="477183"/>
            <a:ext cx="4024884" cy="6018022"/>
          </a:xfrm>
          <a:prstGeom prst="rect">
            <a:avLst/>
          </a:prstGeom>
        </p:spPr>
      </p:pic>
      <p:pic>
        <p:nvPicPr>
          <p:cNvPr id="4" name="Picture 3" descr="Screen Shot 2015-08-14 at 11.53.5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2253" r="-87" b="2"/>
          <a:stretch/>
        </p:blipFill>
        <p:spPr>
          <a:xfrm>
            <a:off x="4791456" y="1372807"/>
            <a:ext cx="411480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03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1.1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296863"/>
            <a:ext cx="7620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8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1.21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3" y="285433"/>
            <a:ext cx="61341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7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1.2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51" y="274003"/>
            <a:ext cx="6770624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>
                <a:solidFill>
                  <a:schemeClr val="bg1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5223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52233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@ </a:t>
              </a:r>
              <a:r>
                <a:rPr lang="en-US" sz="2400" dirty="0" err="1">
                  <a:latin typeface="News Gothic MT"/>
                  <a:cs typeface="News Gothic MT"/>
                </a:rPr>
                <a:t>www.pubmed.gov</a:t>
              </a:r>
              <a:endParaRPr lang="en-US" sz="2400" dirty="0">
                <a:latin typeface="News Gothic MT"/>
                <a:cs typeface="News Gothic MT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04813" y="4479925"/>
            <a:ext cx="8201025" cy="1762125"/>
            <a:chOff x="404813" y="4479925"/>
            <a:chExt cx="8201025" cy="176199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09"/>
              <a:ext cx="6323012" cy="65400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3" name="Picture 2" descr="Screen Shot 2014-08-05 at 6.22.4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050" y="4479925"/>
              <a:ext cx="1601788" cy="1761998"/>
            </a:xfrm>
            <a:prstGeom prst="rect">
              <a:avLst/>
            </a:prstGeom>
            <a:ln w="12700" cmpd="sng"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1225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1.28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74" y="206439"/>
            <a:ext cx="6578600" cy="64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0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1.3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51" y="298895"/>
            <a:ext cx="6770624" cy="62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1.32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" y="700723"/>
            <a:ext cx="5440680" cy="5440680"/>
          </a:xfrm>
          <a:prstGeom prst="rect">
            <a:avLst/>
          </a:prstGeom>
        </p:spPr>
      </p:pic>
      <p:pic>
        <p:nvPicPr>
          <p:cNvPr id="4" name="Picture 3" descr="Screen Shot 2015-08-14 at 11.54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66" y="1870393"/>
            <a:ext cx="3082544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7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1.34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239713"/>
            <a:ext cx="5207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0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8-14 at 11.35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6" y="546037"/>
            <a:ext cx="5554472" cy="5750052"/>
          </a:xfrm>
          <a:prstGeom prst="rect">
            <a:avLst/>
          </a:prstGeom>
        </p:spPr>
      </p:pic>
      <p:pic>
        <p:nvPicPr>
          <p:cNvPr id="4" name="Picture 3" descr="Screen Shot 2015-08-14 at 11.54.4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135" r="2188" b="2226"/>
          <a:stretch/>
        </p:blipFill>
        <p:spPr>
          <a:xfrm>
            <a:off x="5952103" y="1929029"/>
            <a:ext cx="2957010" cy="29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3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1.49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0" y="314643"/>
            <a:ext cx="4373880" cy="6212840"/>
          </a:xfrm>
          <a:prstGeom prst="rect">
            <a:avLst/>
          </a:prstGeom>
        </p:spPr>
      </p:pic>
      <p:pic>
        <p:nvPicPr>
          <p:cNvPr id="5" name="Picture 4" descr="Screen Shot 2015-08-14 at 11.55.0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2283" r="2354" b="2082"/>
          <a:stretch/>
        </p:blipFill>
        <p:spPr>
          <a:xfrm>
            <a:off x="5057866" y="1702818"/>
            <a:ext cx="3444375" cy="34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4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NCBI</a:t>
            </a:r>
          </a:p>
        </p:txBody>
      </p:sp>
    </p:spTree>
    <p:extLst>
      <p:ext uri="{BB962C8B-B14F-4D97-AF65-F5344CB8AC3E}">
        <p14:creationId xmlns:p14="http://schemas.microsoft.com/office/powerpoint/2010/main" val="65072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301360"/>
            <a:ext cx="860425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4638" y="377050"/>
            <a:ext cx="4203516" cy="2145040"/>
            <a:chOff x="274638" y="377050"/>
            <a:chExt cx="4203516" cy="2145040"/>
          </a:xfrm>
        </p:grpSpPr>
        <p:sp>
          <p:nvSpPr>
            <p:cNvPr id="5" name="Rectangle 4"/>
            <p:cNvSpPr/>
            <p:nvPr/>
          </p:nvSpPr>
          <p:spPr>
            <a:xfrm>
              <a:off x="274638" y="2281516"/>
              <a:ext cx="626285" cy="240574"/>
            </a:xfrm>
            <a:prstGeom prst="rect">
              <a:avLst/>
            </a:prstGeom>
            <a:noFill/>
            <a:ln w="41275" cmpd="sng">
              <a:solidFill>
                <a:srgbClr val="FFCC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362629" y="377050"/>
              <a:ext cx="3115525" cy="1640495"/>
              <a:chOff x="1223720" y="476273"/>
              <a:chExt cx="3115525" cy="1640495"/>
            </a:xfrm>
          </p:grpSpPr>
          <p:sp>
            <p:nvSpPr>
              <p:cNvPr id="4" name="Rounded Rectangular Callout 3"/>
              <p:cNvSpPr/>
              <p:nvPr/>
            </p:nvSpPr>
            <p:spPr>
              <a:xfrm>
                <a:off x="1223720" y="476273"/>
                <a:ext cx="3115525" cy="1640495"/>
              </a:xfrm>
              <a:prstGeom prst="wedgeRoundRectCallout">
                <a:avLst>
                  <a:gd name="adj1" fmla="val -73058"/>
                  <a:gd name="adj2" fmla="val 60688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dirty="0" smtClean="0">
                    <a:solidFill>
                      <a:srgbClr val="336699"/>
                    </a:solidFill>
                    <a:latin typeface="Verdana"/>
                    <a:cs typeface="Verdana"/>
                  </a:rPr>
                  <a:t>  Click</a:t>
                </a:r>
                <a:endParaRPr lang="en-US" sz="2800" dirty="0">
                  <a:solidFill>
                    <a:srgbClr val="336699"/>
                  </a:solidFill>
                  <a:latin typeface="Verdana"/>
                  <a:cs typeface="Verdana"/>
                </a:endParaRPr>
              </a:p>
            </p:txBody>
          </p:sp>
          <p:pic>
            <p:nvPicPr>
              <p:cNvPr id="3" name="Picture 2" descr="logo256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0520" y="649928"/>
                <a:ext cx="1051560" cy="13004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5619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creen Shot 2015-01-05 at 9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8" y="307975"/>
            <a:ext cx="8328660" cy="624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258" y="790745"/>
            <a:ext cx="1241742" cy="539020"/>
          </a:xfrm>
          <a:prstGeom prst="rect">
            <a:avLst/>
          </a:prstGeom>
          <a:noFill/>
          <a:ln w="76200" cmpd="sng">
            <a:solidFill>
              <a:srgbClr val="2DBC0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rocess 8"/>
          <p:cNvSpPr/>
          <p:nvPr/>
        </p:nvSpPr>
        <p:spPr>
          <a:xfrm>
            <a:off x="2353801" y="5200642"/>
            <a:ext cx="4086163" cy="816448"/>
          </a:xfrm>
          <a:prstGeom prst="flowChartProcess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www.ncbi.nlm.nih.gov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6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7726" y="145425"/>
            <a:ext cx="2799080" cy="2039958"/>
            <a:chOff x="120480" y="106646"/>
            <a:chExt cx="2799080" cy="2039958"/>
          </a:xfrm>
        </p:grpSpPr>
        <p:sp>
          <p:nvSpPr>
            <p:cNvPr id="6" name="Rectangle 5"/>
            <p:cNvSpPr/>
            <p:nvPr/>
          </p:nvSpPr>
          <p:spPr>
            <a:xfrm>
              <a:off x="128503" y="106646"/>
              <a:ext cx="2508304" cy="48475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Chemical and Bioassays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Screen Shot 2015-01-08 at 7.09.3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80" y="610793"/>
              <a:ext cx="2799080" cy="153581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259076" y="245535"/>
            <a:ext cx="2635520" cy="2036798"/>
            <a:chOff x="3226161" y="292652"/>
            <a:chExt cx="2635520" cy="2036798"/>
          </a:xfrm>
        </p:grpSpPr>
        <p:sp>
          <p:nvSpPr>
            <p:cNvPr id="9" name="Rectangle 8"/>
            <p:cNvSpPr/>
            <p:nvPr/>
          </p:nvSpPr>
          <p:spPr>
            <a:xfrm>
              <a:off x="3226161" y="292652"/>
              <a:ext cx="1640311" cy="485197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DNA and RNA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 descr="Screen Shot 2015-01-08 at 7.12.29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5"/>
            <a:stretch/>
          </p:blipFill>
          <p:spPr>
            <a:xfrm>
              <a:off x="3239687" y="804688"/>
              <a:ext cx="2621994" cy="1524762"/>
            </a:xfrm>
            <a:prstGeom prst="rect">
              <a:avLst/>
            </a:prstGeom>
            <a:ln w="19050" cmpd="sng">
              <a:solidFill>
                <a:srgbClr val="66FFFF"/>
              </a:solidFill>
            </a:ln>
          </p:spPr>
        </p:pic>
      </p:grpSp>
      <p:grpSp>
        <p:nvGrpSpPr>
          <p:cNvPr id="37" name="Group 36"/>
          <p:cNvGrpSpPr/>
          <p:nvPr/>
        </p:nvGrpSpPr>
        <p:grpSpPr>
          <a:xfrm>
            <a:off x="6186876" y="145425"/>
            <a:ext cx="2669890" cy="2391880"/>
            <a:chOff x="6054838" y="145425"/>
            <a:chExt cx="2669890" cy="2391880"/>
          </a:xfrm>
        </p:grpSpPr>
        <p:sp>
          <p:nvSpPr>
            <p:cNvPr id="12" name="Rectangle 11"/>
            <p:cNvSpPr/>
            <p:nvPr/>
          </p:nvSpPr>
          <p:spPr>
            <a:xfrm>
              <a:off x="6066194" y="145425"/>
              <a:ext cx="2419387" cy="53858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Domains and Structures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054838" y="703485"/>
              <a:ext cx="2669890" cy="1833820"/>
              <a:chOff x="6054838" y="703485"/>
              <a:chExt cx="2669890" cy="183382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054838" y="703485"/>
                <a:ext cx="2669890" cy="18338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 descr="Screen Shot 2015-01-08 at 9.39.52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721" y="770718"/>
                <a:ext cx="1706978" cy="1701211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181973" y="2529757"/>
            <a:ext cx="2648485" cy="2262060"/>
            <a:chOff x="191667" y="2423112"/>
            <a:chExt cx="2648485" cy="2262060"/>
          </a:xfrm>
        </p:grpSpPr>
        <p:sp>
          <p:nvSpPr>
            <p:cNvPr id="17" name="Rectangle 16"/>
            <p:cNvSpPr/>
            <p:nvPr/>
          </p:nvSpPr>
          <p:spPr>
            <a:xfrm>
              <a:off x="201358" y="2423112"/>
              <a:ext cx="2213753" cy="50025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Genes and Expression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91667" y="2938867"/>
              <a:ext cx="2648485" cy="1746305"/>
              <a:chOff x="247224" y="1275915"/>
              <a:chExt cx="5027035" cy="3314629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247224" y="1275915"/>
                <a:ext cx="5027035" cy="33146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Picture 19" descr="transcription_sm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267" y="1379349"/>
                <a:ext cx="4658360" cy="3120390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3084359" y="2783595"/>
            <a:ext cx="2895600" cy="1558464"/>
            <a:chOff x="3026195" y="2618780"/>
            <a:chExt cx="2895600" cy="1558464"/>
          </a:xfrm>
        </p:grpSpPr>
        <p:sp>
          <p:nvSpPr>
            <p:cNvPr id="24" name="Rectangle 23"/>
            <p:cNvSpPr/>
            <p:nvPr/>
          </p:nvSpPr>
          <p:spPr>
            <a:xfrm>
              <a:off x="3045584" y="2618780"/>
              <a:ext cx="2020384" cy="475766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Genomes and Maps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 descr="Screen Shot 2015-01-08 at 7.18.4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195" y="3104094"/>
              <a:ext cx="2895600" cy="107315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186876" y="2692425"/>
            <a:ext cx="2761490" cy="1941597"/>
            <a:chOff x="4969095" y="387800"/>
            <a:chExt cx="2761490" cy="1941597"/>
          </a:xfrm>
        </p:grpSpPr>
        <p:sp>
          <p:nvSpPr>
            <p:cNvPr id="32" name="Rectangle 31"/>
            <p:cNvSpPr/>
            <p:nvPr/>
          </p:nvSpPr>
          <p:spPr>
            <a:xfrm>
              <a:off x="4969095" y="387800"/>
              <a:ext cx="1002498" cy="46636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Proteins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32" descr="Screen Shot 2015-01-08 at 7.22.03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097" y="854165"/>
              <a:ext cx="2761488" cy="147523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41411" y="5109265"/>
            <a:ext cx="2737612" cy="1507616"/>
            <a:chOff x="141411" y="5109265"/>
            <a:chExt cx="2737612" cy="1507616"/>
          </a:xfrm>
        </p:grpSpPr>
        <p:sp>
          <p:nvSpPr>
            <p:cNvPr id="38" name="Rectangle 37"/>
            <p:cNvSpPr/>
            <p:nvPr/>
          </p:nvSpPr>
          <p:spPr>
            <a:xfrm>
              <a:off x="151105" y="5109265"/>
              <a:ext cx="1215769" cy="46266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Taxonomy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pic>
          <p:nvPicPr>
            <p:cNvPr id="39" name="Picture 38" descr="Screen Shot 2015-01-08 at 7.22.53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11" y="5571925"/>
              <a:ext cx="2737612" cy="104495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291500" y="4799594"/>
            <a:ext cx="2612898" cy="1838536"/>
            <a:chOff x="6262418" y="4809289"/>
            <a:chExt cx="2612898" cy="1838536"/>
          </a:xfrm>
        </p:grpSpPr>
        <p:sp>
          <p:nvSpPr>
            <p:cNvPr id="41" name="Rectangle 40"/>
            <p:cNvSpPr/>
            <p:nvPr/>
          </p:nvSpPr>
          <p:spPr>
            <a:xfrm>
              <a:off x="6262418" y="4809289"/>
              <a:ext cx="1092958" cy="40178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Variation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pic>
          <p:nvPicPr>
            <p:cNvPr id="42" name="Picture 41" descr="Screen Shot 2015-01-08 at 7.23.47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18" y="5211074"/>
              <a:ext cx="2612898" cy="1436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109155" y="4768051"/>
            <a:ext cx="2908569" cy="1735510"/>
            <a:chOff x="3157625" y="4690491"/>
            <a:chExt cx="2908569" cy="1735510"/>
          </a:xfrm>
        </p:grpSpPr>
        <p:sp>
          <p:nvSpPr>
            <p:cNvPr id="44" name="Rectangle 43"/>
            <p:cNvSpPr/>
            <p:nvPr/>
          </p:nvSpPr>
          <p:spPr>
            <a:xfrm>
              <a:off x="3167662" y="4690491"/>
              <a:ext cx="1938713" cy="45176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Sequence Analysis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pic>
          <p:nvPicPr>
            <p:cNvPr id="45" name="Picture 44" descr="Screen Shot 2015-06-16 at 4.40.16 PM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368" b="31835"/>
            <a:stretch/>
          </p:blipFill>
          <p:spPr>
            <a:xfrm>
              <a:off x="3157625" y="5109265"/>
              <a:ext cx="2908569" cy="1316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52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3388" y="617538"/>
            <a:ext cx="8283575" cy="515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2100263"/>
            <a:ext cx="1905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7000" y="2098675"/>
            <a:ext cx="8916988" cy="3883025"/>
            <a:chOff x="127000" y="2098504"/>
            <a:chExt cx="8917215" cy="3882715"/>
          </a:xfrm>
        </p:grpSpPr>
        <p:pic>
          <p:nvPicPr>
            <p:cNvPr id="53254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2" y="2098504"/>
              <a:ext cx="2111375" cy="287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5" name="Rectangle 13"/>
            <p:cNvSpPr>
              <a:spLocks noChangeArrowheads="1"/>
            </p:cNvSpPr>
            <p:nvPr/>
          </p:nvSpPr>
          <p:spPr bwMode="auto">
            <a:xfrm>
              <a:off x="127000" y="5473388"/>
              <a:ext cx="8917215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600" i="1">
                  <a:solidFill>
                    <a:schemeClr val="bg1"/>
                  </a:solidFill>
                </a:rPr>
                <a:t> of the best available scientific knowledge with clinical expertise</a:t>
              </a:r>
              <a:r>
                <a:rPr lang="en-US" sz="2700" i="1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488"/>
            <a:ext cx="8980488" cy="6677025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creen Shot 2015-01-05 at 9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8" y="307975"/>
            <a:ext cx="8328660" cy="624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258" y="790745"/>
            <a:ext cx="1241742" cy="539020"/>
          </a:xfrm>
          <a:prstGeom prst="rect">
            <a:avLst/>
          </a:prstGeom>
          <a:noFill/>
          <a:ln w="76200" cmpd="sng">
            <a:solidFill>
              <a:srgbClr val="2DBC0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40763" y="3037200"/>
            <a:ext cx="1572781" cy="1482505"/>
            <a:chOff x="440763" y="3037200"/>
            <a:chExt cx="1572781" cy="1482505"/>
          </a:xfrm>
        </p:grpSpPr>
        <p:sp>
          <p:nvSpPr>
            <p:cNvPr id="6" name="Rectangle 5"/>
            <p:cNvSpPr/>
            <p:nvPr/>
          </p:nvSpPr>
          <p:spPr>
            <a:xfrm>
              <a:off x="440763" y="4269322"/>
              <a:ext cx="1143002" cy="250383"/>
            </a:xfrm>
            <a:prstGeom prst="rect">
              <a:avLst/>
            </a:prstGeom>
            <a:noFill/>
            <a:ln w="76200" cmpd="sng">
              <a:solidFill>
                <a:srgbClr val="2DBC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Down Arrow 6"/>
            <p:cNvSpPr/>
            <p:nvPr/>
          </p:nvSpPr>
          <p:spPr>
            <a:xfrm rot="2154352">
              <a:off x="1703228" y="3037200"/>
              <a:ext cx="310316" cy="1260929"/>
            </a:xfrm>
            <a:prstGeom prst="downArrow">
              <a:avLst>
                <a:gd name="adj1" fmla="val 50000"/>
                <a:gd name="adj2" fmla="val 66050"/>
              </a:avLst>
            </a:prstGeom>
            <a:solidFill>
              <a:srgbClr val="2DBC03"/>
            </a:solidFill>
            <a:ln>
              <a:solidFill>
                <a:srgbClr val="2DBC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Process 8"/>
          <p:cNvSpPr/>
          <p:nvPr/>
        </p:nvSpPr>
        <p:spPr>
          <a:xfrm>
            <a:off x="2353801" y="5200642"/>
            <a:ext cx="4086163" cy="816448"/>
          </a:xfrm>
          <a:prstGeom prst="flowChartProcess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www.ncbi.nlm.nih.gov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5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3500" y="2908300"/>
            <a:ext cx="6477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dirty="0" smtClean="0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</a:rPr>
              <a:t>Have Questions?</a:t>
            </a:r>
            <a:endParaRPr lang="en-US" sz="6000" dirty="0">
              <a:solidFill>
                <a:srgbClr val="FFFFFF"/>
              </a:solidFill>
              <a:latin typeface="Helvetica Neue" charset="0"/>
              <a:ea typeface="ＭＳ Ｐゴシック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77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8-14 at 12.2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1" y="388303"/>
            <a:ext cx="5486400" cy="60655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07965" y="328041"/>
            <a:ext cx="3635375" cy="595312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www.ttuhsc.edu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/libraries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280880" y="2620898"/>
            <a:ext cx="3050523" cy="1026659"/>
          </a:xfrm>
          <a:prstGeom prst="wedgeRoundRectCallout">
            <a:avLst>
              <a:gd name="adj1" fmla="val 13270"/>
              <a:gd name="adj2" fmla="val 715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email us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11" name="Picture 10" descr="Screen Shot 2012-06-05 at 4.3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61" y="4039139"/>
            <a:ext cx="4419600" cy="1473200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46455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0325" y="166598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Today’s </a:t>
            </a:r>
            <a:r>
              <a:rPr lang="en-US" sz="48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Powerpoints</a:t>
            </a:r>
            <a:endParaRPr lang="en-US" sz="4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5-08-14 at 12.2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" y="1217142"/>
            <a:ext cx="3890518" cy="538886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224610" y="4824130"/>
            <a:ext cx="4452938" cy="1130300"/>
          </a:xfrm>
          <a:prstGeom prst="leftArrow">
            <a:avLst>
              <a:gd name="adj1" fmla="val 50000"/>
              <a:gd name="adj2" fmla="val 41628"/>
            </a:avLst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46282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Box 3"/>
          <p:cNvSpPr txBox="1">
            <a:spLocks noChangeArrowheads="1"/>
          </p:cNvSpPr>
          <p:nvPr/>
        </p:nvSpPr>
        <p:spPr bwMode="auto">
          <a:xfrm>
            <a:off x="1751013" y="2438400"/>
            <a:ext cx="5638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9600" b="1" i="1" dirty="0" smtClean="0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Thank You!</a:t>
            </a:r>
            <a:endParaRPr lang="en-US" sz="9600" b="1" i="1" dirty="0">
              <a:solidFill>
                <a:srgbClr val="000000"/>
              </a:solidFill>
              <a:latin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19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825" y="189706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180975" y="2714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016250"/>
            <a:ext cx="8493125" cy="2771775"/>
          </a:xfrm>
          <a:prstGeom prst="rect">
            <a:avLst/>
          </a:prstGeom>
          <a:noFill/>
          <a:ln w="38100">
            <a:solidFill>
              <a:srgbClr val="99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1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044575" y="1300163"/>
            <a:ext cx="2476500" cy="2325687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497"/>
              <a:ext cx="2476862" cy="3634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55312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98" y="1602915"/>
              <a:ext cx="2458720" cy="1944624"/>
            </a:xfrm>
            <a:prstGeom prst="rect">
              <a:avLst/>
            </a:prstGeom>
            <a:noFill/>
            <a:ln w="28575">
              <a:solidFill>
                <a:srgbClr val="FF7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497513" y="1300163"/>
            <a:ext cx="2693987" cy="2325687"/>
            <a:chOff x="3565189" y="1602915"/>
            <a:chExt cx="2694098" cy="2325015"/>
          </a:xfrm>
        </p:grpSpPr>
        <p:pic>
          <p:nvPicPr>
            <p:cNvPr id="5530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260" y="1602915"/>
              <a:ext cx="2671572" cy="1955292"/>
            </a:xfrm>
            <a:prstGeom prst="rect">
              <a:avLst/>
            </a:prstGeom>
            <a:noFill/>
            <a:ln w="28575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3565189" y="3566085"/>
              <a:ext cx="2694098" cy="36184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814388" y="4254500"/>
            <a:ext cx="2940050" cy="2328863"/>
            <a:chOff x="852711" y="4091025"/>
            <a:chExt cx="2939147" cy="2329610"/>
          </a:xfrm>
        </p:grpSpPr>
        <p:pic>
          <p:nvPicPr>
            <p:cNvPr id="55307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79" y="4091025"/>
              <a:ext cx="2906573" cy="1934688"/>
            </a:xfrm>
            <a:prstGeom prst="rect">
              <a:avLst/>
            </a:prstGeom>
            <a:noFill/>
            <a:ln w="28575">
              <a:solidFill>
                <a:srgbClr val="66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52711" y="6042689"/>
              <a:ext cx="2939147" cy="37794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699000" y="4424363"/>
            <a:ext cx="4170363" cy="2041525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5209"/>
              <a:ext cx="4169592" cy="45240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55306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074" y="3746232"/>
              <a:ext cx="4160520" cy="1584198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302" name="Group 3"/>
          <p:cNvGrpSpPr>
            <a:grpSpLocks/>
          </p:cNvGrpSpPr>
          <p:nvPr/>
        </p:nvGrpSpPr>
        <p:grpSpPr bwMode="auto">
          <a:xfrm>
            <a:off x="93663" y="100013"/>
            <a:ext cx="8940800" cy="752475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627" y="145852"/>
              <a:ext cx="6821521" cy="670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658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6322" name="Group 24"/>
          <p:cNvGrpSpPr>
            <a:grpSpLocks/>
          </p:cNvGrpSpPr>
          <p:nvPr/>
        </p:nvGrpSpPr>
        <p:grpSpPr bwMode="auto">
          <a:xfrm>
            <a:off x="1044575" y="1300163"/>
            <a:ext cx="2476500" cy="2325687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497"/>
              <a:ext cx="2476862" cy="3634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56336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98" y="1602915"/>
              <a:ext cx="2458720" cy="1944624"/>
            </a:xfrm>
            <a:prstGeom prst="rect">
              <a:avLst/>
            </a:prstGeom>
            <a:noFill/>
            <a:ln w="28575">
              <a:solidFill>
                <a:srgbClr val="FF7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323" name="Group 27"/>
          <p:cNvGrpSpPr>
            <a:grpSpLocks/>
          </p:cNvGrpSpPr>
          <p:nvPr/>
        </p:nvGrpSpPr>
        <p:grpSpPr bwMode="auto">
          <a:xfrm>
            <a:off x="5497513" y="1300163"/>
            <a:ext cx="2693987" cy="2325687"/>
            <a:chOff x="3565189" y="1602915"/>
            <a:chExt cx="2694098" cy="2325015"/>
          </a:xfrm>
        </p:grpSpPr>
        <p:pic>
          <p:nvPicPr>
            <p:cNvPr id="56333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260" y="1602915"/>
              <a:ext cx="2671572" cy="1955292"/>
            </a:xfrm>
            <a:prstGeom prst="rect">
              <a:avLst/>
            </a:prstGeom>
            <a:noFill/>
            <a:ln w="28575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3565189" y="3566085"/>
              <a:ext cx="2694098" cy="36184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56324" name="Group 30"/>
          <p:cNvGrpSpPr>
            <a:grpSpLocks/>
          </p:cNvGrpSpPr>
          <p:nvPr/>
        </p:nvGrpSpPr>
        <p:grpSpPr bwMode="auto">
          <a:xfrm>
            <a:off x="814388" y="4254500"/>
            <a:ext cx="2940050" cy="2328863"/>
            <a:chOff x="852711" y="4091025"/>
            <a:chExt cx="2939147" cy="2329610"/>
          </a:xfrm>
        </p:grpSpPr>
        <p:pic>
          <p:nvPicPr>
            <p:cNvPr id="56331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79" y="4091025"/>
              <a:ext cx="2906573" cy="1934688"/>
            </a:xfrm>
            <a:prstGeom prst="rect">
              <a:avLst/>
            </a:prstGeom>
            <a:noFill/>
            <a:ln w="28575">
              <a:solidFill>
                <a:srgbClr val="66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52711" y="6042689"/>
              <a:ext cx="2939147" cy="37794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56325" name="Group 3"/>
          <p:cNvGrpSpPr>
            <a:grpSpLocks/>
          </p:cNvGrpSpPr>
          <p:nvPr/>
        </p:nvGrpSpPr>
        <p:grpSpPr bwMode="auto">
          <a:xfrm>
            <a:off x="4645025" y="4397375"/>
            <a:ext cx="4170363" cy="2041525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6109"/>
              <a:ext cx="4169592" cy="45240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56330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299" y="4397131"/>
              <a:ext cx="4160520" cy="1584198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326" name="Group 4"/>
          <p:cNvGrpSpPr>
            <a:grpSpLocks/>
          </p:cNvGrpSpPr>
          <p:nvPr/>
        </p:nvGrpSpPr>
        <p:grpSpPr bwMode="auto">
          <a:xfrm>
            <a:off x="93663" y="100013"/>
            <a:ext cx="8940800" cy="752475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627" y="145852"/>
              <a:ext cx="6821521" cy="670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598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374</Words>
  <Application>Microsoft Macintosh PowerPoint</Application>
  <PresentationFormat>On-screen Show (4:3)</PresentationFormat>
  <Paragraphs>134</Paragraphs>
  <Slides>64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Office Theme</vt:lpstr>
      <vt:lpstr>Blank Presentation</vt:lpstr>
      <vt:lpstr>1_Blank Presentation</vt:lpstr>
      <vt:lpstr>1_Office Theme</vt:lpstr>
      <vt:lpstr>2_Office Theme</vt:lpstr>
      <vt:lpstr>3_Office Theme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TTUHSC</cp:lastModifiedBy>
  <cp:revision>286</cp:revision>
  <dcterms:created xsi:type="dcterms:W3CDTF">2011-07-29T19:39:33Z</dcterms:created>
  <dcterms:modified xsi:type="dcterms:W3CDTF">2015-08-14T18:29:00Z</dcterms:modified>
</cp:coreProperties>
</file>