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5"/>
  </p:notesMasterIdLst>
  <p:sldIdLst>
    <p:sldId id="257" r:id="rId3"/>
    <p:sldId id="311" r:id="rId4"/>
    <p:sldId id="258" r:id="rId5"/>
    <p:sldId id="259" r:id="rId6"/>
    <p:sldId id="260" r:id="rId7"/>
    <p:sldId id="261" r:id="rId8"/>
    <p:sldId id="262" r:id="rId9"/>
    <p:sldId id="263" r:id="rId10"/>
    <p:sldId id="264" r:id="rId11"/>
    <p:sldId id="265" r:id="rId12"/>
    <p:sldId id="266" r:id="rId13"/>
    <p:sldId id="303" r:id="rId14"/>
    <p:sldId id="270" r:id="rId15"/>
    <p:sldId id="271" r:id="rId16"/>
    <p:sldId id="272" r:id="rId17"/>
    <p:sldId id="273" r:id="rId18"/>
    <p:sldId id="274" r:id="rId19"/>
    <p:sldId id="294" r:id="rId20"/>
    <p:sldId id="297" r:id="rId21"/>
    <p:sldId id="298" r:id="rId22"/>
    <p:sldId id="299" r:id="rId23"/>
    <p:sldId id="307" r:id="rId24"/>
    <p:sldId id="308" r:id="rId25"/>
    <p:sldId id="309" r:id="rId26"/>
    <p:sldId id="301" r:id="rId27"/>
    <p:sldId id="304" r:id="rId28"/>
    <p:sldId id="305" r:id="rId29"/>
    <p:sldId id="306" r:id="rId30"/>
    <p:sldId id="279" r:id="rId31"/>
    <p:sldId id="280" r:id="rId32"/>
    <p:sldId id="281" r:id="rId33"/>
    <p:sldId id="282" r:id="rId34"/>
    <p:sldId id="283" r:id="rId35"/>
    <p:sldId id="284" r:id="rId36"/>
    <p:sldId id="285" r:id="rId37"/>
    <p:sldId id="286" r:id="rId38"/>
    <p:sldId id="287" r:id="rId39"/>
    <p:sldId id="292" r:id="rId40"/>
    <p:sldId id="288" r:id="rId41"/>
    <p:sldId id="289" r:id="rId42"/>
    <p:sldId id="290" r:id="rId43"/>
    <p:sldId id="29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5" autoAdjust="0"/>
    <p:restoredTop sz="94660"/>
  </p:normalViewPr>
  <p:slideViewPr>
    <p:cSldViewPr snapToGrid="0" showGuides="1">
      <p:cViewPr varScale="1">
        <p:scale>
          <a:sx n="117" d="100"/>
          <a:sy n="117" d="100"/>
        </p:scale>
        <p:origin x="120" y="4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4F028-8D0E-496D-A0EB-200A34DA1515}" type="datetimeFigureOut">
              <a:rPr lang="en-US" smtClean="0"/>
              <a:t>8/13/2015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C3E5E-6C7F-4669-A5DA-1A8214B29C74}" type="slidenum">
              <a:rPr lang="en-US" smtClean="0"/>
              <a:t>‹#›</a:t>
            </a:fld>
            <a:endParaRPr lang="en-US"/>
          </a:p>
        </p:txBody>
      </p:sp>
    </p:spTree>
    <p:extLst>
      <p:ext uri="{BB962C8B-B14F-4D97-AF65-F5344CB8AC3E}">
        <p14:creationId xmlns:p14="http://schemas.microsoft.com/office/powerpoint/2010/main" val="199146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normal hours</a:t>
            </a:r>
            <a:r>
              <a:rPr lang="en-US" baseline="0" dirty="0" smtClean="0"/>
              <a:t> of operation for the Lubbock library.  Any special holiday hours or early closing announcements are posted within the library itself and in the announcement section of your </a:t>
            </a:r>
            <a:r>
              <a:rPr lang="en-US" baseline="0" dirty="0" err="1" smtClean="0"/>
              <a:t>eRaider</a:t>
            </a:r>
            <a:r>
              <a:rPr lang="en-US" baseline="0" dirty="0" smtClean="0"/>
              <a:t> portal.  Of course, you can always call the library at the number shown on this slide.</a:t>
            </a:r>
            <a:endParaRPr lang="en-US" dirty="0"/>
          </a:p>
        </p:txBody>
      </p:sp>
      <p:sp>
        <p:nvSpPr>
          <p:cNvPr id="4" name="Slide Number Placeholder 3"/>
          <p:cNvSpPr>
            <a:spLocks noGrp="1"/>
          </p:cNvSpPr>
          <p:nvPr>
            <p:ph type="sldNum" sz="quarter" idx="10"/>
          </p:nvPr>
        </p:nvSpPr>
        <p:spPr/>
        <p:txBody>
          <a:bodyPr/>
          <a:lstStyle/>
          <a:p>
            <a:fld id="{29C9B9AF-E2A4-0249-9849-4FEEFCA7E634}" type="slidenum">
              <a:rPr lang="en-US" smtClean="0"/>
              <a:t>9</a:t>
            </a:fld>
            <a:endParaRPr lang="en-US"/>
          </a:p>
        </p:txBody>
      </p:sp>
    </p:spTree>
    <p:extLst>
      <p:ext uri="{BB962C8B-B14F-4D97-AF65-F5344CB8AC3E}">
        <p14:creationId xmlns:p14="http://schemas.microsoft.com/office/powerpoint/2010/main" val="1078343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typed cancer in the search box and left the filter boxes as keywords and All libraries. I received 3084 results. I clicked result 4. It gives me information</a:t>
            </a:r>
            <a:r>
              <a:rPr lang="en-US" baseline="0" dirty="0" smtClean="0"/>
              <a:t> about type of material it is, subject matter, length and if it is available to check out. No charge if the item is a book from another TTUHSC library. You click Back to results</a:t>
            </a:r>
            <a:endParaRPr lang="en-US" dirty="0" smtClean="0"/>
          </a:p>
          <a:p>
            <a:endParaRPr lang="en-US" dirty="0"/>
          </a:p>
        </p:txBody>
      </p:sp>
      <p:sp>
        <p:nvSpPr>
          <p:cNvPr id="4" name="Slide Number Placeholder 3"/>
          <p:cNvSpPr>
            <a:spLocks noGrp="1"/>
          </p:cNvSpPr>
          <p:nvPr>
            <p:ph type="sldNum" sz="quarter" idx="10"/>
          </p:nvPr>
        </p:nvSpPr>
        <p:spPr/>
        <p:txBody>
          <a:bodyPr/>
          <a:lstStyle/>
          <a:p>
            <a:fld id="{0E56DBAB-6B2A-464B-A5BC-E8892D96D7E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09946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typed cancer in the search box and left the filter boxes as keywords and All libraries. I received 3084 results. I clicked result 4. It gives me information</a:t>
            </a:r>
            <a:r>
              <a:rPr lang="en-US" baseline="0" dirty="0" smtClean="0"/>
              <a:t> about type of material it is, subject matter, length and if it is available to check out. No charge if the item is a book from another TTUHSC library. You click Back to results</a:t>
            </a:r>
            <a:endParaRPr lang="en-US" dirty="0" smtClean="0"/>
          </a:p>
          <a:p>
            <a:endParaRPr lang="en-US" dirty="0"/>
          </a:p>
        </p:txBody>
      </p:sp>
      <p:sp>
        <p:nvSpPr>
          <p:cNvPr id="4" name="Slide Number Placeholder 3"/>
          <p:cNvSpPr>
            <a:spLocks noGrp="1"/>
          </p:cNvSpPr>
          <p:nvPr>
            <p:ph type="sldNum" sz="quarter" idx="10"/>
          </p:nvPr>
        </p:nvSpPr>
        <p:spPr/>
        <p:txBody>
          <a:bodyPr/>
          <a:lstStyle/>
          <a:p>
            <a:fld id="{0E56DBAB-6B2A-464B-A5BC-E8892D96D7E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385369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typed cancer in the search box and left the filter boxes as keywords and All libraries. I received 3084 results. I clicked result 4. It gives me information</a:t>
            </a:r>
            <a:r>
              <a:rPr lang="en-US" baseline="0" dirty="0" smtClean="0"/>
              <a:t> about type of material it is, subject matter, length and if it is available to check out. No charge if the item is a book from another TTUHSC library. You click Back to results</a:t>
            </a:r>
            <a:endParaRPr lang="en-US" dirty="0" smtClean="0"/>
          </a:p>
          <a:p>
            <a:endParaRPr lang="en-US" dirty="0"/>
          </a:p>
        </p:txBody>
      </p:sp>
      <p:sp>
        <p:nvSpPr>
          <p:cNvPr id="4" name="Slide Number Placeholder 3"/>
          <p:cNvSpPr>
            <a:spLocks noGrp="1"/>
          </p:cNvSpPr>
          <p:nvPr>
            <p:ph type="sldNum" sz="quarter" idx="10"/>
          </p:nvPr>
        </p:nvSpPr>
        <p:spPr/>
        <p:txBody>
          <a:bodyPr/>
          <a:lstStyle/>
          <a:p>
            <a:fld id="{0E56DBAB-6B2A-464B-A5BC-E8892D96D7E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478220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All of the online resources provided</a:t>
            </a:r>
            <a:r>
              <a:rPr lang="en-US" altLang="en-US" baseline="0" dirty="0" smtClean="0">
                <a:ea typeface="ＭＳ Ｐゴシック" pitchFamily="34" charset="-128"/>
              </a:rPr>
              <a:t> by the library require that you log in with your </a:t>
            </a:r>
            <a:r>
              <a:rPr lang="en-US" altLang="en-US" baseline="0" dirty="0" err="1" smtClean="0">
                <a:ea typeface="ＭＳ Ｐゴシック" pitchFamily="34" charset="-128"/>
              </a:rPr>
              <a:t>eRaider</a:t>
            </a:r>
            <a:r>
              <a:rPr lang="en-US" altLang="en-US" baseline="0" dirty="0" smtClean="0">
                <a:ea typeface="ＭＳ Ｐゴシック" pitchFamily="34" charset="-128"/>
              </a:rPr>
              <a:t> username and password any time you are off campus.  If you should ever encounter a problem logging in from off campus, please call the number on the slide as soon as possible.</a:t>
            </a:r>
            <a:endParaRPr lang="en-US" altLang="en-US" dirty="0" smtClean="0">
              <a:ea typeface="ＭＳ Ｐゴシック" pitchFamily="34" charset="-128"/>
            </a:endParaRP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CBE4441-5AE1-494A-B911-C26B09CF30BA}" type="slidenum">
              <a:rPr lang="en-US" altLang="en-US">
                <a:solidFill>
                  <a:prstClr val="black"/>
                </a:solidFill>
                <a:latin typeface="Arial" pitchFamily="34" charset="0"/>
              </a:rPr>
              <a:pPr eaLnBrk="1" hangingPunct="1">
                <a:spcBef>
                  <a:spcPct val="0"/>
                </a:spcBef>
              </a:pPr>
              <a:t>29</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6821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Another place I’d like to point out is our “Guides and Tutorials” page.  It’s located in the upper left corner</a:t>
            </a:r>
            <a:r>
              <a:rPr lang="en-US" altLang="en-US" baseline="0" dirty="0" smtClean="0">
                <a:ea typeface="ＭＳ Ｐゴシック" pitchFamily="34" charset="-128"/>
              </a:rPr>
              <a:t> of the library website in the section labeled “Resources”.</a:t>
            </a:r>
            <a:endParaRPr lang="en-US" altLang="en-US" dirty="0" smtClean="0">
              <a:ea typeface="ＭＳ Ｐゴシック" pitchFamily="34" charset="-128"/>
            </a:endParaRPr>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FF1BC5A-0648-4AD5-B214-49DBFD37C830}" type="slidenum">
              <a:rPr lang="en-US" altLang="en-US">
                <a:solidFill>
                  <a:prstClr val="black"/>
                </a:solidFill>
                <a:latin typeface="Arial" pitchFamily="34" charset="0"/>
              </a:rPr>
              <a:pPr eaLnBrk="1" hangingPunct="1">
                <a:spcBef>
                  <a:spcPct val="0"/>
                </a:spcBef>
              </a:pPr>
              <a:t>30</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4002990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is the “Guides</a:t>
            </a:r>
            <a:r>
              <a:rPr lang="en-US" altLang="en-US" baseline="0" dirty="0" smtClean="0">
                <a:ea typeface="ＭＳ Ｐゴシック" pitchFamily="34" charset="-128"/>
              </a:rPr>
              <a:t> and Tutorials” page.  You’ll notice we have guides </a:t>
            </a:r>
            <a:r>
              <a:rPr lang="en-US" altLang="en-US" baseline="0" smtClean="0">
                <a:ea typeface="ＭＳ Ｐゴシック" pitchFamily="34" charset="-128"/>
              </a:rPr>
              <a:t>to all </a:t>
            </a:r>
            <a:r>
              <a:rPr lang="en-US" altLang="en-US" baseline="0" dirty="0" smtClean="0">
                <a:ea typeface="ＭＳ Ｐゴシック" pitchFamily="34" charset="-128"/>
              </a:rPr>
              <a:t>the branch libraries.  If you plan to visit one of our libraries, this would be a good place to look up the library’s hours and policies before you go. Scrolling down the page will take you to helpful tutorials on our more popular databases and online resources.</a:t>
            </a:r>
            <a:endParaRPr lang="en-US" altLang="en-US" dirty="0" smtClean="0">
              <a:ea typeface="ＭＳ Ｐゴシック" pitchFamily="34" charset="-128"/>
            </a:endParaRPr>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0D3532A-8A1D-48EF-A311-25A876BFB67B}" type="slidenum">
              <a:rPr lang="en-US" altLang="en-US">
                <a:solidFill>
                  <a:prstClr val="black"/>
                </a:solidFill>
                <a:latin typeface="Arial" pitchFamily="34" charset="0"/>
              </a:rPr>
              <a:pPr eaLnBrk="1" hangingPunct="1">
                <a:spcBef>
                  <a:spcPct val="0"/>
                </a:spcBef>
              </a:pPr>
              <a:t>31</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846032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writing a paper and need help with APA format?  We can’t tell you exactly how to cite your paper, but we do have a compilation of tools and websites to help you.  In the middle of the left column of the library website, mouse</a:t>
            </a:r>
            <a:r>
              <a:rPr lang="en-US" baseline="0" dirty="0" smtClean="0"/>
              <a:t> over “Bibliographic Tools”, then click on “More”.</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241697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Towards the middle of the “Bibliographic Tools” page is this information regarding APA.</a:t>
            </a:r>
            <a:r>
              <a:rPr lang="en-US" baseline="0" dirty="0" smtClean="0"/>
              <a:t>  Here, we have online style manuals, various guides and tutorials, and a few online citation generator tools to help you format your citations.</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354903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has a list of information aimed specifically</a:t>
            </a:r>
            <a:r>
              <a:rPr lang="en-US" baseline="0" dirty="0" smtClean="0"/>
              <a:t> at distance students.  It is available on the upper left side of the library website.</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98545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If</a:t>
            </a:r>
            <a:r>
              <a:rPr lang="en-US" altLang="en-US" baseline="0" dirty="0" smtClean="0">
                <a:ea typeface="ＭＳ Ｐゴシック" pitchFamily="34" charset="-128"/>
              </a:rPr>
              <a:t> you have a question or need assistance, please don’t hesitate to contact us through our “Ask A Librarian” service.  The best way to access this is through the link on the lower right side of the library website.</a:t>
            </a:r>
            <a:endParaRPr lang="en-US" altLang="en-US" dirty="0" smtClean="0">
              <a:ea typeface="ＭＳ Ｐゴシック" pitchFamily="34" charset="-128"/>
            </a:endParaRP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190CD9D-2752-4EF7-9201-5210716ED183}" type="slidenum">
              <a:rPr lang="en-US" altLang="en-US">
                <a:solidFill>
                  <a:prstClr val="black"/>
                </a:solidFill>
                <a:latin typeface="Arial" pitchFamily="34" charset="0"/>
              </a:rPr>
              <a:pPr eaLnBrk="1" hangingPunct="1">
                <a:spcBef>
                  <a:spcPct val="0"/>
                </a:spcBef>
              </a:pPr>
              <a:t>35</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03983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Lubbock library has</a:t>
            </a:r>
            <a:r>
              <a:rPr lang="en-US" baseline="0" dirty="0" smtClean="0"/>
              <a:t> a total of 29 study rooms.  They are located on the 2</a:t>
            </a:r>
            <a:r>
              <a:rPr lang="en-US" baseline="30000" dirty="0" smtClean="0"/>
              <a:t>nd</a:t>
            </a:r>
            <a:r>
              <a:rPr lang="en-US" baseline="0" dirty="0" smtClean="0"/>
              <a:t> floor, within the Learning Resource Center, also on the 2</a:t>
            </a:r>
            <a:r>
              <a:rPr lang="en-US" baseline="30000" dirty="0" smtClean="0"/>
              <a:t>nd</a:t>
            </a:r>
            <a:r>
              <a:rPr lang="en-US" baseline="0" dirty="0" smtClean="0"/>
              <a:t> floor, and on the 3</a:t>
            </a:r>
            <a:r>
              <a:rPr lang="en-US" baseline="30000" dirty="0" smtClean="0"/>
              <a:t>rd</a:t>
            </a:r>
            <a:r>
              <a:rPr lang="en-US" baseline="0" dirty="0" smtClean="0"/>
              <a:t> floor.  There is no reservation system for these rooms; all of them are available to groups or individuals on a “first come, first serve” basis.  Each room has a dry erase board and markers as well as wireless or physical internet connectivity.</a:t>
            </a:r>
            <a:endParaRPr lang="en-US" dirty="0"/>
          </a:p>
        </p:txBody>
      </p:sp>
      <p:sp>
        <p:nvSpPr>
          <p:cNvPr id="4" name="Slide Number Placeholder 3"/>
          <p:cNvSpPr>
            <a:spLocks noGrp="1"/>
          </p:cNvSpPr>
          <p:nvPr>
            <p:ph type="sldNum" sz="quarter" idx="10"/>
          </p:nvPr>
        </p:nvSpPr>
        <p:spPr/>
        <p:txBody>
          <a:bodyPr/>
          <a:lstStyle/>
          <a:p>
            <a:fld id="{29C9B9AF-E2A4-0249-9849-4FEEFCA7E634}" type="slidenum">
              <a:rPr lang="en-US" smtClean="0"/>
              <a:t>10</a:t>
            </a:fld>
            <a:endParaRPr lang="en-US"/>
          </a:p>
        </p:txBody>
      </p:sp>
    </p:spTree>
    <p:extLst>
      <p:ext uri="{BB962C8B-B14F-4D97-AF65-F5344CB8AC3E}">
        <p14:creationId xmlns:p14="http://schemas.microsoft.com/office/powerpoint/2010/main" val="2805782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there are several ways to contact us.  You can submit your question through our Ask A Librarian e-mail form, call the library nearest</a:t>
            </a:r>
            <a:r>
              <a:rPr lang="en-US" baseline="0" dirty="0" smtClean="0"/>
              <a:t> you, or chat online with a librarian.  You now also have the option of texting your question and receiving a text in response.  Both the e-mails and texts received are sent to each librarian in all branches of the Health Sciences Center, so you can be assured that your question will be answered in a timely manner.</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695104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 for receiving</a:t>
            </a:r>
            <a:r>
              <a:rPr lang="en-US" baseline="0" dirty="0" smtClean="0"/>
              <a:t> additional help from the library is through Team Viewer.  Team Viewer is a program that allows the librarian to view your computer desktop remotely in order to help you with your research and other questions in real time.  This program is located on the lower right side of the library website.  Download options are available for both Windows and Mac systems.</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101429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38</a:t>
            </a:fld>
            <a:endParaRPr lang="en-US"/>
          </a:p>
        </p:txBody>
      </p:sp>
    </p:spTree>
    <p:extLst>
      <p:ext uri="{BB962C8B-B14F-4D97-AF65-F5344CB8AC3E}">
        <p14:creationId xmlns:p14="http://schemas.microsoft.com/office/powerpoint/2010/main" val="3647060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Once</a:t>
            </a:r>
            <a:r>
              <a:rPr lang="en-US" altLang="en-US" baseline="0" dirty="0" smtClean="0">
                <a:ea typeface="ＭＳ Ｐゴシック" pitchFamily="34" charset="-128"/>
              </a:rPr>
              <a:t> you’ve downloaded Team Viewer, an I.D. and password is shown.  Give these to a librarian over the phone to allow remote control of your desktop.  We will be able to see anything on your screen as well as move your computer’s mouse and click on links.  It’s the next best thing to having a librarian at your side!  In order to get the most from this service, please call and schedule an appointment in advance.  This ensures that there is plenty of time to address your questions.</a:t>
            </a:r>
            <a:endParaRPr lang="en-US" altLang="en-US" dirty="0" smtClean="0">
              <a:ea typeface="ＭＳ Ｐゴシック" pitchFamily="34" charset="-128"/>
            </a:endParaRPr>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0D13037-9713-4F7E-AC4B-2605D9487AF3}" type="slidenum">
              <a:rPr lang="en-US" altLang="en-US">
                <a:solidFill>
                  <a:prstClr val="black"/>
                </a:solidFill>
                <a:latin typeface="Arial" pitchFamily="34" charset="0"/>
              </a:rPr>
              <a:pPr eaLnBrk="1" hangingPunct="1">
                <a:spcBef>
                  <a:spcPct val="0"/>
                </a:spcBef>
              </a:pPr>
              <a:t>39</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924955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has resources just for you!  Starting at the library website, find the tab in</a:t>
            </a:r>
            <a:r>
              <a:rPr lang="en-US" baseline="0" dirty="0" smtClean="0"/>
              <a:t> the middle of the page labeled “Popular resources by school”.  From there, click on the icon labeled “Nursing”.</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599766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resources that the School of Nursing faculty has deemed the most important</a:t>
            </a:r>
            <a:r>
              <a:rPr lang="en-US" baseline="0" dirty="0" smtClean="0"/>
              <a:t> and helpful to their students, although it is by no means a comprehensive list of the resources available to you.  It is a great place to start when conducting research for an assignment.</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65850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Resource Center is located on the 2</a:t>
            </a:r>
            <a:r>
              <a:rPr lang="en-US" baseline="30000" dirty="0" smtClean="0"/>
              <a:t>nd</a:t>
            </a:r>
            <a:r>
              <a:rPr lang="en-US" dirty="0" smtClean="0"/>
              <a:t> floor of the Lubbock library.  Here,</a:t>
            </a:r>
            <a:r>
              <a:rPr lang="en-US" baseline="0" dirty="0" smtClean="0"/>
              <a:t> you can check out the library’s audiovisual materials, anatomical models, and computer stations.  These materials, including the computer stations, require a library card in order to be checked out.  Drinks only are allowed in the Learning Resource Center.</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11</a:t>
            </a:fld>
            <a:endParaRPr lang="en-US"/>
          </a:p>
        </p:txBody>
      </p:sp>
    </p:spTree>
    <p:extLst>
      <p:ext uri="{BB962C8B-B14F-4D97-AF65-F5344CB8AC3E}">
        <p14:creationId xmlns:p14="http://schemas.microsoft.com/office/powerpoint/2010/main" val="183565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writing a paper and need help with APA format?  We can’t tell you exactly how to cite your paper, but we do have a compilation of tools and websites to help you.  In the middle of the left column of the library website, mouse</a:t>
            </a:r>
            <a:r>
              <a:rPr lang="en-US" baseline="0" dirty="0" smtClean="0"/>
              <a:t> over “Bibliographic Tools”, then click on “More”.</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14</a:t>
            </a:fld>
            <a:endParaRPr lang="en-US"/>
          </a:p>
        </p:txBody>
      </p:sp>
    </p:spTree>
    <p:extLst>
      <p:ext uri="{BB962C8B-B14F-4D97-AF65-F5344CB8AC3E}">
        <p14:creationId xmlns:p14="http://schemas.microsoft.com/office/powerpoint/2010/main" val="175920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library website, there are two points of entry to the catalog.  You can select “Catalog” from the toolbar on</a:t>
            </a:r>
            <a:r>
              <a:rPr lang="en-US" baseline="0" dirty="0" smtClean="0"/>
              <a:t> the right side of the page, or you can choose “Catalog” from the tabs in the middle of the page and either click on the green “</a:t>
            </a:r>
            <a:r>
              <a:rPr lang="en-US" baseline="0" dirty="0" err="1" smtClean="0"/>
              <a:t>Koha</a:t>
            </a:r>
            <a:r>
              <a:rPr lang="en-US" baseline="0" dirty="0" smtClean="0"/>
              <a:t>” logo or begin a keyword search from the box provided.</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18</a:t>
            </a:fld>
            <a:endParaRPr lang="en-US"/>
          </a:p>
        </p:txBody>
      </p:sp>
    </p:spTree>
    <p:extLst>
      <p:ext uri="{BB962C8B-B14F-4D97-AF65-F5344CB8AC3E}">
        <p14:creationId xmlns:p14="http://schemas.microsoft.com/office/powerpoint/2010/main" val="409667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is the main catalog page.</a:t>
            </a:r>
            <a:r>
              <a:rPr lang="en-US" baseline="0" dirty="0" smtClean="0"/>
              <a:t>  From here, you can search the libraries at all our branches for the book that you need.  We are also in the process of adding e-books to the catalog in the hopes of making the catalog the main searching tool for all books.  In the upper right of the screen is an </a:t>
            </a:r>
            <a:r>
              <a:rPr lang="en-US" baseline="0" dirty="0" err="1" smtClean="0"/>
              <a:t>eRaider</a:t>
            </a:r>
            <a:r>
              <a:rPr lang="en-US" baseline="0" dirty="0" smtClean="0"/>
              <a:t> sign in button.  Click and sign in with your </a:t>
            </a:r>
            <a:r>
              <a:rPr lang="en-US" baseline="0" dirty="0" err="1" smtClean="0"/>
              <a:t>eRaider</a:t>
            </a:r>
            <a:r>
              <a:rPr lang="en-US" baseline="0" dirty="0" smtClean="0"/>
              <a:t> username and password to access your library account.  You can see when your materials are due, if you have any fines, and even renew the materials you have checked out.</a:t>
            </a:r>
            <a:endParaRPr lang="en-US" dirty="0" smtClean="0"/>
          </a:p>
          <a:p>
            <a:endParaRPr lang="en-US" dirty="0"/>
          </a:p>
        </p:txBody>
      </p:sp>
      <p:sp>
        <p:nvSpPr>
          <p:cNvPr id="4" name="Slide Number Placeholder 3"/>
          <p:cNvSpPr>
            <a:spLocks noGrp="1"/>
          </p:cNvSpPr>
          <p:nvPr>
            <p:ph type="sldNum" sz="quarter" idx="10"/>
          </p:nvPr>
        </p:nvSpPr>
        <p:spPr/>
        <p:txBody>
          <a:bodyPr/>
          <a:lstStyle/>
          <a:p>
            <a:fld id="{F07E6942-B144-409C-87FF-43DEE6F6EAA6}" type="slidenum">
              <a:rPr lang="en-US" smtClean="0"/>
              <a:t>19</a:t>
            </a:fld>
            <a:endParaRPr lang="en-US"/>
          </a:p>
        </p:txBody>
      </p:sp>
    </p:spTree>
    <p:extLst>
      <p:ext uri="{BB962C8B-B14F-4D97-AF65-F5344CB8AC3E}">
        <p14:creationId xmlns:p14="http://schemas.microsoft.com/office/powerpoint/2010/main" val="1006200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6DBAB-6B2A-464B-A5BC-E8892D96D7E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6855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typed cancer in the search box and left the filter boxes as keywords and All libraries. I received 3084 results. I clicked result 4. It gives me information</a:t>
            </a:r>
            <a:r>
              <a:rPr lang="en-US" baseline="0" dirty="0" smtClean="0"/>
              <a:t> about type of material it is, subject matter, length and if it is available to check out. No charge if the item is a book from another TTUHSC library. You click Back to results</a:t>
            </a:r>
            <a:endParaRPr lang="en-US" dirty="0" smtClean="0"/>
          </a:p>
          <a:p>
            <a:endParaRPr lang="en-US" dirty="0"/>
          </a:p>
        </p:txBody>
      </p:sp>
      <p:sp>
        <p:nvSpPr>
          <p:cNvPr id="4" name="Slide Number Placeholder 3"/>
          <p:cNvSpPr>
            <a:spLocks noGrp="1"/>
          </p:cNvSpPr>
          <p:nvPr>
            <p:ph type="sldNum" sz="quarter" idx="10"/>
          </p:nvPr>
        </p:nvSpPr>
        <p:spPr/>
        <p:txBody>
          <a:bodyPr/>
          <a:lstStyle/>
          <a:p>
            <a:fld id="{0E56DBAB-6B2A-464B-A5BC-E8892D96D7E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8765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typed cancer in the search box and left the filter boxes as keywords and All libraries. I received 3084 results. I clicked result 4. It gives me information</a:t>
            </a:r>
            <a:r>
              <a:rPr lang="en-US" baseline="0" dirty="0" smtClean="0"/>
              <a:t> about type of material it is, subject matter, length and if it is available to check out. No charge if the item is a book from another TTUHSC library. You click Back to results</a:t>
            </a:r>
            <a:endParaRPr lang="en-US" dirty="0" smtClean="0"/>
          </a:p>
          <a:p>
            <a:endParaRPr lang="en-US" dirty="0"/>
          </a:p>
        </p:txBody>
      </p:sp>
      <p:sp>
        <p:nvSpPr>
          <p:cNvPr id="4" name="Slide Number Placeholder 3"/>
          <p:cNvSpPr>
            <a:spLocks noGrp="1"/>
          </p:cNvSpPr>
          <p:nvPr>
            <p:ph type="sldNum" sz="quarter" idx="10"/>
          </p:nvPr>
        </p:nvSpPr>
        <p:spPr/>
        <p:txBody>
          <a:bodyPr/>
          <a:lstStyle/>
          <a:p>
            <a:fld id="{0E56DBAB-6B2A-464B-A5BC-E8892D96D7E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44893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68" b="22642"/>
          <a:stretch/>
        </p:blipFill>
        <p:spPr>
          <a:xfrm>
            <a:off x="0" y="5842842"/>
            <a:ext cx="2946400" cy="710359"/>
          </a:xfrm>
          <a:prstGeom prst="rect">
            <a:avLst/>
          </a:prstGeom>
        </p:spPr>
      </p:pic>
      <p:sp>
        <p:nvSpPr>
          <p:cNvPr id="8" name="Rectangle 7"/>
          <p:cNvSpPr/>
          <p:nvPr/>
        </p:nvSpPr>
        <p:spPr>
          <a:xfrm>
            <a:off x="0" y="0"/>
            <a:ext cx="12192000" cy="4572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6553200"/>
            <a:ext cx="12192000" cy="3048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5021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8/13/2015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25156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8/13/2015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297246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68" b="22642"/>
          <a:stretch/>
        </p:blipFill>
        <p:spPr>
          <a:xfrm>
            <a:off x="0" y="5982376"/>
            <a:ext cx="2946400" cy="710359"/>
          </a:xfrm>
          <a:prstGeom prst="rect">
            <a:avLst/>
          </a:prstGeom>
        </p:spPr>
      </p:pic>
      <p:sp>
        <p:nvSpPr>
          <p:cNvPr id="8" name="Rectangle 7"/>
          <p:cNvSpPr/>
          <p:nvPr/>
        </p:nvSpPr>
        <p:spPr>
          <a:xfrm>
            <a:off x="0" y="0"/>
            <a:ext cx="12192000" cy="533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0" y="6705600"/>
            <a:ext cx="12192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82616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8/13/2015</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2278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8/13/2015</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04811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8/13/2015</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08867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8/13/2015</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4708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8/13/2015</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860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8/13/2015</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00722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8/13/2015</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753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8/13/2015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305770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8/13/2015</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6693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8/13/2015</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1522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8/13/2015</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8000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8/13/2015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309002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8/13/2015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184269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8/13/2015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6265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8/13/2015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173867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8/13/2015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13040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8/13/2015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13894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8/13/2015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141460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4572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6553200"/>
            <a:ext cx="12192000" cy="3048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t="-1468" b="22642"/>
          <a:stretch/>
        </p:blipFill>
        <p:spPr>
          <a:xfrm>
            <a:off x="0" y="5842842"/>
            <a:ext cx="2946400" cy="710359"/>
          </a:xfrm>
          <a:prstGeom prst="rect">
            <a:avLst/>
          </a:prstGeom>
        </p:spPr>
      </p:pic>
    </p:spTree>
    <p:extLst>
      <p:ext uri="{BB962C8B-B14F-4D97-AF65-F5344CB8AC3E}">
        <p14:creationId xmlns:p14="http://schemas.microsoft.com/office/powerpoint/2010/main" val="1853576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6096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6705600"/>
            <a:ext cx="12192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t="-1468" b="22642"/>
          <a:stretch/>
        </p:blipFill>
        <p:spPr>
          <a:xfrm>
            <a:off x="0" y="5974140"/>
            <a:ext cx="2946400" cy="710359"/>
          </a:xfrm>
          <a:prstGeom prst="rect">
            <a:avLst/>
          </a:prstGeom>
        </p:spPr>
      </p:pic>
    </p:spTree>
    <p:extLst>
      <p:ext uri="{BB962C8B-B14F-4D97-AF65-F5344CB8AC3E}">
        <p14:creationId xmlns:p14="http://schemas.microsoft.com/office/powerpoint/2010/main" val="14287962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4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48.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mailto:mylibrary@ttuhsc.ed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11.jpe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tiff"/><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77129"/>
            <a:ext cx="10363200" cy="1470025"/>
          </a:xfrm>
        </p:spPr>
        <p:txBody>
          <a:bodyPr/>
          <a:lstStyle/>
          <a:p>
            <a:r>
              <a:rPr lang="en-US" dirty="0" smtClean="0"/>
              <a:t>3</a:t>
            </a:r>
            <a:r>
              <a:rPr lang="en-US" baseline="30000" dirty="0" smtClean="0"/>
              <a:t>rd</a:t>
            </a:r>
            <a:r>
              <a:rPr lang="en-US" dirty="0" smtClean="0"/>
              <a:t> Year Pharmacy:</a:t>
            </a:r>
            <a:br>
              <a:rPr lang="en-US" dirty="0" smtClean="0"/>
            </a:br>
            <a:r>
              <a:rPr lang="en-US" dirty="0" smtClean="0"/>
              <a:t>Getting to Know </a:t>
            </a:r>
            <a:r>
              <a:rPr lang="en-US" i="1" dirty="0" smtClean="0">
                <a:solidFill>
                  <a:srgbClr val="C00000"/>
                </a:solidFill>
              </a:rPr>
              <a:t>Your</a:t>
            </a:r>
            <a:r>
              <a:rPr lang="en-US" dirty="0" smtClean="0"/>
              <a:t> Library</a:t>
            </a:r>
            <a:endParaRPr lang="en-US" dirty="0"/>
          </a:p>
        </p:txBody>
      </p:sp>
      <p:sp>
        <p:nvSpPr>
          <p:cNvPr id="3" name="Subtitle 2"/>
          <p:cNvSpPr>
            <a:spLocks noGrp="1"/>
          </p:cNvSpPr>
          <p:nvPr>
            <p:ph type="subTitle" idx="1"/>
          </p:nvPr>
        </p:nvSpPr>
        <p:spPr>
          <a:xfrm>
            <a:off x="1828800" y="3600450"/>
            <a:ext cx="8534400" cy="2038350"/>
          </a:xfrm>
        </p:spPr>
        <p:txBody>
          <a:bodyPr>
            <a:normAutofit fontScale="70000" lnSpcReduction="20000"/>
          </a:bodyPr>
          <a:lstStyle/>
          <a:p>
            <a:r>
              <a:rPr lang="en-US" dirty="0" smtClean="0"/>
              <a:t>Jennifer Yack, MSIS</a:t>
            </a:r>
          </a:p>
          <a:p>
            <a:r>
              <a:rPr lang="en-US" dirty="0" smtClean="0"/>
              <a:t>Micah Walsleben, MLS</a:t>
            </a:r>
          </a:p>
          <a:p>
            <a:r>
              <a:rPr lang="en-US" dirty="0" smtClean="0"/>
              <a:t>Peggy Edwards, AMLS</a:t>
            </a:r>
          </a:p>
          <a:p>
            <a:r>
              <a:rPr lang="en-US" dirty="0" smtClean="0"/>
              <a:t>Margaret Vugrin, AHIP, MSLS</a:t>
            </a:r>
          </a:p>
          <a:p>
            <a:endParaRPr lang="en-US" dirty="0" smtClean="0"/>
          </a:p>
          <a:p>
            <a:r>
              <a:rPr lang="en-US" dirty="0" smtClean="0"/>
              <a:t>August 14, 2015</a:t>
            </a:r>
            <a:endParaRPr lang="en-US" dirty="0"/>
          </a:p>
        </p:txBody>
      </p:sp>
    </p:spTree>
    <p:extLst>
      <p:ext uri="{BB962C8B-B14F-4D97-AF65-F5344CB8AC3E}">
        <p14:creationId xmlns:p14="http://schemas.microsoft.com/office/powerpoint/2010/main" val="436641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08379" y="922324"/>
            <a:ext cx="2901522" cy="5262979"/>
          </a:xfrm>
          <a:prstGeom prst="rect">
            <a:avLst/>
          </a:prstGeom>
          <a:noFill/>
        </p:spPr>
        <p:txBody>
          <a:bodyPr wrap="square" rtlCol="0">
            <a:spAutoFit/>
          </a:bodyPr>
          <a:lstStyle/>
          <a:p>
            <a:pPr marL="285750" indent="-285750">
              <a:buFont typeface="Wingdings" charset="2"/>
              <a:buChar char="§"/>
            </a:pPr>
            <a:r>
              <a:rPr lang="en-US" sz="2400" dirty="0"/>
              <a:t>29 study rooms available</a:t>
            </a:r>
          </a:p>
          <a:p>
            <a:endParaRPr lang="en-US" sz="2400" dirty="0"/>
          </a:p>
          <a:p>
            <a:pPr marL="285750" indent="-285750">
              <a:buFont typeface="Wingdings" charset="2"/>
              <a:buChar char="§"/>
            </a:pPr>
            <a:r>
              <a:rPr lang="en-US" sz="2400" dirty="0"/>
              <a:t>All rooms are first come, first serve</a:t>
            </a:r>
          </a:p>
          <a:p>
            <a:endParaRPr lang="en-US" sz="2400" dirty="0"/>
          </a:p>
          <a:p>
            <a:pPr marL="285750" indent="-285750">
              <a:buFont typeface="Wingdings" charset="2"/>
              <a:buChar char="§"/>
            </a:pPr>
            <a:r>
              <a:rPr lang="en-US" sz="2400" dirty="0"/>
              <a:t>Each room has a dry erase board and markers</a:t>
            </a:r>
          </a:p>
          <a:p>
            <a:endParaRPr lang="en-US" sz="2400" dirty="0"/>
          </a:p>
          <a:p>
            <a:pPr marL="285750" indent="-285750">
              <a:buFont typeface="Wingdings" charset="2"/>
              <a:buChar char="§"/>
            </a:pPr>
            <a:r>
              <a:rPr lang="en-US" sz="2400" dirty="0"/>
              <a:t>The building is wireless, but physical hookups are also available</a:t>
            </a:r>
          </a:p>
        </p:txBody>
      </p:sp>
      <p:sp>
        <p:nvSpPr>
          <p:cNvPr id="5" name="Rectangle 4"/>
          <p:cNvSpPr>
            <a:spLocks noChangeArrowheads="1"/>
          </p:cNvSpPr>
          <p:nvPr/>
        </p:nvSpPr>
        <p:spPr bwMode="auto">
          <a:xfrm>
            <a:off x="1399479" y="-108828"/>
            <a:ext cx="35099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4000" dirty="0">
                <a:solidFill>
                  <a:prstClr val="white"/>
                </a:solidFill>
                <a:latin typeface="+mj-lt"/>
                <a:cs typeface="Times New Roman" pitchFamily="18" charset="0"/>
              </a:rPr>
              <a:t>Library Facilities</a:t>
            </a:r>
          </a:p>
        </p:txBody>
      </p:sp>
      <p:pic>
        <p:nvPicPr>
          <p:cNvPr id="6" name="Picture 5" descr="P813049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8658" y="3609594"/>
            <a:ext cx="2555483" cy="186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RW_2775.CRW"/>
          <p:cNvPicPr>
            <a:picLocks noChangeAspect="1"/>
          </p:cNvPicPr>
          <p:nvPr/>
        </p:nvPicPr>
        <p:blipFill>
          <a:blip r:embed="rId4" cstate="print">
            <a:lum bright="14000"/>
            <a:extLst>
              <a:ext uri="{28A0092B-C50C-407E-A947-70E740481C1C}">
                <a14:useLocalDpi xmlns:a14="http://schemas.microsoft.com/office/drawing/2010/main" val="0"/>
              </a:ext>
            </a:extLst>
          </a:blip>
          <a:srcRect/>
          <a:stretch>
            <a:fillRect/>
          </a:stretch>
        </p:blipFill>
        <p:spPr bwMode="auto">
          <a:xfrm>
            <a:off x="4562599" y="3581400"/>
            <a:ext cx="2402781" cy="192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789876"/>
            <a:ext cx="3505200" cy="2628900"/>
          </a:xfrm>
          <a:prstGeom prst="rect">
            <a:avLst/>
          </a:prstGeom>
        </p:spPr>
      </p:pic>
    </p:spTree>
    <p:extLst>
      <p:ext uri="{BB962C8B-B14F-4D97-AF65-F5344CB8AC3E}">
        <p14:creationId xmlns:p14="http://schemas.microsoft.com/office/powerpoint/2010/main" val="21005978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42127" y="1321250"/>
            <a:ext cx="3944389" cy="3785652"/>
          </a:xfrm>
          <a:prstGeom prst="rect">
            <a:avLst/>
          </a:prstGeom>
          <a:noFill/>
        </p:spPr>
        <p:txBody>
          <a:bodyPr wrap="square" rtlCol="0">
            <a:spAutoFit/>
          </a:bodyPr>
          <a:lstStyle/>
          <a:p>
            <a:pPr marL="285750" indent="-285750">
              <a:buFont typeface="Wingdings" charset="2"/>
              <a:buChar char="§"/>
            </a:pPr>
            <a:r>
              <a:rPr lang="en-US" sz="2400" dirty="0"/>
              <a:t>Located on the 2</a:t>
            </a:r>
            <a:r>
              <a:rPr lang="en-US" sz="2400" baseline="30000" dirty="0"/>
              <a:t>nd</a:t>
            </a:r>
            <a:r>
              <a:rPr lang="en-US" sz="2400" dirty="0"/>
              <a:t> floor of the library</a:t>
            </a:r>
          </a:p>
          <a:p>
            <a:endParaRPr lang="en-US" sz="2400" dirty="0"/>
          </a:p>
          <a:p>
            <a:pPr marL="285750" indent="-285750">
              <a:buFont typeface="Wingdings" charset="2"/>
              <a:buChar char="§"/>
            </a:pPr>
            <a:r>
              <a:rPr lang="en-US" sz="2400" dirty="0"/>
              <a:t>Check out computer stations, anatomical models, and more!</a:t>
            </a:r>
          </a:p>
          <a:p>
            <a:pPr marL="285750" indent="-285750">
              <a:buFont typeface="Wingdings" charset="2"/>
              <a:buChar char="§"/>
            </a:pPr>
            <a:endParaRPr lang="en-US" sz="2400" dirty="0"/>
          </a:p>
          <a:p>
            <a:pPr marL="285750" indent="-285750">
              <a:buFont typeface="Wingdings" charset="2"/>
              <a:buChar char="§"/>
            </a:pPr>
            <a:r>
              <a:rPr lang="en-US" sz="2400" dirty="0"/>
              <a:t>3D Printer (available soon!)</a:t>
            </a:r>
          </a:p>
          <a:p>
            <a:endParaRPr lang="en-US" sz="2400" dirty="0"/>
          </a:p>
          <a:p>
            <a:pPr marL="285750" indent="-285750">
              <a:buFont typeface="Wingdings" charset="2"/>
              <a:buChar char="§"/>
            </a:pPr>
            <a:r>
              <a:rPr lang="en-US" sz="2400" dirty="0"/>
              <a:t>Requires a library card</a:t>
            </a:r>
          </a:p>
        </p:txBody>
      </p:sp>
      <p:sp>
        <p:nvSpPr>
          <p:cNvPr id="6" name="Rectangle 5"/>
          <p:cNvSpPr>
            <a:spLocks noChangeArrowheads="1"/>
          </p:cNvSpPr>
          <p:nvPr/>
        </p:nvSpPr>
        <p:spPr bwMode="auto">
          <a:xfrm>
            <a:off x="1600200" y="-133951"/>
            <a:ext cx="55118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4000" dirty="0">
                <a:solidFill>
                  <a:prstClr val="white"/>
                </a:solidFill>
                <a:latin typeface="+mj-lt"/>
                <a:cs typeface="Times New Roman" pitchFamily="18" charset="0"/>
              </a:rPr>
              <a:t>Learning Resource Center</a:t>
            </a:r>
          </a:p>
        </p:txBody>
      </p:sp>
      <p:pic>
        <p:nvPicPr>
          <p:cNvPr id="5" name="Picture Placeholder 4" descr="CRW_2730.tif"/>
          <p:cNvPicPr>
            <a:picLocks noChangeAspect="1"/>
          </p:cNvPicPr>
          <p:nvPr/>
        </p:nvPicPr>
        <p:blipFill>
          <a:blip r:embed="rId3" cstate="print">
            <a:extLst>
              <a:ext uri="{28A0092B-C50C-407E-A947-70E740481C1C}">
                <a14:useLocalDpi xmlns:a14="http://schemas.microsoft.com/office/drawing/2010/main" val="0"/>
              </a:ext>
            </a:extLst>
          </a:blip>
          <a:srcRect t="-6250" b="-6250"/>
          <a:stretch>
            <a:fillRect/>
          </a:stretch>
        </p:blipFill>
        <p:spPr>
          <a:xfrm>
            <a:off x="1676400" y="1382618"/>
            <a:ext cx="4291163" cy="3662916"/>
          </a:xfrm>
          <a:prstGeom prst="rect">
            <a:avLst/>
          </a:prstGeom>
        </p:spPr>
      </p:pic>
    </p:spTree>
    <p:extLst>
      <p:ext uri="{BB962C8B-B14F-4D97-AF65-F5344CB8AC3E}">
        <p14:creationId xmlns:p14="http://schemas.microsoft.com/office/powerpoint/2010/main" val="27343733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824" y="0"/>
            <a:ext cx="8229600" cy="457200"/>
          </a:xfrm>
        </p:spPr>
        <p:txBody>
          <a:bodyPr>
            <a:normAutofit fontScale="90000"/>
          </a:bodyPr>
          <a:lstStyle/>
          <a:p>
            <a:r>
              <a:rPr lang="en-US" dirty="0" smtClean="0">
                <a:solidFill>
                  <a:schemeClr val="bg1"/>
                </a:solidFill>
              </a:rPr>
              <a:t>Library Policies</a:t>
            </a:r>
            <a:endParaRPr lang="en-US" dirty="0">
              <a:solidFill>
                <a:schemeClr val="bg1"/>
              </a:solidFill>
            </a:endParaRPr>
          </a:p>
        </p:txBody>
      </p:sp>
      <p:sp>
        <p:nvSpPr>
          <p:cNvPr id="4" name="TextBox 3"/>
          <p:cNvSpPr txBox="1"/>
          <p:nvPr/>
        </p:nvSpPr>
        <p:spPr>
          <a:xfrm>
            <a:off x="1929493" y="648759"/>
            <a:ext cx="8153400" cy="523220"/>
          </a:xfrm>
          <a:prstGeom prst="rect">
            <a:avLst/>
          </a:prstGeom>
          <a:noFill/>
        </p:spPr>
        <p:txBody>
          <a:bodyPr wrap="square" rtlCol="0">
            <a:spAutoFit/>
          </a:bodyPr>
          <a:lstStyle/>
          <a:p>
            <a:pPr algn="ctr"/>
            <a:r>
              <a:rPr lang="en-US" sz="2800" dirty="0"/>
              <a:t>Food &amp; beverage is allowed but please clean up!</a:t>
            </a:r>
          </a:p>
        </p:txBody>
      </p:sp>
      <p:pic>
        <p:nvPicPr>
          <p:cNvPr id="7" name="Picture 6" descr="bottle_PNG209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086" y="3706688"/>
            <a:ext cx="877824" cy="2743200"/>
          </a:xfrm>
          <a:prstGeom prst="rect">
            <a:avLst/>
          </a:prstGeom>
        </p:spPr>
      </p:pic>
      <p:pic>
        <p:nvPicPr>
          <p:cNvPr id="1026" name="Picture 2" descr="Pizza, Salami, Food, Cheese, Dinner, Meal, Ital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63538"/>
            <a:ext cx="31242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bmarine Sandwich, Sub, Subway, Sandwich, Lu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624" y="3429000"/>
            <a:ext cx="3657600" cy="24345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da, Pop, Can, Aluminum, Cola, Beer, Tin, Red, Jui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6951" y="1171979"/>
            <a:ext cx="1478679" cy="257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2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625" y="-67377"/>
            <a:ext cx="8229600" cy="609600"/>
          </a:xfrm>
        </p:spPr>
        <p:txBody>
          <a:bodyPr>
            <a:normAutofit fontScale="90000"/>
          </a:bodyPr>
          <a:lstStyle/>
          <a:p>
            <a:pPr algn="l"/>
            <a:r>
              <a:rPr lang="en-US" dirty="0" smtClean="0">
                <a:solidFill>
                  <a:schemeClr val="bg1"/>
                </a:solidFill>
              </a:rPr>
              <a:t>Check out &amp; Fines</a:t>
            </a:r>
            <a:endParaRPr lang="en-US" dirty="0">
              <a:solidFill>
                <a:schemeClr val="bg1"/>
              </a:solidFill>
            </a:endParaRPr>
          </a:p>
        </p:txBody>
      </p:sp>
      <p:sp>
        <p:nvSpPr>
          <p:cNvPr id="11" name="TextBox 1"/>
          <p:cNvSpPr txBox="1">
            <a:spLocks noChangeArrowheads="1"/>
          </p:cNvSpPr>
          <p:nvPr/>
        </p:nvSpPr>
        <p:spPr bwMode="auto">
          <a:xfrm>
            <a:off x="1956010" y="990600"/>
            <a:ext cx="792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altLang="en-US" sz="2400" b="1" dirty="0">
                <a:solidFill>
                  <a:prstClr val="black"/>
                </a:solidFill>
                <a:latin typeface="+mn-lt"/>
                <a:cs typeface="Times New Roman" pitchFamily="18" charset="0"/>
              </a:rPr>
              <a:t>Books/Audiovisuals/Journals:</a:t>
            </a:r>
          </a:p>
          <a:p>
            <a:pPr defTabSz="457200" eaLnBrk="1" fontAlgn="base" hangingPunct="1">
              <a:spcBef>
                <a:spcPct val="0"/>
              </a:spcBef>
              <a:spcAft>
                <a:spcPct val="0"/>
              </a:spcAft>
            </a:pP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buFontTx/>
              <a:buChar char="•"/>
            </a:pPr>
            <a:r>
              <a:rPr lang="en-US" altLang="en-US" dirty="0">
                <a:solidFill>
                  <a:prstClr val="black"/>
                </a:solidFill>
                <a:latin typeface="+mn-lt"/>
                <a:cs typeface="Times New Roman" pitchFamily="18" charset="0"/>
              </a:rPr>
              <a:t> Checkout period for </a:t>
            </a:r>
            <a:r>
              <a:rPr lang="en-US" altLang="en-US" b="1" dirty="0">
                <a:solidFill>
                  <a:prstClr val="black"/>
                </a:solidFill>
                <a:latin typeface="+mn-lt"/>
                <a:cs typeface="Times New Roman" pitchFamily="18" charset="0"/>
              </a:rPr>
              <a:t>books</a:t>
            </a:r>
            <a:r>
              <a:rPr lang="en-US" altLang="en-US" dirty="0">
                <a:solidFill>
                  <a:prstClr val="black"/>
                </a:solidFill>
                <a:latin typeface="+mn-lt"/>
                <a:cs typeface="Times New Roman" pitchFamily="18" charset="0"/>
              </a:rPr>
              <a:t> is two weeks, </a:t>
            </a:r>
            <a:r>
              <a:rPr lang="en-US" altLang="en-US" b="1" dirty="0">
                <a:solidFill>
                  <a:prstClr val="black"/>
                </a:solidFill>
                <a:latin typeface="+mn-lt"/>
                <a:cs typeface="Times New Roman" pitchFamily="18" charset="0"/>
              </a:rPr>
              <a:t>audiovisuals</a:t>
            </a:r>
            <a:r>
              <a:rPr lang="en-US" altLang="en-US" dirty="0">
                <a:solidFill>
                  <a:prstClr val="black"/>
                </a:solidFill>
                <a:latin typeface="+mn-lt"/>
                <a:cs typeface="Times New Roman" pitchFamily="18" charset="0"/>
              </a:rPr>
              <a:t> for 10 days. </a:t>
            </a:r>
          </a:p>
          <a:p>
            <a:pPr defTabSz="457200" eaLnBrk="1" fontAlgn="base" hangingPunct="1">
              <a:spcBef>
                <a:spcPct val="0"/>
              </a:spcBef>
              <a:spcAft>
                <a:spcPct val="0"/>
              </a:spcAft>
            </a:pP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buFontTx/>
              <a:buChar char="•"/>
            </a:pPr>
            <a:r>
              <a:rPr lang="en-US" altLang="en-US" b="1" dirty="0">
                <a:solidFill>
                  <a:prstClr val="black"/>
                </a:solidFill>
                <a:latin typeface="+mn-lt"/>
                <a:cs typeface="Times New Roman" pitchFamily="18" charset="0"/>
              </a:rPr>
              <a:t>Journals</a:t>
            </a:r>
            <a:r>
              <a:rPr lang="en-US" altLang="en-US" dirty="0">
                <a:solidFill>
                  <a:prstClr val="black"/>
                </a:solidFill>
                <a:latin typeface="+mn-lt"/>
                <a:cs typeface="Times New Roman" pitchFamily="18" charset="0"/>
              </a:rPr>
              <a:t> in the print collection can be scanned but not checked out.</a:t>
            </a:r>
          </a:p>
          <a:p>
            <a:pPr defTabSz="457200" eaLnBrk="1" fontAlgn="base" hangingPunct="1">
              <a:spcBef>
                <a:spcPct val="0"/>
              </a:spcBef>
              <a:spcAft>
                <a:spcPct val="0"/>
              </a:spcAft>
            </a:pP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buFontTx/>
              <a:buChar char="•"/>
            </a:pPr>
            <a:r>
              <a:rPr lang="en-US" altLang="en-US" dirty="0">
                <a:solidFill>
                  <a:prstClr val="black"/>
                </a:solidFill>
                <a:latin typeface="+mn-lt"/>
                <a:cs typeface="Times New Roman" pitchFamily="18" charset="0"/>
              </a:rPr>
              <a:t> May renew items twice in person, over the phone (806-742-2200), or online through the library catalog.  </a:t>
            </a:r>
          </a:p>
          <a:p>
            <a:pPr defTabSz="457200" eaLnBrk="1" fontAlgn="base" hangingPunct="1">
              <a:spcBef>
                <a:spcPct val="0"/>
              </a:spcBef>
              <a:spcAft>
                <a:spcPct val="0"/>
              </a:spcAft>
            </a:pPr>
            <a:endParaRPr lang="en-US" altLang="en-US" dirty="0">
              <a:solidFill>
                <a:prstClr val="black"/>
              </a:solidFill>
            </a:endParaRPr>
          </a:p>
        </p:txBody>
      </p:sp>
      <p:sp>
        <p:nvSpPr>
          <p:cNvPr id="12" name="TextBox 2"/>
          <p:cNvSpPr txBox="1">
            <a:spLocks noChangeArrowheads="1"/>
          </p:cNvSpPr>
          <p:nvPr/>
        </p:nvSpPr>
        <p:spPr bwMode="auto">
          <a:xfrm>
            <a:off x="1956010" y="3455408"/>
            <a:ext cx="79248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altLang="en-US" sz="2400" b="1" dirty="0">
                <a:solidFill>
                  <a:prstClr val="black"/>
                </a:solidFill>
                <a:latin typeface="+mn-lt"/>
                <a:cs typeface="Arial" pitchFamily="34" charset="0"/>
              </a:rPr>
              <a:t>Fines for overdue items:</a:t>
            </a:r>
          </a:p>
          <a:p>
            <a:pPr defTabSz="457200" eaLnBrk="1" fontAlgn="base" hangingPunct="1">
              <a:spcBef>
                <a:spcPct val="0"/>
              </a:spcBef>
              <a:spcAft>
                <a:spcPct val="0"/>
              </a:spcAft>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buFont typeface="Arial" pitchFamily="34" charset="0"/>
              <a:buChar char="•"/>
            </a:pPr>
            <a:r>
              <a:rPr lang="en-US" altLang="en-US" dirty="0">
                <a:solidFill>
                  <a:prstClr val="black"/>
                </a:solidFill>
                <a:latin typeface="+mn-lt"/>
                <a:cs typeface="Arial" pitchFamily="34" charset="0"/>
              </a:rPr>
              <a:t> 50 cents per day per item</a:t>
            </a:r>
          </a:p>
          <a:p>
            <a:pPr defTabSz="457200" eaLnBrk="1" fontAlgn="base" hangingPunct="1">
              <a:spcBef>
                <a:spcPct val="0"/>
              </a:spcBef>
              <a:spcAft>
                <a:spcPct val="0"/>
              </a:spcAft>
              <a:buFont typeface="Arial" pitchFamily="34" charset="0"/>
              <a:buChar char="•"/>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buFont typeface="Arial" pitchFamily="34" charset="0"/>
              <a:buChar char="•"/>
            </a:pPr>
            <a:r>
              <a:rPr lang="en-US" altLang="en-US" dirty="0">
                <a:solidFill>
                  <a:prstClr val="black"/>
                </a:solidFill>
                <a:latin typeface="+mn-lt"/>
                <a:cs typeface="Arial" pitchFamily="34" charset="0"/>
              </a:rPr>
              <a:t> Library privileges are lost until fines are paid.</a:t>
            </a:r>
          </a:p>
          <a:p>
            <a:pPr defTabSz="457200" eaLnBrk="1" fontAlgn="base" hangingPunct="1">
              <a:spcBef>
                <a:spcPct val="0"/>
              </a:spcBef>
              <a:spcAft>
                <a:spcPct val="0"/>
              </a:spcAft>
              <a:buFont typeface="Arial" pitchFamily="34" charset="0"/>
              <a:buChar char="•"/>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pPr>
            <a:endParaRPr lang="en-US" altLang="en-US" dirty="0">
              <a:solidFill>
                <a:prstClr val="black"/>
              </a:solidFill>
            </a:endParaRPr>
          </a:p>
        </p:txBody>
      </p:sp>
    </p:spTree>
    <p:extLst>
      <p:ext uri="{BB962C8B-B14F-4D97-AF65-F5344CB8AC3E}">
        <p14:creationId xmlns:p14="http://schemas.microsoft.com/office/powerpoint/2010/main" val="317835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503" y="-125849"/>
            <a:ext cx="8229600" cy="609600"/>
          </a:xfrm>
        </p:spPr>
        <p:txBody>
          <a:bodyPr>
            <a:normAutofit fontScale="90000"/>
          </a:bodyPr>
          <a:lstStyle/>
          <a:p>
            <a:pPr algn="l"/>
            <a:r>
              <a:rPr lang="en-US" dirty="0" smtClean="0">
                <a:solidFill>
                  <a:schemeClr val="bg1"/>
                </a:solidFill>
              </a:rPr>
              <a:t>I.L.L. (Interlibrary Loan)</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637740"/>
            <a:ext cx="5715000" cy="6168671"/>
          </a:xfrm>
          <a:prstGeom prst="rect">
            <a:avLst/>
          </a:prstGeom>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1" y="2900008"/>
            <a:ext cx="2152951" cy="207674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pic>
      <p:sp>
        <p:nvSpPr>
          <p:cNvPr id="7" name="Rounded Rectangle 6"/>
          <p:cNvSpPr/>
          <p:nvPr/>
        </p:nvSpPr>
        <p:spPr>
          <a:xfrm>
            <a:off x="7391400" y="3856089"/>
            <a:ext cx="1447800" cy="228600"/>
          </a:xfrm>
          <a:prstGeom prst="round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625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914401"/>
            <a:ext cx="7874001" cy="4524315"/>
          </a:xfrm>
          <a:prstGeom prst="rect">
            <a:avLst/>
          </a:prstGeom>
          <a:noFill/>
        </p:spPr>
        <p:txBody>
          <a:bodyPr wrap="square" rtlCol="0">
            <a:spAutoFit/>
          </a:bodyPr>
          <a:lstStyle/>
          <a:p>
            <a:pPr marL="285750" indent="-285750">
              <a:buFont typeface="Arial"/>
              <a:buChar char="•"/>
            </a:pPr>
            <a:r>
              <a:rPr lang="en-US" sz="2400" dirty="0">
                <a:solidFill>
                  <a:prstClr val="black"/>
                </a:solidFill>
              </a:rPr>
              <a:t>Online form makes submitting requests quick and easy</a:t>
            </a:r>
          </a:p>
          <a:p>
            <a:endParaRPr lang="en-US" sz="2400" dirty="0">
              <a:solidFill>
                <a:prstClr val="black"/>
              </a:solidFill>
            </a:endParaRPr>
          </a:p>
          <a:p>
            <a:pPr marL="285750" indent="-285750">
              <a:buFont typeface="Arial"/>
              <a:buChar char="•"/>
            </a:pPr>
            <a:r>
              <a:rPr lang="en-US" sz="2400" dirty="0">
                <a:solidFill>
                  <a:prstClr val="black"/>
                </a:solidFill>
              </a:rPr>
              <a:t>Response time for requests is anywhere from 2 – 10 business days, depending on location of the item</a:t>
            </a:r>
          </a:p>
          <a:p>
            <a:endParaRPr lang="en-US" sz="2400" dirty="0">
              <a:solidFill>
                <a:prstClr val="black"/>
              </a:solidFill>
            </a:endParaRPr>
          </a:p>
          <a:p>
            <a:pPr marL="285750" indent="-285750">
              <a:buFont typeface="Arial"/>
              <a:buChar char="•"/>
            </a:pPr>
            <a:r>
              <a:rPr lang="en-US" sz="2400" dirty="0">
                <a:solidFill>
                  <a:prstClr val="black"/>
                </a:solidFill>
              </a:rPr>
              <a:t>Books from any TTUHSC branch library are free.</a:t>
            </a:r>
          </a:p>
          <a:p>
            <a:pPr marL="285750" indent="-285750">
              <a:buFont typeface="Arial"/>
              <a:buChar char="•"/>
            </a:pPr>
            <a:r>
              <a:rPr lang="en-US" sz="2400" dirty="0">
                <a:solidFill>
                  <a:prstClr val="black"/>
                </a:solidFill>
              </a:rPr>
              <a:t>All other locations are $4.00</a:t>
            </a:r>
          </a:p>
          <a:p>
            <a:endParaRPr lang="en-US" sz="2400" dirty="0">
              <a:solidFill>
                <a:prstClr val="black"/>
              </a:solidFill>
            </a:endParaRPr>
          </a:p>
          <a:p>
            <a:pPr marL="285750" indent="-285750">
              <a:buFont typeface="Arial"/>
              <a:buChar char="•"/>
            </a:pPr>
            <a:r>
              <a:rPr lang="en-US" sz="2400" dirty="0">
                <a:solidFill>
                  <a:prstClr val="black"/>
                </a:solidFill>
              </a:rPr>
              <a:t>Journal articles are charged per page, but fees will not exceed $4.00</a:t>
            </a:r>
          </a:p>
          <a:p>
            <a:endParaRPr lang="en-US" sz="2400" dirty="0">
              <a:solidFill>
                <a:prstClr val="black"/>
              </a:solidFill>
            </a:endParaRPr>
          </a:p>
          <a:p>
            <a:pPr marL="285750" indent="-285750">
              <a:buFont typeface="Arial"/>
              <a:buChar char="•"/>
            </a:pPr>
            <a:r>
              <a:rPr lang="en-US" sz="2400" dirty="0">
                <a:solidFill>
                  <a:prstClr val="black"/>
                </a:solidFill>
              </a:rPr>
              <a:t>There is a rush option available, but at a higher fee rate</a:t>
            </a:r>
          </a:p>
        </p:txBody>
      </p:sp>
      <p:sp>
        <p:nvSpPr>
          <p:cNvPr id="3" name="Title 1"/>
          <p:cNvSpPr txBox="1">
            <a:spLocks/>
          </p:cNvSpPr>
          <p:nvPr/>
        </p:nvSpPr>
        <p:spPr>
          <a:xfrm>
            <a:off x="1549370" y="0"/>
            <a:ext cx="8229600" cy="6096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I.L.L. (Interlibrary Loan) continued</a:t>
            </a:r>
          </a:p>
        </p:txBody>
      </p:sp>
    </p:spTree>
    <p:extLst>
      <p:ext uri="{BB962C8B-B14F-4D97-AF65-F5344CB8AC3E}">
        <p14:creationId xmlns:p14="http://schemas.microsoft.com/office/powerpoint/2010/main" val="1548289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914401"/>
            <a:ext cx="7874001" cy="461665"/>
          </a:xfrm>
          <a:prstGeom prst="rect">
            <a:avLst/>
          </a:prstGeom>
          <a:noFill/>
        </p:spPr>
        <p:txBody>
          <a:bodyPr wrap="square" rtlCol="0">
            <a:spAutoFit/>
          </a:bodyPr>
          <a:lstStyle/>
          <a:p>
            <a:pPr marL="285750" indent="-285750">
              <a:buFont typeface="Arial"/>
              <a:buChar char="•"/>
            </a:pPr>
            <a:r>
              <a:rPr lang="en-US" sz="2400">
                <a:solidFill>
                  <a:prstClr val="black"/>
                </a:solidFill>
              </a:rPr>
              <a:t>http://www.ttuhsc.edu/libraries/illform/</a:t>
            </a:r>
            <a:endParaRPr lang="en-US" sz="2400" dirty="0">
              <a:solidFill>
                <a:prstClr val="black"/>
              </a:solidFill>
            </a:endParaRPr>
          </a:p>
        </p:txBody>
      </p:sp>
      <p:sp>
        <p:nvSpPr>
          <p:cNvPr id="3" name="Title 1"/>
          <p:cNvSpPr txBox="1">
            <a:spLocks/>
          </p:cNvSpPr>
          <p:nvPr/>
        </p:nvSpPr>
        <p:spPr>
          <a:xfrm>
            <a:off x="1549370" y="0"/>
            <a:ext cx="8229600" cy="6096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I.L.L. (Interlibrary </a:t>
            </a:r>
            <a:r>
              <a:rPr lang="en-US" dirty="0" smtClean="0">
                <a:solidFill>
                  <a:schemeClr val="bg1"/>
                </a:solidFill>
              </a:rPr>
              <a:t>Loan Form)</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3766870" y="1453068"/>
            <a:ext cx="5367504" cy="5279331"/>
          </a:xfrm>
          <a:prstGeom prst="rect">
            <a:avLst/>
          </a:prstGeom>
        </p:spPr>
      </p:pic>
    </p:spTree>
    <p:extLst>
      <p:ext uri="{BB962C8B-B14F-4D97-AF65-F5344CB8AC3E}">
        <p14:creationId xmlns:p14="http://schemas.microsoft.com/office/powerpoint/2010/main" val="1130477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2" y="510140"/>
            <a:ext cx="7874001" cy="461665"/>
          </a:xfrm>
          <a:prstGeom prst="rect">
            <a:avLst/>
          </a:prstGeom>
          <a:noFill/>
        </p:spPr>
        <p:txBody>
          <a:bodyPr wrap="square" rtlCol="0">
            <a:spAutoFit/>
          </a:bodyPr>
          <a:lstStyle/>
          <a:p>
            <a:pPr marL="285750" indent="-285750">
              <a:buFont typeface="Arial"/>
              <a:buChar char="•"/>
            </a:pPr>
            <a:r>
              <a:rPr lang="en-US" sz="2400">
                <a:solidFill>
                  <a:prstClr val="black"/>
                </a:solidFill>
              </a:rPr>
              <a:t>http://www.ttuhsc.edu/libraries/illform/</a:t>
            </a:r>
            <a:endParaRPr lang="en-US" sz="2400" dirty="0">
              <a:solidFill>
                <a:prstClr val="black"/>
              </a:solidFill>
            </a:endParaRPr>
          </a:p>
        </p:txBody>
      </p:sp>
      <p:sp>
        <p:nvSpPr>
          <p:cNvPr id="3" name="Title 1"/>
          <p:cNvSpPr txBox="1">
            <a:spLocks/>
          </p:cNvSpPr>
          <p:nvPr/>
        </p:nvSpPr>
        <p:spPr>
          <a:xfrm>
            <a:off x="1549370" y="0"/>
            <a:ext cx="8229600" cy="609600"/>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I.L.L. (Interlibrary </a:t>
            </a:r>
            <a:r>
              <a:rPr lang="en-US" dirty="0" smtClean="0">
                <a:solidFill>
                  <a:schemeClr val="bg1"/>
                </a:solidFill>
              </a:rPr>
              <a:t>Loan form) </a:t>
            </a:r>
            <a:r>
              <a:rPr lang="en-US" dirty="0">
                <a:solidFill>
                  <a:schemeClr val="bg1"/>
                </a:solidFill>
              </a:rPr>
              <a:t>continued</a:t>
            </a:r>
          </a:p>
        </p:txBody>
      </p:sp>
      <p:pic>
        <p:nvPicPr>
          <p:cNvPr id="5" name="Picture 4"/>
          <p:cNvPicPr>
            <a:picLocks noChangeAspect="1"/>
          </p:cNvPicPr>
          <p:nvPr/>
        </p:nvPicPr>
        <p:blipFill>
          <a:blip r:embed="rId2"/>
          <a:stretch>
            <a:fillRect/>
          </a:stretch>
        </p:blipFill>
        <p:spPr>
          <a:xfrm>
            <a:off x="3663863" y="971805"/>
            <a:ext cx="3497896" cy="5873717"/>
          </a:xfrm>
          <a:prstGeom prst="rect">
            <a:avLst/>
          </a:prstGeom>
        </p:spPr>
      </p:pic>
      <p:pic>
        <p:nvPicPr>
          <p:cNvPr id="6" name="Picture 5"/>
          <p:cNvPicPr>
            <a:picLocks noChangeAspect="1"/>
          </p:cNvPicPr>
          <p:nvPr/>
        </p:nvPicPr>
        <p:blipFill>
          <a:blip r:embed="rId3"/>
          <a:stretch>
            <a:fillRect/>
          </a:stretch>
        </p:blipFill>
        <p:spPr>
          <a:xfrm>
            <a:off x="7685297" y="1481945"/>
            <a:ext cx="3835157" cy="3695950"/>
          </a:xfrm>
          <a:prstGeom prst="rect">
            <a:avLst/>
          </a:prstGeom>
        </p:spPr>
      </p:pic>
    </p:spTree>
    <p:extLst>
      <p:ext uri="{BB962C8B-B14F-4D97-AF65-F5344CB8AC3E}">
        <p14:creationId xmlns:p14="http://schemas.microsoft.com/office/powerpoint/2010/main" val="3083363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625" y="-126503"/>
            <a:ext cx="5791200" cy="654639"/>
          </a:xfrm>
        </p:spPr>
        <p:txBody>
          <a:bodyPr>
            <a:noAutofit/>
          </a:bodyPr>
          <a:lstStyle/>
          <a:p>
            <a:pPr algn="l"/>
            <a:r>
              <a:rPr lang="en-US" sz="4000" dirty="0">
                <a:solidFill>
                  <a:schemeClr val="bg1"/>
                </a:solidFill>
              </a:rPr>
              <a:t>Library Catalog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633288"/>
            <a:ext cx="5562600" cy="6004175"/>
          </a:xfrm>
          <a:prstGeom prst="rect">
            <a:avLst/>
          </a:prstGeom>
          <a:ln>
            <a:solidFill>
              <a:schemeClr val="tx1"/>
            </a:solidFill>
          </a:ln>
        </p:spPr>
      </p:pic>
      <p:pic>
        <p:nvPicPr>
          <p:cNvPr id="9" name="Picture 8" descr="Catalog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510" y="1136778"/>
            <a:ext cx="2303205" cy="2775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Catalog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9393" y="4165795"/>
            <a:ext cx="4856392" cy="1378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3946199" y="2380759"/>
            <a:ext cx="2747084" cy="954107"/>
          </a:xfrm>
          <a:prstGeom prst="rect">
            <a:avLst/>
          </a:prstGeom>
          <a:solidFill>
            <a:srgbClr val="FFFFFF"/>
          </a:solidFill>
          <a:ln w="57150" cmpd="sng">
            <a:solidFill>
              <a:srgbClr val="C00000"/>
            </a:solidFill>
          </a:ln>
        </p:spPr>
        <p:txBody>
          <a:bodyPr wrap="square" rtlCol="0">
            <a:spAutoFit/>
          </a:bodyPr>
          <a:lstStyle/>
          <a:p>
            <a:pPr algn="ctr"/>
            <a:r>
              <a:rPr lang="en-US" sz="2800" b="1" dirty="0"/>
              <a:t>Two points of access</a:t>
            </a:r>
          </a:p>
        </p:txBody>
      </p:sp>
      <p:cxnSp>
        <p:nvCxnSpPr>
          <p:cNvPr id="5" name="Straight Arrow Connector 4"/>
          <p:cNvCxnSpPr/>
          <p:nvPr/>
        </p:nvCxnSpPr>
        <p:spPr>
          <a:xfrm flipV="1">
            <a:off x="6114144" y="1850572"/>
            <a:ext cx="978283" cy="530187"/>
          </a:xfrm>
          <a:prstGeom prst="straightConnector1">
            <a:avLst/>
          </a:prstGeom>
          <a:ln w="76200"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814786" y="3334865"/>
            <a:ext cx="0" cy="747278"/>
          </a:xfrm>
          <a:prstGeom prst="straightConnector1">
            <a:avLst/>
          </a:prstGeom>
          <a:ln w="76200"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662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
            <a:ext cx="8850121" cy="654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9982200" y="228600"/>
            <a:ext cx="609600" cy="4572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8650675" y="771436"/>
            <a:ext cx="1935772" cy="1993997"/>
            <a:chOff x="6903357" y="1371600"/>
            <a:chExt cx="1935772" cy="1993997"/>
          </a:xfrm>
        </p:grpSpPr>
        <p:sp>
          <p:nvSpPr>
            <p:cNvPr id="5" name="TextBox 4"/>
            <p:cNvSpPr txBox="1"/>
            <p:nvPr/>
          </p:nvSpPr>
          <p:spPr>
            <a:xfrm>
              <a:off x="6903357" y="2165268"/>
              <a:ext cx="1935772" cy="1200329"/>
            </a:xfrm>
            <a:prstGeom prst="rect">
              <a:avLst/>
            </a:prstGeom>
            <a:solidFill>
              <a:schemeClr val="bg1"/>
            </a:solidFill>
            <a:ln w="57150" cmpd="sng">
              <a:solidFill>
                <a:srgbClr val="C00000"/>
              </a:solidFill>
            </a:ln>
          </p:spPr>
          <p:txBody>
            <a:bodyPr wrap="square" rtlCol="0">
              <a:spAutoFit/>
            </a:bodyPr>
            <a:lstStyle/>
            <a:p>
              <a:pPr algn="ctr"/>
              <a:r>
                <a:rPr lang="en-US" sz="2400" b="1" dirty="0"/>
                <a:t>Sign in for your account information</a:t>
              </a:r>
            </a:p>
          </p:txBody>
        </p:sp>
        <p:sp>
          <p:nvSpPr>
            <p:cNvPr id="3" name="Up Arrow 2"/>
            <p:cNvSpPr/>
            <p:nvPr/>
          </p:nvSpPr>
          <p:spPr>
            <a:xfrm>
              <a:off x="8229600" y="1371600"/>
              <a:ext cx="533400" cy="79366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58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457200"/>
          </a:xfrm>
        </p:spPr>
        <p:txBody>
          <a:bodyPr>
            <a:normAutofit fontScale="90000"/>
          </a:bodyPr>
          <a:lstStyle/>
          <a:p>
            <a:r>
              <a:rPr lang="en-US" dirty="0" smtClean="0">
                <a:solidFill>
                  <a:schemeClr val="bg1"/>
                </a:solidFill>
              </a:rPr>
              <a:t>Preferred Internet Browsers</a:t>
            </a:r>
            <a:endParaRPr lang="en-US" dirty="0">
              <a:solidFill>
                <a:schemeClr val="bg1"/>
              </a:solidFill>
            </a:endParaRPr>
          </a:p>
        </p:txBody>
      </p:sp>
      <p:sp>
        <p:nvSpPr>
          <p:cNvPr id="4" name="TextBox 3"/>
          <p:cNvSpPr txBox="1"/>
          <p:nvPr/>
        </p:nvSpPr>
        <p:spPr>
          <a:xfrm>
            <a:off x="2705100" y="1447801"/>
            <a:ext cx="7124700" cy="3477875"/>
          </a:xfrm>
          <a:prstGeom prst="rect">
            <a:avLst/>
          </a:prstGeom>
          <a:noFill/>
        </p:spPr>
        <p:txBody>
          <a:bodyPr wrap="square" rtlCol="0">
            <a:spAutoFit/>
          </a:bodyPr>
          <a:lstStyle/>
          <a:p>
            <a:pPr marL="285750" indent="-285750" algn="ctr">
              <a:buFont typeface="Arial" panose="020B0604020202020204" pitchFamily="34" charset="0"/>
              <a:buChar char="•"/>
            </a:pPr>
            <a:r>
              <a:rPr lang="en-US" sz="4400" b="1" dirty="0"/>
              <a:t>Firefox</a:t>
            </a:r>
          </a:p>
          <a:p>
            <a:pPr algn="ctr"/>
            <a:endParaRPr lang="en-US" sz="4400" b="1" dirty="0"/>
          </a:p>
          <a:p>
            <a:pPr marL="285750" indent="-285750" algn="ctr">
              <a:buFont typeface="Arial" panose="020B0604020202020204" pitchFamily="34" charset="0"/>
              <a:buChar char="•"/>
            </a:pPr>
            <a:r>
              <a:rPr lang="en-US" sz="4400" b="1" dirty="0"/>
              <a:t>Chrome</a:t>
            </a:r>
          </a:p>
          <a:p>
            <a:pPr algn="ctr"/>
            <a:endParaRPr lang="en-US" sz="4400" b="1" dirty="0"/>
          </a:p>
          <a:p>
            <a:pPr marL="285750" indent="-285750" algn="ctr">
              <a:buFont typeface="Arial" panose="020B0604020202020204" pitchFamily="34" charset="0"/>
              <a:buChar char="•"/>
            </a:pPr>
            <a:r>
              <a:rPr lang="en-US" sz="4400" b="1" dirty="0"/>
              <a:t>Safari</a:t>
            </a:r>
            <a:endParaRPr lang="en-US" sz="4400" b="1" dirty="0"/>
          </a:p>
        </p:txBody>
      </p:sp>
    </p:spTree>
    <p:extLst>
      <p:ext uri="{BB962C8B-B14F-4D97-AF65-F5344CB8AC3E}">
        <p14:creationId xmlns:p14="http://schemas.microsoft.com/office/powerpoint/2010/main" val="3356246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28800" y="685800"/>
            <a:ext cx="8124464" cy="5996784"/>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306" y="2286001"/>
            <a:ext cx="1735230" cy="1811087"/>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4556" y="2262938"/>
            <a:ext cx="1733550" cy="16764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4341010" y="2800748"/>
            <a:ext cx="1848006" cy="1110811"/>
            <a:chOff x="434027" y="1367849"/>
            <a:chExt cx="1848006" cy="1110809"/>
          </a:xfrm>
          <a:solidFill>
            <a:schemeClr val="bg1">
              <a:lumMod val="65000"/>
            </a:schemeClr>
          </a:solidFill>
        </p:grpSpPr>
        <p:sp>
          <p:nvSpPr>
            <p:cNvPr id="2" name="TextBox 1"/>
            <p:cNvSpPr txBox="1"/>
            <p:nvPr/>
          </p:nvSpPr>
          <p:spPr>
            <a:xfrm>
              <a:off x="434027" y="2109326"/>
              <a:ext cx="1848006" cy="369332"/>
            </a:xfrm>
            <a:prstGeom prst="rect">
              <a:avLst/>
            </a:prstGeom>
            <a:solidFill>
              <a:schemeClr val="bg1">
                <a:lumMod val="65000"/>
              </a:schemeClr>
            </a:solidFill>
            <a:ln w="38100">
              <a:solidFill>
                <a:srgbClr val="FF0000"/>
              </a:solidFill>
            </a:ln>
          </p:spPr>
          <p:txBody>
            <a:bodyPr wrap="square" rtlCol="0">
              <a:spAutoFit/>
            </a:bodyPr>
            <a:lstStyle/>
            <a:p>
              <a:pPr algn="ctr"/>
              <a:r>
                <a:rPr lang="en-US" dirty="0">
                  <a:solidFill>
                    <a:srgbClr val="000000"/>
                  </a:solidFill>
                </a:rPr>
                <a:t>Search Box</a:t>
              </a:r>
            </a:p>
          </p:txBody>
        </p:sp>
        <p:sp>
          <p:nvSpPr>
            <p:cNvPr id="3" name="Right Arrow 2"/>
            <p:cNvSpPr/>
            <p:nvPr/>
          </p:nvSpPr>
          <p:spPr>
            <a:xfrm rot="16200000">
              <a:off x="1128797" y="1501041"/>
              <a:ext cx="533400" cy="2670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6" name="Title 5"/>
          <p:cNvSpPr>
            <a:spLocks noGrp="1"/>
          </p:cNvSpPr>
          <p:nvPr>
            <p:ph type="title"/>
          </p:nvPr>
        </p:nvSpPr>
        <p:spPr>
          <a:xfrm>
            <a:off x="-121920" y="-89463"/>
            <a:ext cx="5791200" cy="618799"/>
          </a:xfrm>
        </p:spPr>
        <p:txBody>
          <a:bodyPr>
            <a:normAutofit fontScale="90000"/>
          </a:bodyPr>
          <a:lstStyle/>
          <a:p>
            <a:r>
              <a:rPr lang="en-US" dirty="0" smtClean="0">
                <a:solidFill>
                  <a:schemeClr val="bg1"/>
                </a:solidFill>
              </a:rPr>
              <a:t>Library catalog</a:t>
            </a:r>
            <a:endParaRPr lang="en-US" dirty="0">
              <a:solidFill>
                <a:schemeClr val="bg1"/>
              </a:solidFill>
            </a:endParaRPr>
          </a:p>
        </p:txBody>
      </p:sp>
      <p:sp>
        <p:nvSpPr>
          <p:cNvPr id="4" name="TextBox 3"/>
          <p:cNvSpPr txBox="1"/>
          <p:nvPr/>
        </p:nvSpPr>
        <p:spPr>
          <a:xfrm>
            <a:off x="3924825" y="2241167"/>
            <a:ext cx="2975400" cy="369332"/>
          </a:xfrm>
          <a:prstGeom prst="rect">
            <a:avLst/>
          </a:prstGeom>
          <a:noFill/>
        </p:spPr>
        <p:txBody>
          <a:bodyPr wrap="square" rtlCol="0">
            <a:spAutoFit/>
          </a:bodyPr>
          <a:lstStyle/>
          <a:p>
            <a:pPr algn="ctr"/>
            <a:r>
              <a:rPr lang="en-US" dirty="0">
                <a:solidFill>
                  <a:srgbClr val="000000"/>
                </a:solidFill>
              </a:rPr>
              <a:t>Enter </a:t>
            </a:r>
            <a:r>
              <a:rPr lang="en-US" dirty="0" smtClean="0">
                <a:solidFill>
                  <a:srgbClr val="000000"/>
                </a:solidFill>
              </a:rPr>
              <a:t>gabapentin </a:t>
            </a:r>
            <a:r>
              <a:rPr lang="en-US" dirty="0">
                <a:solidFill>
                  <a:srgbClr val="000000"/>
                </a:solidFill>
              </a:rPr>
              <a:t>and click Go</a:t>
            </a:r>
          </a:p>
        </p:txBody>
      </p:sp>
    </p:spTree>
    <p:extLst>
      <p:ext uri="{BB962C8B-B14F-4D97-AF65-F5344CB8AC3E}">
        <p14:creationId xmlns:p14="http://schemas.microsoft.com/office/powerpoint/2010/main" val="3489296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fade">
                                      <p:cBhvr>
                                        <p:cTn id="21" dur="1000"/>
                                        <p:tgtEl>
                                          <p:spTgt spid="4099"/>
                                        </p:tgtEl>
                                      </p:cBhvr>
                                    </p:animEffect>
                                    <p:anim calcmode="lin" valueType="num">
                                      <p:cBhvr>
                                        <p:cTn id="22" dur="1000" fill="hold"/>
                                        <p:tgtEl>
                                          <p:spTgt spid="4099"/>
                                        </p:tgtEl>
                                        <p:attrNameLst>
                                          <p:attrName>ppt_x</p:attrName>
                                        </p:attrNameLst>
                                      </p:cBhvr>
                                      <p:tavLst>
                                        <p:tav tm="0">
                                          <p:val>
                                            <p:strVal val="#ppt_x"/>
                                          </p:val>
                                        </p:tav>
                                        <p:tav tm="100000">
                                          <p:val>
                                            <p:strVal val="#ppt_x"/>
                                          </p:val>
                                        </p:tav>
                                      </p:tavLst>
                                    </p:anim>
                                    <p:anim calcmode="lin" valueType="num">
                                      <p:cBhvr>
                                        <p:cTn id="23"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50082" y="75801"/>
            <a:ext cx="12049577" cy="6706397"/>
          </a:xfrm>
          <a:prstGeom prst="rect">
            <a:avLst/>
          </a:prstGeom>
        </p:spPr>
      </p:pic>
      <p:sp>
        <p:nvSpPr>
          <p:cNvPr id="2" name="Title 1"/>
          <p:cNvSpPr>
            <a:spLocks noGrp="1"/>
          </p:cNvSpPr>
          <p:nvPr>
            <p:ph type="title"/>
          </p:nvPr>
        </p:nvSpPr>
        <p:spPr>
          <a:xfrm>
            <a:off x="-304800" y="-99472"/>
            <a:ext cx="5791200" cy="609283"/>
          </a:xfrm>
        </p:spPr>
        <p:txBody>
          <a:bodyPr>
            <a:normAutofit fontScale="90000"/>
          </a:bodyPr>
          <a:lstStyle/>
          <a:p>
            <a:r>
              <a:rPr lang="en-US" dirty="0" smtClean="0">
                <a:solidFill>
                  <a:schemeClr val="bg1"/>
                </a:solidFill>
              </a:rPr>
              <a:t>Library catalog</a:t>
            </a:r>
            <a:endParaRPr lang="en-US" dirty="0">
              <a:solidFill>
                <a:schemeClr val="bg1"/>
              </a:solidFill>
            </a:endParaRPr>
          </a:p>
        </p:txBody>
      </p:sp>
      <p:grpSp>
        <p:nvGrpSpPr>
          <p:cNvPr id="4" name="Group 3"/>
          <p:cNvGrpSpPr/>
          <p:nvPr/>
        </p:nvGrpSpPr>
        <p:grpSpPr>
          <a:xfrm>
            <a:off x="6701883" y="972903"/>
            <a:ext cx="3718264" cy="370071"/>
            <a:chOff x="4191000" y="4924244"/>
            <a:chExt cx="3718264" cy="370070"/>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53743" y="4590258"/>
              <a:ext cx="3413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70864" y="4924244"/>
              <a:ext cx="2438400" cy="369331"/>
            </a:xfrm>
            <a:prstGeom prst="rect">
              <a:avLst/>
            </a:prstGeom>
            <a:solidFill>
              <a:schemeClr val="bg1">
                <a:lumMod val="65000"/>
              </a:schemeClr>
            </a:solidFill>
            <a:ln w="38100">
              <a:solidFill>
                <a:srgbClr val="FF0000"/>
              </a:solidFill>
            </a:ln>
          </p:spPr>
          <p:txBody>
            <a:bodyPr wrap="square" rtlCol="0">
              <a:spAutoFit/>
            </a:bodyPr>
            <a:lstStyle/>
            <a:p>
              <a:pPr algn="ctr"/>
              <a:r>
                <a:rPr lang="en-US" dirty="0">
                  <a:solidFill>
                    <a:srgbClr val="000000"/>
                  </a:solidFill>
                </a:rPr>
                <a:t>Click Result 1</a:t>
              </a:r>
            </a:p>
          </p:txBody>
        </p:sp>
      </p:grpSp>
      <p:pic>
        <p:nvPicPr>
          <p:cNvPr id="17" name="Picture 16"/>
          <p:cNvPicPr>
            <a:picLocks noChangeAspect="1"/>
          </p:cNvPicPr>
          <p:nvPr/>
        </p:nvPicPr>
        <p:blipFill>
          <a:blip r:embed="rId5"/>
          <a:stretch>
            <a:fillRect/>
          </a:stretch>
        </p:blipFill>
        <p:spPr>
          <a:xfrm>
            <a:off x="250082" y="972903"/>
            <a:ext cx="11755012" cy="4690174"/>
          </a:xfrm>
          <a:prstGeom prst="rect">
            <a:avLst/>
          </a:prstGeom>
          <a:ln w="38100">
            <a:solidFill>
              <a:srgbClr val="FF0000"/>
            </a:solidFill>
          </a:ln>
        </p:spPr>
      </p:pic>
      <p:grpSp>
        <p:nvGrpSpPr>
          <p:cNvPr id="15" name="Group 14"/>
          <p:cNvGrpSpPr/>
          <p:nvPr/>
        </p:nvGrpSpPr>
        <p:grpSpPr>
          <a:xfrm>
            <a:off x="3207834" y="3132954"/>
            <a:ext cx="2087732" cy="370072"/>
            <a:chOff x="2931425" y="2634395"/>
            <a:chExt cx="2087732" cy="370072"/>
          </a:xfrm>
        </p:grpSpPr>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94168" y="2300410"/>
              <a:ext cx="34131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211289" y="2634395"/>
              <a:ext cx="807868" cy="369332"/>
            </a:xfrm>
            <a:prstGeom prst="rect">
              <a:avLst/>
            </a:prstGeom>
            <a:solidFill>
              <a:schemeClr val="bg1">
                <a:lumMod val="65000"/>
              </a:schemeClr>
            </a:solidFill>
            <a:ln w="38100">
              <a:solidFill>
                <a:srgbClr val="FF0000"/>
              </a:solidFill>
            </a:ln>
          </p:spPr>
          <p:txBody>
            <a:bodyPr wrap="square" rtlCol="0">
              <a:spAutoFit/>
            </a:bodyPr>
            <a:lstStyle/>
            <a:p>
              <a:pPr algn="ctr"/>
              <a:r>
                <a:rPr lang="en-US" dirty="0">
                  <a:solidFill>
                    <a:srgbClr val="000000"/>
                  </a:solidFill>
                </a:rPr>
                <a:t>Click</a:t>
              </a:r>
            </a:p>
          </p:txBody>
        </p:sp>
      </p:grpSp>
    </p:spTree>
    <p:extLst>
      <p:ext uri="{BB962C8B-B14F-4D97-AF65-F5344CB8AC3E}">
        <p14:creationId xmlns:p14="http://schemas.microsoft.com/office/powerpoint/2010/main" val="23385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472"/>
            <a:ext cx="5791200" cy="609283"/>
          </a:xfrm>
        </p:spPr>
        <p:txBody>
          <a:bodyPr>
            <a:normAutofit fontScale="90000"/>
          </a:bodyPr>
          <a:lstStyle/>
          <a:p>
            <a:r>
              <a:rPr lang="en-US" dirty="0" smtClean="0">
                <a:solidFill>
                  <a:schemeClr val="bg1"/>
                </a:solidFill>
              </a:rPr>
              <a:t>Library catalog</a:t>
            </a:r>
            <a:endParaRPr lang="en-US" dirty="0">
              <a:solidFill>
                <a:schemeClr val="bg1"/>
              </a:solidFill>
            </a:endParaRPr>
          </a:p>
        </p:txBody>
      </p:sp>
      <p:pic>
        <p:nvPicPr>
          <p:cNvPr id="8" name="Picture 7"/>
          <p:cNvPicPr>
            <a:picLocks noChangeAspect="1"/>
          </p:cNvPicPr>
          <p:nvPr/>
        </p:nvPicPr>
        <p:blipFill>
          <a:blip r:embed="rId3"/>
          <a:stretch>
            <a:fillRect/>
          </a:stretch>
        </p:blipFill>
        <p:spPr>
          <a:xfrm>
            <a:off x="211873" y="56599"/>
            <a:ext cx="8289305" cy="6744802"/>
          </a:xfrm>
          <a:prstGeom prst="rect">
            <a:avLst/>
          </a:prstGeom>
        </p:spPr>
      </p:pic>
    </p:spTree>
    <p:extLst>
      <p:ext uri="{BB962C8B-B14F-4D97-AF65-F5344CB8AC3E}">
        <p14:creationId xmlns:p14="http://schemas.microsoft.com/office/powerpoint/2010/main" val="1949470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472"/>
            <a:ext cx="5791200" cy="609283"/>
          </a:xfrm>
        </p:spPr>
        <p:txBody>
          <a:bodyPr>
            <a:normAutofit fontScale="90000"/>
          </a:bodyPr>
          <a:lstStyle/>
          <a:p>
            <a:r>
              <a:rPr lang="en-US" dirty="0" smtClean="0">
                <a:solidFill>
                  <a:schemeClr val="bg1"/>
                </a:solidFill>
              </a:rPr>
              <a:t>Library catalog</a:t>
            </a:r>
            <a:endParaRPr lang="en-US" dirty="0">
              <a:solidFill>
                <a:schemeClr val="bg1"/>
              </a:solidFill>
            </a:endParaRPr>
          </a:p>
        </p:txBody>
      </p:sp>
      <p:pic>
        <p:nvPicPr>
          <p:cNvPr id="8" name="Picture 7"/>
          <p:cNvPicPr>
            <a:picLocks noChangeAspect="1"/>
          </p:cNvPicPr>
          <p:nvPr/>
        </p:nvPicPr>
        <p:blipFill>
          <a:blip r:embed="rId3"/>
          <a:stretch>
            <a:fillRect/>
          </a:stretch>
        </p:blipFill>
        <p:spPr>
          <a:xfrm>
            <a:off x="99548" y="1396575"/>
            <a:ext cx="11992903" cy="3900604"/>
          </a:xfrm>
          <a:prstGeom prst="rect">
            <a:avLst/>
          </a:prstGeom>
        </p:spPr>
      </p:pic>
      <p:grpSp>
        <p:nvGrpSpPr>
          <p:cNvPr id="18" name="Group 17"/>
          <p:cNvGrpSpPr/>
          <p:nvPr/>
        </p:nvGrpSpPr>
        <p:grpSpPr>
          <a:xfrm>
            <a:off x="7565434" y="2229705"/>
            <a:ext cx="1972575" cy="369332"/>
            <a:chOff x="4211289" y="2634395"/>
            <a:chExt cx="1972575" cy="369332"/>
          </a:xfrm>
        </p:grpSpPr>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479807" y="2276564"/>
              <a:ext cx="34131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211289" y="2634395"/>
              <a:ext cx="807868" cy="369332"/>
            </a:xfrm>
            <a:prstGeom prst="rect">
              <a:avLst/>
            </a:prstGeom>
            <a:solidFill>
              <a:schemeClr val="bg1">
                <a:lumMod val="65000"/>
              </a:schemeClr>
            </a:solidFill>
            <a:ln w="38100">
              <a:solidFill>
                <a:srgbClr val="FF0000"/>
              </a:solidFill>
            </a:ln>
          </p:spPr>
          <p:txBody>
            <a:bodyPr wrap="square" rtlCol="0">
              <a:spAutoFit/>
            </a:bodyPr>
            <a:lstStyle/>
            <a:p>
              <a:pPr algn="ctr"/>
              <a:r>
                <a:rPr lang="en-US" dirty="0">
                  <a:solidFill>
                    <a:srgbClr val="000000"/>
                  </a:solidFill>
                </a:rPr>
                <a:t>Click</a:t>
              </a:r>
            </a:p>
          </p:txBody>
        </p:sp>
      </p:grpSp>
    </p:spTree>
    <p:extLst>
      <p:ext uri="{BB962C8B-B14F-4D97-AF65-F5344CB8AC3E}">
        <p14:creationId xmlns:p14="http://schemas.microsoft.com/office/powerpoint/2010/main" val="227573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47" y="-34136"/>
            <a:ext cx="5791200" cy="609283"/>
          </a:xfrm>
        </p:spPr>
        <p:txBody>
          <a:bodyPr>
            <a:normAutofit fontScale="90000"/>
          </a:bodyPr>
          <a:lstStyle/>
          <a:p>
            <a:r>
              <a:rPr lang="en-US" dirty="0" smtClean="0">
                <a:solidFill>
                  <a:schemeClr val="bg1"/>
                </a:solidFill>
              </a:rPr>
              <a:t>Library catalog</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423747" y="93895"/>
            <a:ext cx="11182001" cy="6456911"/>
          </a:xfrm>
          <a:prstGeom prst="rect">
            <a:avLst/>
          </a:prstGeom>
        </p:spPr>
      </p:pic>
      <p:sp>
        <p:nvSpPr>
          <p:cNvPr id="6" name="TextBox 5"/>
          <p:cNvSpPr txBox="1"/>
          <p:nvPr/>
        </p:nvSpPr>
        <p:spPr>
          <a:xfrm>
            <a:off x="6902605" y="457200"/>
            <a:ext cx="3468029" cy="1477328"/>
          </a:xfrm>
          <a:prstGeom prst="rect">
            <a:avLst/>
          </a:prstGeom>
          <a:solidFill>
            <a:schemeClr val="bg1"/>
          </a:solidFill>
          <a:ln w="38100">
            <a:solidFill>
              <a:srgbClr val="FF0000"/>
            </a:solidFill>
          </a:ln>
        </p:spPr>
        <p:txBody>
          <a:bodyPr wrap="square" rtlCol="0">
            <a:spAutoFit/>
          </a:bodyPr>
          <a:lstStyle/>
          <a:p>
            <a:r>
              <a:rPr lang="en-US" dirty="0" smtClean="0"/>
              <a:t>Click on result: </a:t>
            </a:r>
            <a:r>
              <a:rPr lang="en-US" u="sng" dirty="0" smtClean="0"/>
              <a:t>New trends in epilepsy management: the role of gabapentin: proceedings of a satellite symposium held during Epilepsy Europe 1992</a:t>
            </a:r>
            <a:endParaRPr lang="en-US" u="sng" dirty="0"/>
          </a:p>
        </p:txBody>
      </p:sp>
      <p:grpSp>
        <p:nvGrpSpPr>
          <p:cNvPr id="9" name="Group 8"/>
          <p:cNvGrpSpPr/>
          <p:nvPr/>
        </p:nvGrpSpPr>
        <p:grpSpPr>
          <a:xfrm>
            <a:off x="8263900" y="5308995"/>
            <a:ext cx="2192679" cy="370072"/>
            <a:chOff x="4191000" y="4924243"/>
            <a:chExt cx="3718263" cy="370071"/>
          </a:xfrm>
        </p:grpSpPr>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53743" y="4590258"/>
              <a:ext cx="3413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70863" y="4924243"/>
              <a:ext cx="2438400" cy="369331"/>
            </a:xfrm>
            <a:prstGeom prst="rect">
              <a:avLst/>
            </a:prstGeom>
            <a:solidFill>
              <a:schemeClr val="bg1">
                <a:lumMod val="65000"/>
              </a:schemeClr>
            </a:solidFill>
            <a:ln w="38100">
              <a:solidFill>
                <a:srgbClr val="FF0000"/>
              </a:solidFill>
            </a:ln>
          </p:spPr>
          <p:txBody>
            <a:bodyPr wrap="square" rtlCol="0">
              <a:spAutoFit/>
            </a:bodyPr>
            <a:lstStyle/>
            <a:p>
              <a:pPr algn="ctr"/>
              <a:r>
                <a:rPr lang="en-US" dirty="0">
                  <a:solidFill>
                    <a:srgbClr val="000000"/>
                  </a:solidFill>
                </a:rPr>
                <a:t>Click </a:t>
              </a:r>
            </a:p>
          </p:txBody>
        </p:sp>
      </p:grpSp>
    </p:spTree>
    <p:extLst>
      <p:ext uri="{BB962C8B-B14F-4D97-AF65-F5344CB8AC3E}">
        <p14:creationId xmlns:p14="http://schemas.microsoft.com/office/powerpoint/2010/main" val="400152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7" y="-77001"/>
            <a:ext cx="5791200" cy="609283"/>
          </a:xfrm>
        </p:spPr>
        <p:txBody>
          <a:bodyPr>
            <a:normAutofit fontScale="90000"/>
          </a:bodyPr>
          <a:lstStyle/>
          <a:p>
            <a:r>
              <a:rPr lang="en-US" dirty="0" smtClean="0">
                <a:solidFill>
                  <a:schemeClr val="bg1"/>
                </a:solidFill>
              </a:rPr>
              <a:t>Library catalog</a:t>
            </a:r>
            <a:endParaRPr lang="en-US" dirty="0">
              <a:solidFill>
                <a:schemeClr val="bg1"/>
              </a:solidFill>
            </a:endParaRPr>
          </a:p>
        </p:txBody>
      </p:sp>
      <p:pic>
        <p:nvPicPr>
          <p:cNvPr id="6" name="Picture 5"/>
          <p:cNvPicPr>
            <a:picLocks noChangeAspect="1"/>
          </p:cNvPicPr>
          <p:nvPr/>
        </p:nvPicPr>
        <p:blipFill>
          <a:blip r:embed="rId3"/>
          <a:stretch>
            <a:fillRect/>
          </a:stretch>
        </p:blipFill>
        <p:spPr>
          <a:xfrm>
            <a:off x="0" y="981307"/>
            <a:ext cx="12287073" cy="4382148"/>
          </a:xfrm>
          <a:prstGeom prst="rect">
            <a:avLst/>
          </a:prstGeom>
        </p:spPr>
      </p:pic>
      <p:sp>
        <p:nvSpPr>
          <p:cNvPr id="7" name="Up Arrow 6"/>
          <p:cNvSpPr/>
          <p:nvPr/>
        </p:nvSpPr>
        <p:spPr>
          <a:xfrm>
            <a:off x="4125951" y="4728117"/>
            <a:ext cx="412595" cy="1204332"/>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06240" y="1019785"/>
            <a:ext cx="11511892" cy="4912664"/>
          </a:xfrm>
          <a:prstGeom prst="rect">
            <a:avLst/>
          </a:prstGeom>
        </p:spPr>
      </p:pic>
    </p:spTree>
    <p:extLst>
      <p:ext uri="{BB962C8B-B14F-4D97-AF65-F5344CB8AC3E}">
        <p14:creationId xmlns:p14="http://schemas.microsoft.com/office/powerpoint/2010/main" val="20968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2" y="510140"/>
            <a:ext cx="7874001" cy="461665"/>
          </a:xfrm>
          <a:prstGeom prst="rect">
            <a:avLst/>
          </a:prstGeom>
          <a:noFill/>
        </p:spPr>
        <p:txBody>
          <a:bodyPr wrap="square" rtlCol="0">
            <a:spAutoFit/>
          </a:bodyPr>
          <a:lstStyle/>
          <a:p>
            <a:pPr marL="285750" indent="-285750">
              <a:buFont typeface="Arial"/>
              <a:buChar char="•"/>
            </a:pPr>
            <a:endParaRPr lang="en-US" sz="2400" dirty="0">
              <a:solidFill>
                <a:prstClr val="black"/>
              </a:solidFill>
            </a:endParaRPr>
          </a:p>
        </p:txBody>
      </p:sp>
      <p:sp>
        <p:nvSpPr>
          <p:cNvPr id="3" name="Title 1"/>
          <p:cNvSpPr txBox="1">
            <a:spLocks/>
          </p:cNvSpPr>
          <p:nvPr/>
        </p:nvSpPr>
        <p:spPr>
          <a:xfrm>
            <a:off x="1549370" y="0"/>
            <a:ext cx="8229600" cy="6096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eBooks</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4456496" y="1213550"/>
            <a:ext cx="3849303" cy="5201537"/>
          </a:xfrm>
          <a:prstGeom prst="rect">
            <a:avLst/>
          </a:prstGeom>
        </p:spPr>
      </p:pic>
      <p:sp>
        <p:nvSpPr>
          <p:cNvPr id="7" name="Down Arrow 6"/>
          <p:cNvSpPr/>
          <p:nvPr/>
        </p:nvSpPr>
        <p:spPr>
          <a:xfrm>
            <a:off x="7151571" y="4408371"/>
            <a:ext cx="336884" cy="77002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3573128" y="3814318"/>
            <a:ext cx="5865214" cy="1929515"/>
          </a:xfrm>
          <a:prstGeom prst="rect">
            <a:avLst/>
          </a:prstGeom>
          <a:ln w="47625">
            <a:solidFill>
              <a:srgbClr val="C00000"/>
            </a:solidFill>
          </a:ln>
        </p:spPr>
      </p:pic>
      <p:sp>
        <p:nvSpPr>
          <p:cNvPr id="5" name="TextBox 4"/>
          <p:cNvSpPr txBox="1"/>
          <p:nvPr/>
        </p:nvSpPr>
        <p:spPr>
          <a:xfrm>
            <a:off x="9349273" y="1838131"/>
            <a:ext cx="2146041" cy="923330"/>
          </a:xfrm>
          <a:prstGeom prst="rect">
            <a:avLst/>
          </a:prstGeom>
          <a:noFill/>
        </p:spPr>
        <p:txBody>
          <a:bodyPr wrap="square" rtlCol="0">
            <a:spAutoFit/>
          </a:bodyPr>
          <a:lstStyle/>
          <a:p>
            <a:r>
              <a:rPr lang="en-US" dirty="0" smtClean="0"/>
              <a:t>Type pharmacy in search box and then click Go</a:t>
            </a:r>
            <a:endParaRPr lang="en-US" dirty="0"/>
          </a:p>
        </p:txBody>
      </p:sp>
    </p:spTree>
    <p:extLst>
      <p:ext uri="{BB962C8B-B14F-4D97-AF65-F5344CB8AC3E}">
        <p14:creationId xmlns:p14="http://schemas.microsoft.com/office/powerpoint/2010/main" val="19188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2" y="510140"/>
            <a:ext cx="7874001" cy="461665"/>
          </a:xfrm>
          <a:prstGeom prst="rect">
            <a:avLst/>
          </a:prstGeom>
          <a:noFill/>
        </p:spPr>
        <p:txBody>
          <a:bodyPr wrap="square" rtlCol="0">
            <a:spAutoFit/>
          </a:bodyPr>
          <a:lstStyle/>
          <a:p>
            <a:pPr marL="285750" indent="-285750">
              <a:buFont typeface="Arial"/>
              <a:buChar char="•"/>
            </a:pPr>
            <a:endParaRPr lang="en-US" sz="2400" dirty="0">
              <a:solidFill>
                <a:prstClr val="black"/>
              </a:solidFill>
            </a:endParaRPr>
          </a:p>
        </p:txBody>
      </p:sp>
      <p:sp>
        <p:nvSpPr>
          <p:cNvPr id="3" name="Title 1"/>
          <p:cNvSpPr txBox="1">
            <a:spLocks/>
          </p:cNvSpPr>
          <p:nvPr/>
        </p:nvSpPr>
        <p:spPr>
          <a:xfrm>
            <a:off x="1549370" y="0"/>
            <a:ext cx="8229600" cy="6096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eBooks</a:t>
            </a:r>
            <a:endParaRPr lang="en-US" dirty="0">
              <a:solidFill>
                <a:schemeClr val="bg1"/>
              </a:solidFill>
            </a:endParaRPr>
          </a:p>
        </p:txBody>
      </p:sp>
      <p:pic>
        <p:nvPicPr>
          <p:cNvPr id="9" name="Picture 8"/>
          <p:cNvPicPr>
            <a:picLocks noChangeAspect="1"/>
          </p:cNvPicPr>
          <p:nvPr/>
        </p:nvPicPr>
        <p:blipFill>
          <a:blip r:embed="rId2"/>
          <a:stretch>
            <a:fillRect/>
          </a:stretch>
        </p:blipFill>
        <p:spPr>
          <a:xfrm>
            <a:off x="168442" y="113379"/>
            <a:ext cx="11430451" cy="6631242"/>
          </a:xfrm>
          <a:prstGeom prst="rect">
            <a:avLst/>
          </a:prstGeom>
        </p:spPr>
      </p:pic>
      <p:sp>
        <p:nvSpPr>
          <p:cNvPr id="10" name="Down Arrow 9"/>
          <p:cNvSpPr/>
          <p:nvPr/>
        </p:nvSpPr>
        <p:spPr>
          <a:xfrm rot="5400000">
            <a:off x="3922561" y="5369019"/>
            <a:ext cx="365760" cy="1919973"/>
          </a:xfrm>
          <a:prstGeom prst="downArrow">
            <a:avLst/>
          </a:prstGeom>
          <a:solidFill>
            <a:srgbClr val="C0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07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7140" y="166687"/>
            <a:ext cx="11610975" cy="6524625"/>
          </a:xfrm>
          <a:prstGeom prst="rect">
            <a:avLst/>
          </a:prstGeom>
        </p:spPr>
      </p:pic>
      <p:sp>
        <p:nvSpPr>
          <p:cNvPr id="6" name="Down Arrow 5"/>
          <p:cNvSpPr/>
          <p:nvPr/>
        </p:nvSpPr>
        <p:spPr>
          <a:xfrm rot="5400000">
            <a:off x="7960092" y="5419025"/>
            <a:ext cx="365760" cy="1963553"/>
          </a:xfrm>
          <a:prstGeom prst="downArrow">
            <a:avLst/>
          </a:prstGeom>
          <a:solidFill>
            <a:srgbClr val="C0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154589" y="166687"/>
            <a:ext cx="9882822" cy="6671118"/>
          </a:xfrm>
          <a:prstGeom prst="rect">
            <a:avLst/>
          </a:prstGeom>
          <a:ln w="38100">
            <a:solidFill>
              <a:srgbClr val="C00000"/>
            </a:solidFill>
          </a:ln>
        </p:spPr>
      </p:pic>
    </p:spTree>
    <p:extLst>
      <p:ext uri="{BB962C8B-B14F-4D97-AF65-F5344CB8AC3E}">
        <p14:creationId xmlns:p14="http://schemas.microsoft.com/office/powerpoint/2010/main" val="143762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600201" y="-76200"/>
            <a:ext cx="27886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4000" dirty="0">
                <a:solidFill>
                  <a:prstClr val="white"/>
                </a:solidFill>
                <a:latin typeface="Calibri"/>
                <a:cs typeface="Times New Roman" pitchFamily="18" charset="0"/>
              </a:rPr>
              <a:t>Proxy Server</a:t>
            </a:r>
          </a:p>
        </p:txBody>
      </p:sp>
      <p:sp>
        <p:nvSpPr>
          <p:cNvPr id="20483" name="TextBox 4"/>
          <p:cNvSpPr txBox="1">
            <a:spLocks noChangeArrowheads="1"/>
          </p:cNvSpPr>
          <p:nvPr/>
        </p:nvSpPr>
        <p:spPr bwMode="auto">
          <a:xfrm>
            <a:off x="3805238" y="5715000"/>
            <a:ext cx="6710362" cy="523220"/>
          </a:xfrm>
          <a:prstGeom prst="rect">
            <a:avLst/>
          </a:prstGeom>
          <a:noFill/>
          <a:ln w="57150">
            <a:solidFill>
              <a:srgbClr val="C00000"/>
            </a:solid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2800" b="1" dirty="0">
                <a:solidFill>
                  <a:sysClr val="windowText" lastClr="000000"/>
                </a:solidFill>
              </a:rPr>
              <a:t>Problems with </a:t>
            </a:r>
            <a:r>
              <a:rPr lang="en-US" altLang="en-US" sz="2800" b="1" dirty="0" err="1">
                <a:solidFill>
                  <a:sysClr val="windowText" lastClr="000000"/>
                </a:solidFill>
              </a:rPr>
              <a:t>eRaider</a:t>
            </a:r>
            <a:r>
              <a:rPr lang="en-US" altLang="en-US" sz="2800" b="1" dirty="0">
                <a:solidFill>
                  <a:sysClr val="windowText" lastClr="000000"/>
                </a:solidFill>
              </a:rPr>
              <a:t>? Call: 806-743-1234</a:t>
            </a:r>
          </a:p>
        </p:txBody>
      </p:sp>
      <p:sp>
        <p:nvSpPr>
          <p:cNvPr id="20485" name="TextBox 7"/>
          <p:cNvSpPr txBox="1">
            <a:spLocks noChangeArrowheads="1"/>
          </p:cNvSpPr>
          <p:nvPr/>
        </p:nvSpPr>
        <p:spPr bwMode="auto">
          <a:xfrm>
            <a:off x="8077200" y="1143000"/>
            <a:ext cx="2209800" cy="3416300"/>
          </a:xfrm>
          <a:prstGeom prst="rect">
            <a:avLst/>
          </a:prstGeom>
          <a:noFill/>
          <a:ln w="57150">
            <a:solidFill>
              <a:srgbClr val="C00000"/>
            </a:solid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None/>
            </a:pPr>
            <a:r>
              <a:rPr lang="en-US" altLang="en-US" sz="2400" b="1" dirty="0">
                <a:solidFill>
                  <a:sysClr val="windowText" lastClr="000000"/>
                </a:solidFill>
              </a:rPr>
              <a:t>Off-campus access for library resources: </a:t>
            </a:r>
          </a:p>
          <a:p>
            <a:pPr defTabSz="457200" eaLnBrk="1" fontAlgn="base" hangingPunct="1">
              <a:spcBef>
                <a:spcPct val="0"/>
              </a:spcBef>
              <a:spcAft>
                <a:spcPct val="0"/>
              </a:spcAft>
              <a:buNone/>
            </a:pPr>
            <a:endParaRPr lang="en-US" altLang="en-US" sz="2400" b="1" dirty="0">
              <a:solidFill>
                <a:sysClr val="windowText" lastClr="000000"/>
              </a:solidFill>
            </a:endParaRPr>
          </a:p>
          <a:p>
            <a:pPr algn="ctr" defTabSz="457200" eaLnBrk="1" fontAlgn="base" hangingPunct="1">
              <a:spcBef>
                <a:spcPct val="0"/>
              </a:spcBef>
              <a:spcAft>
                <a:spcPct val="0"/>
              </a:spcAft>
              <a:buNone/>
            </a:pPr>
            <a:r>
              <a:rPr lang="en-US" altLang="en-US" sz="2400" b="1" dirty="0">
                <a:solidFill>
                  <a:sysClr val="windowText" lastClr="000000"/>
                </a:solidFill>
              </a:rPr>
              <a:t>Sign-in with your </a:t>
            </a:r>
            <a:r>
              <a:rPr lang="en-US" altLang="en-US" sz="2400" b="1" dirty="0" err="1">
                <a:solidFill>
                  <a:sysClr val="windowText" lastClr="000000"/>
                </a:solidFill>
              </a:rPr>
              <a:t>eRaider</a:t>
            </a:r>
            <a:r>
              <a:rPr lang="en-US" altLang="en-US" sz="2400" b="1" dirty="0">
                <a:solidFill>
                  <a:sysClr val="windowText" lastClr="000000"/>
                </a:solidFill>
              </a:rPr>
              <a:t> username 	&amp; password</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143000"/>
            <a:ext cx="5181600" cy="37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635934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457200"/>
          </a:xfrm>
        </p:spPr>
        <p:txBody>
          <a:bodyPr>
            <a:normAutofit fontScale="90000"/>
          </a:bodyPr>
          <a:lstStyle/>
          <a:p>
            <a:r>
              <a:rPr lang="en-US" dirty="0" smtClean="0">
                <a:solidFill>
                  <a:schemeClr val="bg1"/>
                </a:solidFill>
              </a:rPr>
              <a:t>Library Cards</a:t>
            </a:r>
            <a:endParaRPr lang="en-US"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71800" y="535918"/>
            <a:ext cx="5791200" cy="625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056" y="3129238"/>
            <a:ext cx="2345267" cy="36576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5641950" y="5791200"/>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06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600201" y="-76200"/>
            <a:ext cx="44182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4000" dirty="0">
                <a:solidFill>
                  <a:prstClr val="white"/>
                </a:solidFill>
                <a:latin typeface="Calibri"/>
                <a:cs typeface="Times New Roman" pitchFamily="18" charset="0"/>
              </a:rPr>
              <a:t>Guides and Tutorials</a:t>
            </a:r>
          </a:p>
        </p:txBody>
      </p:sp>
      <p:pic>
        <p:nvPicPr>
          <p:cNvPr id="21507"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819401" y="597808"/>
            <a:ext cx="5714999" cy="61686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2532" name="TextBox 5"/>
          <p:cNvSpPr txBox="1">
            <a:spLocks noChangeArrowheads="1"/>
          </p:cNvSpPr>
          <p:nvPr/>
        </p:nvSpPr>
        <p:spPr bwMode="auto">
          <a:xfrm>
            <a:off x="7696200" y="1289050"/>
            <a:ext cx="2514600" cy="1570038"/>
          </a:xfrm>
          <a:prstGeom prst="rect">
            <a:avLst/>
          </a:prstGeom>
          <a:solidFill>
            <a:schemeClr val="bg1"/>
          </a:solidFill>
          <a:ln w="57150">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None/>
              <a:defRPr/>
            </a:pPr>
            <a:r>
              <a:rPr lang="en-US" altLang="en-US" b="1" dirty="0">
                <a:solidFill>
                  <a:prstClr val="black"/>
                </a:solidFill>
              </a:rPr>
              <a:t>Online </a:t>
            </a:r>
            <a:br>
              <a:rPr lang="en-US" altLang="en-US" b="1" dirty="0">
                <a:solidFill>
                  <a:prstClr val="black"/>
                </a:solidFill>
              </a:rPr>
            </a:br>
            <a:r>
              <a:rPr lang="en-US" altLang="en-US" b="1" dirty="0">
                <a:solidFill>
                  <a:prstClr val="black"/>
                </a:solidFill>
              </a:rPr>
              <a:t>step-by-step </a:t>
            </a:r>
          </a:p>
          <a:p>
            <a:pPr algn="ctr" defTabSz="457200" eaLnBrk="1" fontAlgn="base" hangingPunct="1">
              <a:spcBef>
                <a:spcPct val="0"/>
              </a:spcBef>
              <a:spcAft>
                <a:spcPct val="0"/>
              </a:spcAft>
              <a:buNone/>
              <a:defRPr/>
            </a:pPr>
            <a:r>
              <a:rPr lang="en-US" altLang="en-US" b="1" dirty="0">
                <a:solidFill>
                  <a:prstClr val="black"/>
                </a:solidFill>
              </a:rPr>
              <a:t>guides</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751925"/>
            <a:ext cx="1821562" cy="299447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Left Arrow 6"/>
          <p:cNvSpPr/>
          <p:nvPr/>
        </p:nvSpPr>
        <p:spPr>
          <a:xfrm>
            <a:off x="3842077" y="1981200"/>
            <a:ext cx="1295400" cy="609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52459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2"/>
                                        </p:tgtEl>
                                        <p:attrNameLst>
                                          <p:attrName>style.visibility</p:attrName>
                                        </p:attrNameLst>
                                      </p:cBhvr>
                                      <p:to>
                                        <p:strVal val="visible"/>
                                      </p:to>
                                    </p:set>
                                    <p:animEffect transition="in" filter="fade">
                                      <p:cBhvr>
                                        <p:cTn id="21" dur="1000"/>
                                        <p:tgtEl>
                                          <p:spTgt spid="22532"/>
                                        </p:tgtEl>
                                      </p:cBhvr>
                                    </p:animEffect>
                                    <p:anim calcmode="lin" valueType="num">
                                      <p:cBhvr>
                                        <p:cTn id="22" dur="1000" fill="hold"/>
                                        <p:tgtEl>
                                          <p:spTgt spid="22532"/>
                                        </p:tgtEl>
                                        <p:attrNameLst>
                                          <p:attrName>ppt_x</p:attrName>
                                        </p:attrNameLst>
                                      </p:cBhvr>
                                      <p:tavLst>
                                        <p:tav tm="0">
                                          <p:val>
                                            <p:strVal val="#ppt_x"/>
                                          </p:val>
                                        </p:tav>
                                        <p:tav tm="100000">
                                          <p:val>
                                            <p:strVal val="#ppt_x"/>
                                          </p:val>
                                        </p:tav>
                                      </p:tavLst>
                                    </p:anim>
                                    <p:anim calcmode="lin" valueType="num">
                                      <p:cBhvr>
                                        <p:cTn id="23"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6934201" y="2514600"/>
            <a:ext cx="326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endParaRPr lang="en-US" altLang="en-US" sz="1800">
              <a:solidFill>
                <a:prstClr val="black"/>
              </a:solidFill>
              <a:latin typeface="Arial" pitchFamily="34" charset="0"/>
            </a:endParaRPr>
          </a:p>
        </p:txBody>
      </p:sp>
      <p:pic>
        <p:nvPicPr>
          <p:cNvPr id="22531"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828801" y="223903"/>
            <a:ext cx="6312435" cy="6511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2532" name="Group 10"/>
          <p:cNvGrpSpPr>
            <a:grpSpLocks/>
          </p:cNvGrpSpPr>
          <p:nvPr/>
        </p:nvGrpSpPr>
        <p:grpSpPr bwMode="auto">
          <a:xfrm>
            <a:off x="7391400" y="1051719"/>
            <a:ext cx="2628900" cy="3295650"/>
            <a:chOff x="6042025" y="1886587"/>
            <a:chExt cx="2628900" cy="3295013"/>
          </a:xfrm>
        </p:grpSpPr>
        <p:sp>
          <p:nvSpPr>
            <p:cNvPr id="23559" name="Down Arrow 7"/>
            <p:cNvSpPr>
              <a:spLocks noChangeArrowheads="1"/>
            </p:cNvSpPr>
            <p:nvPr/>
          </p:nvSpPr>
          <p:spPr bwMode="auto">
            <a:xfrm>
              <a:off x="6934200" y="3113488"/>
              <a:ext cx="838200" cy="2068112"/>
            </a:xfrm>
            <a:prstGeom prst="downArrow">
              <a:avLst>
                <a:gd name="adj1" fmla="val 50000"/>
                <a:gd name="adj2" fmla="val 49996"/>
              </a:avLst>
            </a:prstGeom>
            <a:solidFill>
              <a:srgbClr val="C00000"/>
            </a:solidFill>
            <a:ln w="9525">
              <a:solidFill>
                <a:schemeClr val="accent2">
                  <a:lumMod val="50000"/>
                </a:schemeClr>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a:solidFill>
                  <a:srgbClr val="FFFFFF"/>
                </a:solidFill>
                <a:ea typeface="ＭＳ Ｐゴシック" charset="0"/>
                <a:cs typeface="ＭＳ Ｐゴシック" charset="0"/>
              </a:endParaRPr>
            </a:p>
          </p:txBody>
        </p:sp>
        <p:sp>
          <p:nvSpPr>
            <p:cNvPr id="23560" name="TextBox 8"/>
            <p:cNvSpPr txBox="1">
              <a:spLocks noChangeArrowheads="1"/>
            </p:cNvSpPr>
            <p:nvPr/>
          </p:nvSpPr>
          <p:spPr bwMode="auto">
            <a:xfrm>
              <a:off x="6042025" y="1886587"/>
              <a:ext cx="2628900" cy="1291975"/>
            </a:xfrm>
            <a:prstGeom prst="rect">
              <a:avLst/>
            </a:prstGeom>
            <a:solidFill>
              <a:srgbClr val="FFFFFF"/>
            </a:solidFill>
            <a:ln w="28575">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None/>
                <a:defRPr/>
              </a:pPr>
              <a:r>
                <a:rPr lang="en-US" altLang="en-US" sz="2600" b="1" dirty="0">
                  <a:solidFill>
                    <a:prstClr val="black"/>
                  </a:solidFill>
                </a:rPr>
                <a:t>Scroll down to see additional tutorials</a:t>
              </a:r>
            </a:p>
          </p:txBody>
        </p:sp>
      </p:grpSp>
    </p:spTree>
    <p:custDataLst>
      <p:tags r:id="rId1"/>
    </p:custDataLst>
    <p:extLst>
      <p:ext uri="{BB962C8B-B14F-4D97-AF65-F5344CB8AC3E}">
        <p14:creationId xmlns:p14="http://schemas.microsoft.com/office/powerpoint/2010/main" val="213309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609600"/>
          </a:xfrm>
        </p:spPr>
        <p:txBody>
          <a:bodyPr>
            <a:normAutofit fontScale="90000"/>
          </a:bodyPr>
          <a:lstStyle/>
          <a:p>
            <a:pPr algn="l"/>
            <a:r>
              <a:rPr lang="en-US" dirty="0" smtClean="0">
                <a:solidFill>
                  <a:schemeClr val="bg1"/>
                </a:solidFill>
              </a:rPr>
              <a:t>Bibliographic Tools</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637740"/>
            <a:ext cx="5715000" cy="6168671"/>
          </a:xfrm>
          <a:prstGeom prst="rect">
            <a:avLst/>
          </a:prstGeom>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1" y="2900008"/>
            <a:ext cx="2152951" cy="207674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pic>
      <p:sp>
        <p:nvSpPr>
          <p:cNvPr id="7" name="Rounded Rectangle 6"/>
          <p:cNvSpPr/>
          <p:nvPr/>
        </p:nvSpPr>
        <p:spPr>
          <a:xfrm>
            <a:off x="7391400" y="3276600"/>
            <a:ext cx="1447800" cy="228600"/>
          </a:xfrm>
          <a:prstGeom prst="round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0101" y="3257079"/>
            <a:ext cx="1971950" cy="838317"/>
          </a:xfrm>
          <a:prstGeom prst="rect">
            <a:avLst/>
          </a:prstGeom>
          <a:ln w="19050">
            <a:solidFill>
              <a:srgbClr val="C00000"/>
            </a:solidFill>
          </a:ln>
        </p:spPr>
      </p:pic>
    </p:spTree>
    <p:extLst>
      <p:ext uri="{BB962C8B-B14F-4D97-AF65-F5344CB8AC3E}">
        <p14:creationId xmlns:p14="http://schemas.microsoft.com/office/powerpoint/2010/main" val="361146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97678" y="0"/>
            <a:ext cx="5986440" cy="6742365"/>
          </a:xfrm>
          <a:prstGeom prst="rect">
            <a:avLst/>
          </a:prstGeom>
        </p:spPr>
      </p:pic>
    </p:spTree>
    <p:extLst>
      <p:ext uri="{BB962C8B-B14F-4D97-AF65-F5344CB8AC3E}">
        <p14:creationId xmlns:p14="http://schemas.microsoft.com/office/powerpoint/2010/main" val="190666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1"/>
            <a:ext cx="8872483" cy="565489"/>
          </a:xfrm>
        </p:spPr>
        <p:txBody>
          <a:bodyPr>
            <a:noAutofit/>
          </a:bodyPr>
          <a:lstStyle/>
          <a:p>
            <a:pPr algn="l"/>
            <a:r>
              <a:rPr lang="en-US" sz="4000" dirty="0">
                <a:solidFill>
                  <a:schemeClr val="bg1"/>
                </a:solidFill>
              </a:rPr>
              <a:t>Online Writing Center!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1" y="609600"/>
            <a:ext cx="5667726" cy="6117646"/>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729884"/>
            <a:ext cx="1821562" cy="299447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Left Arrow 4"/>
          <p:cNvSpPr/>
          <p:nvPr/>
        </p:nvSpPr>
        <p:spPr>
          <a:xfrm>
            <a:off x="4191000" y="3276600"/>
            <a:ext cx="1295400" cy="609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954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600201" y="-76200"/>
            <a:ext cx="32695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4000" dirty="0">
                <a:solidFill>
                  <a:prstClr val="white"/>
                </a:solidFill>
                <a:latin typeface="Calibri"/>
                <a:cs typeface="Times New Roman" pitchFamily="18" charset="0"/>
              </a:rPr>
              <a:t>Ask A Librarian</a:t>
            </a:r>
          </a:p>
        </p:txBody>
      </p:sp>
      <p:pic>
        <p:nvPicPr>
          <p:cNvPr id="2355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276600" y="631687"/>
            <a:ext cx="5723358" cy="617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1" y="3129238"/>
            <a:ext cx="2345267" cy="36576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ight Arrow 8"/>
          <p:cNvSpPr/>
          <p:nvPr/>
        </p:nvSpPr>
        <p:spPr>
          <a:xfrm>
            <a:off x="5791201" y="3352800"/>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97387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155" y="685800"/>
            <a:ext cx="5821387" cy="600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39965" y="3059668"/>
            <a:ext cx="6574055" cy="461665"/>
          </a:xfrm>
          <a:prstGeom prst="rect">
            <a:avLst/>
          </a:prstGeom>
          <a:solidFill>
            <a:schemeClr val="bg1"/>
          </a:solidFill>
          <a:ln w="50800">
            <a:solidFill>
              <a:srgbClr val="C00000"/>
            </a:solidFill>
          </a:ln>
        </p:spPr>
        <p:txBody>
          <a:bodyPr wrap="square" rtlCol="0">
            <a:spAutoFit/>
          </a:bodyPr>
          <a:lstStyle/>
          <a:p>
            <a:pPr algn="ctr"/>
            <a:r>
              <a:rPr lang="en-US" sz="2400" dirty="0" smtClean="0"/>
              <a:t>You can always email: </a:t>
            </a:r>
            <a:r>
              <a:rPr lang="en-US" sz="2400" dirty="0" smtClean="0">
                <a:hlinkClick r:id="rId4"/>
              </a:rPr>
              <a:t>mylibrary@ttuhsc.edu</a:t>
            </a:r>
            <a:endParaRPr lang="en-US" sz="2400" dirty="0"/>
          </a:p>
        </p:txBody>
      </p:sp>
    </p:spTree>
    <p:extLst>
      <p:ext uri="{BB962C8B-B14F-4D97-AF65-F5344CB8AC3E}">
        <p14:creationId xmlns:p14="http://schemas.microsoft.com/office/powerpoint/2010/main" val="338439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06" y="0"/>
            <a:ext cx="8229600" cy="609600"/>
          </a:xfrm>
        </p:spPr>
        <p:txBody>
          <a:bodyPr>
            <a:normAutofit fontScale="90000"/>
          </a:bodyPr>
          <a:lstStyle/>
          <a:p>
            <a:pPr algn="l"/>
            <a:r>
              <a:rPr lang="en-US" dirty="0" smtClean="0">
                <a:solidFill>
                  <a:schemeClr val="bg1"/>
                </a:solidFill>
              </a:rPr>
              <a:t>Team Viewer</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468" y="583370"/>
            <a:ext cx="5683732" cy="6134922"/>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3129238"/>
            <a:ext cx="2345267" cy="36576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ight Arrow 6"/>
          <p:cNvSpPr/>
          <p:nvPr/>
        </p:nvSpPr>
        <p:spPr>
          <a:xfrm>
            <a:off x="5801277" y="4876800"/>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8581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7951077" cy="620668"/>
          </a:xfrm>
        </p:spPr>
        <p:txBody>
          <a:bodyPr>
            <a:noAutofit/>
          </a:bodyPr>
          <a:lstStyle/>
          <a:p>
            <a:pPr algn="l"/>
            <a:r>
              <a:rPr lang="en-US" sz="4000" dirty="0">
                <a:solidFill>
                  <a:schemeClr val="bg1"/>
                </a:solidFill>
              </a:rPr>
              <a:t>TeamViewer</a:t>
            </a:r>
          </a:p>
        </p:txBody>
      </p:sp>
      <p:pic>
        <p:nvPicPr>
          <p:cNvPr id="7" name="Picture 6" descr="Screen Shot 2014-06-03 at 12.17.54 PM.png"/>
          <p:cNvPicPr>
            <a:picLocks noChangeAspect="1"/>
          </p:cNvPicPr>
          <p:nvPr/>
        </p:nvPicPr>
        <p:blipFill rotWithShape="1">
          <a:blip r:embed="rId3">
            <a:extLst>
              <a:ext uri="{28A0092B-C50C-407E-A947-70E740481C1C}">
                <a14:useLocalDpi xmlns:a14="http://schemas.microsoft.com/office/drawing/2010/main" val="0"/>
              </a:ext>
            </a:extLst>
          </a:blip>
          <a:srcRect l="2449" t="462" r="54144" b="-462"/>
          <a:stretch/>
        </p:blipFill>
        <p:spPr>
          <a:xfrm>
            <a:off x="4652181" y="1162992"/>
            <a:ext cx="3131182" cy="4584700"/>
          </a:xfrm>
          <a:prstGeom prst="rect">
            <a:avLst/>
          </a:prstGeom>
        </p:spPr>
      </p:pic>
      <p:pic>
        <p:nvPicPr>
          <p:cNvPr id="8" name="Picture 7" descr="Screen Shot 2014-06-03 at 12.24.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066800"/>
            <a:ext cx="2844800" cy="2514600"/>
          </a:xfrm>
          <a:prstGeom prst="rect">
            <a:avLst/>
          </a:prstGeom>
        </p:spPr>
      </p:pic>
      <p:pic>
        <p:nvPicPr>
          <p:cNvPr id="13" name="Picture 12" descr="jennife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6584" y="3328711"/>
            <a:ext cx="2021152" cy="282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omputer Screen Shot 2014-06-03 at 12.27.43 PM.ps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7148" y="4005723"/>
            <a:ext cx="2921000" cy="2501900"/>
          </a:xfrm>
          <a:prstGeom prst="rect">
            <a:avLst/>
          </a:prstGeom>
        </p:spPr>
      </p:pic>
      <p:pic>
        <p:nvPicPr>
          <p:cNvPr id="15" name="Picture 14" descr="600px-Telephone_icon_blue_gradient.svg.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6401" y="2710895"/>
            <a:ext cx="1070811" cy="1070811"/>
          </a:xfrm>
          <a:prstGeom prst="rect">
            <a:avLst/>
          </a:prstGeom>
        </p:spPr>
      </p:pic>
      <p:pic>
        <p:nvPicPr>
          <p:cNvPr id="16" name="Picture 15" descr="600px-Telephone_icon_blue_gradient.svg.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7338" y="4923446"/>
            <a:ext cx="1070811" cy="1070811"/>
          </a:xfrm>
          <a:prstGeom prst="rect">
            <a:avLst/>
          </a:prstGeom>
        </p:spPr>
      </p:pic>
      <p:sp>
        <p:nvSpPr>
          <p:cNvPr id="17" name="TextBox 10"/>
          <p:cNvSpPr txBox="1"/>
          <p:nvPr/>
        </p:nvSpPr>
        <p:spPr>
          <a:xfrm>
            <a:off x="1687510" y="4420144"/>
            <a:ext cx="2833691" cy="646331"/>
          </a:xfrm>
          <a:prstGeom prst="rect">
            <a:avLst/>
          </a:prstGeom>
          <a:noFill/>
          <a:ln w="38100">
            <a:solidFill>
              <a:srgbClr val="C00000"/>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Remote support</a:t>
            </a:r>
          </a:p>
          <a:p>
            <a:r>
              <a:rPr lang="en-US" dirty="0"/>
              <a:t>With computer and phone!</a:t>
            </a:r>
          </a:p>
        </p:txBody>
      </p:sp>
    </p:spTree>
    <p:extLst>
      <p:ext uri="{BB962C8B-B14F-4D97-AF65-F5344CB8AC3E}">
        <p14:creationId xmlns:p14="http://schemas.microsoft.com/office/powerpoint/2010/main" val="356641399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023753"/>
            <a:ext cx="2881492" cy="4831051"/>
          </a:xfrm>
          <a:prstGeom prst="rect">
            <a:avLst/>
          </a:prstGeom>
          <a:ln>
            <a:solidFill>
              <a:schemeClr val="tx1"/>
            </a:solidFill>
          </a:ln>
        </p:spPr>
      </p:pic>
      <p:sp>
        <p:nvSpPr>
          <p:cNvPr id="11" name="TextBox 10"/>
          <p:cNvSpPr txBox="1"/>
          <p:nvPr/>
        </p:nvSpPr>
        <p:spPr>
          <a:xfrm>
            <a:off x="6781800" y="1731118"/>
            <a:ext cx="3352800"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prstClr val="black"/>
                </a:solidFill>
              </a:rPr>
              <a:t>Give your ID and password to a librarian on the phone</a:t>
            </a:r>
          </a:p>
          <a:p>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We will be able to remotely control your desktop—we will see what you see as well as move your mouse, etc.</a:t>
            </a:r>
          </a:p>
          <a:p>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Please make an appointment in order to ensure plenty of time to work on your problem!</a:t>
            </a:r>
          </a:p>
        </p:txBody>
      </p:sp>
    </p:spTree>
    <p:custDataLst>
      <p:tags r:id="rId1"/>
    </p:custDataLst>
    <p:extLst>
      <p:ext uri="{BB962C8B-B14F-4D97-AF65-F5344CB8AC3E}">
        <p14:creationId xmlns:p14="http://schemas.microsoft.com/office/powerpoint/2010/main" val="18770076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457200"/>
          </a:xfrm>
        </p:spPr>
        <p:txBody>
          <a:bodyPr>
            <a:normAutofit fontScale="90000"/>
          </a:bodyPr>
          <a:lstStyle/>
          <a:p>
            <a:r>
              <a:rPr lang="en-US" dirty="0" smtClean="0">
                <a:solidFill>
                  <a:schemeClr val="bg1"/>
                </a:solidFill>
              </a:rPr>
              <a:t>Library Card Application</a:t>
            </a:r>
            <a:endParaRPr lang="en-US"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318" y="609600"/>
            <a:ext cx="4497953" cy="60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676400" y="762000"/>
            <a:ext cx="4191000"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Fill in “R number” with a capital “R” and your number.  Ex: R00000000</a:t>
            </a:r>
          </a:p>
          <a:p>
            <a:endParaRPr lang="en-US" sz="2000" dirty="0"/>
          </a:p>
          <a:p>
            <a:pPr marL="285750" indent="-285750">
              <a:buFont typeface="Arial" panose="020B0604020202020204" pitchFamily="34" charset="0"/>
              <a:buChar char="•"/>
            </a:pPr>
            <a:r>
              <a:rPr lang="en-US" sz="2000" dirty="0"/>
              <a:t>Click “Get an Activation Code”, then check your e-mail for it.</a:t>
            </a:r>
          </a:p>
          <a:p>
            <a:endParaRPr lang="en-US" sz="2000" dirty="0"/>
          </a:p>
          <a:p>
            <a:pPr marL="285750" indent="-285750">
              <a:buFont typeface="Arial" panose="020B0604020202020204" pitchFamily="34" charset="0"/>
              <a:buChar char="•"/>
            </a:pPr>
            <a:r>
              <a:rPr lang="en-US" sz="2000" dirty="0"/>
              <a:t>Forms take 24 hours to be processed (longer on weekends).</a:t>
            </a:r>
          </a:p>
          <a:p>
            <a:endParaRPr lang="en-US" sz="2000" dirty="0"/>
          </a:p>
          <a:p>
            <a:endParaRPr lang="en-US" sz="2000" dirty="0"/>
          </a:p>
          <a:p>
            <a:pPr marL="285750" indent="-285750">
              <a:buFont typeface="Arial" panose="020B0604020202020204" pitchFamily="34" charset="0"/>
              <a:buChar char="•"/>
            </a:pPr>
            <a:r>
              <a:rPr lang="en-US" sz="2400" b="1" dirty="0"/>
              <a:t>IMPORTANT: You will not receive a physical card. You have the option of coming to the library for a barcode on the back of your ID badge.</a:t>
            </a:r>
          </a:p>
        </p:txBody>
      </p:sp>
    </p:spTree>
    <p:extLst>
      <p:ext uri="{BB962C8B-B14F-4D97-AF65-F5344CB8AC3E}">
        <p14:creationId xmlns:p14="http://schemas.microsoft.com/office/powerpoint/2010/main" val="345446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7951077" cy="620668"/>
          </a:xfrm>
        </p:spPr>
        <p:txBody>
          <a:bodyPr>
            <a:noAutofit/>
          </a:bodyPr>
          <a:lstStyle/>
          <a:p>
            <a:pPr algn="l"/>
            <a:r>
              <a:rPr lang="en-US" sz="4000" dirty="0">
                <a:solidFill>
                  <a:schemeClr val="bg1"/>
                </a:solidFill>
              </a:rPr>
              <a:t>Resources just for you!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1" y="634010"/>
            <a:ext cx="5562599" cy="600417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4786" y="4859976"/>
            <a:ext cx="5689600" cy="1417072"/>
          </a:xfrm>
          <a:prstGeom prst="rect">
            <a:avLst/>
          </a:prstGeom>
        </p:spPr>
      </p:pic>
      <p:sp>
        <p:nvSpPr>
          <p:cNvPr id="6" name="Down Arrow 5"/>
          <p:cNvSpPr/>
          <p:nvPr/>
        </p:nvSpPr>
        <p:spPr>
          <a:xfrm>
            <a:off x="6920988" y="4355928"/>
            <a:ext cx="346086" cy="954690"/>
          </a:xfrm>
          <a:prstGeom prst="downArrow">
            <a:avLst/>
          </a:prstGeom>
          <a:solidFill>
            <a:srgbClr val="C00000"/>
          </a:solid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77486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8599" y="683394"/>
            <a:ext cx="5398040" cy="6052737"/>
          </a:xfrm>
          <a:prstGeom prst="rect">
            <a:avLst/>
          </a:prstGeom>
        </p:spPr>
      </p:pic>
      <p:pic>
        <p:nvPicPr>
          <p:cNvPr id="4" name="Picture 3"/>
          <p:cNvPicPr>
            <a:picLocks noChangeAspect="1"/>
          </p:cNvPicPr>
          <p:nvPr/>
        </p:nvPicPr>
        <p:blipFill>
          <a:blip r:embed="rId4"/>
          <a:stretch>
            <a:fillRect/>
          </a:stretch>
        </p:blipFill>
        <p:spPr>
          <a:xfrm>
            <a:off x="5789144" y="2040554"/>
            <a:ext cx="6072434" cy="3089609"/>
          </a:xfrm>
          <a:prstGeom prst="rect">
            <a:avLst/>
          </a:prstGeom>
        </p:spPr>
      </p:pic>
      <p:grpSp>
        <p:nvGrpSpPr>
          <p:cNvPr id="7" name="Group 6"/>
          <p:cNvGrpSpPr/>
          <p:nvPr/>
        </p:nvGrpSpPr>
        <p:grpSpPr>
          <a:xfrm>
            <a:off x="6506678" y="847023"/>
            <a:ext cx="4119613" cy="1492634"/>
            <a:chOff x="6506678" y="847023"/>
            <a:chExt cx="4119613" cy="1492634"/>
          </a:xfrm>
        </p:grpSpPr>
        <p:sp>
          <p:nvSpPr>
            <p:cNvPr id="5" name="TextBox 4"/>
            <p:cNvSpPr txBox="1"/>
            <p:nvPr/>
          </p:nvSpPr>
          <p:spPr>
            <a:xfrm>
              <a:off x="6506678" y="847023"/>
              <a:ext cx="4119613" cy="646331"/>
            </a:xfrm>
            <a:prstGeom prst="rect">
              <a:avLst/>
            </a:prstGeom>
            <a:noFill/>
          </p:spPr>
          <p:txBody>
            <a:bodyPr wrap="square" rtlCol="0">
              <a:spAutoFit/>
            </a:bodyPr>
            <a:lstStyle/>
            <a:p>
              <a:r>
                <a:rPr lang="en-US" dirty="0" smtClean="0"/>
                <a:t>Today’s presentation will be up in a week or two.</a:t>
              </a:r>
              <a:endParaRPr lang="en-US" dirty="0"/>
            </a:p>
          </p:txBody>
        </p:sp>
        <p:sp>
          <p:nvSpPr>
            <p:cNvPr id="6" name="Down Arrow 5"/>
            <p:cNvSpPr/>
            <p:nvPr/>
          </p:nvSpPr>
          <p:spPr>
            <a:xfrm>
              <a:off x="8272914" y="1194251"/>
              <a:ext cx="356134" cy="11454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txBox="1">
            <a:spLocks/>
          </p:cNvSpPr>
          <p:nvPr/>
        </p:nvSpPr>
        <p:spPr>
          <a:xfrm>
            <a:off x="198599" y="-47245"/>
            <a:ext cx="7951077" cy="6206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Frequently Used Resources</a:t>
            </a:r>
            <a:endParaRPr lang="en-US" sz="4000" dirty="0">
              <a:solidFill>
                <a:schemeClr val="bg1"/>
              </a:solidFill>
            </a:endParaRPr>
          </a:p>
        </p:txBody>
      </p:sp>
    </p:spTree>
    <p:extLst>
      <p:ext uri="{BB962C8B-B14F-4D97-AF65-F5344CB8AC3E}">
        <p14:creationId xmlns:p14="http://schemas.microsoft.com/office/powerpoint/2010/main" val="1999207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8229600" cy="762000"/>
          </a:xfrm>
        </p:spPr>
        <p:txBody>
          <a:bodyPr>
            <a:normAutofit/>
          </a:bodyPr>
          <a:lstStyle/>
          <a:p>
            <a:r>
              <a:rPr lang="en-US" sz="4000" dirty="0" smtClean="0">
                <a:solidFill>
                  <a:schemeClr val="bg1"/>
                </a:solidFill>
              </a:rPr>
              <a:t>Any Questions?</a:t>
            </a:r>
            <a:endParaRPr lang="en-US" sz="4000" dirty="0">
              <a:solidFill>
                <a:schemeClr val="bg1"/>
              </a:solidFill>
            </a:endParaRPr>
          </a:p>
        </p:txBody>
      </p:sp>
      <p:pic>
        <p:nvPicPr>
          <p:cNvPr id="4" name="Picture 3" descr="C:\Users\mwalsleb\AppData\Local\Microsoft\Windows\Temporary Internet Files\Content.IE5\1O98M1VI\MP9004278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020366"/>
            <a:ext cx="6477000" cy="481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357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1137332"/>
            <a:ext cx="2743200" cy="2677656"/>
          </a:xfrm>
          <a:prstGeom prst="rect">
            <a:avLst/>
          </a:prstGeom>
          <a:noFill/>
        </p:spPr>
        <p:txBody>
          <a:bodyPr wrap="square" rtlCol="0">
            <a:spAutoFit/>
          </a:bodyPr>
          <a:lstStyle/>
          <a:p>
            <a:pPr algn="ctr"/>
            <a:r>
              <a:rPr lang="en-US" sz="2800" b="1" dirty="0"/>
              <a:t>Please go to the library home page when you have completed your library card application. </a:t>
            </a:r>
          </a:p>
        </p:txBody>
      </p:sp>
      <p:sp>
        <p:nvSpPr>
          <p:cNvPr id="5" name="TextBox 4"/>
          <p:cNvSpPr txBox="1"/>
          <p:nvPr/>
        </p:nvSpPr>
        <p:spPr>
          <a:xfrm>
            <a:off x="2743200" y="-76200"/>
            <a:ext cx="6477000" cy="646331"/>
          </a:xfrm>
          <a:prstGeom prst="rect">
            <a:avLst/>
          </a:prstGeom>
          <a:noFill/>
          <a:ln w="38100">
            <a:noFill/>
          </a:ln>
        </p:spPr>
        <p:txBody>
          <a:bodyPr wrap="square" rtlCol="0">
            <a:spAutoFit/>
          </a:bodyPr>
          <a:lstStyle/>
          <a:p>
            <a:pPr algn="ctr"/>
            <a:r>
              <a:rPr lang="en-US" sz="3600" dirty="0">
                <a:solidFill>
                  <a:schemeClr val="bg1"/>
                </a:solidFill>
              </a:rPr>
              <a:t>http://www.ttuhsc.edu/libraries/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582727"/>
            <a:ext cx="5615216" cy="6060967"/>
          </a:xfrm>
          <a:prstGeom prst="rect">
            <a:avLst/>
          </a:prstGeom>
        </p:spPr>
      </p:pic>
    </p:spTree>
    <p:extLst>
      <p:ext uri="{BB962C8B-B14F-4D97-AF65-F5344CB8AC3E}">
        <p14:creationId xmlns:p14="http://schemas.microsoft.com/office/powerpoint/2010/main" val="3978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371600"/>
            <a:ext cx="72390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045" y="661500"/>
            <a:ext cx="5791200" cy="215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261" y="2590800"/>
            <a:ext cx="4524375" cy="338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3429794"/>
            <a:ext cx="34448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65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8229600" cy="457200"/>
          </a:xfrm>
        </p:spPr>
        <p:txBody>
          <a:bodyPr>
            <a:normAutofit fontScale="90000"/>
          </a:bodyPr>
          <a:lstStyle/>
          <a:p>
            <a:r>
              <a:rPr lang="en-US" dirty="0" smtClean="0">
                <a:solidFill>
                  <a:schemeClr val="bg1"/>
                </a:solidFill>
              </a:rPr>
              <a:t>TTUHSC Libraries Statistics</a:t>
            </a:r>
            <a:endParaRPr lang="en-US"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480" y="523106"/>
            <a:ext cx="3398837" cy="19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06236" y="2571750"/>
            <a:ext cx="4449535"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There are libraries at all four campuses                                                  </a:t>
            </a:r>
          </a:p>
          <a:p>
            <a:r>
              <a:rPr lang="en-US" dirty="0" smtClean="0"/>
              <a:t>      (</a:t>
            </a:r>
            <a:r>
              <a:rPr lang="en-US" dirty="0"/>
              <a:t>Amarillo, El Paso, Lubbock &amp; Odessa)</a:t>
            </a:r>
          </a:p>
          <a:p>
            <a:endParaRPr lang="en-US" dirty="0"/>
          </a:p>
          <a:p>
            <a:pPr marL="285750" indent="-285750">
              <a:buFont typeface="Arial" panose="020B0604020202020204" pitchFamily="34" charset="0"/>
              <a:buChar char="•"/>
            </a:pPr>
            <a:r>
              <a:rPr lang="en-US" dirty="0"/>
              <a:t>321,952 volumes</a:t>
            </a:r>
          </a:p>
          <a:p>
            <a:endParaRPr lang="en-US" dirty="0"/>
          </a:p>
          <a:p>
            <a:pPr marL="285750" indent="-285750">
              <a:buFont typeface="Arial" panose="020B0604020202020204" pitchFamily="34" charset="0"/>
              <a:buChar char="•"/>
            </a:pPr>
            <a:r>
              <a:rPr lang="en-US" dirty="0"/>
              <a:t>62,963 electronic books</a:t>
            </a:r>
          </a:p>
          <a:p>
            <a:endParaRPr lang="en-US" dirty="0"/>
          </a:p>
          <a:p>
            <a:pPr marL="285750" indent="-285750">
              <a:buFont typeface="Arial" panose="020B0604020202020204" pitchFamily="34" charset="0"/>
              <a:buChar char="•"/>
            </a:pPr>
            <a:r>
              <a:rPr lang="en-US" dirty="0"/>
              <a:t>209 print journal subscriptions</a:t>
            </a:r>
          </a:p>
          <a:p>
            <a:endParaRPr lang="en-US" dirty="0"/>
          </a:p>
        </p:txBody>
      </p:sp>
      <p:sp>
        <p:nvSpPr>
          <p:cNvPr id="4" name="TextBox 3"/>
          <p:cNvSpPr txBox="1"/>
          <p:nvPr/>
        </p:nvSpPr>
        <p:spPr>
          <a:xfrm>
            <a:off x="6237514" y="2596243"/>
            <a:ext cx="447402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24,439 electronic journals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17, 691 audiovisuals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574 databases</a:t>
            </a:r>
            <a:endParaRPr lang="en-US" dirty="0"/>
          </a:p>
        </p:txBody>
      </p:sp>
      <p:sp>
        <p:nvSpPr>
          <p:cNvPr id="7" name="TextBox 6"/>
          <p:cNvSpPr txBox="1"/>
          <p:nvPr/>
        </p:nvSpPr>
        <p:spPr>
          <a:xfrm>
            <a:off x="7995557" y="5753131"/>
            <a:ext cx="3505200" cy="369332"/>
          </a:xfrm>
          <a:prstGeom prst="rect">
            <a:avLst/>
          </a:prstGeom>
          <a:noFill/>
        </p:spPr>
        <p:txBody>
          <a:bodyPr wrap="square" rtlCol="0">
            <a:spAutoFit/>
          </a:bodyPr>
          <a:lstStyle/>
          <a:p>
            <a:pPr algn="r"/>
            <a:r>
              <a:rPr lang="en-US" dirty="0" smtClean="0"/>
              <a:t>As of April 24, 2015</a:t>
            </a:r>
            <a:endParaRPr lang="en-US" dirty="0"/>
          </a:p>
        </p:txBody>
      </p:sp>
    </p:spTree>
    <p:extLst>
      <p:ext uri="{BB962C8B-B14F-4D97-AF65-F5344CB8AC3E}">
        <p14:creationId xmlns:p14="http://schemas.microsoft.com/office/powerpoint/2010/main" val="370521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232" y="0"/>
            <a:ext cx="8229600" cy="457200"/>
          </a:xfrm>
        </p:spPr>
        <p:txBody>
          <a:bodyPr>
            <a:noAutofit/>
          </a:bodyPr>
          <a:lstStyle/>
          <a:p>
            <a:r>
              <a:rPr lang="en-US" sz="4000" dirty="0">
                <a:solidFill>
                  <a:schemeClr val="bg1"/>
                </a:solidFill>
              </a:rPr>
              <a:t>Reference</a:t>
            </a:r>
            <a:r>
              <a:rPr lang="en-US" dirty="0" smtClean="0">
                <a:solidFill>
                  <a:schemeClr val="bg1"/>
                </a:solidFill>
              </a:rPr>
              <a:t> </a:t>
            </a:r>
            <a:r>
              <a:rPr lang="en-US" sz="4000" dirty="0">
                <a:solidFill>
                  <a:schemeClr val="bg1"/>
                </a:solidFill>
              </a:rPr>
              <a:t>Librarians</a:t>
            </a:r>
            <a:endParaRPr lang="en-US" dirty="0">
              <a:solidFill>
                <a:schemeClr val="bg1"/>
              </a:solidFill>
            </a:endParaRPr>
          </a:p>
        </p:txBody>
      </p:sp>
      <p:pic>
        <p:nvPicPr>
          <p:cNvPr id="10" name="Picture 1" descr="peggy.psd"/>
          <p:cNvPicPr>
            <a:picLocks noChangeAspect="1"/>
          </p:cNvPicPr>
          <p:nvPr/>
        </p:nvPicPr>
        <p:blipFill>
          <a:blip r:embed="rId2">
            <a:extLst>
              <a:ext uri="{28A0092B-C50C-407E-A947-70E740481C1C}">
                <a14:useLocalDpi xmlns:a14="http://schemas.microsoft.com/office/drawing/2010/main" val="0"/>
              </a:ext>
            </a:extLst>
          </a:blip>
          <a:srcRect l="10516" b="5321"/>
          <a:stretch>
            <a:fillRect/>
          </a:stretch>
        </p:blipFill>
        <p:spPr bwMode="auto">
          <a:xfrm>
            <a:off x="8736086" y="833401"/>
            <a:ext cx="152558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8482016" y="2819400"/>
            <a:ext cx="2046287" cy="369332"/>
          </a:xfrm>
          <a:prstGeom prst="rect">
            <a:avLst/>
          </a:prstGeom>
          <a:solidFill>
            <a:srgbClr val="D1282E">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kern="0" dirty="0">
                <a:solidFill>
                  <a:srgbClr val="F2F2F2"/>
                </a:solidFill>
                <a:latin typeface="Franklin Gothic Medium" charset="0"/>
              </a:rPr>
              <a:t>Peggy Edwards</a:t>
            </a:r>
          </a:p>
        </p:txBody>
      </p:sp>
      <p:pic>
        <p:nvPicPr>
          <p:cNvPr id="13" name="Picture 2" descr="margaret 1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8950" y="3733801"/>
            <a:ext cx="14827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jennife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3800" y="841892"/>
            <a:ext cx="15446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4"/>
          <p:cNvSpPr txBox="1">
            <a:spLocks noChangeArrowheads="1"/>
          </p:cNvSpPr>
          <p:nvPr/>
        </p:nvSpPr>
        <p:spPr bwMode="auto">
          <a:xfrm>
            <a:off x="6028588" y="2819400"/>
            <a:ext cx="2160587" cy="369332"/>
          </a:xfrm>
          <a:prstGeom prst="rect">
            <a:avLst/>
          </a:prstGeom>
          <a:solidFill>
            <a:srgbClr val="D1282E">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b="1" kern="0" dirty="0">
                <a:solidFill>
                  <a:srgbClr val="FFFFFF"/>
                </a:solidFill>
                <a:latin typeface="Franklin Gothic Medium" charset="0"/>
              </a:rPr>
              <a:t>Jennifer  Yack</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4119" y="3733801"/>
            <a:ext cx="1549251" cy="2320560"/>
          </a:xfrm>
          <a:prstGeom prst="rect">
            <a:avLst/>
          </a:prstGeom>
        </p:spPr>
      </p:pic>
      <p:sp>
        <p:nvSpPr>
          <p:cNvPr id="17" name="TextBox 6"/>
          <p:cNvSpPr txBox="1">
            <a:spLocks noChangeArrowheads="1"/>
          </p:cNvSpPr>
          <p:nvPr/>
        </p:nvSpPr>
        <p:spPr bwMode="auto">
          <a:xfrm>
            <a:off x="6028587" y="5710391"/>
            <a:ext cx="2160588" cy="369332"/>
          </a:xfrm>
          <a:prstGeom prst="rect">
            <a:avLst/>
          </a:prstGeom>
          <a:solidFill>
            <a:srgbClr val="D1282E">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kern="0" dirty="0">
                <a:solidFill>
                  <a:srgbClr val="F2F2F2"/>
                </a:solidFill>
                <a:latin typeface="Franklin Gothic Medium" charset="0"/>
              </a:rPr>
              <a:t>Micah Walsleben</a:t>
            </a:r>
          </a:p>
        </p:txBody>
      </p:sp>
      <p:sp>
        <p:nvSpPr>
          <p:cNvPr id="18" name="Text Placeholder 3"/>
          <p:cNvSpPr txBox="1">
            <a:spLocks/>
          </p:cNvSpPr>
          <p:nvPr/>
        </p:nvSpPr>
        <p:spPr>
          <a:xfrm>
            <a:off x="1704753" y="1371601"/>
            <a:ext cx="4114800" cy="3746499"/>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Aft>
                <a:spcPts val="0"/>
              </a:spcAft>
              <a:defRPr/>
            </a:pPr>
            <a:endParaRPr lang="en-US" dirty="0">
              <a:solidFill>
                <a:srgbClr val="A6A6A6"/>
              </a:solidFill>
              <a:latin typeface="Arial Black"/>
            </a:endParaRPr>
          </a:p>
          <a:p>
            <a:pPr algn="ctr">
              <a:spcAft>
                <a:spcPts val="0"/>
              </a:spcAft>
              <a:defRPr/>
            </a:pPr>
            <a:r>
              <a:rPr lang="en-US" sz="2800" dirty="0">
                <a:solidFill>
                  <a:srgbClr val="000000"/>
                </a:solidFill>
                <a:latin typeface="Arial"/>
              </a:rPr>
              <a:t>Available on 2</a:t>
            </a:r>
            <a:r>
              <a:rPr lang="en-US" sz="2800" baseline="30000" dirty="0">
                <a:solidFill>
                  <a:srgbClr val="000000"/>
                </a:solidFill>
                <a:latin typeface="Arial"/>
              </a:rPr>
              <a:t>nd</a:t>
            </a:r>
            <a:r>
              <a:rPr lang="en-US" sz="2800" dirty="0">
                <a:solidFill>
                  <a:srgbClr val="000000"/>
                </a:solidFill>
                <a:latin typeface="Arial"/>
              </a:rPr>
              <a:t> floor of library, across from Learning Resource Center and public computers </a:t>
            </a:r>
          </a:p>
          <a:p>
            <a:pPr algn="ctr">
              <a:spcAft>
                <a:spcPts val="0"/>
              </a:spcAft>
              <a:defRPr/>
            </a:pPr>
            <a:endParaRPr lang="en-US" sz="2800" dirty="0">
              <a:solidFill>
                <a:srgbClr val="000000"/>
              </a:solidFill>
              <a:latin typeface="Arial"/>
            </a:endParaRPr>
          </a:p>
          <a:p>
            <a:pPr algn="ctr">
              <a:spcAft>
                <a:spcPts val="0"/>
              </a:spcAft>
              <a:defRPr/>
            </a:pPr>
            <a:r>
              <a:rPr lang="en-US" sz="2800" dirty="0">
                <a:solidFill>
                  <a:srgbClr val="000000"/>
                </a:solidFill>
                <a:latin typeface="Arial"/>
              </a:rPr>
              <a:t>8am–5pm </a:t>
            </a:r>
          </a:p>
          <a:p>
            <a:pPr algn="ctr">
              <a:spcAft>
                <a:spcPts val="0"/>
              </a:spcAft>
              <a:defRPr/>
            </a:pPr>
            <a:r>
              <a:rPr lang="en-US" sz="2800" dirty="0">
                <a:solidFill>
                  <a:srgbClr val="000000"/>
                </a:solidFill>
                <a:latin typeface="Arial"/>
              </a:rPr>
              <a:t>Monday–Friday</a:t>
            </a:r>
          </a:p>
        </p:txBody>
      </p:sp>
      <p:sp>
        <p:nvSpPr>
          <p:cNvPr id="12" name="TextBox 7"/>
          <p:cNvSpPr txBox="1">
            <a:spLocks noChangeArrowheads="1"/>
          </p:cNvSpPr>
          <p:nvPr/>
        </p:nvSpPr>
        <p:spPr bwMode="auto">
          <a:xfrm>
            <a:off x="8509002" y="5685028"/>
            <a:ext cx="2019300" cy="369332"/>
          </a:xfrm>
          <a:prstGeom prst="rect">
            <a:avLst/>
          </a:prstGeom>
          <a:solidFill>
            <a:srgbClr val="D1282E">
              <a:alpha val="8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kern="0" dirty="0">
                <a:solidFill>
                  <a:srgbClr val="F2F2F2"/>
                </a:solidFill>
                <a:latin typeface="Franklin Gothic Medium" charset="0"/>
              </a:rPr>
              <a:t>Margaret Vugrin</a:t>
            </a:r>
          </a:p>
        </p:txBody>
      </p:sp>
    </p:spTree>
    <p:extLst>
      <p:ext uri="{BB962C8B-B14F-4D97-AF65-F5344CB8AC3E}">
        <p14:creationId xmlns:p14="http://schemas.microsoft.com/office/powerpoint/2010/main" val="264829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7700" y="4419601"/>
            <a:ext cx="5803900" cy="1692771"/>
          </a:xfrm>
          <a:prstGeom prst="rect">
            <a:avLst/>
          </a:prstGeom>
          <a:noFill/>
        </p:spPr>
        <p:txBody>
          <a:bodyPr wrap="square" rtlCol="0">
            <a:spAutoFit/>
          </a:bodyPr>
          <a:lstStyle/>
          <a:p>
            <a:pPr algn="ctr"/>
            <a:r>
              <a:rPr lang="en-US" sz="3200" b="1" dirty="0"/>
              <a:t>Phone: 806-743-2200</a:t>
            </a:r>
          </a:p>
          <a:p>
            <a:pPr algn="ctr"/>
            <a:endParaRPr lang="en-US" sz="3200" b="1" dirty="0"/>
          </a:p>
          <a:p>
            <a:pPr algn="ctr"/>
            <a:r>
              <a:rPr lang="en-US" sz="2000" b="1" dirty="0"/>
              <a:t>Holiday hours and early closings are also posted as announcements in your e-Raider portal.</a:t>
            </a:r>
          </a:p>
        </p:txBody>
      </p:sp>
      <p:sp>
        <p:nvSpPr>
          <p:cNvPr id="5" name="Rectangle 4"/>
          <p:cNvSpPr>
            <a:spLocks noChangeArrowheads="1"/>
          </p:cNvSpPr>
          <p:nvPr/>
        </p:nvSpPr>
        <p:spPr bwMode="auto">
          <a:xfrm>
            <a:off x="1629077" y="-147429"/>
            <a:ext cx="29619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4000" dirty="0">
                <a:solidFill>
                  <a:prstClr val="white"/>
                </a:solidFill>
                <a:latin typeface="+mj-lt"/>
                <a:cs typeface="Times New Roman" pitchFamily="18" charset="0"/>
              </a:rPr>
              <a:t>Library Hours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956" y="1066800"/>
            <a:ext cx="5417389" cy="3048000"/>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383296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7,454996361,C:\Users\dkruse\Desktop\Welcome to Nursing Library Orientation Sept. 1, 2013\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9,454996361,C:\Users\dkruse\Desktop\Welcome to Nursing Library Orientation Sept. 1, 2013\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0,454996361,C:\Users\dkruse\Desktop\Welcome to Nursing Library Orientation Sept. 1, 2013\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1,454996361,C:\Users\dkruse\Desktop\Welcome to Nursing Library Orientation Sept. 1, 2013\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61,454996361,C:\Users\dkruse\Desktop\Welcome to Nursing Library Orientation Sept. 1, 2013\Media.ppcx"/>
</p:tagLst>
</file>

<file path=ppt/theme/theme1.xml><?xml version="1.0" encoding="utf-8"?>
<a:theme xmlns:a="http://schemas.openxmlformats.org/drawingml/2006/main" name="TTUHSC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TUHSC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TTUHSC Logo</Template>
  <TotalTime>572</TotalTime>
  <Words>2173</Words>
  <Application>Microsoft Office PowerPoint</Application>
  <PresentationFormat>Widescreen</PresentationFormat>
  <Paragraphs>195</Paragraphs>
  <Slides>42</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ＭＳ Ｐゴシック</vt:lpstr>
      <vt:lpstr>Arial</vt:lpstr>
      <vt:lpstr>Arial Black</vt:lpstr>
      <vt:lpstr>Calibri</vt:lpstr>
      <vt:lpstr>Franklin Gothic Medium</vt:lpstr>
      <vt:lpstr>Times New Roman</vt:lpstr>
      <vt:lpstr>Wingdings</vt:lpstr>
      <vt:lpstr>TTUHSC Logo</vt:lpstr>
      <vt:lpstr>TTUHSC Office Theme</vt:lpstr>
      <vt:lpstr>3rd Year Pharmacy: Getting to Know Your Library</vt:lpstr>
      <vt:lpstr>Preferred Internet Browsers</vt:lpstr>
      <vt:lpstr>Library Cards</vt:lpstr>
      <vt:lpstr>Library Card Application</vt:lpstr>
      <vt:lpstr>PowerPoint Presentation</vt:lpstr>
      <vt:lpstr>PowerPoint Presentation</vt:lpstr>
      <vt:lpstr>TTUHSC Libraries Statistics</vt:lpstr>
      <vt:lpstr>Reference Librarians</vt:lpstr>
      <vt:lpstr>PowerPoint Presentation</vt:lpstr>
      <vt:lpstr>PowerPoint Presentation</vt:lpstr>
      <vt:lpstr>PowerPoint Presentation</vt:lpstr>
      <vt:lpstr>Library Policies</vt:lpstr>
      <vt:lpstr>Check out &amp; Fines</vt:lpstr>
      <vt:lpstr>I.L.L. (Interlibrary Loan)</vt:lpstr>
      <vt:lpstr>PowerPoint Presentation</vt:lpstr>
      <vt:lpstr>PowerPoint Presentation</vt:lpstr>
      <vt:lpstr>PowerPoint Presentation</vt:lpstr>
      <vt:lpstr>Library Catalog</vt:lpstr>
      <vt:lpstr>PowerPoint Presentation</vt:lpstr>
      <vt:lpstr>Library catalog</vt:lpstr>
      <vt:lpstr>Library catalog</vt:lpstr>
      <vt:lpstr>Library catalog</vt:lpstr>
      <vt:lpstr>Library catalog</vt:lpstr>
      <vt:lpstr>Library catalog</vt:lpstr>
      <vt:lpstr>Library catalog</vt:lpstr>
      <vt:lpstr>PowerPoint Presentation</vt:lpstr>
      <vt:lpstr>PowerPoint Presentation</vt:lpstr>
      <vt:lpstr>PowerPoint Presentation</vt:lpstr>
      <vt:lpstr>PowerPoint Presentation</vt:lpstr>
      <vt:lpstr>PowerPoint Presentation</vt:lpstr>
      <vt:lpstr>PowerPoint Presentation</vt:lpstr>
      <vt:lpstr>Bibliographic Tools</vt:lpstr>
      <vt:lpstr>PowerPoint Presentation</vt:lpstr>
      <vt:lpstr>Online Writing Center!</vt:lpstr>
      <vt:lpstr>PowerPoint Presentation</vt:lpstr>
      <vt:lpstr>PowerPoint Presentation</vt:lpstr>
      <vt:lpstr>Team Viewer</vt:lpstr>
      <vt:lpstr>TeamViewer</vt:lpstr>
      <vt:lpstr>PowerPoint Presentation</vt:lpstr>
      <vt:lpstr>Resources just for you!</vt:lpstr>
      <vt:lpstr>PowerPoint Presentation</vt:lpstr>
      <vt:lpstr>Any Questions?</vt:lpstr>
    </vt:vector>
  </TitlesOfParts>
  <Company>Texas Tech University Health Sciences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Teichelman, Jennifer</dc:creator>
  <cp:lastModifiedBy>Teichelman, Jennifer</cp:lastModifiedBy>
  <cp:revision>18</cp:revision>
  <dcterms:created xsi:type="dcterms:W3CDTF">2015-08-10T14:00:57Z</dcterms:created>
  <dcterms:modified xsi:type="dcterms:W3CDTF">2015-08-13T17:03:43Z</dcterms:modified>
</cp:coreProperties>
</file>