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8" r:id="rId7"/>
    <p:sldId id="288" r:id="rId8"/>
    <p:sldId id="263" r:id="rId9"/>
    <p:sldId id="264" r:id="rId10"/>
    <p:sldId id="265" r:id="rId11"/>
    <p:sldId id="289" r:id="rId12"/>
    <p:sldId id="266" r:id="rId13"/>
    <p:sldId id="267" r:id="rId14"/>
    <p:sldId id="262" r:id="rId15"/>
    <p:sldId id="261" r:id="rId16"/>
    <p:sldId id="276" r:id="rId17"/>
    <p:sldId id="277" r:id="rId18"/>
    <p:sldId id="290" r:id="rId19"/>
    <p:sldId id="269" r:id="rId20"/>
    <p:sldId id="278" r:id="rId21"/>
    <p:sldId id="279" r:id="rId22"/>
    <p:sldId id="280" r:id="rId23"/>
    <p:sldId id="275" r:id="rId24"/>
    <p:sldId id="274"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0E751-81E2-44A3-A3C4-7742CA4EDBB5}" type="datetimeFigureOut">
              <a:rPr lang="en-US" smtClean="0"/>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DBA85-AE4A-4880-84EE-A4F61185DBB4}" type="slidenum">
              <a:rPr lang="en-US" smtClean="0"/>
              <a:t>‹#›</a:t>
            </a:fld>
            <a:endParaRPr lang="en-US"/>
          </a:p>
        </p:txBody>
      </p:sp>
    </p:spTree>
    <p:extLst>
      <p:ext uri="{BB962C8B-B14F-4D97-AF65-F5344CB8AC3E}">
        <p14:creationId xmlns:p14="http://schemas.microsoft.com/office/powerpoint/2010/main" val="425673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database I’ll be exploring with you is </a:t>
            </a:r>
            <a:r>
              <a:rPr lang="en-US" dirty="0" err="1" smtClean="0"/>
              <a:t>Pepid</a:t>
            </a:r>
            <a:r>
              <a:rPr lang="en-US" dirty="0" smtClean="0"/>
              <a:t>.  It’s found on the SOP Frequently Used Resources page from the library web site.</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a:t>
            </a:fld>
            <a:endParaRPr lang="en-US"/>
          </a:p>
        </p:txBody>
      </p:sp>
    </p:spTree>
    <p:extLst>
      <p:ext uri="{BB962C8B-B14F-4D97-AF65-F5344CB8AC3E}">
        <p14:creationId xmlns:p14="http://schemas.microsoft.com/office/powerpoint/2010/main" val="171829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“Medical</a:t>
            </a:r>
            <a:r>
              <a:rPr lang="en-US" baseline="0" dirty="0" smtClean="0"/>
              <a:t> Calculators” at the top of the list.  Here, I’ll show you one of the many calculators available to you through </a:t>
            </a:r>
            <a:r>
              <a:rPr lang="en-US" baseline="0" dirty="0" err="1" smtClean="0"/>
              <a:t>Pepid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11</a:t>
            </a:fld>
            <a:endParaRPr lang="en-US"/>
          </a:p>
        </p:txBody>
      </p:sp>
    </p:spTree>
    <p:extLst>
      <p:ext uri="{BB962C8B-B14F-4D97-AF65-F5344CB8AC3E}">
        <p14:creationId xmlns:p14="http://schemas.microsoft.com/office/powerpoint/2010/main" val="112714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I’ll click on IV: Hematologic.</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12</a:t>
            </a:fld>
            <a:endParaRPr lang="en-US"/>
          </a:p>
        </p:txBody>
      </p:sp>
    </p:spTree>
    <p:extLst>
      <p:ext uri="{BB962C8B-B14F-4D97-AF65-F5344CB8AC3E}">
        <p14:creationId xmlns:p14="http://schemas.microsoft.com/office/powerpoint/2010/main" val="286441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that list, I’ll click on C 1 “Factor VIII Dosage”.  The calculator</a:t>
            </a:r>
            <a:r>
              <a:rPr lang="en-US" baseline="0" dirty="0" smtClean="0"/>
              <a:t> will automatically appear to the left of the table of content list.  Simply enter the information you have to get the result!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13</a:t>
            </a:fld>
            <a:endParaRPr lang="en-US"/>
          </a:p>
        </p:txBody>
      </p:sp>
    </p:spTree>
    <p:extLst>
      <p:ext uri="{BB962C8B-B14F-4D97-AF65-F5344CB8AC3E}">
        <p14:creationId xmlns:p14="http://schemas.microsoft.com/office/powerpoint/2010/main" val="17889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resource I’ll show you today is Natural Medicines (it used to be called Natural Standard).  It’s also found on the library’s School of Pharmacy Frequently Used Resources page.</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14</a:t>
            </a:fld>
            <a:endParaRPr lang="en-US"/>
          </a:p>
        </p:txBody>
      </p:sp>
    </p:spTree>
    <p:extLst>
      <p:ext uri="{BB962C8B-B14F-4D97-AF65-F5344CB8AC3E}">
        <p14:creationId xmlns:p14="http://schemas.microsoft.com/office/powerpoint/2010/main" val="404619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Natural </a:t>
            </a:r>
            <a:r>
              <a:rPr lang="en-US" dirty="0" smtClean="0"/>
              <a:t>Medicines. It is a database that houses evidence-based information on</a:t>
            </a:r>
            <a:r>
              <a:rPr lang="en-US" baseline="0" dirty="0" smtClean="0"/>
              <a:t> “natural” medicines, i.e. supplements, CAM therapies, etc. To the left of the page are quick links to helpful tools such as Interaction Checker, Pregnancy &amp; Lactation checker, and more.  At the top of the page are sections for all the databases and tools, as well as a search box.  If you already know a specific medicine or therapy you want to look up, simply type it into the box.  As an example, I searched for “fish oil”.  </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15</a:t>
            </a:fld>
            <a:endParaRPr lang="en-US"/>
          </a:p>
        </p:txBody>
      </p:sp>
    </p:spTree>
    <p:extLst>
      <p:ext uri="{BB962C8B-B14F-4D97-AF65-F5344CB8AC3E}">
        <p14:creationId xmlns:p14="http://schemas.microsoft.com/office/powerpoint/2010/main" val="87357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for “fish</a:t>
            </a:r>
            <a:r>
              <a:rPr lang="en-US" baseline="0" dirty="0" smtClean="0"/>
              <a:t> oil” in Natural Medicines. Notice above the list of results, there are quick links to information about fish oil, allowing you to access what you need quickly.  The professional monograph for “fish oil” is the first result of the list.  Notice also that further down the list, most of the results are for various commercial products.  I’m going to go ahead and click on the link for the first professional monograph in the list.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16</a:t>
            </a:fld>
            <a:endParaRPr lang="en-US"/>
          </a:p>
        </p:txBody>
      </p:sp>
    </p:spTree>
    <p:extLst>
      <p:ext uri="{BB962C8B-B14F-4D97-AF65-F5344CB8AC3E}">
        <p14:creationId xmlns:p14="http://schemas.microsoft.com/office/powerpoint/2010/main" val="173666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Natural</a:t>
            </a:r>
            <a:r>
              <a:rPr lang="en-US" baseline="0" dirty="0" smtClean="0"/>
              <a:t> Medicines’ information on fish oil.  To the left is a table of contents identical to the links we saw in the search results that will allow you to navigate this page.  If you’re following along on your own computer, click on the “Natural Medicines” logo to return to the home page.</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17</a:t>
            </a:fld>
            <a:endParaRPr lang="en-US"/>
          </a:p>
        </p:txBody>
      </p:sp>
    </p:spTree>
    <p:extLst>
      <p:ext uri="{BB962C8B-B14F-4D97-AF65-F5344CB8AC3E}">
        <p14:creationId xmlns:p14="http://schemas.microsoft.com/office/powerpoint/2010/main" val="1359778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mouse over “Databases”, then select “Manufacturers”.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18</a:t>
            </a:fld>
            <a:endParaRPr lang="en-US"/>
          </a:p>
        </p:txBody>
      </p:sp>
    </p:spTree>
    <p:extLst>
      <p:ext uri="{BB962C8B-B14F-4D97-AF65-F5344CB8AC3E}">
        <p14:creationId xmlns:p14="http://schemas.microsoft.com/office/powerpoint/2010/main" val="135329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directed to a page with an A –</a:t>
            </a:r>
            <a:r>
              <a:rPr lang="en-US" baseline="0" dirty="0" smtClean="0"/>
              <a:t> Z list at the top of the page.  As an example, click “S”.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19</a:t>
            </a:fld>
            <a:endParaRPr lang="en-US"/>
          </a:p>
        </p:txBody>
      </p:sp>
    </p:spTree>
    <p:extLst>
      <p:ext uri="{BB962C8B-B14F-4D97-AF65-F5344CB8AC3E}">
        <p14:creationId xmlns:p14="http://schemas.microsoft.com/office/powerpoint/2010/main" val="193840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scroll down until you see “Swanson Health Products”.  Click on it.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20</a:t>
            </a:fld>
            <a:endParaRPr lang="en-US"/>
          </a:p>
        </p:txBody>
      </p:sp>
    </p:spTree>
    <p:extLst>
      <p:ext uri="{BB962C8B-B14F-4D97-AF65-F5344CB8AC3E}">
        <p14:creationId xmlns:p14="http://schemas.microsoft.com/office/powerpoint/2010/main" val="366008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Pepid</a:t>
            </a:r>
            <a:r>
              <a:rPr lang="en-US" baseline="0" dirty="0" smtClean="0"/>
              <a:t> will be under “Frequently Used Databases”.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3</a:t>
            </a:fld>
            <a:endParaRPr lang="en-US"/>
          </a:p>
        </p:txBody>
      </p:sp>
    </p:spTree>
    <p:extLst>
      <p:ext uri="{BB962C8B-B14F-4D97-AF65-F5344CB8AC3E}">
        <p14:creationId xmlns:p14="http://schemas.microsoft.com/office/powerpoint/2010/main" val="285258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list of Swanson Health Products will appear. Notice that some of the items are listed as “discontinued”.  From the list, select “Lee Swanson Signature Line Healthy Blood Pressure Support Formula”.</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21</a:t>
            </a:fld>
            <a:endParaRPr lang="en-US"/>
          </a:p>
        </p:txBody>
      </p:sp>
    </p:spTree>
    <p:extLst>
      <p:ext uri="{BB962C8B-B14F-4D97-AF65-F5344CB8AC3E}">
        <p14:creationId xmlns:p14="http://schemas.microsoft.com/office/powerpoint/2010/main" val="57919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Natural Medicines’ information on this particular product.  Notice at the top of the page, the database has</a:t>
            </a:r>
            <a:r>
              <a:rPr lang="en-US" baseline="0" dirty="0" smtClean="0"/>
              <a:t> assigned a level of evidence rating, with a guide to help determine if it is lower or higher.  The link in parentheses above the scale provides information on the rating system.  Below the scale is more detailed information about the product.</a:t>
            </a:r>
          </a:p>
          <a:p>
            <a:endParaRPr lang="en-US" baseline="0" dirty="0" smtClean="0"/>
          </a:p>
          <a:p>
            <a:r>
              <a:rPr lang="en-US" baseline="0" dirty="0" smtClean="0"/>
              <a:t>To see a different tool in Natural Medicines, mouse over “Tools” at the top of the page, then select “Pregnancy &amp; Lactation Checker”.</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22</a:t>
            </a:fld>
            <a:endParaRPr lang="en-US"/>
          </a:p>
        </p:txBody>
      </p:sp>
    </p:spTree>
    <p:extLst>
      <p:ext uri="{BB962C8B-B14F-4D97-AF65-F5344CB8AC3E}">
        <p14:creationId xmlns:p14="http://schemas.microsoft.com/office/powerpoint/2010/main" val="3733634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again, there is an A – Z list at the top of the page.  To see an example, select “S”.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23</a:t>
            </a:fld>
            <a:endParaRPr lang="en-US"/>
          </a:p>
        </p:txBody>
      </p:sp>
    </p:spTree>
    <p:extLst>
      <p:ext uri="{BB962C8B-B14F-4D97-AF65-F5344CB8AC3E}">
        <p14:creationId xmlns:p14="http://schemas.microsoft.com/office/powerpoint/2010/main" val="3602421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down the list until you get to “St. John’s Wort”, then click it.  In the box to the right, information about this product,</a:t>
            </a:r>
            <a:r>
              <a:rPr lang="en-US" baseline="0" dirty="0" smtClean="0"/>
              <a:t> specifically it’s safety for pregnant and lactating women, will appear.</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24</a:t>
            </a:fld>
            <a:endParaRPr lang="en-US"/>
          </a:p>
        </p:txBody>
      </p:sp>
    </p:spTree>
    <p:extLst>
      <p:ext uri="{BB962C8B-B14F-4D97-AF65-F5344CB8AC3E}">
        <p14:creationId xmlns:p14="http://schemas.microsoft.com/office/powerpoint/2010/main" val="91844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resource I’ll show you is </a:t>
            </a:r>
            <a:r>
              <a:rPr lang="en-US" dirty="0" err="1" smtClean="0"/>
              <a:t>Stat!Ref</a:t>
            </a:r>
            <a:r>
              <a:rPr lang="en-US" dirty="0" smtClean="0"/>
              <a:t>.  From the library web site, mouse over “eBooks,</a:t>
            </a:r>
            <a:r>
              <a:rPr lang="en-US" baseline="0" dirty="0" smtClean="0"/>
              <a:t> Theses, &amp; Dissertations”, then choose “</a:t>
            </a:r>
            <a:r>
              <a:rPr lang="en-US" baseline="0" dirty="0" err="1" smtClean="0"/>
              <a:t>Stat!Ref</a:t>
            </a:r>
            <a:r>
              <a:rPr lang="en-US" baseline="0" dirty="0" smtClean="0"/>
              <a:t>” from the list that appears.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25</a:t>
            </a:fld>
            <a:endParaRPr lang="en-US"/>
          </a:p>
        </p:txBody>
      </p:sp>
    </p:spTree>
    <p:extLst>
      <p:ext uri="{BB962C8B-B14F-4D97-AF65-F5344CB8AC3E}">
        <p14:creationId xmlns:p14="http://schemas.microsoft.com/office/powerpoint/2010/main" val="144010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Stat!Ref</a:t>
            </a:r>
            <a:r>
              <a:rPr lang="en-US" dirty="0" smtClean="0"/>
              <a:t> is a collection of e-books.  You can search for</a:t>
            </a:r>
            <a:r>
              <a:rPr lang="en-US" baseline="0" dirty="0" smtClean="0"/>
              <a:t> a broad topic in the search box or search according to a specific book (by checking the boxes in gray under the search box and advanced search settings).  If you’d rather browse the books available, then click on the “Bookshelf” link, located to the left of the page and above the blue search box.</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26</a:t>
            </a:fld>
            <a:endParaRPr lang="en-US"/>
          </a:p>
        </p:txBody>
      </p:sp>
    </p:spTree>
    <p:extLst>
      <p:ext uri="{BB962C8B-B14F-4D97-AF65-F5344CB8AC3E}">
        <p14:creationId xmlns:p14="http://schemas.microsoft.com/office/powerpoint/2010/main" val="2925683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come to a page with the book images displayed as if on a shelf.  Above this shelf,</a:t>
            </a:r>
            <a:r>
              <a:rPr lang="en-US" baseline="0" dirty="0" smtClean="0"/>
              <a:t> select “Filtered”.</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27</a:t>
            </a:fld>
            <a:endParaRPr lang="en-US"/>
          </a:p>
        </p:txBody>
      </p:sp>
    </p:spTree>
    <p:extLst>
      <p:ext uri="{BB962C8B-B14F-4D97-AF65-F5344CB8AC3E}">
        <p14:creationId xmlns:p14="http://schemas.microsoft.com/office/powerpoint/2010/main" val="363445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books available are sorted according to subject/field/specialty.</a:t>
            </a:r>
            <a:r>
              <a:rPr lang="en-US" baseline="0" dirty="0" smtClean="0"/>
              <a:t>  If you scroll down the list, you’ll come to books grouped under “Pharmacology” and “Pharmacy”.  The titles you see are available in their entirety to you online!</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28</a:t>
            </a:fld>
            <a:endParaRPr lang="en-US"/>
          </a:p>
        </p:txBody>
      </p:sp>
    </p:spTree>
    <p:extLst>
      <p:ext uri="{BB962C8B-B14F-4D97-AF65-F5344CB8AC3E}">
        <p14:creationId xmlns:p14="http://schemas.microsoft.com/office/powerpoint/2010/main" val="103295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arrive at</a:t>
            </a:r>
            <a:r>
              <a:rPr lang="en-US" baseline="0" dirty="0" smtClean="0"/>
              <a:t> </a:t>
            </a:r>
            <a:r>
              <a:rPr lang="en-US" baseline="0" dirty="0" err="1" smtClean="0"/>
              <a:t>Pepid</a:t>
            </a:r>
            <a:r>
              <a:rPr lang="en-US" baseline="0" dirty="0" smtClean="0"/>
              <a:t>, select “Pharmacist Pro with AHFS”.</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4</a:t>
            </a:fld>
            <a:endParaRPr lang="en-US"/>
          </a:p>
        </p:txBody>
      </p:sp>
    </p:spTree>
    <p:extLst>
      <p:ext uri="{BB962C8B-B14F-4D97-AF65-F5344CB8AC3E}">
        <p14:creationId xmlns:p14="http://schemas.microsoft.com/office/powerpoint/2010/main" val="103734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t>
            </a:r>
            <a:r>
              <a:rPr lang="en-US" dirty="0" err="1" smtClean="0"/>
              <a:t>Pepid</a:t>
            </a:r>
            <a:r>
              <a:rPr lang="en-US" dirty="0" smtClean="0"/>
              <a:t> Pharmacist</a:t>
            </a:r>
            <a:r>
              <a:rPr lang="en-US" baseline="0" dirty="0" smtClean="0"/>
              <a:t> Pro with AHFS, automatically defaulted to start at the “Table of Contents” page.  Above it are a series of tabs to help you navigate the features of </a:t>
            </a:r>
            <a:r>
              <a:rPr lang="en-US" baseline="0" dirty="0" err="1" smtClean="0"/>
              <a:t>Pepid</a:t>
            </a:r>
            <a:r>
              <a:rPr lang="en-US" baseline="0" dirty="0" smtClean="0"/>
              <a:t> (Drug Interactions, IV Compatibility, Drug-Allergy Checker, Pill Identification, etc.).  You can either browse through the strata of the table of contents, or enter a specific term in the search bar at the top of the page.  As an example, let’s do a search on “warfarin”.</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5</a:t>
            </a:fld>
            <a:endParaRPr lang="en-US"/>
          </a:p>
        </p:txBody>
      </p:sp>
    </p:spTree>
    <p:extLst>
      <p:ext uri="{BB962C8B-B14F-4D97-AF65-F5344CB8AC3E}">
        <p14:creationId xmlns:p14="http://schemas.microsoft.com/office/powerpoint/2010/main" val="67997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searching for a specific drug</a:t>
            </a:r>
            <a:r>
              <a:rPr lang="en-US" baseline="0" dirty="0" smtClean="0"/>
              <a:t> in </a:t>
            </a:r>
            <a:r>
              <a:rPr lang="en-US" baseline="0" dirty="0" err="1" smtClean="0"/>
              <a:t>Pepid</a:t>
            </a:r>
            <a:r>
              <a:rPr lang="en-US" baseline="0" dirty="0" smtClean="0"/>
              <a:t>, it takes you directly to the drug’s information page.  To the left is an outline that will let you navigate to a specific section of this page.  If you’re following along on your computer, click the table of contents tab to return to the page where we started.</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6</a:t>
            </a:fld>
            <a:endParaRPr lang="en-US"/>
          </a:p>
        </p:txBody>
      </p:sp>
    </p:spTree>
    <p:extLst>
      <p:ext uri="{BB962C8B-B14F-4D97-AF65-F5344CB8AC3E}">
        <p14:creationId xmlns:p14="http://schemas.microsoft.com/office/powerpoint/2010/main" val="307715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find information by browsing</a:t>
            </a:r>
            <a:r>
              <a:rPr lang="en-US" baseline="0" dirty="0" smtClean="0"/>
              <a:t> through the table of contents to give you an idea of what that process looks like.  I’ll begin by clicking on “Drug Knowledgebase” at the top of the list.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7</a:t>
            </a:fld>
            <a:endParaRPr lang="en-US"/>
          </a:p>
        </p:txBody>
      </p:sp>
    </p:spTree>
    <p:extLst>
      <p:ext uri="{BB962C8B-B14F-4D97-AF65-F5344CB8AC3E}">
        <p14:creationId xmlns:p14="http://schemas.microsoft.com/office/powerpoint/2010/main" val="157372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I’ll click on </a:t>
            </a:r>
            <a:r>
              <a:rPr lang="en-US" i="0" dirty="0" smtClean="0"/>
              <a:t>III</a:t>
            </a:r>
            <a:r>
              <a:rPr lang="en-US" i="0" baseline="0" dirty="0" smtClean="0"/>
              <a:t> a: “Anti-</a:t>
            </a:r>
            <a:r>
              <a:rPr lang="en-US" i="0" baseline="0" dirty="0" err="1" smtClean="0"/>
              <a:t>Infectives</a:t>
            </a:r>
            <a:r>
              <a:rPr lang="en-US" i="0" baseline="0" dirty="0" smtClean="0"/>
              <a:t>”, then on 1 A in the resulting list: “Penicillins”. </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8</a:t>
            </a:fld>
            <a:endParaRPr lang="en-US"/>
          </a:p>
        </p:txBody>
      </p:sp>
    </p:spTree>
    <p:extLst>
      <p:ext uri="{BB962C8B-B14F-4D97-AF65-F5344CB8AC3E}">
        <p14:creationId xmlns:p14="http://schemas.microsoft.com/office/powerpoint/2010/main" val="15850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at the last step, I’ll choose d 1 “Amoxicillin</a:t>
            </a:r>
            <a:r>
              <a:rPr lang="en-US" baseline="0" dirty="0" smtClean="0"/>
              <a:t> (</a:t>
            </a:r>
            <a:r>
              <a:rPr lang="en-US" baseline="0" dirty="0" err="1" smtClean="0"/>
              <a:t>Amoxil</a:t>
            </a:r>
            <a:r>
              <a:rPr lang="en-US" baseline="0" dirty="0" smtClean="0"/>
              <a:t>, </a:t>
            </a:r>
            <a:r>
              <a:rPr lang="en-US" baseline="0" dirty="0" err="1" smtClean="0"/>
              <a:t>Polymox</a:t>
            </a:r>
            <a:r>
              <a:rPr lang="en-US" baseline="0" dirty="0" smtClean="0"/>
              <a:t>, </a:t>
            </a:r>
            <a:r>
              <a:rPr lang="en-US" baseline="0" dirty="0" err="1" smtClean="0"/>
              <a:t>Trimox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9</a:t>
            </a:fld>
            <a:endParaRPr lang="en-US"/>
          </a:p>
        </p:txBody>
      </p:sp>
    </p:spTree>
    <p:extLst>
      <p:ext uri="{BB962C8B-B14F-4D97-AF65-F5344CB8AC3E}">
        <p14:creationId xmlns:p14="http://schemas.microsoft.com/office/powerpoint/2010/main" val="244347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drug information page</a:t>
            </a:r>
            <a:r>
              <a:rPr lang="en-US" baseline="0" dirty="0" smtClean="0"/>
              <a:t> that comes up.  Notice it’s much like the page we saw on warfarin.</a:t>
            </a:r>
          </a:p>
          <a:p>
            <a:endParaRPr lang="en-US" baseline="0" dirty="0" smtClean="0"/>
          </a:p>
          <a:p>
            <a:r>
              <a:rPr lang="en-US" baseline="0" dirty="0" smtClean="0"/>
              <a:t>To see another feature in </a:t>
            </a:r>
            <a:r>
              <a:rPr lang="en-US" baseline="0" dirty="0" err="1" smtClean="0"/>
              <a:t>Pepid</a:t>
            </a:r>
            <a:r>
              <a:rPr lang="en-US" baseline="0" dirty="0" smtClean="0"/>
              <a:t>, click on “Table of Contents” once more.</a:t>
            </a:r>
            <a:endParaRPr lang="en-US" dirty="0"/>
          </a:p>
        </p:txBody>
      </p:sp>
      <p:sp>
        <p:nvSpPr>
          <p:cNvPr id="4" name="Slide Number Placeholder 3"/>
          <p:cNvSpPr>
            <a:spLocks noGrp="1"/>
          </p:cNvSpPr>
          <p:nvPr>
            <p:ph type="sldNum" sz="quarter" idx="10"/>
          </p:nvPr>
        </p:nvSpPr>
        <p:spPr/>
        <p:txBody>
          <a:bodyPr/>
          <a:lstStyle/>
          <a:p>
            <a:fld id="{367DBA85-AE4A-4880-84EE-A4F61185DBB4}" type="slidenum">
              <a:rPr lang="en-US" smtClean="0"/>
              <a:t>10</a:t>
            </a:fld>
            <a:endParaRPr lang="en-US"/>
          </a:p>
        </p:txBody>
      </p:sp>
    </p:spTree>
    <p:extLst>
      <p:ext uri="{BB962C8B-B14F-4D97-AF65-F5344CB8AC3E}">
        <p14:creationId xmlns:p14="http://schemas.microsoft.com/office/powerpoint/2010/main" val="1259654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49D598-A56F-4E3B-8F28-C3B530510155}" type="datetimeFigureOut">
              <a:rPr lang="en-US" smtClean="0"/>
              <a:t>8/24/2015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4885E8-34B8-411D-84D2-F9AC6FA42DF9}"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a:t>
            </a:r>
            <a:r>
              <a:rPr lang="en-US" baseline="30000" dirty="0" smtClean="0"/>
              <a:t>rd</a:t>
            </a:r>
            <a:r>
              <a:rPr lang="en-US" dirty="0" smtClean="0"/>
              <a:t> year Pharmacy Library Orientation, Pt. II</a:t>
            </a:r>
            <a:endParaRPr lang="en-US" dirty="0"/>
          </a:p>
        </p:txBody>
      </p:sp>
      <p:sp>
        <p:nvSpPr>
          <p:cNvPr id="3" name="Subtitle 2"/>
          <p:cNvSpPr>
            <a:spLocks noGrp="1"/>
          </p:cNvSpPr>
          <p:nvPr>
            <p:ph type="subTitle" idx="1"/>
          </p:nvPr>
        </p:nvSpPr>
        <p:spPr/>
        <p:txBody>
          <a:bodyPr/>
          <a:lstStyle/>
          <a:p>
            <a:r>
              <a:rPr lang="en-US" dirty="0" smtClean="0"/>
              <a:t>August 14, 2015</a:t>
            </a:r>
          </a:p>
          <a:p>
            <a:endParaRPr lang="en-US" dirty="0"/>
          </a:p>
          <a:p>
            <a:r>
              <a:rPr lang="en-US" dirty="0" smtClean="0"/>
              <a:t>Micah Walsleben, MLS</a:t>
            </a:r>
            <a:endParaRPr lang="en-US" dirty="0"/>
          </a:p>
        </p:txBody>
      </p:sp>
    </p:spTree>
    <p:extLst>
      <p:ext uri="{BB962C8B-B14F-4D97-AF65-F5344CB8AC3E}">
        <p14:creationId xmlns:p14="http://schemas.microsoft.com/office/powerpoint/2010/main" val="3785725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39199" cy="6355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flipV="1">
            <a:off x="1066800" y="1447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759"/>
            <a:ext cx="8039812" cy="6407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flipV="1">
            <a:off x="4324706" y="1864694"/>
            <a:ext cx="4572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0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
            <a:ext cx="3159105"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flipV="1">
            <a:off x="3962400" y="566145"/>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1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39245"/>
            <a:ext cx="2762250" cy="3381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own Arrow 4"/>
          <p:cNvSpPr/>
          <p:nvPr/>
        </p:nvSpPr>
        <p:spPr>
          <a:xfrm rot="16200000" flipV="1">
            <a:off x="5105400" y="22860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16377"/>
            <a:ext cx="6171435" cy="3404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83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1838"/>
            <a:ext cx="6629400" cy="656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334000" y="1600200"/>
            <a:ext cx="2209800" cy="2667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2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4458"/>
            <a:ext cx="7315200" cy="6483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821197" y="1371600"/>
            <a:ext cx="1143000" cy="2362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21197" y="685800"/>
            <a:ext cx="7010400" cy="67698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0" y="1021710"/>
            <a:ext cx="914400" cy="338554"/>
          </a:xfrm>
          <a:prstGeom prst="rect">
            <a:avLst/>
          </a:prstGeom>
          <a:solidFill>
            <a:schemeClr val="bg1"/>
          </a:solidFill>
          <a:ln>
            <a:solidFill>
              <a:schemeClr val="tx1"/>
            </a:solidFill>
          </a:ln>
        </p:spPr>
        <p:txBody>
          <a:bodyPr wrap="square" rtlCol="0">
            <a:spAutoFit/>
          </a:bodyPr>
          <a:lstStyle/>
          <a:p>
            <a:r>
              <a:rPr lang="en-US" sz="1600" dirty="0" smtClean="0"/>
              <a:t>fish oil</a:t>
            </a:r>
            <a:endParaRPr lang="en-US" sz="1600" dirty="0"/>
          </a:p>
        </p:txBody>
      </p:sp>
    </p:spTree>
    <p:extLst>
      <p:ext uri="{BB962C8B-B14F-4D97-AF65-F5344CB8AC3E}">
        <p14:creationId xmlns:p14="http://schemas.microsoft.com/office/powerpoint/2010/main" val="40457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2078"/>
            <a:ext cx="7467600" cy="6503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92858" y="1524000"/>
            <a:ext cx="7010400" cy="914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6200000" flipV="1">
            <a:off x="2590800" y="2209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7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0780"/>
            <a:ext cx="8686800" cy="62825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533400" y="1676400"/>
            <a:ext cx="1143000" cy="3505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flipV="1">
            <a:off x="1052945" y="914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4458"/>
            <a:ext cx="7315200" cy="6483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962400" y="685800"/>
            <a:ext cx="7239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256" y="990600"/>
            <a:ext cx="1514687" cy="2076740"/>
          </a:xfrm>
          <a:prstGeom prst="rect">
            <a:avLst/>
          </a:prstGeom>
          <a:ln>
            <a:solidFill>
              <a:schemeClr val="tx1"/>
            </a:solidFill>
          </a:ln>
        </p:spPr>
      </p:pic>
      <p:sp>
        <p:nvSpPr>
          <p:cNvPr id="5" name="Down Arrow 4"/>
          <p:cNvSpPr/>
          <p:nvPr/>
        </p:nvSpPr>
        <p:spPr>
          <a:xfrm rot="16200000" flipV="1">
            <a:off x="4952685" y="1904999"/>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9839"/>
            <a:ext cx="8077200" cy="6443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4343400" y="1905000"/>
            <a:ext cx="3048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55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05128"/>
            <a:ext cx="6301016" cy="65369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240" y="4748301"/>
            <a:ext cx="5049236" cy="1267002"/>
          </a:xfrm>
          <a:prstGeom prst="rect">
            <a:avLst/>
          </a:prstGeom>
          <a:ln>
            <a:solidFill>
              <a:schemeClr val="tx1"/>
            </a:solidFill>
          </a:ln>
        </p:spPr>
      </p:pic>
      <p:sp>
        <p:nvSpPr>
          <p:cNvPr id="4" name="Down Arrow 3"/>
          <p:cNvSpPr/>
          <p:nvPr/>
        </p:nvSpPr>
        <p:spPr>
          <a:xfrm>
            <a:off x="4343400" y="4114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6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7079200" cy="6456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rot="10800000" flipV="1">
            <a:off x="3657600" y="1066800"/>
            <a:ext cx="914400" cy="1338854"/>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257800" y="2895600"/>
            <a:ext cx="16002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7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838200"/>
            <a:ext cx="5781675"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rot="16200000" flipV="1">
            <a:off x="6477000" y="3962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6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756426" cy="6550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572" y="838200"/>
            <a:ext cx="1533739" cy="2095793"/>
          </a:xfrm>
          <a:prstGeom prst="rect">
            <a:avLst/>
          </a:prstGeom>
        </p:spPr>
      </p:pic>
      <p:sp>
        <p:nvSpPr>
          <p:cNvPr id="4" name="Down Arrow 3"/>
          <p:cNvSpPr/>
          <p:nvPr/>
        </p:nvSpPr>
        <p:spPr>
          <a:xfrm rot="16200000" flipV="1">
            <a:off x="6172200" y="1678278"/>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00600" y="571500"/>
            <a:ext cx="5334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5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762999" cy="5667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6019800" y="1752600"/>
            <a:ext cx="3048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3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79563" cy="5529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2133600" y="5029200"/>
            <a:ext cx="914400" cy="1905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57800" y="2590800"/>
            <a:ext cx="2667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76200"/>
            <a:ext cx="6358738" cy="65968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905000"/>
            <a:ext cx="1724138" cy="1602434"/>
          </a:xfrm>
          <a:prstGeom prst="rect">
            <a:avLst/>
          </a:prstGeom>
          <a:ln>
            <a:solidFill>
              <a:schemeClr val="tx1"/>
            </a:solidFill>
          </a:ln>
        </p:spPr>
      </p:pic>
      <p:sp>
        <p:nvSpPr>
          <p:cNvPr id="7" name="Rounded Rectangle 6"/>
          <p:cNvSpPr/>
          <p:nvPr/>
        </p:nvSpPr>
        <p:spPr>
          <a:xfrm>
            <a:off x="6096000" y="1828800"/>
            <a:ext cx="16002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81000"/>
            <a:ext cx="8279798" cy="62283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143000" y="457200"/>
            <a:ext cx="990600" cy="3429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15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24" y="304800"/>
            <a:ext cx="8041421" cy="6355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505200" y="1447800"/>
            <a:ext cx="685800" cy="457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0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6634713" cy="6360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0800000" flipV="1">
            <a:off x="6229350" y="19050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781" y="1447800"/>
            <a:ext cx="6153150" cy="2590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6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1838"/>
            <a:ext cx="6629400" cy="656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334000" y="1752600"/>
            <a:ext cx="685800" cy="2286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7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838200"/>
            <a:ext cx="8904191"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228600" y="3200400"/>
            <a:ext cx="2133600" cy="533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8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759"/>
            <a:ext cx="8039812" cy="6407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85800" y="791198"/>
            <a:ext cx="876300" cy="307777"/>
          </a:xfrm>
          <a:prstGeom prst="rect">
            <a:avLst/>
          </a:prstGeom>
          <a:solidFill>
            <a:schemeClr val="bg1"/>
          </a:solidFill>
          <a:ln>
            <a:solidFill>
              <a:schemeClr val="tx1"/>
            </a:solidFill>
          </a:ln>
        </p:spPr>
        <p:txBody>
          <a:bodyPr wrap="square" rtlCol="0">
            <a:spAutoFit/>
          </a:bodyPr>
          <a:lstStyle/>
          <a:p>
            <a:r>
              <a:rPr lang="en-US" sz="1400" dirty="0" smtClean="0"/>
              <a:t>warfarin </a:t>
            </a:r>
            <a:endParaRPr lang="en-US" sz="1400" dirty="0"/>
          </a:p>
        </p:txBody>
      </p:sp>
      <p:sp>
        <p:nvSpPr>
          <p:cNvPr id="4" name="Rounded Rectangle 3"/>
          <p:cNvSpPr/>
          <p:nvPr/>
        </p:nvSpPr>
        <p:spPr>
          <a:xfrm>
            <a:off x="533400" y="762000"/>
            <a:ext cx="70104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4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8961511" cy="57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flipV="1">
            <a:off x="990600" y="1447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4007" y="1295400"/>
            <a:ext cx="2861593" cy="3429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2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759"/>
            <a:ext cx="8039812" cy="6407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flipV="1">
            <a:off x="4343400" y="1676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1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3124200" cy="6458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47992"/>
            <a:ext cx="4514850"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flipV="1">
            <a:off x="2057400" y="28956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6200000" flipV="1">
            <a:off x="5686425" y="2848378"/>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9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53421"/>
            <a:ext cx="3590925" cy="603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own Arrow 2"/>
          <p:cNvSpPr/>
          <p:nvPr/>
        </p:nvSpPr>
        <p:spPr>
          <a:xfrm rot="16200000" flipV="1">
            <a:off x="5638800" y="2590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4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1237</TotalTime>
  <Words>1178</Words>
  <Application>Microsoft Office PowerPoint</Application>
  <PresentationFormat>On-screen Show (4:3)</PresentationFormat>
  <Paragraphs>64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TTUHSC Office Theme</vt:lpstr>
      <vt:lpstr>3rd year Pharmacy Library Orientation, Pt.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year Pharmacy Library Orientation, Pt. II</dc:title>
  <dc:creator>Walsleben, Micah</dc:creator>
  <cp:lastModifiedBy>Walsleben, Micah</cp:lastModifiedBy>
  <cp:revision>102</cp:revision>
  <dcterms:created xsi:type="dcterms:W3CDTF">2015-08-10T15:43:48Z</dcterms:created>
  <dcterms:modified xsi:type="dcterms:W3CDTF">2015-08-24T21:57:14Z</dcterms:modified>
</cp:coreProperties>
</file>