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9" r:id="rId2"/>
    <p:sldMasterId id="2147484314" r:id="rId3"/>
  </p:sldMasterIdLst>
  <p:notesMasterIdLst>
    <p:notesMasterId r:id="rId141"/>
  </p:notesMasterIdLst>
  <p:sldIdLst>
    <p:sldId id="649" r:id="rId4"/>
    <p:sldId id="1397" r:id="rId5"/>
    <p:sldId id="1422" r:id="rId6"/>
    <p:sldId id="1398" r:id="rId7"/>
    <p:sldId id="1399" r:id="rId8"/>
    <p:sldId id="1083" r:id="rId9"/>
    <p:sldId id="1086" r:id="rId10"/>
    <p:sldId id="1371" r:id="rId11"/>
    <p:sldId id="1372" r:id="rId12"/>
    <p:sldId id="1131" r:id="rId13"/>
    <p:sldId id="1129" r:id="rId14"/>
    <p:sldId id="1274" r:id="rId15"/>
    <p:sldId id="1272" r:id="rId16"/>
    <p:sldId id="1421" r:id="rId17"/>
    <p:sldId id="1373" r:id="rId18"/>
    <p:sldId id="1582" r:id="rId19"/>
    <p:sldId id="1374" r:id="rId20"/>
    <p:sldId id="1238" r:id="rId21"/>
    <p:sldId id="1425" r:id="rId22"/>
    <p:sldId id="1581" r:id="rId23"/>
    <p:sldId id="1584" r:id="rId24"/>
    <p:sldId id="1239" r:id="rId25"/>
    <p:sldId id="1423" r:id="rId26"/>
    <p:sldId id="1426" r:id="rId27"/>
    <p:sldId id="1147" r:id="rId28"/>
    <p:sldId id="1427" r:id="rId29"/>
    <p:sldId id="1149" r:id="rId30"/>
    <p:sldId id="1430" r:id="rId31"/>
    <p:sldId id="1587" r:id="rId32"/>
    <p:sldId id="1429" r:id="rId33"/>
    <p:sldId id="1385" r:id="rId34"/>
    <p:sldId id="1431" r:id="rId35"/>
    <p:sldId id="1377" r:id="rId36"/>
    <p:sldId id="1376" r:id="rId37"/>
    <p:sldId id="1588" r:id="rId38"/>
    <p:sldId id="1565" r:id="rId39"/>
    <p:sldId id="1560" r:id="rId40"/>
    <p:sldId id="1561" r:id="rId41"/>
    <p:sldId id="1562" r:id="rId42"/>
    <p:sldId id="1569" r:id="rId43"/>
    <p:sldId id="1571" r:id="rId44"/>
    <p:sldId id="1563" r:id="rId45"/>
    <p:sldId id="1564" r:id="rId46"/>
    <p:sldId id="1585" r:id="rId47"/>
    <p:sldId id="1566" r:id="rId48"/>
    <p:sldId id="1586" r:id="rId49"/>
    <p:sldId id="1445" r:id="rId50"/>
    <p:sldId id="1454" r:id="rId51"/>
    <p:sldId id="1448" r:id="rId52"/>
    <p:sldId id="1446" r:id="rId53"/>
    <p:sldId id="1575" r:id="rId54"/>
    <p:sldId id="1456" r:id="rId55"/>
    <p:sldId id="1455" r:id="rId56"/>
    <p:sldId id="1405" r:id="rId57"/>
    <p:sldId id="1457" r:id="rId58"/>
    <p:sldId id="1304" r:id="rId59"/>
    <p:sldId id="1464" r:id="rId60"/>
    <p:sldId id="1320" r:id="rId61"/>
    <p:sldId id="1595" r:id="rId62"/>
    <p:sldId id="1327" r:id="rId63"/>
    <p:sldId id="1609" r:id="rId64"/>
    <p:sldId id="1610" r:id="rId65"/>
    <p:sldId id="1365" r:id="rId66"/>
    <p:sldId id="1324" r:id="rId67"/>
    <p:sldId id="1167" r:id="rId68"/>
    <p:sldId id="1366" r:id="rId69"/>
    <p:sldId id="1367" r:id="rId70"/>
    <p:sldId id="1611" r:id="rId71"/>
    <p:sldId id="1169" r:id="rId72"/>
    <p:sldId id="958" r:id="rId73"/>
    <p:sldId id="1473" r:id="rId74"/>
    <p:sldId id="1468" r:id="rId75"/>
    <p:sldId id="1484" r:id="rId76"/>
    <p:sldId id="1613" r:id="rId77"/>
    <p:sldId id="1249" r:id="rId78"/>
    <p:sldId id="1612" r:id="rId79"/>
    <p:sldId id="1515" r:id="rId80"/>
    <p:sldId id="1352" r:id="rId81"/>
    <p:sldId id="1487" r:id="rId82"/>
    <p:sldId id="1489" r:id="rId83"/>
    <p:sldId id="1490" r:id="rId84"/>
    <p:sldId id="1497" r:id="rId85"/>
    <p:sldId id="1474" r:id="rId86"/>
    <p:sldId id="1538" r:id="rId87"/>
    <p:sldId id="1498" r:id="rId88"/>
    <p:sldId id="1516" r:id="rId89"/>
    <p:sldId id="1506" r:id="rId90"/>
    <p:sldId id="1511" r:id="rId91"/>
    <p:sldId id="1517" r:id="rId92"/>
    <p:sldId id="1507" r:id="rId93"/>
    <p:sldId id="1499" r:id="rId94"/>
    <p:sldId id="1518" r:id="rId95"/>
    <p:sldId id="1493" r:id="rId96"/>
    <p:sldId id="1508" r:id="rId97"/>
    <p:sldId id="1519" r:id="rId98"/>
    <p:sldId id="1537" r:id="rId99"/>
    <p:sldId id="1520" r:id="rId100"/>
    <p:sldId id="1523" r:id="rId101"/>
    <p:sldId id="1524" r:id="rId102"/>
    <p:sldId id="1525" r:id="rId103"/>
    <p:sldId id="1532" r:id="rId104"/>
    <p:sldId id="1527" r:id="rId105"/>
    <p:sldId id="1528" r:id="rId106"/>
    <p:sldId id="1540" r:id="rId107"/>
    <p:sldId id="1509" r:id="rId108"/>
    <p:sldId id="1542" r:id="rId109"/>
    <p:sldId id="1529" r:id="rId110"/>
    <p:sldId id="1510" r:id="rId111"/>
    <p:sldId id="1492" r:id="rId112"/>
    <p:sldId id="1482" r:id="rId113"/>
    <p:sldId id="1544" r:id="rId114"/>
    <p:sldId id="1551" r:id="rId115"/>
    <p:sldId id="1552" r:id="rId116"/>
    <p:sldId id="1494" r:id="rId117"/>
    <p:sldId id="1547" r:id="rId118"/>
    <p:sldId id="1495" r:id="rId119"/>
    <p:sldId id="1549" r:id="rId120"/>
    <p:sldId id="1479" r:id="rId121"/>
    <p:sldId id="1545" r:id="rId122"/>
    <p:sldId id="1615" r:id="rId123"/>
    <p:sldId id="1616" r:id="rId124"/>
    <p:sldId id="1614" r:id="rId125"/>
    <p:sldId id="1621" r:id="rId126"/>
    <p:sldId id="1554" r:id="rId127"/>
    <p:sldId id="1617" r:id="rId128"/>
    <p:sldId id="1225" r:id="rId129"/>
    <p:sldId id="1622" r:id="rId130"/>
    <p:sldId id="1219" r:id="rId131"/>
    <p:sldId id="1220" r:id="rId132"/>
    <p:sldId id="1221" r:id="rId133"/>
    <p:sldId id="1197" r:id="rId134"/>
    <p:sldId id="1198" r:id="rId135"/>
    <p:sldId id="1120" r:id="rId136"/>
    <p:sldId id="1121" r:id="rId137"/>
    <p:sldId id="1199" r:id="rId138"/>
    <p:sldId id="1407" r:id="rId139"/>
    <p:sldId id="417" r:id="rId1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6AA3D5"/>
    <a:srgbClr val="0775BF"/>
    <a:srgbClr val="FF2F92"/>
    <a:srgbClr val="2479CE"/>
    <a:srgbClr val="0080C4"/>
    <a:srgbClr val="B0B0B0"/>
    <a:srgbClr val="00B04F"/>
    <a:srgbClr val="F1F1F1"/>
    <a:srgbClr val="FF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2"/>
    <p:restoredTop sz="86402" autoAdjust="0"/>
  </p:normalViewPr>
  <p:slideViewPr>
    <p:cSldViewPr snapToGrid="0" snapToObjects="1" showGuides="1">
      <p:cViewPr>
        <p:scale>
          <a:sx n="108" d="100"/>
          <a:sy n="108" d="100"/>
        </p:scale>
        <p:origin x="168" y="1824"/>
      </p:cViewPr>
      <p:guideLst>
        <p:guide orient="horz" pos="2232"/>
        <p:guide pos="2904"/>
      </p:guideLst>
    </p:cSldViewPr>
  </p:slideViewPr>
  <p:outlineViewPr>
    <p:cViewPr>
      <p:scale>
        <a:sx n="33" d="100"/>
        <a:sy n="33" d="100"/>
      </p:scale>
      <p:origin x="0" y="-6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19408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13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140" Type="http://schemas.openxmlformats.org/officeDocument/2006/relationships/slide" Target="slides/slide137.xml"/><Relationship Id="rId141" Type="http://schemas.openxmlformats.org/officeDocument/2006/relationships/notesMaster" Target="notesMasters/notesMaster1.xml"/><Relationship Id="rId142" Type="http://schemas.openxmlformats.org/officeDocument/2006/relationships/presProps" Target="presProps.xml"/><Relationship Id="rId143" Type="http://schemas.openxmlformats.org/officeDocument/2006/relationships/viewProps" Target="viewProps.xml"/><Relationship Id="rId144" Type="http://schemas.openxmlformats.org/officeDocument/2006/relationships/theme" Target="theme/theme1.xml"/><Relationship Id="rId1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3F8F95-5405-0441-89E6-4EBE42B9D423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8AD0CF4-D9B8-3042-96AA-EC3F308A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5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46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D641790-73E7-E545-821E-9E580720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Relationship Id="rId3" Type="http://schemas.openxmlformats.org/officeDocument/2006/relationships/image" Target="../media/image12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0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4" Type="http://schemas.openxmlformats.org/officeDocument/2006/relationships/image" Target="../media/image156.jp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.pn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png"/><Relationship Id="rId5" Type="http://schemas.openxmlformats.org/officeDocument/2006/relationships/image" Target="../media/image5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tiff"/><Relationship Id="rId3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tiff"/><Relationship Id="rId3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84979" y="2382838"/>
            <a:ext cx="8389918" cy="17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Internal Medicine Orientation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Point of Care Tools</a:t>
            </a:r>
            <a:endParaRPr lang="en-US" sz="4800" b="1" dirty="0">
              <a:solidFill>
                <a:srgbClr val="000000"/>
              </a:solidFill>
              <a:latin typeface="+mj-lt"/>
              <a:cs typeface="Verdana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037095" y="6417963"/>
            <a:ext cx="10307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Aug, 2017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686" y="182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1908" y="278459"/>
            <a:ext cx="5448652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Background Questions</a:t>
            </a:r>
            <a:endParaRPr lang="en-US" sz="44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172" y="1150515"/>
            <a:ext cx="7770284" cy="24807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+mj-lt"/>
                <a:cs typeface="Times New Roman"/>
              </a:rPr>
              <a:t>Background Questions are general: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	What is a disorder?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+mj-lt"/>
                <a:cs typeface="Times New Roman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What causes It?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+mj-lt"/>
                <a:cs typeface="Times New Roman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How does it present?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	What are some treatment options?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1" y="3926759"/>
            <a:ext cx="7772400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dirty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Resources that answer background questions: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Textbooks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Narratives that give a general 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overview such as the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point of care tools </a:t>
            </a:r>
            <a:endParaRPr lang="en-US" sz="2400" dirty="0">
              <a:solidFill>
                <a:srgbClr val="3366FF"/>
              </a:solidFill>
              <a:latin typeface="Calibri"/>
              <a:ea typeface="+mn-ea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896" y="6159532"/>
            <a:ext cx="4566180" cy="4148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1100" i="1" dirty="0" smtClean="0">
                <a:solidFill>
                  <a:srgbClr val="3366FF"/>
                </a:solidFill>
                <a:latin typeface="+mj-lt"/>
                <a:cs typeface="Times New Roman"/>
              </a:rPr>
              <a:t>from</a:t>
            </a:r>
            <a:r>
              <a:rPr lang="en-US" sz="1100" dirty="0" smtClean="0">
                <a:solidFill>
                  <a:srgbClr val="3366FF"/>
                </a:solidFill>
                <a:latin typeface="+mj-lt"/>
                <a:cs typeface="Times New Roman"/>
              </a:rPr>
              <a:t> SUNY Downstate Medical Center, Medical Research Library of Brooklyn</a:t>
            </a:r>
          </a:p>
        </p:txBody>
      </p:sp>
    </p:spTree>
    <p:extLst>
      <p:ext uri="{BB962C8B-B14F-4D97-AF65-F5344CB8AC3E}">
        <p14:creationId xmlns:p14="http://schemas.microsoft.com/office/powerpoint/2010/main" val="8581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5636" y="736685"/>
            <a:ext cx="8575097" cy="5298227"/>
            <a:chOff x="336656" y="736685"/>
            <a:chExt cx="8575097" cy="5298227"/>
          </a:xfrm>
        </p:grpSpPr>
        <p:grpSp>
          <p:nvGrpSpPr>
            <p:cNvPr id="7" name="Group 6"/>
            <p:cNvGrpSpPr/>
            <p:nvPr/>
          </p:nvGrpSpPr>
          <p:grpSpPr>
            <a:xfrm>
              <a:off x="336656" y="736685"/>
              <a:ext cx="8575097" cy="5298227"/>
              <a:chOff x="336656" y="736685"/>
              <a:chExt cx="8575097" cy="529822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656" y="736685"/>
                <a:ext cx="8575097" cy="529822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411360" y="760017"/>
                <a:ext cx="1071128" cy="268991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78696" y="4708634"/>
              <a:ext cx="8471011" cy="1215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7542" y="2765992"/>
            <a:ext cx="8889238" cy="3040973"/>
            <a:chOff x="127542" y="2765992"/>
            <a:chExt cx="8889238" cy="30409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2" y="3960893"/>
              <a:ext cx="8889238" cy="1846072"/>
            </a:xfrm>
            <a:prstGeom prst="rect">
              <a:avLst/>
            </a:prstGeom>
            <a:ln w="38100">
              <a:solidFill>
                <a:srgbClr val="8D8D8D"/>
              </a:solidFill>
            </a:ln>
            <a:effectLst/>
          </p:spPr>
        </p:pic>
        <p:sp>
          <p:nvSpPr>
            <p:cNvPr id="11" name="Rounded Rectangular Callout 10"/>
            <p:cNvSpPr/>
            <p:nvPr/>
          </p:nvSpPr>
          <p:spPr>
            <a:xfrm>
              <a:off x="4949315" y="2765992"/>
              <a:ext cx="2669628" cy="966954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182D75"/>
                  </a:solidFill>
                </a:rPr>
                <a:t>Dx</a:t>
              </a:r>
              <a:r>
                <a:rPr lang="en-US" sz="3600" dirty="0" smtClean="0">
                  <a:solidFill>
                    <a:srgbClr val="182D75"/>
                  </a:solidFill>
                </a:rPr>
                <a:t> Imaging</a:t>
              </a:r>
              <a:endParaRPr lang="en-US" sz="36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1282" y="625833"/>
            <a:ext cx="8517636" cy="4684014"/>
            <a:chOff x="351282" y="478691"/>
            <a:chExt cx="8517636" cy="4684014"/>
          </a:xfrm>
        </p:grpSpPr>
        <p:grpSp>
          <p:nvGrpSpPr>
            <p:cNvPr id="6" name="Group 5"/>
            <p:cNvGrpSpPr/>
            <p:nvPr/>
          </p:nvGrpSpPr>
          <p:grpSpPr>
            <a:xfrm>
              <a:off x="351282" y="478691"/>
              <a:ext cx="8517636" cy="4684014"/>
              <a:chOff x="351282" y="478691"/>
              <a:chExt cx="8517636" cy="468401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282" y="478691"/>
                <a:ext cx="8517636" cy="4684014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753710" y="4126887"/>
                <a:ext cx="5969876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519446" y="508173"/>
              <a:ext cx="977462" cy="23806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1836" y="2599027"/>
            <a:ext cx="8796528" cy="3355650"/>
            <a:chOff x="211836" y="2599027"/>
            <a:chExt cx="8796528" cy="33556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36" y="3824887"/>
              <a:ext cx="8796528" cy="2129790"/>
            </a:xfrm>
            <a:prstGeom prst="rect">
              <a:avLst/>
            </a:prstGeom>
            <a:ln w="38100">
              <a:solidFill>
                <a:srgbClr val="8D8D8D"/>
              </a:solidFill>
            </a:ln>
          </p:spPr>
        </p:pic>
        <p:sp>
          <p:nvSpPr>
            <p:cNvPr id="11" name="Rounded Rectangular Callout 10"/>
            <p:cNvSpPr/>
            <p:nvPr/>
          </p:nvSpPr>
          <p:spPr>
            <a:xfrm>
              <a:off x="5129049" y="2599027"/>
              <a:ext cx="2606566" cy="966954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182D75"/>
                  </a:solidFill>
                </a:rPr>
                <a:t>ECG/Echo</a:t>
              </a:r>
              <a:endParaRPr lang="en-US" sz="40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2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9392" y="245765"/>
            <a:ext cx="8281416" cy="4371848"/>
            <a:chOff x="469392" y="267578"/>
            <a:chExt cx="8281416" cy="43718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92" y="267578"/>
              <a:ext cx="8281416" cy="437184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361790" y="287460"/>
              <a:ext cx="977462" cy="23806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2029667"/>
            <a:ext cx="8610600" cy="4644898"/>
            <a:chOff x="304800" y="2029667"/>
            <a:chExt cx="8610600" cy="46448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48" b="7916"/>
            <a:stretch/>
          </p:blipFill>
          <p:spPr>
            <a:xfrm>
              <a:off x="304800" y="3245552"/>
              <a:ext cx="8610600" cy="3429013"/>
            </a:xfrm>
            <a:prstGeom prst="rect">
              <a:avLst/>
            </a:prstGeom>
            <a:ln w="38100">
              <a:solidFill>
                <a:srgbClr val="8D8D8D"/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5854260" y="2029667"/>
              <a:ext cx="1912885" cy="804044"/>
            </a:xfrm>
            <a:prstGeom prst="wedgeRoundRectCallout">
              <a:avLst>
                <a:gd name="adj1" fmla="val -19719"/>
                <a:gd name="adj2" fmla="val 10298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182D75"/>
                  </a:solidFill>
                </a:rPr>
                <a:t>DDx</a:t>
              </a:r>
              <a:endParaRPr lang="en-US" sz="40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0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5902" y="374432"/>
            <a:ext cx="8248396" cy="5547360"/>
            <a:chOff x="485902" y="374432"/>
            <a:chExt cx="8248396" cy="5547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02" y="374432"/>
              <a:ext cx="8248396" cy="554736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340773" y="392560"/>
              <a:ext cx="977462" cy="23806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6700" y="2328303"/>
            <a:ext cx="8686800" cy="4194417"/>
            <a:chOff x="266700" y="2328303"/>
            <a:chExt cx="8686800" cy="41944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34" b="13767"/>
            <a:stretch/>
          </p:blipFill>
          <p:spPr>
            <a:xfrm>
              <a:off x="266700" y="3505200"/>
              <a:ext cx="8686800" cy="3017520"/>
            </a:xfrm>
            <a:prstGeom prst="rect">
              <a:avLst/>
            </a:prstGeom>
            <a:ln w="38100">
              <a:solidFill>
                <a:srgbClr val="8D8D8D"/>
              </a:solidFill>
            </a:ln>
          </p:spPr>
        </p:pic>
        <p:sp>
          <p:nvSpPr>
            <p:cNvPr id="16" name="Rounded Rectangular Callout 15"/>
            <p:cNvSpPr/>
            <p:nvPr/>
          </p:nvSpPr>
          <p:spPr>
            <a:xfrm>
              <a:off x="5843753" y="2328303"/>
              <a:ext cx="2743199" cy="966954"/>
            </a:xfrm>
            <a:prstGeom prst="wedgeRoundRectCallout">
              <a:avLst>
                <a:gd name="adj1" fmla="val -11673"/>
                <a:gd name="adj2" fmla="val 75544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182D75"/>
                  </a:solidFill>
                </a:rPr>
                <a:t>Algorithms</a:t>
              </a:r>
              <a:endParaRPr lang="en-US" sz="36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5607" y="418222"/>
            <a:ext cx="8388985" cy="5182870"/>
            <a:chOff x="415607" y="418222"/>
            <a:chExt cx="8388985" cy="51828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07" y="418222"/>
              <a:ext cx="8388985" cy="51828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372305" y="455620"/>
              <a:ext cx="977462" cy="23806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0444" y="2541946"/>
            <a:ext cx="8778240" cy="3866678"/>
            <a:chOff x="200444" y="2541946"/>
            <a:chExt cx="8778240" cy="38666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91"/>
            <a:stretch/>
          </p:blipFill>
          <p:spPr>
            <a:xfrm>
              <a:off x="200444" y="3703143"/>
              <a:ext cx="8778240" cy="2705481"/>
            </a:xfrm>
            <a:prstGeom prst="rect">
              <a:avLst/>
            </a:prstGeom>
            <a:ln w="38100">
              <a:solidFill>
                <a:srgbClr val="8D8D8D"/>
              </a:solidFill>
            </a:ln>
          </p:spPr>
        </p:pic>
        <p:sp>
          <p:nvSpPr>
            <p:cNvPr id="12" name="Rounded Rectangular Callout 11"/>
            <p:cNvSpPr/>
            <p:nvPr/>
          </p:nvSpPr>
          <p:spPr>
            <a:xfrm>
              <a:off x="6106394" y="2541946"/>
              <a:ext cx="2785244" cy="935422"/>
            </a:xfrm>
            <a:prstGeom prst="wedgeRoundRectCallout">
              <a:avLst>
                <a:gd name="adj1" fmla="val 20281"/>
                <a:gd name="adj2" fmla="val 76558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182D75"/>
                  </a:solidFill>
                </a:rPr>
                <a:t>Nomograms</a:t>
              </a:r>
              <a:endParaRPr lang="en-US" sz="36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6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700" y="317501"/>
            <a:ext cx="8551735" cy="4876798"/>
            <a:chOff x="393700" y="317501"/>
            <a:chExt cx="8551735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3700" y="317501"/>
              <a:ext cx="8551735" cy="1282700"/>
            </a:xfrm>
            <a:prstGeom prst="wedgeRoundRectCallout">
              <a:avLst>
                <a:gd name="adj1" fmla="val -21483"/>
                <a:gd name="adj2" fmla="val 17920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3266FF"/>
                  </a:solidFill>
                </a:rPr>
                <a:t>Click Quick Reference, 2 Minute Medicine</a:t>
              </a:r>
              <a:r>
                <a:rPr lang="en-US" sz="4400" dirty="0" smtClean="0">
                  <a:solidFill>
                    <a:srgbClr val="3266FF"/>
                  </a:solidFill>
                </a:rPr>
                <a:t>®</a:t>
              </a:r>
              <a:endParaRPr lang="en-US" sz="4400" dirty="0">
                <a:solidFill>
                  <a:srgbClr val="3266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035300" y="1264443"/>
              <a:ext cx="3759200" cy="3574257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224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9886" y="238878"/>
            <a:ext cx="6980428" cy="6280404"/>
            <a:chOff x="1119886" y="364998"/>
            <a:chExt cx="6980428" cy="62804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86" y="364998"/>
              <a:ext cx="6980428" cy="62804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88829" y="364998"/>
              <a:ext cx="977462" cy="244602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4461644" y="2652427"/>
            <a:ext cx="2532993" cy="926346"/>
          </a:xfrm>
          <a:prstGeom prst="wedgeRoundRectCallout">
            <a:avLst>
              <a:gd name="adj1" fmla="val -44655"/>
              <a:gd name="adj2" fmla="val 90919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252773"/>
                </a:solidFill>
              </a:rPr>
              <a:t>Click Topics</a:t>
            </a:r>
            <a:endParaRPr lang="en-US" sz="3600" dirty="0">
              <a:solidFill>
                <a:srgbClr val="2527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1051" r="343" b="-42"/>
          <a:stretch/>
        </p:blipFill>
        <p:spPr>
          <a:xfrm>
            <a:off x="1464885" y="836623"/>
            <a:ext cx="2651760" cy="5852160"/>
          </a:xfrm>
          <a:prstGeom prst="rect">
            <a:avLst/>
          </a:prstGeom>
          <a:ln w="38100">
            <a:solidFill>
              <a:srgbClr val="8D8D8D"/>
            </a:solidFill>
          </a:ln>
        </p:spPr>
      </p:pic>
    </p:spTree>
    <p:extLst>
      <p:ext uri="{BB962C8B-B14F-4D97-AF65-F5344CB8AC3E}">
        <p14:creationId xmlns:p14="http://schemas.microsoft.com/office/powerpoint/2010/main" val="4398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9886" y="364998"/>
            <a:ext cx="6980428" cy="6280404"/>
            <a:chOff x="1119886" y="364998"/>
            <a:chExt cx="6980428" cy="62804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86" y="364998"/>
              <a:ext cx="6980428" cy="62804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88829" y="364998"/>
              <a:ext cx="977462" cy="244602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026980" y="3384332"/>
            <a:ext cx="4834759" cy="525517"/>
          </a:xfrm>
          <a:prstGeom prst="rect">
            <a:avLst/>
          </a:prstGeom>
          <a:noFill/>
          <a:ln w="5715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2536979"/>
            <a:ext cx="8738616" cy="1372870"/>
          </a:xfrm>
          <a:prstGeom prst="rect">
            <a:avLst/>
          </a:prstGeom>
          <a:ln w="57150">
            <a:solidFill>
              <a:srgbClr val="8D8D8D"/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6080433" y="4757202"/>
            <a:ext cx="2785243" cy="809389"/>
          </a:xfrm>
          <a:prstGeom prst="wedgeRoundRectCallout">
            <a:avLst>
              <a:gd name="adj1" fmla="val 5137"/>
              <a:gd name="adj2" fmla="val -109235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252773"/>
                </a:solidFill>
              </a:rPr>
              <a:t>Get Alerts</a:t>
            </a:r>
            <a:endParaRPr lang="en-US" sz="40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701" y="317501"/>
            <a:ext cx="8153400" cy="4876798"/>
            <a:chOff x="393701" y="317501"/>
            <a:chExt cx="8153400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3701" y="317501"/>
              <a:ext cx="8153400" cy="1282700"/>
            </a:xfrm>
            <a:prstGeom prst="wedgeRoundRectCallout">
              <a:avLst>
                <a:gd name="adj1" fmla="val -21483"/>
                <a:gd name="adj2" fmla="val 17920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3266FF"/>
                  </a:solidFill>
                </a:rPr>
                <a:t>Click Quick Reference, select Calculators</a:t>
              </a:r>
              <a:endParaRPr lang="en-US" sz="3600" dirty="0">
                <a:solidFill>
                  <a:srgbClr val="3266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616200" y="1231900"/>
              <a:ext cx="4394200" cy="3810000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79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84020" y="350520"/>
            <a:ext cx="5852160" cy="6309360"/>
            <a:chOff x="1684020" y="350520"/>
            <a:chExt cx="5852160" cy="6309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7" b="1867"/>
            <a:stretch/>
          </p:blipFill>
          <p:spPr>
            <a:xfrm>
              <a:off x="1684020" y="350520"/>
              <a:ext cx="5852160" cy="6309360"/>
            </a:xfrm>
            <a:prstGeom prst="rect">
              <a:avLst/>
            </a:prstGeom>
            <a:ln w="38100">
              <a:solidFill>
                <a:srgbClr val="9A9A9A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4610099" y="371540"/>
              <a:ext cx="560991" cy="164488"/>
            </a:xfrm>
            <a:prstGeom prst="rect">
              <a:avLst/>
            </a:prstGeom>
            <a:solidFill>
              <a:srgbClr val="444444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84021" y="1639614"/>
            <a:ext cx="1374490" cy="5020266"/>
          </a:xfrm>
          <a:prstGeom prst="rect">
            <a:avLst/>
          </a:prstGeom>
          <a:noFill/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9704" y="1869266"/>
            <a:ext cx="4396476" cy="274477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8914" y="385235"/>
            <a:ext cx="5882372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Foreground Questions</a:t>
            </a:r>
            <a:endParaRPr lang="en-US" sz="44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8446" y="1346181"/>
            <a:ext cx="7770284" cy="16002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endParaRPr lang="en-US" sz="2400" dirty="0">
              <a:solidFill>
                <a:srgbClr val="3366FF"/>
              </a:solidFill>
              <a:latin typeface="+mj-lt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887" y="1447792"/>
            <a:ext cx="7865534" cy="16594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+mj-lt"/>
                <a:cs typeface="Times New Roman"/>
              </a:rPr>
              <a:t>Foreground Questions answer: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>
                <a:solidFill>
                  <a:srgbClr val="3366FF"/>
                </a:solidFill>
                <a:latin typeface="+mj-lt"/>
                <a:cs typeface="Times New Roman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specific questions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+mj-lt"/>
                <a:cs typeface="Times New Roman"/>
              </a:rPr>
              <a:t>	about a specific patient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887" y="3593609"/>
            <a:ext cx="77724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Resources that answer foreground questions: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Primary sources – original research 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articles: </a:t>
            </a:r>
            <a:r>
              <a:rPr lang="en-US" sz="2400" dirty="0" smtClean="0">
                <a:solidFill>
                  <a:srgbClr val="00B050"/>
                </a:solidFill>
                <a:latin typeface="Calibri"/>
                <a:ea typeface="+mn-ea"/>
                <a:cs typeface="Times New Roman"/>
              </a:rPr>
              <a:t>PubMed</a:t>
            </a:r>
            <a:endParaRPr lang="en-US" sz="2400" dirty="0" smtClean="0">
              <a:solidFill>
                <a:srgbClr val="00B050"/>
              </a:solidFill>
              <a:latin typeface="Calibri"/>
              <a:ea typeface="+mn-ea"/>
              <a:cs typeface="Times New Roman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ea typeface="+mn-ea"/>
                <a:cs typeface="Times New Roman"/>
              </a:rPr>
              <a:t>	Secondary sources – systematic reviews, synopses, and 			reviews of individual studies</a:t>
            </a:r>
            <a:endParaRPr lang="en-US" sz="2400" dirty="0">
              <a:solidFill>
                <a:srgbClr val="3366FF"/>
              </a:solidFill>
              <a:latin typeface="Calibri"/>
              <a:ea typeface="+mn-ea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896" y="6079067"/>
            <a:ext cx="4566180" cy="4148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1100" i="1" dirty="0" smtClean="0">
                <a:solidFill>
                  <a:srgbClr val="3366FF"/>
                </a:solidFill>
                <a:latin typeface="+mj-lt"/>
                <a:cs typeface="Times New Roman"/>
              </a:rPr>
              <a:t>from</a:t>
            </a:r>
            <a:r>
              <a:rPr lang="en-US" sz="1100" dirty="0" smtClean="0">
                <a:solidFill>
                  <a:srgbClr val="3366FF"/>
                </a:solidFill>
                <a:latin typeface="+mj-lt"/>
                <a:cs typeface="Times New Roman"/>
              </a:rPr>
              <a:t> SUNY Downstate Medical Center, Medical Research Library of Brooklyn</a:t>
            </a:r>
          </a:p>
        </p:txBody>
      </p:sp>
    </p:spTree>
    <p:extLst>
      <p:ext uri="{BB962C8B-B14F-4D97-AF65-F5344CB8AC3E}">
        <p14:creationId xmlns:p14="http://schemas.microsoft.com/office/powerpoint/2010/main" val="15710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2001" y="1305623"/>
            <a:ext cx="8696198" cy="4399153"/>
            <a:chOff x="262001" y="1305623"/>
            <a:chExt cx="8696198" cy="4399153"/>
          </a:xfrm>
        </p:grpSpPr>
        <p:grpSp>
          <p:nvGrpSpPr>
            <p:cNvPr id="10" name="Group 9"/>
            <p:cNvGrpSpPr/>
            <p:nvPr/>
          </p:nvGrpSpPr>
          <p:grpSpPr>
            <a:xfrm>
              <a:off x="262001" y="1305623"/>
              <a:ext cx="8696198" cy="4399153"/>
              <a:chOff x="262001" y="1305623"/>
              <a:chExt cx="8696198" cy="43991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001" y="1305623"/>
                <a:ext cx="8696198" cy="439915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454400" y="1343723"/>
                <a:ext cx="1295400" cy="281877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79759" y="3683875"/>
              <a:ext cx="3086072" cy="1939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42970" y="4412444"/>
              <a:ext cx="2352040" cy="1282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368328" y="1378012"/>
            <a:ext cx="4107180" cy="1012211"/>
          </a:xfrm>
          <a:prstGeom prst="wedgeRoundRectCallout">
            <a:avLst>
              <a:gd name="adj1" fmla="val 34126"/>
              <a:gd name="adj2" fmla="val 70069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252773"/>
                </a:solidFill>
              </a:rPr>
              <a:t>Click Multimedia</a:t>
            </a:r>
            <a:endParaRPr lang="en-US" sz="4000" dirty="0">
              <a:solidFill>
                <a:srgbClr val="25277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5781" y="2894824"/>
            <a:ext cx="5269230" cy="1013018"/>
            <a:chOff x="525781" y="2894824"/>
            <a:chExt cx="5269230" cy="1013018"/>
          </a:xfrm>
        </p:grpSpPr>
        <p:sp>
          <p:nvSpPr>
            <p:cNvPr id="19" name="Right Arrow 18"/>
            <p:cNvSpPr/>
            <p:nvPr/>
          </p:nvSpPr>
          <p:spPr>
            <a:xfrm>
              <a:off x="525781" y="2894824"/>
              <a:ext cx="2917190" cy="1013018"/>
            </a:xfrm>
            <a:prstGeom prst="rightArrow">
              <a:avLst>
                <a:gd name="adj1" fmla="val 50000"/>
                <a:gd name="adj2" fmla="val 67774"/>
              </a:avLst>
            </a:prstGeom>
            <a:solidFill>
              <a:srgbClr val="CC1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smtClean="0"/>
                <a:t>        Select</a:t>
              </a:r>
              <a:endParaRPr lang="en-US" sz="3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86985" y="3020118"/>
              <a:ext cx="2308026" cy="763212"/>
            </a:xfrm>
            <a:prstGeom prst="rect">
              <a:avLst/>
            </a:prstGeom>
            <a:noFill/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49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41" y="375031"/>
            <a:ext cx="6092317" cy="626033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00050" y="1028700"/>
            <a:ext cx="3200949" cy="908172"/>
          </a:xfrm>
          <a:prstGeom prst="wedgeRoundRectCallout">
            <a:avLst>
              <a:gd name="adj1" fmla="val 65260"/>
              <a:gd name="adj2" fmla="val 62329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252773"/>
                </a:solidFill>
              </a:rPr>
              <a:t>By Category</a:t>
            </a:r>
            <a:endParaRPr lang="en-US" sz="40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46" y="364998"/>
            <a:ext cx="6452108" cy="628040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2890" y="1405890"/>
            <a:ext cx="3200949" cy="908172"/>
          </a:xfrm>
          <a:prstGeom prst="wedgeRoundRectCallout">
            <a:avLst>
              <a:gd name="adj1" fmla="val 65260"/>
              <a:gd name="adj2" fmla="val 62329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252773"/>
                </a:solidFill>
              </a:rPr>
              <a:t>By System</a:t>
            </a:r>
            <a:endParaRPr lang="en-US" sz="40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38588" y="194310"/>
            <a:ext cx="5040503" cy="6400292"/>
            <a:chOff x="2089848" y="205740"/>
            <a:chExt cx="5040503" cy="64002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848" y="205740"/>
              <a:ext cx="5040503" cy="640029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226208" y="205740"/>
              <a:ext cx="560991" cy="164488"/>
            </a:xfrm>
            <a:prstGeom prst="rect">
              <a:avLst/>
            </a:prstGeom>
            <a:solidFill>
              <a:srgbClr val="444444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388620" y="903102"/>
            <a:ext cx="4984029" cy="976620"/>
          </a:xfrm>
          <a:prstGeom prst="wedgeRoundRectCallout">
            <a:avLst>
              <a:gd name="adj1" fmla="val 62512"/>
              <a:gd name="adj2" fmla="val 57647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252773"/>
                </a:solidFill>
              </a:rPr>
              <a:t>Exploring Essential Radiology</a:t>
            </a:r>
            <a:endParaRPr lang="en-US" sz="28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5280" y="1359408"/>
            <a:ext cx="8549640" cy="4291584"/>
            <a:chOff x="335280" y="1359408"/>
            <a:chExt cx="8549640" cy="42915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" y="1359408"/>
              <a:ext cx="8549640" cy="42915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05200" y="1384300"/>
              <a:ext cx="1257300" cy="27940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28" y="3683875"/>
            <a:ext cx="4078491" cy="1939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7144" y="3683876"/>
            <a:ext cx="6642537" cy="1677556"/>
            <a:chOff x="147144" y="3683876"/>
            <a:chExt cx="6642537" cy="1677556"/>
          </a:xfrm>
        </p:grpSpPr>
        <p:sp>
          <p:nvSpPr>
            <p:cNvPr id="10" name="Right Arrow 9"/>
            <p:cNvSpPr/>
            <p:nvPr/>
          </p:nvSpPr>
          <p:spPr>
            <a:xfrm>
              <a:off x="147144" y="3683876"/>
              <a:ext cx="4278656" cy="1677556"/>
            </a:xfrm>
            <a:prstGeom prst="rightArrow">
              <a:avLst>
                <a:gd name="adj1" fmla="val 50000"/>
                <a:gd name="adj2" fmla="val 60153"/>
              </a:avLst>
            </a:prstGeom>
            <a:solidFill>
              <a:srgbClr val="CC1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Select</a:t>
              </a:r>
              <a:endParaRPr lang="en-US" sz="4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46820" y="4382814"/>
              <a:ext cx="2342861" cy="262758"/>
            </a:xfrm>
            <a:prstGeom prst="rect">
              <a:avLst/>
            </a:prstGeom>
            <a:noFill/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1534510" y="1566042"/>
            <a:ext cx="2912309" cy="976620"/>
          </a:xfrm>
          <a:prstGeom prst="wedgeRoundRectCallout">
            <a:avLst>
              <a:gd name="adj1" fmla="val 62512"/>
              <a:gd name="adj2" fmla="val 57647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252773"/>
                </a:solidFill>
              </a:rPr>
              <a:t>Click Cases</a:t>
            </a:r>
            <a:endParaRPr lang="en-US" sz="40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2001" y="705738"/>
            <a:ext cx="8696198" cy="5598923"/>
            <a:chOff x="262001" y="705738"/>
            <a:chExt cx="8696198" cy="55989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01" y="705739"/>
              <a:ext cx="8696198" cy="559892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757243" y="705738"/>
              <a:ext cx="655585" cy="271723"/>
            </a:xfrm>
            <a:prstGeom prst="rect">
              <a:avLst/>
            </a:prstGeom>
            <a:solidFill>
              <a:srgbClr val="444444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2411862" y="2837792"/>
            <a:ext cx="4293738" cy="25855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1089" y="1325880"/>
            <a:ext cx="8558022" cy="4358640"/>
            <a:chOff x="331089" y="1325880"/>
            <a:chExt cx="8558022" cy="4358640"/>
          </a:xfrm>
        </p:grpSpPr>
        <p:grpSp>
          <p:nvGrpSpPr>
            <p:cNvPr id="4" name="Group 3"/>
            <p:cNvGrpSpPr/>
            <p:nvPr/>
          </p:nvGrpSpPr>
          <p:grpSpPr>
            <a:xfrm>
              <a:off x="331089" y="1325880"/>
              <a:ext cx="8558022" cy="4358640"/>
              <a:chOff x="331089" y="1325880"/>
              <a:chExt cx="8558022" cy="435864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089" y="1325880"/>
                <a:ext cx="8558022" cy="435864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505200" y="1346200"/>
                <a:ext cx="1257300" cy="279400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30620" y="2924239"/>
              <a:ext cx="4372303" cy="2583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4191" y="2773160"/>
            <a:ext cx="5139562" cy="1677556"/>
            <a:chOff x="704191" y="2773160"/>
            <a:chExt cx="5139562" cy="1677556"/>
          </a:xfrm>
        </p:grpSpPr>
        <p:sp>
          <p:nvSpPr>
            <p:cNvPr id="14" name="Right Arrow 13"/>
            <p:cNvSpPr/>
            <p:nvPr/>
          </p:nvSpPr>
          <p:spPr>
            <a:xfrm>
              <a:off x="704191" y="2773160"/>
              <a:ext cx="4278656" cy="1677556"/>
            </a:xfrm>
            <a:prstGeom prst="rightArrow">
              <a:avLst>
                <a:gd name="adj1" fmla="val 50000"/>
                <a:gd name="adj2" fmla="val 60153"/>
              </a:avLst>
            </a:prstGeom>
            <a:solidFill>
              <a:srgbClr val="CC1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Select</a:t>
              </a:r>
              <a:endParaRPr lang="en-US" sz="4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65987" y="3447392"/>
              <a:ext cx="777766" cy="285415"/>
            </a:xfrm>
            <a:prstGeom prst="rect">
              <a:avLst/>
            </a:prstGeom>
            <a:noFill/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777579" y="1422608"/>
            <a:ext cx="4131879" cy="1102745"/>
          </a:xfrm>
          <a:prstGeom prst="wedgeRoundRectCallout">
            <a:avLst>
              <a:gd name="adj1" fmla="val 62767"/>
              <a:gd name="adj2" fmla="val 55741"/>
              <a:gd name="adj3" fmla="val 16667"/>
            </a:avLst>
          </a:prstGeom>
          <a:solidFill>
            <a:schemeClr val="bg1"/>
          </a:solidFill>
          <a:ln w="76200">
            <a:solidFill>
              <a:srgbClr val="CC12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252773"/>
                </a:solidFill>
              </a:rPr>
              <a:t>Click Study Tools</a:t>
            </a:r>
            <a:endParaRPr lang="en-US" sz="4000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94" y="189188"/>
            <a:ext cx="5846445" cy="63379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0225" y="3038925"/>
            <a:ext cx="8177236" cy="1871040"/>
            <a:chOff x="420225" y="3038925"/>
            <a:chExt cx="8177236" cy="1871040"/>
          </a:xfrm>
        </p:grpSpPr>
        <p:sp>
          <p:nvSpPr>
            <p:cNvPr id="16" name="Rectangle 15"/>
            <p:cNvSpPr/>
            <p:nvPr/>
          </p:nvSpPr>
          <p:spPr>
            <a:xfrm>
              <a:off x="4604654" y="4656083"/>
              <a:ext cx="2290131" cy="253882"/>
            </a:xfrm>
            <a:prstGeom prst="rect">
              <a:avLst/>
            </a:prstGeom>
            <a:noFill/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420225" y="3038925"/>
              <a:ext cx="8177236" cy="1102745"/>
            </a:xfrm>
            <a:prstGeom prst="wedgeRoundRectCallout">
              <a:avLst>
                <a:gd name="adj1" fmla="val 21883"/>
                <a:gd name="adj2" fmla="val 91960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</a:rPr>
                <a:t>CURRENT Medical Diagnosis &amp; Treatment Flashcards</a:t>
              </a:r>
              <a:endParaRPr lang="en-US" sz="28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47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9" y="273272"/>
            <a:ext cx="8169021" cy="62487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061" y="273272"/>
            <a:ext cx="5213318" cy="2007472"/>
            <a:chOff x="252061" y="273272"/>
            <a:chExt cx="5213318" cy="2007472"/>
          </a:xfrm>
        </p:grpSpPr>
        <p:sp>
          <p:nvSpPr>
            <p:cNvPr id="6" name="Rectangle 5"/>
            <p:cNvSpPr/>
            <p:nvPr/>
          </p:nvSpPr>
          <p:spPr>
            <a:xfrm>
              <a:off x="4498429" y="2017985"/>
              <a:ext cx="966950" cy="262759"/>
            </a:xfrm>
            <a:prstGeom prst="rect">
              <a:avLst/>
            </a:prstGeom>
            <a:noFill/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252061" y="273272"/>
              <a:ext cx="4131879" cy="1102745"/>
            </a:xfrm>
            <a:prstGeom prst="wedgeRoundRectCallout">
              <a:avLst>
                <a:gd name="adj1" fmla="val 60986"/>
                <a:gd name="adj2" fmla="val 33820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252773"/>
                  </a:solidFill>
                </a:rPr>
                <a:t>Click Study Tools</a:t>
              </a:r>
              <a:endParaRPr lang="en-US" sz="4000" dirty="0">
                <a:solidFill>
                  <a:srgbClr val="252773"/>
                </a:solidFill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157727" y="3415863"/>
            <a:ext cx="2701088" cy="1008766"/>
          </a:xfrm>
          <a:prstGeom prst="wedgeRoundRectCallout">
            <a:avLst>
              <a:gd name="adj1" fmla="val 59168"/>
              <a:gd name="adj2" fmla="val 13740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252773"/>
                </a:solidFill>
              </a:rPr>
              <a:t>Like </a:t>
            </a:r>
            <a:r>
              <a:rPr lang="en-US" sz="3200" i="1" dirty="0" smtClean="0">
                <a:solidFill>
                  <a:srgbClr val="252773"/>
                </a:solidFill>
              </a:rPr>
              <a:t>Jeopardy!</a:t>
            </a:r>
            <a:endParaRPr lang="en-US" sz="3200" i="1" dirty="0">
              <a:solidFill>
                <a:srgbClr val="252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rgbClr val="0432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52500" y="1740628"/>
            <a:ext cx="7315200" cy="299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7200" i="1" dirty="0" smtClean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Mobile App</a:t>
            </a:r>
            <a:endParaRPr lang="en-US" sz="7200" i="1" dirty="0" smtClean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7200" dirty="0" smtClean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Access Medicine</a:t>
            </a:r>
          </a:p>
        </p:txBody>
      </p:sp>
    </p:spTree>
    <p:extLst>
      <p:ext uri="{BB962C8B-B14F-4D97-AF65-F5344CB8AC3E}">
        <p14:creationId xmlns:p14="http://schemas.microsoft.com/office/powerpoint/2010/main" val="5508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805110" y="338581"/>
            <a:ext cx="5556005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Point of Care Tools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24543" y="1988101"/>
            <a:ext cx="7794399" cy="3895725"/>
            <a:chOff x="424543" y="1988101"/>
            <a:chExt cx="7794399" cy="38957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142" y="1988101"/>
              <a:ext cx="2590800" cy="389572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Rounded Rectangle 26"/>
            <p:cNvSpPr/>
            <p:nvPr/>
          </p:nvSpPr>
          <p:spPr>
            <a:xfrm>
              <a:off x="424543" y="3429000"/>
              <a:ext cx="4588329" cy="16900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available 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from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+mj-lt"/>
                  <a:ea typeface="Times New Roman" charset="0"/>
                  <a:cs typeface="Times New Roman" charset="0"/>
                </a:rPr>
                <a:t>TTUHSC </a:t>
              </a:r>
              <a:r>
                <a:rPr lang="en-US" sz="4000" dirty="0" smtClean="0">
                  <a:solidFill>
                    <a:prstClr val="black"/>
                  </a:solidFill>
                  <a:latin typeface="+mj-lt"/>
                  <a:ea typeface="Times New Roman" charset="0"/>
                  <a:cs typeface="Times New Roman" charset="0"/>
                </a:rPr>
                <a:t>Libraries</a:t>
              </a:r>
              <a:endParaRPr lang="en-US" sz="4000" dirty="0">
                <a:solidFill>
                  <a:prstClr val="black"/>
                </a:solidFill>
                <a:latin typeface="+mj-lt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8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87" y="211757"/>
            <a:ext cx="4898517" cy="6460363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50113" y="274793"/>
            <a:ext cx="2678601" cy="389218"/>
          </a:xfrm>
          <a:prstGeom prst="wedgeRoundRectCallout">
            <a:avLst>
              <a:gd name="adj1" fmla="val 328"/>
              <a:gd name="adj2" fmla="val 4890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C51A00"/>
                </a:solidFill>
                <a:latin typeface="+mj-lt"/>
                <a:cs typeface="Verdana"/>
              </a:rPr>
              <a:t>www.ttuhsc.edu</a:t>
            </a:r>
            <a:r>
              <a:rPr lang="en-US" dirty="0">
                <a:solidFill>
                  <a:srgbClr val="C51A00"/>
                </a:solidFill>
                <a:latin typeface="+mj-lt"/>
                <a:cs typeface="Verdana"/>
              </a:rPr>
              <a:t>/libraries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509" y="396240"/>
            <a:ext cx="3590582" cy="1889760"/>
            <a:chOff x="287509" y="396240"/>
            <a:chExt cx="3590582" cy="188976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287509" y="396240"/>
              <a:ext cx="3590582" cy="1889760"/>
            </a:xfrm>
            <a:prstGeom prst="wedgeRoundRectCallout">
              <a:avLst>
                <a:gd name="adj1" fmla="val 98782"/>
                <a:gd name="adj2" fmla="val 9464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85559" y="547862"/>
              <a:ext cx="3194482" cy="159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Under Popular </a:t>
              </a: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 by School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5120" y="3789680"/>
            <a:ext cx="3403600" cy="2184400"/>
            <a:chOff x="325120" y="3789680"/>
            <a:chExt cx="3403600" cy="2184400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325120" y="3789680"/>
              <a:ext cx="3403600" cy="2184400"/>
            </a:xfrm>
            <a:prstGeom prst="wedgeRoundRectCallout">
              <a:avLst>
                <a:gd name="adj1" fmla="val 105728"/>
                <a:gd name="adj2" fmla="val -6209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6189" y="4196080"/>
              <a:ext cx="2755651" cy="1447800"/>
              <a:chOff x="607309" y="4216400"/>
              <a:chExt cx="2755651" cy="14478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" t="546" r="6190" b="-546"/>
              <a:stretch/>
            </p:blipFill>
            <p:spPr>
              <a:xfrm>
                <a:off x="2265680" y="4216400"/>
                <a:ext cx="1097280" cy="1447800"/>
              </a:xfrm>
              <a:prstGeom prst="rect">
                <a:avLst/>
              </a:prstGeom>
              <a:ln w="28575">
                <a:solidFill>
                  <a:srgbClr val="979797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607309" y="4572000"/>
                <a:ext cx="1587251" cy="747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000" dirty="0">
                    <a:solidFill>
                      <a:srgbClr val="00B05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3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" y="254000"/>
            <a:ext cx="6293485" cy="63423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549400" y="3537912"/>
            <a:ext cx="7232650" cy="1063625"/>
          </a:xfrm>
          <a:prstGeom prst="wedgeRoundRectCallout">
            <a:avLst>
              <a:gd name="adj1" fmla="val -34014"/>
              <a:gd name="adj2" fmla="val 120032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</a:t>
            </a:r>
            <a:r>
              <a:rPr lang="en-US" sz="28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Products Umbrella Index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80" y="246644"/>
            <a:ext cx="2834640" cy="503936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68779" y="5594763"/>
            <a:ext cx="7505205" cy="996042"/>
          </a:xfrm>
          <a:prstGeom prst="wedgeRoundRectCallout">
            <a:avLst>
              <a:gd name="adj1" fmla="val -12211"/>
              <a:gd name="adj2" fmla="val -110297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3000"/>
              </a:spcAft>
              <a:defRPr/>
            </a:pPr>
            <a:r>
              <a:rPr lang="en-US" sz="2800" smtClean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800" dirty="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Access </a:t>
            </a:r>
            <a:r>
              <a:rPr lang="en-US" sz="2800" dirty="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Medicine App to download</a:t>
            </a:r>
            <a:endParaRPr lang="en-US" sz="2800" dirty="0">
              <a:solidFill>
                <a:srgbClr val="02699D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B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19" y="570179"/>
            <a:ext cx="4023360" cy="39420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880290" y="5061516"/>
            <a:ext cx="7459617" cy="1201737"/>
          </a:xfrm>
          <a:prstGeom prst="wedgeRoundRectCallout">
            <a:avLst>
              <a:gd name="adj1" fmla="val -4932"/>
              <a:gd name="adj2" fmla="val -11458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C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On your device, click the </a:t>
            </a:r>
            <a:r>
              <a:rPr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Access Medicine App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icon. Login to your personal account.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1425" y="273131"/>
            <a:ext cx="3566160" cy="6339840"/>
            <a:chOff x="521425" y="273131"/>
            <a:chExt cx="3566160" cy="63398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25" y="273131"/>
              <a:ext cx="3566160" cy="6339840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776703" y="5443351"/>
              <a:ext cx="3055603" cy="908172"/>
            </a:xfrm>
            <a:prstGeom prst="wedgeRoundRectCallout">
              <a:avLst>
                <a:gd name="adj1" fmla="val 2522"/>
                <a:gd name="adj2" fmla="val -127274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rgbClr val="252773"/>
                  </a:solidFill>
                </a:rPr>
                <a:t>Click Sign </a:t>
              </a:r>
              <a:r>
                <a:rPr lang="en-US" sz="3600" dirty="0" smtClean="0">
                  <a:solidFill>
                    <a:srgbClr val="252773"/>
                  </a:solidFill>
                </a:rPr>
                <a:t>In</a:t>
              </a:r>
              <a:endParaRPr lang="en-US" sz="3600" dirty="0">
                <a:solidFill>
                  <a:srgbClr val="252773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23543" y="273131"/>
            <a:ext cx="3566160" cy="6339840"/>
            <a:chOff x="5123543" y="273131"/>
            <a:chExt cx="3566160" cy="63398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543" y="273131"/>
              <a:ext cx="3566160" cy="6339840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5378821" y="4265716"/>
              <a:ext cx="3055603" cy="908172"/>
            </a:xfrm>
            <a:prstGeom prst="wedgeRoundRectCallout">
              <a:avLst>
                <a:gd name="adj1" fmla="val 13015"/>
                <a:gd name="adj2" fmla="val -169117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CC12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252773"/>
                  </a:solidFill>
                </a:rPr>
                <a:t>Sign In</a:t>
              </a:r>
              <a:endParaRPr lang="en-US" sz="4000" dirty="0">
                <a:solidFill>
                  <a:srgbClr val="25277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2" y="454660"/>
            <a:ext cx="3474720" cy="61772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756591" y="4714505"/>
            <a:ext cx="6090526" cy="1650668"/>
          </a:xfrm>
          <a:prstGeom prst="wedgeRoundRectCallout">
            <a:avLst>
              <a:gd name="adj1" fmla="val -33399"/>
              <a:gd name="adj2" fmla="val -8005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2479C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Tools available as a “true app” downloaded on your device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05704" y="285123"/>
            <a:ext cx="4521479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MICROMEDEX</a:t>
            </a:r>
            <a:endParaRPr lang="en-US"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4469" y="2703445"/>
            <a:ext cx="5954681" cy="2401541"/>
            <a:chOff x="1214469" y="2733262"/>
            <a:chExt cx="5954681" cy="2401541"/>
          </a:xfrm>
        </p:grpSpPr>
        <p:sp>
          <p:nvSpPr>
            <p:cNvPr id="15" name="Rectangle 14"/>
            <p:cNvSpPr/>
            <p:nvPr/>
          </p:nvSpPr>
          <p:spPr>
            <a:xfrm>
              <a:off x="1214469" y="2733262"/>
              <a:ext cx="4947791" cy="6460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 smtClean="0">
                  <a:latin typeface="News Gothic MT"/>
                  <a:cs typeface="News Gothic MT"/>
                </a:rPr>
                <a:t>Authoritative drug information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075" y="3486978"/>
              <a:ext cx="5172075" cy="16478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210759" y="5477686"/>
            <a:ext cx="5800490" cy="828548"/>
            <a:chOff x="1210759" y="5477686"/>
            <a:chExt cx="5800490" cy="828548"/>
          </a:xfrm>
        </p:grpSpPr>
        <p:sp>
          <p:nvSpPr>
            <p:cNvPr id="16" name="Rectangle 15"/>
            <p:cNvSpPr/>
            <p:nvPr/>
          </p:nvSpPr>
          <p:spPr>
            <a:xfrm>
              <a:off x="1210759" y="5565914"/>
              <a:ext cx="4331565" cy="63610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 smtClean="0">
                  <a:latin typeface="News Gothic MT"/>
                  <a:cs typeface="News Gothic MT"/>
                </a:rPr>
                <a:t>Available as a mobile app</a:t>
              </a:r>
            </a:p>
          </p:txBody>
        </p:sp>
        <p:pic>
          <p:nvPicPr>
            <p:cNvPr id="18" name="Picture 5" descr="ucm263335.jp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649" y="5477686"/>
              <a:ext cx="1244600" cy="82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217779" y="1584629"/>
            <a:ext cx="6074269" cy="1116203"/>
            <a:chOff x="1217779" y="1395788"/>
            <a:chExt cx="6074269" cy="1116203"/>
          </a:xfrm>
        </p:grpSpPr>
        <p:pic>
          <p:nvPicPr>
            <p:cNvPr id="10" name="Picture 9" descr="ch1_mode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698" y="1395788"/>
              <a:ext cx="895350" cy="111620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217779" y="1647583"/>
              <a:ext cx="4815270" cy="5290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Entire US National </a:t>
              </a:r>
              <a:r>
                <a:rPr lang="en-US" sz="2400" dirty="0" smtClean="0">
                  <a:latin typeface="News Gothic MT"/>
                  <a:cs typeface="News Gothic MT"/>
                </a:rPr>
                <a:t>Formulary</a:t>
              </a:r>
              <a:endParaRPr lang="en-US" sz="2400" dirty="0"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6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6329" y="279134"/>
            <a:ext cx="4784598" cy="6310122"/>
            <a:chOff x="226329" y="279134"/>
            <a:chExt cx="4784598" cy="63101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29" y="279134"/>
              <a:ext cx="4784598" cy="6310122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2199371" y="385009"/>
              <a:ext cx="2608449" cy="329393"/>
            </a:xfrm>
            <a:prstGeom prst="wedgeRoundRectCallout">
              <a:avLst>
                <a:gd name="adj1" fmla="val 328"/>
                <a:gd name="adj2" fmla="val 48902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AAAA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rgbClr val="B61700"/>
                  </a:solidFill>
                  <a:latin typeface="+mj-lt"/>
                  <a:cs typeface="Verdana"/>
                </a:rPr>
                <a:t>www.ttuhsc.edu</a:t>
              </a:r>
              <a:r>
                <a:rPr lang="en-US" dirty="0">
                  <a:solidFill>
                    <a:srgbClr val="B61700"/>
                  </a:solidFill>
                  <a:latin typeface="+mj-lt"/>
                  <a:cs typeface="Verdana"/>
                </a:rPr>
                <a:t>/librarie</a:t>
              </a:r>
              <a:r>
                <a:rPr lang="en-US" sz="2000" dirty="0">
                  <a:solidFill>
                    <a:srgbClr val="B61700"/>
                  </a:solidFill>
                  <a:latin typeface="+mj-lt"/>
                  <a:cs typeface="Verdana"/>
                </a:rPr>
                <a:t>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43504" y="3188614"/>
            <a:ext cx="5934737" cy="1032308"/>
            <a:chOff x="3045634" y="3135430"/>
            <a:chExt cx="5934737" cy="1032308"/>
          </a:xfrm>
        </p:grpSpPr>
        <p:sp>
          <p:nvSpPr>
            <p:cNvPr id="11" name="Rectangle 10"/>
            <p:cNvSpPr/>
            <p:nvPr/>
          </p:nvSpPr>
          <p:spPr>
            <a:xfrm>
              <a:off x="3045634" y="3705725"/>
              <a:ext cx="660092" cy="462013"/>
            </a:xfrm>
            <a:prstGeom prst="rect">
              <a:avLst/>
            </a:prstGeom>
            <a:noFill/>
            <a:ln w="73025">
              <a:solidFill>
                <a:srgbClr val="8335F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587173" y="3135430"/>
              <a:ext cx="3393198" cy="1032308"/>
            </a:xfrm>
            <a:prstGeom prst="wedgeRoundRectCallout">
              <a:avLst>
                <a:gd name="adj1" fmla="val -102824"/>
                <a:gd name="adj2" fmla="val 2751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B8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Click </a:t>
              </a:r>
              <a:r>
                <a:rPr lang="en-US" sz="32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Micromedex</a:t>
              </a:r>
              <a:endParaRPr lang="en-US" sz="32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6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4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07 at 12.42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936" r="967" b="1177"/>
          <a:stretch/>
        </p:blipFill>
        <p:spPr>
          <a:xfrm>
            <a:off x="604385" y="413885"/>
            <a:ext cx="7863840" cy="60350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2747282" y="3039296"/>
            <a:ext cx="5623934" cy="2803031"/>
            <a:chOff x="2747282" y="3039296"/>
            <a:chExt cx="5623934" cy="2803031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747282" y="3039296"/>
              <a:ext cx="5623934" cy="1146594"/>
            </a:xfrm>
            <a:prstGeom prst="wedgeRoundRectCallout">
              <a:avLst>
                <a:gd name="adj1" fmla="val 23318"/>
                <a:gd name="adj2" fmla="val 12836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Verdana"/>
                  <a:cs typeface="Verdana"/>
                </a:rPr>
                <a:t>Click Download Mobile Apps</a:t>
              </a:r>
              <a:endParaRPr lang="en-US" sz="2800" dirty="0" smtClean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929162" y="5192085"/>
              <a:ext cx="2435595" cy="650242"/>
            </a:xfrm>
            <a:prstGeom prst="rect">
              <a:avLst/>
            </a:prstGeom>
            <a:noFill/>
            <a:ln w="76200" cmpd="sng">
              <a:solidFill>
                <a:srgbClr val="4BAC2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27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37748" y="268478"/>
            <a:ext cx="5982208" cy="6321044"/>
            <a:chOff x="1592009" y="268478"/>
            <a:chExt cx="5982208" cy="6321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009" y="268478"/>
              <a:ext cx="5982208" cy="632104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29631" y="4675239"/>
              <a:ext cx="332304" cy="1474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5287296" y="2425566"/>
            <a:ext cx="825910" cy="298383"/>
          </a:xfrm>
          <a:prstGeom prst="rect">
            <a:avLst/>
          </a:prstGeom>
          <a:noFill/>
          <a:ln w="76200">
            <a:solidFill>
              <a:srgbClr val="FF2F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73618" y="5406683"/>
            <a:ext cx="4913677" cy="913001"/>
          </a:xfrm>
          <a:prstGeom prst="wedgeRoundRectCallout">
            <a:avLst>
              <a:gd name="adj1" fmla="val 66620"/>
              <a:gd name="adj2" fmla="val -12023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2F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rPr>
              <a:t>Locate </a:t>
            </a:r>
            <a:r>
              <a:rPr lang="en-US" sz="3200" smtClean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rPr>
              <a:t>current password</a:t>
            </a:r>
            <a:endParaRPr lang="en-US" sz="3200" dirty="0">
              <a:solidFill>
                <a:srgbClr val="000000"/>
              </a:solidFill>
              <a:latin typeface="+mj-lt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30660" y="639573"/>
            <a:ext cx="4661521" cy="913001"/>
          </a:xfrm>
          <a:prstGeom prst="wedgeRoundRectCallout">
            <a:avLst>
              <a:gd name="adj1" fmla="val 49702"/>
              <a:gd name="adj2" fmla="val -1227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rPr>
              <a:t>Download instructions</a:t>
            </a:r>
            <a:endParaRPr lang="en-US" sz="3200" dirty="0">
              <a:solidFill>
                <a:srgbClr val="000000"/>
              </a:solidFill>
              <a:latin typeface="+mj-lt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480242" y="2694213"/>
            <a:ext cx="4205741" cy="1477737"/>
            <a:chOff x="2480242" y="2694213"/>
            <a:chExt cx="4205741" cy="1477737"/>
          </a:xfrm>
        </p:grpSpPr>
        <p:sp>
          <p:nvSpPr>
            <p:cNvPr id="5" name="Rectangle 4"/>
            <p:cNvSpPr/>
            <p:nvPr/>
          </p:nvSpPr>
          <p:spPr>
            <a:xfrm>
              <a:off x="2480242" y="2694213"/>
              <a:ext cx="4205741" cy="1477737"/>
            </a:xfrm>
            <a:prstGeom prst="rect">
              <a:avLst/>
            </a:prstGeom>
            <a:solidFill>
              <a:schemeClr val="bg1"/>
            </a:solidFill>
            <a:ln w="6667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2697261" y="2951946"/>
              <a:ext cx="3771704" cy="954107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smtClean="0">
                  <a:solidFill>
                    <a:srgbClr val="006699"/>
                  </a:solidFill>
                  <a:latin typeface="Calibri"/>
                  <a:ea typeface="+mn-ea"/>
                  <a:cs typeface="+mn-cs"/>
                </a:rPr>
                <a:t>First</a:t>
              </a:r>
              <a:r>
                <a:rPr lang="en-US" sz="5400" dirty="0" smtClean="0">
                  <a:solidFill>
                    <a:srgbClr val="FF6600"/>
                  </a:solidFill>
                  <a:latin typeface="Calibri"/>
                  <a:ea typeface="+mn-ea"/>
                  <a:cs typeface="+mn-cs"/>
                </a:rPr>
                <a:t> Consult</a:t>
              </a:r>
              <a:endParaRPr lang="en-US" sz="54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60397" y="404134"/>
            <a:ext cx="4245432" cy="1722664"/>
            <a:chOff x="2460397" y="681719"/>
            <a:chExt cx="4245432" cy="1722664"/>
          </a:xfrm>
        </p:grpSpPr>
        <p:grpSp>
          <p:nvGrpSpPr>
            <p:cNvPr id="23" name="Group 22"/>
            <p:cNvGrpSpPr/>
            <p:nvPr/>
          </p:nvGrpSpPr>
          <p:grpSpPr>
            <a:xfrm>
              <a:off x="2460397" y="681719"/>
              <a:ext cx="4245432" cy="1722664"/>
              <a:chOff x="2460397" y="2567668"/>
              <a:chExt cx="4245432" cy="172266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460397" y="2567668"/>
                <a:ext cx="4245432" cy="1722664"/>
                <a:chOff x="2277832" y="261257"/>
                <a:chExt cx="4245432" cy="1722664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2277832" y="261257"/>
                  <a:ext cx="4245432" cy="1722664"/>
                  <a:chOff x="2277832" y="261257"/>
                  <a:chExt cx="4245432" cy="1722664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>
                    <a:off x="2277832" y="261257"/>
                    <a:ext cx="4245432" cy="1722664"/>
                  </a:xfrm>
                  <a:prstGeom prst="rect">
                    <a:avLst/>
                  </a:prstGeom>
                  <a:solidFill>
                    <a:schemeClr val="bg1"/>
                  </a:solidFill>
                  <a:ln w="50800">
                    <a:solidFill>
                      <a:srgbClr val="00408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2329771" y="310243"/>
                    <a:ext cx="4131128" cy="1608364"/>
                  </a:xfrm>
                  <a:prstGeom prst="rect">
                    <a:avLst/>
                  </a:prstGeom>
                  <a:solidFill>
                    <a:schemeClr val="bg1"/>
                  </a:solidFill>
                  <a:ln w="92075">
                    <a:solidFill>
                      <a:srgbClr val="8AA6C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2383971" y="367395"/>
                  <a:ext cx="4016263" cy="1502225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rgbClr val="BBDBC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2774723" y="2853417"/>
                <a:ext cx="3616779" cy="1094016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6695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2842646" y="1036482"/>
              <a:ext cx="3480934" cy="951522"/>
            </a:xfrm>
            <a:prstGeom prst="rect">
              <a:avLst/>
            </a:prstGeom>
            <a:solidFill>
              <a:schemeClr val="bg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u="sng" dirty="0" err="1">
                  <a:latin typeface="Myriad Roman" charset="0"/>
                </a:rPr>
                <a:t>Dyna</a:t>
              </a:r>
              <a:r>
                <a:rPr lang="en-US" sz="5400" b="1" u="sng" dirty="0" err="1">
                  <a:solidFill>
                    <a:srgbClr val="00507B"/>
                  </a:solidFill>
                  <a:latin typeface="Myriad Roman" charset="0"/>
                </a:rPr>
                <a:t>Med</a:t>
              </a:r>
              <a:endParaRPr lang="en-US" sz="5400" dirty="0">
                <a:solidFill>
                  <a:srgbClr val="2564A4"/>
                </a:solidFill>
                <a:latin typeface="ArialMT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94530" y="4784272"/>
            <a:ext cx="4177166" cy="1608363"/>
            <a:chOff x="2494530" y="4629150"/>
            <a:chExt cx="4177166" cy="1608363"/>
          </a:xfrm>
        </p:grpSpPr>
        <p:sp>
          <p:nvSpPr>
            <p:cNvPr id="32" name="Rectangle 31"/>
            <p:cNvSpPr/>
            <p:nvPr/>
          </p:nvSpPr>
          <p:spPr>
            <a:xfrm>
              <a:off x="2494530" y="4629150"/>
              <a:ext cx="4177166" cy="160836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1A518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475" y="4735285"/>
              <a:ext cx="33432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75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2484" y="305762"/>
            <a:ext cx="5742432" cy="6284976"/>
            <a:chOff x="322484" y="305762"/>
            <a:chExt cx="5742432" cy="6284976"/>
          </a:xfrm>
        </p:grpSpPr>
        <p:grpSp>
          <p:nvGrpSpPr>
            <p:cNvPr id="9" name="Group 8"/>
            <p:cNvGrpSpPr/>
            <p:nvPr/>
          </p:nvGrpSpPr>
          <p:grpSpPr>
            <a:xfrm>
              <a:off x="322484" y="305762"/>
              <a:ext cx="5742432" cy="6284976"/>
              <a:chOff x="1711897" y="298388"/>
              <a:chExt cx="5742432" cy="628497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897" y="298388"/>
                <a:ext cx="5742432" cy="6284976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488428" y="1799303"/>
                <a:ext cx="275301" cy="2873480"/>
                <a:chOff x="4488428" y="1799303"/>
                <a:chExt cx="275301" cy="287348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4498258" y="1799303"/>
                  <a:ext cx="265471" cy="9586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4488428" y="4576918"/>
                  <a:ext cx="265471" cy="9586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2500680" y="316611"/>
              <a:ext cx="1386039" cy="298383"/>
            </a:xfrm>
            <a:prstGeom prst="rect">
              <a:avLst/>
            </a:prstGeom>
            <a:noFill/>
            <a:ln w="76200">
              <a:solidFill>
                <a:srgbClr val="FF2F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own Arrow 3"/>
          <p:cNvSpPr/>
          <p:nvPr/>
        </p:nvSpPr>
        <p:spPr>
          <a:xfrm>
            <a:off x="7137069" y="439388"/>
            <a:ext cx="866899" cy="5807034"/>
          </a:xfrm>
          <a:prstGeom prst="downArrow">
            <a:avLst>
              <a:gd name="adj1" fmla="val 50000"/>
              <a:gd name="adj2" fmla="val 107590"/>
            </a:avLst>
          </a:prstGeom>
          <a:solidFill>
            <a:srgbClr val="009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smtClean="0"/>
              <a:t>Scroll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45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4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07 at 12.4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2" y="308065"/>
            <a:ext cx="8015732" cy="616534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920190" y="3720911"/>
            <a:ext cx="4166576" cy="1146594"/>
          </a:xfrm>
          <a:prstGeom prst="wedgeRoundRectCallout">
            <a:avLst>
              <a:gd name="adj1" fmla="val -31753"/>
              <a:gd name="adj2" fmla="val -14979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D880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Enter a </a:t>
            </a: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</a:t>
            </a: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name.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3765" y="860505"/>
            <a:ext cx="4353773" cy="438803"/>
          </a:xfrm>
          <a:prstGeom prst="rect">
            <a:avLst/>
          </a:prstGeom>
          <a:noFill/>
          <a:ln w="76200" cmpd="sng">
            <a:solidFill>
              <a:srgbClr val="94209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4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07 at 12.4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5" y="383286"/>
            <a:ext cx="5611368" cy="6091428"/>
          </a:xfrm>
          <a:prstGeom prst="rect">
            <a:avLst/>
          </a:prstGeom>
          <a:ln>
            <a:noFill/>
          </a:ln>
        </p:spPr>
      </p:pic>
      <p:sp>
        <p:nvSpPr>
          <p:cNvPr id="7" name="Rounded Rectangular Callout 6"/>
          <p:cNvSpPr/>
          <p:nvPr/>
        </p:nvSpPr>
        <p:spPr>
          <a:xfrm>
            <a:off x="4678363" y="2931583"/>
            <a:ext cx="4064000" cy="1292225"/>
          </a:xfrm>
          <a:prstGeom prst="wedgeRoundRectCallout">
            <a:avLst>
              <a:gd name="adj1" fmla="val -42036"/>
              <a:gd name="adj2" fmla="val -4838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D980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Monograph</a:t>
            </a:r>
          </a:p>
        </p:txBody>
      </p:sp>
    </p:spTree>
    <p:extLst>
      <p:ext uri="{BB962C8B-B14F-4D97-AF65-F5344CB8AC3E}">
        <p14:creationId xmlns:p14="http://schemas.microsoft.com/office/powerpoint/2010/main" val="11333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71929" y="426344"/>
            <a:ext cx="8372928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MICROMEDEX – drug identification</a:t>
            </a:r>
            <a:endParaRPr lang="en-US" sz="4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5279" y="4320953"/>
            <a:ext cx="7756507" cy="1855652"/>
            <a:chOff x="775279" y="4320953"/>
            <a:chExt cx="7756507" cy="1855652"/>
          </a:xfrm>
        </p:grpSpPr>
        <p:pic>
          <p:nvPicPr>
            <p:cNvPr id="3" name="Picture 2" descr="pills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r="10293"/>
            <a:stretch/>
          </p:blipFill>
          <p:spPr>
            <a:xfrm>
              <a:off x="775279" y="4477820"/>
              <a:ext cx="2269650" cy="1586103"/>
            </a:xfrm>
            <a:prstGeom prst="rect">
              <a:avLst/>
            </a:prstGeom>
            <a:ln w="28575" cmpd="sng">
              <a:solidFill>
                <a:srgbClr val="0080FF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3639512" y="4320953"/>
              <a:ext cx="4892274" cy="1855652"/>
              <a:chOff x="2066417" y="4320952"/>
              <a:chExt cx="4992116" cy="1893522"/>
            </a:xfrm>
          </p:grpSpPr>
          <p:pic>
            <p:nvPicPr>
              <p:cNvPr id="6" name="Picture 5" descr="Screen Shot 2012-05-30 at 1.58.31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5"/>
              <a:stretch/>
            </p:blipFill>
            <p:spPr>
              <a:xfrm>
                <a:off x="2066417" y="4320952"/>
                <a:ext cx="4992116" cy="1893522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177144" y="4642755"/>
                <a:ext cx="1268186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61142" y="2003557"/>
            <a:ext cx="7063283" cy="1699987"/>
            <a:chOff x="1161142" y="2003557"/>
            <a:chExt cx="7063283" cy="1699987"/>
          </a:xfrm>
        </p:grpSpPr>
        <p:grpSp>
          <p:nvGrpSpPr>
            <p:cNvPr id="8" name="Group 7"/>
            <p:cNvGrpSpPr/>
            <p:nvPr/>
          </p:nvGrpSpPr>
          <p:grpSpPr>
            <a:xfrm>
              <a:off x="4040483" y="2036768"/>
              <a:ext cx="4183942" cy="1666776"/>
              <a:chOff x="4094913" y="2063981"/>
              <a:chExt cx="4183942" cy="1666776"/>
            </a:xfrm>
          </p:grpSpPr>
          <p:pic>
            <p:nvPicPr>
              <p:cNvPr id="7" name="Picture 6" descr="Screen Shot 2012-05-30 at 1.58.2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" r="1335" b="3342"/>
              <a:stretch/>
            </p:blipFill>
            <p:spPr>
              <a:xfrm>
                <a:off x="4094913" y="2063981"/>
                <a:ext cx="4183942" cy="1666776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172858" y="2385784"/>
                <a:ext cx="1333500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aspir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2" y="2003557"/>
              <a:ext cx="1676400" cy="1676400"/>
            </a:xfrm>
            <a:prstGeom prst="rect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207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9972" y="193328"/>
            <a:ext cx="7964056" cy="8829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MICROMEDEX: also includes</a:t>
            </a:r>
            <a:endParaRPr lang="en-US"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1146" y="3949695"/>
            <a:ext cx="2541270" cy="2585366"/>
            <a:chOff x="3287769" y="3809988"/>
            <a:chExt cx="2541270" cy="2585366"/>
          </a:xfrm>
        </p:grpSpPr>
        <p:sp>
          <p:nvSpPr>
            <p:cNvPr id="12" name="Rectangle 11"/>
            <p:cNvSpPr/>
            <p:nvPr/>
          </p:nvSpPr>
          <p:spPr>
            <a:xfrm>
              <a:off x="3287769" y="5932711"/>
              <a:ext cx="2536088" cy="462643"/>
            </a:xfrm>
            <a:prstGeom prst="rect">
              <a:avLst/>
            </a:prstGeom>
            <a:solidFill>
              <a:srgbClr val="1F87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>
                  <a:latin typeface="News Gothic MT"/>
                  <a:cs typeface="News Gothic MT"/>
                </a:rPr>
                <a:t>Alternative Medicines</a:t>
              </a:r>
            </a:p>
          </p:txBody>
        </p:sp>
        <p:pic>
          <p:nvPicPr>
            <p:cNvPr id="4" name="Picture 3" descr="drugs_supps_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769" y="3809988"/>
              <a:ext cx="2541270" cy="2121408"/>
            </a:xfrm>
            <a:prstGeom prst="rect">
              <a:avLst/>
            </a:prstGeom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51146" y="1272415"/>
            <a:ext cx="2504260" cy="2141492"/>
            <a:chOff x="861786" y="1918598"/>
            <a:chExt cx="2911929" cy="2490107"/>
          </a:xfrm>
        </p:grpSpPr>
        <p:pic>
          <p:nvPicPr>
            <p:cNvPr id="3" name="Picture 2" descr="Aspire-3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99" y="1918598"/>
              <a:ext cx="2857500" cy="2000250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861786" y="3918848"/>
              <a:ext cx="2911929" cy="489857"/>
            </a:xfrm>
            <a:prstGeom prst="rect">
              <a:avLst/>
            </a:prstGeom>
            <a:solidFill>
              <a:srgbClr val="6174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News Gothic MT"/>
                  <a:cs typeface="News Gothic MT"/>
                </a:rPr>
                <a:t>Diseases </a:t>
              </a:r>
              <a:r>
                <a:rPr lang="en-US" sz="1600" dirty="0">
                  <a:latin typeface="News Gothic MT"/>
                  <a:cs typeface="News Gothic MT"/>
                </a:rPr>
                <a:t>&amp;</a:t>
              </a:r>
              <a:r>
                <a:rPr lang="en-US" sz="1600" dirty="0" smtClean="0">
                  <a:latin typeface="News Gothic MT"/>
                  <a:cs typeface="News Gothic MT"/>
                </a:rPr>
                <a:t> Acute Care</a:t>
              </a:r>
              <a:endParaRPr lang="en-US" sz="1600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41582" y="3856567"/>
            <a:ext cx="2506980" cy="2712362"/>
            <a:chOff x="6228806" y="4036781"/>
            <a:chExt cx="2506980" cy="2712362"/>
          </a:xfrm>
        </p:grpSpPr>
        <p:pic>
          <p:nvPicPr>
            <p:cNvPr id="5" name="Picture 4" descr="medicalProdu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806" y="4036781"/>
              <a:ext cx="2506980" cy="2222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28806" y="6259281"/>
              <a:ext cx="2506980" cy="489862"/>
            </a:xfrm>
            <a:prstGeom prst="rect">
              <a:avLst/>
            </a:prstGeom>
            <a:solidFill>
              <a:srgbClr val="617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smtClean="0">
                  <a:latin typeface="News Gothic MT"/>
                  <a:cs typeface="News Gothic MT"/>
                </a:rPr>
                <a:t>Patient </a:t>
              </a:r>
              <a:r>
                <a:rPr lang="en-US" sz="2000" dirty="0">
                  <a:latin typeface="News Gothic MT"/>
                  <a:cs typeface="News Gothic MT"/>
                </a:rPr>
                <a:t>E</a:t>
              </a:r>
              <a:r>
                <a:rPr lang="en-US" sz="2000" dirty="0" smtClean="0">
                  <a:latin typeface="News Gothic MT"/>
                  <a:cs typeface="News Gothic MT"/>
                </a:rPr>
                <a:t>ducation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37201" y="1182480"/>
            <a:ext cx="2710145" cy="2349965"/>
            <a:chOff x="5537201" y="1182480"/>
            <a:chExt cx="2710145" cy="2349965"/>
          </a:xfrm>
        </p:grpSpPr>
        <p:grpSp>
          <p:nvGrpSpPr>
            <p:cNvPr id="21" name="Group 20"/>
            <p:cNvGrpSpPr/>
            <p:nvPr/>
          </p:nvGrpSpPr>
          <p:grpSpPr>
            <a:xfrm>
              <a:off x="5537201" y="1182480"/>
              <a:ext cx="2710145" cy="2349965"/>
              <a:chOff x="5537201" y="1182480"/>
              <a:chExt cx="2710145" cy="234996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537201" y="3111168"/>
                <a:ext cx="2709332" cy="42127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Toxicology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&amp; Product Info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37201" y="1182480"/>
                <a:ext cx="2710145" cy="192479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 descr="FD_poison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0692" r="14473" b="14428"/>
            <a:stretch/>
          </p:blipFill>
          <p:spPr>
            <a:xfrm>
              <a:off x="6125235" y="1344188"/>
              <a:ext cx="1520830" cy="159764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41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7 at 12.4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70" y="231775"/>
            <a:ext cx="6953250" cy="63944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9589" y="234463"/>
            <a:ext cx="4117488" cy="776653"/>
          </a:xfrm>
          <a:prstGeom prst="wedgeRoundRectCallout">
            <a:avLst>
              <a:gd name="adj1" fmla="val -7688"/>
              <a:gd name="adj2" fmla="val 1387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D980D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Interactions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cs typeface="Verdana"/>
              </a:rPr>
              <a:t>table</a:t>
            </a:r>
            <a:endParaRPr lang="en-US" sz="2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931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34186" y="275018"/>
            <a:ext cx="4784598" cy="6310122"/>
            <a:chOff x="4134186" y="275018"/>
            <a:chExt cx="4784598" cy="63101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186" y="275018"/>
              <a:ext cx="4784598" cy="6310122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6169794" y="346510"/>
              <a:ext cx="2627696" cy="385096"/>
            </a:xfrm>
            <a:prstGeom prst="wedgeRoundRectCallout">
              <a:avLst>
                <a:gd name="adj1" fmla="val 328"/>
                <a:gd name="adj2" fmla="val 48902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1C1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rgbClr val="C51A00"/>
                  </a:solidFill>
                  <a:latin typeface="+mj-lt"/>
                  <a:cs typeface="Verdana"/>
                </a:rPr>
                <a:t>www.ttuhsc.edu</a:t>
              </a:r>
              <a:r>
                <a:rPr lang="en-US" dirty="0">
                  <a:solidFill>
                    <a:srgbClr val="C51A00"/>
                  </a:solidFill>
                  <a:latin typeface="+mj-lt"/>
                  <a:cs typeface="Verdana"/>
                </a:rPr>
                <a:t>/libraries</a:t>
              </a:r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479543" y="4378559"/>
            <a:ext cx="2978150" cy="1289050"/>
          </a:xfrm>
          <a:prstGeom prst="wedgeRoundRectCallout">
            <a:avLst>
              <a:gd name="adj1" fmla="val 108149"/>
              <a:gd name="adj2" fmla="val 16254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AA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3"/>
          <p:cNvSpPr txBox="1">
            <a:spLocks noChangeArrowheads="1"/>
          </p:cNvSpPr>
          <p:nvPr/>
        </p:nvSpPr>
        <p:spPr bwMode="auto">
          <a:xfrm>
            <a:off x="1380941" y="2644170"/>
            <a:ext cx="64043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9600" b="1" i="1" smtClean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Thank-You</a:t>
            </a:r>
            <a:r>
              <a:rPr lang="en-US" sz="9600" b="1" i="1" dirty="0" smtClean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!</a:t>
            </a:r>
            <a:endParaRPr lang="en-US" sz="9600" b="1" i="1" dirty="0">
              <a:solidFill>
                <a:srgbClr val="000000"/>
              </a:solidFill>
              <a:latin typeface="Goudy Old Style" charset="0"/>
              <a:cs typeface="Goudy Old Style" charset="0"/>
            </a:endParaRPr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8077200" y="64369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smtClean="0">
                <a:solidFill>
                  <a:srgbClr val="000000"/>
                </a:solidFill>
                <a:latin typeface="Calibri" charset="0"/>
              </a:rPr>
              <a:t>Aug 2017</a:t>
            </a:r>
            <a:endParaRPr lang="en-US" sz="11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211123" y="2721115"/>
            <a:ext cx="6721754" cy="11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Point of Care Tools</a:t>
            </a:r>
          </a:p>
        </p:txBody>
      </p:sp>
    </p:spTree>
    <p:extLst>
      <p:ext uri="{BB962C8B-B14F-4D97-AF65-F5344CB8AC3E}">
        <p14:creationId xmlns:p14="http://schemas.microsoft.com/office/powerpoint/2010/main" val="16284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55133" y="730467"/>
            <a:ext cx="3843866" cy="105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009933"/>
                </a:solidFill>
                <a:latin typeface="Calibri"/>
                <a:ea typeface="+mn-ea"/>
                <a:cs typeface="+mn-cs"/>
              </a:rPr>
              <a:t>Clinical</a:t>
            </a:r>
            <a:r>
              <a:rPr lang="en-US" sz="6000" dirty="0">
                <a:solidFill>
                  <a:srgbClr val="005288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Key</a:t>
            </a:r>
            <a:endParaRPr lang="en-US" sz="60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448443" y="1905939"/>
            <a:ext cx="5621223" cy="47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9933"/>
                </a:solidFill>
                <a:latin typeface="Calibri"/>
                <a:ea typeface="+mn-ea"/>
                <a:cs typeface="+mn-cs"/>
              </a:rPr>
              <a:t>* </a:t>
            </a:r>
            <a:r>
              <a:rPr lang="en-US" sz="2400" dirty="0" smtClean="0">
                <a:solidFill>
                  <a:srgbClr val="009933"/>
                </a:solidFill>
                <a:latin typeface="Calibri"/>
                <a:ea typeface="+mn-ea"/>
                <a:cs typeface="+mn-cs"/>
              </a:rPr>
              <a:t>content from books, journals, and videos</a:t>
            </a:r>
            <a:endParaRPr lang="en-US" sz="24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95552" y="4657535"/>
            <a:ext cx="5784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*point of care decision support tool within Clinical Key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302130" y="5266183"/>
            <a:ext cx="4445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 main source of information is from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   Cochrane Collaboration where possible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50020" y="3819751"/>
            <a:ext cx="67910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First</a:t>
            </a:r>
            <a:r>
              <a:rPr lang="en-US" sz="4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Consult/</a:t>
            </a:r>
            <a:r>
              <a:rPr lang="en-US" sz="4000" dirty="0" smtClean="0">
                <a:solidFill>
                  <a:srgbClr val="35935C"/>
                </a:solidFill>
                <a:latin typeface="Calibri"/>
                <a:ea typeface="+mn-ea"/>
                <a:cs typeface="+mn-cs"/>
              </a:rPr>
              <a:t>Clinical Overviews</a:t>
            </a:r>
            <a:endParaRPr lang="en-US" sz="4000" dirty="0">
              <a:solidFill>
                <a:srgbClr val="35935C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53886" y="2476065"/>
            <a:ext cx="5320327" cy="1065276"/>
            <a:chOff x="1453886" y="2476065"/>
            <a:chExt cx="5320327" cy="106527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53886" y="2727800"/>
              <a:ext cx="3510000" cy="478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* </a:t>
              </a:r>
              <a:r>
                <a:rPr lang="en-US" sz="2400" dirty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a</a:t>
              </a:r>
              <a:r>
                <a:rPr lang="en-US" sz="24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vailable as a mobile app</a:t>
              </a:r>
              <a:endParaRPr lang="en-US" sz="24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013" y="2476065"/>
              <a:ext cx="1600200" cy="1065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02130" y="155936"/>
            <a:ext cx="8758990" cy="6543248"/>
          </a:xfrm>
          <a:prstGeom prst="rect">
            <a:avLst/>
          </a:prstGeom>
          <a:noFill/>
          <a:ln w="76200" cmpd="thickThin">
            <a:solidFill>
              <a:srgbClr val="35935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0" y="269509"/>
            <a:ext cx="4784598" cy="631012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90456" y="3176074"/>
            <a:ext cx="6500341" cy="1063625"/>
            <a:chOff x="2173587" y="3145300"/>
            <a:chExt cx="6500341" cy="1063625"/>
          </a:xfrm>
        </p:grpSpPr>
        <p:sp>
          <p:nvSpPr>
            <p:cNvPr id="13" name="Rectangle 12"/>
            <p:cNvSpPr/>
            <p:nvPr/>
          </p:nvSpPr>
          <p:spPr>
            <a:xfrm>
              <a:off x="2173587" y="3677113"/>
              <a:ext cx="540738" cy="482073"/>
            </a:xfrm>
            <a:prstGeom prst="rect">
              <a:avLst/>
            </a:prstGeom>
            <a:noFill/>
            <a:ln w="73025"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881796" y="3145300"/>
              <a:ext cx="4792132" cy="1063625"/>
            </a:xfrm>
            <a:prstGeom prst="wedgeRoundRectCallout">
              <a:avLst>
                <a:gd name="adj1" fmla="val -72648"/>
                <a:gd name="adj2" fmla="val 26956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Clinical Key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0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0" y="2233042"/>
            <a:ext cx="8282940" cy="39776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6738" y="2636357"/>
            <a:ext cx="4003964" cy="3839592"/>
            <a:chOff x="4516738" y="2636357"/>
            <a:chExt cx="4003964" cy="3839592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516738" y="5635915"/>
              <a:ext cx="4003964" cy="840034"/>
            </a:xfrm>
            <a:prstGeom prst="wedgeRoundRectCallout">
              <a:avLst>
                <a:gd name="adj1" fmla="val 41633"/>
                <a:gd name="adj2" fmla="val -480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4479"/>
                  </a:solidFill>
                  <a:latin typeface="Verdana" charset="0"/>
                  <a:ea typeface="ＭＳ Ｐゴシック" charset="0"/>
                  <a:cs typeface="Verdana" charset="0"/>
                </a:rPr>
                <a:t>   </a:t>
              </a:r>
              <a:r>
                <a:rPr lang="en-US" sz="3200" dirty="0" smtClean="0">
                  <a:solidFill>
                    <a:srgbClr val="004479"/>
                  </a:solidFill>
                  <a:latin typeface="Verdana" charset="0"/>
                  <a:ea typeface="ＭＳ Ｐゴシック" charset="0"/>
                  <a:cs typeface="Verdana" charset="0"/>
                </a:rPr>
                <a:t>Click register</a:t>
              </a:r>
              <a:endParaRPr lang="en-US" sz="3200" dirty="0">
                <a:solidFill>
                  <a:srgbClr val="004479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7754668" y="2636357"/>
              <a:ext cx="320675" cy="3294180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7DD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76957" y="581662"/>
            <a:ext cx="5666286" cy="1201737"/>
          </a:xfrm>
          <a:prstGeom prst="wedgeRoundRectCallout">
            <a:avLst>
              <a:gd name="adj1" fmla="val 21810"/>
              <a:gd name="adj2" fmla="val 35500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create your personal account o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 a laptop or desktop </a:t>
            </a:r>
            <a:r>
              <a:rPr lang="mr-IN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…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452120"/>
            <a:ext cx="5445760" cy="610616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2207623" y="2198959"/>
            <a:ext cx="6280649" cy="1201737"/>
          </a:xfrm>
          <a:prstGeom prst="wedgeRoundRectCallout">
            <a:avLst>
              <a:gd name="adj1" fmla="val -40435"/>
              <a:gd name="adj2" fmla="val 79990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D81E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Use your TTUHSC email!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2" y="1783481"/>
            <a:ext cx="6074156" cy="2916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4" y="1301934"/>
            <a:ext cx="2468880" cy="438912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4807682" y="2147421"/>
            <a:ext cx="3696238" cy="2825926"/>
            <a:chOff x="4807682" y="2147421"/>
            <a:chExt cx="3696238" cy="282592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807682" y="4133313"/>
              <a:ext cx="3696238" cy="840034"/>
            </a:xfrm>
            <a:prstGeom prst="wedgeRoundRectCallout">
              <a:avLst>
                <a:gd name="adj1" fmla="val 41633"/>
                <a:gd name="adj2" fmla="val -480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4479"/>
                  </a:solidFill>
                  <a:latin typeface="Verdana" charset="0"/>
                  <a:ea typeface="ＭＳ Ｐゴシック" charset="0"/>
                  <a:cs typeface="Verdana" charset="0"/>
                </a:rPr>
                <a:t>Click to Login</a:t>
              </a:r>
              <a:endParaRPr lang="en-US" sz="2400" dirty="0">
                <a:solidFill>
                  <a:srgbClr val="004479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5069690" y="2155375"/>
              <a:ext cx="320675" cy="2359480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7DD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0873916">
              <a:off x="7569124" y="2147421"/>
              <a:ext cx="320675" cy="2536371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7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724423" y="2560208"/>
            <a:ext cx="3086100" cy="28098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00" dirty="0" smtClean="0">
                <a:solidFill>
                  <a:prstClr val="white"/>
                </a:solidFill>
              </a:rPr>
              <a:t>Offices </a:t>
            </a:r>
            <a:r>
              <a:rPr lang="en-US" sz="2100" dirty="0">
                <a:solidFill>
                  <a:prstClr val="white"/>
                </a:solidFill>
              </a:rPr>
              <a:t>on 2</a:t>
            </a:r>
            <a:r>
              <a:rPr lang="en-US" sz="2100" baseline="30000" dirty="0">
                <a:solidFill>
                  <a:prstClr val="white"/>
                </a:solidFill>
              </a:rPr>
              <a:t>nd</a:t>
            </a:r>
            <a:r>
              <a:rPr lang="en-US" sz="2100" dirty="0">
                <a:solidFill>
                  <a:prstClr val="white"/>
                </a:solidFill>
              </a:rPr>
              <a:t> floor of library, across from the Learning Resource Center and public computers</a:t>
            </a:r>
          </a:p>
          <a:p>
            <a:pPr algn="ctr">
              <a:defRPr/>
            </a:pPr>
            <a:endParaRPr lang="en-US" sz="2100" dirty="0">
              <a:solidFill>
                <a:prstClr val="white"/>
              </a:solidFill>
            </a:endParaRPr>
          </a:p>
          <a:p>
            <a:pPr marL="0" indent="0" algn="ctr">
              <a:buNone/>
              <a:defRPr/>
            </a:pPr>
            <a:r>
              <a:rPr lang="en-US" sz="2100" dirty="0">
                <a:solidFill>
                  <a:prstClr val="white"/>
                </a:solidFill>
              </a:rPr>
              <a:t>8am–5pm </a:t>
            </a:r>
          </a:p>
          <a:p>
            <a:pPr marL="0" indent="0" algn="ctr">
              <a:buNone/>
              <a:defRPr/>
            </a:pPr>
            <a:r>
              <a:rPr lang="en-US" sz="2100" dirty="0">
                <a:solidFill>
                  <a:prstClr val="white"/>
                </a:solidFill>
              </a:rPr>
              <a:t>Monday–Friday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0375" y="3992718"/>
            <a:ext cx="1135094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6966886" y="2163918"/>
            <a:ext cx="1144191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802485" y="3648629"/>
            <a:ext cx="1534715" cy="300082"/>
          </a:xfrm>
          <a:prstGeom prst="rect">
            <a:avLst/>
          </a:prstGeom>
          <a:solidFill>
            <a:srgbClr val="000000">
              <a:alpha val="7294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5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921392" y="5553628"/>
            <a:ext cx="1620441" cy="300082"/>
          </a:xfrm>
          <a:prstGeom prst="rect">
            <a:avLst/>
          </a:prstGeom>
          <a:solidFill>
            <a:srgbClr val="72597A">
              <a:alpha val="7411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50" dirty="0">
                <a:solidFill>
                  <a:srgbClr val="F2F2F2"/>
                </a:solidFill>
                <a:latin typeface="Franklin Gothic Medium" charset="0"/>
              </a:rPr>
              <a:t>Micah Walsleben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756146" y="5527857"/>
            <a:ext cx="1514475" cy="300082"/>
          </a:xfrm>
          <a:prstGeom prst="rect">
            <a:avLst/>
          </a:prstGeom>
          <a:solidFill>
            <a:srgbClr val="FC48A1">
              <a:alpha val="8196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5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1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87" y="4053441"/>
            <a:ext cx="1112044" cy="148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86151" y="611828"/>
            <a:ext cx="5447898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Reference Librarians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4910" y="789998"/>
            <a:ext cx="5986272" cy="3121152"/>
            <a:chOff x="253656" y="1944624"/>
            <a:chExt cx="5986272" cy="31211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56" y="1944624"/>
              <a:ext cx="5986272" cy="312115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68389" y="2473233"/>
              <a:ext cx="914400" cy="2002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Name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14883" y="2047376"/>
              <a:ext cx="914400" cy="2002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7F00"/>
                  </a:solidFill>
                </a:rPr>
                <a:t>Name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08" y="814550"/>
            <a:ext cx="2468880" cy="438912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241993" y="2844190"/>
            <a:ext cx="3696238" cy="3470226"/>
            <a:chOff x="4241993" y="2727955"/>
            <a:chExt cx="3696238" cy="347022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241993" y="5358147"/>
              <a:ext cx="3696238" cy="840034"/>
            </a:xfrm>
            <a:prstGeom prst="wedgeRoundRectCallout">
              <a:avLst>
                <a:gd name="adj1" fmla="val 41633"/>
                <a:gd name="adj2" fmla="val -480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4479"/>
                  </a:solidFill>
                  <a:latin typeface="Verdana" charset="0"/>
                  <a:ea typeface="ＭＳ Ｐゴシック" charset="0"/>
                  <a:cs typeface="Verdana" charset="0"/>
                </a:rPr>
                <a:t>Click Remote Access</a:t>
              </a:r>
              <a:endParaRPr lang="en-US" sz="2400" dirty="0">
                <a:solidFill>
                  <a:srgbClr val="004479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5264774" y="2727955"/>
              <a:ext cx="320675" cy="2843686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7DD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6881903" y="2892875"/>
              <a:ext cx="320675" cy="2678766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8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205" y="185979"/>
            <a:ext cx="8779789" cy="6493789"/>
            <a:chOff x="220205" y="185979"/>
            <a:chExt cx="8779789" cy="6493789"/>
          </a:xfrm>
        </p:grpSpPr>
        <p:sp>
          <p:nvSpPr>
            <p:cNvPr id="2" name="Rectangle 1"/>
            <p:cNvSpPr/>
            <p:nvPr/>
          </p:nvSpPr>
          <p:spPr>
            <a:xfrm>
              <a:off x="220205" y="185979"/>
              <a:ext cx="8779789" cy="649378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4560" y="356462"/>
              <a:ext cx="8431078" cy="618317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595012"/>
            <a:ext cx="8001000" cy="5763487"/>
            <a:chOff x="609600" y="595012"/>
            <a:chExt cx="8001000" cy="5763487"/>
          </a:xfrm>
        </p:grpSpPr>
        <p:sp>
          <p:nvSpPr>
            <p:cNvPr id="3" name="TextBox 2"/>
            <p:cNvSpPr txBox="1"/>
            <p:nvPr/>
          </p:nvSpPr>
          <p:spPr>
            <a:xfrm>
              <a:off x="609600" y="595012"/>
              <a:ext cx="800100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 smtClean="0">
                  <a:latin typeface="Verdana" charset="0"/>
                  <a:ea typeface="Verdana" charset="0"/>
                  <a:cs typeface="Verdana" charset="0"/>
                </a:rPr>
                <a:t>Enter your </a:t>
              </a:r>
              <a:r>
                <a:rPr lang="en-US" sz="2400" dirty="0" err="1" smtClean="0">
                  <a:latin typeface="Verdana" charset="0"/>
                  <a:ea typeface="Verdana" charset="0"/>
                  <a:cs typeface="Verdana" charset="0"/>
                </a:rPr>
                <a:t>ttuhsc</a:t>
              </a:r>
              <a:r>
                <a:rPr lang="en-US" sz="2400" dirty="0" smtClean="0">
                  <a:latin typeface="Verdana" charset="0"/>
                  <a:ea typeface="Verdana" charset="0"/>
                  <a:cs typeface="Verdana" charset="0"/>
                </a:rPr>
                <a:t> email and click Continue.</a:t>
              </a:r>
            </a:p>
            <a:p>
              <a:pPr marL="342900" indent="-342900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>
                  <a:latin typeface="Verdana" charset="0"/>
                  <a:ea typeface="Verdana" charset="0"/>
                  <a:cs typeface="Verdana" charset="0"/>
                </a:rPr>
                <a:t>You will receive an email with an activation link that expires in 1 hour.</a:t>
              </a:r>
            </a:p>
            <a:p>
              <a:pPr marL="342900" indent="-342900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>
                  <a:latin typeface="Verdana" charset="0"/>
                  <a:ea typeface="Verdana" charset="0"/>
                  <a:cs typeface="Verdana" charset="0"/>
                </a:rPr>
                <a:t>Install the </a:t>
              </a:r>
              <a:r>
                <a:rPr lang="en-US" sz="2400" dirty="0" err="1">
                  <a:latin typeface="Verdana" charset="0"/>
                  <a:ea typeface="Verdana" charset="0"/>
                  <a:cs typeface="Verdana" charset="0"/>
                </a:rPr>
                <a:t>ClinicalKey</a:t>
              </a:r>
              <a:r>
                <a:rPr lang="en-US" sz="2400" dirty="0">
                  <a:latin typeface="Verdana" charset="0"/>
                  <a:ea typeface="Verdana" charset="0"/>
                  <a:cs typeface="Verdana" charset="0"/>
                </a:rPr>
                <a:t> mobile app from your app </a:t>
              </a:r>
              <a:r>
                <a:rPr lang="en-US" sz="2400" dirty="0" smtClean="0">
                  <a:latin typeface="Verdana" charset="0"/>
                  <a:ea typeface="Verdana" charset="0"/>
                  <a:cs typeface="Verdana" charset="0"/>
                </a:rPr>
                <a:t>store.</a:t>
              </a:r>
              <a:endParaRPr lang="en-US" sz="2400" dirty="0">
                <a:latin typeface="Verdana" charset="0"/>
                <a:ea typeface="Verdana" charset="0"/>
                <a:cs typeface="Verdana" charset="0"/>
              </a:endParaRPr>
            </a:p>
            <a:p>
              <a:pPr marL="342900" indent="-342900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>
                  <a:latin typeface="Verdana" charset="0"/>
                  <a:ea typeface="Verdana" charset="0"/>
                  <a:cs typeface="Verdana" charset="0"/>
                </a:rPr>
                <a:t>Login to the app with your new personal </a:t>
              </a:r>
              <a:r>
                <a:rPr lang="en-US" sz="2400" dirty="0" err="1">
                  <a:latin typeface="Verdana" charset="0"/>
                  <a:ea typeface="Verdana" charset="0"/>
                  <a:cs typeface="Verdana" charset="0"/>
                </a:rPr>
                <a:t>ClinicalKey</a:t>
              </a:r>
              <a:r>
                <a:rPr lang="en-US" sz="2400" dirty="0"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2400" dirty="0" smtClean="0">
                  <a:latin typeface="Verdana" charset="0"/>
                  <a:ea typeface="Verdana" charset="0"/>
                  <a:cs typeface="Verdana" charset="0"/>
                </a:rPr>
                <a:t>account.</a:t>
              </a:r>
              <a:endParaRPr lang="en-US" sz="2400" dirty="0">
                <a:latin typeface="Verdana" charset="0"/>
                <a:ea typeface="Verdana" charset="0"/>
                <a:cs typeface="Verdana" charset="0"/>
              </a:endParaRPr>
            </a:p>
            <a:p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1" b="-2402"/>
            <a:stretch/>
          </p:blipFill>
          <p:spPr>
            <a:xfrm>
              <a:off x="6815638" y="3981059"/>
              <a:ext cx="1615440" cy="2377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2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270" r="-270" b="-270"/>
          <a:stretch/>
        </p:blipFill>
        <p:spPr>
          <a:xfrm>
            <a:off x="2832100" y="679268"/>
            <a:ext cx="3556000" cy="3556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80291" y="5025890"/>
            <a:ext cx="7459617" cy="1201737"/>
          </a:xfrm>
          <a:prstGeom prst="wedgeRoundRectCallout">
            <a:avLst>
              <a:gd name="adj1" fmla="val -4932"/>
              <a:gd name="adj2" fmla="val -11458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On your device</a:t>
            </a:r>
            <a:r>
              <a:rPr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, click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the Clinical Key App icon. Login to your personal account.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0" y="269509"/>
            <a:ext cx="4784598" cy="63101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0456" y="2095500"/>
            <a:ext cx="6316944" cy="2374900"/>
            <a:chOff x="2090456" y="2095500"/>
            <a:chExt cx="6316944" cy="2374900"/>
          </a:xfrm>
        </p:grpSpPr>
        <p:sp>
          <p:nvSpPr>
            <p:cNvPr id="13" name="Rectangle 12"/>
            <p:cNvSpPr/>
            <p:nvPr/>
          </p:nvSpPr>
          <p:spPr>
            <a:xfrm>
              <a:off x="2090456" y="3707887"/>
              <a:ext cx="540738" cy="482073"/>
            </a:xfrm>
            <a:prstGeom prst="rect">
              <a:avLst/>
            </a:prstGeom>
            <a:noFill/>
            <a:ln w="73025"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773265" y="2095500"/>
              <a:ext cx="4634135" cy="2374900"/>
            </a:xfrm>
            <a:prstGeom prst="wedgeRoundRectCallout">
              <a:avLst>
                <a:gd name="adj1" fmla="val -72648"/>
                <a:gd name="adj2" fmla="val 26956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Or on a laptop or 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desktop click Clinical Key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6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4" y="569087"/>
            <a:ext cx="8144891" cy="4990338"/>
          </a:xfrm>
          <a:prstGeom prst="rect">
            <a:avLst/>
          </a:prstGeom>
        </p:spPr>
      </p:pic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1391580" y="5686425"/>
            <a:ext cx="3882075" cy="819118"/>
          </a:xfrm>
          <a:prstGeom prst="wedgeRoundRectCallout">
            <a:avLst>
              <a:gd name="adj1" fmla="val -24989"/>
              <a:gd name="adj2" fmla="val -117580"/>
              <a:gd name="adj3" fmla="val 16667"/>
            </a:avLst>
          </a:prstGeom>
          <a:solidFill>
            <a:sysClr val="window" lastClr="FFFFFF"/>
          </a:solidFill>
          <a:ln w="508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mtClean="0">
                <a:solidFill>
                  <a:srgbClr val="265C7E"/>
                </a:solidFill>
              </a:rPr>
              <a:t>Se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5C7E"/>
                </a:solidFill>
                <a:effectLst/>
                <a:uLnTx/>
                <a:uFillTx/>
              </a:rPr>
              <a:t>lect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First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Consult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963765" y="1895856"/>
            <a:ext cx="3567335" cy="1866900"/>
          </a:xfrm>
          <a:prstGeom prst="wedgeRoundRectCallout">
            <a:avLst>
              <a:gd name="adj1" fmla="val -72648"/>
              <a:gd name="adj2" fmla="val 26956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 </a:t>
            </a: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 laptop </a:t>
            </a:r>
            <a:r>
              <a:rPr lang="en-US" sz="3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 </a:t>
            </a:r>
            <a:r>
              <a:rPr lang="en-US" sz="36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desktop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9" y="1653540"/>
            <a:ext cx="2743200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213"/>
          <a:stretch/>
        </p:blipFill>
        <p:spPr>
          <a:xfrm>
            <a:off x="144780" y="1791492"/>
            <a:ext cx="5605818" cy="35577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" y="254472"/>
            <a:ext cx="7650480" cy="3292362"/>
            <a:chOff x="914400" y="254472"/>
            <a:chExt cx="7650480" cy="3292362"/>
          </a:xfrm>
        </p:grpSpPr>
        <p:sp>
          <p:nvSpPr>
            <p:cNvPr id="5" name="Rounded Rectangular Callout 4"/>
            <p:cNvSpPr>
              <a:spLocks noChangeArrowheads="1"/>
            </p:cNvSpPr>
            <p:nvPr/>
          </p:nvSpPr>
          <p:spPr bwMode="auto">
            <a:xfrm>
              <a:off x="914400" y="254472"/>
              <a:ext cx="7650480" cy="918465"/>
            </a:xfrm>
            <a:prstGeom prst="wedgeRoundRectCallout">
              <a:avLst>
                <a:gd name="adj1" fmla="val -33705"/>
                <a:gd name="adj2" fmla="val 44364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lang="en-US" sz="3200" dirty="0" smtClean="0">
                  <a:solidFill>
                    <a:srgbClr val="FF8100"/>
                  </a:solidFill>
                  <a:latin typeface="+mj-lt"/>
                </a:rPr>
                <a:t>Search for </a:t>
              </a:r>
              <a:r>
                <a:rPr lang="en-US" sz="3200" dirty="0" smtClean="0">
                  <a:latin typeface="+mj-lt"/>
                </a:rPr>
                <a:t>Chronic lymphocytic leukemia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12868169">
              <a:off x="2787351" y="779363"/>
              <a:ext cx="320675" cy="2767471"/>
            </a:xfrm>
            <a:prstGeom prst="upArrow">
              <a:avLst>
                <a:gd name="adj1" fmla="val 44977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10800000">
              <a:off x="7264171" y="931563"/>
              <a:ext cx="320675" cy="1113137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2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" y="2105956"/>
            <a:ext cx="5654040" cy="412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45" y="1730036"/>
            <a:ext cx="2743200" cy="4876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6118" y="343115"/>
            <a:ext cx="7415784" cy="2906114"/>
            <a:chOff x="786118" y="343115"/>
            <a:chExt cx="7415784" cy="2906114"/>
          </a:xfrm>
        </p:grpSpPr>
        <p:sp>
          <p:nvSpPr>
            <p:cNvPr id="3" name="Rounded Rectangular Callout 2"/>
            <p:cNvSpPr>
              <a:spLocks noChangeArrowheads="1"/>
            </p:cNvSpPr>
            <p:nvPr/>
          </p:nvSpPr>
          <p:spPr bwMode="auto">
            <a:xfrm>
              <a:off x="786118" y="343115"/>
              <a:ext cx="7415784" cy="959287"/>
            </a:xfrm>
            <a:prstGeom prst="wedgeRoundRectCallout">
              <a:avLst>
                <a:gd name="adj1" fmla="val -38317"/>
                <a:gd name="adj2" fmla="val 49754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lang="en-US" sz="3200" dirty="0" smtClean="0">
                  <a:latin typeface="+mj-lt"/>
                </a:rPr>
                <a:t>Click/Tap </a:t>
              </a:r>
              <a:r>
                <a:rPr lang="en-US" sz="3200" dirty="0" smtClean="0">
                  <a:solidFill>
                    <a:srgbClr val="FF8000"/>
                  </a:solidFill>
                  <a:latin typeface="+mj-lt"/>
                </a:rPr>
                <a:t>Chronic lymphocytic leukemia</a:t>
              </a:r>
              <a:endParaRPr lang="en-US" sz="3200" dirty="0">
                <a:solidFill>
                  <a:srgbClr val="FF8000"/>
                </a:solidFill>
                <a:latin typeface="+mj-lt"/>
              </a:endParaRPr>
            </a:p>
          </p:txBody>
        </p:sp>
        <p:sp>
          <p:nvSpPr>
            <p:cNvPr id="4" name="AutoShape 10"/>
            <p:cNvSpPr>
              <a:spLocks noChangeArrowheads="1"/>
            </p:cNvSpPr>
            <p:nvPr/>
          </p:nvSpPr>
          <p:spPr bwMode="auto">
            <a:xfrm rot="10800000">
              <a:off x="1845806" y="1091814"/>
              <a:ext cx="320675" cy="2157415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10800000">
              <a:off x="7002913" y="1024091"/>
              <a:ext cx="320675" cy="1439709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58777" y="281940"/>
            <a:ext cx="2527603" cy="5496560"/>
            <a:chOff x="258777" y="281940"/>
            <a:chExt cx="2527603" cy="54965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281940"/>
              <a:ext cx="2468880" cy="4389120"/>
            </a:xfrm>
            <a:prstGeom prst="rect">
              <a:avLst/>
            </a:prstGeom>
          </p:spPr>
        </p:pic>
        <p:sp>
          <p:nvSpPr>
            <p:cNvPr id="4" name="Rounded Rectangular Callout 3"/>
            <p:cNvSpPr/>
            <p:nvPr/>
          </p:nvSpPr>
          <p:spPr>
            <a:xfrm>
              <a:off x="258777" y="5046608"/>
              <a:ext cx="2527603" cy="731892"/>
            </a:xfrm>
            <a:prstGeom prst="wedgeRoundRectCallout">
              <a:avLst>
                <a:gd name="adj1" fmla="val -24389"/>
                <a:gd name="adj2" fmla="val -11416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Tap to set a filter.</a:t>
              </a:r>
              <a:endParaRPr lang="en-US" sz="24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19500" y="1082040"/>
            <a:ext cx="2377440" cy="4226560"/>
            <a:chOff x="3619500" y="1082040"/>
            <a:chExt cx="2377440" cy="42265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0" y="1082040"/>
              <a:ext cx="2377440" cy="4226560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3695700" y="2476500"/>
              <a:ext cx="2183282" cy="947792"/>
            </a:xfrm>
            <a:prstGeom prst="wedgeRoundRectCallout">
              <a:avLst>
                <a:gd name="adj1" fmla="val -24389"/>
                <a:gd name="adj2" fmla="val -11416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Tap Content Type.</a:t>
              </a:r>
              <a:endParaRPr lang="en-US" sz="24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87795" y="2301240"/>
            <a:ext cx="2377440" cy="4226560"/>
            <a:chOff x="6487795" y="2301240"/>
            <a:chExt cx="2377440" cy="42265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795" y="2301240"/>
              <a:ext cx="2377440" cy="4226560"/>
            </a:xfrm>
            <a:prstGeom prst="rect">
              <a:avLst/>
            </a:prstGeom>
          </p:spPr>
        </p:pic>
        <p:sp>
          <p:nvSpPr>
            <p:cNvPr id="7" name="Rounded Rectangular Callout 6"/>
            <p:cNvSpPr/>
            <p:nvPr/>
          </p:nvSpPr>
          <p:spPr>
            <a:xfrm>
              <a:off x="6553325" y="5012786"/>
              <a:ext cx="2246380" cy="1254200"/>
            </a:xfrm>
            <a:prstGeom prst="wedgeRoundRectCallout">
              <a:avLst>
                <a:gd name="adj1" fmla="val -40105"/>
                <a:gd name="adj2" fmla="val -7957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Tap CO for First </a:t>
              </a: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Consult/</a:t>
              </a:r>
              <a:r>
                <a:rPr lang="en-US" sz="2400" dirty="0" err="1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ClinicalOverviews</a:t>
              </a: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0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2300" y="416560"/>
            <a:ext cx="3474720" cy="6177280"/>
            <a:chOff x="622300" y="416560"/>
            <a:chExt cx="3474720" cy="6177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" y="416560"/>
              <a:ext cx="3474720" cy="6177280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711200" y="2501900"/>
              <a:ext cx="3289300" cy="1092200"/>
            </a:xfrm>
            <a:prstGeom prst="wedgeRoundRectCallout">
              <a:avLst>
                <a:gd name="adj1" fmla="val -21796"/>
                <a:gd name="adj2" fmla="val 7350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Scroll to and Tap.</a:t>
              </a:r>
              <a:endParaRPr lang="en-US" sz="32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18100" y="416560"/>
            <a:ext cx="3474720" cy="6177280"/>
            <a:chOff x="5118100" y="416560"/>
            <a:chExt cx="3474720" cy="61772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00" y="416560"/>
              <a:ext cx="3474720" cy="617728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118100" y="1228740"/>
              <a:ext cx="3086100" cy="1006459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B0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6044888" y="5540738"/>
            <a:ext cx="2027727" cy="706563"/>
          </a:xfrm>
          <a:prstGeom prst="wedgeRoundRectCallout">
            <a:avLst>
              <a:gd name="adj1" fmla="val -51576"/>
              <a:gd name="adj2" fmla="val 8180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7C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rPr>
              <a:t>Tap Outline</a:t>
            </a:r>
            <a:endParaRPr lang="en-US" sz="2400" dirty="0">
              <a:solidFill>
                <a:srgbClr val="000000"/>
              </a:solidFill>
              <a:latin typeface="+mj-lt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/>
        </p:blipFill>
        <p:spPr>
          <a:xfrm>
            <a:off x="4856542" y="431328"/>
            <a:ext cx="3566160" cy="61477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4585" y="1706137"/>
            <a:ext cx="6063415" cy="4872934"/>
            <a:chOff x="794585" y="1706137"/>
            <a:chExt cx="6063415" cy="4872934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94585" y="1820058"/>
              <a:ext cx="3320216" cy="1592215"/>
            </a:xfrm>
            <a:prstGeom prst="wedgeRoundRectCallout">
              <a:avLst>
                <a:gd name="adj1" fmla="val 68599"/>
                <a:gd name="adj2" fmla="val 79816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Information Module Outline</a:t>
              </a:r>
              <a:endParaRPr lang="en-US" sz="32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56542" y="1706137"/>
              <a:ext cx="2001458" cy="4872934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98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87" y="211757"/>
            <a:ext cx="4898517" cy="6460363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50113" y="274793"/>
            <a:ext cx="2678601" cy="389218"/>
          </a:xfrm>
          <a:prstGeom prst="wedgeRoundRectCallout">
            <a:avLst>
              <a:gd name="adj1" fmla="val 328"/>
              <a:gd name="adj2" fmla="val 4890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C51A00"/>
                </a:solidFill>
                <a:latin typeface="+mj-lt"/>
                <a:cs typeface="Verdana"/>
              </a:rPr>
              <a:t>www.ttuhsc.edu</a:t>
            </a:r>
            <a:r>
              <a:rPr lang="en-US" dirty="0">
                <a:solidFill>
                  <a:srgbClr val="C51A00"/>
                </a:solidFill>
                <a:latin typeface="+mj-lt"/>
                <a:cs typeface="Verdana"/>
              </a:rPr>
              <a:t>/libraries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0615" y="1211042"/>
            <a:ext cx="4480790" cy="1289050"/>
            <a:chOff x="367990" y="1278417"/>
            <a:chExt cx="4480790" cy="1289050"/>
          </a:xfrm>
        </p:grpSpPr>
        <p:sp>
          <p:nvSpPr>
            <p:cNvPr id="15" name="Rectangle 14"/>
            <p:cNvSpPr/>
            <p:nvPr/>
          </p:nvSpPr>
          <p:spPr>
            <a:xfrm>
              <a:off x="4171580" y="1807439"/>
              <a:ext cx="677200" cy="231007"/>
            </a:xfrm>
            <a:prstGeom prst="rect">
              <a:avLst/>
            </a:prstGeom>
            <a:noFill/>
            <a:ln w="73025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367990" y="1278417"/>
              <a:ext cx="3143391" cy="1289050"/>
            </a:xfrm>
            <a:prstGeom prst="wedgeRoundRectCallout">
              <a:avLst>
                <a:gd name="adj1" fmla="val 67426"/>
                <a:gd name="adj2" fmla="val 131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28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LibGuides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78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27" y="1599347"/>
            <a:ext cx="4952746" cy="4948428"/>
          </a:xfrm>
          <a:prstGeom prst="rect">
            <a:avLst/>
          </a:prstGeom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189031" y="2446278"/>
            <a:ext cx="1790978" cy="60148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33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367990" y="409079"/>
            <a:ext cx="8463776" cy="868391"/>
          </a:xfrm>
          <a:prstGeom prst="wedgeRoundRectCallout">
            <a:avLst>
              <a:gd name="adj1" fmla="val -38317"/>
              <a:gd name="adj2" fmla="val 49754"/>
              <a:gd name="adj3" fmla="val 16667"/>
            </a:avLst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  <a:defRPr/>
            </a:pPr>
            <a:r>
              <a:rPr lang="en-US" sz="3200" smtClean="0">
                <a:solidFill>
                  <a:srgbClr val="32CC00"/>
                </a:solidFill>
                <a:latin typeface="+mj-lt"/>
              </a:rPr>
              <a:t>View of Information Module on Desktop/Laptop</a:t>
            </a:r>
            <a:endParaRPr lang="en-US" sz="3200" dirty="0">
              <a:solidFill>
                <a:srgbClr val="32CC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5040" y="2369716"/>
            <a:ext cx="763479" cy="4178059"/>
          </a:xfrm>
          <a:prstGeom prst="rect">
            <a:avLst/>
          </a:prstGeom>
          <a:noFill/>
          <a:ln w="53975">
            <a:solidFill>
              <a:srgbClr val="FF7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4"/>
          <p:cNvSpPr>
            <a:spLocks noChangeArrowheads="1"/>
          </p:cNvSpPr>
          <p:nvPr/>
        </p:nvSpPr>
        <p:spPr bwMode="auto">
          <a:xfrm>
            <a:off x="193675" y="254000"/>
            <a:ext cx="8777288" cy="6411913"/>
          </a:xfrm>
          <a:prstGeom prst="rect">
            <a:avLst/>
          </a:prstGeom>
          <a:noFill/>
          <a:ln w="76200">
            <a:solidFill>
              <a:srgbClr val="6795A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84225" y="3477989"/>
            <a:ext cx="671059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</a:rPr>
              <a:t>New evidence is integrated with existing </a:t>
            </a:r>
            <a:r>
              <a:rPr lang="en-US" sz="2600" dirty="0" smtClean="0">
                <a:latin typeface="+mj-lt"/>
              </a:rPr>
              <a:t>content</a:t>
            </a:r>
            <a:endParaRPr lang="en-US" sz="2600" dirty="0"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794000" y="515864"/>
            <a:ext cx="35644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dirty="0" err="1">
                <a:latin typeface="Myriad Roman" charset="0"/>
              </a:rPr>
              <a:t>Dyna</a:t>
            </a:r>
            <a:r>
              <a:rPr lang="en-US" sz="5400" b="1" u="sng" dirty="0" err="1">
                <a:solidFill>
                  <a:srgbClr val="00507B"/>
                </a:solidFill>
                <a:latin typeface="Myriad Roman" charset="0"/>
              </a:rPr>
              <a:t>Med</a:t>
            </a:r>
            <a:endParaRPr lang="en-US" sz="5400" dirty="0">
              <a:solidFill>
                <a:srgbClr val="2564A4"/>
              </a:solidFill>
              <a:latin typeface="ArialMT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87268" y="2678338"/>
            <a:ext cx="7591689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</a:rPr>
              <a:t>Monitors the content of over 500 medical journals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84225" y="1830269"/>
            <a:ext cx="2283088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U</a:t>
            </a:r>
            <a:r>
              <a:rPr lang="en-US" sz="2600" dirty="0" smtClean="0">
                <a:latin typeface="+mj-lt"/>
                <a:cs typeface="Calibri"/>
              </a:rPr>
              <a:t>pdated </a:t>
            </a:r>
            <a:r>
              <a:rPr lang="en-US" sz="2600" dirty="0">
                <a:latin typeface="+mj-lt"/>
                <a:cs typeface="Calibri"/>
              </a:rPr>
              <a:t>daily</a:t>
            </a:r>
            <a:endParaRPr lang="en-US" sz="2600" dirty="0">
              <a:solidFill>
                <a:srgbClr val="004080"/>
              </a:solidFill>
              <a:latin typeface="+mj-lt"/>
              <a:cs typeface="Calibri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92389" y="4288473"/>
            <a:ext cx="6645276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Overall </a:t>
            </a:r>
            <a:r>
              <a:rPr lang="en-US" sz="2600" dirty="0">
                <a:latin typeface="+mj-lt"/>
              </a:rPr>
              <a:t>conclusions represent a synthesis of the </a:t>
            </a:r>
            <a:r>
              <a:rPr lang="en-US" sz="2600" dirty="0" smtClean="0">
                <a:latin typeface="+mj-lt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</a:rPr>
              <a:t> </a:t>
            </a:r>
            <a:r>
              <a:rPr lang="en-US" sz="2600" dirty="0" smtClean="0">
                <a:latin typeface="+mj-lt"/>
              </a:rPr>
              <a:t>    best </a:t>
            </a:r>
            <a:r>
              <a:rPr lang="en-US" sz="2600" dirty="0">
                <a:latin typeface="+mj-lt"/>
              </a:rPr>
              <a:t>available evidence.</a:t>
            </a:r>
            <a:endParaRPr lang="en-US" sz="2600" dirty="0">
              <a:solidFill>
                <a:srgbClr val="004080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8907" y="5137624"/>
            <a:ext cx="5557998" cy="1006094"/>
            <a:chOff x="808907" y="5137624"/>
            <a:chExt cx="5557998" cy="1006094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08907" y="5422008"/>
              <a:ext cx="363246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>
                  <a:latin typeface="Calibri"/>
                  <a:ea typeface="+mn-ea"/>
                  <a:cs typeface="+mn-cs"/>
                </a:rPr>
                <a:t>A</a:t>
              </a:r>
              <a:r>
                <a:rPr lang="en-US" sz="2600" dirty="0" smtClean="0">
                  <a:latin typeface="Calibri"/>
                  <a:ea typeface="+mn-ea"/>
                  <a:cs typeface="+mn-cs"/>
                </a:rPr>
                <a:t>vailable as a mobile app</a:t>
              </a:r>
              <a:endParaRPr lang="en-US" sz="2600" dirty="0"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605" y="5137624"/>
              <a:ext cx="1511300" cy="100609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820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8" y="265537"/>
            <a:ext cx="4784598" cy="6310122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278134" y="332914"/>
            <a:ext cx="2678601" cy="389218"/>
          </a:xfrm>
          <a:prstGeom prst="wedgeRoundRectCallout">
            <a:avLst>
              <a:gd name="adj1" fmla="val 328"/>
              <a:gd name="adj2" fmla="val 4890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C51A00"/>
                </a:solidFill>
                <a:latin typeface="+mj-lt"/>
                <a:cs typeface="Verdana"/>
              </a:rPr>
              <a:t>www.ttuhsc.edu</a:t>
            </a:r>
            <a:r>
              <a:rPr lang="en-US" dirty="0">
                <a:solidFill>
                  <a:srgbClr val="C51A00"/>
                </a:solidFill>
                <a:latin typeface="+mj-lt"/>
                <a:cs typeface="Verdana"/>
              </a:rPr>
              <a:t>/libraries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686087" y="3719827"/>
            <a:ext cx="6618295" cy="1013886"/>
            <a:chOff x="1944210" y="3767954"/>
            <a:chExt cx="6618295" cy="1013886"/>
          </a:xfrm>
        </p:grpSpPr>
        <p:sp>
          <p:nvSpPr>
            <p:cNvPr id="14" name="Rectangle 13"/>
            <p:cNvSpPr/>
            <p:nvPr/>
          </p:nvSpPr>
          <p:spPr>
            <a:xfrm>
              <a:off x="1944210" y="4299766"/>
              <a:ext cx="470518" cy="482073"/>
            </a:xfrm>
            <a:prstGeom prst="rect">
              <a:avLst/>
            </a:prstGeom>
            <a:noFill/>
            <a:ln w="57150">
              <a:solidFill>
                <a:srgbClr val="FA3FF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3283365" y="3767954"/>
              <a:ext cx="5279140" cy="1013886"/>
            </a:xfrm>
            <a:prstGeom prst="wedgeRoundRectCallout">
              <a:avLst>
                <a:gd name="adj1" fmla="val -63290"/>
                <a:gd name="adj2" fmla="val 23937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9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" y="280863"/>
            <a:ext cx="8573770" cy="4641850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586039" y="4352982"/>
            <a:ext cx="3552403" cy="1995568"/>
            <a:chOff x="1586039" y="4352982"/>
            <a:chExt cx="3552403" cy="1995568"/>
          </a:xfrm>
        </p:grpSpPr>
        <p:sp>
          <p:nvSpPr>
            <p:cNvPr id="11" name="Rectangle 10"/>
            <p:cNvSpPr/>
            <p:nvPr/>
          </p:nvSpPr>
          <p:spPr>
            <a:xfrm>
              <a:off x="1586039" y="4352982"/>
              <a:ext cx="347957" cy="482073"/>
            </a:xfrm>
            <a:prstGeom prst="rect">
              <a:avLst/>
            </a:prstGeom>
            <a:noFill/>
            <a:ln w="57150">
              <a:solidFill>
                <a:srgbClr val="FA3FF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242404" y="5334664"/>
              <a:ext cx="2896038" cy="1013886"/>
            </a:xfrm>
            <a:prstGeom prst="wedgeRoundRectCallout">
              <a:avLst>
                <a:gd name="adj1" fmla="val -58178"/>
                <a:gd name="adj2" fmla="val -121321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2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“D”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1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8" y="327406"/>
            <a:ext cx="4470781" cy="627938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96288" y="5444735"/>
            <a:ext cx="8221584" cy="1013886"/>
            <a:chOff x="496288" y="5444735"/>
            <a:chExt cx="8221584" cy="1013886"/>
          </a:xfrm>
        </p:grpSpPr>
        <p:sp>
          <p:nvSpPr>
            <p:cNvPr id="11" name="Rectangle 10"/>
            <p:cNvSpPr/>
            <p:nvPr/>
          </p:nvSpPr>
          <p:spPr>
            <a:xfrm>
              <a:off x="496288" y="5976548"/>
              <a:ext cx="1003414" cy="482073"/>
            </a:xfrm>
            <a:prstGeom prst="rect">
              <a:avLst/>
            </a:prstGeom>
            <a:noFill/>
            <a:ln w="57150">
              <a:solidFill>
                <a:srgbClr val="02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3219950" y="5444735"/>
              <a:ext cx="5497922" cy="1013886"/>
            </a:xfrm>
            <a:prstGeom prst="wedgeRoundRectCallout">
              <a:avLst>
                <a:gd name="adj1" fmla="val -79492"/>
                <a:gd name="adj2" fmla="val 19652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</a:t>
              </a:r>
              <a:r>
                <a:rPr lang="en-US" sz="32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Dynamed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Plus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1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2" y="2367991"/>
            <a:ext cx="8032496" cy="372694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452110" y="2876521"/>
            <a:ext cx="2811781" cy="422910"/>
          </a:xfrm>
          <a:prstGeom prst="rect">
            <a:avLst/>
          </a:prstGeom>
          <a:solidFill>
            <a:srgbClr val="C8F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Sign In/Create Account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03600"/>
            <a:ext cx="12700" cy="38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2256" y="610758"/>
            <a:ext cx="6484220" cy="1564752"/>
            <a:chOff x="632256" y="610758"/>
            <a:chExt cx="6484220" cy="1564752"/>
          </a:xfrm>
        </p:grpSpPr>
        <p:grpSp>
          <p:nvGrpSpPr>
            <p:cNvPr id="5" name="Group 4"/>
            <p:cNvGrpSpPr/>
            <p:nvPr/>
          </p:nvGrpSpPr>
          <p:grpSpPr>
            <a:xfrm>
              <a:off x="632256" y="610758"/>
              <a:ext cx="6063426" cy="1218561"/>
              <a:chOff x="593852" y="763584"/>
              <a:chExt cx="6063426" cy="1218561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593852" y="763584"/>
                <a:ext cx="6063426" cy="1218561"/>
              </a:xfrm>
              <a:prstGeom prst="wedgeRoundRectCallout">
                <a:avLst>
                  <a:gd name="adj1" fmla="val 49758"/>
                  <a:gd name="adj2" fmla="val -28191"/>
                  <a:gd name="adj3" fmla="val 16667"/>
                </a:avLst>
              </a:prstGeom>
              <a:gradFill>
                <a:gsLst>
                  <a:gs pos="0">
                    <a:srgbClr val="C8F0F6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57150">
                <a:solidFill>
                  <a:srgbClr val="0A3F7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600" dirty="0" smtClean="0">
                    <a:solidFill>
                      <a:srgbClr val="002060"/>
                    </a:solidFill>
                  </a:rPr>
                  <a:t>Click             to Create Account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6648" y="951224"/>
                <a:ext cx="1157419" cy="843280"/>
              </a:xfrm>
              <a:prstGeom prst="rect">
                <a:avLst/>
              </a:prstGeom>
              <a:effectLst/>
            </p:spPr>
          </p:pic>
        </p:grp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3062296">
              <a:off x="5495761" y="1870710"/>
              <a:ext cx="1620715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3" y="576073"/>
            <a:ext cx="5339334" cy="57820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22138" y="3700506"/>
            <a:ext cx="5830724" cy="1226618"/>
            <a:chOff x="2622138" y="3700506"/>
            <a:chExt cx="5830724" cy="1226618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447663" y="3995881"/>
              <a:ext cx="5005199" cy="931243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dirty="0" smtClean="0">
                  <a:solidFill>
                    <a:srgbClr val="002060"/>
                  </a:solidFill>
                </a:rPr>
                <a:t>Complete the application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2634429">
              <a:off x="2622138" y="3700506"/>
              <a:ext cx="1340054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5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796290"/>
            <a:ext cx="6789420" cy="5417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611" y="2859350"/>
            <a:ext cx="1897380" cy="32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="1" dirty="0" err="1" smtClean="0">
                <a:solidFill>
                  <a:schemeClr val="tx1"/>
                </a:solidFill>
              </a:rPr>
              <a:t>our.name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14411" y="3125562"/>
            <a:ext cx="4853332" cy="2041562"/>
            <a:chOff x="3614411" y="3125562"/>
            <a:chExt cx="4853332" cy="2041562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817684" y="4235881"/>
              <a:ext cx="4650059" cy="931243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rgbClr val="002060"/>
                  </a:solidFill>
                </a:rPr>
                <a:t>Check your email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3680513">
              <a:off x="2966356" y="3773617"/>
              <a:ext cx="1600910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48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07212" y="499111"/>
            <a:ext cx="7605776" cy="5935980"/>
            <a:chOff x="807212" y="499111"/>
            <a:chExt cx="7605776" cy="5935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12" y="499111"/>
              <a:ext cx="7605776" cy="59359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634490" y="2034540"/>
              <a:ext cx="1691640" cy="388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ysClr val="windowText" lastClr="000000"/>
                  </a:solidFill>
                </a:rPr>
                <a:t>Your Name,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545765" y="3423423"/>
            <a:ext cx="1070518" cy="37914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892" y="2772935"/>
            <a:ext cx="3226420" cy="31595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2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7260" y="2506599"/>
            <a:ext cx="1348740" cy="122301"/>
          </a:xfrm>
          <a:prstGeom prst="rect">
            <a:avLst/>
          </a:prstGeom>
          <a:solidFill>
            <a:srgbClr val="ECEB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5830" y="3883342"/>
            <a:ext cx="1348740" cy="122301"/>
          </a:xfrm>
          <a:prstGeom prst="rect">
            <a:avLst/>
          </a:prstGeom>
          <a:solidFill>
            <a:srgbClr val="ECEB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6290" y="499872"/>
            <a:ext cx="3238500" cy="6010656"/>
            <a:chOff x="796290" y="499872"/>
            <a:chExt cx="3238500" cy="60106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90" y="499872"/>
              <a:ext cx="3238500" cy="60106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37260" y="1565910"/>
              <a:ext cx="834390" cy="145161"/>
            </a:xfrm>
            <a:prstGeom prst="rect">
              <a:avLst/>
            </a:prstGeom>
            <a:solidFill>
              <a:srgbClr val="ECEB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f</a:t>
              </a:r>
              <a:r>
                <a:rPr lang="en-US" sz="1200" dirty="0" smtClean="0">
                  <a:solidFill>
                    <a:schemeClr val="tx1"/>
                  </a:solidFill>
                </a:rPr>
                <a:t>irst name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7260" y="2045970"/>
              <a:ext cx="834390" cy="125730"/>
            </a:xfrm>
            <a:prstGeom prst="rect">
              <a:avLst/>
            </a:prstGeom>
            <a:solidFill>
              <a:srgbClr val="ECEB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l</a:t>
              </a:r>
              <a:r>
                <a:rPr lang="en-US" sz="1200" dirty="0" smtClean="0">
                  <a:solidFill>
                    <a:schemeClr val="tx1"/>
                  </a:solidFill>
                </a:rPr>
                <a:t>ast name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41070" y="2506980"/>
              <a:ext cx="1322070" cy="121920"/>
            </a:xfrm>
            <a:prstGeom prst="rect">
              <a:avLst/>
            </a:prstGeom>
            <a:solidFill>
              <a:srgbClr val="ECEB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y</a:t>
              </a:r>
              <a:r>
                <a:rPr lang="en-US" sz="1200" dirty="0" smtClean="0">
                  <a:solidFill>
                    <a:schemeClr val="tx1"/>
                  </a:solidFill>
                </a:rPr>
                <a:t>our email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ounded Rectangular Callout 21"/>
          <p:cNvSpPr/>
          <p:nvPr/>
        </p:nvSpPr>
        <p:spPr>
          <a:xfrm>
            <a:off x="2640330" y="5891570"/>
            <a:ext cx="2251710" cy="612648"/>
          </a:xfrm>
          <a:prstGeom prst="wedgeRoundRectCallout">
            <a:avLst>
              <a:gd name="adj1" fmla="val -90760"/>
              <a:gd name="adj2" fmla="val -15858"/>
              <a:gd name="adj3" fmla="val 16667"/>
            </a:avLst>
          </a:prstGeom>
          <a:solidFill>
            <a:srgbClr val="FFE7B1"/>
          </a:solidFill>
          <a:ln w="28575">
            <a:solidFill>
              <a:srgbClr val="F7C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Save Changes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3100" y="4501344"/>
            <a:ext cx="5686929" cy="967211"/>
            <a:chOff x="2963100" y="4501344"/>
            <a:chExt cx="5686929" cy="967211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4319210" y="4501344"/>
              <a:ext cx="4330819" cy="931243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dirty="0" smtClean="0">
                  <a:solidFill>
                    <a:srgbClr val="002060"/>
                  </a:solidFill>
                </a:rPr>
                <a:t>Enter your password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 rot="539634">
              <a:off x="2966560" y="4611835"/>
              <a:ext cx="1560261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7"/>
            <p:cNvSpPr>
              <a:spLocks noChangeArrowheads="1"/>
            </p:cNvSpPr>
            <p:nvPr/>
          </p:nvSpPr>
          <p:spPr bwMode="auto">
            <a:xfrm rot="20675952">
              <a:off x="2963100" y="5163755"/>
              <a:ext cx="1578412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4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524" b="32859"/>
          <a:stretch/>
        </p:blipFill>
        <p:spPr>
          <a:xfrm>
            <a:off x="3494047" y="430507"/>
            <a:ext cx="5303520" cy="429768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1" b="25081"/>
          <a:stretch/>
        </p:blipFill>
        <p:spPr>
          <a:xfrm>
            <a:off x="3471949" y="4993172"/>
            <a:ext cx="5347716" cy="1463040"/>
          </a:xfrm>
          <a:prstGeom prst="rect">
            <a:avLst/>
          </a:prstGeom>
          <a:ln w="38100">
            <a:solidFill>
              <a:srgbClr val="BFBFBF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400761" y="2964873"/>
            <a:ext cx="7603958" cy="2937163"/>
            <a:chOff x="400761" y="2964873"/>
            <a:chExt cx="7603958" cy="2937163"/>
          </a:xfrm>
        </p:grpSpPr>
        <p:sp>
          <p:nvSpPr>
            <p:cNvPr id="12" name="Rectangle 11"/>
            <p:cNvSpPr/>
            <p:nvPr/>
          </p:nvSpPr>
          <p:spPr>
            <a:xfrm>
              <a:off x="3509242" y="5517559"/>
              <a:ext cx="2074140" cy="384477"/>
            </a:xfrm>
            <a:prstGeom prst="rect">
              <a:avLst/>
            </a:prstGeom>
            <a:noFill/>
            <a:ln w="7302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00761" y="2964873"/>
              <a:ext cx="7603958" cy="1251314"/>
            </a:xfrm>
            <a:prstGeom prst="wedgeRoundRectCallout">
              <a:avLst>
                <a:gd name="adj1" fmla="val 9005"/>
                <a:gd name="adj2" fmla="val 143372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Internal Medicine Residents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2" y="2367991"/>
            <a:ext cx="8032496" cy="372694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452110" y="2876521"/>
            <a:ext cx="2811781" cy="422910"/>
          </a:xfrm>
          <a:prstGeom prst="rect">
            <a:avLst/>
          </a:prstGeom>
          <a:solidFill>
            <a:srgbClr val="C8F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Sign In/Create Account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03600"/>
            <a:ext cx="12700" cy="381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61482" y="721875"/>
            <a:ext cx="6268982" cy="1412670"/>
            <a:chOff x="861482" y="721875"/>
            <a:chExt cx="6268982" cy="1412670"/>
          </a:xfrm>
        </p:grpSpPr>
        <p:grpSp>
          <p:nvGrpSpPr>
            <p:cNvPr id="10" name="Group 9"/>
            <p:cNvGrpSpPr/>
            <p:nvPr/>
          </p:nvGrpSpPr>
          <p:grpSpPr>
            <a:xfrm>
              <a:off x="861482" y="721875"/>
              <a:ext cx="4932240" cy="1218561"/>
              <a:chOff x="861482" y="721875"/>
              <a:chExt cx="4932240" cy="1218561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861482" y="721875"/>
                <a:ext cx="4932240" cy="1218561"/>
              </a:xfrm>
              <a:prstGeom prst="wedgeRoundRectCallout">
                <a:avLst>
                  <a:gd name="adj1" fmla="val 49758"/>
                  <a:gd name="adj2" fmla="val -28191"/>
                  <a:gd name="adj3" fmla="val 16667"/>
                </a:avLst>
              </a:prstGeom>
              <a:gradFill>
                <a:gsLst>
                  <a:gs pos="0">
                    <a:srgbClr val="C8F0F6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57150">
                <a:solidFill>
                  <a:srgbClr val="0A3F7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000" dirty="0" smtClean="0">
                    <a:solidFill>
                      <a:srgbClr val="002060"/>
                    </a:solidFill>
                  </a:rPr>
                  <a:t>Click          to Sign In</a:t>
                </a:r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3454" y="930785"/>
                <a:ext cx="897154" cy="843280"/>
              </a:xfrm>
              <a:prstGeom prst="rect">
                <a:avLst/>
              </a:prstGeom>
              <a:effectLst/>
            </p:spPr>
          </p:pic>
        </p:grp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3062296">
              <a:off x="5375786" y="1829745"/>
              <a:ext cx="1754678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827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3" y="614172"/>
            <a:ext cx="5339334" cy="57820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79388" y="2058395"/>
            <a:ext cx="4337617" cy="1455511"/>
            <a:chOff x="3479388" y="2058395"/>
            <a:chExt cx="4337617" cy="1455511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4038075" y="2432807"/>
              <a:ext cx="3778930" cy="1081099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 dirty="0" smtClean="0">
                  <a:solidFill>
                    <a:srgbClr val="002060"/>
                  </a:solidFill>
                </a:rPr>
                <a:t>Click </a:t>
              </a:r>
              <a:r>
                <a:rPr lang="en-US" sz="4400" dirty="0" smtClean="0">
                  <a:solidFill>
                    <a:srgbClr val="005CC8"/>
                  </a:solidFill>
                </a:rPr>
                <a:t>Sign In</a:t>
              </a:r>
              <a:endParaRPr lang="en-US" sz="4400" dirty="0">
                <a:solidFill>
                  <a:srgbClr val="005CC8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2634429">
              <a:off x="3479388" y="2058395"/>
              <a:ext cx="1340054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0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3" y="607304"/>
            <a:ext cx="7726934" cy="561289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84495" y="3915624"/>
            <a:ext cx="2562291" cy="1013727"/>
          </a:xfrm>
          <a:prstGeom prst="wedgeRoundRectCallout">
            <a:avLst>
              <a:gd name="adj1" fmla="val -46986"/>
              <a:gd name="adj2" fmla="val -148583"/>
              <a:gd name="adj3" fmla="val 16667"/>
            </a:avLst>
          </a:prstGeom>
          <a:solidFill>
            <a:srgbClr val="FFE7B1"/>
          </a:solidFill>
          <a:ln w="28575">
            <a:solidFill>
              <a:srgbClr val="F7C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Login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1946" y="1763289"/>
            <a:ext cx="4083254" cy="1081099"/>
            <a:chOff x="3231946" y="1763289"/>
            <a:chExt cx="4083254" cy="1081099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4116322" y="1763289"/>
              <a:ext cx="3198878" cy="1081099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 dirty="0" smtClean="0">
                  <a:solidFill>
                    <a:srgbClr val="002060"/>
                  </a:solidFill>
                </a:rPr>
                <a:t>Sign In</a:t>
              </a:r>
              <a:endParaRPr lang="en-US" sz="4400" dirty="0">
                <a:solidFill>
                  <a:srgbClr val="002060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231946" y="2151439"/>
              <a:ext cx="1340054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55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52500" y="1740628"/>
            <a:ext cx="7315200" cy="299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8000" i="1" dirty="0" smtClean="0">
                <a:solidFill>
                  <a:srgbClr val="005493"/>
                </a:solidFill>
                <a:latin typeface="Times New Roman" charset="0"/>
                <a:cs typeface="Times New Roman" charset="0"/>
              </a:rPr>
              <a:t>Mobile </a:t>
            </a:r>
            <a:r>
              <a:rPr lang="en-US" sz="8000" dirty="0" err="1" smtClean="0">
                <a:solidFill>
                  <a:srgbClr val="005493"/>
                </a:solidFill>
                <a:latin typeface="Times New Roman" charset="0"/>
                <a:cs typeface="Times New Roman" charset="0"/>
              </a:rPr>
              <a:t>Dynamed</a:t>
            </a:r>
            <a:endParaRPr lang="en-US" sz="8000" dirty="0" smtClean="0">
              <a:solidFill>
                <a:srgbClr val="005493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2" y="680873"/>
            <a:ext cx="8032496" cy="3726942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03600"/>
            <a:ext cx="12700" cy="381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3852" y="3975038"/>
            <a:ext cx="8032496" cy="2294761"/>
            <a:chOff x="593852" y="3975038"/>
            <a:chExt cx="8032496" cy="2294761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93852" y="5094542"/>
              <a:ext cx="8032496" cy="1175257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600" i="1" dirty="0" smtClean="0">
                  <a:solidFill>
                    <a:srgbClr val="0B3F75"/>
                  </a:solidFill>
                </a:rPr>
                <a:t>Click</a:t>
              </a:r>
              <a:r>
                <a:rPr lang="en-US" sz="3600" dirty="0" smtClean="0">
                  <a:solidFill>
                    <a:srgbClr val="0B3F75"/>
                  </a:solidFill>
                </a:rPr>
                <a:t> </a:t>
              </a:r>
              <a:r>
                <a:rPr lang="en-US" sz="3600" dirty="0">
                  <a:solidFill>
                    <a:srgbClr val="0B3F75"/>
                  </a:solidFill>
                </a:rPr>
                <a:t>Get the </a:t>
              </a:r>
              <a:r>
                <a:rPr lang="en-US" sz="3600" dirty="0" err="1">
                  <a:solidFill>
                    <a:srgbClr val="0B3F75"/>
                  </a:solidFill>
                </a:rPr>
                <a:t>DynaMed</a:t>
              </a:r>
              <a:r>
                <a:rPr lang="en-US" sz="3600" dirty="0">
                  <a:solidFill>
                    <a:srgbClr val="0B3F75"/>
                  </a:solidFill>
                </a:rPr>
                <a:t> Plus Mobile App</a:t>
              </a:r>
              <a:endParaRPr lang="en-US" sz="3600" dirty="0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 rot="3009903">
              <a:off x="2702636" y="4598779"/>
              <a:ext cx="1552282" cy="304800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3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4" y="668338"/>
            <a:ext cx="8160131" cy="471398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0033" y="4965700"/>
            <a:ext cx="8160131" cy="1485900"/>
          </a:xfrm>
          <a:prstGeom prst="wedgeRoundRectCallout">
            <a:avLst>
              <a:gd name="adj1" fmla="val -28524"/>
              <a:gd name="adj2" fmla="val -154924"/>
              <a:gd name="adj3" fmla="val 16667"/>
            </a:avLst>
          </a:prstGeom>
          <a:solidFill>
            <a:schemeClr val="bg1"/>
          </a:solidFill>
          <a:ln w="76200">
            <a:solidFill>
              <a:srgbClr val="007A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A3F74"/>
                </a:solidFill>
              </a:rPr>
              <a:t>Enter your email address to send yourself the instructions, key and a link to download the app.</a:t>
            </a:r>
            <a:endParaRPr lang="en-US" sz="2800" dirty="0">
              <a:solidFill>
                <a:srgbClr val="0A3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52500" y="1740628"/>
            <a:ext cx="7315200" cy="299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dirty="0" smtClean="0">
                <a:solidFill>
                  <a:srgbClr val="005493"/>
                </a:solidFill>
                <a:latin typeface="Times New Roman" charset="0"/>
                <a:cs typeface="Times New Roman" charset="0"/>
              </a:rPr>
              <a:t>Searching</a:t>
            </a:r>
            <a:r>
              <a:rPr lang="en-US" sz="6600" i="1" dirty="0" smtClean="0">
                <a:solidFill>
                  <a:srgbClr val="005493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6600" dirty="0" err="1" smtClean="0">
                <a:solidFill>
                  <a:srgbClr val="005493"/>
                </a:solidFill>
                <a:latin typeface="Times New Roman" charset="0"/>
                <a:cs typeface="Times New Roman" charset="0"/>
              </a:rPr>
              <a:t>Dynamed</a:t>
            </a:r>
            <a:endParaRPr lang="en-US" sz="6600" dirty="0" smtClean="0">
              <a:solidFill>
                <a:srgbClr val="005493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2" y="2108067"/>
            <a:ext cx="4895215" cy="3524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88" y="1769998"/>
            <a:ext cx="2560320" cy="455168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124039" y="642124"/>
            <a:ext cx="2972121" cy="931243"/>
          </a:xfrm>
          <a:prstGeom prst="wedgeRoundRectCallout">
            <a:avLst>
              <a:gd name="adj1" fmla="val 49758"/>
              <a:gd name="adj2" fmla="val -28191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smtClean="0">
                <a:solidFill>
                  <a:srgbClr val="002060"/>
                </a:solidFill>
              </a:rPr>
              <a:t>Home Page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2" y="2108067"/>
            <a:ext cx="4895215" cy="3524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08" y="1961166"/>
            <a:ext cx="2468880" cy="43891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57204" y="588846"/>
            <a:ext cx="4918565" cy="3101501"/>
            <a:chOff x="2157204" y="588846"/>
            <a:chExt cx="4918565" cy="3101501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2211336" y="588846"/>
              <a:ext cx="4864433" cy="931243"/>
            </a:xfrm>
            <a:prstGeom prst="wedgeRoundRectCallout">
              <a:avLst>
                <a:gd name="adj1" fmla="val 49758"/>
                <a:gd name="adj2" fmla="val -28191"/>
                <a:gd name="adj3" fmla="val 16667"/>
              </a:avLst>
            </a:prstGeom>
            <a:gradFill>
              <a:gsLst>
                <a:gs pos="0">
                  <a:srgbClr val="C8F0F6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57150">
              <a:solidFill>
                <a:srgbClr val="0A3F7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smtClean="0">
                  <a:solidFill>
                    <a:srgbClr val="002060"/>
                  </a:solidFill>
                </a:rPr>
                <a:t>Enter hypertension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17600449">
              <a:off x="1117719" y="2313075"/>
              <a:ext cx="2416757" cy="337788"/>
            </a:xfrm>
            <a:prstGeom prst="leftArrow">
              <a:avLst>
                <a:gd name="adj1" fmla="val 49859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3264491">
              <a:off x="4879575" y="1584977"/>
              <a:ext cx="1314450" cy="337788"/>
            </a:xfrm>
            <a:prstGeom prst="leftArrow">
              <a:avLst>
                <a:gd name="adj1" fmla="val 5000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0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74" y="479017"/>
            <a:ext cx="3544189" cy="5886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9773" y="1703513"/>
            <a:ext cx="3544189" cy="1304364"/>
          </a:xfrm>
          <a:prstGeom prst="rect">
            <a:avLst/>
          </a:prstGeom>
          <a:noFill/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39773" y="3580191"/>
            <a:ext cx="3544189" cy="1054780"/>
          </a:xfrm>
          <a:prstGeom prst="rect">
            <a:avLst/>
          </a:prstGeom>
          <a:noFill/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9772" y="4780596"/>
            <a:ext cx="3544189" cy="822564"/>
          </a:xfrm>
          <a:prstGeom prst="rect">
            <a:avLst/>
          </a:prstGeom>
          <a:noFill/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26323" y="5952782"/>
            <a:ext cx="3544189" cy="443067"/>
          </a:xfrm>
          <a:prstGeom prst="rect">
            <a:avLst/>
          </a:prstGeom>
          <a:noFill/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39849" y="1715051"/>
            <a:ext cx="3842580" cy="1707445"/>
          </a:xfrm>
          <a:prstGeom prst="wedgeRoundRectCallout">
            <a:avLst>
              <a:gd name="adj1" fmla="val 49758"/>
              <a:gd name="adj2" fmla="val -28191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Information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Module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72" y="295275"/>
            <a:ext cx="4940300" cy="6343650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374073" y="1622953"/>
            <a:ext cx="8312728" cy="1289050"/>
            <a:chOff x="374073" y="1622953"/>
            <a:chExt cx="8312728" cy="1289050"/>
          </a:xfrm>
        </p:grpSpPr>
        <p:sp>
          <p:nvSpPr>
            <p:cNvPr id="8" name="Rectangle 7"/>
            <p:cNvSpPr/>
            <p:nvPr/>
          </p:nvSpPr>
          <p:spPr>
            <a:xfrm>
              <a:off x="3950982" y="1622953"/>
              <a:ext cx="4735819" cy="926283"/>
            </a:xfrm>
            <a:prstGeom prst="rect">
              <a:avLst/>
            </a:prstGeom>
            <a:noFill/>
            <a:ln w="8572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374073" y="1622953"/>
              <a:ext cx="2590728" cy="1289050"/>
            </a:xfrm>
            <a:prstGeom prst="wedgeRoundRectCallout">
              <a:avLst>
                <a:gd name="adj1" fmla="val 83909"/>
                <a:gd name="adj2" fmla="val -2108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Red Tabs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28" y="630174"/>
            <a:ext cx="3461766" cy="575005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69073" y="2663832"/>
            <a:ext cx="3458221" cy="1763202"/>
          </a:xfrm>
          <a:prstGeom prst="wedgeRoundRectCallout">
            <a:avLst>
              <a:gd name="adj1" fmla="val 73728"/>
              <a:gd name="adj2" fmla="val -33061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</a:rPr>
              <a:t>Select </a:t>
            </a:r>
            <a:r>
              <a:rPr lang="en-US" sz="4400" dirty="0" smtClean="0">
                <a:solidFill>
                  <a:srgbClr val="002060"/>
                </a:solidFill>
              </a:rPr>
              <a:t>Treatment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82" y="643071"/>
            <a:ext cx="3291840" cy="585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6" y="643071"/>
            <a:ext cx="3291840" cy="58521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37139" y="412270"/>
            <a:ext cx="3002775" cy="802487"/>
            <a:chOff x="1346201" y="401844"/>
            <a:chExt cx="3002775" cy="80248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1346201" y="401844"/>
              <a:ext cx="3002775" cy="802487"/>
            </a:xfrm>
            <a:prstGeom prst="wedgeRoundRectCallout">
              <a:avLst>
                <a:gd name="adj1" fmla="val 22295"/>
                <a:gd name="adj2" fmla="val 6976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A3F7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400" dirty="0" smtClean="0">
                  <a:solidFill>
                    <a:srgbClr val="0A3F74"/>
                  </a:solidFill>
                  <a:latin typeface="+mj-lt"/>
                  <a:ea typeface="ＭＳ Ｐゴシック" charset="0"/>
                  <a:cs typeface="Verdana" charset="0"/>
                </a:rPr>
                <a:t>  Tap            for topics</a:t>
              </a: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067" y="529742"/>
              <a:ext cx="660400" cy="555057"/>
            </a:xfrm>
            <a:prstGeom prst="rect">
              <a:avLst/>
            </a:prstGeom>
          </p:spPr>
        </p:pic>
      </p:grpSp>
      <p:sp>
        <p:nvSpPr>
          <p:cNvPr id="14" name="Rounded Rectangular Callout 13"/>
          <p:cNvSpPr/>
          <p:nvPr/>
        </p:nvSpPr>
        <p:spPr>
          <a:xfrm>
            <a:off x="6048509" y="3132184"/>
            <a:ext cx="2606179" cy="669834"/>
          </a:xfrm>
          <a:prstGeom prst="wedgeRoundRectCallout">
            <a:avLst>
              <a:gd name="adj1" fmla="val -60197"/>
              <a:gd name="adj2" fmla="val 32778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>
                <a:solidFill>
                  <a:srgbClr val="002060"/>
                </a:solidFill>
              </a:rPr>
              <a:t>Select </a:t>
            </a:r>
            <a:r>
              <a:rPr lang="en-US" sz="2400" smtClean="0">
                <a:solidFill>
                  <a:srgbClr val="002060"/>
                </a:solidFill>
              </a:rPr>
              <a:t>Treatment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2" y="1388776"/>
            <a:ext cx="5202428" cy="4879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009517" y="2972525"/>
            <a:ext cx="1265012" cy="250177"/>
          </a:xfrm>
          <a:prstGeom prst="rect">
            <a:avLst/>
          </a:prstGeom>
          <a:noFill/>
          <a:ln w="76200" cmpd="sng">
            <a:solidFill>
              <a:srgbClr val="7B2C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62" y="1391062"/>
            <a:ext cx="2743200" cy="4876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994327" y="4400481"/>
            <a:ext cx="1335634" cy="271880"/>
          </a:xfrm>
          <a:prstGeom prst="rect">
            <a:avLst/>
          </a:prstGeom>
          <a:noFill/>
          <a:ln w="76200" cmpd="sng">
            <a:solidFill>
              <a:srgbClr val="7B2C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688830" y="3300761"/>
            <a:ext cx="2805706" cy="1015787"/>
            <a:chOff x="4688830" y="3300761"/>
            <a:chExt cx="2805706" cy="1015787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5153657" y="3641391"/>
              <a:ext cx="1608138" cy="675157"/>
            </a:xfrm>
            <a:prstGeom prst="wedgeRoundRectCallout">
              <a:avLst>
                <a:gd name="adj1" fmla="val -37569"/>
                <a:gd name="adj2" fmla="val -48724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7B2CD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AC30D6"/>
                  </a:solidFill>
                </a:rPr>
                <a:t>Notice!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577238" y="3978969"/>
              <a:ext cx="917298" cy="330286"/>
            </a:xfrm>
            <a:prstGeom prst="straightConnector1">
              <a:avLst/>
            </a:prstGeom>
            <a:ln w="76200">
              <a:solidFill>
                <a:srgbClr val="7B2CD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688830" y="3300761"/>
              <a:ext cx="678141" cy="657303"/>
            </a:xfrm>
            <a:prstGeom prst="straightConnector1">
              <a:avLst/>
            </a:prstGeom>
            <a:ln w="76200">
              <a:solidFill>
                <a:srgbClr val="7B2CD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ular Callout 15"/>
          <p:cNvSpPr/>
          <p:nvPr/>
        </p:nvSpPr>
        <p:spPr>
          <a:xfrm>
            <a:off x="2733548" y="467254"/>
            <a:ext cx="3753104" cy="699633"/>
          </a:xfrm>
          <a:prstGeom prst="wedgeRoundRectCallout">
            <a:avLst>
              <a:gd name="adj1" fmla="val 49758"/>
              <a:gd name="adj2" fmla="val -28191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Levels of Evidence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47651"/>
            <a:ext cx="8724900" cy="6438900"/>
          </a:xfrm>
          <a:prstGeom prst="rect">
            <a:avLst/>
          </a:prstGeom>
          <a:noFill/>
          <a:ln w="38100">
            <a:solidFill>
              <a:srgbClr val="FFFA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1" y="1535205"/>
            <a:ext cx="5055997" cy="4832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51512" y="4776850"/>
            <a:ext cx="3489562" cy="308339"/>
          </a:xfrm>
          <a:prstGeom prst="rect">
            <a:avLst/>
          </a:prstGeom>
          <a:noFill/>
          <a:ln w="76200" cmpd="sng">
            <a:solidFill>
              <a:srgbClr val="7B2C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74" y="1512853"/>
            <a:ext cx="2743200" cy="487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831474" y="3807376"/>
            <a:ext cx="2743200" cy="586204"/>
          </a:xfrm>
          <a:prstGeom prst="rect">
            <a:avLst/>
          </a:prstGeom>
          <a:noFill/>
          <a:ln w="76200" cmpd="sng">
            <a:solidFill>
              <a:srgbClr val="7B2C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095213" y="538574"/>
            <a:ext cx="3029774" cy="799572"/>
          </a:xfrm>
          <a:prstGeom prst="wedgeRoundRectCallout">
            <a:avLst>
              <a:gd name="adj1" fmla="val 49758"/>
              <a:gd name="adj2" fmla="val -28191"/>
              <a:gd name="adj3" fmla="val 16667"/>
            </a:avLst>
          </a:prstGeom>
          <a:gradFill>
            <a:gsLst>
              <a:gs pos="0">
                <a:srgbClr val="C8F0F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 w="57150">
            <a:solidFill>
              <a:srgbClr val="0A3F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</a:rPr>
              <a:t>Article Links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09662" y="813329"/>
            <a:ext cx="69183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solidFill>
                  <a:srgbClr val="4BAC2B"/>
                </a:solidFill>
                <a:latin typeface="+mj-lt"/>
                <a:cs typeface="Arial" charset="0"/>
              </a:rPr>
              <a:t>ESSENTIAL EVIDENCE </a:t>
            </a:r>
            <a:r>
              <a:rPr lang="en-US" sz="4800" dirty="0" smtClean="0">
                <a:solidFill>
                  <a:srgbClr val="FFCC66"/>
                </a:solidFill>
                <a:latin typeface="+mj-lt"/>
                <a:cs typeface="Arial" charset="0"/>
              </a:rPr>
              <a:t>PLUS</a:t>
            </a:r>
            <a:endParaRPr lang="en-US" sz="4800" dirty="0">
              <a:solidFill>
                <a:srgbClr val="FFCC66"/>
              </a:solidFill>
              <a:latin typeface="+mj-lt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5734" y="2063781"/>
            <a:ext cx="7975600" cy="3472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>
                <a:solidFill>
                  <a:srgbClr val="4BAC2B"/>
                </a:solidFill>
              </a:rPr>
              <a:t>O</a:t>
            </a:r>
            <a:r>
              <a:rPr lang="en-US" sz="2700" dirty="0" smtClean="0">
                <a:solidFill>
                  <a:srgbClr val="4BAC2B"/>
                </a:solidFill>
              </a:rPr>
              <a:t>ver </a:t>
            </a:r>
            <a:r>
              <a:rPr lang="en-US" sz="2700" dirty="0">
                <a:solidFill>
                  <a:srgbClr val="4BAC2B"/>
                </a:solidFill>
              </a:rPr>
              <a:t>13,000 </a:t>
            </a:r>
            <a:r>
              <a:rPr lang="en-US" sz="2700" dirty="0" smtClean="0">
                <a:solidFill>
                  <a:srgbClr val="4BAC2B"/>
                </a:solidFill>
              </a:rPr>
              <a:t>topics</a:t>
            </a:r>
            <a:endParaRPr lang="en-US" sz="2700" dirty="0">
              <a:solidFill>
                <a:srgbClr val="4BAC2B"/>
              </a:solidFill>
            </a:endParaRP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Systematic Reviews from Cochrane Collaboration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Daily POEMS – email update alerts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Calculators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err="1" smtClean="0">
                <a:solidFill>
                  <a:srgbClr val="4BAC2B"/>
                </a:solidFill>
              </a:rPr>
              <a:t>Derm</a:t>
            </a:r>
            <a:r>
              <a:rPr lang="en-US" sz="2700" dirty="0" smtClean="0">
                <a:solidFill>
                  <a:srgbClr val="4BAC2B"/>
                </a:solidFill>
              </a:rPr>
              <a:t> Expert Image Viewer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Optimized for mobile devices</a:t>
            </a:r>
            <a:endParaRPr lang="en-US" sz="2700" dirty="0">
              <a:solidFill>
                <a:srgbClr val="4BAC2B"/>
              </a:solidFill>
            </a:endParaRPr>
          </a:p>
        </p:txBody>
      </p:sp>
      <p:pic>
        <p:nvPicPr>
          <p:cNvPr id="9" name="Picture 5" descr="ucm263335.jp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17" y="4356217"/>
            <a:ext cx="1600200" cy="10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ckThin">
            <a:solidFill>
              <a:srgbClr val="F0B3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een Shot 2011-12-12 at 3.4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01"/>
          <a:stretch/>
        </p:blipFill>
        <p:spPr bwMode="auto">
          <a:xfrm>
            <a:off x="5240942" y="1668857"/>
            <a:ext cx="3298825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t="455" r="771" b="1869"/>
          <a:stretch/>
        </p:blipFill>
        <p:spPr>
          <a:xfrm>
            <a:off x="5228095" y="4000499"/>
            <a:ext cx="3350616" cy="18026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4991330" y="2784960"/>
            <a:ext cx="3861708" cy="815487"/>
          </a:xfrm>
          <a:prstGeom prst="wedgeRoundRectCallout">
            <a:avLst>
              <a:gd name="adj1" fmla="val -31774"/>
              <a:gd name="adj2" fmla="val 10278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600" dirty="0">
                <a:solidFill>
                  <a:srgbClr val="008F00"/>
                </a:solidFill>
                <a:latin typeface="+mj-lt"/>
                <a:ea typeface="ＭＳ Ｐゴシック" charset="0"/>
                <a:cs typeface="Verdana" charset="0"/>
              </a:rPr>
              <a:t>Scroll to </a:t>
            </a:r>
            <a:r>
              <a:rPr lang="en-US" sz="2600" u="sng" dirty="0" smtClean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rPr>
              <a:t>EE+ Mobile Web</a:t>
            </a:r>
            <a:endParaRPr lang="en-US" sz="2600" u="sng" dirty="0">
              <a:solidFill>
                <a:srgbClr val="000000"/>
              </a:solidFill>
              <a:latin typeface="+mj-lt"/>
              <a:ea typeface="ＭＳ Ｐゴシック" charset="0"/>
              <a:cs typeface="Verdana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657850" y="6000304"/>
            <a:ext cx="2824843" cy="653585"/>
          </a:xfrm>
          <a:prstGeom prst="wedgeRoundRectCallout">
            <a:avLst>
              <a:gd name="adj1" fmla="val 17218"/>
              <a:gd name="adj2" fmla="val -307229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41B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600" dirty="0" smtClean="0">
                <a:solidFill>
                  <a:srgbClr val="C41B00"/>
                </a:solidFill>
                <a:latin typeface="+mj-lt"/>
                <a:ea typeface="ＭＳ Ｐゴシック" charset="0"/>
                <a:cs typeface="Verdana" charset="0"/>
              </a:rPr>
              <a:t>Click </a:t>
            </a:r>
            <a:r>
              <a:rPr lang="en-US" sz="2600" u="sng" dirty="0" smtClean="0">
                <a:solidFill>
                  <a:schemeClr val="tx1"/>
                </a:solidFill>
                <a:latin typeface="+mj-lt"/>
                <a:ea typeface="ＭＳ Ｐゴシック" charset="0"/>
                <a:cs typeface="Verdana" charset="0"/>
              </a:rPr>
              <a:t>Mobile Web</a:t>
            </a:r>
            <a:endParaRPr lang="en-US" sz="2600" u="sng" dirty="0">
              <a:solidFill>
                <a:schemeClr val="tx1"/>
              </a:solidFill>
              <a:latin typeface="+mj-lt"/>
              <a:ea typeface="ＭＳ Ｐゴシック" charset="0"/>
              <a:cs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5625" y="1431491"/>
            <a:ext cx="3987165" cy="5258435"/>
            <a:chOff x="277125" y="1431491"/>
            <a:chExt cx="3987165" cy="52584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25" y="1431491"/>
              <a:ext cx="3987165" cy="5258435"/>
            </a:xfrm>
            <a:prstGeom prst="rect">
              <a:avLst/>
            </a:prstGeom>
          </p:spPr>
        </p:pic>
        <p:sp>
          <p:nvSpPr>
            <p:cNvPr id="25" name="Rounded Rectangular Callout 24"/>
            <p:cNvSpPr/>
            <p:nvPr/>
          </p:nvSpPr>
          <p:spPr>
            <a:xfrm>
              <a:off x="1835833" y="1506176"/>
              <a:ext cx="2350858" cy="325362"/>
            </a:xfrm>
            <a:prstGeom prst="wedgeRoundRectCallout">
              <a:avLst>
                <a:gd name="adj1" fmla="val 328"/>
                <a:gd name="adj2" fmla="val 48902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AAAA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 err="1">
                  <a:solidFill>
                    <a:srgbClr val="B61700"/>
                  </a:solidFill>
                  <a:latin typeface="+mj-lt"/>
                  <a:cs typeface="Verdana"/>
                </a:rPr>
                <a:t>www.ttuhsc.edu</a:t>
              </a:r>
              <a:r>
                <a:rPr lang="en-US" sz="1600" dirty="0">
                  <a:solidFill>
                    <a:srgbClr val="B61700"/>
                  </a:solidFill>
                  <a:latin typeface="+mj-lt"/>
                  <a:cs typeface="Verdana"/>
                </a:rPr>
                <a:t>/libraries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835833" y="171449"/>
            <a:ext cx="5495698" cy="1167494"/>
            <a:chOff x="1443945" y="171449"/>
            <a:chExt cx="5495698" cy="1167494"/>
          </a:xfrm>
        </p:grpSpPr>
        <p:sp>
          <p:nvSpPr>
            <p:cNvPr id="31" name="Rectangle 30"/>
            <p:cNvSpPr/>
            <p:nvPr/>
          </p:nvSpPr>
          <p:spPr>
            <a:xfrm>
              <a:off x="1443945" y="171449"/>
              <a:ext cx="5495698" cy="11674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 smtClean="0">
                  <a:solidFill>
                    <a:srgbClr val="0432FF"/>
                  </a:solidFill>
                </a:rPr>
                <a:t>  Mobile Instructions</a:t>
              </a:r>
              <a:endParaRPr lang="en-US" sz="4000" dirty="0">
                <a:solidFill>
                  <a:srgbClr val="0432FF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0389" y="326592"/>
              <a:ext cx="477789" cy="849403"/>
            </a:xfrm>
            <a:prstGeom prst="rect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135521" y="4650288"/>
            <a:ext cx="4128769" cy="669471"/>
            <a:chOff x="346978" y="4641524"/>
            <a:chExt cx="4128769" cy="669471"/>
          </a:xfrm>
        </p:grpSpPr>
        <p:sp>
          <p:nvSpPr>
            <p:cNvPr id="34" name="Rounded Rectangular Callout 33"/>
            <p:cNvSpPr/>
            <p:nvPr/>
          </p:nvSpPr>
          <p:spPr>
            <a:xfrm>
              <a:off x="346978" y="4641524"/>
              <a:ext cx="3242355" cy="669471"/>
            </a:xfrm>
            <a:prstGeom prst="wedgeRoundRectCallout">
              <a:avLst>
                <a:gd name="adj1" fmla="val 60001"/>
                <a:gd name="adj2" fmla="val 7385"/>
                <a:gd name="adj3" fmla="val 16667"/>
              </a:avLst>
            </a:prstGeom>
            <a:solidFill>
              <a:srgbClr val="FFFFFF"/>
            </a:solidFill>
            <a:ln w="508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Click </a:t>
              </a:r>
              <a:r>
                <a:rPr lang="en-US" sz="2400" dirty="0" smtClean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rPr>
                <a:t>Mobile Resources</a:t>
              </a:r>
              <a:endParaRPr lang="en-US" sz="2400" dirty="0">
                <a:solidFill>
                  <a:srgbClr val="000000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84859" y="4745254"/>
              <a:ext cx="490888" cy="462013"/>
            </a:xfrm>
            <a:prstGeom prst="rect">
              <a:avLst/>
            </a:prstGeom>
            <a:noFill/>
            <a:ln w="7302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84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9696" y="179614"/>
            <a:ext cx="8690604" cy="1267446"/>
            <a:chOff x="239696" y="179614"/>
            <a:chExt cx="8690604" cy="1267446"/>
          </a:xfrm>
        </p:grpSpPr>
        <p:sp>
          <p:nvSpPr>
            <p:cNvPr id="17" name="Rectangle 16"/>
            <p:cNvSpPr/>
            <p:nvPr/>
          </p:nvSpPr>
          <p:spPr>
            <a:xfrm>
              <a:off x="239696" y="179614"/>
              <a:ext cx="8690604" cy="126744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 smtClean="0">
                  <a:solidFill>
                    <a:srgbClr val="0432FF"/>
                  </a:solidFill>
                </a:rPr>
                <a:t> </a:t>
              </a:r>
              <a:r>
                <a:rPr lang="en-US" sz="4000" dirty="0" smtClean="0">
                  <a:solidFill>
                    <a:schemeClr val="tx1"/>
                  </a:solidFill>
                </a:rPr>
                <a:t>Larger Screen Instructions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" t="4281" r="8003" b="2679"/>
            <a:stretch/>
          </p:blipFill>
          <p:spPr>
            <a:xfrm>
              <a:off x="7756425" y="504255"/>
              <a:ext cx="984388" cy="7590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9" b="4877"/>
            <a:stretch/>
          </p:blipFill>
          <p:spPr>
            <a:xfrm>
              <a:off x="5950261" y="285861"/>
              <a:ext cx="1760220" cy="10561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863633" y="4702953"/>
            <a:ext cx="3933475" cy="1849120"/>
            <a:chOff x="4863633" y="4702953"/>
            <a:chExt cx="3933475" cy="1849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" r="41020"/>
            <a:stretch/>
          </p:blipFill>
          <p:spPr>
            <a:xfrm>
              <a:off x="4863633" y="4702953"/>
              <a:ext cx="3933475" cy="1849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Rounded Rectangular Callout 37"/>
            <p:cNvSpPr/>
            <p:nvPr/>
          </p:nvSpPr>
          <p:spPr>
            <a:xfrm>
              <a:off x="6217920" y="5720659"/>
              <a:ext cx="2579188" cy="826673"/>
            </a:xfrm>
            <a:prstGeom prst="wedgeRoundRectCallout">
              <a:avLst>
                <a:gd name="adj1" fmla="val -44887"/>
                <a:gd name="adj2" fmla="val -8988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Essential </a:t>
              </a:r>
              <a:r>
                <a:rPr lang="en-US" sz="20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Plus</a:t>
              </a: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9346" y="1585875"/>
            <a:ext cx="3873246" cy="5108194"/>
            <a:chOff x="221596" y="1585875"/>
            <a:chExt cx="3873246" cy="51081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96" y="1585875"/>
              <a:ext cx="3873246" cy="5108194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1697650" y="1645921"/>
              <a:ext cx="2306459" cy="303516"/>
            </a:xfrm>
            <a:prstGeom prst="wedgeRoundRectCallout">
              <a:avLst>
                <a:gd name="adj1" fmla="val 627"/>
                <a:gd name="adj2" fmla="val 47231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13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7093" y="4745737"/>
            <a:ext cx="3739550" cy="1763551"/>
            <a:chOff x="466690" y="4815015"/>
            <a:chExt cx="3739550" cy="1763551"/>
          </a:xfrm>
        </p:grpSpPr>
        <p:sp>
          <p:nvSpPr>
            <p:cNvPr id="23" name="Rectangle 22"/>
            <p:cNvSpPr/>
            <p:nvPr/>
          </p:nvSpPr>
          <p:spPr>
            <a:xfrm>
              <a:off x="1523746" y="4815015"/>
              <a:ext cx="391681" cy="513594"/>
            </a:xfrm>
            <a:prstGeom prst="rect">
              <a:avLst/>
            </a:prstGeom>
            <a:noFill/>
            <a:ln w="57150">
              <a:solidFill>
                <a:srgbClr val="FA3FF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ounded Rectangular Callout 26"/>
            <p:cNvSpPr/>
            <p:nvPr/>
          </p:nvSpPr>
          <p:spPr>
            <a:xfrm>
              <a:off x="466690" y="5794409"/>
              <a:ext cx="3739550" cy="784157"/>
            </a:xfrm>
            <a:prstGeom prst="wedgeRoundRectCallout">
              <a:avLst>
                <a:gd name="adj1" fmla="val -17243"/>
                <a:gd name="adj2" fmla="val -10002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1360" y="1615898"/>
            <a:ext cx="4218940" cy="2872232"/>
            <a:chOff x="4711360" y="1615898"/>
            <a:chExt cx="4218940" cy="28722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360" y="1615898"/>
              <a:ext cx="4218940" cy="2872232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5549023" y="3284315"/>
              <a:ext cx="2543614" cy="1037092"/>
              <a:chOff x="5474230" y="3205604"/>
              <a:chExt cx="2543614" cy="103709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474230" y="3975234"/>
                <a:ext cx="233552" cy="267462"/>
              </a:xfrm>
              <a:prstGeom prst="rect">
                <a:avLst/>
              </a:prstGeom>
              <a:noFill/>
              <a:ln w="57150">
                <a:solidFill>
                  <a:srgbClr val="FA3FF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Rounded Rectangular Callout 24"/>
              <p:cNvSpPr/>
              <p:nvPr/>
            </p:nvSpPr>
            <p:spPr>
              <a:xfrm>
                <a:off x="5841835" y="3205604"/>
                <a:ext cx="2176009" cy="769630"/>
              </a:xfrm>
              <a:prstGeom prst="wedgeRoundRectCallout">
                <a:avLst>
                  <a:gd name="adj1" fmla="val -60832"/>
                  <a:gd name="adj2" fmla="val 41262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“E”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157" y="507063"/>
            <a:ext cx="2743200" cy="4876800"/>
          </a:xfrm>
          <a:prstGeom prst="rect">
            <a:avLst/>
          </a:prstGeom>
        </p:spPr>
      </p:pic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2025650" y="4835525"/>
            <a:ext cx="5092700" cy="1627419"/>
          </a:xfrm>
          <a:prstGeom prst="wedgeRoundRectCallout">
            <a:avLst>
              <a:gd name="adj1" fmla="val -50046"/>
              <a:gd name="adj2" fmla="val 35472"/>
              <a:gd name="adj3" fmla="val 16667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6000"/>
              <a:t>Home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671044"/>
            <a:ext cx="562356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98311" y="257453"/>
            <a:ext cx="4972042" cy="1305018"/>
          </a:xfrm>
          <a:prstGeom prst="wedgeRoundRectCallout">
            <a:avLst>
              <a:gd name="adj1" fmla="val -49106"/>
              <a:gd name="adj2" fmla="val 30883"/>
              <a:gd name="adj3" fmla="val 16667"/>
            </a:avLst>
          </a:prstGeom>
          <a:solidFill>
            <a:schemeClr val="bg1"/>
          </a:solidFill>
          <a:ln w="66675">
            <a:solidFill>
              <a:srgbClr val="46934B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  <a:defRPr/>
            </a:pPr>
            <a:r>
              <a:rPr lang="en-US" sz="3200" dirty="0">
                <a:latin typeface="+mj-lt"/>
              </a:rPr>
              <a:t>Enter </a:t>
            </a:r>
            <a:r>
              <a:rPr lang="en-US" sz="3200" dirty="0" smtClean="0">
                <a:latin typeface="+mj-lt"/>
              </a:rPr>
              <a:t>heart failure </a:t>
            </a:r>
            <a:r>
              <a:rPr lang="en-US" sz="3200" dirty="0">
                <a:latin typeface="+mj-lt"/>
              </a:rPr>
              <a:t>and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3200" dirty="0" smtClean="0">
                <a:latin typeface="+mj-lt"/>
              </a:rPr>
              <a:t>Click/tap </a:t>
            </a:r>
            <a:r>
              <a:rPr lang="en-US" sz="3200" dirty="0">
                <a:solidFill>
                  <a:srgbClr val="FFCC66"/>
                </a:solidFill>
                <a:latin typeface="+mj-lt"/>
              </a:rPr>
              <a:t>SEARCH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6" y="2133299"/>
            <a:ext cx="5795264" cy="4118610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0" y="1700229"/>
            <a:ext cx="2560320" cy="4551680"/>
          </a:xfrm>
          <a:prstGeom prst="rect">
            <a:avLst/>
          </a:prstGeom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 rot="13072286">
            <a:off x="2045976" y="1191464"/>
            <a:ext cx="320675" cy="2003271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0086E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rot="7753887">
            <a:off x="5525054" y="764763"/>
            <a:ext cx="320675" cy="219373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0086E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3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7" y="1335479"/>
            <a:ext cx="2834640" cy="5039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2" y="2232861"/>
            <a:ext cx="5736844" cy="4141978"/>
          </a:xfrm>
          <a:prstGeom prst="rect">
            <a:avLst/>
          </a:prstGeom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342026" y="263756"/>
            <a:ext cx="4565572" cy="1778107"/>
          </a:xfrm>
          <a:prstGeom prst="wedgeRoundRectCallout">
            <a:avLst>
              <a:gd name="adj1" fmla="val -4338"/>
              <a:gd name="adj2" fmla="val 156756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336699"/>
                </a:solidFill>
                <a:latin typeface="+mj-lt"/>
              </a:rPr>
              <a:t>To access the disease information </a:t>
            </a:r>
            <a:r>
              <a:rPr lang="en-US" sz="2400" u="sng" dirty="0">
                <a:solidFill>
                  <a:srgbClr val="336699"/>
                </a:solidFill>
                <a:latin typeface="+mj-lt"/>
              </a:rPr>
              <a:t>overview</a:t>
            </a:r>
            <a:r>
              <a:rPr lang="en-US" sz="2400" dirty="0">
                <a:solidFill>
                  <a:srgbClr val="336699"/>
                </a:solidFill>
                <a:latin typeface="+mj-lt"/>
              </a:rPr>
              <a:t> module, always select from </a:t>
            </a:r>
            <a:r>
              <a:rPr lang="en-US" sz="2400" i="1" dirty="0">
                <a:solidFill>
                  <a:srgbClr val="7F7F7F"/>
                </a:solidFill>
                <a:latin typeface="+mj-lt"/>
              </a:rPr>
              <a:t>Essential </a:t>
            </a:r>
            <a:r>
              <a:rPr lang="en-US" sz="2400" i="1">
                <a:solidFill>
                  <a:srgbClr val="7F7F7F"/>
                </a:solidFill>
                <a:latin typeface="+mj-lt"/>
              </a:rPr>
              <a:t>Evidence </a:t>
            </a:r>
            <a:r>
              <a:rPr lang="en-US" sz="2400" i="1" smtClean="0">
                <a:solidFill>
                  <a:srgbClr val="7F7F7F"/>
                </a:solidFill>
                <a:latin typeface="+mj-lt"/>
              </a:rPr>
              <a:t>Topics</a:t>
            </a:r>
            <a:endParaRPr lang="en-US" sz="2400" i="1" dirty="0">
              <a:solidFill>
                <a:srgbClr val="7F7F7F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6979" y="2734776"/>
            <a:ext cx="6301808" cy="3012614"/>
            <a:chOff x="1826979" y="2384817"/>
            <a:chExt cx="6301808" cy="3012614"/>
          </a:xfrm>
        </p:grpSpPr>
        <p:sp>
          <p:nvSpPr>
            <p:cNvPr id="6" name="Rectangle 5"/>
            <p:cNvSpPr/>
            <p:nvPr/>
          </p:nvSpPr>
          <p:spPr>
            <a:xfrm>
              <a:off x="1826979" y="3312075"/>
              <a:ext cx="1962412" cy="451269"/>
            </a:xfrm>
            <a:prstGeom prst="rect">
              <a:avLst/>
            </a:prstGeom>
            <a:noFill/>
            <a:ln w="7620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9039" y="2384817"/>
              <a:ext cx="1989748" cy="398454"/>
            </a:xfrm>
            <a:prstGeom prst="rect">
              <a:avLst/>
            </a:prstGeom>
            <a:noFill/>
            <a:ln w="7620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789390" y="4239335"/>
              <a:ext cx="3586578" cy="1158096"/>
              <a:chOff x="2825624" y="4129054"/>
              <a:chExt cx="3586578" cy="1158096"/>
            </a:xfrm>
          </p:grpSpPr>
          <p:sp>
            <p:nvSpPr>
              <p:cNvPr id="12" name="Rounded Rectangular Callout 11"/>
              <p:cNvSpPr>
                <a:spLocks noChangeArrowheads="1"/>
              </p:cNvSpPr>
              <p:nvPr/>
            </p:nvSpPr>
            <p:spPr bwMode="auto">
              <a:xfrm>
                <a:off x="2825624" y="4129054"/>
                <a:ext cx="3586578" cy="1158096"/>
              </a:xfrm>
              <a:prstGeom prst="wedgeRoundRectCallout">
                <a:avLst>
                  <a:gd name="adj1" fmla="val -34706"/>
                  <a:gd name="adj2" fmla="val -49187"/>
                  <a:gd name="adj3" fmla="val 16667"/>
                </a:avLst>
              </a:prstGeom>
              <a:solidFill>
                <a:schemeClr val="bg1"/>
              </a:solidFill>
              <a:ln w="66675">
                <a:solidFill>
                  <a:srgbClr val="46944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latin typeface="+mj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15396" y="4313491"/>
                <a:ext cx="2949284" cy="85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</a:rPr>
                  <a:t>Click/tap </a:t>
                </a:r>
                <a:r>
                  <a:rPr lang="en-US" sz="4000" dirty="0">
                    <a:solidFill>
                      <a:schemeClr val="tx1"/>
                    </a:solidFill>
                  </a:rPr>
                  <a:t>link</a:t>
                </a:r>
              </a:p>
            </p:txBody>
          </p:sp>
        </p:grp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19076521">
              <a:off x="4248507" y="3365645"/>
              <a:ext cx="320675" cy="1390948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86E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rot="626508">
              <a:off x="6628338" y="2859016"/>
              <a:ext cx="320675" cy="1678288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86E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8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50342" y="610461"/>
            <a:ext cx="604331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400" dirty="0" smtClean="0">
                <a:latin typeface="Times New Roman"/>
                <a:cs typeface="Times New Roman"/>
              </a:rPr>
              <a:t>EBM Point of Care Tools</a:t>
            </a:r>
            <a:endParaRPr lang="en-US" sz="4400" dirty="0"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722" y="1608670"/>
            <a:ext cx="8200805" cy="389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decision support information accessible at the patient’s bedside or the “point of care”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Screen Shot 2014-07-10 at 7.1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8" y="2362200"/>
            <a:ext cx="2946400" cy="3896360"/>
          </a:xfrm>
          <a:prstGeom prst="rect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3629" y="182879"/>
            <a:ext cx="8845617" cy="6545179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904240"/>
            <a:ext cx="2926080" cy="5201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8" y="1481894"/>
            <a:ext cx="5504180" cy="40233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7098" y="2254276"/>
            <a:ext cx="8693652" cy="2040323"/>
            <a:chOff x="237098" y="2254276"/>
            <a:chExt cx="8693652" cy="2040323"/>
          </a:xfrm>
        </p:grpSpPr>
        <p:sp>
          <p:nvSpPr>
            <p:cNvPr id="24" name="Rectangle 23"/>
            <p:cNvSpPr/>
            <p:nvPr/>
          </p:nvSpPr>
          <p:spPr>
            <a:xfrm>
              <a:off x="237098" y="3273778"/>
              <a:ext cx="1433936" cy="264808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05689" y="2754847"/>
              <a:ext cx="2925061" cy="1539752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ounded Rectangular Callout 25"/>
            <p:cNvSpPr/>
            <p:nvPr/>
          </p:nvSpPr>
          <p:spPr>
            <a:xfrm>
              <a:off x="1655597" y="2254276"/>
              <a:ext cx="3749927" cy="748499"/>
            </a:xfrm>
            <a:prstGeom prst="wedgeRoundRectCallout">
              <a:avLst>
                <a:gd name="adj1" fmla="val -24481"/>
                <a:gd name="adj2" fmla="val 43181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35935C"/>
                  </a:solidFill>
                  <a:latin typeface="+mj-lt"/>
                  <a:ea typeface="ＭＳ Ｐゴシック" charset="0"/>
                  <a:cs typeface="Verdana" charset="0"/>
                </a:rPr>
                <a:t>Overall Bottom Line</a:t>
              </a:r>
              <a:endParaRPr lang="en-US" sz="3200" dirty="0">
                <a:solidFill>
                  <a:srgbClr val="35935C"/>
                </a:solidFill>
                <a:latin typeface="+mj-lt"/>
                <a:ea typeface="ＭＳ Ｐゴシック" charset="0"/>
                <a:cs typeface="Verdana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192223" y="2488086"/>
              <a:ext cx="1100150" cy="1263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693612" y="2843203"/>
              <a:ext cx="789272" cy="58099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23386" y="3880880"/>
            <a:ext cx="8608384" cy="1910320"/>
            <a:chOff x="323386" y="3880880"/>
            <a:chExt cx="8608384" cy="1910320"/>
          </a:xfrm>
        </p:grpSpPr>
        <p:sp>
          <p:nvSpPr>
            <p:cNvPr id="20" name="Rounded Rectangular Callout 19"/>
            <p:cNvSpPr>
              <a:spLocks noChangeArrowheads="1"/>
            </p:cNvSpPr>
            <p:nvPr/>
          </p:nvSpPr>
          <p:spPr bwMode="auto">
            <a:xfrm>
              <a:off x="1246347" y="4685577"/>
              <a:ext cx="3172447" cy="618539"/>
            </a:xfrm>
            <a:prstGeom prst="wedgeRoundRectCallout">
              <a:avLst>
                <a:gd name="adj1" fmla="val -37532"/>
                <a:gd name="adj2" fmla="val -4735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7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800" dirty="0">
                  <a:latin typeface="+mj-lt"/>
                </a:rPr>
                <a:t>Information Index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3386" y="3880880"/>
              <a:ext cx="4417948" cy="325438"/>
            </a:xfrm>
            <a:prstGeom prst="rect">
              <a:avLst/>
            </a:prstGeom>
            <a:noFill/>
            <a:ln w="5715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05690" y="4339755"/>
              <a:ext cx="2926080" cy="1451445"/>
            </a:xfrm>
            <a:prstGeom prst="rect">
              <a:avLst/>
            </a:prstGeom>
            <a:noFill/>
            <a:ln w="5715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77788" y="4955499"/>
              <a:ext cx="1396206" cy="33543"/>
            </a:xfrm>
            <a:prstGeom prst="straightConnector1">
              <a:avLst/>
            </a:prstGeom>
            <a:ln w="762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448627" y="4294599"/>
              <a:ext cx="0" cy="809762"/>
            </a:xfrm>
            <a:prstGeom prst="straightConnector1">
              <a:avLst/>
            </a:prstGeom>
            <a:ln w="762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0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1525129"/>
            <a:ext cx="2834640" cy="5039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2" y="1831849"/>
            <a:ext cx="5504180" cy="4023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16713" y="310280"/>
            <a:ext cx="7474131" cy="1868476"/>
            <a:chOff x="1116713" y="310280"/>
            <a:chExt cx="7474131" cy="1868476"/>
          </a:xfrm>
        </p:grpSpPr>
        <p:sp>
          <p:nvSpPr>
            <p:cNvPr id="17" name="Rounded Rectangular Callout 16"/>
            <p:cNvSpPr>
              <a:spLocks noChangeArrowheads="1"/>
            </p:cNvSpPr>
            <p:nvPr/>
          </p:nvSpPr>
          <p:spPr bwMode="auto">
            <a:xfrm>
              <a:off x="1116713" y="310280"/>
              <a:ext cx="6932800" cy="979506"/>
            </a:xfrm>
            <a:prstGeom prst="wedgeRoundRectCallout">
              <a:avLst>
                <a:gd name="adj1" fmla="val -49943"/>
                <a:gd name="adj2" fmla="val 1243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78A77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  <a:spcAft>
                  <a:spcPts val="600"/>
                </a:spcAft>
              </a:pPr>
              <a:r>
                <a:rPr lang="en-US" sz="3600" dirty="0" smtClean="0">
                  <a:latin typeface="+mj-lt"/>
                </a:rPr>
                <a:t>Click/tap to return to home page</a:t>
              </a:r>
              <a:endParaRPr lang="en-US" sz="3600" dirty="0">
                <a:latin typeface="+mj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653990" y="1005890"/>
              <a:ext cx="936854" cy="1172866"/>
            </a:xfrm>
            <a:prstGeom prst="straightConnector1">
              <a:avLst/>
            </a:prstGeom>
            <a:ln w="762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1196622" y="1099906"/>
              <a:ext cx="938769" cy="1078850"/>
            </a:xfrm>
            <a:prstGeom prst="straightConnector1">
              <a:avLst/>
            </a:prstGeom>
            <a:ln w="762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9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45" y="538913"/>
            <a:ext cx="2743200" cy="487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6" y="1058508"/>
            <a:ext cx="5623560" cy="4000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67555" y="1978510"/>
            <a:ext cx="6615289" cy="4575401"/>
            <a:chOff x="1467555" y="1978510"/>
            <a:chExt cx="6615289" cy="4575401"/>
          </a:xfrm>
        </p:grpSpPr>
        <p:sp>
          <p:nvSpPr>
            <p:cNvPr id="7" name="Rounded Rectangular Callout 6"/>
            <p:cNvSpPr>
              <a:spLocks noChangeArrowheads="1"/>
            </p:cNvSpPr>
            <p:nvPr/>
          </p:nvSpPr>
          <p:spPr bwMode="auto">
            <a:xfrm>
              <a:off x="1467555" y="2348086"/>
              <a:ext cx="1670756" cy="1120423"/>
            </a:xfrm>
            <a:prstGeom prst="wedgeRoundRectCallout">
              <a:avLst>
                <a:gd name="adj1" fmla="val -9460"/>
                <a:gd name="adj2" fmla="val 2001"/>
                <a:gd name="adj3" fmla="val 16667"/>
              </a:avLst>
            </a:prstGeom>
            <a:noFill/>
            <a:ln w="57150" cmpd="sng">
              <a:solidFill>
                <a:srgbClr val="FF7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lang="en-US" sz="3600" dirty="0">
                <a:latin typeface="+mj-lt"/>
              </a:endParaRPr>
            </a:p>
          </p:txBody>
        </p:sp>
        <p:sp>
          <p:nvSpPr>
            <p:cNvPr id="8" name="Rounded Rectangular Callout 7"/>
            <p:cNvSpPr>
              <a:spLocks noChangeArrowheads="1"/>
            </p:cNvSpPr>
            <p:nvPr/>
          </p:nvSpPr>
          <p:spPr bwMode="auto">
            <a:xfrm>
              <a:off x="2360669" y="5704683"/>
              <a:ext cx="4498861" cy="849228"/>
            </a:xfrm>
            <a:prstGeom prst="wedgeRoundRectCallout">
              <a:avLst>
                <a:gd name="adj1" fmla="val 20204"/>
                <a:gd name="adj2" fmla="val -49584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rgbClr val="FF7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4000" dirty="0" smtClean="0">
                  <a:latin typeface="+mj-lt"/>
                </a:rPr>
                <a:t>Calculators &amp; Tools</a:t>
              </a:r>
              <a:endParaRPr lang="en-US" sz="4000" dirty="0">
                <a:latin typeface="+mj-lt"/>
              </a:endParaRPr>
            </a:p>
          </p:txBody>
        </p:sp>
        <p:sp>
          <p:nvSpPr>
            <p:cNvPr id="9" name="Rounded Rectangular Callout 8"/>
            <p:cNvSpPr>
              <a:spLocks noChangeArrowheads="1"/>
            </p:cNvSpPr>
            <p:nvPr/>
          </p:nvSpPr>
          <p:spPr bwMode="auto">
            <a:xfrm>
              <a:off x="6131701" y="3668889"/>
              <a:ext cx="1951143" cy="451556"/>
            </a:xfrm>
            <a:prstGeom prst="wedgeRoundRectCallout">
              <a:avLst>
                <a:gd name="adj1" fmla="val -49770"/>
                <a:gd name="adj2" fmla="val -407"/>
                <a:gd name="adj3" fmla="val 16667"/>
              </a:avLst>
            </a:prstGeom>
            <a:noFill/>
            <a:ln w="57150" cmpd="sng">
              <a:solidFill>
                <a:srgbClr val="FF7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lang="en-US" sz="3600" dirty="0">
                <a:latin typeface="+mj-lt"/>
              </a:endParaRPr>
            </a:p>
          </p:txBody>
        </p:sp>
        <p:sp>
          <p:nvSpPr>
            <p:cNvPr id="10" name="Rounded Rectangular Callout 9"/>
            <p:cNvSpPr>
              <a:spLocks noChangeArrowheads="1"/>
            </p:cNvSpPr>
            <p:nvPr/>
          </p:nvSpPr>
          <p:spPr bwMode="auto">
            <a:xfrm>
              <a:off x="6131701" y="1978510"/>
              <a:ext cx="1443143" cy="451556"/>
            </a:xfrm>
            <a:prstGeom prst="wedgeRoundRectCallout">
              <a:avLst>
                <a:gd name="adj1" fmla="val -49770"/>
                <a:gd name="adj2" fmla="val -407"/>
                <a:gd name="adj3" fmla="val 16667"/>
              </a:avLst>
            </a:prstGeom>
            <a:noFill/>
            <a:ln w="57150" cmpd="sng">
              <a:solidFill>
                <a:srgbClr val="FF7C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lang="en-US" sz="3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5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0806" y="1330544"/>
            <a:ext cx="4572000" cy="5303520"/>
            <a:chOff x="420806" y="1330544"/>
            <a:chExt cx="4572000" cy="5303520"/>
          </a:xfrm>
        </p:grpSpPr>
        <p:pic>
          <p:nvPicPr>
            <p:cNvPr id="37890" name="Picture 2" descr="Screen Shot 2013-07-07 at 11.40.1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272" r="46741" b="11849"/>
            <a:stretch/>
          </p:blipFill>
          <p:spPr bwMode="auto">
            <a:xfrm>
              <a:off x="420806" y="1330544"/>
              <a:ext cx="4572000" cy="530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35267" y="2473692"/>
              <a:ext cx="914400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35267" y="2390274"/>
            <a:ext cx="2373404" cy="464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</a:rPr>
              <a:t>a</a:t>
            </a:r>
            <a:r>
              <a:rPr lang="en-US" sz="2800" dirty="0" err="1" smtClean="0">
                <a:solidFill>
                  <a:srgbClr val="00B050"/>
                </a:solidFill>
              </a:rPr>
              <a:t>aa</a:t>
            </a:r>
            <a:r>
              <a:rPr lang="en-US" sz="2800" dirty="0" smtClean="0">
                <a:solidFill>
                  <a:srgbClr val="00B050"/>
                </a:solidFill>
              </a:rPr>
              <a:t> suspected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43830" y="1421984"/>
            <a:ext cx="2880360" cy="5120640"/>
            <a:chOff x="5543830" y="1421984"/>
            <a:chExt cx="2880360" cy="5120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3830" y="1421984"/>
              <a:ext cx="2880360" cy="51206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85654" y="2207642"/>
              <a:ext cx="1921275" cy="389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300" dirty="0" err="1">
                  <a:solidFill>
                    <a:srgbClr val="00B050"/>
                  </a:solidFill>
                </a:rPr>
                <a:t>a</a:t>
              </a:r>
              <a:r>
                <a:rPr lang="en-US" sz="2300" dirty="0" err="1" smtClean="0">
                  <a:solidFill>
                    <a:srgbClr val="00B050"/>
                  </a:solidFill>
                </a:rPr>
                <a:t>aa</a:t>
              </a:r>
              <a:r>
                <a:rPr lang="en-US" sz="2300" dirty="0" smtClean="0">
                  <a:solidFill>
                    <a:srgbClr val="00B050"/>
                  </a:solidFill>
                </a:rPr>
                <a:t> suspected</a:t>
              </a:r>
              <a:endParaRPr lang="en-US" sz="23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4289" y="322366"/>
            <a:ext cx="8311621" cy="2141648"/>
            <a:chOff x="454289" y="322366"/>
            <a:chExt cx="8311621" cy="2141648"/>
          </a:xfrm>
        </p:grpSpPr>
        <p:sp>
          <p:nvSpPr>
            <p:cNvPr id="12" name="Rounded Rectangular Callout 11"/>
            <p:cNvSpPr>
              <a:spLocks noChangeArrowheads="1"/>
            </p:cNvSpPr>
            <p:nvPr/>
          </p:nvSpPr>
          <p:spPr bwMode="auto">
            <a:xfrm>
              <a:off x="454289" y="322366"/>
              <a:ext cx="8311621" cy="630300"/>
            </a:xfrm>
            <a:prstGeom prst="wedgeRoundRectCallout">
              <a:avLst>
                <a:gd name="adj1" fmla="val -49943"/>
                <a:gd name="adj2" fmla="val 1243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78A77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2800" dirty="0" smtClean="0">
                  <a:latin typeface="+mj-lt"/>
                </a:rPr>
                <a:t>Search </a:t>
              </a:r>
              <a:r>
                <a:rPr lang="en-US" sz="2800" dirty="0" err="1" smtClean="0">
                  <a:solidFill>
                    <a:srgbClr val="00B050"/>
                  </a:solidFill>
                  <a:latin typeface="+mj-lt"/>
                </a:rPr>
                <a:t>aaa</a:t>
              </a:r>
              <a:r>
                <a:rPr lang="en-US" sz="2800" dirty="0" smtClean="0">
                  <a:latin typeface="+mj-lt"/>
                </a:rPr>
                <a:t> (abdominal </a:t>
              </a:r>
              <a:r>
                <a:rPr lang="en-US" sz="2800" dirty="0" smtClean="0">
                  <a:latin typeface="+mj-lt"/>
                </a:rPr>
                <a:t>aortic </a:t>
              </a:r>
              <a:r>
                <a:rPr lang="en-US" sz="2800" dirty="0" smtClean="0">
                  <a:latin typeface="+mj-lt"/>
                </a:rPr>
                <a:t>aneurysm) </a:t>
              </a:r>
              <a:r>
                <a:rPr lang="en-US" sz="2800" dirty="0">
                  <a:solidFill>
                    <a:srgbClr val="00B050"/>
                  </a:solidFill>
                </a:rPr>
                <a:t>suspected</a:t>
              </a:r>
              <a:r>
                <a:rPr lang="en-US" sz="2800" dirty="0"/>
                <a:t> </a:t>
              </a:r>
              <a:endParaRPr lang="en-US" sz="2800" dirty="0">
                <a:latin typeface="+mj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1864686" y="866274"/>
              <a:ext cx="442929" cy="159774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866715" y="784212"/>
              <a:ext cx="0" cy="155462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40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1" y="1507490"/>
            <a:ext cx="5242560" cy="4649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686"/>
          <a:stretch/>
        </p:blipFill>
        <p:spPr>
          <a:xfrm>
            <a:off x="5645150" y="1910588"/>
            <a:ext cx="3342138" cy="38430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3341" y="403098"/>
            <a:ext cx="8699188" cy="4678776"/>
            <a:chOff x="223341" y="403098"/>
            <a:chExt cx="8699188" cy="4678776"/>
          </a:xfrm>
        </p:grpSpPr>
        <p:sp>
          <p:nvSpPr>
            <p:cNvPr id="6" name="Rounded Rectangular Callout 5"/>
            <p:cNvSpPr>
              <a:spLocks noChangeArrowheads="1"/>
            </p:cNvSpPr>
            <p:nvPr/>
          </p:nvSpPr>
          <p:spPr bwMode="auto">
            <a:xfrm>
              <a:off x="223341" y="403098"/>
              <a:ext cx="8699188" cy="732466"/>
            </a:xfrm>
            <a:prstGeom prst="wedgeRoundRectCallout">
              <a:avLst>
                <a:gd name="adj1" fmla="val -49943"/>
                <a:gd name="adj2" fmla="val 1243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78A77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3200" dirty="0" smtClean="0">
                  <a:solidFill>
                    <a:srgbClr val="0083CB"/>
                  </a:solidFill>
                  <a:latin typeface="+mj-lt"/>
                </a:rPr>
                <a:t>Select AAA </a:t>
              </a:r>
              <a:r>
                <a:rPr lang="en-US" sz="3200" smtClean="0">
                  <a:solidFill>
                    <a:srgbClr val="0083CB"/>
                  </a:solidFill>
                  <a:latin typeface="+mj-lt"/>
                </a:rPr>
                <a:t>suspected   </a:t>
              </a:r>
              <a:r>
                <a:rPr lang="en-US" sz="3200" smtClean="0">
                  <a:solidFill>
                    <a:srgbClr val="747F84"/>
                  </a:solidFill>
                  <a:latin typeface="+mj-lt"/>
                </a:rPr>
                <a:t>Diagnostic </a:t>
              </a:r>
              <a:r>
                <a:rPr lang="en-US" sz="3200" dirty="0" smtClean="0">
                  <a:solidFill>
                    <a:srgbClr val="747F84"/>
                  </a:solidFill>
                  <a:latin typeface="+mj-lt"/>
                </a:rPr>
                <a:t>Test Calculators</a:t>
              </a:r>
              <a:endParaRPr lang="en-US" sz="3200" dirty="0">
                <a:solidFill>
                  <a:srgbClr val="747F84"/>
                </a:solidFill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947225" y="973011"/>
              <a:ext cx="40716" cy="39647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137836" y="1010653"/>
              <a:ext cx="9625" cy="407122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3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02 at 7.18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063"/>
          <a:stretch/>
        </p:blipFill>
        <p:spPr>
          <a:xfrm>
            <a:off x="188644" y="1285811"/>
            <a:ext cx="5708404" cy="449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7" y="782574"/>
            <a:ext cx="2944368" cy="52928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8645" y="1423175"/>
            <a:ext cx="8805650" cy="3379833"/>
            <a:chOff x="188645" y="1423175"/>
            <a:chExt cx="8805650" cy="3379833"/>
          </a:xfrm>
        </p:grpSpPr>
        <p:sp>
          <p:nvSpPr>
            <p:cNvPr id="6" name="Rectangle 5"/>
            <p:cNvSpPr/>
            <p:nvPr/>
          </p:nvSpPr>
          <p:spPr>
            <a:xfrm>
              <a:off x="188645" y="1992670"/>
              <a:ext cx="3456538" cy="2810338"/>
            </a:xfrm>
            <a:prstGeom prst="rect">
              <a:avLst/>
            </a:prstGeom>
            <a:noFill/>
            <a:ln w="5715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9927" y="1423175"/>
              <a:ext cx="2944368" cy="2398054"/>
            </a:xfrm>
            <a:prstGeom prst="rect">
              <a:avLst/>
            </a:prstGeom>
            <a:noFill/>
            <a:ln w="57150" cmpd="sng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3989" y="2550694"/>
            <a:ext cx="3176339" cy="2329314"/>
            <a:chOff x="4263989" y="2550694"/>
            <a:chExt cx="3176339" cy="2329314"/>
          </a:xfrm>
        </p:grpSpPr>
        <p:sp>
          <p:nvSpPr>
            <p:cNvPr id="9" name="Rectangle 8"/>
            <p:cNvSpPr/>
            <p:nvPr/>
          </p:nvSpPr>
          <p:spPr>
            <a:xfrm>
              <a:off x="4263989" y="2550694"/>
              <a:ext cx="1566821" cy="1203158"/>
            </a:xfrm>
            <a:prstGeom prst="rect">
              <a:avLst/>
            </a:prstGeom>
            <a:noFill/>
            <a:ln w="57150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82517" y="4603803"/>
              <a:ext cx="1357811" cy="276205"/>
            </a:xfrm>
            <a:prstGeom prst="rect">
              <a:avLst/>
            </a:prstGeom>
            <a:noFill/>
            <a:ln w="57150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02 at 7.18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063"/>
          <a:stretch/>
        </p:blipFill>
        <p:spPr>
          <a:xfrm>
            <a:off x="159768" y="1718948"/>
            <a:ext cx="5708404" cy="449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01" y="1580816"/>
            <a:ext cx="2752344" cy="49476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713" y="310280"/>
            <a:ext cx="7458781" cy="1751446"/>
            <a:chOff x="1116713" y="291030"/>
            <a:chExt cx="7458781" cy="1751446"/>
          </a:xfrm>
        </p:grpSpPr>
        <p:sp>
          <p:nvSpPr>
            <p:cNvPr id="13" name="Rounded Rectangular Callout 12"/>
            <p:cNvSpPr>
              <a:spLocks noChangeArrowheads="1"/>
            </p:cNvSpPr>
            <p:nvPr/>
          </p:nvSpPr>
          <p:spPr bwMode="auto">
            <a:xfrm>
              <a:off x="1116713" y="291030"/>
              <a:ext cx="6932800" cy="979506"/>
            </a:xfrm>
            <a:prstGeom prst="wedgeRoundRectCallout">
              <a:avLst>
                <a:gd name="adj1" fmla="val -49943"/>
                <a:gd name="adj2" fmla="val 1243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78A77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40000"/>
                </a:lnSpc>
                <a:spcAft>
                  <a:spcPts val="600"/>
                </a:spcAft>
              </a:pPr>
              <a:r>
                <a:rPr lang="en-US" sz="3600" dirty="0" smtClean="0">
                  <a:latin typeface="+mj-lt"/>
                </a:rPr>
                <a:t>Click/tap to return to home page</a:t>
              </a:r>
              <a:endParaRPr lang="en-US" sz="3600" dirty="0">
                <a:latin typeface="+mj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653990" y="986640"/>
              <a:ext cx="921504" cy="64965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241659" y="1080656"/>
              <a:ext cx="893732" cy="96182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75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creen Shot 2013-07-07 at 11.40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6741"/>
          <a:stretch/>
        </p:blipFill>
        <p:spPr bwMode="auto">
          <a:xfrm>
            <a:off x="405678" y="1332902"/>
            <a:ext cx="3966604" cy="520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15" y="1481667"/>
            <a:ext cx="2743200" cy="4876800"/>
          </a:xfrm>
          <a:prstGeom prst="rect">
            <a:avLst/>
          </a:prstGeom>
        </p:spPr>
      </p:pic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2115874" y="3898232"/>
            <a:ext cx="1791983" cy="358958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57150" cmpd="sng">
            <a:solidFill>
              <a:srgbClr val="FF7C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  <p:sp>
        <p:nvSpPr>
          <p:cNvPr id="10" name="Rounded Rectangular Callout 9"/>
          <p:cNvSpPr>
            <a:spLocks noChangeArrowheads="1"/>
          </p:cNvSpPr>
          <p:nvPr/>
        </p:nvSpPr>
        <p:spPr bwMode="auto">
          <a:xfrm>
            <a:off x="5544415" y="3041583"/>
            <a:ext cx="1356899" cy="332757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57150" cmpd="sng">
            <a:solidFill>
              <a:srgbClr val="FF7C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7106" y="231006"/>
            <a:ext cx="6932800" cy="3580598"/>
            <a:chOff x="1127106" y="231006"/>
            <a:chExt cx="6932800" cy="3580598"/>
          </a:xfrm>
        </p:grpSpPr>
        <p:grpSp>
          <p:nvGrpSpPr>
            <p:cNvPr id="5" name="Group 4"/>
            <p:cNvGrpSpPr/>
            <p:nvPr/>
          </p:nvGrpSpPr>
          <p:grpSpPr>
            <a:xfrm>
              <a:off x="1127106" y="231006"/>
              <a:ext cx="6932800" cy="925198"/>
              <a:chOff x="1127106" y="231006"/>
              <a:chExt cx="6932800" cy="925198"/>
            </a:xfrm>
          </p:grpSpPr>
          <p:sp>
            <p:nvSpPr>
              <p:cNvPr id="12" name="Rounded Rectangular Callout 11"/>
              <p:cNvSpPr>
                <a:spLocks noChangeArrowheads="1"/>
              </p:cNvSpPr>
              <p:nvPr/>
            </p:nvSpPr>
            <p:spPr bwMode="auto">
              <a:xfrm>
                <a:off x="1127106" y="231006"/>
                <a:ext cx="6932800" cy="925198"/>
              </a:xfrm>
              <a:prstGeom prst="wedgeRoundRectCallout">
                <a:avLst>
                  <a:gd name="adj1" fmla="val -49943"/>
                  <a:gd name="adj2" fmla="val 1243"/>
                  <a:gd name="adj3" fmla="val 16667"/>
                </a:avLst>
              </a:prstGeom>
              <a:solidFill>
                <a:schemeClr val="bg1"/>
              </a:solidFill>
              <a:ln w="57150" cmpd="sng">
                <a:solidFill>
                  <a:srgbClr val="FF7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600"/>
                  </a:spcAft>
                </a:pPr>
                <a:endParaRPr lang="en-US" sz="3600" dirty="0">
                  <a:solidFill>
                    <a:srgbClr val="0083CB"/>
                  </a:solidFill>
                  <a:latin typeface="+mj-lt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402731" y="463573"/>
                <a:ext cx="6381549" cy="4969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600"/>
                  </a:spcAft>
                </a:pPr>
                <a:r>
                  <a:rPr lang="en-US" sz="3600" dirty="0">
                    <a:solidFill>
                      <a:prstClr val="black"/>
                    </a:solidFill>
                    <a:ea typeface="ＭＳ Ｐゴシック" charset="0"/>
                    <a:cs typeface="ＭＳ Ｐゴシック" charset="0"/>
                  </a:rPr>
                  <a:t>Select </a:t>
                </a:r>
                <a:r>
                  <a:rPr lang="en-US" sz="3600" dirty="0" err="1">
                    <a:solidFill>
                      <a:srgbClr val="0083CB"/>
                    </a:solidFill>
                    <a:ea typeface="ＭＳ Ｐゴシック" charset="0"/>
                    <a:cs typeface="ＭＳ Ｐゴシック" charset="0"/>
                  </a:rPr>
                  <a:t>Derm</a:t>
                </a:r>
                <a:r>
                  <a:rPr lang="en-US" sz="3600" dirty="0">
                    <a:solidFill>
                      <a:srgbClr val="0083CB"/>
                    </a:solidFill>
                    <a:ea typeface="ＭＳ Ｐゴシック" charset="0"/>
                    <a:cs typeface="ＭＳ Ｐゴシック" charset="0"/>
                  </a:rPr>
                  <a:t> Expert Image Viewer 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6222864" y="1003613"/>
              <a:ext cx="0" cy="193209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961763" y="960496"/>
              <a:ext cx="22069" cy="285110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35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59156" y="5314468"/>
            <a:ext cx="4949952" cy="1230376"/>
            <a:chOff x="159156" y="5314468"/>
            <a:chExt cx="4949952" cy="1230376"/>
          </a:xfrm>
        </p:grpSpPr>
        <p:pic>
          <p:nvPicPr>
            <p:cNvPr id="6" name="Picture 5" descr="Screen Shot 2013-07-07 at 11.46.4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56" y="5314468"/>
              <a:ext cx="4949952" cy="123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1461458" y="5578621"/>
              <a:ext cx="3300905" cy="870940"/>
              <a:chOff x="1461458" y="5578621"/>
              <a:chExt cx="3300905" cy="870940"/>
            </a:xfrm>
          </p:grpSpPr>
          <p:sp>
            <p:nvSpPr>
              <p:cNvPr id="43017" name="Rectangle 4"/>
              <p:cNvSpPr>
                <a:spLocks noChangeArrowheads="1"/>
              </p:cNvSpPr>
              <p:nvPr/>
            </p:nvSpPr>
            <p:spPr bwMode="auto">
              <a:xfrm>
                <a:off x="3158802" y="5578621"/>
                <a:ext cx="1603561" cy="850304"/>
              </a:xfrm>
              <a:prstGeom prst="rect">
                <a:avLst/>
              </a:prstGeom>
              <a:solidFill>
                <a:srgbClr val="DDDDDD"/>
              </a:solidFill>
              <a:ln w="38100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3600" dirty="0">
                    <a:solidFill>
                      <a:srgbClr val="191919"/>
                    </a:solidFill>
                    <a:latin typeface="+mn-lt"/>
                    <a:ea typeface="Verdana" charset="0"/>
                    <a:cs typeface="Verdana" charset="0"/>
                  </a:rPr>
                  <a:t>Click</a:t>
                </a:r>
                <a:endParaRPr lang="en-US" sz="3600" dirty="0">
                  <a:latin typeface="+mn-lt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43018" name="AutoShape 7"/>
              <p:cNvSpPr>
                <a:spLocks noChangeArrowheads="1"/>
              </p:cNvSpPr>
              <p:nvPr/>
            </p:nvSpPr>
            <p:spPr bwMode="auto">
              <a:xfrm rot="4773893">
                <a:off x="2602374" y="5526665"/>
                <a:ext cx="327227" cy="1326843"/>
              </a:xfrm>
              <a:prstGeom prst="downArrow">
                <a:avLst>
                  <a:gd name="adj1" fmla="val 50000"/>
                  <a:gd name="adj2" fmla="val 82181"/>
                </a:avLst>
              </a:prstGeom>
              <a:gradFill rotWithShape="0">
                <a:gsLst>
                  <a:gs pos="0">
                    <a:srgbClr val="92ACC3"/>
                  </a:gs>
                  <a:gs pos="50000">
                    <a:srgbClr val="BBE0E3"/>
                  </a:gs>
                  <a:gs pos="100000">
                    <a:srgbClr val="92ACC3"/>
                  </a:gs>
                </a:gsLst>
                <a:lin ang="5400000" scaled="1"/>
              </a:gradFill>
              <a:ln w="28575">
                <a:solidFill>
                  <a:srgbClr val="1A477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ounded Rectangle 10"/>
              <p:cNvSpPr>
                <a:spLocks noChangeArrowheads="1"/>
              </p:cNvSpPr>
              <p:nvPr/>
            </p:nvSpPr>
            <p:spPr bwMode="auto">
              <a:xfrm>
                <a:off x="1461458" y="6167886"/>
                <a:ext cx="574377" cy="281675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FB993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6408" y="242512"/>
            <a:ext cx="4983480" cy="3108960"/>
            <a:chOff x="176408" y="242512"/>
            <a:chExt cx="4983480" cy="3108960"/>
          </a:xfrm>
        </p:grpSpPr>
        <p:pic>
          <p:nvPicPr>
            <p:cNvPr id="43010" name="Picture 2" descr="Screen Shot 2013-07-07 at 11.44.1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" b="15515"/>
            <a:stretch/>
          </p:blipFill>
          <p:spPr bwMode="auto">
            <a:xfrm>
              <a:off x="176408" y="242512"/>
              <a:ext cx="4983480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1515757" y="1837420"/>
              <a:ext cx="873759" cy="25016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B99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95887" y="2469661"/>
              <a:ext cx="2444235" cy="607442"/>
              <a:chOff x="1578635" y="2409279"/>
              <a:chExt cx="2444235" cy="607442"/>
            </a:xfrm>
          </p:grpSpPr>
          <p:sp>
            <p:nvSpPr>
              <p:cNvPr id="3" name="Left Arrow 2"/>
              <p:cNvSpPr/>
              <p:nvPr/>
            </p:nvSpPr>
            <p:spPr>
              <a:xfrm>
                <a:off x="1955705" y="2409279"/>
                <a:ext cx="2067165" cy="607442"/>
              </a:xfrm>
              <a:prstGeom prst="leftArrow">
                <a:avLst>
                  <a:gd name="adj1" fmla="val 50000"/>
                  <a:gd name="adj2" fmla="val 66020"/>
                </a:avLst>
              </a:prstGeom>
              <a:solidFill>
                <a:srgbClr val="007F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Select Nodules</a:t>
                </a:r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578635" y="2647138"/>
                <a:ext cx="351192" cy="130568"/>
              </a:xfrm>
              <a:prstGeom prst="rect">
                <a:avLst/>
              </a:prstGeom>
              <a:noFill/>
              <a:ln w="38100">
                <a:solidFill>
                  <a:srgbClr val="007FD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59156" y="3558400"/>
            <a:ext cx="3977639" cy="1554480"/>
            <a:chOff x="159156" y="3558400"/>
            <a:chExt cx="3977639" cy="1554480"/>
          </a:xfrm>
        </p:grpSpPr>
        <p:pic>
          <p:nvPicPr>
            <p:cNvPr id="4" name="Picture 3" descr="Screen Shot 2013-07-07 at 11.45.38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4" t="44778" r="3098" b="16585"/>
            <a:stretch/>
          </p:blipFill>
          <p:spPr bwMode="auto">
            <a:xfrm>
              <a:off x="159156" y="3558400"/>
              <a:ext cx="3977639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184239" y="3922808"/>
              <a:ext cx="1842970" cy="83034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B99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92004" y="4019642"/>
              <a:ext cx="2413001" cy="607442"/>
              <a:chOff x="1951037" y="2897758"/>
              <a:chExt cx="2413001" cy="607442"/>
            </a:xfrm>
          </p:grpSpPr>
          <p:sp>
            <p:nvSpPr>
              <p:cNvPr id="16" name="Left Arrow 15"/>
              <p:cNvSpPr/>
              <p:nvPr/>
            </p:nvSpPr>
            <p:spPr>
              <a:xfrm>
                <a:off x="2296873" y="2897758"/>
                <a:ext cx="2067165" cy="607442"/>
              </a:xfrm>
              <a:prstGeom prst="leftArrow">
                <a:avLst>
                  <a:gd name="adj1" fmla="val 50000"/>
                  <a:gd name="adj2" fmla="val 66020"/>
                </a:avLst>
              </a:prstGeom>
              <a:solidFill>
                <a:srgbClr val="007F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Select Cysts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951037" y="3114136"/>
                <a:ext cx="345835" cy="172528"/>
              </a:xfrm>
              <a:prstGeom prst="rect">
                <a:avLst/>
              </a:prstGeom>
              <a:noFill/>
              <a:ln w="38100">
                <a:solidFill>
                  <a:srgbClr val="007FD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349943" y="2069478"/>
            <a:ext cx="3623937" cy="4435754"/>
            <a:chOff x="5349943" y="2069478"/>
            <a:chExt cx="3623937" cy="44357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10"/>
            <a:stretch/>
          </p:blipFill>
          <p:spPr>
            <a:xfrm>
              <a:off x="5349943" y="2069478"/>
              <a:ext cx="2838883" cy="443575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769384" y="4144617"/>
              <a:ext cx="2204496" cy="1248810"/>
              <a:chOff x="6769384" y="4144617"/>
              <a:chExt cx="2204496" cy="1248810"/>
            </a:xfrm>
          </p:grpSpPr>
          <p:sp>
            <p:nvSpPr>
              <p:cNvPr id="27" name="Rounded Rectangular Callout 26"/>
              <p:cNvSpPr/>
              <p:nvPr/>
            </p:nvSpPr>
            <p:spPr>
              <a:xfrm>
                <a:off x="6769384" y="4144617"/>
                <a:ext cx="2204496" cy="1248810"/>
              </a:xfrm>
              <a:prstGeom prst="wedgeRoundRectCallout">
                <a:avLst>
                  <a:gd name="adj1" fmla="val -81246"/>
                  <a:gd name="adj2" fmla="val 3770"/>
                  <a:gd name="adj3" fmla="val 16667"/>
                </a:avLst>
              </a:prstGeom>
              <a:solidFill>
                <a:schemeClr val="bg1"/>
              </a:solidFill>
              <a:ln w="57150">
                <a:solidFill>
                  <a:srgbClr val="FF7C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252813" y="4788900"/>
                <a:ext cx="1240815" cy="451862"/>
              </a:xfrm>
              <a:prstGeom prst="roundRect">
                <a:avLst/>
              </a:prstGeom>
              <a:solidFill>
                <a:srgbClr val="F1F1F1"/>
              </a:solidFill>
              <a:ln w="38100">
                <a:solidFill>
                  <a:srgbClr val="B0B0B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Submit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905076" y="4264350"/>
                <a:ext cx="1933111" cy="433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dirty="0">
                    <a:solidFill>
                      <a:prstClr val="black"/>
                    </a:solidFill>
                  </a:rPr>
                  <a:t>Select All 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4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080" y="1066800"/>
            <a:ext cx="8608935" cy="4876800"/>
            <a:chOff x="230080" y="1066800"/>
            <a:chExt cx="8608935" cy="4876800"/>
          </a:xfrm>
        </p:grpSpPr>
        <p:pic>
          <p:nvPicPr>
            <p:cNvPr id="3" name="Picture 2" descr="Screen Shot 2013-07-07 at 11.47.1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80" y="1454440"/>
              <a:ext cx="5606415" cy="410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815" y="1066800"/>
              <a:ext cx="2743200" cy="48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81000" y="371475"/>
            <a:ext cx="8382000" cy="61245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52737" y="568931"/>
            <a:ext cx="5638525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EBM Point of Care Tools</a:t>
            </a:r>
            <a:endParaRPr lang="en-US" sz="3600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5188" y="1587489"/>
            <a:ext cx="7416799" cy="44873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data that is evaluated and rated with levels of evidence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Screen Shot 2014-07-10 at 8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2425633"/>
            <a:ext cx="52228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7575" y="2150530"/>
            <a:ext cx="7315200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</a:t>
            </a: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Medicine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prstClr val="white"/>
                </a:solidFill>
                <a:latin typeface="Times New Roman"/>
                <a:cs typeface="Times New Roman"/>
              </a:rPr>
              <a:t>a </a:t>
            </a:r>
            <a:r>
              <a:rPr lang="en-US" sz="2800" dirty="0">
                <a:solidFill>
                  <a:prstClr val="white"/>
                </a:solidFill>
                <a:latin typeface="Times New Roman"/>
                <a:cs typeface="Times New Roman"/>
              </a:rPr>
              <a:t>collection of information resources and </a:t>
            </a:r>
            <a:r>
              <a:rPr lang="en-US" sz="2800" dirty="0" smtClean="0">
                <a:solidFill>
                  <a:prstClr val="white"/>
                </a:solidFill>
                <a:latin typeface="Times New Roman"/>
                <a:cs typeface="Times New Roman"/>
              </a:rPr>
              <a:t>tools</a:t>
            </a:r>
            <a:endParaRPr lang="en-US" sz="28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7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87" y="211757"/>
            <a:ext cx="4898517" cy="6460363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50113" y="274793"/>
            <a:ext cx="2678601" cy="389218"/>
          </a:xfrm>
          <a:prstGeom prst="wedgeRoundRectCallout">
            <a:avLst>
              <a:gd name="adj1" fmla="val 328"/>
              <a:gd name="adj2" fmla="val 4890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C51A00"/>
                </a:solidFill>
                <a:latin typeface="+mj-lt"/>
                <a:cs typeface="Verdana"/>
              </a:rPr>
              <a:t>www.ttuhsc.edu</a:t>
            </a:r>
            <a:r>
              <a:rPr lang="en-US" dirty="0">
                <a:solidFill>
                  <a:srgbClr val="C51A00"/>
                </a:solidFill>
                <a:latin typeface="+mj-lt"/>
                <a:cs typeface="Verdana"/>
              </a:rPr>
              <a:t>/libraries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509" y="396240"/>
            <a:ext cx="3590582" cy="1889760"/>
            <a:chOff x="287509" y="396240"/>
            <a:chExt cx="3590582" cy="188976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287509" y="396240"/>
              <a:ext cx="3590582" cy="1889760"/>
            </a:xfrm>
            <a:prstGeom prst="wedgeRoundRectCallout">
              <a:avLst>
                <a:gd name="adj1" fmla="val 98782"/>
                <a:gd name="adj2" fmla="val 9464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85559" y="547862"/>
              <a:ext cx="3194482" cy="159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Under Popular </a:t>
              </a: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 by School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5120" y="3789680"/>
            <a:ext cx="3403600" cy="2184400"/>
            <a:chOff x="325120" y="3789680"/>
            <a:chExt cx="3403600" cy="2184400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325120" y="3789680"/>
              <a:ext cx="3403600" cy="2184400"/>
            </a:xfrm>
            <a:prstGeom prst="wedgeRoundRectCallout">
              <a:avLst>
                <a:gd name="adj1" fmla="val 105728"/>
                <a:gd name="adj2" fmla="val -6209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6189" y="4196080"/>
              <a:ext cx="2755651" cy="1447800"/>
              <a:chOff x="607309" y="4216400"/>
              <a:chExt cx="2755651" cy="14478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" t="546" r="6190" b="-546"/>
              <a:stretch/>
            </p:blipFill>
            <p:spPr>
              <a:xfrm>
                <a:off x="2265680" y="4216400"/>
                <a:ext cx="1097280" cy="1447800"/>
              </a:xfrm>
              <a:prstGeom prst="rect">
                <a:avLst/>
              </a:prstGeom>
              <a:ln w="28575">
                <a:solidFill>
                  <a:srgbClr val="979797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607309" y="4572000"/>
                <a:ext cx="1587251" cy="747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000" dirty="0">
                    <a:solidFill>
                      <a:srgbClr val="00B05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2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" y="254000"/>
            <a:ext cx="6293485" cy="63423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549400" y="3537912"/>
            <a:ext cx="7232650" cy="1063625"/>
          </a:xfrm>
          <a:prstGeom prst="wedgeRoundRectCallout">
            <a:avLst>
              <a:gd name="adj1" fmla="val -34014"/>
              <a:gd name="adj2" fmla="val 120032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</a:t>
            </a:r>
            <a:r>
              <a:rPr lang="en-US" sz="28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Products Umbrella Index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083" y="1356751"/>
            <a:ext cx="7366000" cy="5289550"/>
            <a:chOff x="492836" y="1350010"/>
            <a:chExt cx="7366000" cy="5289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1" b="61"/>
            <a:stretch/>
          </p:blipFill>
          <p:spPr>
            <a:xfrm>
              <a:off x="1304112" y="1610360"/>
              <a:ext cx="6554724" cy="5029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36" y="1350010"/>
              <a:ext cx="7366000" cy="5207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62000" y="298610"/>
            <a:ext cx="6952034" cy="1485116"/>
            <a:chOff x="762000" y="298610"/>
            <a:chExt cx="6952034" cy="1485116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00" y="298610"/>
              <a:ext cx="6952034" cy="872342"/>
              <a:chOff x="762000" y="298610"/>
              <a:chExt cx="6952034" cy="872342"/>
            </a:xfrm>
          </p:grpSpPr>
          <p:sp>
            <p:nvSpPr>
              <p:cNvPr id="3" name="Rounded Rectangular Callout 2"/>
              <p:cNvSpPr/>
              <p:nvPr/>
            </p:nvSpPr>
            <p:spPr>
              <a:xfrm>
                <a:off x="762000" y="298610"/>
                <a:ext cx="6952034" cy="872342"/>
              </a:xfrm>
              <a:prstGeom prst="wedgeRoundRectCallout">
                <a:avLst>
                  <a:gd name="adj1" fmla="val 1592"/>
                  <a:gd name="adj2" fmla="val 29950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3000"/>
                  </a:spcAft>
                  <a:defRPr/>
                </a:pPr>
                <a:r>
                  <a:rPr lang="en-US" sz="80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             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       </a:t>
                </a:r>
                <a:endParaRPr lang="en-US" sz="8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4" name="Triangle 3"/>
              <p:cNvSpPr>
                <a:spLocks noChangeAspect="1"/>
              </p:cNvSpPr>
              <p:nvPr/>
            </p:nvSpPr>
            <p:spPr>
              <a:xfrm rot="10800000">
                <a:off x="6921506" y="533312"/>
                <a:ext cx="582129" cy="501837"/>
              </a:xfrm>
              <a:prstGeom prst="triangle">
                <a:avLst/>
              </a:prstGeom>
              <a:solidFill>
                <a:srgbClr val="5E5E5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76300" y="388520"/>
                <a:ext cx="6101134" cy="646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chemeClr val="tx1"/>
                    </a:solidFill>
                  </a:rPr>
                  <a:t> 1) Click arrow for drop-down menu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091734" y="1466227"/>
              <a:ext cx="317500" cy="317499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00" y="2013715"/>
            <a:ext cx="7725508" cy="665806"/>
            <a:chOff x="747346" y="2100840"/>
            <a:chExt cx="7725508" cy="665806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747346" y="2100840"/>
              <a:ext cx="7725508" cy="665806"/>
            </a:xfrm>
            <a:prstGeom prst="wedgeRoundRectCallout">
              <a:avLst>
                <a:gd name="adj1" fmla="val 1592"/>
                <a:gd name="adj2" fmla="val 2995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80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             </a:t>
              </a: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      </a:t>
              </a:r>
              <a:endParaRPr lang="en-US" sz="8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1646" y="2138313"/>
              <a:ext cx="7496908" cy="5678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You may need to expand your screen to see the drop-down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800" y="3043918"/>
            <a:ext cx="8775700" cy="1547616"/>
            <a:chOff x="177800" y="3043918"/>
            <a:chExt cx="8775700" cy="1547616"/>
          </a:xfrm>
        </p:grpSpPr>
        <p:sp>
          <p:nvSpPr>
            <p:cNvPr id="21" name="Rectangle 20"/>
            <p:cNvSpPr/>
            <p:nvPr/>
          </p:nvSpPr>
          <p:spPr>
            <a:xfrm>
              <a:off x="177800" y="3043918"/>
              <a:ext cx="8775700" cy="154761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  2) Then click Sign in or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 Create a Free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MyAccess</a:t>
              </a:r>
              <a:r>
                <a:rPr lang="en-US" sz="2800" dirty="0" smtClean="0">
                  <a:solidFill>
                    <a:schemeClr val="tx1"/>
                  </a:solidFill>
                </a:rPr>
                <a:t> Profile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75" y="3168126"/>
              <a:ext cx="3505200" cy="990600"/>
            </a:xfrm>
            <a:prstGeom prst="rect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23" name="AutoShape 7"/>
            <p:cNvSpPr>
              <a:spLocks noChangeArrowheads="1"/>
            </p:cNvSpPr>
            <p:nvPr/>
          </p:nvSpPr>
          <p:spPr bwMode="auto">
            <a:xfrm rot="10324773">
              <a:off x="3772654" y="3339291"/>
              <a:ext cx="1598691" cy="413318"/>
            </a:xfrm>
            <a:prstGeom prst="leftArrow">
              <a:avLst>
                <a:gd name="adj1" fmla="val 50000"/>
                <a:gd name="adj2" fmla="val 89575"/>
              </a:avLst>
            </a:prstGeom>
            <a:solidFill>
              <a:srgbClr val="0432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16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b="4351"/>
          <a:stretch/>
        </p:blipFill>
        <p:spPr>
          <a:xfrm>
            <a:off x="1031612" y="1148863"/>
            <a:ext cx="7494905" cy="500487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91717" y="858242"/>
            <a:ext cx="7636765" cy="942269"/>
          </a:xfrm>
          <a:prstGeom prst="wedgeRoundRectCallout">
            <a:avLst>
              <a:gd name="adj1" fmla="val 17445"/>
              <a:gd name="adj2" fmla="val 438117"/>
              <a:gd name="adj3" fmla="val 16667"/>
            </a:avLst>
          </a:prstGeom>
          <a:solidFill>
            <a:srgbClr val="E21C22"/>
          </a:solidFill>
          <a:ln w="57150" cap="flat" cmpd="sng" algn="ctr">
            <a:solidFill>
              <a:srgbClr val="E21C2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r>
              <a:rPr lang="en-US" sz="30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Create a Free </a:t>
            </a:r>
            <a:r>
              <a:rPr lang="en-US" sz="2800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MyAccess</a:t>
            </a: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 Profile</a:t>
            </a:r>
            <a:endParaRPr lang="en-US" sz="2800" dirty="0">
              <a:solidFill>
                <a:schemeClr val="bg1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" y="231092"/>
            <a:ext cx="8703310" cy="568071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6603" y="5660871"/>
            <a:ext cx="4645152" cy="927498"/>
          </a:xfrm>
          <a:prstGeom prst="wedgeRoundRectCallout">
            <a:avLst>
              <a:gd name="adj1" fmla="val -39368"/>
              <a:gd name="adj2" fmla="val -12639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Complete the form</a:t>
            </a:r>
            <a:endParaRPr lang="en-US" sz="3200" dirty="0">
              <a:solidFill>
                <a:srgbClr val="00B05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27098" y="2064514"/>
            <a:ext cx="7366000" cy="4599287"/>
            <a:chOff x="127335" y="2003611"/>
            <a:chExt cx="7366000" cy="45992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1" b="61"/>
            <a:stretch/>
          </p:blipFill>
          <p:spPr>
            <a:xfrm>
              <a:off x="1838279" y="2263961"/>
              <a:ext cx="5655056" cy="43389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35" y="2003611"/>
              <a:ext cx="7366000" cy="5207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85197" y="199284"/>
            <a:ext cx="8249805" cy="2091466"/>
            <a:chOff x="485197" y="175534"/>
            <a:chExt cx="8249805" cy="2091466"/>
          </a:xfrm>
        </p:grpSpPr>
        <p:sp>
          <p:nvSpPr>
            <p:cNvPr id="21" name="Rectangle 20"/>
            <p:cNvSpPr/>
            <p:nvPr/>
          </p:nvSpPr>
          <p:spPr>
            <a:xfrm>
              <a:off x="485197" y="175534"/>
              <a:ext cx="8249805" cy="154761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smtClean="0">
                  <a:solidFill>
                    <a:schemeClr val="tx1"/>
                  </a:solidFill>
                </a:rPr>
                <a:t> </a:t>
              </a:r>
              <a:r>
                <a:rPr lang="en-US" sz="4000" dirty="0" smtClean="0">
                  <a:solidFill>
                    <a:schemeClr val="tx1"/>
                  </a:solidFill>
                </a:rPr>
                <a:t>C</a:t>
              </a:r>
              <a:r>
                <a:rPr lang="en-US" sz="4000" dirty="0" smtClean="0">
                  <a:solidFill>
                    <a:schemeClr val="tx1"/>
                  </a:solidFill>
                </a:rPr>
                <a:t>lick to Sign in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51" y="454043"/>
              <a:ext cx="3295146" cy="990600"/>
            </a:xfrm>
            <a:prstGeom prst="rect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23" name="AutoShape 7"/>
            <p:cNvSpPr>
              <a:spLocks noChangeArrowheads="1"/>
            </p:cNvSpPr>
            <p:nvPr/>
          </p:nvSpPr>
          <p:spPr bwMode="auto">
            <a:xfrm rot="10324773">
              <a:off x="3858655" y="742683"/>
              <a:ext cx="1502887" cy="413318"/>
            </a:xfrm>
            <a:prstGeom prst="leftArrow">
              <a:avLst>
                <a:gd name="adj1" fmla="val 50000"/>
                <a:gd name="adj2" fmla="val 89575"/>
              </a:avLst>
            </a:prstGeom>
            <a:solidFill>
              <a:srgbClr val="0432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 rot="16200000">
              <a:off x="7324825" y="1413387"/>
              <a:ext cx="1293908" cy="413318"/>
            </a:xfrm>
            <a:prstGeom prst="leftArrow">
              <a:avLst>
                <a:gd name="adj1" fmla="val 50000"/>
                <a:gd name="adj2" fmla="val 89575"/>
              </a:avLst>
            </a:prstGeom>
            <a:solidFill>
              <a:srgbClr val="0432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14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/>
        </p:blipFill>
        <p:spPr>
          <a:xfrm>
            <a:off x="837731" y="522922"/>
            <a:ext cx="7544738" cy="604075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06127" y="826453"/>
            <a:ext cx="5814663" cy="779900"/>
          </a:xfrm>
          <a:prstGeom prst="wedgeRoundRectCallout">
            <a:avLst>
              <a:gd name="adj1" fmla="val 2739"/>
              <a:gd name="adj2" fmla="val 268446"/>
              <a:gd name="adj3" fmla="val 16667"/>
            </a:avLst>
          </a:prstGeom>
          <a:solidFill>
            <a:srgbClr val="FFFFFF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80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 Login </a:t>
            </a:r>
            <a:r>
              <a:rPr lang="en-US" sz="2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to your personal 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account</a:t>
            </a:r>
            <a:endParaRPr lang="en-US" sz="2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34583" y="366009"/>
            <a:ext cx="7551033" cy="5917539"/>
            <a:chOff x="565150" y="335280"/>
            <a:chExt cx="8089900" cy="63398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335280"/>
              <a:ext cx="8089900" cy="63398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376245" y="382173"/>
              <a:ext cx="1245577" cy="250874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072245" y="5569528"/>
            <a:ext cx="5097978" cy="997528"/>
          </a:xfrm>
          <a:prstGeom prst="wedgeRoundRectCallout">
            <a:avLst>
              <a:gd name="adj1" fmla="val -69037"/>
              <a:gd name="adj2" fmla="val -5539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  Click </a:t>
            </a:r>
            <a:r>
              <a:rPr lang="en-US" sz="3200" dirty="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Access Medicine</a:t>
            </a:r>
            <a:endParaRPr lang="en-US" sz="3200" dirty="0">
              <a:solidFill>
                <a:srgbClr val="02699D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2954" y="342641"/>
            <a:ext cx="5696712" cy="6230112"/>
            <a:chOff x="216408" y="390144"/>
            <a:chExt cx="5696712" cy="62301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08" y="390144"/>
              <a:ext cx="5696712" cy="623011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51100" y="415544"/>
              <a:ext cx="812800" cy="181356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3841174" y="854732"/>
            <a:ext cx="5029198" cy="909647"/>
          </a:xfrm>
          <a:prstGeom prst="wedgeRoundRectCallout">
            <a:avLst>
              <a:gd name="adj1" fmla="val -34544"/>
              <a:gd name="adj2" fmla="val 77977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Major Medical Electronic Textbooks – </a:t>
            </a:r>
            <a:r>
              <a:rPr lang="en-US" sz="24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free!</a:t>
            </a:r>
            <a:endParaRPr lang="en-US" sz="2400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6883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8929" y="3967338"/>
            <a:ext cx="2562106" cy="2608532"/>
            <a:chOff x="5701208" y="1235334"/>
            <a:chExt cx="2562106" cy="2608532"/>
          </a:xfrm>
        </p:grpSpPr>
        <p:sp>
          <p:nvSpPr>
            <p:cNvPr id="15" name="Rectangle 14"/>
            <p:cNvSpPr/>
            <p:nvPr/>
          </p:nvSpPr>
          <p:spPr>
            <a:xfrm>
              <a:off x="5701208" y="3276015"/>
              <a:ext cx="2562106" cy="56785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7999"/>
                  </a:solidFill>
                  <a:latin typeface="Calibri"/>
                </a:rPr>
                <a:t>H&amp;P, Diagnosis, Questions to Ask Patient</a:t>
              </a:r>
              <a:endParaRPr lang="en-US" dirty="0">
                <a:solidFill>
                  <a:srgbClr val="FF7999"/>
                </a:solidFill>
                <a:latin typeface="Calibri"/>
              </a:endParaRPr>
            </a:p>
          </p:txBody>
        </p:sp>
        <p:pic>
          <p:nvPicPr>
            <p:cNvPr id="16" name="Picture 15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280" y="1235334"/>
              <a:ext cx="2542540" cy="2010918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557270" y="4250855"/>
            <a:ext cx="2694098" cy="2325015"/>
            <a:chOff x="5557270" y="4250855"/>
            <a:chExt cx="2694098" cy="2325015"/>
          </a:xfrm>
        </p:grpSpPr>
        <p:pic>
          <p:nvPicPr>
            <p:cNvPr id="18" name="Picture 17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41" y="4250855"/>
              <a:ext cx="2671572" cy="1955292"/>
            </a:xfrm>
            <a:prstGeom prst="rect">
              <a:avLst/>
            </a:prstGeom>
            <a:ln w="28575" cmpd="sng">
              <a:solidFill>
                <a:srgbClr val="7F7F7F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5557270" y="621356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Therapy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47903" y="1180511"/>
            <a:ext cx="2695244" cy="2354432"/>
            <a:chOff x="947903" y="1180511"/>
            <a:chExt cx="2695244" cy="2354432"/>
          </a:xfrm>
        </p:grpSpPr>
        <p:pic>
          <p:nvPicPr>
            <p:cNvPr id="3" name="Picture 2" descr="H1N1_sick0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37" y="1180511"/>
              <a:ext cx="2667000" cy="1968500"/>
            </a:xfrm>
            <a:prstGeom prst="rect">
              <a:avLst/>
            </a:prstGeom>
            <a:ln w="38100" cmpd="sng">
              <a:solidFill>
                <a:srgbClr val="0080FF"/>
              </a:solidFill>
            </a:ln>
          </p:spPr>
        </p:pic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947903" y="3178967"/>
              <a:ext cx="2695244" cy="355976"/>
            </a:xfrm>
            <a:prstGeom prst="rect">
              <a:avLst/>
            </a:prstGeom>
            <a:solidFill>
              <a:srgbClr val="FFFFFF"/>
            </a:solidFill>
            <a:ln w="41275" cmpd="sng">
              <a:solidFill>
                <a:srgbClr val="00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80FF"/>
                  </a:solidFill>
                </a:rPr>
                <a:t>Signs &amp; Symptoms</a:t>
              </a:r>
              <a:endParaRPr lang="en-US" dirty="0">
                <a:solidFill>
                  <a:srgbClr val="0080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40402" y="1246256"/>
            <a:ext cx="2220773" cy="2484813"/>
            <a:chOff x="5740402" y="1246256"/>
            <a:chExt cx="2220773" cy="2484813"/>
          </a:xfrm>
        </p:grpSpPr>
        <p:pic>
          <p:nvPicPr>
            <p:cNvPr id="6" name="Picture 5" descr="Figure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69" y="1246256"/>
              <a:ext cx="2206117" cy="2114042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740402" y="3368765"/>
              <a:ext cx="2220773" cy="362304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Differential </a:t>
              </a:r>
              <a:r>
                <a:rPr lang="en-US" dirty="0" err="1" smtClean="0">
                  <a:solidFill>
                    <a:srgbClr val="FF0000"/>
                  </a:solidFill>
                </a:rPr>
                <a:t>Dx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37086" y="221811"/>
            <a:ext cx="8669828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latin typeface="Times New Roman"/>
                <a:cs typeface="Times New Roman"/>
              </a:rPr>
              <a:t>EBM Point of Care Tools – Disease Overview</a:t>
            </a:r>
            <a:endParaRPr lang="en-US" sz="3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9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6408" y="390144"/>
            <a:ext cx="5696712" cy="6230112"/>
            <a:chOff x="216408" y="390144"/>
            <a:chExt cx="5696712" cy="62301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08" y="390144"/>
              <a:ext cx="5696712" cy="623011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13000" y="415544"/>
              <a:ext cx="838200" cy="206756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Left Arrow 6"/>
          <p:cNvSpPr/>
          <p:nvPr/>
        </p:nvSpPr>
        <p:spPr>
          <a:xfrm>
            <a:off x="2199732" y="3145385"/>
            <a:ext cx="6245768" cy="1441005"/>
          </a:xfrm>
          <a:prstGeom prst="leftArrow">
            <a:avLst>
              <a:gd name="adj1" fmla="val 50000"/>
              <a:gd name="adj2" fmla="val 45741"/>
            </a:avLst>
          </a:prstGeom>
          <a:solidFill>
            <a:srgbClr val="00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 Click Review Questions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33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16" y="356616"/>
            <a:ext cx="6297168" cy="6297168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>
            <a:off x="3230548" y="3070759"/>
            <a:ext cx="5341951" cy="1562722"/>
          </a:xfrm>
          <a:prstGeom prst="leftArrow">
            <a:avLst>
              <a:gd name="adj1" fmla="val 50000"/>
              <a:gd name="adj2" fmla="val 66012"/>
            </a:avLst>
          </a:prstGeom>
          <a:solidFill>
            <a:srgbClr val="008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smtClean="0"/>
              <a:t>Click Internal Medicine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765302" y="3703740"/>
            <a:ext cx="1315981" cy="29676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2" y="356552"/>
            <a:ext cx="6345047" cy="6297295"/>
            <a:chOff x="228602" y="356552"/>
            <a:chExt cx="6345047" cy="62972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2" y="356552"/>
              <a:ext cx="6345047" cy="629729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17800" y="356552"/>
              <a:ext cx="927100" cy="240348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Left Arrow 5"/>
          <p:cNvSpPr/>
          <p:nvPr/>
        </p:nvSpPr>
        <p:spPr>
          <a:xfrm>
            <a:off x="4511132" y="2434185"/>
            <a:ext cx="4353468" cy="1441005"/>
          </a:xfrm>
          <a:prstGeom prst="leftArrow">
            <a:avLst>
              <a:gd name="adj1" fmla="val 50000"/>
              <a:gd name="adj2" fmla="val 66012"/>
            </a:avLst>
          </a:prstGeom>
          <a:solidFill>
            <a:srgbClr val="008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    </a:t>
            </a:r>
            <a:r>
              <a:rPr lang="en-US" sz="2400" dirty="0" smtClean="0"/>
              <a:t>Board Review Questions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2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2" y="2121234"/>
            <a:ext cx="8684260" cy="428434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9186" y="451945"/>
            <a:ext cx="8628993" cy="3376272"/>
            <a:chOff x="189186" y="451945"/>
            <a:chExt cx="8628993" cy="3376272"/>
          </a:xfrm>
        </p:grpSpPr>
        <p:grpSp>
          <p:nvGrpSpPr>
            <p:cNvPr id="12" name="Group 11"/>
            <p:cNvGrpSpPr/>
            <p:nvPr/>
          </p:nvGrpSpPr>
          <p:grpSpPr>
            <a:xfrm>
              <a:off x="189186" y="451945"/>
              <a:ext cx="8628993" cy="909337"/>
              <a:chOff x="747346" y="2100840"/>
              <a:chExt cx="7725508" cy="665806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747346" y="2100840"/>
                <a:ext cx="7725508" cy="665806"/>
              </a:xfrm>
              <a:prstGeom prst="wedgeRoundRectCallout">
                <a:avLst>
                  <a:gd name="adj1" fmla="val 1592"/>
                  <a:gd name="adj2" fmla="val 29950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3000"/>
                  </a:spcAft>
                  <a:defRPr/>
                </a:pPr>
                <a:r>
                  <a:rPr lang="en-US" sz="80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             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       </a:t>
                </a:r>
                <a:endParaRPr lang="en-US" sz="8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61646" y="2138313"/>
                <a:ext cx="7496908" cy="567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 smtClean="0">
                    <a:solidFill>
                      <a:schemeClr val="tx1"/>
                    </a:solidFill>
                  </a:rPr>
                  <a:t>You may need to expand your screen to see the menu bar</a:t>
                </a:r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15815" y="3426372"/>
              <a:ext cx="7757038" cy="401845"/>
            </a:xfrm>
            <a:prstGeom prst="rect">
              <a:avLst/>
            </a:prstGeom>
            <a:noFill/>
            <a:ln w="76200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7399283" y="906613"/>
              <a:ext cx="1073570" cy="2425166"/>
            </a:xfrm>
            <a:prstGeom prst="straightConnector1">
              <a:avLst/>
            </a:prstGeom>
            <a:ln w="1143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7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701" y="317501"/>
            <a:ext cx="8064500" cy="4876798"/>
            <a:chOff x="393701" y="317501"/>
            <a:chExt cx="8064500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3701" y="317501"/>
              <a:ext cx="8064500" cy="1282700"/>
            </a:xfrm>
            <a:prstGeom prst="wedgeRoundRectCallout">
              <a:avLst>
                <a:gd name="adj1" fmla="val -20223"/>
                <a:gd name="adj2" fmla="val 18118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3266FF"/>
                  </a:solidFill>
                </a:rPr>
                <a:t>Click Quick Reference, select QMDT</a:t>
              </a:r>
              <a:endParaRPr lang="en-US" sz="4000" dirty="0">
                <a:solidFill>
                  <a:srgbClr val="3266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374900" y="1206500"/>
              <a:ext cx="4864100" cy="2730500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9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1" y="326517"/>
            <a:ext cx="5808726" cy="63573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07703" y="2808518"/>
            <a:ext cx="6798368" cy="1992083"/>
            <a:chOff x="2007703" y="2808518"/>
            <a:chExt cx="6798368" cy="199208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007703" y="2808518"/>
              <a:ext cx="6798368" cy="927498"/>
            </a:xfrm>
            <a:prstGeom prst="wedgeRoundRectCallout">
              <a:avLst>
                <a:gd name="adj1" fmla="val -44206"/>
                <a:gd name="adj2" fmla="val 11843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2699D"/>
                  </a:solidFill>
                  <a:latin typeface="Verdana" charset="0"/>
                  <a:ea typeface="ＭＳ Ｐゴシック" charset="0"/>
                  <a:cs typeface="Verdana" charset="0"/>
                </a:rPr>
                <a:t>Select Abdominal </a:t>
              </a:r>
              <a:r>
                <a:rPr lang="en-US" sz="2800" smtClean="0">
                  <a:solidFill>
                    <a:srgbClr val="02699D"/>
                  </a:solidFill>
                  <a:latin typeface="Verdana" charset="0"/>
                  <a:ea typeface="ＭＳ Ｐゴシック" charset="0"/>
                  <a:cs typeface="Verdana" charset="0"/>
                </a:rPr>
                <a:t>Aortic Aneurysm</a:t>
              </a:r>
              <a:endParaRPr lang="en-US" sz="2800" dirty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07703" y="4482549"/>
              <a:ext cx="1590262" cy="31805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888023" y="201134"/>
            <a:ext cx="7444154" cy="1018065"/>
          </a:xfrm>
          <a:prstGeom prst="wedgeRoundRectCallout">
            <a:avLst>
              <a:gd name="adj1" fmla="val -49531"/>
              <a:gd name="adj2" fmla="val 3033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E21C2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Quick Medical Diagnosis </a:t>
            </a:r>
            <a:r>
              <a:rPr lang="en-US" sz="280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&amp; Treatment</a:t>
            </a:r>
            <a:endParaRPr lang="en-US" sz="2800" dirty="0">
              <a:solidFill>
                <a:srgbClr val="02699D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6" y="664884"/>
            <a:ext cx="5708650" cy="59563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88023" y="201134"/>
            <a:ext cx="7444154" cy="1018065"/>
          </a:xfrm>
          <a:prstGeom prst="wedgeRoundRectCallout">
            <a:avLst>
              <a:gd name="adj1" fmla="val -49531"/>
              <a:gd name="adj2" fmla="val 3033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E21C2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Quick Medical Diagnosis </a:t>
            </a:r>
            <a:r>
              <a:rPr lang="en-US" sz="2800" smtClean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rPr>
              <a:t>&amp; Treatment</a:t>
            </a:r>
            <a:endParaRPr lang="en-US" sz="2800" dirty="0">
              <a:solidFill>
                <a:srgbClr val="02699D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64677" y="1576066"/>
            <a:ext cx="7244861" cy="5045117"/>
            <a:chOff x="1664677" y="1576066"/>
            <a:chExt cx="7244861" cy="5045117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888523" y="1576066"/>
              <a:ext cx="4021015" cy="927498"/>
            </a:xfrm>
            <a:prstGeom prst="wedgeRoundRectCallout">
              <a:avLst>
                <a:gd name="adj1" fmla="val -50579"/>
                <a:gd name="adj2" fmla="val 11628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2699D"/>
                  </a:solidFill>
                  <a:latin typeface="Verdana" charset="0"/>
                  <a:ea typeface="ＭＳ Ｐゴシック" charset="0"/>
                  <a:cs typeface="Verdana" charset="0"/>
                </a:rPr>
                <a:t>Information Module</a:t>
              </a:r>
              <a:endParaRPr lang="en-US" sz="2800" dirty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64677" y="2403230"/>
              <a:ext cx="3073956" cy="421795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5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700" y="317501"/>
            <a:ext cx="8551735" cy="4876798"/>
            <a:chOff x="393700" y="317501"/>
            <a:chExt cx="8551735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3700" y="317501"/>
              <a:ext cx="8551735" cy="1282700"/>
            </a:xfrm>
            <a:prstGeom prst="wedgeRoundRectCallout">
              <a:avLst>
                <a:gd name="adj1" fmla="val -21483"/>
                <a:gd name="adj2" fmla="val 17920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 smtClean="0">
                  <a:solidFill>
                    <a:srgbClr val="3266FF"/>
                  </a:solidFill>
                </a:rPr>
                <a:t>Click Quick Reference, select Guidelines</a:t>
              </a:r>
              <a:endParaRPr lang="en-US" sz="3800" dirty="0">
                <a:solidFill>
                  <a:srgbClr val="3266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565400" y="1206500"/>
              <a:ext cx="4673600" cy="2959100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1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6" y="328168"/>
            <a:ext cx="6710807" cy="6354064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992740" y="3663461"/>
            <a:ext cx="4453737" cy="1332643"/>
          </a:xfrm>
          <a:prstGeom prst="leftArrow">
            <a:avLst>
              <a:gd name="adj1" fmla="val 50000"/>
              <a:gd name="adj2" fmla="val 73248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smtClean="0"/>
              <a:t>Click a topic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6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" y="401320"/>
            <a:ext cx="5539232" cy="62077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39276" y="199581"/>
            <a:ext cx="7250724" cy="6409499"/>
            <a:chOff x="1639276" y="199581"/>
            <a:chExt cx="7250724" cy="6409499"/>
          </a:xfrm>
        </p:grpSpPr>
        <p:sp>
          <p:nvSpPr>
            <p:cNvPr id="4" name="Rectangle 3"/>
            <p:cNvSpPr/>
            <p:nvPr/>
          </p:nvSpPr>
          <p:spPr>
            <a:xfrm>
              <a:off x="1639276" y="663330"/>
              <a:ext cx="4191039" cy="594575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68985" y="199581"/>
              <a:ext cx="4021015" cy="927498"/>
            </a:xfrm>
            <a:prstGeom prst="wedgeRoundRectCallout">
              <a:avLst>
                <a:gd name="adj1" fmla="val -50579"/>
                <a:gd name="adj2" fmla="val 11628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2699D"/>
                  </a:solidFill>
                  <a:latin typeface="Verdana" charset="0"/>
                  <a:ea typeface="ＭＳ Ｐゴシック" charset="0"/>
                  <a:cs typeface="Verdana" charset="0"/>
                </a:rPr>
                <a:t>Guideline Links</a:t>
              </a:r>
              <a:endParaRPr lang="en-US" sz="3200" dirty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7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33428" y="215706"/>
            <a:ext cx="8677144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latin typeface="Times New Roman"/>
                <a:cs typeface="Times New Roman"/>
              </a:rPr>
              <a:t>EBM Point of Care Tools – Disease Overview</a:t>
            </a:r>
            <a:endParaRPr lang="en-US" sz="3600" dirty="0">
              <a:cs typeface="Times New Roman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620119" y="1131355"/>
            <a:ext cx="5922691" cy="5509685"/>
            <a:chOff x="823997" y="931511"/>
            <a:chExt cx="6169469" cy="5739255"/>
          </a:xfrm>
        </p:grpSpPr>
        <p:pic>
          <p:nvPicPr>
            <p:cNvPr id="24" name="Picture 23" descr="Screen Shot 2014-07-11 at 10.58.00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1522" r="1233" b="1514"/>
            <a:stretch/>
          </p:blipFill>
          <p:spPr>
            <a:xfrm>
              <a:off x="874798" y="931511"/>
              <a:ext cx="6066019" cy="4776274"/>
            </a:xfrm>
            <a:prstGeom prst="rect">
              <a:avLst/>
            </a:prstGeom>
            <a:ln w="76200" cmpd="sng">
              <a:solidFill>
                <a:srgbClr val="0000FF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823997" y="5756366"/>
              <a:ext cx="6169469" cy="9144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5000" dirty="0" smtClean="0">
                  <a:solidFill>
                    <a:srgbClr val="0000FF"/>
                  </a:solidFill>
                </a:rPr>
                <a:t>Follow-up</a:t>
              </a:r>
              <a:endParaRPr lang="en-US" sz="5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7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701" y="317501"/>
            <a:ext cx="7391400" cy="4876798"/>
            <a:chOff x="393701" y="317501"/>
            <a:chExt cx="7391400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93701" y="317501"/>
              <a:ext cx="7391400" cy="1282700"/>
            </a:xfrm>
            <a:prstGeom prst="wedgeRoundRectCallout">
              <a:avLst>
                <a:gd name="adj1" fmla="val -16672"/>
                <a:gd name="adj2" fmla="val 17920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3266FF"/>
                  </a:solidFill>
                </a:rPr>
                <a:t>Click Quick Reference, select </a:t>
              </a:r>
              <a:r>
                <a:rPr lang="en-US" sz="4000" dirty="0" err="1" smtClean="0">
                  <a:solidFill>
                    <a:srgbClr val="3266FF"/>
                  </a:solidFill>
                </a:rPr>
                <a:t>DDx</a:t>
              </a:r>
              <a:endParaRPr lang="en-US" sz="4000" dirty="0">
                <a:solidFill>
                  <a:srgbClr val="3266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247900" y="1251743"/>
              <a:ext cx="4508500" cy="3142457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3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2575" y="336550"/>
            <a:ext cx="6115050" cy="6337300"/>
            <a:chOff x="1552575" y="336550"/>
            <a:chExt cx="6115050" cy="6337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575" y="336550"/>
              <a:ext cx="6115050" cy="6337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68700" y="336550"/>
              <a:ext cx="952500" cy="23495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eft Arrow 8"/>
          <p:cNvSpPr/>
          <p:nvPr/>
        </p:nvSpPr>
        <p:spPr>
          <a:xfrm>
            <a:off x="4610100" y="4577861"/>
            <a:ext cx="4364837" cy="1332643"/>
          </a:xfrm>
          <a:prstGeom prst="leftArrow">
            <a:avLst>
              <a:gd name="adj1" fmla="val 50000"/>
              <a:gd name="adj2" fmla="val 73248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smtClean="0"/>
              <a:t>Click a topic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14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834" y="241292"/>
            <a:ext cx="6366256" cy="6359652"/>
            <a:chOff x="1426972" y="325374"/>
            <a:chExt cx="6366256" cy="63596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972" y="325374"/>
              <a:ext cx="6366256" cy="63596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63007" y="325374"/>
              <a:ext cx="966513" cy="252695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11765" y="2196547"/>
            <a:ext cx="5379545" cy="4256805"/>
            <a:chOff x="1711765" y="2196547"/>
            <a:chExt cx="5379545" cy="4256805"/>
          </a:xfrm>
        </p:grpSpPr>
        <p:sp>
          <p:nvSpPr>
            <p:cNvPr id="6" name="Rectangle 5"/>
            <p:cNvSpPr/>
            <p:nvPr/>
          </p:nvSpPr>
          <p:spPr>
            <a:xfrm>
              <a:off x="1848400" y="3899338"/>
              <a:ext cx="3310759" cy="255401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1711765" y="2196547"/>
              <a:ext cx="5379545" cy="927498"/>
            </a:xfrm>
            <a:prstGeom prst="wedgeRoundRectCallout">
              <a:avLst>
                <a:gd name="adj1" fmla="val -23226"/>
                <a:gd name="adj2" fmla="val 12308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smtClean="0">
                  <a:solidFill>
                    <a:srgbClr val="02699D"/>
                  </a:solidFill>
                  <a:latin typeface="Verdana" charset="0"/>
                  <a:ea typeface="ＭＳ Ｐゴシック" charset="0"/>
                  <a:cs typeface="Verdana" charset="0"/>
                </a:rPr>
                <a:t>Differential Diagnoses</a:t>
              </a:r>
              <a:endParaRPr lang="en-US" sz="3200" dirty="0">
                <a:solidFill>
                  <a:srgbClr val="02699D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>
            <a:off x="3180543" y="3794234"/>
            <a:ext cx="5385239" cy="1285066"/>
          </a:xfrm>
          <a:prstGeom prst="leftArrow">
            <a:avLst>
              <a:gd name="adj1" fmla="val 50000"/>
              <a:gd name="adj2" fmla="val 7383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/>
              <a:t>Click a diagnosis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4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53710" y="220717"/>
            <a:ext cx="6185916" cy="6331712"/>
            <a:chOff x="1313793" y="189186"/>
            <a:chExt cx="6185916" cy="63317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793" y="189186"/>
              <a:ext cx="6185916" cy="633171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256690" y="210206"/>
              <a:ext cx="777765" cy="189187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2614" y="1183757"/>
            <a:ext cx="4106629" cy="2079883"/>
            <a:chOff x="202614" y="1183757"/>
            <a:chExt cx="4106629" cy="2079883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02614" y="1183757"/>
              <a:ext cx="4106629" cy="683531"/>
            </a:xfrm>
            <a:prstGeom prst="wedgeRoundRectCallout">
              <a:avLst>
                <a:gd name="adj1" fmla="val 15353"/>
                <a:gd name="adj2" fmla="val 7652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407AA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5A91"/>
                  </a:solidFill>
                </a:rPr>
                <a:t>Results from various formats</a:t>
              </a:r>
              <a:endParaRPr lang="en-US" sz="2400" dirty="0">
                <a:solidFill>
                  <a:srgbClr val="005A9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53710" y="2096992"/>
              <a:ext cx="1471448" cy="1166648"/>
            </a:xfrm>
            <a:prstGeom prst="rect">
              <a:avLst/>
            </a:prstGeom>
            <a:noFill/>
            <a:ln w="57150">
              <a:solidFill>
                <a:srgbClr val="407AA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09243" y="1198179"/>
            <a:ext cx="4113339" cy="5354250"/>
            <a:chOff x="4309243" y="1198179"/>
            <a:chExt cx="4113339" cy="5354250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526161" y="1198179"/>
              <a:ext cx="3896421" cy="717749"/>
            </a:xfrm>
            <a:prstGeom prst="wedgeRoundRectCallout">
              <a:avLst>
                <a:gd name="adj1" fmla="val -22808"/>
                <a:gd name="adj2" fmla="val 7016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B050"/>
                  </a:solidFill>
                </a:rPr>
                <a:t>Results from textbooks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09243" y="2097169"/>
              <a:ext cx="3048000" cy="445526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53710" y="3263639"/>
            <a:ext cx="4803228" cy="2054595"/>
            <a:chOff x="2753710" y="3263639"/>
            <a:chExt cx="4803228" cy="2054595"/>
          </a:xfrm>
        </p:grpSpPr>
        <p:sp>
          <p:nvSpPr>
            <p:cNvPr id="10" name="Rectangle 9"/>
            <p:cNvSpPr/>
            <p:nvPr/>
          </p:nvSpPr>
          <p:spPr>
            <a:xfrm>
              <a:off x="2753710" y="3263639"/>
              <a:ext cx="1471448" cy="2054595"/>
            </a:xfrm>
            <a:prstGeom prst="rect">
              <a:avLst/>
            </a:prstGeom>
            <a:noFill/>
            <a:ln w="5715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4421056" y="3263639"/>
              <a:ext cx="3135882" cy="683531"/>
            </a:xfrm>
            <a:prstGeom prst="wedgeRoundRectCallout">
              <a:avLst>
                <a:gd name="adj1" fmla="val -55408"/>
                <a:gd name="adj2" fmla="val 96515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E21C22"/>
                  </a:solidFill>
                </a:rPr>
                <a:t>Narrow </a:t>
              </a:r>
              <a:r>
                <a:rPr lang="en-US" sz="2400" smtClean="0">
                  <a:solidFill>
                    <a:srgbClr val="E21C22"/>
                  </a:solidFill>
                </a:rPr>
                <a:t>by Textbook</a:t>
              </a:r>
              <a:endParaRPr lang="en-US" sz="2400" dirty="0">
                <a:solidFill>
                  <a:srgbClr val="E21C2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4875" y="5318234"/>
            <a:ext cx="4050283" cy="1234788"/>
            <a:chOff x="174875" y="5318234"/>
            <a:chExt cx="4050283" cy="1234788"/>
          </a:xfrm>
        </p:grpSpPr>
        <p:sp>
          <p:nvSpPr>
            <p:cNvPr id="17" name="Rectangle 16"/>
            <p:cNvSpPr/>
            <p:nvPr/>
          </p:nvSpPr>
          <p:spPr>
            <a:xfrm>
              <a:off x="2753710" y="5318234"/>
              <a:ext cx="1471448" cy="1234788"/>
            </a:xfrm>
            <a:prstGeom prst="rect">
              <a:avLst/>
            </a:prstGeom>
            <a:noFill/>
            <a:ln w="57150">
              <a:solidFill>
                <a:srgbClr val="943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174875" y="5341792"/>
              <a:ext cx="2347605" cy="593836"/>
            </a:xfrm>
            <a:prstGeom prst="wedgeRoundRectCallout">
              <a:avLst>
                <a:gd name="adj1" fmla="val 56007"/>
                <a:gd name="adj2" fmla="val 10005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943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9437FF"/>
                  </a:solidFill>
                </a:rPr>
                <a:t>Narrow by Topic</a:t>
              </a:r>
              <a:endParaRPr lang="en-US" sz="2400" dirty="0">
                <a:solidFill>
                  <a:srgbClr val="9437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3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4764" y="2046287"/>
            <a:ext cx="8670671" cy="4467225"/>
            <a:chOff x="274764" y="1271587"/>
            <a:chExt cx="8670671" cy="4467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4" y="1271587"/>
              <a:ext cx="8670671" cy="44672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9800" y="1309687"/>
              <a:ext cx="1282700" cy="252413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8300" y="317501"/>
            <a:ext cx="8577135" cy="4876798"/>
            <a:chOff x="368300" y="317501"/>
            <a:chExt cx="8577135" cy="4876798"/>
          </a:xfrm>
        </p:grpSpPr>
        <p:grpSp>
          <p:nvGrpSpPr>
            <p:cNvPr id="7" name="Group 6"/>
            <p:cNvGrpSpPr/>
            <p:nvPr/>
          </p:nvGrpSpPr>
          <p:grpSpPr>
            <a:xfrm>
              <a:off x="1739900" y="3416298"/>
              <a:ext cx="1460500" cy="1778001"/>
              <a:chOff x="1739900" y="2641598"/>
              <a:chExt cx="1460500" cy="17780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39900" y="2641598"/>
                <a:ext cx="1460500" cy="1778001"/>
              </a:xfrm>
              <a:prstGeom prst="rect">
                <a:avLst/>
              </a:prstGeom>
              <a:noFill/>
              <a:ln w="76200">
                <a:solidFill>
                  <a:srgbClr val="66CC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97200" y="2679700"/>
                <a:ext cx="165100" cy="292100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ounded Rectangular Callout 10"/>
            <p:cNvSpPr/>
            <p:nvPr/>
          </p:nvSpPr>
          <p:spPr>
            <a:xfrm>
              <a:off x="368300" y="317501"/>
              <a:ext cx="8577135" cy="1282700"/>
            </a:xfrm>
            <a:prstGeom prst="wedgeRoundRectCallout">
              <a:avLst>
                <a:gd name="adj1" fmla="val -21026"/>
                <a:gd name="adj2" fmla="val 180191"/>
                <a:gd name="adj3" fmla="val 16667"/>
              </a:avLst>
            </a:prstGeom>
            <a:solidFill>
              <a:schemeClr val="bg1"/>
            </a:solidFill>
            <a:ln w="952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smtClean="0">
                  <a:solidFill>
                    <a:srgbClr val="3266FF"/>
                  </a:solidFill>
                </a:rPr>
                <a:t>Click Quick Reference, select Diagnostic Tests</a:t>
              </a:r>
              <a:endParaRPr lang="en-US" sz="3500" dirty="0">
                <a:solidFill>
                  <a:srgbClr val="3266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882900" y="1251743"/>
              <a:ext cx="3873500" cy="3345657"/>
            </a:xfrm>
            <a:prstGeom prst="straightConnector1">
              <a:avLst/>
            </a:prstGeom>
            <a:ln w="1143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75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56285" y="350520"/>
            <a:ext cx="7707630" cy="6309360"/>
            <a:chOff x="756285" y="350520"/>
            <a:chExt cx="7707630" cy="6309360"/>
          </a:xfrm>
        </p:grpSpPr>
        <p:grpSp>
          <p:nvGrpSpPr>
            <p:cNvPr id="4" name="Group 3"/>
            <p:cNvGrpSpPr/>
            <p:nvPr/>
          </p:nvGrpSpPr>
          <p:grpSpPr>
            <a:xfrm>
              <a:off x="756285" y="350520"/>
              <a:ext cx="7707630" cy="6309360"/>
              <a:chOff x="756285" y="350520"/>
              <a:chExt cx="7707630" cy="630936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86"/>
              <a:stretch/>
            </p:blipFill>
            <p:spPr>
              <a:xfrm>
                <a:off x="756285" y="350520"/>
                <a:ext cx="7707630" cy="630936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414345" y="371540"/>
                <a:ext cx="977462" cy="238060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56285" y="5745480"/>
              <a:ext cx="770763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687" y="2060027"/>
            <a:ext cx="8869680" cy="3727496"/>
            <a:chOff x="101687" y="2060027"/>
            <a:chExt cx="8869680" cy="37274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" r="423"/>
            <a:stretch/>
          </p:blipFill>
          <p:spPr>
            <a:xfrm>
              <a:off x="101687" y="3389636"/>
              <a:ext cx="8869680" cy="2397887"/>
            </a:xfrm>
            <a:prstGeom prst="rect">
              <a:avLst/>
            </a:prstGeom>
            <a:ln>
              <a:solidFill>
                <a:srgbClr val="444444"/>
              </a:solidFill>
            </a:ln>
          </p:spPr>
        </p:pic>
        <p:sp>
          <p:nvSpPr>
            <p:cNvPr id="11" name="Rounded Rectangular Callout 10"/>
            <p:cNvSpPr/>
            <p:nvPr/>
          </p:nvSpPr>
          <p:spPr>
            <a:xfrm>
              <a:off x="2627583" y="2060027"/>
              <a:ext cx="1450431" cy="966954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182D75"/>
                  </a:solidFill>
                </a:rPr>
                <a:t>Decision </a:t>
              </a:r>
            </a:p>
            <a:p>
              <a:pPr algn="ctr"/>
              <a:r>
                <a:rPr lang="en-US" sz="2400" dirty="0" smtClean="0">
                  <a:solidFill>
                    <a:srgbClr val="182D75"/>
                  </a:solidFill>
                </a:rPr>
                <a:t>Making</a:t>
              </a:r>
              <a:endParaRPr lang="en-US" sz="24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0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6285" y="273271"/>
            <a:ext cx="7707630" cy="6315075"/>
            <a:chOff x="756285" y="273271"/>
            <a:chExt cx="7707630" cy="6315075"/>
          </a:xfrm>
        </p:grpSpPr>
        <p:grpSp>
          <p:nvGrpSpPr>
            <p:cNvPr id="6" name="Group 5"/>
            <p:cNvGrpSpPr/>
            <p:nvPr/>
          </p:nvGrpSpPr>
          <p:grpSpPr>
            <a:xfrm>
              <a:off x="756285" y="273271"/>
              <a:ext cx="7707630" cy="6315075"/>
              <a:chOff x="756285" y="273271"/>
              <a:chExt cx="7707630" cy="631507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85" y="273271"/>
                <a:ext cx="7707630" cy="6315075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403835" y="297970"/>
                <a:ext cx="977462" cy="238060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09297" y="5076498"/>
              <a:ext cx="7483366" cy="1469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1930" y="2027367"/>
            <a:ext cx="8816340" cy="3784035"/>
            <a:chOff x="201930" y="2027367"/>
            <a:chExt cx="8816340" cy="37840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30" y="3245748"/>
              <a:ext cx="8816340" cy="2565654"/>
            </a:xfrm>
            <a:prstGeom prst="rect">
              <a:avLst/>
            </a:prstGeom>
            <a:ln>
              <a:solidFill>
                <a:srgbClr val="5E5E5E"/>
              </a:solidFill>
            </a:ln>
          </p:spPr>
        </p:pic>
        <p:sp>
          <p:nvSpPr>
            <p:cNvPr id="9" name="Rounded Rectangular Callout 8"/>
            <p:cNvSpPr/>
            <p:nvPr/>
          </p:nvSpPr>
          <p:spPr>
            <a:xfrm>
              <a:off x="1366342" y="2027367"/>
              <a:ext cx="3836279" cy="966954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182D75"/>
                  </a:solidFill>
                </a:rPr>
                <a:t>POC Tests/Microscopy</a:t>
              </a:r>
              <a:endParaRPr lang="en-US" sz="28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5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50900" y="323850"/>
            <a:ext cx="7518400" cy="6362700"/>
            <a:chOff x="850900" y="323850"/>
            <a:chExt cx="7518400" cy="6362700"/>
          </a:xfrm>
        </p:grpSpPr>
        <p:grpSp>
          <p:nvGrpSpPr>
            <p:cNvPr id="4" name="Group 3"/>
            <p:cNvGrpSpPr/>
            <p:nvPr/>
          </p:nvGrpSpPr>
          <p:grpSpPr>
            <a:xfrm>
              <a:off x="850900" y="323850"/>
              <a:ext cx="7518400" cy="6362700"/>
              <a:chOff x="850900" y="323850"/>
              <a:chExt cx="7518400" cy="6362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900" y="323850"/>
                <a:ext cx="7518400" cy="63627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403835" y="340010"/>
                <a:ext cx="977462" cy="238060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905876" y="5030777"/>
              <a:ext cx="1795284" cy="1517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01159" y="2060027"/>
            <a:ext cx="5668141" cy="4642683"/>
            <a:chOff x="2701159" y="2060027"/>
            <a:chExt cx="5668141" cy="4642683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151583" y="2060027"/>
              <a:ext cx="1982517" cy="882871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182D75"/>
                  </a:solidFill>
                </a:rPr>
                <a:t>Lab Tests</a:t>
              </a:r>
              <a:endParaRPr lang="en-US" sz="3200" dirty="0">
                <a:solidFill>
                  <a:srgbClr val="182D75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01159" y="3762703"/>
              <a:ext cx="5668141" cy="2940007"/>
            </a:xfrm>
            <a:prstGeom prst="rect">
              <a:avLst/>
            </a:prstGeom>
            <a:noFill/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54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036" y="169561"/>
            <a:ext cx="8636127" cy="5704332"/>
            <a:chOff x="292036" y="653034"/>
            <a:chExt cx="8636127" cy="5704332"/>
          </a:xfrm>
        </p:grpSpPr>
        <p:grpSp>
          <p:nvGrpSpPr>
            <p:cNvPr id="4" name="Group 3"/>
            <p:cNvGrpSpPr/>
            <p:nvPr/>
          </p:nvGrpSpPr>
          <p:grpSpPr>
            <a:xfrm>
              <a:off x="292036" y="653034"/>
              <a:ext cx="8636127" cy="5704332"/>
              <a:chOff x="292036" y="653034"/>
              <a:chExt cx="8636127" cy="570433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036" y="653034"/>
                <a:ext cx="8636127" cy="5704332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372303" y="686845"/>
                <a:ext cx="1093076" cy="259086"/>
              </a:xfrm>
              <a:prstGeom prst="rect">
                <a:avLst/>
              </a:prstGeom>
              <a:solidFill>
                <a:srgbClr val="44444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13056" y="6054847"/>
              <a:ext cx="2114833" cy="270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2036" y="5696607"/>
            <a:ext cx="861679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57162" y="2465914"/>
            <a:ext cx="8503868" cy="3810877"/>
            <a:chOff x="357162" y="2465914"/>
            <a:chExt cx="8503868" cy="38108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" r="559" b="5233"/>
            <a:stretch/>
          </p:blipFill>
          <p:spPr>
            <a:xfrm>
              <a:off x="357162" y="3589284"/>
              <a:ext cx="8503868" cy="2687507"/>
            </a:xfrm>
            <a:prstGeom prst="rect">
              <a:avLst/>
            </a:prstGeom>
            <a:ln w="28575">
              <a:solidFill>
                <a:srgbClr val="BFBFBF"/>
              </a:solidFill>
            </a:ln>
          </p:spPr>
        </p:pic>
        <p:sp>
          <p:nvSpPr>
            <p:cNvPr id="15" name="Rounded Rectangular Callout 14"/>
            <p:cNvSpPr/>
            <p:nvPr/>
          </p:nvSpPr>
          <p:spPr>
            <a:xfrm>
              <a:off x="3622128" y="2465914"/>
              <a:ext cx="1724824" cy="814552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182D75"/>
                  </a:solidFill>
                </a:rPr>
                <a:t>Drugs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9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4550" y="252248"/>
            <a:ext cx="7531100" cy="6311900"/>
            <a:chOff x="844550" y="252248"/>
            <a:chExt cx="7531100" cy="6311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50" y="252248"/>
              <a:ext cx="7531100" cy="6311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24855" y="266440"/>
              <a:ext cx="977462" cy="238060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1366" y="1944414"/>
            <a:ext cx="8697468" cy="4710430"/>
            <a:chOff x="261366" y="1944414"/>
            <a:chExt cx="8697468" cy="47104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4821"/>
            <a:stretch/>
          </p:blipFill>
          <p:spPr>
            <a:xfrm>
              <a:off x="261366" y="3271564"/>
              <a:ext cx="8697468" cy="3383280"/>
            </a:xfrm>
            <a:prstGeom prst="rect">
              <a:avLst/>
            </a:prstGeom>
            <a:ln w="38100">
              <a:solidFill>
                <a:srgbClr val="8D8D8D"/>
              </a:solidFill>
            </a:ln>
          </p:spPr>
        </p:pic>
        <p:sp>
          <p:nvSpPr>
            <p:cNvPr id="10" name="Rounded Rectangular Callout 9"/>
            <p:cNvSpPr/>
            <p:nvPr/>
          </p:nvSpPr>
          <p:spPr>
            <a:xfrm>
              <a:off x="4084581" y="1944414"/>
              <a:ext cx="2915310" cy="921080"/>
            </a:xfrm>
            <a:prstGeom prst="wedgeRoundRectCallout">
              <a:avLst>
                <a:gd name="adj1" fmla="val -19719"/>
                <a:gd name="adj2" fmla="val 7880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E21C2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182D75"/>
                  </a:solidFill>
                </a:rPr>
                <a:t>Microbiology</a:t>
              </a:r>
              <a:endParaRPr lang="en-US" sz="3200" dirty="0">
                <a:solidFill>
                  <a:srgbClr val="182D7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12702</TotalTime>
  <Words>990</Words>
  <Application>Microsoft Macintosh PowerPoint</Application>
  <PresentationFormat>On-screen Show (4:3)</PresentationFormat>
  <Paragraphs>270</Paragraphs>
  <Slides>137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137</vt:i4>
      </vt:variant>
    </vt:vector>
  </HeadingPairs>
  <TitlesOfParts>
    <vt:vector size="153" baseType="lpstr">
      <vt:lpstr>ArialMT</vt:lpstr>
      <vt:lpstr>Brush Script MT Italic</vt:lpstr>
      <vt:lpstr>Calibri</vt:lpstr>
      <vt:lpstr>Courier New</vt:lpstr>
      <vt:lpstr>Franklin Gothic Medium</vt:lpstr>
      <vt:lpstr>Goudy Old Style</vt:lpstr>
      <vt:lpstr>Helvetica Neue</vt:lpstr>
      <vt:lpstr>ＭＳ Ｐゴシック</vt:lpstr>
      <vt:lpstr>Myriad Roman</vt:lpstr>
      <vt:lpstr>News Gothic MT</vt:lpstr>
      <vt:lpstr>Times New Roman</vt:lpstr>
      <vt:lpstr>Verdana</vt:lpstr>
      <vt:lpstr>Arial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Peggy Edwards</cp:lastModifiedBy>
  <cp:revision>1430</cp:revision>
  <dcterms:created xsi:type="dcterms:W3CDTF">2010-07-29T15:43:49Z</dcterms:created>
  <dcterms:modified xsi:type="dcterms:W3CDTF">2017-08-30T03:32:01Z</dcterms:modified>
</cp:coreProperties>
</file>