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86" r:id="rId11"/>
    <p:sldId id="267" r:id="rId12"/>
    <p:sldId id="265" r:id="rId13"/>
    <p:sldId id="287" r:id="rId14"/>
    <p:sldId id="271" r:id="rId15"/>
    <p:sldId id="268" r:id="rId16"/>
    <p:sldId id="269" r:id="rId17"/>
    <p:sldId id="270" r:id="rId18"/>
    <p:sldId id="266" r:id="rId19"/>
    <p:sldId id="288" r:id="rId20"/>
    <p:sldId id="289" r:id="rId21"/>
    <p:sldId id="276" r:id="rId22"/>
    <p:sldId id="274" r:id="rId23"/>
    <p:sldId id="275" r:id="rId24"/>
    <p:sldId id="283" r:id="rId25"/>
    <p:sldId id="273" r:id="rId26"/>
    <p:sldId id="272" r:id="rId27"/>
    <p:sldId id="277" r:id="rId28"/>
    <p:sldId id="278" r:id="rId29"/>
    <p:sldId id="279" r:id="rId30"/>
    <p:sldId id="281" r:id="rId31"/>
    <p:sldId id="280" r:id="rId32"/>
    <p:sldId id="284" r:id="rId33"/>
    <p:sldId id="285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8"/>
    <p:restoredTop sz="94683"/>
  </p:normalViewPr>
  <p:slideViewPr>
    <p:cSldViewPr snapToGrid="0" snapToObjects="1" showGuides="1">
      <p:cViewPr varScale="1">
        <p:scale>
          <a:sx n="79" d="100"/>
          <a:sy n="79" d="100"/>
        </p:scale>
        <p:origin x="208" y="23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37119-4EAD-F84A-B625-F4949B0C2B83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CE853-DACE-4D4B-82D0-99F8629C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75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E853-DACE-4D4B-82D0-99F8629C6B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A45B764-DD3C-9141-A389-54693F1D15B1}" type="datetimeFigureOut">
              <a:rPr lang="en-US" smtClean="0"/>
              <a:t>4/14/17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29D038E-8830-2946-BF06-2D976D5E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://www.ttuhsc.edu/librari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eb-beta.archive.org/web/20170103170850/https:/scholarlyoa.com/publisher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hyperlink" Target="https://www.scopus.com/home.uri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inkscience.co.jp/toolshed/lang/en/2015/07/01/8-q-and-a-about-predatory-journal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pus.govst.edu/faculty/?utm_source=opus.govst.edu/faculty/27&amp;utm_medium=PDF&amp;utm_campaign=PDFCoverPages" TargetMode="External"/><Relationship Id="rId3" Type="http://schemas.openxmlformats.org/officeDocument/2006/relationships/hyperlink" Target="http://opus.govst.edu/faculty/27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tuhsc.libanswers.com/as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eb-beta.archive.org/web/20160313201852/http:/scholarlyoa.com/2016/03/01/new-open-access-publisher-launches-with-65-unneeded-journals/#comment-404708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maps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medypublications.com/" TargetMode="Externa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medypublications.com/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7488288" cy="2550877"/>
          </a:xfrm>
        </p:spPr>
        <p:txBody>
          <a:bodyPr/>
          <a:lstStyle/>
          <a:p>
            <a:r>
              <a:rPr lang="en-US" dirty="0" smtClean="0"/>
              <a:t>Predatory Journals </a:t>
            </a:r>
            <a:br>
              <a:rPr lang="en-US" dirty="0" smtClean="0"/>
            </a:br>
            <a:r>
              <a:rPr lang="en-US" dirty="0" smtClean="0"/>
              <a:t>&amp; Predatory Publishers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Margaret </a:t>
            </a:r>
            <a:r>
              <a:rPr lang="en-US" dirty="0" err="1" smtClean="0"/>
              <a:t>Vugrin</a:t>
            </a:r>
            <a:r>
              <a:rPr lang="en-US" dirty="0" smtClean="0"/>
              <a:t>, MSLS, AHIP, </a:t>
            </a:r>
          </a:p>
          <a:p>
            <a:r>
              <a:rPr lang="en-US" dirty="0" smtClean="0"/>
              <a:t>MPH Candidate </a:t>
            </a:r>
            <a:r>
              <a:rPr lang="en-US" dirty="0" smtClean="0"/>
              <a:t>2017</a:t>
            </a:r>
          </a:p>
          <a:p>
            <a:r>
              <a:rPr lang="en-US" dirty="0" err="1" smtClean="0"/>
              <a:t>Margaret.vugrin@ttuhsc.edu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820 El Camino Real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963"/>
            <a:ext cx="9144000" cy="549515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209642" y="3921914"/>
            <a:ext cx="1098493" cy="9748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7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Protect Yourself!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952" y="927098"/>
            <a:ext cx="6343672" cy="709865"/>
          </a:xfrm>
        </p:spPr>
        <p:txBody>
          <a:bodyPr/>
          <a:lstStyle/>
          <a:p>
            <a:pPr algn="r"/>
            <a:r>
              <a:rPr lang="en-US" dirty="0" smtClean="0">
                <a:hlinkClick r:id="rId2"/>
              </a:rPr>
              <a:t>Wayback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3" y="857391"/>
            <a:ext cx="3551083" cy="6000609"/>
          </a:xfrm>
        </p:spPr>
      </p:pic>
      <p:sp>
        <p:nvSpPr>
          <p:cNvPr id="5" name="TextBox 4"/>
          <p:cNvSpPr txBox="1"/>
          <p:nvPr/>
        </p:nvSpPr>
        <p:spPr>
          <a:xfrm>
            <a:off x="4693788" y="2378423"/>
            <a:ext cx="34002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Available on the</a:t>
            </a:r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WayBack</a:t>
            </a:r>
            <a:r>
              <a:rPr lang="en-US" dirty="0" smtClean="0"/>
              <a:t> Machine</a:t>
            </a:r>
          </a:p>
          <a:p>
            <a:endParaRPr lang="en-US" dirty="0"/>
          </a:p>
          <a:p>
            <a:r>
              <a:rPr lang="en-US" dirty="0" smtClean="0"/>
              <a:t>List was removed in Jan </a:t>
            </a:r>
            <a:r>
              <a:rPr lang="en-US" dirty="0" smtClean="0"/>
              <a:t>2017</a:t>
            </a:r>
          </a:p>
          <a:p>
            <a:endParaRPr lang="en-US" dirty="0"/>
          </a:p>
          <a:p>
            <a:r>
              <a:rPr lang="en-US" dirty="0" smtClean="0"/>
              <a:t>TTUHSC archive available: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07" y="4304484"/>
            <a:ext cx="5664200" cy="16637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450969" y="5289288"/>
            <a:ext cx="1098493" cy="9748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0215" y="6264166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library 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440" y="2057400"/>
            <a:ext cx="7330503" cy="2095500"/>
          </a:xfrm>
        </p:spPr>
        <p:txBody>
          <a:bodyPr/>
          <a:lstStyle/>
          <a:p>
            <a:r>
              <a:rPr lang="en-US" dirty="0" smtClean="0"/>
              <a:t>How can </a:t>
            </a:r>
            <a:r>
              <a:rPr lang="en-US" smtClean="0"/>
              <a:t>databases help?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823685"/>
            <a:ext cx="5808323" cy="5865349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126665" y="2375453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53943" y="3739243"/>
            <a:ext cx="1730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 to see if citation indexed in PubMed</a:t>
            </a:r>
          </a:p>
          <a:p>
            <a:endParaRPr lang="en-US" dirty="0"/>
          </a:p>
          <a:p>
            <a:r>
              <a:rPr lang="en-US" dirty="0" smtClean="0"/>
              <a:t>Does it have a PMID number?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2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Database Indexing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6" y="1636963"/>
            <a:ext cx="6230004" cy="3530600"/>
          </a:xfrm>
        </p:spPr>
      </p:pic>
      <p:sp>
        <p:nvSpPr>
          <p:cNvPr id="5" name="Rounded Rectangle 4"/>
          <p:cNvSpPr/>
          <p:nvPr/>
        </p:nvSpPr>
        <p:spPr>
          <a:xfrm>
            <a:off x="4587719" y="3985591"/>
            <a:ext cx="1630017" cy="2584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" y="4244008"/>
            <a:ext cx="9144000" cy="28338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3283" y="2294154"/>
            <a:ext cx="19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Locate listing of </a:t>
            </a:r>
          </a:p>
          <a:p>
            <a:r>
              <a:rPr lang="en-US" dirty="0" smtClean="0"/>
              <a:t>Indexed journals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10112" y="6286420"/>
            <a:ext cx="2292615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Enter journal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0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4" y="1636963"/>
            <a:ext cx="8496300" cy="1823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5741" y="3796748"/>
            <a:ext cx="6603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hit CLEAR ALL you just get journals with those words </a:t>
            </a:r>
          </a:p>
          <a:p>
            <a:r>
              <a:rPr lang="en-US" dirty="0" smtClean="0"/>
              <a:t>anywhere in the title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the specific title you are looking for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4" y="337931"/>
            <a:ext cx="8675752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64" y="1046367"/>
            <a:ext cx="6343672" cy="709865"/>
          </a:xfrm>
        </p:spPr>
        <p:txBody>
          <a:bodyPr/>
          <a:lstStyle/>
          <a:p>
            <a:pPr algn="r"/>
            <a:r>
              <a:rPr lang="en-US" dirty="0" smtClean="0"/>
              <a:t>Retina </a:t>
            </a:r>
            <a:br>
              <a:rPr lang="en-US" dirty="0" smtClean="0"/>
            </a:br>
            <a:r>
              <a:rPr lang="en-US" sz="2000" dirty="0" smtClean="0"/>
              <a:t>(Philadelphia, Pa.)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"/>
          <a:stretch/>
        </p:blipFill>
        <p:spPr>
          <a:xfrm>
            <a:off x="244774" y="541514"/>
            <a:ext cx="4188078" cy="606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0" y="2841171"/>
            <a:ext cx="4200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you enter a legitimate journal</a:t>
            </a:r>
          </a:p>
          <a:p>
            <a:r>
              <a:rPr lang="en-US" dirty="0" smtClean="0"/>
              <a:t>This is what the page will look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7" y="927098"/>
            <a:ext cx="4942840" cy="3530600"/>
          </a:xfrm>
        </p:spPr>
      </p:pic>
      <p:sp>
        <p:nvSpPr>
          <p:cNvPr id="5" name="Rounded Rectangle 4"/>
          <p:cNvSpPr/>
          <p:nvPr/>
        </p:nvSpPr>
        <p:spPr>
          <a:xfrm>
            <a:off x="691579" y="1838739"/>
            <a:ext cx="1630017" cy="25841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28225722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597372" y="3054163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597372" y="4217919"/>
            <a:ext cx="966924" cy="2775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5358" y="4033534"/>
            <a:ext cx="39228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you locate citations</a:t>
            </a:r>
          </a:p>
          <a:p>
            <a:r>
              <a:rPr lang="en-US" dirty="0" smtClean="0"/>
              <a:t>They will have a PMID number</a:t>
            </a:r>
          </a:p>
          <a:p>
            <a:endParaRPr lang="en-US" dirty="0" smtClean="0"/>
          </a:p>
          <a:p>
            <a:r>
              <a:rPr lang="en-US" dirty="0" smtClean="0"/>
              <a:t>This is what the page will look like.</a:t>
            </a:r>
          </a:p>
          <a:p>
            <a:r>
              <a:rPr lang="en-US" dirty="0" smtClean="0"/>
              <a:t>This is the summary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3"/>
            <a:ext cx="8693074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331240" y="6107721"/>
            <a:ext cx="1344219" cy="65515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45429" y="6204466"/>
            <a:ext cx="444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abstract format with PMID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927098"/>
            <a:ext cx="6549969" cy="709865"/>
          </a:xfrm>
        </p:spPr>
        <p:txBody>
          <a:bodyPr/>
          <a:lstStyle/>
          <a:p>
            <a:r>
              <a:rPr lang="en-US" dirty="0" smtClean="0"/>
              <a:t>Predatory </a:t>
            </a:r>
            <a:r>
              <a:rPr lang="en-US" dirty="0"/>
              <a:t>P</a:t>
            </a:r>
            <a:r>
              <a:rPr lang="en-US" dirty="0" smtClean="0"/>
              <a:t>ublishing - </a:t>
            </a:r>
            <a:r>
              <a:rPr lang="en-US" dirty="0"/>
              <a:t>D</a:t>
            </a:r>
            <a:r>
              <a:rPr lang="en-US" dirty="0" smtClean="0"/>
              <a:t>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057210" cy="3530600"/>
          </a:xfrm>
        </p:spPr>
        <p:txBody>
          <a:bodyPr/>
          <a:lstStyle/>
          <a:p>
            <a:r>
              <a:rPr lang="en-US" dirty="0"/>
              <a:t>In academic publishing, </a:t>
            </a:r>
            <a:r>
              <a:rPr lang="en-US" b="1" dirty="0"/>
              <a:t>predatory</a:t>
            </a:r>
            <a:r>
              <a:rPr lang="en-US" dirty="0"/>
              <a:t> open access </a:t>
            </a:r>
            <a:r>
              <a:rPr lang="en-US" dirty="0" smtClean="0"/>
              <a:t>publishing</a:t>
            </a:r>
          </a:p>
          <a:p>
            <a:r>
              <a:rPr lang="en-US" dirty="0" smtClean="0"/>
              <a:t> </a:t>
            </a:r>
            <a:r>
              <a:rPr lang="en-US" dirty="0"/>
              <a:t>is an exploitative open-access publishing business </a:t>
            </a:r>
            <a:r>
              <a:rPr lang="en-US" dirty="0" smtClean="0"/>
              <a:t>model</a:t>
            </a:r>
          </a:p>
          <a:p>
            <a:r>
              <a:rPr lang="en-US" dirty="0" smtClean="0"/>
              <a:t> </a:t>
            </a:r>
            <a:r>
              <a:rPr lang="en-US" dirty="0"/>
              <a:t>that involves charging publication fees to authors </a:t>
            </a:r>
            <a:r>
              <a:rPr lang="en-US" dirty="0" smtClean="0"/>
              <a:t>without</a:t>
            </a:r>
          </a:p>
          <a:p>
            <a:r>
              <a:rPr lang="en-US" dirty="0" smtClean="0"/>
              <a:t> </a:t>
            </a:r>
            <a:r>
              <a:rPr lang="en-US" dirty="0"/>
              <a:t>providing the editorial and publishing services </a:t>
            </a:r>
            <a:r>
              <a:rPr lang="en-US" dirty="0" smtClean="0"/>
              <a:t>associated</a:t>
            </a:r>
          </a:p>
          <a:p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legitimate </a:t>
            </a:r>
            <a:r>
              <a:rPr lang="en-US" b="1" dirty="0" smtClean="0"/>
              <a:t>journals</a:t>
            </a:r>
            <a:r>
              <a:rPr lang="en-US" dirty="0"/>
              <a:t> (open access or not).</a:t>
            </a:r>
          </a:p>
        </p:txBody>
      </p:sp>
    </p:spTree>
    <p:extLst>
      <p:ext uri="{BB962C8B-B14F-4D97-AF65-F5344CB8AC3E}">
        <p14:creationId xmlns:p14="http://schemas.microsoft.com/office/powerpoint/2010/main" val="9537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Scopus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823685"/>
            <a:ext cx="5808323" cy="5865349"/>
          </a:xfr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456892" y="5526157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74293" y="3756359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SCOPUS covers </a:t>
            </a:r>
          </a:p>
          <a:p>
            <a:r>
              <a:rPr lang="en-US" dirty="0" smtClean="0"/>
              <a:t>over 25,000 journals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1" y="1833770"/>
            <a:ext cx="9144000" cy="52348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Scopus default search is</a:t>
            </a:r>
            <a:r>
              <a:rPr lang="mr-IN" dirty="0" smtClean="0"/>
              <a:t>…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7682948" y="4972048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545726" y="5784574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698671" y="4784271"/>
            <a:ext cx="1984277" cy="2449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95" y="1200150"/>
            <a:ext cx="66802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" y="1390582"/>
            <a:ext cx="8891752" cy="519220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048819" y="6292704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6813" y="5878286"/>
            <a:ext cx="6139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“ “ means search as phrase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* is wild card = give me anything that comes after *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3" y="927099"/>
            <a:ext cx="7558184" cy="5702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209642" y="3688798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037806" y="3688798"/>
            <a:ext cx="789466" cy="4657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63928" y="2740207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3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5" y="1203568"/>
            <a:ext cx="8819729" cy="5503941"/>
          </a:xfrm>
        </p:spPr>
      </p:pic>
    </p:spTree>
    <p:extLst>
      <p:ext uri="{BB962C8B-B14F-4D97-AF65-F5344CB8AC3E}">
        <p14:creationId xmlns:p14="http://schemas.microsoft.com/office/powerpoint/2010/main" val="5933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" y="1048098"/>
            <a:ext cx="9013520" cy="2007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8249051" y="1974084"/>
            <a:ext cx="1069491" cy="4096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777"/>
            <a:ext cx="9144000" cy="474079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32149" y="5346773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56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8285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739243" y="2572156"/>
            <a:ext cx="1401368" cy="1873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0924" y="6064469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scopus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271" y="4359729"/>
            <a:ext cx="2416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CiteScore</a:t>
            </a:r>
            <a:r>
              <a:rPr lang="en-US" dirty="0" smtClean="0"/>
              <a:t>, SJR, SNIP</a:t>
            </a:r>
          </a:p>
          <a:p>
            <a:r>
              <a:rPr lang="en-US" dirty="0" smtClean="0"/>
              <a:t>All different ways to determine impact factors</a:t>
            </a:r>
          </a:p>
        </p:txBody>
      </p:sp>
    </p:spTree>
    <p:extLst>
      <p:ext uri="{BB962C8B-B14F-4D97-AF65-F5344CB8AC3E}">
        <p14:creationId xmlns:p14="http://schemas.microsoft.com/office/powerpoint/2010/main" val="20408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Beall’s list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ayback</a:t>
            </a:r>
            <a:r>
              <a:rPr lang="en-US" dirty="0" smtClean="0"/>
              <a:t> Machine</a:t>
            </a:r>
          </a:p>
          <a:p>
            <a:r>
              <a:rPr lang="en-US" dirty="0" smtClean="0"/>
              <a:t>Indexed in</a:t>
            </a:r>
          </a:p>
          <a:p>
            <a:pPr lvl="1"/>
            <a:r>
              <a:rPr lang="en-US" dirty="0" smtClean="0"/>
              <a:t>PubMed</a:t>
            </a:r>
          </a:p>
          <a:p>
            <a:pPr lvl="1"/>
            <a:r>
              <a:rPr lang="en-US" dirty="0" smtClean="0"/>
              <a:t>Scopus</a:t>
            </a:r>
          </a:p>
          <a:p>
            <a:pPr lvl="1"/>
            <a:r>
              <a:rPr lang="en-US" dirty="0" smtClean="0"/>
              <a:t>Other valid databases</a:t>
            </a:r>
          </a:p>
          <a:p>
            <a:r>
              <a:rPr lang="en-US" dirty="0" smtClean="0"/>
              <a:t>Ask a Librarian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31" y="4526456"/>
            <a:ext cx="1092200" cy="116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22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Predatory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7" y="2489200"/>
            <a:ext cx="8753706" cy="3530600"/>
          </a:xfrm>
        </p:spPr>
        <p:txBody>
          <a:bodyPr/>
          <a:lstStyle/>
          <a:p>
            <a:r>
              <a:rPr lang="en-US" dirty="0"/>
              <a:t>“A predatory journal is a journal that deceptively takes from an author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Deceptively takes???</a:t>
            </a:r>
          </a:p>
          <a:p>
            <a:pPr lvl="2"/>
            <a:r>
              <a:rPr lang="en-US" dirty="0"/>
              <a:t>Article Processing Charges (APCs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Hidden fees to publish</a:t>
            </a:r>
          </a:p>
          <a:p>
            <a:pPr lvl="2"/>
            <a:r>
              <a:rPr lang="en-US" dirty="0" smtClean="0"/>
              <a:t>Loose opportunity to publish elsewhere when discovered</a:t>
            </a:r>
          </a:p>
          <a:p>
            <a:pPr lvl="2"/>
            <a:r>
              <a:rPr lang="en-US" dirty="0" smtClean="0"/>
              <a:t>Don’t offer legitimate supports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4382" y="6019800"/>
            <a:ext cx="6824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 questions and answers about predatory journals: Protecting your research, reputation, and funding from theft and fraud : </a:t>
            </a:r>
            <a:r>
              <a:rPr lang="en-US" sz="1000" dirty="0" err="1"/>
              <a:t>ThinkSCIENCE</a:t>
            </a:r>
            <a:r>
              <a:rPr lang="en-US" sz="1000" dirty="0"/>
              <a:t> (株) toolshed – 科学、医学、技術分野の 英文校正・論文翻訳・プルーフリーディングサービス：論文翻訳・英文校正エキスパート. (). Retrieved from </a:t>
            </a:r>
            <a:r>
              <a:rPr lang="en-US" sz="1000" dirty="0">
                <a:hlinkClick r:id="rId2"/>
              </a:rPr>
              <a:t>http://www.thinkscience.co.jp/toolshed/lang/en/2015/07/01/8-q-and-a-about-predatory-journals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68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82" y="4731655"/>
            <a:ext cx="6343672" cy="709865"/>
          </a:xfrm>
        </p:spPr>
        <p:txBody>
          <a:bodyPr/>
          <a:lstStyle/>
          <a:p>
            <a:r>
              <a:rPr lang="en-US" dirty="0">
                <a:hlinkClick r:id="rId2"/>
              </a:rPr>
              <a:t>Blobaum's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59204" cy="3530600"/>
          </a:xfrm>
        </p:spPr>
        <p:txBody>
          <a:bodyPr/>
          <a:lstStyle/>
          <a:p>
            <a:r>
              <a:rPr lang="en-US" dirty="0" smtClean="0"/>
              <a:t>Submissions for 2013</a:t>
            </a:r>
            <a:endParaRPr lang="en-US" dirty="0"/>
          </a:p>
          <a:p>
            <a:r>
              <a:rPr lang="en-US" dirty="0" err="1"/>
              <a:t>Blobaum</a:t>
            </a:r>
            <a:r>
              <a:rPr lang="en-US" dirty="0"/>
              <a:t>, Paul M., "</a:t>
            </a:r>
            <a:r>
              <a:rPr lang="en-US" dirty="0" err="1"/>
              <a:t>Blobaum’s</a:t>
            </a:r>
            <a:r>
              <a:rPr lang="en-US" dirty="0"/>
              <a:t> Checklist for Review of Journal Quality for Submission of Scholarly Manuscripts" (2013). </a:t>
            </a:r>
            <a:r>
              <a:rPr lang="en-US" i="1" dirty="0"/>
              <a:t>Faculty Research and Creative Activity</a:t>
            </a:r>
            <a:r>
              <a:rPr lang="en-US" dirty="0"/>
              <a:t>. 27. </a:t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opus.govst.edu/faculty/27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865970" y="927098"/>
            <a:ext cx="634367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Bonus Slide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</a:t>
            </a:r>
            <a:r>
              <a:rPr lang="en-US" dirty="0" smtClean="0"/>
              <a:t>Slide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7" y="1786759"/>
            <a:ext cx="9086288" cy="37921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34" y="5463628"/>
            <a:ext cx="4495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" y="927098"/>
            <a:ext cx="5960817" cy="4790090"/>
          </a:xfr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449604" y="2614083"/>
            <a:ext cx="1137222" cy="89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flipH="1">
            <a:off x="5090684" y="6074980"/>
            <a:ext cx="313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need to follow a few links to get to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2" y="927098"/>
            <a:ext cx="7092867" cy="5582005"/>
          </a:xfrm>
        </p:spPr>
      </p:pic>
    </p:spTree>
    <p:extLst>
      <p:ext uri="{BB962C8B-B14F-4D97-AF65-F5344CB8AC3E}">
        <p14:creationId xmlns:p14="http://schemas.microsoft.com/office/powerpoint/2010/main" val="554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6440" y="1164958"/>
            <a:ext cx="7499794" cy="2550877"/>
          </a:xfrm>
        </p:spPr>
        <p:txBody>
          <a:bodyPr/>
          <a:lstStyle/>
          <a:p>
            <a:pPr algn="ctr"/>
            <a:r>
              <a:rPr lang="en-US" dirty="0" smtClean="0"/>
              <a:t>???????</a:t>
            </a:r>
            <a:r>
              <a:rPr lang="en-US" sz="2800" dirty="0" smtClean="0"/>
              <a:t>s</a:t>
            </a:r>
            <a:br>
              <a:rPr lang="en-US" sz="2800" dirty="0" smtClean="0"/>
            </a:br>
            <a:r>
              <a:rPr lang="en-US" sz="2800"/>
              <a:t/>
            </a:r>
            <a:br>
              <a:rPr lang="en-US" sz="2800"/>
            </a:br>
            <a:r>
              <a:rPr lang="en-US" sz="2800" smtClean="0"/>
              <a:t>Thank you!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6440" y="4062676"/>
            <a:ext cx="7499794" cy="86142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hlinkClick r:id="rId2"/>
              </a:rPr>
              <a:t>Ask A Librarian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919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Legitimate supports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Appropriate exposure of your work</a:t>
            </a:r>
            <a:endParaRPr lang="en-US" dirty="0"/>
          </a:p>
          <a:p>
            <a:r>
              <a:rPr lang="en-US" dirty="0" smtClean="0"/>
              <a:t>Adequate peer review</a:t>
            </a:r>
          </a:p>
          <a:p>
            <a:pPr lvl="1"/>
            <a:r>
              <a:rPr lang="en-US" dirty="0" smtClean="0"/>
              <a:t>Are you published next week?</a:t>
            </a:r>
          </a:p>
          <a:p>
            <a:r>
              <a:rPr lang="en-US" dirty="0" smtClean="0"/>
              <a:t>Qualified oversight </a:t>
            </a:r>
            <a:r>
              <a:rPr lang="mr-IN" dirty="0" smtClean="0"/>
              <a:t>–</a:t>
            </a:r>
            <a:r>
              <a:rPr lang="en-US" dirty="0" smtClean="0"/>
              <a:t> Respected Editorial Board</a:t>
            </a:r>
          </a:p>
          <a:p>
            <a:r>
              <a:rPr lang="en-US" dirty="0" smtClean="0"/>
              <a:t>Acceptance by other scholars</a:t>
            </a:r>
          </a:p>
          <a:p>
            <a:pPr lvl="1"/>
            <a:r>
              <a:rPr lang="en-US" dirty="0" smtClean="0"/>
              <a:t>PubMed</a:t>
            </a:r>
          </a:p>
          <a:p>
            <a:pPr lvl="1"/>
            <a:r>
              <a:rPr lang="en-US" dirty="0" smtClean="0"/>
              <a:t>Scopus</a:t>
            </a:r>
          </a:p>
          <a:p>
            <a:pPr lvl="1"/>
            <a:r>
              <a:rPr lang="en-US" dirty="0" smtClean="0"/>
              <a:t>Other valid databases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invalidUrl="https://publicationethics.org/files/Full set of English flowcharts_9Nov2016.pdf"/>
              </a:rPr>
              <a:t>Committee on Publication </a:t>
            </a:r>
            <a:r>
              <a:rPr lang="en-US" dirty="0" smtClean="0">
                <a:hlinkClick r:id="rId3" invalidUrl="https://publicationethics.org/files/Full set of English flowcharts_9Nov2016.pdf"/>
              </a:rPr>
              <a:t>Ethics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number of PDFs on issues with authorship</a:t>
            </a:r>
          </a:p>
          <a:p>
            <a:pPr lvl="1"/>
            <a:r>
              <a:rPr lang="en-US" dirty="0" smtClean="0"/>
              <a:t>Flow-charts e.g. plagiarism, duplicate publication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/>
          <a:stretch/>
        </p:blipFill>
        <p:spPr>
          <a:xfrm>
            <a:off x="977072" y="1102758"/>
            <a:ext cx="5778500" cy="38338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72" y="5244646"/>
            <a:ext cx="55880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9947" y="5993006"/>
            <a:ext cx="5683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4"/>
              </a:rPr>
              <a:t>https://web-beta.archive.org/web/20160313201852/http://scholarlyoa.com/2016/03/01/new-open-access-publisher-launches-with-65-unneeded-journals/#comment-404708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14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Google Maps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228671"/>
            <a:ext cx="2499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Scientific Pages</a:t>
            </a:r>
            <a:br>
              <a:rPr lang="en-US" dirty="0"/>
            </a:br>
            <a:r>
              <a:rPr lang="en-US" dirty="0"/>
              <a:t>1805 N Carson Street</a:t>
            </a:r>
            <a:br>
              <a:rPr lang="en-US" dirty="0"/>
            </a:br>
            <a:r>
              <a:rPr lang="en-US" dirty="0"/>
              <a:t>Suite S, Carson City</a:t>
            </a:r>
            <a:br>
              <a:rPr lang="en-US" dirty="0"/>
            </a:br>
            <a:r>
              <a:rPr lang="en-US" dirty="0"/>
              <a:t>Nevada 89701, USA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45" y="1853113"/>
            <a:ext cx="5463912" cy="462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847585"/>
            <a:ext cx="7055517" cy="709865"/>
          </a:xfrm>
        </p:spPr>
        <p:txBody>
          <a:bodyPr/>
          <a:lstStyle/>
          <a:p>
            <a:r>
              <a:rPr lang="en-US" dirty="0" smtClean="0"/>
              <a:t>Invitation</a:t>
            </a:r>
            <a:r>
              <a:rPr lang="mr-IN" dirty="0" smtClean="0"/>
              <a:t>…</a:t>
            </a:r>
            <a:r>
              <a:rPr lang="en-US" dirty="0" smtClean="0">
                <a:hlinkClick r:id="rId2"/>
              </a:rPr>
              <a:t>Remedy Publications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81" y="1858618"/>
            <a:ext cx="6534185" cy="4061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27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Remedy Publications</a:t>
            </a:r>
            <a:r>
              <a:rPr lang="en-US" dirty="0" smtClean="0"/>
              <a:t>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124759"/>
            <a:ext cx="6345260" cy="498929"/>
          </a:xfrm>
        </p:spPr>
        <p:txBody>
          <a:bodyPr/>
          <a:lstStyle/>
          <a:p>
            <a:r>
              <a:rPr lang="en-US" dirty="0" smtClean="0"/>
              <a:t>Annals of Diabetes Research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70" y="2623688"/>
            <a:ext cx="5208815" cy="4211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158" y="2819324"/>
            <a:ext cx="2220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note that seems a </a:t>
            </a:r>
            <a:r>
              <a:rPr lang="en-US" smtClean="0"/>
              <a:t>bit strange?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2523" y="4175381"/>
            <a:ext cx="317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There is no town/city listed.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1986</TotalTime>
  <Words>449</Words>
  <Application>Microsoft Macintosh PowerPoint</Application>
  <PresentationFormat>On-screen Show (4:3)</PresentationFormat>
  <Paragraphs>99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Century Gothic</vt:lpstr>
      <vt:lpstr>Mangal</vt:lpstr>
      <vt:lpstr>Wingdings 3</vt:lpstr>
      <vt:lpstr>Arial</vt:lpstr>
      <vt:lpstr>Ion Boardroom</vt:lpstr>
      <vt:lpstr>Predatory Journals  &amp; Predatory Publishers</vt:lpstr>
      <vt:lpstr>Predatory Publishing - Definition</vt:lpstr>
      <vt:lpstr>Predatory journals</vt:lpstr>
      <vt:lpstr>Legitimate supports</vt:lpstr>
      <vt:lpstr>COPE</vt:lpstr>
      <vt:lpstr>PowerPoint Presentation</vt:lpstr>
      <vt:lpstr>Google Maps</vt:lpstr>
      <vt:lpstr>Invitation…Remedy Publications</vt:lpstr>
      <vt:lpstr>Remedy Publications website</vt:lpstr>
      <vt:lpstr>820 El Camino Real</vt:lpstr>
      <vt:lpstr>How to Protect Yourself!</vt:lpstr>
      <vt:lpstr>Wayback Machine</vt:lpstr>
      <vt:lpstr>How can databases help?</vt:lpstr>
      <vt:lpstr>PowerPoint Presentation</vt:lpstr>
      <vt:lpstr>Check for Database Indexing</vt:lpstr>
      <vt:lpstr>PowerPoint Presentation</vt:lpstr>
      <vt:lpstr>Retina  (Philadelphia, Pa.)</vt:lpstr>
      <vt:lpstr>PowerPoint Presentation</vt:lpstr>
      <vt:lpstr>PowerPoint Presentation</vt:lpstr>
      <vt:lpstr>Scopus</vt:lpstr>
      <vt:lpstr>PowerPoint Presentation</vt:lpstr>
      <vt:lpstr>Scopus default search 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Protection</vt:lpstr>
      <vt:lpstr>Blobaum's checklist</vt:lpstr>
      <vt:lpstr>Bonus Slide 2</vt:lpstr>
      <vt:lpstr>PowerPoint Presentation</vt:lpstr>
      <vt:lpstr>PowerPoint Presentation</vt:lpstr>
      <vt:lpstr>???????s  Thank you!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Predatory Journals  &amp; Predatory Publishers</dc:title>
  <dc:creator>Microsoft Office User</dc:creator>
  <cp:lastModifiedBy>Microsoft Office User</cp:lastModifiedBy>
  <cp:revision>31</cp:revision>
  <dcterms:created xsi:type="dcterms:W3CDTF">2017-04-11T15:27:54Z</dcterms:created>
  <dcterms:modified xsi:type="dcterms:W3CDTF">2017-04-14T18:05:20Z</dcterms:modified>
</cp:coreProperties>
</file>