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87" r:id="rId5"/>
  </p:sldMasterIdLst>
  <p:notesMasterIdLst>
    <p:notesMasterId r:id="rId97"/>
  </p:notesMasterIdLst>
  <p:sldIdLst>
    <p:sldId id="259" r:id="rId6"/>
    <p:sldId id="303" r:id="rId7"/>
    <p:sldId id="323" r:id="rId8"/>
    <p:sldId id="324" r:id="rId9"/>
    <p:sldId id="304" r:id="rId10"/>
    <p:sldId id="326" r:id="rId11"/>
    <p:sldId id="460" r:id="rId12"/>
    <p:sldId id="328" r:id="rId13"/>
    <p:sldId id="329" r:id="rId14"/>
    <p:sldId id="283" r:id="rId15"/>
    <p:sldId id="330" r:id="rId16"/>
    <p:sldId id="341" r:id="rId17"/>
    <p:sldId id="332" r:id="rId18"/>
    <p:sldId id="296" r:id="rId19"/>
    <p:sldId id="302" r:id="rId20"/>
    <p:sldId id="348" r:id="rId21"/>
    <p:sldId id="461" r:id="rId22"/>
    <p:sldId id="292" r:id="rId23"/>
    <p:sldId id="392" r:id="rId24"/>
    <p:sldId id="353" r:id="rId25"/>
    <p:sldId id="291" r:id="rId26"/>
    <p:sldId id="398" r:id="rId27"/>
    <p:sldId id="285" r:id="rId28"/>
    <p:sldId id="400" r:id="rId29"/>
    <p:sldId id="401" r:id="rId30"/>
    <p:sldId id="402" r:id="rId31"/>
    <p:sldId id="403" r:id="rId32"/>
    <p:sldId id="390" r:id="rId33"/>
    <p:sldId id="405" r:id="rId34"/>
    <p:sldId id="407" r:id="rId35"/>
    <p:sldId id="406" r:id="rId36"/>
    <p:sldId id="404" r:id="rId37"/>
    <p:sldId id="408" r:id="rId38"/>
    <p:sldId id="298" r:id="rId39"/>
    <p:sldId id="399" r:id="rId40"/>
    <p:sldId id="282" r:id="rId41"/>
    <p:sldId id="410" r:id="rId42"/>
    <p:sldId id="409" r:id="rId43"/>
    <p:sldId id="411" r:id="rId44"/>
    <p:sldId id="260" r:id="rId45"/>
    <p:sldId id="261" r:id="rId46"/>
    <p:sldId id="262" r:id="rId47"/>
    <p:sldId id="263" r:id="rId48"/>
    <p:sldId id="264" r:id="rId49"/>
    <p:sldId id="265" r:id="rId50"/>
    <p:sldId id="266" r:id="rId51"/>
    <p:sldId id="267" r:id="rId52"/>
    <p:sldId id="268" r:id="rId53"/>
    <p:sldId id="426" r:id="rId54"/>
    <p:sldId id="412" r:id="rId55"/>
    <p:sldId id="299" r:id="rId56"/>
    <p:sldId id="385" r:id="rId57"/>
    <p:sldId id="387" r:id="rId58"/>
    <p:sldId id="431" r:id="rId59"/>
    <p:sldId id="430" r:id="rId60"/>
    <p:sldId id="287" r:id="rId61"/>
    <p:sldId id="427" r:id="rId62"/>
    <p:sldId id="462" r:id="rId63"/>
    <p:sldId id="293" r:id="rId64"/>
    <p:sldId id="432" r:id="rId65"/>
    <p:sldId id="433" r:id="rId66"/>
    <p:sldId id="434" r:id="rId67"/>
    <p:sldId id="458" r:id="rId68"/>
    <p:sldId id="435" r:id="rId69"/>
    <p:sldId id="445" r:id="rId70"/>
    <p:sldId id="446" r:id="rId71"/>
    <p:sldId id="447" r:id="rId72"/>
    <p:sldId id="448" r:id="rId73"/>
    <p:sldId id="442" r:id="rId74"/>
    <p:sldId id="443" r:id="rId75"/>
    <p:sldId id="444" r:id="rId76"/>
    <p:sldId id="437" r:id="rId77"/>
    <p:sldId id="438" r:id="rId78"/>
    <p:sldId id="294" r:id="rId79"/>
    <p:sldId id="276" r:id="rId80"/>
    <p:sldId id="277" r:id="rId81"/>
    <p:sldId id="278" r:id="rId82"/>
    <p:sldId id="455" r:id="rId83"/>
    <p:sldId id="338" r:id="rId84"/>
    <p:sldId id="456" r:id="rId85"/>
    <p:sldId id="449" r:id="rId86"/>
    <p:sldId id="279" r:id="rId87"/>
    <p:sldId id="457" r:id="rId88"/>
    <p:sldId id="454" r:id="rId89"/>
    <p:sldId id="453" r:id="rId90"/>
    <p:sldId id="317" r:id="rId91"/>
    <p:sldId id="257" r:id="rId92"/>
    <p:sldId id="280" r:id="rId93"/>
    <p:sldId id="346" r:id="rId94"/>
    <p:sldId id="318" r:id="rId95"/>
    <p:sldId id="439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990000"/>
    <a:srgbClr val="339933"/>
    <a:srgbClr val="33CC00"/>
    <a:srgbClr val="467BB1"/>
    <a:srgbClr val="6699CC"/>
    <a:srgbClr val="366DAF"/>
    <a:srgbClr val="366EB1"/>
    <a:srgbClr val="8760E3"/>
    <a:srgbClr val="744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53" autoAdjust="0"/>
  </p:normalViewPr>
  <p:slideViewPr>
    <p:cSldViewPr snapToGrid="0" snapToObjects="1">
      <p:cViewPr>
        <p:scale>
          <a:sx n="120" d="100"/>
          <a:sy n="120" d="100"/>
        </p:scale>
        <p:origin x="-1528" y="-736"/>
      </p:cViewPr>
      <p:guideLst>
        <p:guide orient="horz" pos="2159"/>
        <p:guide pos="36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notesMaster" Target="notesMasters/notes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00" Type="http://schemas.openxmlformats.org/officeDocument/2006/relationships/viewProps" Target="viewProps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4E73-9457-BA4E-8ADF-53EFBE922EAB}" type="datetimeFigureOut">
              <a:rPr lang="en-US" smtClean="0"/>
              <a:t>6/8/12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46AF-0F62-E541-A13D-74ED2DE56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8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FC1F06-8C1B-7042-AEBD-14CA3CBFA534}" type="slidenum">
              <a:rPr lang="en-US" sz="1200">
                <a:latin typeface="Times" charset="0"/>
              </a:rPr>
              <a:pPr eaLnBrk="1" hangingPunct="1"/>
              <a:t>87</a:t>
            </a:fld>
            <a:endParaRPr lang="en-US" sz="1200">
              <a:latin typeface="Times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4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2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61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14360"/>
      </p:ext>
    </p:extLst>
  </p:cSld>
  <p:clrMapOvr>
    <a:masterClrMapping/>
  </p:clrMapOvr>
  <p:transition xmlns:p14="http://schemas.microsoft.com/office/powerpoint/2010/main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C82953-F070-E741-8B04-8DD91605EF42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6/8/12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D8BEBB-50B9-0149-8D94-74CCB9BFB550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63502"/>
      </p:ext>
    </p:extLst>
  </p:cSld>
  <p:clrMapOvr>
    <a:masterClrMapping/>
  </p:clrMapOvr>
  <p:transition xmlns:p14="http://schemas.microsoft.com/office/powerpoint/2010/main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A17E15-F4F9-E748-AFAE-24DE7593D135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6/8/12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50D7E-090D-D642-BF9C-396B72C6B2D3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921383"/>
      </p:ext>
    </p:extLst>
  </p:cSld>
  <p:clrMapOvr>
    <a:masterClrMapping/>
  </p:clrMapOvr>
  <p:transition xmlns:p14="http://schemas.microsoft.com/office/powerpoint/2010/main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100644-34D7-224C-874A-7950FB5D0DBA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6/8/12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588B0B-0A5A-3C42-9273-BCED56CF3F2B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26250"/>
      </p:ext>
    </p:extLst>
  </p:cSld>
  <p:clrMapOvr>
    <a:masterClrMapping/>
  </p:clrMapOvr>
  <p:transition xmlns:p14="http://schemas.microsoft.com/office/powerpoint/2010/main"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7A98F-00FD-FF42-B3DD-E48EE5235138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6/8/12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7DBB71-19AF-9344-A397-029CCEECB023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24019"/>
      </p:ext>
    </p:extLst>
  </p:cSld>
  <p:clrMapOvr>
    <a:masterClrMapping/>
  </p:clrMapOvr>
  <p:transition xmlns:p14="http://schemas.microsoft.com/office/powerpoint/2010/main"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36098"/>
      </p:ext>
    </p:extLst>
  </p:cSld>
  <p:clrMapOvr>
    <a:masterClrMapping/>
  </p:clrMapOvr>
  <p:transition xmlns:p14="http://schemas.microsoft.com/office/powerpoint/2010/main" advTm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171230"/>
      </p:ext>
    </p:extLst>
  </p:cSld>
  <p:clrMapOvr>
    <a:masterClrMapping/>
  </p:clrMapOvr>
  <p:transition xmlns:p14="http://schemas.microsoft.com/office/powerpoint/2010/main" advTm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06823-1F17-8049-A6A5-A8079C68FDDD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6/8/12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6B6728-A709-5A4E-AA84-12FD6219A54D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10798"/>
      </p:ext>
    </p:extLst>
  </p:cSld>
  <p:clrMapOvr>
    <a:masterClrMapping/>
  </p:clrMapOvr>
  <p:transition xmlns:p14="http://schemas.microsoft.com/office/powerpoint/2010/main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2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111182-64FE-614B-B381-E6183F9DB1C3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6/8/12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0254FE-6473-8C41-9A6E-8FB3536B6B36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31273"/>
      </p:ext>
    </p:extLst>
  </p:cSld>
  <p:clrMapOvr>
    <a:masterClrMapping/>
  </p:clrMapOvr>
  <p:transition xmlns:p14="http://schemas.microsoft.com/office/powerpoint/2010/main" advT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1EFFDA-AE4F-FC43-9D7E-0AA53EB8756C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6/8/12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06281F-7AB3-9248-9082-17EC0B4E663C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75992"/>
      </p:ext>
    </p:extLst>
  </p:cSld>
  <p:clrMapOvr>
    <a:masterClrMapping/>
  </p:clrMapOvr>
  <p:transition xmlns:p14="http://schemas.microsoft.com/office/powerpoint/2010/main" advT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C66442-4CDE-034A-8DD9-5BE3BA8E6917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6/8/12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A4A078-C0F2-2F47-A378-DEC7DA249C61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70334"/>
      </p:ext>
    </p:extLst>
  </p:cSld>
  <p:clrMapOvr>
    <a:masterClrMapping/>
  </p:clrMapOvr>
  <p:transition xmlns:p14="http://schemas.microsoft.com/office/powerpoint/2010/main" advTm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471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508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149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168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70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287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176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61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45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553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916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084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1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41C93-AE1F-BD46-9C96-B2AF9394856A}" type="datetime1">
              <a:rPr lang="en-US"/>
              <a:pPr>
                <a:defRPr/>
              </a:pPr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3C796-0904-9F42-A040-F76939F53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85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028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991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974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39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798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379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611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34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88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877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066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508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4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1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3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5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9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0857-BE56-D846-A134-4B1EB1C3DC78}" type="datetimeFigureOut">
              <a:rPr lang="en-US" smtClean="0"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1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0" name="Picture 7" descr="HSC_Lib.Health.Sci.f#64EC9F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47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advTm="10000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94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1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2" name="Picture 7" descr="HSC_Lib.Health.Sci.f#64EC9F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24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849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9.png"/><Relationship Id="rId3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9.png"/><Relationship Id="rId3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9.png"/><Relationship Id="rId3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9.png"/><Relationship Id="rId3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8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81.png"/><Relationship Id="rId3" Type="http://schemas.openxmlformats.org/officeDocument/2006/relationships/image" Target="../media/image9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Box 3"/>
          <p:cNvSpPr txBox="1">
            <a:spLocks noChangeArrowheads="1"/>
          </p:cNvSpPr>
          <p:nvPr/>
        </p:nvSpPr>
        <p:spPr bwMode="auto">
          <a:xfrm>
            <a:off x="533400" y="2209800"/>
            <a:ext cx="8153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000" b="1">
                <a:solidFill>
                  <a:prstClr val="black"/>
                </a:solidFill>
                <a:latin typeface="Calibri" charset="0"/>
              </a:rPr>
              <a:t>Information Resources for Physical Therapy</a:t>
            </a:r>
          </a:p>
        </p:txBody>
      </p:sp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3124200" y="-98425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prstClr val="white"/>
                </a:solidFill>
                <a:latin typeface="Calibri" charset="0"/>
              </a:rPr>
              <a:t>Welcome</a:t>
            </a: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106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Calibri" charset="0"/>
              </a:rPr>
              <a:t>June </a:t>
            </a:r>
            <a:r>
              <a:rPr lang="en-US" sz="1100" dirty="0" smtClean="0">
                <a:solidFill>
                  <a:prstClr val="black"/>
                </a:solidFill>
                <a:latin typeface="Calibri" charset="0"/>
              </a:rPr>
              <a:t>2012</a:t>
            </a:r>
            <a:endParaRPr lang="en-US" sz="1100" dirty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4953000" y="4537075"/>
            <a:ext cx="396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Presenters: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Peggy </a:t>
            </a:r>
            <a:r>
              <a:rPr lang="en-US" sz="1800" dirty="0" smtClean="0">
                <a:solidFill>
                  <a:prstClr val="black"/>
                </a:solidFill>
              </a:rPr>
              <a:t>Edwards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smtClean="0">
                <a:solidFill>
                  <a:prstClr val="black"/>
                </a:solidFill>
              </a:rPr>
              <a:t>and</a:t>
            </a:r>
            <a:endParaRPr lang="en-US" sz="1800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Margaret </a:t>
            </a:r>
            <a:r>
              <a:rPr lang="en-US" sz="1800" dirty="0" err="1">
                <a:solidFill>
                  <a:prstClr val="black"/>
                </a:solidFill>
              </a:rPr>
              <a:t>Vugrin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from Preston Smith Library</a:t>
            </a:r>
          </a:p>
        </p:txBody>
      </p:sp>
    </p:spTree>
    <p:extLst>
      <p:ext uri="{BB962C8B-B14F-4D97-AF65-F5344CB8AC3E}">
        <p14:creationId xmlns:p14="http://schemas.microsoft.com/office/powerpoint/2010/main" val="1562882146"/>
      </p:ext>
    </p:extLst>
  </p:cSld>
  <p:clrMapOvr>
    <a:masterClrMapping/>
  </p:clrMapOvr>
  <p:transition xmlns:p14="http://schemas.microsoft.com/office/powerpoint/2010/main" advTm="1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30" name="Picture 4" descr="Screen Shot 2012-04-23 at 1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401021"/>
            <a:ext cx="4800600" cy="52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243694" y="231956"/>
            <a:ext cx="7693931" cy="833437"/>
          </a:xfrm>
          <a:prstGeom prst="wedgeRoundRectCallout">
            <a:avLst>
              <a:gd name="adj1" fmla="val -11676"/>
              <a:gd name="adj2" fmla="val 96513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latin typeface="Verdana"/>
                <a:cs typeface="Verdana"/>
              </a:rPr>
              <a:t>Library home page at </a:t>
            </a:r>
            <a:r>
              <a:rPr lang="en-US" sz="2400" dirty="0" err="1" smtClean="0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24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pic>
        <p:nvPicPr>
          <p:cNvPr id="11" name="Picture 10" descr="Screen Shot 2012-06-05 at 4.38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3" y="4781888"/>
            <a:ext cx="7443343" cy="18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30" name="Picture 4" descr="Screen Shot 2012-04-23 at 1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7" y="1065528"/>
            <a:ext cx="4800600" cy="52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2-06-05 at 5.18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09" y="4898498"/>
            <a:ext cx="6555105" cy="171259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6006571" y="2831436"/>
            <a:ext cx="2751137" cy="1405884"/>
          </a:xfrm>
          <a:prstGeom prst="wedgeRoundRectCallout">
            <a:avLst>
              <a:gd name="adj1" fmla="val -171201"/>
              <a:gd name="adj2" fmla="val 143286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60000"/>
              </a:lnSpc>
              <a:spcAft>
                <a:spcPts val="1800"/>
              </a:spcAft>
              <a:defRPr/>
            </a:pP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</a:p>
          <a:p>
            <a:pPr algn="ctr">
              <a:lnSpc>
                <a:spcPct val="60000"/>
              </a:lnSpc>
              <a:spcAft>
                <a:spcPts val="1800"/>
              </a:spcAft>
              <a:defRPr/>
            </a:pP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Allied Health</a:t>
            </a:r>
            <a:endParaRPr lang="en-US" sz="2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3110" y="208685"/>
            <a:ext cx="7783286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Popular Resources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7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Screen Shot 2012-06-05 at 5.19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57" y="364207"/>
            <a:ext cx="5137785" cy="61207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9202" y="1311256"/>
            <a:ext cx="2569479" cy="238944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89201" y="1736969"/>
            <a:ext cx="1420935" cy="158755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863" y="2823224"/>
            <a:ext cx="1318222" cy="158755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70524" y="4516485"/>
            <a:ext cx="1729083" cy="158755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30" name="Picture 4" descr="Screen Shot 2012-04-23 at 1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2" y="1089121"/>
            <a:ext cx="5029200" cy="550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6186488" y="2282300"/>
            <a:ext cx="2321417" cy="1178066"/>
          </a:xfrm>
          <a:prstGeom prst="wedgeRoundRectCallout">
            <a:avLst>
              <a:gd name="adj1" fmla="val -101527"/>
              <a:gd name="adj2" fmla="val -7688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</a:t>
            </a: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lick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3110" y="166353"/>
            <a:ext cx="7783286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Library Catalog - </a:t>
            </a:r>
            <a:r>
              <a:rPr lang="en-US" sz="4400" i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Koha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30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10.19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64" y="1259184"/>
            <a:ext cx="6227572" cy="5257800"/>
          </a:xfrm>
          <a:prstGeom prst="rect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328594" y="185650"/>
            <a:ext cx="3197125" cy="871136"/>
          </a:xfrm>
          <a:prstGeom prst="wedgeRoundRectCallout">
            <a:avLst>
              <a:gd name="adj1" fmla="val 58130"/>
              <a:gd name="adj2" fmla="val 167263"/>
              <a:gd name="adj3" fmla="val 16667"/>
            </a:avLst>
          </a:prstGeom>
          <a:solidFill>
            <a:schemeClr val="bg1"/>
          </a:solidFill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Basic Search Screen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96806" y="4085640"/>
            <a:ext cx="2041182" cy="789779"/>
          </a:xfrm>
          <a:prstGeom prst="wedgeRoundRectCallout">
            <a:avLst>
              <a:gd name="adj1" fmla="val 103379"/>
              <a:gd name="adj2" fmla="val 72811"/>
              <a:gd name="adj3" fmla="val 16667"/>
            </a:avLst>
          </a:prstGeom>
          <a:solidFill>
            <a:schemeClr val="bg1"/>
          </a:solidFill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New Books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0350" y="4529078"/>
            <a:ext cx="763757" cy="914697"/>
          </a:xfrm>
          <a:prstGeom prst="rect">
            <a:avLst/>
          </a:prstGeom>
          <a:noFill/>
          <a:ln w="38100" cmpd="sng">
            <a:solidFill>
              <a:srgbClr val="0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196805" y="2396540"/>
            <a:ext cx="2586612" cy="789779"/>
          </a:xfrm>
          <a:prstGeom prst="wedgeRoundRectCallout">
            <a:avLst>
              <a:gd name="adj1" fmla="val 65886"/>
              <a:gd name="adj2" fmla="val -38412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33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Click Advanced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0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Screen Shot 2012-06-06 at 11.34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30" y="612336"/>
            <a:ext cx="5786120" cy="5867400"/>
          </a:xfrm>
          <a:prstGeom prst="rect">
            <a:avLst/>
          </a:prstGeom>
          <a:ln w="28575" cmpd="sng">
            <a:solidFill>
              <a:srgbClr val="558ED5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195380" y="594153"/>
            <a:ext cx="2486653" cy="1234817"/>
          </a:xfrm>
          <a:prstGeom prst="wedgeRoundRectCallout">
            <a:avLst>
              <a:gd name="adj1" fmla="val 60511"/>
              <a:gd name="adj2" fmla="val 73072"/>
              <a:gd name="adj3" fmla="val 16667"/>
            </a:avLst>
          </a:prstGeom>
          <a:solidFill>
            <a:schemeClr val="bg1"/>
          </a:solidFill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smtClean="0">
                <a:solidFill>
                  <a:schemeClr val="tx1"/>
                </a:solidFill>
              </a:rPr>
              <a:t>Variety of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search options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8316" y="2797373"/>
            <a:ext cx="5648253" cy="2033646"/>
          </a:xfrm>
          <a:prstGeom prst="rect">
            <a:avLst/>
          </a:prstGeom>
          <a:noFill/>
          <a:ln w="38100" cmpd="sng">
            <a:solidFill>
              <a:srgbClr val="C6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08317" y="1731706"/>
            <a:ext cx="825924" cy="90724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2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11.29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678" y="1429209"/>
            <a:ext cx="5187950" cy="5187950"/>
          </a:xfrm>
          <a:prstGeom prst="rect">
            <a:avLst/>
          </a:prstGeom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217958" y="603030"/>
            <a:ext cx="2779723" cy="1234817"/>
          </a:xfrm>
          <a:prstGeom prst="wedgeRoundRectCallout">
            <a:avLst>
              <a:gd name="adj1" fmla="val 96427"/>
              <a:gd name="adj2" fmla="val 7451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6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S</a:t>
            </a:r>
            <a:r>
              <a:rPr lang="en-US" sz="2600" dirty="0" smtClean="0">
                <a:solidFill>
                  <a:schemeClr val="tx1"/>
                </a:solidFill>
              </a:rPr>
              <a:t>earch for skeleton models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2007" y="1962528"/>
            <a:ext cx="1811705" cy="550456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skeleton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17958" y="3610230"/>
            <a:ext cx="3206006" cy="1451677"/>
            <a:chOff x="390760" y="3610230"/>
            <a:chExt cx="3206006" cy="1451677"/>
          </a:xfrm>
        </p:grpSpPr>
        <p:sp>
          <p:nvSpPr>
            <p:cNvPr id="18" name="Rectangle 17"/>
            <p:cNvSpPr/>
            <p:nvPr/>
          </p:nvSpPr>
          <p:spPr>
            <a:xfrm>
              <a:off x="390760" y="3610230"/>
              <a:ext cx="3206006" cy="1451677"/>
            </a:xfrm>
            <a:prstGeom prst="rect">
              <a:avLst/>
            </a:prstGeom>
            <a:solidFill>
              <a:srgbClr val="F3F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Screen Shot 2012-06-06 at 12.14.09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4" r="-29"/>
            <a:stretch/>
          </p:blipFill>
          <p:spPr>
            <a:xfrm>
              <a:off x="614894" y="3743623"/>
              <a:ext cx="2798064" cy="1216152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474871" y="4569004"/>
              <a:ext cx="355719" cy="363426"/>
              <a:chOff x="599205" y="4613409"/>
              <a:chExt cx="355719" cy="363426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599205" y="4613409"/>
                <a:ext cx="355719" cy="363426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17206" y="4645326"/>
                <a:ext cx="32019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Zapf Dingbats"/>
                    <a:ea typeface="Zapf Dingbats"/>
                    <a:cs typeface="Zapf Dingbats"/>
                    <a:sym typeface="Zapf Dingbats"/>
                  </a:rPr>
                  <a:t>✓</a:t>
                </a:r>
                <a:endParaRPr lang="en-US" sz="1400" dirty="0"/>
              </a:p>
            </p:txBody>
          </p:sp>
        </p:grpSp>
      </p:grpSp>
      <p:sp>
        <p:nvSpPr>
          <p:cNvPr id="29" name="Right Arrow 28"/>
          <p:cNvSpPr/>
          <p:nvPr/>
        </p:nvSpPr>
        <p:spPr>
          <a:xfrm>
            <a:off x="2850770" y="4476557"/>
            <a:ext cx="978408" cy="222013"/>
          </a:xfrm>
          <a:prstGeom prst="rightArrow">
            <a:avLst>
              <a:gd name="adj1" fmla="val 50000"/>
              <a:gd name="adj2" fmla="val 94002"/>
            </a:avLst>
          </a:prstGeom>
          <a:ln w="12700" cmpd="sng">
            <a:solidFill>
              <a:srgbClr val="0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4176" y="2823209"/>
            <a:ext cx="504157" cy="280760"/>
          </a:xfrm>
          <a:prstGeom prst="rect">
            <a:avLst/>
          </a:prstGeom>
          <a:noFill/>
          <a:ln w="76200" cmpd="sng">
            <a:solidFill>
              <a:srgbClr val="66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8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 descr="Screen Shot 2012-06-06 at 10.47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94" y="476244"/>
            <a:ext cx="6527927" cy="60923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4044" y="3659600"/>
            <a:ext cx="4769044" cy="990032"/>
          </a:xfrm>
          <a:prstGeom prst="rect">
            <a:avLst/>
          </a:prstGeom>
          <a:noFill/>
          <a:ln w="3810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290257" y="2408699"/>
            <a:ext cx="2877412" cy="1064555"/>
          </a:xfrm>
          <a:prstGeom prst="wedgeRoundRectCallout">
            <a:avLst>
              <a:gd name="adj1" fmla="val 49122"/>
              <a:gd name="adj2" fmla="val 19363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6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Click Add to Cart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3377053">
            <a:off x="2201068" y="3716705"/>
            <a:ext cx="1497939" cy="235473"/>
          </a:xfrm>
          <a:prstGeom prst="rightArrow">
            <a:avLst>
              <a:gd name="adj1" fmla="val 50000"/>
              <a:gd name="adj2" fmla="val 94002"/>
            </a:avLst>
          </a:prstGeom>
          <a:solidFill>
            <a:srgbClr val="CC0000"/>
          </a:solidFill>
          <a:ln w="12700" cmpd="sng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6646690" y="1716245"/>
            <a:ext cx="2175823" cy="757710"/>
          </a:xfrm>
          <a:prstGeom prst="wedgeRoundRectCallout">
            <a:avLst>
              <a:gd name="adj1" fmla="val -40265"/>
              <a:gd name="adj2" fmla="val -81431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66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Click Cart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4001" y="296331"/>
            <a:ext cx="2508249" cy="825500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8760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Results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Screen Shot 2012-06-06 at 10.48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r="29" b="8383"/>
          <a:stretch/>
        </p:blipFill>
        <p:spPr>
          <a:xfrm>
            <a:off x="1340946" y="2722018"/>
            <a:ext cx="7469033" cy="3746585"/>
          </a:xfrm>
          <a:prstGeom prst="rect">
            <a:avLst/>
          </a:prstGeom>
          <a:ln w="28575" cmpd="sng">
            <a:solidFill>
              <a:srgbClr val="558ED5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340948" y="5736831"/>
            <a:ext cx="4937852" cy="683804"/>
          </a:xfrm>
          <a:prstGeom prst="rect">
            <a:avLst/>
          </a:prstGeom>
          <a:noFill/>
          <a:ln w="57150" cmpd="sng">
            <a:solidFill>
              <a:srgbClr val="C6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6-06 at 10.47.5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" b="13434"/>
          <a:stretch/>
        </p:blipFill>
        <p:spPr>
          <a:xfrm>
            <a:off x="2215758" y="420793"/>
            <a:ext cx="6647507" cy="1470541"/>
          </a:xfrm>
          <a:prstGeom prst="rect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215758" y="420793"/>
            <a:ext cx="825924" cy="280760"/>
          </a:xfrm>
          <a:prstGeom prst="rect">
            <a:avLst/>
          </a:prstGeom>
          <a:noFill/>
          <a:ln w="57150" cmpd="sng">
            <a:solidFill>
              <a:srgbClr val="66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230904" y="1543969"/>
            <a:ext cx="1740656" cy="676968"/>
          </a:xfrm>
          <a:prstGeom prst="wedgeRoundRectCallout">
            <a:avLst>
              <a:gd name="adj1" fmla="val 89837"/>
              <a:gd name="adj2" fmla="val -31582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66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Click Title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6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30" name="Picture 4" descr="Screen Shot 2012-04-23 at 1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2" y="1089121"/>
            <a:ext cx="5029200" cy="550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6353353" y="3904672"/>
            <a:ext cx="2321417" cy="1178066"/>
          </a:xfrm>
          <a:prstGeom prst="wedgeRoundRectCallout">
            <a:avLst>
              <a:gd name="adj1" fmla="val -101527"/>
              <a:gd name="adj2" fmla="val -7688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</a:t>
            </a: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lick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6386" y="197889"/>
            <a:ext cx="4440478" cy="680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Interlibrary Loan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31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345" y="87586"/>
            <a:ext cx="8933793" cy="6700345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9431" y="184694"/>
            <a:ext cx="7783286" cy="8890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You Should Have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4" y="1406533"/>
            <a:ext cx="3469156" cy="2304768"/>
          </a:xfrm>
          <a:prstGeom prst="rect">
            <a:avLst/>
          </a:prstGeom>
          <a:ln w="19050" cmpd="sng">
            <a:solidFill>
              <a:srgbClr val="A6A6A6"/>
            </a:solidFill>
          </a:ln>
        </p:spPr>
      </p:pic>
      <p:pic>
        <p:nvPicPr>
          <p:cNvPr id="3" name="Picture 2" descr="Screen Shot 2012-06-05 at 11.51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28" y="3258203"/>
            <a:ext cx="2491232" cy="3218688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4654480" y="1681655"/>
            <a:ext cx="4134069" cy="1129861"/>
          </a:xfrm>
          <a:prstGeom prst="wedgeRoundRectCallout">
            <a:avLst>
              <a:gd name="adj1" fmla="val -75366"/>
              <a:gd name="adj2" fmla="val 31238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6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666666"/>
                </a:solidFill>
              </a:rPr>
              <a:t>Library Card Application</a:t>
            </a:r>
            <a:endParaRPr lang="en-US" sz="2800" dirty="0">
              <a:solidFill>
                <a:srgbClr val="666666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41286" y="4628052"/>
            <a:ext cx="4600028" cy="1129861"/>
          </a:xfrm>
          <a:prstGeom prst="wedgeRoundRectCallout">
            <a:avLst>
              <a:gd name="adj1" fmla="val 69992"/>
              <a:gd name="adj2" fmla="val -52482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6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666666"/>
                </a:solidFill>
              </a:rPr>
              <a:t>Resource Information Page</a:t>
            </a:r>
            <a:endParaRPr lang="en-US" sz="28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2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2-06-06 at 4.2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7" y="276557"/>
            <a:ext cx="4582160" cy="5008880"/>
          </a:xfrm>
          <a:prstGeom prst="rect">
            <a:avLst/>
          </a:prstGeom>
        </p:spPr>
      </p:pic>
      <p:pic>
        <p:nvPicPr>
          <p:cNvPr id="5" name="Picture 4" descr="Screen Shot 2012-06-06 at 4.26.4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t="41818" r="-20" b="115"/>
          <a:stretch/>
        </p:blipFill>
        <p:spPr>
          <a:xfrm>
            <a:off x="3604590" y="4876512"/>
            <a:ext cx="5287038" cy="1723718"/>
          </a:xfrm>
          <a:prstGeom prst="rect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5312833" y="1556337"/>
            <a:ext cx="3439583" cy="1178066"/>
          </a:xfrm>
          <a:prstGeom prst="wedgeRoundRectCallout">
            <a:avLst>
              <a:gd name="adj1" fmla="val -152363"/>
              <a:gd name="adj2" fmla="val 211904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I Agree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93637" y="5699082"/>
            <a:ext cx="2321417" cy="901147"/>
          </a:xfrm>
          <a:prstGeom prst="wedgeRoundRectCallout">
            <a:avLst>
              <a:gd name="adj1" fmla="val 96838"/>
              <a:gd name="adj2" fmla="val 27887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Campus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6499" y="4561417"/>
            <a:ext cx="412750" cy="222250"/>
          </a:xfrm>
          <a:prstGeom prst="rect">
            <a:avLst/>
          </a:prstGeom>
          <a:noFill/>
          <a:ln w="57150" cmpd="sng">
            <a:solidFill>
              <a:srgbClr val="33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5647835" y="5975811"/>
            <a:ext cx="1781667" cy="592668"/>
          </a:xfrm>
          <a:prstGeom prst="wedgeRoundRectCallout">
            <a:avLst>
              <a:gd name="adj1" fmla="val -87345"/>
              <a:gd name="adj2" fmla="val 23189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Submit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6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4.2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22" y="387541"/>
            <a:ext cx="4805934" cy="6086094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6418488" y="2522875"/>
            <a:ext cx="2294400" cy="601325"/>
          </a:xfrm>
          <a:prstGeom prst="wedgeRectCallout">
            <a:avLst>
              <a:gd name="adj1" fmla="val -21602"/>
              <a:gd name="adj2" fmla="val 18901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0488" algn="ctr"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Fill out form</a:t>
            </a:r>
          </a:p>
        </p:txBody>
      </p:sp>
      <p:sp>
        <p:nvSpPr>
          <p:cNvPr id="7" name="Rectangle 6"/>
          <p:cNvSpPr/>
          <p:nvPr/>
        </p:nvSpPr>
        <p:spPr>
          <a:xfrm>
            <a:off x="146505" y="1571665"/>
            <a:ext cx="37062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Borrowed within TTUHSC system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Books: free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Book arrives with return label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Articles: 25 cents/page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1-5 business days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Rush articles: 50 cents/page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6505" y="3920491"/>
            <a:ext cx="37062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Borrowed outside TTUHSC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Books: $4.00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Articles: $4.00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4-10 business days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Rush articles: $10.00 </a:t>
            </a:r>
          </a:p>
        </p:txBody>
      </p:sp>
    </p:spTree>
    <p:extLst>
      <p:ext uri="{BB962C8B-B14F-4D97-AF65-F5344CB8AC3E}">
        <p14:creationId xmlns:p14="http://schemas.microsoft.com/office/powerpoint/2010/main" val="28842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30" name="Picture 4" descr="Screen Shot 2012-04-23 at 1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5" y="1319249"/>
            <a:ext cx="4800600" cy="52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3350" y="267647"/>
            <a:ext cx="3443650" cy="5676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ANATOMY.TV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96137" y="2096678"/>
            <a:ext cx="3687453" cy="1747296"/>
            <a:chOff x="5296137" y="2096678"/>
            <a:chExt cx="3687453" cy="1747296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5872958" y="2096678"/>
              <a:ext cx="2787311" cy="796932"/>
            </a:xfrm>
            <a:prstGeom prst="wedgeRoundRectCallout">
              <a:avLst>
                <a:gd name="adj1" fmla="val -79861"/>
                <a:gd name="adj2" fmla="val 49560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Hover over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296137" y="3091825"/>
              <a:ext cx="3687453" cy="752149"/>
              <a:chOff x="5296137" y="3091825"/>
              <a:chExt cx="3687453" cy="75214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296137" y="3091825"/>
                <a:ext cx="3687453" cy="752149"/>
              </a:xfrm>
              <a:prstGeom prst="rect">
                <a:avLst/>
              </a:prstGeom>
              <a:solidFill>
                <a:srgbClr val="E6E6E6"/>
              </a:solidFill>
              <a:ln w="38100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490492" y="3247346"/>
                <a:ext cx="3298743" cy="47730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Online Multimedia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287107" y="2505827"/>
            <a:ext cx="2481765" cy="2213766"/>
            <a:chOff x="1287107" y="2505827"/>
            <a:chExt cx="2481765" cy="2213766"/>
          </a:xfrm>
        </p:grpSpPr>
        <p:sp>
          <p:nvSpPr>
            <p:cNvPr id="5" name="Rectangle 4"/>
            <p:cNvSpPr/>
            <p:nvPr/>
          </p:nvSpPr>
          <p:spPr>
            <a:xfrm>
              <a:off x="1287107" y="2505827"/>
              <a:ext cx="2437832" cy="1772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Screen Shot 2012-06-06 at 5.16.1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272" y="2763793"/>
              <a:ext cx="2133600" cy="1955800"/>
            </a:xfrm>
            <a:prstGeom prst="rect">
              <a:avLst/>
            </a:prstGeom>
            <a:ln w="57150" cmpd="sng">
              <a:solidFill>
                <a:schemeClr val="tx1"/>
              </a:solidFill>
            </a:ln>
          </p:spPr>
        </p:pic>
      </p:grpSp>
      <p:sp>
        <p:nvSpPr>
          <p:cNvPr id="17" name="Rounded Rectangular Callout 16"/>
          <p:cNvSpPr/>
          <p:nvPr/>
        </p:nvSpPr>
        <p:spPr>
          <a:xfrm>
            <a:off x="5490492" y="4526904"/>
            <a:ext cx="1739903" cy="796932"/>
          </a:xfrm>
          <a:prstGeom prst="wedgeRoundRectCallout">
            <a:avLst>
              <a:gd name="adj1" fmla="val -199235"/>
              <a:gd name="adj2" fmla="val -24776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Screen Shot 2012-06-06 at 5.41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8" y="991045"/>
            <a:ext cx="7866126" cy="483463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088575" y="3009897"/>
            <a:ext cx="1739903" cy="796932"/>
          </a:xfrm>
          <a:prstGeom prst="wedgeRoundRectCallout">
            <a:avLst>
              <a:gd name="adj1" fmla="val -148748"/>
              <a:gd name="adj2" fmla="val -67154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8233" y="2667000"/>
            <a:ext cx="1992850" cy="257702"/>
          </a:xfrm>
          <a:prstGeom prst="rect">
            <a:avLst/>
          </a:prstGeom>
          <a:noFill/>
          <a:ln w="38100" cmpd="sng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4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5.44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320158"/>
            <a:ext cx="7804150" cy="605155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370988" y="2056320"/>
            <a:ext cx="3161453" cy="967527"/>
          </a:xfrm>
          <a:prstGeom prst="wedgeRoundRectCallout">
            <a:avLst>
              <a:gd name="adj1" fmla="val -60528"/>
              <a:gd name="adj2" fmla="val 70289"/>
              <a:gd name="adj3" fmla="val 16667"/>
            </a:avLst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Verdana"/>
                <a:cs typeface="Verdana"/>
              </a:rPr>
              <a:t>Select Region</a:t>
            </a:r>
            <a:endParaRPr lang="en-US" sz="2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2360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5.46.4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9"/>
          <a:stretch/>
        </p:blipFill>
        <p:spPr>
          <a:xfrm>
            <a:off x="1587671" y="1983714"/>
            <a:ext cx="6053328" cy="46798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32643" y="281175"/>
            <a:ext cx="4136182" cy="1512037"/>
          </a:xfrm>
          <a:prstGeom prst="wedgeRoundRectCallout">
            <a:avLst>
              <a:gd name="adj1" fmla="val -247"/>
              <a:gd name="adj2" fmla="val 8354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66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333366"/>
                </a:solidFill>
                <a:latin typeface="Verdana"/>
                <a:cs typeface="Verdana"/>
              </a:rPr>
              <a:t>Great Tutorial – </a:t>
            </a:r>
          </a:p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333366"/>
                </a:solidFill>
                <a:latin typeface="Verdana"/>
                <a:cs typeface="Verdana"/>
              </a:rPr>
              <a:t>view on own time</a:t>
            </a:r>
            <a:endParaRPr lang="en-US" sz="2800" dirty="0">
              <a:solidFill>
                <a:srgbClr val="333366"/>
              </a:solidFill>
              <a:latin typeface="Verdana"/>
              <a:cs typeface="Verdana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600486" y="376568"/>
            <a:ext cx="3120182" cy="1046029"/>
          </a:xfrm>
          <a:prstGeom prst="wedgeRoundRectCallout">
            <a:avLst>
              <a:gd name="adj1" fmla="val 7894"/>
              <a:gd name="adj2" fmla="val 9366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66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333366"/>
                </a:solidFill>
                <a:latin typeface="Verdana"/>
                <a:cs typeface="Verdana"/>
              </a:rPr>
              <a:t>Close Screen</a:t>
            </a:r>
          </a:p>
        </p:txBody>
      </p:sp>
    </p:spTree>
    <p:extLst>
      <p:ext uri="{BB962C8B-B14F-4D97-AF65-F5344CB8AC3E}">
        <p14:creationId xmlns:p14="http://schemas.microsoft.com/office/powerpoint/2010/main" val="330816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5.5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9" y="480491"/>
            <a:ext cx="8135112" cy="48793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42364" y="4792896"/>
            <a:ext cx="3687849" cy="1783868"/>
            <a:chOff x="4762226" y="4799659"/>
            <a:chExt cx="3276600" cy="152400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762226" y="4799659"/>
              <a:ext cx="32766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2400" dirty="0" smtClean="0">
                  <a:latin typeface="Verdana" charset="0"/>
                </a:rPr>
                <a:t>Select Layer 10</a:t>
              </a:r>
              <a:endParaRPr lang="en-US" sz="2400" dirty="0">
                <a:latin typeface="Verdana" charset="0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4949460" y="4960080"/>
              <a:ext cx="2902131" cy="1203158"/>
            </a:xfrm>
            <a:prstGeom prst="rect">
              <a:avLst/>
            </a:prstGeom>
            <a:noFill/>
            <a:ln w="38100" cmpd="dbl">
              <a:solidFill>
                <a:srgbClr val="DA022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AutoShape 8"/>
          <p:cNvSpPr>
            <a:spLocks noChangeArrowheads="1"/>
          </p:cNvSpPr>
          <p:nvPr/>
        </p:nvSpPr>
        <p:spPr bwMode="auto">
          <a:xfrm rot="16812416">
            <a:off x="3149202" y="3918013"/>
            <a:ext cx="381000" cy="3399337"/>
          </a:xfrm>
          <a:prstGeom prst="upArrow">
            <a:avLst>
              <a:gd name="adj1" fmla="val 50000"/>
              <a:gd name="adj2" fmla="val 120763"/>
            </a:avLst>
          </a:prstGeom>
          <a:gradFill rotWithShape="0">
            <a:gsLst>
              <a:gs pos="0">
                <a:srgbClr val="DA0228"/>
              </a:gs>
              <a:gs pos="50000">
                <a:srgbClr val="FFB3B5"/>
              </a:gs>
              <a:gs pos="100000">
                <a:srgbClr val="DA0228"/>
              </a:gs>
            </a:gsLst>
            <a:lin ang="18900000" scaled="1"/>
          </a:gradFill>
          <a:ln w="28575">
            <a:solidFill>
              <a:srgbClr val="9A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022877" y="157920"/>
            <a:ext cx="2057400" cy="914400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  <a:latin typeface="Verdana" charset="0"/>
              </a:rPr>
              <a:t>Layer 1</a:t>
            </a:r>
            <a:endParaRPr lang="en-US" sz="2000" dirty="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5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2-06-06 at 6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4" y="263017"/>
            <a:ext cx="3794252" cy="63256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222965" y="4613522"/>
            <a:ext cx="3276600" cy="1524000"/>
            <a:chOff x="5222965" y="4613522"/>
            <a:chExt cx="3276600" cy="152400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222965" y="4613522"/>
              <a:ext cx="32766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latin typeface="Verdana" charset="0"/>
                </a:rPr>
                <a:t>Click arrows</a:t>
              </a:r>
            </a:p>
            <a:p>
              <a:pPr algn="ctr">
                <a:lnSpc>
                  <a:spcPct val="120000"/>
                </a:lnSpc>
              </a:pPr>
              <a:r>
                <a:rPr lang="en-US" sz="2400" dirty="0">
                  <a:latin typeface="Verdana" charset="0"/>
                </a:rPr>
                <a:t>to rotate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410199" y="4773943"/>
              <a:ext cx="2902131" cy="1203158"/>
            </a:xfrm>
            <a:prstGeom prst="rect">
              <a:avLst/>
            </a:prstGeom>
            <a:noFill/>
            <a:ln w="38100" cmpd="dbl">
              <a:solidFill>
                <a:srgbClr val="DA022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AutoShape 8"/>
          <p:cNvSpPr>
            <a:spLocks noChangeArrowheads="1"/>
          </p:cNvSpPr>
          <p:nvPr/>
        </p:nvSpPr>
        <p:spPr bwMode="auto">
          <a:xfrm rot="15191407">
            <a:off x="3870037" y="4388471"/>
            <a:ext cx="381000" cy="3290396"/>
          </a:xfrm>
          <a:prstGeom prst="upArrow">
            <a:avLst>
              <a:gd name="adj1" fmla="val 50000"/>
              <a:gd name="adj2" fmla="val 113269"/>
            </a:avLst>
          </a:prstGeom>
          <a:gradFill rotWithShape="0">
            <a:gsLst>
              <a:gs pos="0">
                <a:srgbClr val="DA0228"/>
              </a:gs>
              <a:gs pos="50000">
                <a:srgbClr val="FFB3B5"/>
              </a:gs>
              <a:gs pos="100000">
                <a:srgbClr val="DA0228"/>
              </a:gs>
            </a:gsLst>
            <a:lin ang="18900000" scaled="1"/>
          </a:gradFill>
          <a:ln w="28575">
            <a:solidFill>
              <a:srgbClr val="9A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3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2-06-06 at 5.5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2" y="1671524"/>
            <a:ext cx="7648448" cy="4267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36922" y="4749887"/>
            <a:ext cx="3575259" cy="1770502"/>
            <a:chOff x="4865688" y="4441658"/>
            <a:chExt cx="3575259" cy="1770502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865688" y="4441658"/>
              <a:ext cx="3575259" cy="1770502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3200" dirty="0">
                  <a:latin typeface="Verdana" charset="0"/>
                </a:rPr>
                <a:t>Click a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dirty="0">
                  <a:latin typeface="Verdana" charset="0"/>
                </a:rPr>
                <a:t>structure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036922" y="4610100"/>
              <a:ext cx="3213953" cy="1446540"/>
            </a:xfrm>
            <a:prstGeom prst="rect">
              <a:avLst/>
            </a:prstGeom>
            <a:noFill/>
            <a:ln w="38100" cmpd="dbl">
              <a:solidFill>
                <a:srgbClr val="DA022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AutoShape 12"/>
          <p:cNvSpPr>
            <a:spLocks noChangeArrowheads="1"/>
          </p:cNvSpPr>
          <p:nvPr/>
        </p:nvSpPr>
        <p:spPr bwMode="auto">
          <a:xfrm rot="17187165">
            <a:off x="3705174" y="2898110"/>
            <a:ext cx="381000" cy="3703555"/>
          </a:xfrm>
          <a:prstGeom prst="upArrow">
            <a:avLst>
              <a:gd name="adj1" fmla="val 50000"/>
              <a:gd name="adj2" fmla="val 116334"/>
            </a:avLst>
          </a:prstGeom>
          <a:gradFill rotWithShape="0">
            <a:gsLst>
              <a:gs pos="0">
                <a:srgbClr val="D1D4E9"/>
              </a:gs>
              <a:gs pos="100000">
                <a:srgbClr val="97A0E9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33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1757242" y="311626"/>
            <a:ext cx="3353761" cy="1214089"/>
          </a:xfrm>
          <a:prstGeom prst="wedgeRoundRectCallout">
            <a:avLst>
              <a:gd name="adj1" fmla="val -434"/>
              <a:gd name="adj2" fmla="val 8753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Verdana" charset="0"/>
              </a:rPr>
              <a:t>Structure name</a:t>
            </a:r>
          </a:p>
          <a:p>
            <a:pPr lvl="0" algn="ctr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Verdana" charset="0"/>
              </a:rPr>
              <a:t>and description</a:t>
            </a:r>
          </a:p>
        </p:txBody>
      </p:sp>
    </p:spTree>
    <p:extLst>
      <p:ext uri="{BB962C8B-B14F-4D97-AF65-F5344CB8AC3E}">
        <p14:creationId xmlns:p14="http://schemas.microsoft.com/office/powerpoint/2010/main" val="341060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6-06 at 6.19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" y="1576154"/>
            <a:ext cx="7978140" cy="501091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143599" y="249965"/>
            <a:ext cx="3150910" cy="1001402"/>
          </a:xfrm>
          <a:prstGeom prst="wedgeRoundRectCallout">
            <a:avLst>
              <a:gd name="adj1" fmla="val -39753"/>
              <a:gd name="adj2" fmla="val 8150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Verdana"/>
                <a:cs typeface="Verdana"/>
              </a:rPr>
              <a:t>Click MRI</a:t>
            </a:r>
            <a:endParaRPr lang="en-US" sz="3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292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0809" y="12101"/>
            <a:ext cx="538238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1"/>
                </a:solidFill>
              </a:rPr>
              <a:t>Library Card Applications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2" y="916723"/>
            <a:ext cx="5176201" cy="34388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828" y="1592940"/>
            <a:ext cx="5218665" cy="1066131"/>
          </a:xfrm>
          <a:prstGeom prst="rect">
            <a:avLst/>
          </a:prstGeom>
          <a:noFill/>
          <a:ln w="5080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5549508" y="1444669"/>
            <a:ext cx="3499980" cy="1460702"/>
          </a:xfrm>
          <a:prstGeom prst="wedgeRoundRectCallout">
            <a:avLst>
              <a:gd name="adj1" fmla="val -66229"/>
              <a:gd name="adj2" fmla="val 15601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6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666666"/>
                </a:solidFill>
              </a:rPr>
              <a:t>Please fill out this information so we can</a:t>
            </a:r>
          </a:p>
          <a:p>
            <a:pPr algn="ctr"/>
            <a:r>
              <a:rPr lang="en-US" sz="2400" dirty="0" smtClean="0">
                <a:solidFill>
                  <a:srgbClr val="666666"/>
                </a:solidFill>
              </a:rPr>
              <a:t>put you in the system.</a:t>
            </a:r>
            <a:endParaRPr lang="en-US" sz="2400" dirty="0">
              <a:solidFill>
                <a:srgbClr val="666666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233083" y="4621211"/>
            <a:ext cx="6741584" cy="1893032"/>
          </a:xfrm>
          <a:prstGeom prst="wedgeRoundRectCallout">
            <a:avLst>
              <a:gd name="adj1" fmla="val -49994"/>
              <a:gd name="adj2" fmla="val -11295"/>
              <a:gd name="adj3" fmla="val 16667"/>
            </a:avLst>
          </a:prstGeom>
          <a:solidFill>
            <a:srgbClr val="A70000"/>
          </a:solidFill>
          <a:ln w="38100" cmpd="sng">
            <a:solidFill>
              <a:srgbClr val="A7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30000"/>
              </a:lnSpc>
              <a:buFontTx/>
              <a:buChar char="•"/>
            </a:pPr>
            <a:r>
              <a:rPr lang="en-US" sz="2800" b="1" dirty="0">
                <a:cs typeface="Arial"/>
              </a:rPr>
              <a:t>Tear tan card off and </a:t>
            </a:r>
            <a:r>
              <a:rPr lang="en-US" sz="2800" b="1" dirty="0" smtClean="0">
                <a:cs typeface="Arial"/>
              </a:rPr>
              <a:t>keep – </a:t>
            </a:r>
            <a:r>
              <a:rPr lang="en-US" sz="2800" b="1" i="1" dirty="0" smtClean="0">
                <a:cs typeface="Arial"/>
              </a:rPr>
              <a:t>library card!</a:t>
            </a:r>
            <a:endParaRPr lang="en-US" sz="2800" b="1" i="1" dirty="0">
              <a:cs typeface="Arial"/>
            </a:endParaRPr>
          </a:p>
          <a:p>
            <a:pPr marL="285750" indent="-285750">
              <a:lnSpc>
                <a:spcPct val="130000"/>
              </a:lnSpc>
              <a:buFontTx/>
              <a:buChar char="•"/>
            </a:pPr>
            <a:r>
              <a:rPr lang="en-US" sz="2800" b="1" i="1" dirty="0">
                <a:cs typeface="Arial"/>
              </a:rPr>
              <a:t>Sign back of white </a:t>
            </a:r>
            <a:r>
              <a:rPr lang="en-US" sz="2800" b="1" i="1" dirty="0" smtClean="0">
                <a:cs typeface="Arial"/>
              </a:rPr>
              <a:t>application card</a:t>
            </a:r>
            <a:endParaRPr lang="en-US" sz="2800" b="1" i="1" dirty="0">
              <a:cs typeface="Arial"/>
            </a:endParaRPr>
          </a:p>
          <a:p>
            <a:pPr marL="285750" indent="-285750">
              <a:lnSpc>
                <a:spcPct val="130000"/>
              </a:lnSpc>
              <a:buFontTx/>
              <a:buChar char="•"/>
            </a:pPr>
            <a:r>
              <a:rPr lang="en-US" sz="2800" b="1" dirty="0">
                <a:cs typeface="Arial"/>
              </a:rPr>
              <a:t>Pass white card back in</a:t>
            </a:r>
          </a:p>
        </p:txBody>
      </p:sp>
    </p:spTree>
    <p:extLst>
      <p:ext uri="{BB962C8B-B14F-4D97-AF65-F5344CB8AC3E}">
        <p14:creationId xmlns:p14="http://schemas.microsoft.com/office/powerpoint/2010/main" val="1648762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6-06 at 6.20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74" y="1407338"/>
            <a:ext cx="5931408" cy="5264658"/>
          </a:xfrm>
          <a:prstGeom prst="rect">
            <a:avLst/>
          </a:prstGeom>
          <a:ln>
            <a:solidFill>
              <a:srgbClr val="9999CC"/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3880440" y="233462"/>
            <a:ext cx="3571110" cy="856363"/>
          </a:xfrm>
          <a:prstGeom prst="wedgeRoundRectCallout">
            <a:avLst>
              <a:gd name="adj1" fmla="val -39753"/>
              <a:gd name="adj2" fmla="val 8150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Verdana"/>
                <a:cs typeface="Verdana"/>
              </a:rPr>
              <a:t>Click Slides</a:t>
            </a:r>
            <a:endParaRPr lang="en-US" sz="3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0440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6-06 at 6.22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91" y="1472706"/>
            <a:ext cx="6449568" cy="514680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020505" y="252140"/>
            <a:ext cx="3692483" cy="856363"/>
          </a:xfrm>
          <a:prstGeom prst="wedgeRoundRectCallout">
            <a:avLst>
              <a:gd name="adj1" fmla="val -37923"/>
              <a:gd name="adj2" fmla="val 9459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Verdana"/>
                <a:cs typeface="Verdana"/>
              </a:rPr>
              <a:t>Click Movies</a:t>
            </a:r>
            <a:endParaRPr lang="en-US" sz="3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4265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6-06 at 6.2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5" y="1475471"/>
            <a:ext cx="6455410" cy="513511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160575" y="252140"/>
            <a:ext cx="4430166" cy="980549"/>
          </a:xfrm>
          <a:prstGeom prst="wedgeRoundRectCallout">
            <a:avLst>
              <a:gd name="adj1" fmla="val -47197"/>
              <a:gd name="adj2" fmla="val 8221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Verdana"/>
                <a:cs typeface="Verdana"/>
              </a:rPr>
              <a:t>Click Radiology</a:t>
            </a:r>
            <a:endParaRPr lang="en-US" sz="3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5281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5.44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7" y="1048567"/>
            <a:ext cx="7179818" cy="556742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576362" y="252140"/>
            <a:ext cx="5126429" cy="980549"/>
          </a:xfrm>
          <a:prstGeom prst="wedgeRoundRectCallout">
            <a:avLst>
              <a:gd name="adj1" fmla="val -62805"/>
              <a:gd name="adj2" fmla="val 12697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Click Product Quizzes</a:t>
            </a:r>
            <a:endParaRPr lang="en-US" sz="3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3044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6.3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7" y="417449"/>
            <a:ext cx="7311136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0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30" name="Picture 4" descr="Screen Shot 2012-04-23 at 1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5" y="1319249"/>
            <a:ext cx="4800600" cy="52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296137" y="2096678"/>
            <a:ext cx="3687453" cy="1747296"/>
            <a:chOff x="5296137" y="2096678"/>
            <a:chExt cx="3687453" cy="1747296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5872958" y="2096678"/>
              <a:ext cx="2787311" cy="796932"/>
            </a:xfrm>
            <a:prstGeom prst="wedgeRoundRectCallout">
              <a:avLst>
                <a:gd name="adj1" fmla="val -79861"/>
                <a:gd name="adj2" fmla="val 49560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Hover over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296137" y="3091825"/>
              <a:ext cx="3687453" cy="752149"/>
              <a:chOff x="5296137" y="3091825"/>
              <a:chExt cx="3687453" cy="75214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296137" y="3091825"/>
                <a:ext cx="3687453" cy="752149"/>
              </a:xfrm>
              <a:prstGeom prst="rect">
                <a:avLst/>
              </a:prstGeom>
              <a:solidFill>
                <a:srgbClr val="E6E6E6"/>
              </a:solidFill>
              <a:ln w="38100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490492" y="3247346"/>
                <a:ext cx="3298743" cy="47730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Online Multimedia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287107" y="2505827"/>
            <a:ext cx="2481765" cy="2213766"/>
            <a:chOff x="1287107" y="2505827"/>
            <a:chExt cx="2481765" cy="2213766"/>
          </a:xfrm>
        </p:grpSpPr>
        <p:sp>
          <p:nvSpPr>
            <p:cNvPr id="5" name="Rectangle 4"/>
            <p:cNvSpPr/>
            <p:nvPr/>
          </p:nvSpPr>
          <p:spPr>
            <a:xfrm>
              <a:off x="1287107" y="2505827"/>
              <a:ext cx="2437832" cy="1772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Screen Shot 2012-06-06 at 5.16.1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272" y="2763793"/>
              <a:ext cx="2133600" cy="1955800"/>
            </a:xfrm>
            <a:prstGeom prst="rect">
              <a:avLst/>
            </a:prstGeom>
            <a:ln w="57150" cmpd="sng">
              <a:solidFill>
                <a:schemeClr val="tx1"/>
              </a:solidFill>
            </a:ln>
          </p:spPr>
        </p:pic>
      </p:grpSp>
      <p:sp>
        <p:nvSpPr>
          <p:cNvPr id="17" name="Rounded Rectangular Callout 16"/>
          <p:cNvSpPr/>
          <p:nvPr/>
        </p:nvSpPr>
        <p:spPr>
          <a:xfrm>
            <a:off x="5490492" y="4526904"/>
            <a:ext cx="1739903" cy="796932"/>
          </a:xfrm>
          <a:prstGeom prst="wedgeRoundRectCallout">
            <a:avLst>
              <a:gd name="adj1" fmla="val -180619"/>
              <a:gd name="adj2" fmla="val -212469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69855" y="327310"/>
            <a:ext cx="4023339" cy="7040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Netter Presenter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5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Screen Shot 2012-06-06 at 6.43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8" y="298450"/>
            <a:ext cx="5708650" cy="625475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760492" y="4812654"/>
            <a:ext cx="1739903" cy="796932"/>
          </a:xfrm>
          <a:prstGeom prst="wedgeRoundRectCallout">
            <a:avLst>
              <a:gd name="adj1" fmla="val -185485"/>
              <a:gd name="adj2" fmla="val -158021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5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2-06-06 at 6.45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8" y="523367"/>
            <a:ext cx="6742684" cy="5804916"/>
          </a:xfrm>
          <a:prstGeom prst="rect">
            <a:avLst/>
          </a:prstGeom>
          <a:ln w="19050" cmpd="sng">
            <a:solidFill>
              <a:srgbClr val="3399CC"/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3025433" y="3509871"/>
            <a:ext cx="2231725" cy="1009990"/>
          </a:xfrm>
          <a:prstGeom prst="wedgeRoundRectCallout">
            <a:avLst>
              <a:gd name="adj1" fmla="val -54873"/>
              <a:gd name="adj2" fmla="val -106968"/>
              <a:gd name="adj3" fmla="val 16667"/>
            </a:avLst>
          </a:prstGeom>
          <a:solidFill>
            <a:srgbClr val="3399CC"/>
          </a:solidFill>
          <a:ln w="38100" cap="flat" cmpd="sng" algn="ctr">
            <a:solidFill>
              <a:srgbClr val="33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Verdana"/>
                <a:cs typeface="Verdana"/>
              </a:rPr>
              <a:t>Click</a:t>
            </a:r>
            <a:endParaRPr lang="en-US" sz="3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74642" y="2194558"/>
            <a:ext cx="1475365" cy="1793002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74642" y="4111949"/>
            <a:ext cx="1475365" cy="1780679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Screen Shot 2012-06-06 at 6.48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1" y="1004629"/>
            <a:ext cx="7211568" cy="5582920"/>
          </a:xfrm>
          <a:prstGeom prst="rect">
            <a:avLst/>
          </a:prstGeom>
          <a:ln w="38100" cmpd="sng">
            <a:solidFill>
              <a:srgbClr val="999999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3782168" y="289495"/>
            <a:ext cx="3604000" cy="952534"/>
          </a:xfrm>
          <a:prstGeom prst="wedgeRoundRectCallout">
            <a:avLst>
              <a:gd name="adj1" fmla="val -21041"/>
              <a:gd name="adj2" fmla="val 153766"/>
              <a:gd name="adj3" fmla="val 16667"/>
            </a:avLst>
          </a:prstGeom>
          <a:solidFill>
            <a:srgbClr val="3366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Instructions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087902" y="3055980"/>
            <a:ext cx="4373348" cy="952534"/>
          </a:xfrm>
          <a:prstGeom prst="wedgeRoundRectCallout">
            <a:avLst>
              <a:gd name="adj1" fmla="val -66264"/>
              <a:gd name="adj2" fmla="val -15117"/>
              <a:gd name="adj3" fmla="val 16667"/>
            </a:avLst>
          </a:prstGeom>
          <a:solidFill>
            <a:srgbClr val="3366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Cl</a:t>
            </a:r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ick Upper Limb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454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6.52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7" y="351155"/>
            <a:ext cx="2133600" cy="6149340"/>
          </a:xfrm>
          <a:prstGeom prst="rect">
            <a:avLst/>
          </a:prstGeom>
        </p:spPr>
      </p:pic>
      <p:pic>
        <p:nvPicPr>
          <p:cNvPr id="6" name="Picture 5" descr="Screen Shot 2012-06-06 at 6.53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" b="-1"/>
          <a:stretch/>
        </p:blipFill>
        <p:spPr>
          <a:xfrm>
            <a:off x="4458619" y="393864"/>
            <a:ext cx="4276344" cy="6063922"/>
          </a:xfrm>
          <a:prstGeom prst="rect">
            <a:avLst/>
          </a:prstGeom>
          <a:ln w="19050" cmpd="sng">
            <a:solidFill>
              <a:srgbClr val="3399CC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1634531" y="1854663"/>
            <a:ext cx="2595474" cy="952534"/>
          </a:xfrm>
          <a:prstGeom prst="wedgeRoundRectCallout">
            <a:avLst>
              <a:gd name="adj1" fmla="val -51178"/>
              <a:gd name="adj2" fmla="val 91021"/>
              <a:gd name="adj3" fmla="val 16667"/>
            </a:avLst>
          </a:prstGeom>
          <a:solidFill>
            <a:srgbClr val="3399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Hip Joint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2315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9431" y="184694"/>
            <a:ext cx="7783286" cy="779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Pre-Survey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Screen Shot 2012-06-05 at 1.57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238128" y="1518002"/>
            <a:ext cx="5061204" cy="2436885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3554592" y="1305177"/>
            <a:ext cx="5240751" cy="1028659"/>
          </a:xfrm>
          <a:prstGeom prst="wedgeRoundRectCallout">
            <a:avLst>
              <a:gd name="adj1" fmla="val -64232"/>
              <a:gd name="adj2" fmla="val -11834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6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666666"/>
                </a:solidFill>
              </a:rPr>
              <a:t>Go to http://</a:t>
            </a:r>
            <a:r>
              <a:rPr lang="en-US" sz="2600" dirty="0" err="1" smtClean="0">
                <a:solidFill>
                  <a:srgbClr val="666666"/>
                </a:solidFill>
              </a:rPr>
              <a:t>tinyurl.com</a:t>
            </a:r>
            <a:r>
              <a:rPr lang="en-US" sz="2600" dirty="0" smtClean="0">
                <a:solidFill>
                  <a:srgbClr val="666666"/>
                </a:solidFill>
              </a:rPr>
              <a:t>/ttuhsc11 </a:t>
            </a:r>
            <a:endParaRPr lang="en-US" sz="2600" dirty="0">
              <a:solidFill>
                <a:srgbClr val="666666"/>
              </a:solidFill>
            </a:endParaRPr>
          </a:p>
        </p:txBody>
      </p:sp>
      <p:pic>
        <p:nvPicPr>
          <p:cNvPr id="11" name="Picture 10" descr="Screen Shot 2012-06-05 at 1.58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89" y="4411346"/>
            <a:ext cx="4291584" cy="216255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2" name="Rounded Rectangular Callout 11"/>
          <p:cNvSpPr/>
          <p:nvPr/>
        </p:nvSpPr>
        <p:spPr>
          <a:xfrm>
            <a:off x="584981" y="5145404"/>
            <a:ext cx="3168439" cy="1028659"/>
          </a:xfrm>
          <a:prstGeom prst="wedgeRoundRectCallout">
            <a:avLst>
              <a:gd name="adj1" fmla="val 78586"/>
              <a:gd name="adj2" fmla="val 1028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6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666666"/>
                </a:solidFill>
              </a:rPr>
              <a:t>Fill out survey</a:t>
            </a:r>
            <a:endParaRPr lang="en-US" sz="28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4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61861" y="1603646"/>
            <a:ext cx="6969239" cy="1357122"/>
            <a:chOff x="561861" y="1603646"/>
            <a:chExt cx="6969239" cy="1357122"/>
          </a:xfrm>
        </p:grpSpPr>
        <p:sp>
          <p:nvSpPr>
            <p:cNvPr id="11" name="Rectangle 10"/>
            <p:cNvSpPr/>
            <p:nvPr/>
          </p:nvSpPr>
          <p:spPr>
            <a:xfrm>
              <a:off x="561861" y="2090965"/>
              <a:ext cx="5497855" cy="51707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Biomedical journal literature</a:t>
              </a:r>
            </a:p>
          </p:txBody>
        </p:sp>
        <p:pic>
          <p:nvPicPr>
            <p:cNvPr id="14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500" y="1603646"/>
              <a:ext cx="990600" cy="135712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526494" y="425634"/>
            <a:ext cx="6068787" cy="808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PubMed Database</a:t>
            </a:r>
            <a:endParaRPr lang="en-US" sz="60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2790" y="4897500"/>
            <a:ext cx="7884074" cy="1473200"/>
            <a:chOff x="552790" y="4897500"/>
            <a:chExt cx="7884074" cy="1473200"/>
          </a:xfrm>
        </p:grpSpPr>
        <p:sp>
          <p:nvSpPr>
            <p:cNvPr id="7" name="Rectangle 6"/>
            <p:cNvSpPr/>
            <p:nvPr/>
          </p:nvSpPr>
          <p:spPr>
            <a:xfrm>
              <a:off x="552790" y="5161587"/>
              <a:ext cx="4799355" cy="100692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Published by:</a:t>
              </a:r>
            </a:p>
            <a:p>
              <a:pPr>
                <a:defRPr/>
              </a:pPr>
              <a:r>
                <a:rPr lang="en-US" sz="3200" i="1" dirty="0" smtClean="0">
                  <a:latin typeface="News Gothic MT"/>
                  <a:cs typeface="News Gothic MT"/>
                </a:rPr>
                <a:t>		</a:t>
              </a:r>
              <a:r>
                <a:rPr lang="en-US" sz="2000" i="1" dirty="0" smtClean="0">
                  <a:latin typeface="News Gothic MT"/>
                  <a:cs typeface="News Gothic MT"/>
                </a:rPr>
                <a:t>The National Library of Medicine</a:t>
              </a:r>
            </a:p>
          </p:txBody>
        </p:sp>
        <p:pic>
          <p:nvPicPr>
            <p:cNvPr id="17" name="Picture 16" descr="nlm69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9"/>
            <a:stretch/>
          </p:blipFill>
          <p:spPr>
            <a:xfrm>
              <a:off x="6096000" y="4897500"/>
              <a:ext cx="2340864" cy="14732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52790" y="3209925"/>
            <a:ext cx="5661133" cy="1429512"/>
            <a:chOff x="552790" y="3209925"/>
            <a:chExt cx="5661133" cy="1429512"/>
          </a:xfrm>
        </p:grpSpPr>
        <p:sp>
          <p:nvSpPr>
            <p:cNvPr id="6" name="Rectangle 5"/>
            <p:cNvSpPr/>
            <p:nvPr/>
          </p:nvSpPr>
          <p:spPr>
            <a:xfrm>
              <a:off x="552790" y="3673888"/>
              <a:ext cx="3913530" cy="49892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18" name="Picture 17" descr="New Globe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523" y="3209925"/>
              <a:ext cx="1422400" cy="1429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85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71" y="576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2494" y="371935"/>
            <a:ext cx="6594929" cy="10069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Accessing PubMed</a:t>
            </a:r>
            <a:endParaRPr lang="en-US" sz="60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4923" y="1634510"/>
            <a:ext cx="8200236" cy="121981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41"/>
              <a:ext cx="6141926" cy="5971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14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359" y="1516587"/>
              <a:ext cx="1828800" cy="1219810"/>
            </a:xfrm>
            <a:prstGeom prst="rect">
              <a:avLst/>
            </a:prstGeom>
            <a:ln w="19050" cmpd="sng">
              <a:solidFill>
                <a:srgbClr val="6699FF"/>
              </a:solidFill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404923" y="4745761"/>
            <a:ext cx="8008428" cy="1626235"/>
            <a:chOff x="404923" y="4655051"/>
            <a:chExt cx="8008428" cy="1626235"/>
          </a:xfrm>
        </p:grpSpPr>
        <p:sp>
          <p:nvSpPr>
            <p:cNvPr id="13" name="Rectangle 12"/>
            <p:cNvSpPr/>
            <p:nvPr/>
          </p:nvSpPr>
          <p:spPr>
            <a:xfrm>
              <a:off x="404923" y="5134289"/>
              <a:ext cx="6323355" cy="65314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2" name="Picture 1" descr="Screen Shot 2012-05-23 at 11.28.4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753" y="4655051"/>
              <a:ext cx="1482598" cy="1626235"/>
            </a:xfrm>
            <a:prstGeom prst="rect">
              <a:avLst/>
            </a:prstGeom>
            <a:ln w="19050" cmpd="sng">
              <a:solidFill>
                <a:schemeClr val="bg1">
                  <a:lumMod val="85000"/>
                </a:schemeClr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390867" y="3255277"/>
            <a:ext cx="6301127" cy="1224828"/>
            <a:chOff x="390867" y="3155496"/>
            <a:chExt cx="6301127" cy="1224828"/>
          </a:xfrm>
        </p:grpSpPr>
        <p:pic>
          <p:nvPicPr>
            <p:cNvPr id="3" name="Picture 2" descr="Screen Shot 2012-05-23 at 11.28.19 A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6693"/>
            <a:stretch/>
          </p:blipFill>
          <p:spPr>
            <a:xfrm>
              <a:off x="3832589" y="3155496"/>
              <a:ext cx="2859405" cy="1224828"/>
            </a:xfrm>
            <a:prstGeom prst="rect">
              <a:avLst/>
            </a:prstGeom>
            <a:ln w="12700" cmpd="sng">
              <a:solidFill>
                <a:srgbClr val="D9D9D9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390867" y="3468005"/>
              <a:ext cx="3255852" cy="4930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dirty="0" smtClean="0">
                  <a:latin typeface="News Gothic MT"/>
                  <a:cs typeface="News Gothic MT"/>
                </a:rPr>
                <a:t>@ </a:t>
              </a:r>
              <a:r>
                <a:rPr lang="en-US" sz="2400" dirty="0" err="1" smtClean="0">
                  <a:latin typeface="News Gothic MT"/>
                  <a:cs typeface="News Gothic MT"/>
                </a:rPr>
                <a:t>www.pubmed.gov</a:t>
              </a:r>
              <a:endParaRPr lang="en-US" sz="2400" dirty="0" smtClean="0"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01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067" y="616856"/>
            <a:ext cx="8282215" cy="517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 smtClean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  <a:endParaRPr lang="en-US" sz="2600" i="1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7" y="2099774"/>
            <a:ext cx="1905000" cy="2870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000" y="2098504"/>
            <a:ext cx="8917215" cy="3882715"/>
            <a:chOff x="127000" y="2098504"/>
            <a:chExt cx="8917215" cy="3882715"/>
          </a:xfrm>
        </p:grpSpPr>
        <p:pic>
          <p:nvPicPr>
            <p:cNvPr id="13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2098504"/>
              <a:ext cx="2111375" cy="28714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7000" y="5473388"/>
              <a:ext cx="89172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i="1" dirty="0" smtClean="0">
                  <a:solidFill>
                    <a:schemeClr val="bg1"/>
                  </a:solidFill>
                </a:rPr>
                <a:t> of the best </a:t>
              </a:r>
              <a:r>
                <a:rPr lang="en-US" sz="2600" i="1" dirty="0">
                  <a:solidFill>
                    <a:schemeClr val="bg1"/>
                  </a:solidFill>
                </a:rPr>
                <a:t>available scientific knowledge with clinical </a:t>
              </a:r>
              <a:r>
                <a:rPr lang="en-US" sz="2600" i="1" dirty="0" smtClean="0">
                  <a:solidFill>
                    <a:schemeClr val="bg1"/>
                  </a:solidFill>
                </a:rPr>
                <a:t>expertise</a:t>
              </a:r>
              <a:r>
                <a:rPr lang="en-US" sz="2700" i="1" dirty="0" smtClean="0">
                  <a:solidFill>
                    <a:schemeClr val="bg1"/>
                  </a:solidFill>
                </a:rPr>
                <a:t>.</a:t>
              </a:r>
              <a:endParaRPr lang="en-US" sz="27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714"/>
            <a:ext cx="8980715" cy="6676572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3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8825" y="189714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1428" y="272137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creen Shot 2012-05-23 at 3.01.2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r="-65"/>
          <a:stretch/>
        </p:blipFill>
        <p:spPr>
          <a:xfrm>
            <a:off x="411480" y="3016586"/>
            <a:ext cx="8403336" cy="2771648"/>
          </a:xfrm>
          <a:prstGeom prst="rect">
            <a:avLst/>
          </a:prstGeom>
          <a:ln w="28575" cmpd="sng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18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708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45298" y="4397131"/>
            <a:ext cx="4169592" cy="2041384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5887"/>
              <a:ext cx="4169592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299" y="4397131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796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1428" y="1334714"/>
            <a:ext cx="8790213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 smtClean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4" y="2282070"/>
            <a:ext cx="5870702" cy="42133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1428" y="208640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78216" y="2884711"/>
            <a:ext cx="5771533" cy="843644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3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2226" name="Group 6"/>
          <p:cNvGrpSpPr>
            <a:grpSpLocks/>
          </p:cNvGrpSpPr>
          <p:nvPr/>
        </p:nvGrpSpPr>
        <p:grpSpPr bwMode="auto">
          <a:xfrm>
            <a:off x="323850" y="280988"/>
            <a:ext cx="5715000" cy="6254750"/>
            <a:chOff x="324389" y="280988"/>
            <a:chExt cx="5715000" cy="6254750"/>
          </a:xfrm>
        </p:grpSpPr>
        <p:pic>
          <p:nvPicPr>
            <p:cNvPr id="52230" name="Picture 4" descr="Screen Shot 2012-04-23 at 1.19.45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89" y="280988"/>
              <a:ext cx="5715000" cy="625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1" name="Picture 5" descr="Screen Shot 2012-04-23 at 1.20.1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596" y="1461268"/>
              <a:ext cx="1502410" cy="3262630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6186488" y="2441575"/>
            <a:ext cx="2751137" cy="1317625"/>
          </a:xfrm>
          <a:prstGeom prst="wedgeRoundRectCallout">
            <a:avLst>
              <a:gd name="adj1" fmla="val -84107"/>
              <a:gd name="adj2" fmla="val -117266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757863" y="4889500"/>
            <a:ext cx="3179762" cy="1162050"/>
          </a:xfrm>
          <a:prstGeom prst="wedgeRoundRectCallout">
            <a:avLst>
              <a:gd name="adj1" fmla="val -117677"/>
              <a:gd name="adj2" fmla="val -30351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17650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3250" name="Picture 2" descr="Screen Shot 2012-05-14 at 9.09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925513"/>
            <a:ext cx="8337550" cy="4283075"/>
          </a:xfrm>
          <a:prstGeom prst="rect">
            <a:avLst/>
          </a:prstGeom>
          <a:noFill/>
          <a:ln w="1905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114800" y="5038725"/>
            <a:ext cx="4439557" cy="1214438"/>
          </a:xfrm>
          <a:prstGeom prst="wedgeRoundRectCallout">
            <a:avLst>
              <a:gd name="adj1" fmla="val -49036"/>
              <a:gd name="adj2" fmla="val -11653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289" y="1133928"/>
            <a:ext cx="1133925" cy="353786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2-06-06 at 7.18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2"/>
          <a:stretch/>
        </p:blipFill>
        <p:spPr>
          <a:xfrm>
            <a:off x="387033" y="1897167"/>
            <a:ext cx="8354060" cy="2777020"/>
          </a:xfrm>
          <a:prstGeom prst="rect">
            <a:avLst/>
          </a:prstGeom>
          <a:ln w="19050" cmpd="sng">
            <a:noFill/>
          </a:ln>
        </p:spPr>
      </p:pic>
      <p:sp>
        <p:nvSpPr>
          <p:cNvPr id="10" name="Rounded Rectangular Callout 9"/>
          <p:cNvSpPr/>
          <p:nvPr/>
        </p:nvSpPr>
        <p:spPr>
          <a:xfrm>
            <a:off x="3705225" y="361950"/>
            <a:ext cx="4833919" cy="1159921"/>
          </a:xfrm>
          <a:prstGeom prst="wedgeRoundRectCallout">
            <a:avLst>
              <a:gd name="adj1" fmla="val -90930"/>
              <a:gd name="adj2" fmla="val 19075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Enter </a:t>
            </a:r>
            <a:r>
              <a:rPr lang="en-US" sz="2800" dirty="0" err="1">
                <a:solidFill>
                  <a:srgbClr val="000000"/>
                </a:solidFill>
                <a:latin typeface="Verdana"/>
                <a:cs typeface="Verdana"/>
              </a:rPr>
              <a:t>decubitus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ulcers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11738" y="5041900"/>
            <a:ext cx="3692525" cy="1441450"/>
            <a:chOff x="5011738" y="5041900"/>
            <a:chExt cx="3692525" cy="1441450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5011738" y="5041900"/>
              <a:ext cx="3692525" cy="1441450"/>
            </a:xfrm>
            <a:prstGeom prst="wedgeRoundRectCallout">
              <a:avLst>
                <a:gd name="adj1" fmla="val 4334"/>
                <a:gd name="adj2" fmla="val -16950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6577013" y="5453063"/>
              <a:ext cx="1828800" cy="584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341938" y="5470525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58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0027" y="1250093"/>
            <a:ext cx="3950107" cy="9911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Welcome</a:t>
            </a:r>
            <a:r>
              <a:rPr lang="en-US" sz="7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!</a:t>
            </a:r>
            <a:endParaRPr lang="en-US" sz="7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2-06-05 at 2.13.4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-9"/>
          <a:stretch/>
        </p:blipFill>
        <p:spPr>
          <a:xfrm>
            <a:off x="5902411" y="1663674"/>
            <a:ext cx="2352294" cy="3584448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664983" y="3412791"/>
            <a:ext cx="4365154" cy="1468838"/>
          </a:xfrm>
          <a:prstGeom prst="wedgeRoundRectCallout">
            <a:avLst>
              <a:gd name="adj1" fmla="val 67770"/>
              <a:gd name="adj2" fmla="val 2110"/>
              <a:gd name="adj3" fmla="val 16667"/>
            </a:avLst>
          </a:prstGeom>
          <a:solidFill>
            <a:schemeClr val="bg1"/>
          </a:solidFill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P</a:t>
            </a:r>
            <a:r>
              <a:rPr lang="en-US" sz="2800" dirty="0" smtClean="0">
                <a:solidFill>
                  <a:schemeClr val="tx1"/>
                </a:solidFill>
              </a:rPr>
              <a:t>reston Smith Library</a:t>
            </a: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located west of ACB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3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Screen Shot 2012-06-06 at 7.23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21" y="438785"/>
            <a:ext cx="5472684" cy="59740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1944" y="257175"/>
            <a:ext cx="8367256" cy="1892841"/>
            <a:chOff x="471944" y="257175"/>
            <a:chExt cx="8367256" cy="1892841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3543300" y="257175"/>
              <a:ext cx="5295900" cy="1395413"/>
            </a:xfrm>
            <a:prstGeom prst="wedgeRoundRectCallout">
              <a:avLst>
                <a:gd name="adj1" fmla="val -77012"/>
                <a:gd name="adj2" fmla="val 7597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Broad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Scope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71944" y="1387475"/>
              <a:ext cx="1728528" cy="530226"/>
            </a:xfrm>
            <a:prstGeom prst="roundRect">
              <a:avLst/>
            </a:prstGeom>
            <a:noFill/>
            <a:ln w="38100" cap="flat" cmpd="sng" algn="ctr">
              <a:solidFill>
                <a:srgbClr val="E16C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71945" y="1946816"/>
              <a:ext cx="808928" cy="2032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Rounded Rectangular Callout 9"/>
          <p:cNvSpPr/>
          <p:nvPr/>
        </p:nvSpPr>
        <p:spPr>
          <a:xfrm>
            <a:off x="3298372" y="2686504"/>
            <a:ext cx="5092700" cy="1041854"/>
          </a:xfrm>
          <a:prstGeom prst="wedgeRoundRectCallout">
            <a:avLst>
              <a:gd name="adj1" fmla="val -73391"/>
              <a:gd name="adj2" fmla="val -13479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Change to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Narrow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Scope</a:t>
            </a:r>
          </a:p>
        </p:txBody>
      </p:sp>
    </p:spTree>
    <p:extLst>
      <p:ext uri="{BB962C8B-B14F-4D97-AF65-F5344CB8AC3E}">
        <p14:creationId xmlns:p14="http://schemas.microsoft.com/office/powerpoint/2010/main" val="419626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7.27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1" y="242089"/>
            <a:ext cx="5875020" cy="638937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543300" y="257175"/>
            <a:ext cx="5295900" cy="1395413"/>
          </a:xfrm>
          <a:prstGeom prst="wedgeRoundRectCallout">
            <a:avLst>
              <a:gd name="adj1" fmla="val -64880"/>
              <a:gd name="adj2" fmla="val 82788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for Therapy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Narrow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Scope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7997" y="1276243"/>
            <a:ext cx="1944370" cy="596672"/>
          </a:xfrm>
          <a:prstGeom prst="roundRect">
            <a:avLst/>
          </a:prstGeom>
          <a:noFill/>
          <a:ln w="3810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73641" y="1881183"/>
            <a:ext cx="887413" cy="203200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4191905" y="5119917"/>
            <a:ext cx="4598308" cy="1030288"/>
          </a:xfrm>
          <a:prstGeom prst="wedgeRoundRectCallout">
            <a:avLst>
              <a:gd name="adj1" fmla="val -91081"/>
              <a:gd name="adj2" fmla="val -18729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See all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(546)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0986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2-06-06 at 7.3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38" y="423478"/>
            <a:ext cx="6124448" cy="615797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71463" y="200025"/>
            <a:ext cx="3409950" cy="1009650"/>
          </a:xfrm>
          <a:prstGeom prst="wedgeRoundRectCallout">
            <a:avLst>
              <a:gd name="adj1" fmla="val 21709"/>
              <a:gd name="adj2" fmla="val 7978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Select Limits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42835" y="4127665"/>
            <a:ext cx="1023370" cy="416051"/>
          </a:xfrm>
          <a:prstGeom prst="roundRect">
            <a:avLst/>
          </a:prstGeom>
          <a:noFill/>
          <a:ln w="41275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42834" y="3165385"/>
            <a:ext cx="1045266" cy="962280"/>
          </a:xfrm>
          <a:prstGeom prst="roundRect">
            <a:avLst/>
          </a:prstGeom>
          <a:noFill/>
          <a:ln w="41275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42834" y="2121354"/>
            <a:ext cx="1045266" cy="659618"/>
          </a:xfrm>
          <a:prstGeom prst="roundRect">
            <a:avLst/>
          </a:prstGeom>
          <a:noFill/>
          <a:ln w="41275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66204" y="1401435"/>
            <a:ext cx="2960050" cy="218975"/>
          </a:xfrm>
          <a:prstGeom prst="roundRect">
            <a:avLst/>
          </a:prstGeom>
          <a:noFill/>
          <a:ln w="57150" cap="flat" cmpd="sng" algn="ctr">
            <a:solidFill>
              <a:srgbClr val="0074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5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2-06-06 at 7.31.2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916"/>
          <a:stretch/>
        </p:blipFill>
        <p:spPr>
          <a:xfrm>
            <a:off x="2947988" y="1547326"/>
            <a:ext cx="5846064" cy="50013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1788" y="385033"/>
            <a:ext cx="8196750" cy="875200"/>
            <a:chOff x="331788" y="287339"/>
            <a:chExt cx="8040443" cy="8752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331788" y="287339"/>
              <a:ext cx="8040443" cy="875200"/>
            </a:xfrm>
            <a:prstGeom prst="wedgeRoundRectCallout">
              <a:avLst>
                <a:gd name="adj1" fmla="val -7590"/>
                <a:gd name="adj2" fmla="val 19988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66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420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34368" y="420079"/>
              <a:ext cx="7830038" cy="605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42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box</a:t>
              </a: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(</a:t>
              </a:r>
              <a:r>
                <a:rPr lang="en-US" sz="2400" dirty="0" err="1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es</a:t>
              </a: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) next to article(s) you wish to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read </a:t>
              </a: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878535" y="2685975"/>
            <a:ext cx="285750" cy="322948"/>
          </a:xfrm>
          <a:prstGeom prst="roundRect">
            <a:avLst/>
          </a:prstGeom>
          <a:noFill/>
          <a:ln w="57150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4212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2-06-06 at 7.31.2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916"/>
          <a:stretch/>
        </p:blipFill>
        <p:spPr>
          <a:xfrm>
            <a:off x="268986" y="1366838"/>
            <a:ext cx="5846064" cy="500135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92513" y="279095"/>
            <a:ext cx="5100637" cy="959460"/>
            <a:chOff x="3592513" y="279095"/>
            <a:chExt cx="5100637" cy="95946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3592513" y="279095"/>
              <a:ext cx="5100637" cy="959460"/>
            </a:xfrm>
            <a:prstGeom prst="wedgeRoundRectCallout">
              <a:avLst>
                <a:gd name="adj1" fmla="val -81588"/>
                <a:gd name="adj2" fmla="val 12299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6699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420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841750" y="451277"/>
              <a:ext cx="4594225" cy="630358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4200"/>
                </a:spcAft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200" dirty="0">
                  <a:solidFill>
                    <a:srgbClr val="336699"/>
                  </a:solidFill>
                  <a:latin typeface="Verdana" charset="0"/>
                  <a:ea typeface="ＭＳ Ｐゴシック" charset="0"/>
                  <a:cs typeface="Verdana" charset="0"/>
                </a:rPr>
                <a:t>Display Settings</a:t>
              </a:r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2693255" y="5083175"/>
            <a:ext cx="5641975" cy="1498600"/>
            <a:chOff x="2239347" y="4706266"/>
            <a:chExt cx="5641991" cy="1498533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2239347" y="4706266"/>
              <a:ext cx="5641991" cy="1498533"/>
            </a:xfrm>
            <a:prstGeom prst="wedgeRoundRectCallout">
              <a:avLst>
                <a:gd name="adj1" fmla="val -23948"/>
                <a:gd name="adj2" fmla="val -15475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6699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77459" y="4857072"/>
              <a:ext cx="5351478" cy="1215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Select Abstract, Publication Date, and click Apply</a:t>
              </a:r>
            </a:p>
          </p:txBody>
        </p:sp>
      </p:grpSp>
      <p:pic>
        <p:nvPicPr>
          <p:cNvPr id="17" name="Picture 17" descr="Screen Shot 2012-04-30 at 4.1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"/>
          <a:stretch>
            <a:fillRect/>
          </a:stretch>
        </p:blipFill>
        <p:spPr bwMode="auto">
          <a:xfrm>
            <a:off x="1326906" y="2171700"/>
            <a:ext cx="3889375" cy="125412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60000" y="2468074"/>
            <a:ext cx="2242282" cy="339969"/>
            <a:chOff x="1360000" y="2468074"/>
            <a:chExt cx="2242282" cy="339969"/>
          </a:xfrm>
        </p:grpSpPr>
        <p:sp>
          <p:nvSpPr>
            <p:cNvPr id="19" name="Rounded Rectangle 18"/>
            <p:cNvSpPr/>
            <p:nvPr/>
          </p:nvSpPr>
          <p:spPr>
            <a:xfrm flipV="1">
              <a:off x="1360000" y="2588968"/>
              <a:ext cx="236537" cy="219075"/>
            </a:xfrm>
            <a:prstGeom prst="roundRect">
              <a:avLst/>
            </a:prstGeom>
            <a:noFill/>
            <a:ln w="38100" cap="flat" cmpd="sng" algn="ctr">
              <a:solidFill>
                <a:srgbClr val="E16C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 flipV="1">
              <a:off x="3365744" y="2468074"/>
              <a:ext cx="236538" cy="220662"/>
            </a:xfrm>
            <a:prstGeom prst="roundRect">
              <a:avLst/>
            </a:prstGeom>
            <a:noFill/>
            <a:ln w="38100" cap="flat" cmpd="sng" algn="ctr">
              <a:solidFill>
                <a:srgbClr val="E16C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492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6-06 at 7.54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7" y="319913"/>
            <a:ext cx="7578090" cy="619277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4310673" y="3995615"/>
            <a:ext cx="4156075" cy="1065975"/>
          </a:xfrm>
          <a:prstGeom prst="wedgeRoundRectCallout">
            <a:avLst>
              <a:gd name="adj1" fmla="val -68441"/>
              <a:gd name="adj2" fmla="val 15575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for Full Text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52638" y="6139624"/>
            <a:ext cx="871537" cy="373063"/>
          </a:xfrm>
          <a:prstGeom prst="roundRect">
            <a:avLst/>
          </a:prstGeom>
          <a:noFill/>
          <a:ln w="762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alibri" charset="0"/>
              </a:rPr>
              <a:t>TTUHSC Libraries - Proxy Server</a:t>
            </a:r>
          </a:p>
        </p:txBody>
      </p:sp>
      <p:pic>
        <p:nvPicPr>
          <p:cNvPr id="60419" name="Picture 6" descr="eRaider2[1]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 bwMode="auto">
          <a:xfrm>
            <a:off x="413201" y="2105905"/>
            <a:ext cx="5632450" cy="32918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5988" y="1213725"/>
            <a:ext cx="8480425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038726" y="279170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769984" y="3003197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21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6-06 at 8.0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3" y="252603"/>
            <a:ext cx="4471162" cy="6327394"/>
          </a:xfrm>
          <a:prstGeom prst="rect">
            <a:avLst/>
          </a:prstGeom>
          <a:ln w="38100" cmpd="sng">
            <a:solidFill>
              <a:srgbClr val="3399FF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5466496" y="1398588"/>
            <a:ext cx="3121025" cy="1219200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249979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ChangeArrowheads="1"/>
          </p:cNvSpPr>
          <p:nvPr/>
        </p:nvSpPr>
        <p:spPr bwMode="auto">
          <a:xfrm>
            <a:off x="171447" y="-12702"/>
            <a:ext cx="55541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bri" charset="0"/>
              </a:rPr>
              <a:t>Problems with your </a:t>
            </a:r>
            <a:r>
              <a:rPr lang="en-US" sz="3600" dirty="0" err="1" smtClean="0">
                <a:solidFill>
                  <a:schemeClr val="bg1"/>
                </a:solidFill>
                <a:latin typeface="Calibri" charset="0"/>
              </a:rPr>
              <a:t>eRaider</a:t>
            </a:r>
            <a:r>
              <a:rPr lang="en-US" sz="3600" dirty="0" smtClean="0">
                <a:solidFill>
                  <a:schemeClr val="bg1"/>
                </a:solidFill>
                <a:latin typeface="Calibri" charset="0"/>
              </a:rPr>
              <a:t>?</a:t>
            </a:r>
            <a:endParaRPr lang="en-US" sz="36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0796" y="3632240"/>
            <a:ext cx="5630334" cy="2406813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AD000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dirty="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800" b="1" dirty="0">
                <a:latin typeface="Verdana" charset="0"/>
                <a:cs typeface="Verdana" charset="0"/>
              </a:rPr>
              <a:t>Problems</a:t>
            </a:r>
            <a:r>
              <a:rPr lang="en-US" sz="2800" dirty="0">
                <a:latin typeface="Verdana" charset="0"/>
                <a:cs typeface="Verdana" charset="0"/>
              </a:rPr>
              <a:t> with </a:t>
            </a:r>
            <a:r>
              <a:rPr lang="en-US" sz="2800" dirty="0" err="1">
                <a:latin typeface="Verdana" charset="0"/>
                <a:cs typeface="Verdana" charset="0"/>
              </a:rPr>
              <a:t>eRaider</a:t>
            </a:r>
            <a:r>
              <a:rPr lang="en-US" sz="2800" dirty="0">
                <a:latin typeface="Verdana" charset="0"/>
                <a:cs typeface="Verdana" charset="0"/>
              </a:rPr>
              <a:t> call: </a:t>
            </a:r>
            <a:endParaRPr lang="en-US" sz="2800" dirty="0" smtClean="0">
              <a:latin typeface="Verdana" charset="0"/>
              <a:cs typeface="Verdana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sz="2800" dirty="0" smtClean="0">
                <a:latin typeface="Verdana" charset="0"/>
                <a:cs typeface="Verdana" charset="0"/>
              </a:rPr>
              <a:t>806</a:t>
            </a:r>
            <a:r>
              <a:rPr lang="en-US" sz="2800" dirty="0">
                <a:latin typeface="Verdana" charset="0"/>
                <a:cs typeface="Verdana" charset="0"/>
              </a:rPr>
              <a:t>-743-2870 </a:t>
            </a:r>
            <a:endParaRPr lang="en-US" sz="2800" dirty="0" smtClean="0">
              <a:latin typeface="Verdana" charset="0"/>
              <a:cs typeface="Verdana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sz="2800" dirty="0" smtClean="0">
                <a:latin typeface="Verdana" charset="0"/>
                <a:cs typeface="Verdana" charset="0"/>
              </a:rPr>
              <a:t>or 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800" dirty="0" smtClean="0">
                <a:latin typeface="Verdana" charset="0"/>
                <a:cs typeface="Verdana" charset="0"/>
              </a:rPr>
              <a:t>806</a:t>
            </a:r>
            <a:r>
              <a:rPr lang="en-US" sz="2800" dirty="0">
                <a:latin typeface="Verdana" charset="0"/>
                <a:cs typeface="Verdana" charset="0"/>
              </a:rPr>
              <a:t>-743-2875</a:t>
            </a:r>
          </a:p>
          <a:p>
            <a:pPr algn="ctr" eaLnBrk="1" hangingPunct="1"/>
            <a:r>
              <a:rPr lang="en-US" sz="800" dirty="0">
                <a:solidFill>
                  <a:schemeClr val="bg1"/>
                </a:solidFill>
                <a:latin typeface="Verdana" charset="0"/>
                <a:cs typeface="Verdana" charset="0"/>
              </a:rPr>
              <a:t>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99228" y="862266"/>
            <a:ext cx="7512165" cy="2596896"/>
            <a:chOff x="799228" y="931168"/>
            <a:chExt cx="7512165" cy="2596896"/>
          </a:xfrm>
        </p:grpSpPr>
        <p:pic>
          <p:nvPicPr>
            <p:cNvPr id="60419" name="Picture 6" descr="eRaider2[1]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00"/>
            <a:stretch/>
          </p:blipFill>
          <p:spPr bwMode="auto">
            <a:xfrm>
              <a:off x="799228" y="931168"/>
              <a:ext cx="5069205" cy="259689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4986692" y="1548388"/>
              <a:ext cx="3324701" cy="16927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Verdana" charset="0"/>
                </a:rPr>
                <a:t>Enter the</a:t>
              </a:r>
            </a:p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Verdana" charset="0"/>
                </a:rPr>
                <a:t> </a:t>
              </a:r>
              <a:r>
                <a:rPr lang="en-US" sz="1600" i="1" dirty="0" err="1">
                  <a:solidFill>
                    <a:srgbClr val="870400"/>
                  </a:solidFill>
                  <a:latin typeface="Verdana" charset="0"/>
                </a:rPr>
                <a:t>Eraider</a:t>
              </a:r>
              <a:r>
                <a:rPr lang="en-US" sz="1600" i="1" dirty="0">
                  <a:solidFill>
                    <a:srgbClr val="870400"/>
                  </a:solidFill>
                  <a:latin typeface="Verdana" charset="0"/>
                </a:rPr>
                <a:t> username and password</a:t>
              </a:r>
              <a:endParaRPr lang="en-US" sz="1600" dirty="0">
                <a:latin typeface="Verdana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Verdana" charset="0"/>
                </a:rPr>
                <a:t>assigned to you</a:t>
              </a:r>
            </a:p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Verdana" charset="0"/>
                </a:rPr>
                <a:t>by Information Services.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4644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7" grpId="0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8529" y="455349"/>
            <a:ext cx="3018691" cy="8634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000" i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PEDro</a:t>
            </a:r>
            <a:endParaRPr lang="en-US" sz="6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5241" y="1867092"/>
            <a:ext cx="8073509" cy="1590449"/>
            <a:chOff x="485241" y="1867092"/>
            <a:chExt cx="8073509" cy="1590449"/>
          </a:xfrm>
        </p:grpSpPr>
        <p:sp>
          <p:nvSpPr>
            <p:cNvPr id="7" name="Rectangle 6"/>
            <p:cNvSpPr/>
            <p:nvPr/>
          </p:nvSpPr>
          <p:spPr>
            <a:xfrm>
              <a:off x="485241" y="1867092"/>
              <a:ext cx="5733153" cy="15904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Randomized Controlled </a:t>
              </a:r>
              <a:r>
                <a:rPr lang="en-US" sz="2800" dirty="0">
                  <a:latin typeface="News Gothic MT"/>
                  <a:cs typeface="News Gothic MT"/>
                </a:rPr>
                <a:t>T</a:t>
              </a:r>
              <a:r>
                <a:rPr lang="en-US" sz="2800" dirty="0" smtClean="0">
                  <a:latin typeface="News Gothic MT"/>
                  <a:cs typeface="News Gothic MT"/>
                </a:rPr>
                <a:t>rials</a:t>
              </a:r>
            </a:p>
            <a:p>
              <a:pPr marL="457200" indent="-45720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Systematic Reviews</a:t>
              </a:r>
            </a:p>
            <a:p>
              <a:pPr marL="457200" indent="-45720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Practice Guidelines</a:t>
              </a:r>
            </a:p>
          </p:txBody>
        </p:sp>
        <p:pic>
          <p:nvPicPr>
            <p:cNvPr id="3" name="Picture 2" descr="Screen Shot 2012-06-06 at 8.28.1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394" y="2542125"/>
              <a:ext cx="2340356" cy="91541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85241" y="4086117"/>
            <a:ext cx="8021693" cy="2148375"/>
            <a:chOff x="485241" y="4086117"/>
            <a:chExt cx="8021693" cy="2148375"/>
          </a:xfrm>
        </p:grpSpPr>
        <p:sp>
          <p:nvSpPr>
            <p:cNvPr id="9" name="Rectangle 8"/>
            <p:cNvSpPr/>
            <p:nvPr/>
          </p:nvSpPr>
          <p:spPr>
            <a:xfrm>
              <a:off x="485241" y="4086117"/>
              <a:ext cx="7343179" cy="51707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Independently assessed quality ratings</a:t>
              </a:r>
            </a:p>
          </p:txBody>
        </p:sp>
        <p:pic>
          <p:nvPicPr>
            <p:cNvPr id="11" name="Picture 10" descr="Screen Shot 2012-06-06 at 8.45.3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394" y="4740464"/>
              <a:ext cx="2288540" cy="1494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19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4283788" y="1549698"/>
            <a:ext cx="3432175" cy="4581525"/>
            <a:chOff x="4176713" y="910265"/>
            <a:chExt cx="3432175" cy="4580898"/>
          </a:xfrm>
        </p:grpSpPr>
        <p:pic>
          <p:nvPicPr>
            <p:cNvPr id="17" name="Picture 8" descr="4 ref staff 7 1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713" y="919163"/>
              <a:ext cx="343217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" descr="peggy.ps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1"/>
            <a:stretch>
              <a:fillRect/>
            </a:stretch>
          </p:blipFill>
          <p:spPr bwMode="auto">
            <a:xfrm>
              <a:off x="5903832" y="910265"/>
              <a:ext cx="1705056" cy="226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205963" y="2131046"/>
            <a:ext cx="9941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Carrie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Gassett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740206" y="2220738"/>
            <a:ext cx="1135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Peggy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Edwards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253113" y="4514357"/>
            <a:ext cx="7876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Dawn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Kruse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7737829" y="4578014"/>
            <a:ext cx="11083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Margaret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Vugrin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07193" y="250021"/>
            <a:ext cx="6222984" cy="74005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Reference Librarians - Lubbock</a:t>
            </a:r>
            <a:endParaRPr lang="en-US" sz="36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7194" y="2998596"/>
            <a:ext cx="3142899" cy="1167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Available 8–5 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Monday–Friday</a:t>
            </a:r>
          </a:p>
        </p:txBody>
      </p:sp>
    </p:spTree>
    <p:extLst>
      <p:ext uri="{BB962C8B-B14F-4D97-AF65-F5344CB8AC3E}">
        <p14:creationId xmlns:p14="http://schemas.microsoft.com/office/powerpoint/2010/main" val="94070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30" name="Picture 4" descr="Screen Shot 2012-04-23 at 1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4" y="280988"/>
            <a:ext cx="571500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2-06-06 at 8.08.4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3613140" y="1411653"/>
            <a:ext cx="1216152" cy="2819400"/>
          </a:xfrm>
          <a:prstGeom prst="rect">
            <a:avLst/>
          </a:prstGeom>
          <a:ln w="19050" cmpd="sng">
            <a:solidFill>
              <a:srgbClr val="CC0000"/>
            </a:solidFill>
          </a:ln>
        </p:spPr>
      </p:pic>
      <p:sp>
        <p:nvSpPr>
          <p:cNvPr id="12" name="Rounded Rectangular Callout 11"/>
          <p:cNvSpPr/>
          <p:nvPr/>
        </p:nvSpPr>
        <p:spPr>
          <a:xfrm>
            <a:off x="6263902" y="154353"/>
            <a:ext cx="2674939" cy="1257300"/>
          </a:xfrm>
          <a:prstGeom prst="wedgeRoundRectCallout">
            <a:avLst>
              <a:gd name="adj1" fmla="val -77849"/>
              <a:gd name="adj2" fmla="val 6362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Mouse Over Databases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568462" y="2193191"/>
            <a:ext cx="3253153" cy="1890348"/>
          </a:xfrm>
          <a:prstGeom prst="wedgeRoundRectCallout">
            <a:avLst>
              <a:gd name="adj1" fmla="val -84433"/>
              <a:gd name="adj2" fmla="val -7731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Click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Evidence Based Databases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367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09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7" y="1188640"/>
            <a:ext cx="7863840" cy="537362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818184" y="284406"/>
            <a:ext cx="3975100" cy="1257300"/>
          </a:xfrm>
          <a:prstGeom prst="wedgeRoundRectCallout">
            <a:avLst>
              <a:gd name="adj1" fmla="val 3057"/>
              <a:gd name="adj2" fmla="val 189494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4000" dirty="0" err="1">
                <a:solidFill>
                  <a:srgbClr val="000000"/>
                </a:solidFill>
                <a:latin typeface="Verdana"/>
                <a:cs typeface="Verdana"/>
              </a:rPr>
              <a:t>PEDro</a:t>
            </a:r>
            <a:endParaRPr lang="en-US" sz="4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5173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4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89" y="392464"/>
            <a:ext cx="5560695" cy="6120765"/>
          </a:xfrm>
          <a:prstGeom prst="rect">
            <a:avLst/>
          </a:prstGeom>
          <a:ln w="28575" cmpd="sng">
            <a:solidFill>
              <a:srgbClr val="858CFF"/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328021" y="1529880"/>
            <a:ext cx="5339021" cy="944931"/>
          </a:xfrm>
          <a:prstGeom prst="wedgeRoundRectCallout">
            <a:avLst>
              <a:gd name="adj1" fmla="val 36854"/>
              <a:gd name="adj2" fmla="val 16825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5A2C9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Click Advanced Search</a:t>
            </a:r>
            <a:endParaRPr lang="en-US" sz="3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96667" y="5048250"/>
            <a:ext cx="1587498" cy="1011767"/>
          </a:xfrm>
          <a:prstGeom prst="rect">
            <a:avLst/>
          </a:prstGeom>
          <a:noFill/>
          <a:ln w="57150" cmpd="sng">
            <a:solidFill>
              <a:srgbClr val="744E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1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2" y="1539266"/>
            <a:ext cx="4695698" cy="4946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5290" y="273722"/>
            <a:ext cx="4637546" cy="744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Key Word Search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270162" y="1360548"/>
            <a:ext cx="7545916" cy="944931"/>
          </a:xfrm>
          <a:prstGeom prst="wedgeRoundRectCallout">
            <a:avLst>
              <a:gd name="adj1" fmla="val -20650"/>
              <a:gd name="adj2" fmla="val 11001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Enter Words You Want in Titles and Abstracts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4796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1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1" y="1190015"/>
            <a:ext cx="4942840" cy="520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5290" y="189058"/>
            <a:ext cx="4637546" cy="744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Search Options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38494" y="2451939"/>
            <a:ext cx="3521638" cy="3686579"/>
            <a:chOff x="5430531" y="2153662"/>
            <a:chExt cx="3521638" cy="3686579"/>
          </a:xfrm>
        </p:grpSpPr>
        <p:pic>
          <p:nvPicPr>
            <p:cNvPr id="5" name="Picture 4" descr="Screen Shot 2012-06-06 at 9.06.42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r="140"/>
            <a:stretch/>
          </p:blipFill>
          <p:spPr>
            <a:xfrm>
              <a:off x="5436664" y="2915431"/>
              <a:ext cx="3515505" cy="292481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430531" y="2153662"/>
              <a:ext cx="3521638" cy="752149"/>
              <a:chOff x="5430531" y="2153662"/>
              <a:chExt cx="3521638" cy="75214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430531" y="2153662"/>
                <a:ext cx="3521638" cy="752149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421205" y="2309113"/>
                <a:ext cx="1556215" cy="47730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Therapy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5" name="Right Arrow 14"/>
          <p:cNvSpPr/>
          <p:nvPr/>
        </p:nvSpPr>
        <p:spPr>
          <a:xfrm>
            <a:off x="4195478" y="2713372"/>
            <a:ext cx="2125824" cy="313065"/>
          </a:xfrm>
          <a:prstGeom prst="rightArrow">
            <a:avLst>
              <a:gd name="adj1" fmla="val 50000"/>
              <a:gd name="adj2" fmla="val 94002"/>
            </a:avLst>
          </a:prstGeom>
          <a:solidFill>
            <a:srgbClr val="CC0000"/>
          </a:solidFill>
          <a:ln w="12700" cmpd="sng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1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1" y="1190015"/>
            <a:ext cx="4942840" cy="520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5290" y="189058"/>
            <a:ext cx="4637546" cy="744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Search Options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38494" y="2605891"/>
            <a:ext cx="3521638" cy="3643939"/>
            <a:chOff x="5438494" y="2605891"/>
            <a:chExt cx="3521638" cy="3643939"/>
          </a:xfrm>
        </p:grpSpPr>
        <p:grpSp>
          <p:nvGrpSpPr>
            <p:cNvPr id="6" name="Group 5"/>
            <p:cNvGrpSpPr/>
            <p:nvPr/>
          </p:nvGrpSpPr>
          <p:grpSpPr>
            <a:xfrm>
              <a:off x="5438494" y="2605891"/>
              <a:ext cx="3521638" cy="752149"/>
              <a:chOff x="5438494" y="2451939"/>
              <a:chExt cx="3521638" cy="75214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438494" y="2451939"/>
                <a:ext cx="3521638" cy="752149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342579" y="2607390"/>
                <a:ext cx="1729834" cy="47730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Problem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Picture 11" descr="Screen Shot 2012-06-06 at 9.06.5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494" y="3358040"/>
              <a:ext cx="3520440" cy="2891790"/>
            </a:xfrm>
            <a:prstGeom prst="rect">
              <a:avLst/>
            </a:prstGeom>
          </p:spPr>
        </p:pic>
      </p:grpSp>
      <p:sp>
        <p:nvSpPr>
          <p:cNvPr id="16" name="Right Arrow 15"/>
          <p:cNvSpPr/>
          <p:nvPr/>
        </p:nvSpPr>
        <p:spPr>
          <a:xfrm>
            <a:off x="3935680" y="2891023"/>
            <a:ext cx="2125824" cy="313065"/>
          </a:xfrm>
          <a:prstGeom prst="rightArrow">
            <a:avLst>
              <a:gd name="adj1" fmla="val 50000"/>
              <a:gd name="adj2" fmla="val 94002"/>
            </a:avLst>
          </a:prstGeom>
          <a:solidFill>
            <a:srgbClr val="CC0000"/>
          </a:solidFill>
          <a:ln w="12700" cmpd="sng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9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1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1" y="1190015"/>
            <a:ext cx="4942840" cy="520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5290" y="189058"/>
            <a:ext cx="4637546" cy="744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Search Options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80063" y="2769465"/>
            <a:ext cx="3238500" cy="3501892"/>
            <a:chOff x="5580063" y="2769465"/>
            <a:chExt cx="3238500" cy="3501892"/>
          </a:xfrm>
        </p:grpSpPr>
        <p:grpSp>
          <p:nvGrpSpPr>
            <p:cNvPr id="8" name="Group 7"/>
            <p:cNvGrpSpPr/>
            <p:nvPr/>
          </p:nvGrpSpPr>
          <p:grpSpPr>
            <a:xfrm>
              <a:off x="5580063" y="2769465"/>
              <a:ext cx="3238500" cy="752149"/>
              <a:chOff x="5580063" y="2769465"/>
              <a:chExt cx="3238500" cy="75214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580063" y="2769465"/>
                <a:ext cx="3238500" cy="752149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263572" y="2924916"/>
                <a:ext cx="1856755" cy="47730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Body Part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" name="Picture 12" descr="Screen Shot 2012-06-06 at 9.07.0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63" y="3540857"/>
              <a:ext cx="3238500" cy="2730500"/>
            </a:xfrm>
            <a:prstGeom prst="rect">
              <a:avLst/>
            </a:prstGeom>
          </p:spPr>
        </p:pic>
      </p:grpSp>
      <p:sp>
        <p:nvSpPr>
          <p:cNvPr id="15" name="Right Arrow 14"/>
          <p:cNvSpPr/>
          <p:nvPr/>
        </p:nvSpPr>
        <p:spPr>
          <a:xfrm>
            <a:off x="3935680" y="3044975"/>
            <a:ext cx="2125824" cy="313065"/>
          </a:xfrm>
          <a:prstGeom prst="rightArrow">
            <a:avLst>
              <a:gd name="adj1" fmla="val 50000"/>
              <a:gd name="adj2" fmla="val 94002"/>
            </a:avLst>
          </a:prstGeom>
          <a:solidFill>
            <a:srgbClr val="CC0000"/>
          </a:solidFill>
          <a:ln w="12700" cmpd="sng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1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1" y="1190015"/>
            <a:ext cx="4942840" cy="520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5290" y="189058"/>
            <a:ext cx="4637546" cy="744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Search Options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29554" y="2952283"/>
            <a:ext cx="2816352" cy="3311393"/>
            <a:chOff x="5804481" y="2769465"/>
            <a:chExt cx="2816352" cy="3311393"/>
          </a:xfrm>
        </p:grpSpPr>
        <p:grpSp>
          <p:nvGrpSpPr>
            <p:cNvPr id="5" name="Group 4"/>
            <p:cNvGrpSpPr/>
            <p:nvPr/>
          </p:nvGrpSpPr>
          <p:grpSpPr>
            <a:xfrm>
              <a:off x="5804481" y="2769465"/>
              <a:ext cx="2816352" cy="752149"/>
              <a:chOff x="5804481" y="2769465"/>
              <a:chExt cx="2816352" cy="75214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804481" y="2769465"/>
                <a:ext cx="2816352" cy="752149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138499" y="2924916"/>
                <a:ext cx="2145586" cy="47730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 err="1" smtClean="0">
                    <a:solidFill>
                      <a:schemeClr val="tx1"/>
                    </a:solidFill>
                  </a:rPr>
                  <a:t>Subdiscipline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Picture 11" descr="Screen Shot 2012-06-06 at 9.07.19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" r="37"/>
            <a:stretch/>
          </p:blipFill>
          <p:spPr>
            <a:xfrm>
              <a:off x="5804481" y="3540858"/>
              <a:ext cx="2816352" cy="2540000"/>
            </a:xfrm>
            <a:prstGeom prst="rect">
              <a:avLst/>
            </a:prstGeom>
          </p:spPr>
        </p:pic>
      </p:grpSp>
      <p:sp>
        <p:nvSpPr>
          <p:cNvPr id="14" name="Right Arrow 13"/>
          <p:cNvSpPr/>
          <p:nvPr/>
        </p:nvSpPr>
        <p:spPr>
          <a:xfrm>
            <a:off x="3935679" y="3237415"/>
            <a:ext cx="2424109" cy="313065"/>
          </a:xfrm>
          <a:prstGeom prst="rightArrow">
            <a:avLst>
              <a:gd name="adj1" fmla="val 50000"/>
              <a:gd name="adj2" fmla="val 94002"/>
            </a:avLst>
          </a:prstGeom>
          <a:solidFill>
            <a:srgbClr val="CC0000"/>
          </a:solidFill>
          <a:ln w="12700" cmpd="sng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6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1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1" y="1190015"/>
            <a:ext cx="4942840" cy="520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5290" y="189058"/>
            <a:ext cx="4637546" cy="744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Search Options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02052" y="3160302"/>
            <a:ext cx="2400300" cy="2063173"/>
            <a:chOff x="5929554" y="3033713"/>
            <a:chExt cx="2400300" cy="2063173"/>
          </a:xfrm>
        </p:grpSpPr>
        <p:grpSp>
          <p:nvGrpSpPr>
            <p:cNvPr id="7" name="Group 6"/>
            <p:cNvGrpSpPr/>
            <p:nvPr/>
          </p:nvGrpSpPr>
          <p:grpSpPr>
            <a:xfrm>
              <a:off x="5929554" y="3033713"/>
              <a:ext cx="2400300" cy="752149"/>
              <a:chOff x="5929554" y="3033713"/>
              <a:chExt cx="2400300" cy="75214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929554" y="3033713"/>
                <a:ext cx="2400300" cy="752149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321298" y="3189164"/>
                <a:ext cx="1626029" cy="47730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Method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1" name="Picture 10" descr="Screen Shot 2012-06-06 at 9.07.2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554" y="3798946"/>
              <a:ext cx="2400300" cy="1297940"/>
            </a:xfrm>
            <a:prstGeom prst="rect">
              <a:avLst/>
            </a:prstGeom>
          </p:spPr>
        </p:pic>
      </p:grpSp>
      <p:sp>
        <p:nvSpPr>
          <p:cNvPr id="15" name="Right Arrow 14"/>
          <p:cNvSpPr/>
          <p:nvPr/>
        </p:nvSpPr>
        <p:spPr>
          <a:xfrm>
            <a:off x="3877943" y="3393947"/>
            <a:ext cx="2895569" cy="313065"/>
          </a:xfrm>
          <a:prstGeom prst="rightArrow">
            <a:avLst>
              <a:gd name="adj1" fmla="val 50000"/>
              <a:gd name="adj2" fmla="val 94002"/>
            </a:avLst>
          </a:prstGeom>
          <a:solidFill>
            <a:srgbClr val="CC0000"/>
          </a:solidFill>
          <a:ln w="12700" cmpd="sng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1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3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31" y="347218"/>
            <a:ext cx="5453888" cy="574446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195851" y="5205441"/>
            <a:ext cx="4463468" cy="1385551"/>
          </a:xfrm>
          <a:prstGeom prst="wedgeRoundRectCallout">
            <a:avLst>
              <a:gd name="adj1" fmla="val -53694"/>
              <a:gd name="adj2" fmla="val -7520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5A2C9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Click Start Search</a:t>
            </a:r>
            <a:endParaRPr lang="en-US" sz="3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753637" y="534919"/>
            <a:ext cx="3188314" cy="823004"/>
          </a:xfrm>
          <a:prstGeom prst="wedgeRoundRectCallout">
            <a:avLst>
              <a:gd name="adj1" fmla="val -105966"/>
              <a:gd name="adj2" fmla="val 12684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5A2C9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h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ip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f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racture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15582" y="1572847"/>
            <a:ext cx="2412341" cy="508000"/>
          </a:xfrm>
          <a:prstGeom prst="wedgeRoundRectCallout">
            <a:avLst>
              <a:gd name="adj1" fmla="val 64236"/>
              <a:gd name="adj2" fmla="val 7848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tretching…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070456" y="1794391"/>
            <a:ext cx="2871495" cy="572912"/>
          </a:xfrm>
          <a:prstGeom prst="wedgeRoundRectCallout">
            <a:avLst>
              <a:gd name="adj1" fmla="val -80154"/>
              <a:gd name="adj2" fmla="val 5818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5A2C9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uscle 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hortening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15582" y="2360036"/>
            <a:ext cx="2412341" cy="508000"/>
          </a:xfrm>
          <a:prstGeom prst="wedgeRoundRectCallout">
            <a:avLst>
              <a:gd name="adj1" fmla="val 64639"/>
              <a:gd name="adj2" fmla="val -228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high or hip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147428" y="2581580"/>
            <a:ext cx="2871495" cy="572912"/>
          </a:xfrm>
          <a:prstGeom prst="wedgeRoundRectCallout">
            <a:avLst>
              <a:gd name="adj1" fmla="val -73116"/>
              <a:gd name="adj2" fmla="val -2075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5A2C9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gerontology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4215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74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176" y="699870"/>
            <a:ext cx="8823635" cy="962047"/>
            <a:chOff x="152176" y="354723"/>
            <a:chExt cx="8823635" cy="962047"/>
          </a:xfrm>
        </p:grpSpPr>
        <p:sp>
          <p:nvSpPr>
            <p:cNvPr id="5" name="Rectangle 4"/>
            <p:cNvSpPr/>
            <p:nvPr/>
          </p:nvSpPr>
          <p:spPr>
            <a:xfrm>
              <a:off x="152176" y="354723"/>
              <a:ext cx="1570630" cy="6202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36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Hours:</a:t>
              </a:r>
              <a:endParaRPr lang="en-US" sz="4800" i="1" dirty="0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749524" y="426417"/>
              <a:ext cx="7226287" cy="890353"/>
              <a:chOff x="1729038" y="283029"/>
              <a:chExt cx="7226287" cy="890353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729038" y="283029"/>
                <a:ext cx="3910427" cy="4351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defRPr/>
                </a:pPr>
                <a:r>
                  <a:rPr lang="en-US" dirty="0" smtClean="0">
                    <a:solidFill>
                      <a:prstClr val="white"/>
                    </a:solidFill>
                    <a:latin typeface="Helvetica Neue"/>
                    <a:cs typeface="Helvetica Neue"/>
                  </a:rPr>
                  <a:t>Mon - Thurs</a:t>
                </a:r>
                <a:r>
                  <a:rPr lang="en-US" dirty="0" smtClean="0">
                    <a:solidFill>
                      <a:prstClr val="white"/>
                    </a:solidFill>
                    <a:latin typeface="Geneva"/>
                    <a:cs typeface="Geneva"/>
                  </a:rPr>
                  <a:t>: 7:30 am – 12:00 am</a:t>
                </a:r>
                <a:endParaRPr lang="en-US" dirty="0">
                  <a:solidFill>
                    <a:prstClr val="white"/>
                  </a:solidFill>
                  <a:latin typeface="Geneva"/>
                  <a:cs typeface="Geneva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747315" y="716482"/>
                <a:ext cx="3031780" cy="4351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defRPr/>
                </a:pPr>
                <a:r>
                  <a:rPr lang="en-US" dirty="0" smtClean="0">
                    <a:solidFill>
                      <a:prstClr val="white"/>
                    </a:solidFill>
                    <a:latin typeface="Helvetica Neue"/>
                    <a:cs typeface="Helvetica Neue"/>
                  </a:rPr>
                  <a:t>Fri</a:t>
                </a:r>
                <a:r>
                  <a:rPr lang="en-US" dirty="0" smtClean="0">
                    <a:solidFill>
                      <a:prstClr val="white"/>
                    </a:solidFill>
                    <a:latin typeface="Geneva"/>
                    <a:cs typeface="Geneva"/>
                  </a:rPr>
                  <a:t>: 7:30 am – 10:00 am</a:t>
                </a:r>
                <a:endParaRPr lang="en-US" dirty="0">
                  <a:solidFill>
                    <a:prstClr val="white"/>
                  </a:solidFill>
                  <a:latin typeface="Geneva"/>
                  <a:cs typeface="Geneva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872059" y="287566"/>
                <a:ext cx="3036770" cy="4351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defRPr/>
                </a:pPr>
                <a:r>
                  <a:rPr lang="en-US" dirty="0" smtClean="0">
                    <a:solidFill>
                      <a:prstClr val="white"/>
                    </a:solidFill>
                    <a:latin typeface="Helvetica Neue"/>
                    <a:cs typeface="Helvetica Neue"/>
                  </a:rPr>
                  <a:t>Sat</a:t>
                </a:r>
                <a:r>
                  <a:rPr lang="en-US" dirty="0" smtClean="0">
                    <a:solidFill>
                      <a:prstClr val="white"/>
                    </a:solidFill>
                    <a:latin typeface="Geneva"/>
                    <a:cs typeface="Geneva"/>
                  </a:rPr>
                  <a:t>: </a:t>
                </a:r>
                <a:r>
                  <a:rPr lang="en-US" dirty="0">
                    <a:solidFill>
                      <a:prstClr val="white"/>
                    </a:solidFill>
                    <a:latin typeface="Geneva"/>
                    <a:cs typeface="Geneva"/>
                  </a:rPr>
                  <a:t>9</a:t>
                </a:r>
                <a:r>
                  <a:rPr lang="en-US" dirty="0" smtClean="0">
                    <a:solidFill>
                      <a:prstClr val="white"/>
                    </a:solidFill>
                    <a:latin typeface="Geneva"/>
                    <a:cs typeface="Geneva"/>
                  </a:rPr>
                  <a:t>:</a:t>
                </a:r>
                <a:r>
                  <a:rPr lang="en-US" dirty="0">
                    <a:solidFill>
                      <a:prstClr val="white"/>
                    </a:solidFill>
                    <a:latin typeface="Geneva"/>
                    <a:cs typeface="Geneva"/>
                  </a:rPr>
                  <a:t>0</a:t>
                </a:r>
                <a:r>
                  <a:rPr lang="en-US" dirty="0" smtClean="0">
                    <a:solidFill>
                      <a:prstClr val="white"/>
                    </a:solidFill>
                    <a:latin typeface="Geneva"/>
                    <a:cs typeface="Geneva"/>
                  </a:rPr>
                  <a:t>0 am – 10:00 pm</a:t>
                </a:r>
                <a:endParaRPr lang="en-US" dirty="0">
                  <a:solidFill>
                    <a:prstClr val="white"/>
                  </a:solidFill>
                  <a:latin typeface="Geneva"/>
                  <a:cs typeface="Genev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872059" y="738273"/>
                <a:ext cx="3083266" cy="4351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defRPr/>
                </a:pPr>
                <a:r>
                  <a:rPr lang="en-US" dirty="0" smtClean="0">
                    <a:solidFill>
                      <a:prstClr val="white"/>
                    </a:solidFill>
                    <a:latin typeface="Helvetica Neue"/>
                    <a:cs typeface="Helvetica Neue"/>
                  </a:rPr>
                  <a:t>Sun</a:t>
                </a:r>
                <a:r>
                  <a:rPr lang="en-US" dirty="0" smtClean="0">
                    <a:solidFill>
                      <a:prstClr val="white"/>
                    </a:solidFill>
                    <a:latin typeface="Geneva"/>
                    <a:cs typeface="Geneva"/>
                  </a:rPr>
                  <a:t>: 1:</a:t>
                </a:r>
                <a:r>
                  <a:rPr lang="en-US" dirty="0">
                    <a:solidFill>
                      <a:prstClr val="white"/>
                    </a:solidFill>
                    <a:latin typeface="Geneva"/>
                    <a:cs typeface="Geneva"/>
                  </a:rPr>
                  <a:t>0</a:t>
                </a:r>
                <a:r>
                  <a:rPr lang="en-US" dirty="0" smtClean="0">
                    <a:solidFill>
                      <a:prstClr val="white"/>
                    </a:solidFill>
                    <a:latin typeface="Geneva"/>
                    <a:cs typeface="Geneva"/>
                  </a:rPr>
                  <a:t>0 pm – 12:00 am</a:t>
                </a:r>
                <a:endParaRPr lang="en-US" dirty="0">
                  <a:solidFill>
                    <a:prstClr val="white"/>
                  </a:solidFill>
                  <a:latin typeface="Geneva"/>
                  <a:cs typeface="Geneva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56967" y="2238458"/>
            <a:ext cx="6478783" cy="630865"/>
            <a:chOff x="156967" y="1878636"/>
            <a:chExt cx="6478783" cy="630865"/>
          </a:xfrm>
        </p:grpSpPr>
        <p:sp>
          <p:nvSpPr>
            <p:cNvPr id="6" name="Rectangle 5"/>
            <p:cNvSpPr/>
            <p:nvPr/>
          </p:nvSpPr>
          <p:spPr>
            <a:xfrm>
              <a:off x="156967" y="1889219"/>
              <a:ext cx="2463655" cy="6202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36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Circulation:</a:t>
              </a:r>
              <a:endParaRPr lang="en-US" sz="4800" i="1" dirty="0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41249" y="1878636"/>
              <a:ext cx="3794501" cy="6202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000" dirty="0" smtClean="0">
                  <a:solidFill>
                    <a:prstClr val="white"/>
                  </a:solidFill>
                  <a:latin typeface="Geneva"/>
                  <a:cs typeface="Geneva"/>
                </a:rPr>
                <a:t>books – 2 weeks, 2 </a:t>
              </a:r>
              <a:r>
                <a:rPr lang="en-US" sz="2000" dirty="0" smtClean="0">
                  <a:solidFill>
                    <a:prstClr val="white"/>
                  </a:solidFill>
                  <a:latin typeface="Geneva"/>
                  <a:cs typeface="Geneva"/>
                </a:rPr>
                <a:t>renewals</a:t>
              </a:r>
              <a:endParaRPr lang="en-US" sz="2000" dirty="0" smtClean="0">
                <a:solidFill>
                  <a:prstClr val="white"/>
                </a:solidFill>
                <a:latin typeface="Geneva"/>
                <a:cs typeface="Geneva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4748" y="3447434"/>
            <a:ext cx="7374685" cy="1015663"/>
            <a:chOff x="141851" y="477627"/>
            <a:chExt cx="7374685" cy="1015663"/>
          </a:xfrm>
        </p:grpSpPr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243410" y="477627"/>
              <a:ext cx="527312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pay </a:t>
              </a: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cash or check at 	circulation desk</a:t>
              </a:r>
            </a:p>
            <a:p>
              <a:pPr lvl="1" eaLnBrk="1" hangingPunct="1">
                <a:buFont typeface="Arial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 $.50 cents per day per </a:t>
              </a:r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item</a:t>
              </a:r>
            </a:p>
            <a:p>
              <a:pPr lvl="1" eaLnBrk="1" hangingPunct="1">
                <a:buFont typeface="Arial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3 day grace period</a:t>
              </a:r>
              <a:endParaRPr lang="en-US" sz="2000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41851" y="477627"/>
              <a:ext cx="1417211" cy="6202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36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Fines:</a:t>
              </a:r>
              <a:endParaRPr lang="en-US" sz="4800" i="1" dirty="0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2827" y="4946784"/>
            <a:ext cx="8759248" cy="1322959"/>
            <a:chOff x="172827" y="2970576"/>
            <a:chExt cx="8759248" cy="1322959"/>
          </a:xfrm>
        </p:grpSpPr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1800465" y="3585649"/>
              <a:ext cx="713161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Need for checking </a:t>
              </a: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out materials, </a:t>
              </a:r>
            </a:p>
            <a:p>
              <a:pPr eaLnBrk="1" hangingPunct="1"/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	</a:t>
              </a:r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and to use the </a:t>
              </a: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Learning Resource Center computers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2827" y="2970576"/>
              <a:ext cx="2986596" cy="6202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3600" i="1" dirty="0">
                  <a:solidFill>
                    <a:prstClr val="white"/>
                  </a:solidFill>
                  <a:latin typeface="Times New Roman"/>
                  <a:cs typeface="Times New Roman"/>
                </a:rPr>
                <a:t>L</a:t>
              </a:r>
              <a:r>
                <a:rPr lang="en-US" sz="36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ibrary Cards:</a:t>
              </a:r>
              <a:endParaRPr lang="en-US" sz="4800" i="1" dirty="0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16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7" y="425450"/>
            <a:ext cx="6203950" cy="60071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846638" y="2887700"/>
            <a:ext cx="4013200" cy="1022350"/>
          </a:xfrm>
          <a:prstGeom prst="wedgeRoundRectCallout">
            <a:avLst>
              <a:gd name="adj1" fmla="val -69299"/>
              <a:gd name="adj2" fmla="val 64464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8C5FE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/>
                <a:cs typeface="Verdana"/>
              </a:rPr>
              <a:t>Click article</a:t>
            </a:r>
          </a:p>
        </p:txBody>
      </p:sp>
    </p:spTree>
    <p:extLst>
      <p:ext uri="{BB962C8B-B14F-4D97-AF65-F5344CB8AC3E}">
        <p14:creationId xmlns:p14="http://schemas.microsoft.com/office/powerpoint/2010/main" val="383139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4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4" y="489712"/>
            <a:ext cx="5453888" cy="587857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562475" y="5541283"/>
            <a:ext cx="4204823" cy="1020763"/>
          </a:xfrm>
          <a:prstGeom prst="wedgeRoundRectCallout">
            <a:avLst>
              <a:gd name="adj1" fmla="val -107209"/>
              <a:gd name="adj2" fmla="val -3923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5A2C9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Click For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66890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4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6" y="349250"/>
            <a:ext cx="6870700" cy="6159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57748" y="1920954"/>
            <a:ext cx="4016254" cy="933125"/>
            <a:chOff x="4857748" y="1920954"/>
            <a:chExt cx="4016254" cy="9331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857748" y="1920954"/>
              <a:ext cx="4016254" cy="933125"/>
            </a:xfrm>
            <a:prstGeom prst="wedgeRoundRectCallout">
              <a:avLst>
                <a:gd name="adj1" fmla="val -21887"/>
                <a:gd name="adj2" fmla="val -92882"/>
                <a:gd name="adj3" fmla="val 16667"/>
              </a:avLst>
            </a:prstGeom>
            <a:solidFill>
              <a:srgbClr val="FFFFFF"/>
            </a:solidFill>
            <a:ln w="76200" cmpd="sng">
              <a:solidFill>
                <a:srgbClr val="467BB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92590" y="2169736"/>
              <a:ext cx="3354916" cy="4233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3600" dirty="0" smtClean="0">
                  <a:solidFill>
                    <a:srgbClr val="000000"/>
                  </a:solidFill>
                </a:rPr>
                <a:t>Click for Full Text</a:t>
              </a:r>
              <a:endParaRPr lang="en-US" sz="3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28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8.5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8" y="331724"/>
            <a:ext cx="4933188" cy="6194552"/>
          </a:xfrm>
          <a:prstGeom prst="rect">
            <a:avLst/>
          </a:prstGeom>
          <a:ln w="28575" cmpd="sng">
            <a:solidFill>
              <a:srgbClr val="CC0000"/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4803012" y="2172555"/>
            <a:ext cx="4016254" cy="1020763"/>
          </a:xfrm>
          <a:prstGeom prst="wedgeRoundRectCallout">
            <a:avLst>
              <a:gd name="adj1" fmla="val -7870"/>
              <a:gd name="adj2" fmla="val -46928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Full Text Article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970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9431" y="761993"/>
            <a:ext cx="7783286" cy="8890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Many Information Resources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76533" y="2892876"/>
            <a:ext cx="7068464" cy="2308098"/>
            <a:chOff x="976533" y="2865663"/>
            <a:chExt cx="7068464" cy="2308098"/>
          </a:xfrm>
        </p:grpSpPr>
        <p:pic>
          <p:nvPicPr>
            <p:cNvPr id="6" name="Picture 5" descr="ucm263335.jp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897" y="2865663"/>
              <a:ext cx="3467100" cy="230809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76533" y="3670291"/>
              <a:ext cx="3395891" cy="88900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4800" i="1" dirty="0">
                  <a:solidFill>
                    <a:prstClr val="white"/>
                  </a:solidFill>
                  <a:latin typeface="Times New Roman"/>
                  <a:cs typeface="Times New Roman"/>
                </a:rPr>
                <a:t>are Mobile!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14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794" name="Picture 2" descr="Screen Shot 2012-04-02 at 4.13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342900"/>
            <a:ext cx="548005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2-06-05 at 4.37.2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b="7159"/>
          <a:stretch/>
        </p:blipFill>
        <p:spPr>
          <a:xfrm>
            <a:off x="4275585" y="3412465"/>
            <a:ext cx="4591812" cy="1024128"/>
          </a:xfrm>
          <a:prstGeom prst="rect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Rounded Rectangular Callout 7"/>
          <p:cNvSpPr/>
          <p:nvPr/>
        </p:nvSpPr>
        <p:spPr>
          <a:xfrm>
            <a:off x="6342789" y="5165721"/>
            <a:ext cx="2350665" cy="1021821"/>
          </a:xfrm>
          <a:prstGeom prst="wedgeRoundRectCallout">
            <a:avLst>
              <a:gd name="adj1" fmla="val -38314"/>
              <a:gd name="adj2" fmla="val -146879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11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818" name="Picture 3" descr="Screen Shot 2011-12-12 at 3.4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566738"/>
            <a:ext cx="5900738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614988" y="2701925"/>
            <a:ext cx="3349625" cy="1289050"/>
          </a:xfrm>
          <a:prstGeom prst="wedgeRoundRectCallout">
            <a:avLst>
              <a:gd name="adj1" fmla="val -66425"/>
              <a:gd name="adj2" fmla="val -7784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Resources</a:t>
            </a:r>
          </a:p>
        </p:txBody>
      </p:sp>
    </p:spTree>
    <p:extLst>
      <p:ext uri="{BB962C8B-B14F-4D97-AF65-F5344CB8AC3E}">
        <p14:creationId xmlns:p14="http://schemas.microsoft.com/office/powerpoint/2010/main" val="1049197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2" descr="Screen Shot 2011-12-12 at 3.43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25895"/>
            <a:ext cx="32988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729163" y="562429"/>
            <a:ext cx="4024766" cy="997857"/>
          </a:xfrm>
          <a:prstGeom prst="wedgeRoundRectCallout">
            <a:avLst>
              <a:gd name="adj1" fmla="val -80914"/>
              <a:gd name="adj2" fmla="val -2928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Scroll to resource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17429" y="2870885"/>
            <a:ext cx="3381757" cy="3509772"/>
            <a:chOff x="5217429" y="2870885"/>
            <a:chExt cx="3381757" cy="3509772"/>
          </a:xfrm>
        </p:grpSpPr>
        <p:pic>
          <p:nvPicPr>
            <p:cNvPr id="8" name="Picture 7" descr="Screen Shot 2012-05-18 at 10.39.2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430" y="2870885"/>
              <a:ext cx="3381756" cy="3509772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5217429" y="2904448"/>
              <a:ext cx="1268639" cy="554037"/>
            </a:xfrm>
            <a:prstGeom prst="roundRect">
              <a:avLst/>
            </a:prstGeom>
            <a:noFill/>
            <a:ln w="66675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217431" y="4893695"/>
              <a:ext cx="878569" cy="413092"/>
            </a:xfrm>
            <a:prstGeom prst="roundRect">
              <a:avLst/>
            </a:prstGeom>
            <a:noFill/>
            <a:ln w="66675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Rounded Rectangular Callout 11"/>
          <p:cNvSpPr/>
          <p:nvPr/>
        </p:nvSpPr>
        <p:spPr>
          <a:xfrm>
            <a:off x="321812" y="5170713"/>
            <a:ext cx="3709987" cy="1201965"/>
          </a:xfrm>
          <a:prstGeom prst="wedgeRoundRectCallout">
            <a:avLst>
              <a:gd name="adj1" fmla="val 133141"/>
              <a:gd name="adj2" fmla="val -210458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appropriate  icon for your device </a:t>
            </a:r>
          </a:p>
        </p:txBody>
      </p:sp>
    </p:spTree>
    <p:extLst>
      <p:ext uri="{BB962C8B-B14F-4D97-AF65-F5344CB8AC3E}">
        <p14:creationId xmlns:p14="http://schemas.microsoft.com/office/powerpoint/2010/main" val="296689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35113" y="1767418"/>
            <a:ext cx="6061075" cy="30585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5400" i="1" dirty="0" smtClean="0">
                <a:latin typeface="Times New Roman"/>
                <a:cs typeface="Times New Roman"/>
              </a:rPr>
              <a:t>Have Questions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5400" i="1" dirty="0" smtClean="0">
                <a:latin typeface="Times New Roman"/>
                <a:cs typeface="Times New Roman"/>
              </a:rPr>
              <a:t>or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5400" i="1" dirty="0" smtClean="0">
                <a:latin typeface="Times New Roman"/>
                <a:cs typeface="Times New Roman"/>
              </a:rPr>
              <a:t>Need Help?</a:t>
            </a:r>
            <a:endParaRPr lang="en-US" sz="5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188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30" name="Picture 4" descr="Screen Shot 2012-04-23 at 1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401021"/>
            <a:ext cx="4800600" cy="52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243694" y="231956"/>
            <a:ext cx="7693931" cy="833437"/>
          </a:xfrm>
          <a:prstGeom prst="wedgeRoundRectCallout">
            <a:avLst>
              <a:gd name="adj1" fmla="val -11676"/>
              <a:gd name="adj2" fmla="val 96513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latin typeface="Verdana"/>
                <a:cs typeface="Verdana"/>
              </a:rPr>
              <a:t>Library home page at </a:t>
            </a:r>
            <a:r>
              <a:rPr lang="en-US" sz="2400" dirty="0" err="1" smtClean="0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24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4264" y="2843454"/>
            <a:ext cx="3179762" cy="1971807"/>
          </a:xfrm>
          <a:prstGeom prst="wedgeRoundRectCallout">
            <a:avLst>
              <a:gd name="adj1" fmla="val 69005"/>
              <a:gd name="adj2" fmla="val -4613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Guides &amp; Tutorials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37025" y="2439615"/>
            <a:ext cx="3201108" cy="6842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CC0000"/>
                </a:solidFill>
                <a:latin typeface="Verdana"/>
                <a:cs typeface="Verdana"/>
              </a:rPr>
              <a:t>Guides &amp; Tutorials</a:t>
            </a:r>
            <a:endParaRPr lang="en-US" sz="2400" dirty="0">
              <a:solidFill>
                <a:srgbClr val="CC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864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74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334" y="2274777"/>
            <a:ext cx="8738083" cy="620282"/>
            <a:chOff x="261334" y="2274777"/>
            <a:chExt cx="8738083" cy="620282"/>
          </a:xfrm>
        </p:grpSpPr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4046363" y="2376582"/>
              <a:ext cx="49530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pick </a:t>
              </a: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up and </a:t>
              </a:r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pay </a:t>
              </a: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for at </a:t>
              </a:r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circulation </a:t>
              </a: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desk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61334" y="2274777"/>
              <a:ext cx="3775220" cy="6202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36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Interlibrary Loans:</a:t>
              </a:r>
              <a:endParaRPr lang="en-US" sz="4800" i="1" dirty="0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3083" y="5905019"/>
            <a:ext cx="8183609" cy="627930"/>
            <a:chOff x="293083" y="5905019"/>
            <a:chExt cx="8183609" cy="627930"/>
          </a:xfrm>
        </p:grpSpPr>
        <p:sp>
          <p:nvSpPr>
            <p:cNvPr id="16" name="Rectangle 15"/>
            <p:cNvSpPr/>
            <p:nvPr/>
          </p:nvSpPr>
          <p:spPr>
            <a:xfrm>
              <a:off x="5608788" y="6123287"/>
              <a:ext cx="2867904" cy="4096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40000"/>
                </a:lnSpc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Geneva"/>
                  <a:cs typeface="Geneva"/>
                </a:rPr>
                <a:t>microwave on </a:t>
              </a:r>
              <a:r>
                <a:rPr lang="en-US" dirty="0" smtClean="0">
                  <a:solidFill>
                    <a:prstClr val="white"/>
                  </a:solidFill>
                  <a:latin typeface="Geneva"/>
                  <a:cs typeface="Geneva"/>
                </a:rPr>
                <a:t>3</a:t>
              </a:r>
              <a:r>
                <a:rPr lang="en-US" baseline="30000" dirty="0">
                  <a:solidFill>
                    <a:prstClr val="white"/>
                  </a:solidFill>
                  <a:latin typeface="Geneva"/>
                  <a:cs typeface="Geneva"/>
                </a:rPr>
                <a:t>r</a:t>
              </a:r>
              <a:r>
                <a:rPr lang="en-US" baseline="30000" dirty="0" smtClean="0">
                  <a:solidFill>
                    <a:prstClr val="white"/>
                  </a:solidFill>
                  <a:latin typeface="Geneva"/>
                  <a:cs typeface="Geneva"/>
                </a:rPr>
                <a:t>d</a:t>
              </a:r>
              <a:r>
                <a:rPr lang="en-US" dirty="0" smtClean="0">
                  <a:solidFill>
                    <a:prstClr val="white"/>
                  </a:solidFill>
                  <a:latin typeface="Geneva"/>
                  <a:cs typeface="Geneva"/>
                </a:rPr>
                <a:t> </a:t>
              </a:r>
              <a:r>
                <a:rPr lang="en-US" dirty="0" smtClean="0">
                  <a:solidFill>
                    <a:prstClr val="white"/>
                  </a:solidFill>
                  <a:latin typeface="Geneva"/>
                  <a:cs typeface="Geneva"/>
                </a:rPr>
                <a:t>floor</a:t>
              </a:r>
            </a:p>
            <a:p>
              <a:pPr>
                <a:lnSpc>
                  <a:spcPct val="70000"/>
                </a:lnSpc>
                <a:defRPr/>
              </a:pPr>
              <a:endParaRPr lang="en-US" dirty="0">
                <a:solidFill>
                  <a:prstClr val="white"/>
                </a:solidFill>
                <a:latin typeface="Geneva"/>
                <a:cs typeface="Genev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3083" y="5905019"/>
              <a:ext cx="4887909" cy="6202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36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Food and Drink Allowed:</a:t>
              </a:r>
              <a:endParaRPr lang="en-US" sz="4800" i="1" dirty="0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0751" y="469032"/>
            <a:ext cx="5824411" cy="620282"/>
            <a:chOff x="324832" y="469032"/>
            <a:chExt cx="5824411" cy="620282"/>
          </a:xfrm>
        </p:grpSpPr>
        <p:sp>
          <p:nvSpPr>
            <p:cNvPr id="25" name="Rectangle 24"/>
            <p:cNvSpPr/>
            <p:nvPr/>
          </p:nvSpPr>
          <p:spPr>
            <a:xfrm>
              <a:off x="324832" y="469032"/>
              <a:ext cx="4064001" cy="6202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70000"/>
                </a:lnSpc>
                <a:defRPr/>
              </a:pPr>
              <a:r>
                <a:rPr lang="en-US" sz="36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Group Study Rooms:</a:t>
              </a:r>
              <a:endParaRPr lang="en-US" sz="4800" i="1" dirty="0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743908" y="581758"/>
              <a:ext cx="1405335" cy="43510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70000"/>
                </a:lnSpc>
                <a:defRPr/>
              </a:pPr>
              <a:r>
                <a:rPr lang="en-US" sz="2000" dirty="0" smtClean="0">
                  <a:solidFill>
                    <a:prstClr val="white"/>
                  </a:solidFill>
                  <a:latin typeface="Geneva"/>
                  <a:cs typeface="Geneva"/>
                </a:rPr>
                <a:t>28 rooms</a:t>
              </a:r>
              <a:endParaRPr lang="en-US" sz="2000" dirty="0">
                <a:solidFill>
                  <a:prstClr val="white"/>
                </a:solidFill>
                <a:latin typeface="Geneva"/>
                <a:cs typeface="Genev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1917" y="1367430"/>
            <a:ext cx="7568859" cy="620282"/>
            <a:chOff x="271917" y="1367430"/>
            <a:chExt cx="7568859" cy="620282"/>
          </a:xfrm>
        </p:grpSpPr>
        <p:sp>
          <p:nvSpPr>
            <p:cNvPr id="31" name="Rectangle 30"/>
            <p:cNvSpPr/>
            <p:nvPr/>
          </p:nvSpPr>
          <p:spPr>
            <a:xfrm>
              <a:off x="271917" y="1367430"/>
              <a:ext cx="5208932" cy="6202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36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Learning Resource Center:</a:t>
              </a:r>
              <a:endParaRPr lang="en-US" sz="4800" i="1" dirty="0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49942" y="1439341"/>
              <a:ext cx="1890834" cy="4848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Geneva"/>
                  <a:cs typeface="Geneva"/>
                </a:rPr>
                <a:t>55 </a:t>
              </a:r>
              <a:r>
                <a:rPr lang="en-US" dirty="0" smtClean="0">
                  <a:solidFill>
                    <a:prstClr val="white"/>
                  </a:solidFill>
                  <a:latin typeface="Geneva"/>
                  <a:cs typeface="Geneva"/>
                </a:rPr>
                <a:t>computers</a:t>
              </a:r>
              <a:endParaRPr lang="en-US" dirty="0" smtClean="0">
                <a:solidFill>
                  <a:prstClr val="white"/>
                </a:solidFill>
                <a:latin typeface="Geneva"/>
                <a:cs typeface="Geneva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1917" y="3214972"/>
            <a:ext cx="8649326" cy="2277310"/>
            <a:chOff x="193324" y="4361296"/>
            <a:chExt cx="8649326" cy="2277310"/>
          </a:xfrm>
        </p:grpSpPr>
        <p:sp>
          <p:nvSpPr>
            <p:cNvPr id="34" name="TextBox 33"/>
            <p:cNvSpPr txBox="1">
              <a:spLocks noChangeArrowheads="1"/>
            </p:cNvSpPr>
            <p:nvPr/>
          </p:nvSpPr>
          <p:spPr bwMode="auto">
            <a:xfrm>
              <a:off x="736875" y="5007390"/>
              <a:ext cx="8105775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new students: one </a:t>
              </a: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time $5.00 </a:t>
              </a:r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credit </a:t>
              </a: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on </a:t>
              </a:r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their </a:t>
              </a:r>
              <a:r>
                <a:rPr lang="en-US" sz="2000" dirty="0" err="1" smtClean="0">
                  <a:solidFill>
                    <a:schemeClr val="bg1"/>
                  </a:solidFill>
                  <a:latin typeface="Geneva"/>
                  <a:cs typeface="Geneva"/>
                </a:rPr>
                <a:t>Papercut</a:t>
              </a: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account 	to print in house</a:t>
              </a:r>
              <a:endParaRPr lang="en-US" sz="2000" dirty="0">
                <a:solidFill>
                  <a:schemeClr val="bg1"/>
                </a:solidFill>
                <a:latin typeface="Geneva"/>
                <a:cs typeface="Geneva"/>
              </a:endParaRPr>
            </a:p>
            <a:p>
              <a:pPr lvl="2" eaLnBrk="1" hangingPunct="1">
                <a:buFont typeface="Arial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 $.10 cents a page self–service</a:t>
              </a:r>
            </a:p>
            <a:p>
              <a:pPr lvl="2" eaLnBrk="1" hangingPunct="1">
                <a:buFont typeface="Arial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 $.25 cents a page staff service</a:t>
              </a:r>
            </a:p>
            <a:p>
              <a:pPr lvl="2" eaLnBrk="1" hangingPunct="1">
                <a:buFont typeface="Arial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  <a:latin typeface="Geneva"/>
                  <a:cs typeface="Geneva"/>
                </a:rPr>
                <a:t>$</a:t>
              </a:r>
              <a:r>
                <a:rPr lang="en-US" sz="2000" dirty="0">
                  <a:solidFill>
                    <a:schemeClr val="bg1"/>
                  </a:solidFill>
                  <a:latin typeface="Geneva"/>
                  <a:cs typeface="Geneva"/>
                </a:rPr>
                <a:t>.50 cents a page rush staff service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93324" y="4361296"/>
              <a:ext cx="3534227" cy="6202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36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Printing Charges:</a:t>
              </a:r>
              <a:endParaRPr lang="en-US" sz="4800" i="1" dirty="0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5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Screen Shot 2012-06-05 at 5.00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1" r="15965" b="25989"/>
          <a:stretch/>
        </p:blipFill>
        <p:spPr>
          <a:xfrm>
            <a:off x="277262" y="152054"/>
            <a:ext cx="5085452" cy="2518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0458" y="1395303"/>
            <a:ext cx="1797721" cy="313048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776341" y="465102"/>
            <a:ext cx="4107180" cy="6224778"/>
            <a:chOff x="4776341" y="465102"/>
            <a:chExt cx="4107180" cy="6224778"/>
          </a:xfrm>
        </p:grpSpPr>
        <p:pic>
          <p:nvPicPr>
            <p:cNvPr id="11" name="Picture 10" descr="Screen Shot 2012-06-05 at 5.03.3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341" y="465102"/>
              <a:ext cx="4107180" cy="622477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930146" y="742373"/>
              <a:ext cx="563112" cy="143108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ular Callout 12"/>
          <p:cNvSpPr/>
          <p:nvPr/>
        </p:nvSpPr>
        <p:spPr>
          <a:xfrm>
            <a:off x="808784" y="3514273"/>
            <a:ext cx="3179762" cy="1610780"/>
          </a:xfrm>
          <a:prstGeom prst="wedgeRoundRectCallout">
            <a:avLst>
              <a:gd name="adj1" fmla="val 95445"/>
              <a:gd name="adj2" fmla="val -63904"/>
              <a:gd name="adj3" fmla="val 16667"/>
            </a:avLst>
          </a:prstGeom>
          <a:solidFill>
            <a:srgbClr val="FFFFFF"/>
          </a:solidFill>
          <a:ln w="412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Scroll to </a:t>
            </a:r>
            <a:r>
              <a:rPr lang="en-US" sz="2800" i="1" dirty="0" smtClean="0">
                <a:solidFill>
                  <a:srgbClr val="CC0000"/>
                </a:solidFill>
                <a:latin typeface="Verdana" charset="0"/>
                <a:ea typeface="ＭＳ Ｐゴシック" charset="0"/>
                <a:cs typeface="Verdana" charset="0"/>
              </a:rPr>
              <a:t>Databases</a:t>
            </a:r>
            <a:endParaRPr lang="en-US" sz="2800" i="1" dirty="0">
              <a:solidFill>
                <a:srgbClr val="CC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4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30" name="Picture 4" descr="Screen Shot 2012-04-23 at 1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17195"/>
            <a:ext cx="5486400" cy="600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5028142" y="1153583"/>
            <a:ext cx="3614458" cy="1026659"/>
          </a:xfrm>
          <a:prstGeom prst="wedgeRoundRectCallout">
            <a:avLst>
              <a:gd name="adj1" fmla="val 13270"/>
              <a:gd name="adj2" fmla="val 7151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or email us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7" name="Picture 6" descr="Screen Shot 2012-06-05 at 4.37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08" y="2571824"/>
            <a:ext cx="4419600" cy="1473200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7797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48835" y="457200"/>
            <a:ext cx="6646333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4000" b="1" i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or contact </a:t>
            </a:r>
            <a:r>
              <a:rPr lang="en-US" sz="4000" b="1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us at</a:t>
            </a:r>
            <a:r>
              <a:rPr lang="en-US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:</a:t>
            </a:r>
            <a:endParaRPr lang="en-US" sz="4000" i="1" dirty="0"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eneva" charset="0"/>
              <a:ea typeface="蘋果儷中黑" charset="0"/>
            </a:endParaRP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629549" y="2209800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Lubbock</a:t>
            </a: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(806) 743-2200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Amarillo</a:t>
            </a: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</a:t>
            </a:r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(806) 354-5448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El Paso</a:t>
            </a:r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(915) 545-6652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Odessa</a:t>
            </a:r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(432) 335-5171</a:t>
            </a:r>
            <a:endParaRPr lang="en-US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endParaRPr lang="en-US" i="1" dirty="0">
              <a:solidFill>
                <a:srgbClr val="000000"/>
              </a:solidFill>
              <a:latin typeface="Calibri" charset="0"/>
              <a:cs typeface="蘋果儷中黑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87900" y="1798638"/>
            <a:ext cx="3916363" cy="4449762"/>
            <a:chOff x="4787900" y="1798638"/>
            <a:chExt cx="3916363" cy="4449762"/>
          </a:xfrm>
        </p:grpSpPr>
        <p:pic>
          <p:nvPicPr>
            <p:cNvPr id="116741" name="Picture 2" descr="l@s #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0" t="10651" r="6990"/>
            <a:stretch>
              <a:fillRect/>
            </a:stretch>
          </p:blipFill>
          <p:spPr bwMode="auto">
            <a:xfrm>
              <a:off x="4787900" y="1798638"/>
              <a:ext cx="3916363" cy="444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6742" name="Straight Connector 7"/>
            <p:cNvCxnSpPr>
              <a:cxnSpLocks noChangeShapeType="1"/>
            </p:cNvCxnSpPr>
            <p:nvPr/>
          </p:nvCxnSpPr>
          <p:spPr bwMode="auto">
            <a:xfrm>
              <a:off x="4953000" y="6065838"/>
              <a:ext cx="3581400" cy="158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1232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" y="-3746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2121" y="5683246"/>
            <a:ext cx="7655879" cy="5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600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Telephone or email a Reference Librarian</a:t>
            </a:r>
            <a:endParaRPr lang="en-US" sz="2600" dirty="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6461" y="4748102"/>
            <a:ext cx="7911325" cy="61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spcBef>
                <a:spcPct val="20000"/>
              </a:spcBef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Making appointment ahead of time </a:t>
            </a:r>
            <a:r>
              <a:rPr lang="en-US" sz="2600" i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Helps!!</a:t>
            </a:r>
            <a:endParaRPr lang="en-US" sz="2600" i="1" dirty="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6461" y="2864334"/>
            <a:ext cx="8366408" cy="59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spcBef>
                <a:spcPct val="20000"/>
              </a:spcBef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We can see your desktop </a:t>
            </a:r>
            <a:r>
              <a:rPr lang="en-US" sz="2600" i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(not your hard disc)</a:t>
            </a:r>
            <a:endParaRPr lang="en-US" sz="2600" i="1" dirty="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marL="0" indent="0">
              <a:spcBef>
                <a:spcPct val="20000"/>
              </a:spcBef>
            </a:pPr>
            <a:endParaRPr lang="en-US" sz="2600" dirty="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5873" y="3806993"/>
            <a:ext cx="7707349" cy="61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spcBef>
                <a:spcPct val="20000"/>
              </a:spcBef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Easy step by step instruction in real time!</a:t>
            </a:r>
            <a:endParaRPr lang="en-US" sz="2600" dirty="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3759" y="388991"/>
            <a:ext cx="7570429" cy="1970614"/>
            <a:chOff x="633759" y="388991"/>
            <a:chExt cx="7570429" cy="1970614"/>
          </a:xfrm>
        </p:grpSpPr>
        <p:sp>
          <p:nvSpPr>
            <p:cNvPr id="5" name="Rectangle 4"/>
            <p:cNvSpPr/>
            <p:nvPr/>
          </p:nvSpPr>
          <p:spPr>
            <a:xfrm>
              <a:off x="633759" y="388991"/>
              <a:ext cx="5483402" cy="175479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48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Can Request a </a:t>
              </a:r>
              <a:r>
                <a:rPr lang="en-US" sz="4800" i="1" dirty="0" err="1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TeamViewer</a:t>
              </a:r>
              <a:r>
                <a:rPr lang="en-US" sz="4800" i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 Session</a:t>
              </a:r>
              <a:endParaRPr lang="en-US" sz="4800" i="1" dirty="0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10" name="Picture 9" descr="TeamViewer_logo-150x15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238" y="473655"/>
              <a:ext cx="1885950" cy="1885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21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794" name="Picture 2" descr="Screen Shot 2012-04-02 at 4.13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342900"/>
            <a:ext cx="548005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004122" y="1398053"/>
            <a:ext cx="2483711" cy="1021821"/>
          </a:xfrm>
          <a:prstGeom prst="wedgeRoundRectCallout">
            <a:avLst>
              <a:gd name="adj1" fmla="val 8510"/>
              <a:gd name="adj2" fmla="val 149340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7" name="Picture 6" descr="Screen Shot 2012-06-05 at 4.3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45" y="3493556"/>
            <a:ext cx="4657344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18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1-10-21 at 6.30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11" y="2721193"/>
            <a:ext cx="2733040" cy="3759200"/>
          </a:xfrm>
          <a:prstGeom prst="rect">
            <a:avLst/>
          </a:prstGeom>
        </p:spPr>
      </p:pic>
      <p:pic>
        <p:nvPicPr>
          <p:cNvPr id="4" name="Picture 3" descr="Screen shot 2011-10-21 at 6.2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9" y="338045"/>
            <a:ext cx="4356100" cy="386715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262997" y="338045"/>
            <a:ext cx="3554350" cy="1906002"/>
          </a:xfrm>
          <a:prstGeom prst="wedgeRoundRectCallout">
            <a:avLst>
              <a:gd name="adj1" fmla="val -107723"/>
              <a:gd name="adj2" fmla="val 58171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spcAft>
                <a:spcPts val="180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Double Click</a:t>
            </a:r>
          </a:p>
          <a:p>
            <a:pPr algn="ctr">
              <a:lnSpc>
                <a:spcPct val="8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Team Viewer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85906" y="4522511"/>
            <a:ext cx="3554350" cy="2018936"/>
          </a:xfrm>
          <a:prstGeom prst="wedgeRoundRectCallout">
            <a:avLst>
              <a:gd name="adj1" fmla="val 96391"/>
              <a:gd name="adj2" fmla="val -6541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Give ID and Password to Librarian you are speaking with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35113" y="2724150"/>
            <a:ext cx="6061075" cy="1363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Hands-on Questions</a:t>
            </a:r>
          </a:p>
        </p:txBody>
      </p:sp>
    </p:spTree>
    <p:extLst>
      <p:ext uri="{BB962C8B-B14F-4D97-AF65-F5344CB8AC3E}">
        <p14:creationId xmlns:p14="http://schemas.microsoft.com/office/powerpoint/2010/main" val="161248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Box 3"/>
          <p:cNvSpPr txBox="1">
            <a:spLocks noChangeArrowheads="1"/>
          </p:cNvSpPr>
          <p:nvPr/>
        </p:nvSpPr>
        <p:spPr bwMode="auto">
          <a:xfrm>
            <a:off x="2338387" y="406400"/>
            <a:ext cx="4448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u="sng" dirty="0">
                <a:latin typeface="Verdana" charset="0"/>
                <a:cs typeface="Verdana" charset="0"/>
              </a:rPr>
              <a:t>Practice Questions</a:t>
            </a:r>
          </a:p>
        </p:txBody>
      </p:sp>
      <p:sp>
        <p:nvSpPr>
          <p:cNvPr id="160771" name="TextBox 4"/>
          <p:cNvSpPr txBox="1">
            <a:spLocks noChangeArrowheads="1"/>
          </p:cNvSpPr>
          <p:nvPr/>
        </p:nvSpPr>
        <p:spPr bwMode="auto">
          <a:xfrm>
            <a:off x="317502" y="1879600"/>
            <a:ext cx="848180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en-US" sz="2200" dirty="0">
                <a:latin typeface="Verdana" charset="0"/>
                <a:cs typeface="Verdana" charset="0"/>
              </a:rPr>
              <a:t>Low back pain and range of motion</a:t>
            </a:r>
          </a:p>
          <a:p>
            <a:pPr eaLnBrk="1" hangingPunct="1">
              <a:buFontTx/>
              <a:buAutoNum type="arabicParenR"/>
            </a:pPr>
            <a:endParaRPr lang="en-US" sz="22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AutoNum type="arabicParenR"/>
            </a:pPr>
            <a:r>
              <a:rPr lang="en-US" sz="2200" dirty="0">
                <a:latin typeface="Verdana" charset="0"/>
                <a:cs typeface="Verdana" charset="0"/>
              </a:rPr>
              <a:t>Pain measurement of shoulder impingement </a:t>
            </a:r>
            <a:r>
              <a:rPr lang="en-US" sz="2200" dirty="0" smtClean="0">
                <a:latin typeface="Verdana" charset="0"/>
                <a:cs typeface="Verdana" charset="0"/>
              </a:rPr>
              <a:t>syndrome</a:t>
            </a:r>
          </a:p>
          <a:p>
            <a:pPr eaLnBrk="1" hangingPunct="1">
              <a:buFontTx/>
              <a:buAutoNum type="arabicParenR"/>
            </a:pPr>
            <a:endParaRPr lang="en-US" sz="22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AutoNum type="arabicParenR"/>
            </a:pPr>
            <a:r>
              <a:rPr lang="en-US" sz="2200" dirty="0" smtClean="0">
                <a:latin typeface="Verdana" charset="0"/>
                <a:cs typeface="Verdana" charset="0"/>
              </a:rPr>
              <a:t>Carpal tunnel syndrome</a:t>
            </a:r>
            <a:endParaRPr lang="en-US" sz="2200" dirty="0"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99249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Box 3"/>
          <p:cNvSpPr txBox="1">
            <a:spLocks noChangeArrowheads="1"/>
          </p:cNvSpPr>
          <p:nvPr/>
        </p:nvSpPr>
        <p:spPr bwMode="auto">
          <a:xfrm>
            <a:off x="2133600" y="1905000"/>
            <a:ext cx="4876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Calibri" charset="0"/>
              </a:rPr>
              <a:t> </a:t>
            </a:r>
            <a:endParaRPr lang="en-US" sz="4000" b="1">
              <a:solidFill>
                <a:srgbClr val="000000"/>
              </a:solidFill>
              <a:latin typeface="Helvetica Neue" charset="0"/>
              <a:cs typeface="Helvetica Neue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US" sz="9600" b="1" i="1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The End</a:t>
            </a:r>
          </a:p>
        </p:txBody>
      </p:sp>
      <p:sp>
        <p:nvSpPr>
          <p:cNvPr id="118786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prstClr val="white">
                    <a:lumMod val="65000"/>
                  </a:prstClr>
                </a:solidFill>
                <a:latin typeface="Calibri" charset="0"/>
              </a:rPr>
              <a:t>May 2012</a:t>
            </a:r>
            <a:endParaRPr lang="en-US" sz="1100" dirty="0">
              <a:solidFill>
                <a:prstClr val="white">
                  <a:lumMod val="65000"/>
                </a:prst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78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47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2458" y="360097"/>
            <a:ext cx="1979083" cy="6362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Agenda</a:t>
            </a:r>
            <a:endParaRPr lang="en-US" sz="44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8675" y="1267618"/>
            <a:ext cx="7766649" cy="5230550"/>
            <a:chOff x="688675" y="1267618"/>
            <a:chExt cx="7766649" cy="5230550"/>
          </a:xfrm>
        </p:grpSpPr>
        <p:sp>
          <p:nvSpPr>
            <p:cNvPr id="3" name="Rectangle 2"/>
            <p:cNvSpPr/>
            <p:nvPr/>
          </p:nvSpPr>
          <p:spPr>
            <a:xfrm>
              <a:off x="688675" y="1267618"/>
              <a:ext cx="7766649" cy="52305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1:00 – 1:05							Pre-survey</a:t>
              </a:r>
            </a:p>
            <a:p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1:05 – 1:45		Peggy				Welcome to the Library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	</a:t>
              </a:r>
              <a:r>
                <a:rPr lang="en-US" dirty="0" smtClean="0">
                  <a:solidFill>
                    <a:srgbClr val="000000"/>
                  </a:solidFill>
                </a:rPr>
                <a:t>								ANATOMY.TV,  Netter Presenter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	</a:t>
              </a:r>
              <a:r>
                <a:rPr lang="en-US" dirty="0" smtClean="0">
                  <a:solidFill>
                    <a:srgbClr val="000000"/>
                  </a:solidFill>
                </a:rPr>
                <a:t>								PubMed’s Clinical Queries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	</a:t>
              </a:r>
              <a:r>
                <a:rPr lang="en-US" dirty="0" smtClean="0">
                  <a:solidFill>
                    <a:srgbClr val="000000"/>
                  </a:solidFill>
                </a:rPr>
                <a:t>								</a:t>
              </a:r>
              <a:r>
                <a:rPr lang="en-US" dirty="0" err="1" smtClean="0">
                  <a:solidFill>
                    <a:srgbClr val="000000"/>
                  </a:solidFill>
                </a:rPr>
                <a:t>PEDro</a:t>
              </a:r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>
                  <a:solidFill>
                    <a:srgbClr val="000000"/>
                  </a:solidFill>
                </a:rPr>
                <a:t>	</a:t>
              </a:r>
              <a:r>
                <a:rPr lang="en-US" dirty="0" smtClean="0">
                  <a:solidFill>
                    <a:srgbClr val="000000"/>
                  </a:solidFill>
                </a:rPr>
                <a:t>								Mobile Resources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	</a:t>
              </a:r>
              <a:r>
                <a:rPr lang="en-US" dirty="0" smtClean="0">
                  <a:solidFill>
                    <a:srgbClr val="000000"/>
                  </a:solidFill>
                </a:rPr>
                <a:t>								Practice Exercise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1:45 – 1:50							Break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1:50 – 2:55		Margaret				</a:t>
              </a:r>
              <a:r>
                <a:rPr lang="en-US" dirty="0" err="1" smtClean="0">
                  <a:solidFill>
                    <a:srgbClr val="000000"/>
                  </a:solidFill>
                </a:rPr>
                <a:t>AccessPhysiotherapy</a:t>
              </a:r>
              <a:endParaRPr lang="en-US" dirty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									Rehabilitation Reference Center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	</a:t>
              </a:r>
              <a:r>
                <a:rPr lang="en-US" dirty="0" smtClean="0">
                  <a:solidFill>
                    <a:srgbClr val="000000"/>
                  </a:solidFill>
                </a:rPr>
                <a:t>								Gold Rush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	</a:t>
              </a:r>
              <a:r>
                <a:rPr lang="en-US" dirty="0" smtClean="0">
                  <a:solidFill>
                    <a:srgbClr val="000000"/>
                  </a:solidFill>
                </a:rPr>
                <a:t>								Practice Exercises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	</a:t>
              </a:r>
              <a:r>
                <a:rPr lang="en-US" dirty="0" smtClean="0">
                  <a:solidFill>
                    <a:srgbClr val="000000"/>
                  </a:solidFill>
                </a:rPr>
                <a:t>								Free Practice with Q&amp;A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2:55 – 3:00							Evaluations</a:t>
              </a:r>
              <a:endParaRPr lang="en-US" dirty="0">
                <a:solidFill>
                  <a:srgbClr val="000000"/>
                </a:solidFill>
              </a:endParaRPr>
            </a:p>
            <a:p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83667" y="3704168"/>
              <a:ext cx="777874" cy="402166"/>
            </a:xfrm>
            <a:prstGeom prst="rect">
              <a:avLst/>
            </a:prstGeom>
            <a:noFill/>
            <a:ln w="762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8623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343" y="2087563"/>
            <a:ext cx="8274461" cy="2646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Electronic </a:t>
            </a:r>
            <a:r>
              <a:rPr lang="en-US" sz="6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Evaluations</a:t>
            </a:r>
          </a:p>
          <a:p>
            <a:pPr algn="ctr">
              <a:lnSpc>
                <a:spcPct val="70000"/>
              </a:lnSpc>
              <a:defRPr/>
            </a:pPr>
            <a:endParaRPr lang="en-US" sz="6000" i="1" dirty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70000"/>
              </a:lnSpc>
              <a:defRPr/>
            </a:pPr>
            <a:r>
              <a:rPr lang="en-US" sz="4400" dirty="0" err="1" smtClean="0">
                <a:solidFill>
                  <a:prstClr val="white"/>
                </a:solidFill>
                <a:latin typeface="Verdana"/>
                <a:cs typeface="Verdana"/>
              </a:rPr>
              <a:t>www.tinyurl.com</a:t>
            </a:r>
            <a:r>
              <a:rPr lang="en-US" sz="4400" dirty="0" smtClean="0">
                <a:solidFill>
                  <a:prstClr val="white"/>
                </a:solidFill>
                <a:latin typeface="Verdana"/>
                <a:cs typeface="Verdana"/>
              </a:rPr>
              <a:t>/ttuhsc8</a:t>
            </a:r>
            <a:endParaRPr lang="en-US" sz="4400" dirty="0">
              <a:solidFill>
                <a:prstClr val="white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45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47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861</Words>
  <Application>Microsoft Macintosh PowerPoint</Application>
  <PresentationFormat>On-screen Show (4:3)</PresentationFormat>
  <Paragraphs>286</Paragraphs>
  <Slides>91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TTUHSCPSL</cp:lastModifiedBy>
  <cp:revision>196</cp:revision>
  <dcterms:created xsi:type="dcterms:W3CDTF">2012-06-04T20:32:45Z</dcterms:created>
  <dcterms:modified xsi:type="dcterms:W3CDTF">2012-06-08T17:18:14Z</dcterms:modified>
</cp:coreProperties>
</file>