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86" r:id="rId3"/>
    <p:sldId id="287" r:id="rId4"/>
    <p:sldId id="288" r:id="rId5"/>
    <p:sldId id="290" r:id="rId6"/>
    <p:sldId id="275" r:id="rId7"/>
    <p:sldId id="257" r:id="rId8"/>
    <p:sldId id="258" r:id="rId9"/>
    <p:sldId id="259" r:id="rId10"/>
    <p:sldId id="260" r:id="rId11"/>
    <p:sldId id="261" r:id="rId12"/>
    <p:sldId id="285" r:id="rId13"/>
    <p:sldId id="263" r:id="rId14"/>
    <p:sldId id="264" r:id="rId15"/>
    <p:sldId id="280" r:id="rId16"/>
    <p:sldId id="265" r:id="rId17"/>
    <p:sldId id="266" r:id="rId18"/>
    <p:sldId id="281" r:id="rId19"/>
    <p:sldId id="282" r:id="rId20"/>
    <p:sldId id="269" r:id="rId21"/>
    <p:sldId id="268" r:id="rId22"/>
    <p:sldId id="270" r:id="rId23"/>
    <p:sldId id="271" r:id="rId24"/>
    <p:sldId id="276" r:id="rId25"/>
    <p:sldId id="272" r:id="rId26"/>
    <p:sldId id="273" r:id="rId27"/>
    <p:sldId id="274" r:id="rId28"/>
    <p:sldId id="279" r:id="rId29"/>
    <p:sldId id="262" r:id="rId30"/>
    <p:sldId id="277" r:id="rId31"/>
    <p:sldId id="27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73" autoAdjust="0"/>
  </p:normalViewPr>
  <p:slideViewPr>
    <p:cSldViewPr>
      <p:cViewPr varScale="1">
        <p:scale>
          <a:sx n="117" d="100"/>
          <a:sy n="117" d="100"/>
        </p:scale>
        <p:origin x="-104" y="-9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E54848-5779-463C-8013-4C382E598720}" type="datetimeFigureOut">
              <a:rPr lang="en-US" smtClean="0"/>
              <a:t>6/25/14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4D3698-35AC-413C-B74F-480257F4300E}" type="slidenum">
              <a:rPr lang="en-US" smtClean="0"/>
              <a:t>‹#›</a:t>
            </a:fld>
            <a:endParaRPr lang="en-US"/>
          </a:p>
        </p:txBody>
      </p:sp>
    </p:spTree>
    <p:extLst>
      <p:ext uri="{BB962C8B-B14F-4D97-AF65-F5344CB8AC3E}">
        <p14:creationId xmlns:p14="http://schemas.microsoft.com/office/powerpoint/2010/main" val="3081187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These are the Reference Librarians at the Lubbock campus.  Our office hours are Monday – Friday 8:00am – 5:00pm</a:t>
            </a:r>
            <a:r>
              <a:rPr lang="en-US" altLang="en-US" baseline="0" dirty="0" smtClean="0">
                <a:ea typeface="ＭＳ Ｐゴシック" pitchFamily="34" charset="-128"/>
              </a:rPr>
              <a:t> Central Time.  Feel free to give us a call or send us an e-mail!  We will be happy to help you.</a:t>
            </a:r>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192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0638891-AFAC-456B-BEAB-5C45C47E76B2}" type="slidenum">
              <a:rPr lang="en-US" altLang="en-US">
                <a:solidFill>
                  <a:prstClr val="black"/>
                </a:solidFill>
              </a:rPr>
              <a:pPr eaLnBrk="1" hangingPunct="1"/>
              <a:t>6</a:t>
            </a:fld>
            <a:endParaRPr lang="en-US"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main Gold Rush page.  It includes some additional information about this tool as well as links to tutorials and other helpful resources.</a:t>
            </a:r>
            <a:endParaRPr lang="en-US" dirty="0"/>
          </a:p>
        </p:txBody>
      </p:sp>
      <p:sp>
        <p:nvSpPr>
          <p:cNvPr id="4" name="Slide Number Placeholder 3"/>
          <p:cNvSpPr>
            <a:spLocks noGrp="1"/>
          </p:cNvSpPr>
          <p:nvPr>
            <p:ph type="sldNum" sz="quarter" idx="10"/>
          </p:nvPr>
        </p:nvSpPr>
        <p:spPr/>
        <p:txBody>
          <a:bodyPr/>
          <a:lstStyle/>
          <a:p>
            <a:fld id="{64DB5ADC-8C13-4989-9128-01D99B21EC06}" type="slidenum">
              <a:rPr lang="en-US" smtClean="0"/>
              <a:t>17</a:t>
            </a:fld>
            <a:endParaRPr lang="en-US"/>
          </a:p>
        </p:txBody>
      </p:sp>
    </p:spTree>
    <p:extLst>
      <p:ext uri="{BB962C8B-B14F-4D97-AF65-F5344CB8AC3E}">
        <p14:creationId xmlns:p14="http://schemas.microsoft.com/office/powerpoint/2010/main" val="3067912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need a book or</a:t>
            </a:r>
            <a:r>
              <a:rPr lang="en-US" baseline="0" dirty="0" smtClean="0"/>
              <a:t> article that is not available at the library, you have the option of ordering it through our Interlibrary Loan system.</a:t>
            </a:r>
            <a:endParaRPr lang="en-US" dirty="0"/>
          </a:p>
        </p:txBody>
      </p:sp>
      <p:sp>
        <p:nvSpPr>
          <p:cNvPr id="4" name="Slide Number Placeholder 3"/>
          <p:cNvSpPr>
            <a:spLocks noGrp="1"/>
          </p:cNvSpPr>
          <p:nvPr>
            <p:ph type="sldNum" sz="quarter" idx="10"/>
          </p:nvPr>
        </p:nvSpPr>
        <p:spPr/>
        <p:txBody>
          <a:bodyPr/>
          <a:lstStyle/>
          <a:p>
            <a:fld id="{29C9B9AF-E2A4-0249-9849-4FEEFCA7E634}" type="slidenum">
              <a:rPr lang="en-US" smtClean="0"/>
              <a:t>20</a:t>
            </a:fld>
            <a:endParaRPr lang="en-US"/>
          </a:p>
        </p:txBody>
      </p:sp>
    </p:spTree>
    <p:extLst>
      <p:ext uri="{BB962C8B-B14F-4D97-AF65-F5344CB8AC3E}">
        <p14:creationId xmlns:p14="http://schemas.microsoft.com/office/powerpoint/2010/main" val="3662752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some basic information about our Interlibrary Loan</a:t>
            </a:r>
            <a:r>
              <a:rPr lang="en-US" baseline="0" dirty="0" smtClean="0"/>
              <a:t> system that will be useful for you to know.  For distance students, it is important to note that if you need a book from any TTUHSC branch library, we will ship it to you for free.  There is also an online ordering form grouped with the other Interlibrary Loan information on the library website for your convenience.  This concludes this presentation.  Please continue to the next presentation within this orientation, called “Online Multimedia and Mobile Resources”.  Thank you!</a:t>
            </a:r>
            <a:endParaRPr lang="en-US" dirty="0"/>
          </a:p>
        </p:txBody>
      </p:sp>
      <p:sp>
        <p:nvSpPr>
          <p:cNvPr id="4" name="Slide Number Placeholder 3"/>
          <p:cNvSpPr>
            <a:spLocks noGrp="1"/>
          </p:cNvSpPr>
          <p:nvPr>
            <p:ph type="sldNum" sz="quarter" idx="10"/>
          </p:nvPr>
        </p:nvSpPr>
        <p:spPr/>
        <p:txBody>
          <a:bodyPr/>
          <a:lstStyle/>
          <a:p>
            <a:fld id="{64DB5ADC-8C13-4989-9128-01D99B21EC0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582617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From the library home page, click on the guides and tutorials tab.  The is a very important place to remember.  It has our most up to date step by step guides and tutorials. This is a great place to start if you have questions on how to work a specific database or resource.</a:t>
            </a:r>
          </a:p>
        </p:txBody>
      </p:sp>
      <p:sp>
        <p:nvSpPr>
          <p:cNvPr id="198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8FF1BC5A-0648-4AD5-B214-49DBFD37C830}" type="slidenum">
              <a:rPr lang="en-US" altLang="en-US">
                <a:solidFill>
                  <a:prstClr val="black"/>
                </a:solidFill>
                <a:latin typeface="Arial" pitchFamily="34" charset="0"/>
              </a:rPr>
              <a:pPr eaLnBrk="1" hangingPunct="1">
                <a:spcBef>
                  <a:spcPct val="0"/>
                </a:spcBef>
              </a:pPr>
              <a:t>22</a:t>
            </a:fld>
            <a:endParaRPr lang="en-US" altLang="en-US">
              <a:solidFill>
                <a:prstClr val="black"/>
              </a:solidFill>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This is what the guides and tutorials page looks like.  If you are following along in your browser, if you scroll down the page there are additional tutorials.</a:t>
            </a:r>
          </a:p>
        </p:txBody>
      </p:sp>
      <p:sp>
        <p:nvSpPr>
          <p:cNvPr id="199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0D3532A-8A1D-48EF-A311-25A876BFB67B}" type="slidenum">
              <a:rPr lang="en-US" altLang="en-US">
                <a:solidFill>
                  <a:prstClr val="black"/>
                </a:solidFill>
                <a:latin typeface="Arial" pitchFamily="34" charset="0"/>
              </a:rPr>
              <a:pPr eaLnBrk="1" hangingPunct="1">
                <a:spcBef>
                  <a:spcPct val="0"/>
                </a:spcBef>
              </a:pPr>
              <a:t>23</a:t>
            </a:fld>
            <a:endParaRPr lang="en-US" altLang="en-US">
              <a:solidFill>
                <a:prstClr val="black"/>
              </a:solidFill>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If the guides and tutorials page, doesn</a:t>
            </a:r>
            <a:r>
              <a:rPr lang="ja-JP" altLang="en-US" smtClean="0">
                <a:ea typeface="ＭＳ Ｐゴシック" pitchFamily="34" charset="-128"/>
              </a:rPr>
              <a:t>’</a:t>
            </a:r>
            <a:r>
              <a:rPr lang="en-US" altLang="ja-JP" smtClean="0">
                <a:ea typeface="ＭＳ Ｐゴシック" pitchFamily="34" charset="-128"/>
              </a:rPr>
              <a:t>t have the answer or you have an additional question or something just doesn</a:t>
            </a:r>
            <a:r>
              <a:rPr lang="ja-JP" altLang="en-US" smtClean="0">
                <a:ea typeface="ＭＳ Ｐゴシック" pitchFamily="34" charset="-128"/>
              </a:rPr>
              <a:t>’</a:t>
            </a:r>
            <a:r>
              <a:rPr lang="en-US" altLang="ja-JP" smtClean="0">
                <a:ea typeface="ＭＳ Ｐゴシック" pitchFamily="34" charset="-128"/>
              </a:rPr>
              <a:t>t make sense then please contact us through Ask a Librarian.  It is located in 2 places. Click on it and fill out the form.  The form will go to 21 librarians that work at all 4 libraries in the TTUHSC system.  We usually answer fairly quickly but it depends on the question and whether it is in the evening or weekends. If you need research help we may write back to call us when you have time for one on one distance training.</a:t>
            </a:r>
            <a:endParaRPr lang="en-US" altLang="en-US" smtClean="0">
              <a:ea typeface="ＭＳ Ｐゴシック" pitchFamily="34" charset="-128"/>
            </a:endParaRPr>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190CD9D-2752-4EF7-9201-5210716ED183}" type="slidenum">
              <a:rPr lang="en-US" altLang="en-US">
                <a:solidFill>
                  <a:prstClr val="black"/>
                </a:solidFill>
                <a:latin typeface="Arial" pitchFamily="34" charset="0"/>
              </a:rPr>
              <a:pPr eaLnBrk="1" hangingPunct="1">
                <a:spcBef>
                  <a:spcPct val="0"/>
                </a:spcBef>
              </a:pPr>
              <a:t>25</a:t>
            </a:fld>
            <a:endParaRPr lang="en-US" altLang="en-US">
              <a:solidFill>
                <a:prstClr val="black"/>
              </a:solidFill>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library has resources just for you!  Starting at the library website, find the tab in</a:t>
            </a:r>
            <a:r>
              <a:rPr lang="en-US" baseline="0" dirty="0" smtClean="0"/>
              <a:t> the middle of the page labeled “Popular resources by school”.  From there, click on the icon labeled “Nursing”.</a:t>
            </a:r>
            <a:endParaRPr lang="en-US" dirty="0"/>
          </a:p>
        </p:txBody>
      </p:sp>
      <p:sp>
        <p:nvSpPr>
          <p:cNvPr id="4" name="Slide Number Placeholder 3"/>
          <p:cNvSpPr>
            <a:spLocks noGrp="1"/>
          </p:cNvSpPr>
          <p:nvPr>
            <p:ph type="sldNum" sz="quarter" idx="10"/>
          </p:nvPr>
        </p:nvSpPr>
        <p:spPr/>
        <p:txBody>
          <a:bodyPr/>
          <a:lstStyle/>
          <a:p>
            <a:fld id="{FBBDDCC8-C731-4CB3-8B3B-9869874CB485}" type="slidenum">
              <a:rPr lang="en-US" smtClean="0"/>
              <a:t>29</a:t>
            </a:fld>
            <a:endParaRPr lang="en-US"/>
          </a:p>
        </p:txBody>
      </p:sp>
    </p:spTree>
    <p:extLst>
      <p:ext uri="{BB962C8B-B14F-4D97-AF65-F5344CB8AC3E}">
        <p14:creationId xmlns:p14="http://schemas.microsoft.com/office/powerpoint/2010/main" val="28573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normal hours</a:t>
            </a:r>
            <a:r>
              <a:rPr lang="en-US" baseline="0" dirty="0" smtClean="0"/>
              <a:t> of operation for the Lubbock library.  Any special holiday hours or early closing announcements are posted within the library itself and in the announcement section of your </a:t>
            </a:r>
            <a:r>
              <a:rPr lang="en-US" baseline="0" dirty="0" err="1" smtClean="0"/>
              <a:t>eRaider</a:t>
            </a:r>
            <a:r>
              <a:rPr lang="en-US" baseline="0" dirty="0" smtClean="0"/>
              <a:t> portal.  Of course, you can always call the library at the number shown on this slide.</a:t>
            </a:r>
            <a:endParaRPr lang="en-US" dirty="0"/>
          </a:p>
        </p:txBody>
      </p:sp>
      <p:sp>
        <p:nvSpPr>
          <p:cNvPr id="4" name="Slide Number Placeholder 3"/>
          <p:cNvSpPr>
            <a:spLocks noGrp="1"/>
          </p:cNvSpPr>
          <p:nvPr>
            <p:ph type="sldNum" sz="quarter" idx="10"/>
          </p:nvPr>
        </p:nvSpPr>
        <p:spPr/>
        <p:txBody>
          <a:bodyPr/>
          <a:lstStyle/>
          <a:p>
            <a:fld id="{29C9B9AF-E2A4-0249-9849-4FEEFCA7E634}" type="slidenum">
              <a:rPr lang="en-US" smtClean="0"/>
              <a:t>7</a:t>
            </a:fld>
            <a:endParaRPr lang="en-US"/>
          </a:p>
        </p:txBody>
      </p:sp>
    </p:spTree>
    <p:extLst>
      <p:ext uri="{BB962C8B-B14F-4D97-AF65-F5344CB8AC3E}">
        <p14:creationId xmlns:p14="http://schemas.microsoft.com/office/powerpoint/2010/main" val="3158896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Lubbock library has</a:t>
            </a:r>
            <a:r>
              <a:rPr lang="en-US" baseline="0" dirty="0" smtClean="0"/>
              <a:t> a total of 28 study rooms: 8 on the 2</a:t>
            </a:r>
            <a:r>
              <a:rPr lang="en-US" baseline="30000" dirty="0" smtClean="0"/>
              <a:t>nd</a:t>
            </a:r>
            <a:r>
              <a:rPr lang="en-US" baseline="0" dirty="0" smtClean="0"/>
              <a:t> floor, 8 in the Learning Resource Center, also on the 2</a:t>
            </a:r>
            <a:r>
              <a:rPr lang="en-US" baseline="30000" dirty="0" smtClean="0"/>
              <a:t>nd</a:t>
            </a:r>
            <a:r>
              <a:rPr lang="en-US" baseline="0" dirty="0" smtClean="0"/>
              <a:t> floor, and 12 on the 3</a:t>
            </a:r>
            <a:r>
              <a:rPr lang="en-US" baseline="30000" dirty="0" smtClean="0"/>
              <a:t>rd</a:t>
            </a:r>
            <a:r>
              <a:rPr lang="en-US" baseline="0" dirty="0" smtClean="0"/>
              <a:t> floor.  There is no reservation system for these rooms; all of them are available to groups or individuals on a “first come, first serve” basis.  Each room has a dry erase board and markers as well as wireless or physical internet connectivity.</a:t>
            </a:r>
            <a:endParaRPr lang="en-US" dirty="0"/>
          </a:p>
        </p:txBody>
      </p:sp>
      <p:sp>
        <p:nvSpPr>
          <p:cNvPr id="4" name="Slide Number Placeholder 3"/>
          <p:cNvSpPr>
            <a:spLocks noGrp="1"/>
          </p:cNvSpPr>
          <p:nvPr>
            <p:ph type="sldNum" sz="quarter" idx="10"/>
          </p:nvPr>
        </p:nvSpPr>
        <p:spPr/>
        <p:txBody>
          <a:bodyPr/>
          <a:lstStyle/>
          <a:p>
            <a:fld id="{29C9B9AF-E2A4-0249-9849-4FEEFCA7E634}" type="slidenum">
              <a:rPr lang="en-US" smtClean="0"/>
              <a:t>8</a:t>
            </a:fld>
            <a:endParaRPr lang="en-US"/>
          </a:p>
        </p:txBody>
      </p:sp>
    </p:spTree>
    <p:extLst>
      <p:ext uri="{BB962C8B-B14F-4D97-AF65-F5344CB8AC3E}">
        <p14:creationId xmlns:p14="http://schemas.microsoft.com/office/powerpoint/2010/main" val="2635172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Food and drink are allowed at the Lubbock library!  Feel free to bring a lunch, a snack, or your morning coffee to sustain you through your study session!</a:t>
            </a:r>
            <a:endParaRPr lang="en-US" dirty="0"/>
          </a:p>
        </p:txBody>
      </p:sp>
      <p:sp>
        <p:nvSpPr>
          <p:cNvPr id="4" name="Slide Number Placeholder 3"/>
          <p:cNvSpPr>
            <a:spLocks noGrp="1"/>
          </p:cNvSpPr>
          <p:nvPr>
            <p:ph type="sldNum" sz="quarter" idx="10"/>
          </p:nvPr>
        </p:nvSpPr>
        <p:spPr/>
        <p:txBody>
          <a:bodyPr/>
          <a:lstStyle/>
          <a:p>
            <a:fld id="{FBBDDCC8-C731-4CB3-8B3B-9869874CB485}" type="slidenum">
              <a:rPr lang="en-US" smtClean="0"/>
              <a:t>9</a:t>
            </a:fld>
            <a:endParaRPr lang="en-US"/>
          </a:p>
        </p:txBody>
      </p:sp>
    </p:spTree>
    <p:extLst>
      <p:ext uri="{BB962C8B-B14F-4D97-AF65-F5344CB8AC3E}">
        <p14:creationId xmlns:p14="http://schemas.microsoft.com/office/powerpoint/2010/main" val="2316540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Learning Resource Center is located on the 2</a:t>
            </a:r>
            <a:r>
              <a:rPr lang="en-US" baseline="30000" dirty="0" smtClean="0"/>
              <a:t>nd</a:t>
            </a:r>
            <a:r>
              <a:rPr lang="en-US" dirty="0" smtClean="0"/>
              <a:t> floor of the Lubbock library.  Here,</a:t>
            </a:r>
            <a:r>
              <a:rPr lang="en-US" baseline="0" dirty="0" smtClean="0"/>
              <a:t> you can check out the library’s audiovisual materials, anatomical models, and computer stations.  These materials, including the computer stations, require a library card in order to be checked out.  Drinks only are allowed in the Learning Resource Center.</a:t>
            </a:r>
            <a:endParaRPr lang="en-US" dirty="0"/>
          </a:p>
        </p:txBody>
      </p:sp>
      <p:sp>
        <p:nvSpPr>
          <p:cNvPr id="4" name="Slide Number Placeholder 3"/>
          <p:cNvSpPr>
            <a:spLocks noGrp="1"/>
          </p:cNvSpPr>
          <p:nvPr>
            <p:ph type="sldNum" sz="quarter" idx="10"/>
          </p:nvPr>
        </p:nvSpPr>
        <p:spPr/>
        <p:txBody>
          <a:bodyPr/>
          <a:lstStyle/>
          <a:p>
            <a:fld id="{FBBDDCC8-C731-4CB3-8B3B-9869874CB485}" type="slidenum">
              <a:rPr lang="en-US" smtClean="0"/>
              <a:t>10</a:t>
            </a:fld>
            <a:endParaRPr lang="en-US"/>
          </a:p>
        </p:txBody>
      </p:sp>
    </p:spTree>
    <p:extLst>
      <p:ext uri="{BB962C8B-B14F-4D97-AF65-F5344CB8AC3E}">
        <p14:creationId xmlns:p14="http://schemas.microsoft.com/office/powerpoint/2010/main" val="3114701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Here are the library’s borrowing policies and</a:t>
            </a:r>
            <a:r>
              <a:rPr lang="en-US" altLang="en-US" baseline="0" dirty="0" smtClean="0">
                <a:ea typeface="ＭＳ Ｐゴシック" pitchFamily="34" charset="-128"/>
              </a:rPr>
              <a:t> fine system.  You can check the status of your account at any time through the </a:t>
            </a:r>
            <a:r>
              <a:rPr lang="en-US" altLang="en-US" baseline="0" dirty="0" err="1" smtClean="0">
                <a:ea typeface="ＭＳ Ｐゴシック" pitchFamily="34" charset="-128"/>
              </a:rPr>
              <a:t>eRaider</a:t>
            </a:r>
            <a:r>
              <a:rPr lang="en-US" altLang="en-US" baseline="0" dirty="0" smtClean="0">
                <a:ea typeface="ＭＳ Ｐゴシック" pitchFamily="34" charset="-128"/>
              </a:rPr>
              <a:t> sign in within the library catalog, or by calling the main number.</a:t>
            </a:r>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196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43C5DB5-5D4F-4272-B117-3558683B93F5}" type="slidenum">
              <a:rPr lang="en-US" altLang="en-US">
                <a:solidFill>
                  <a:prstClr val="black"/>
                </a:solidFill>
                <a:latin typeface="Arial" pitchFamily="34" charset="0"/>
              </a:rPr>
              <a:pPr eaLnBrk="1" hangingPunct="1">
                <a:spcBef>
                  <a:spcPct val="0"/>
                </a:spcBef>
              </a:pPr>
              <a:t>11</a:t>
            </a:fld>
            <a:endParaRPr lang="en-US" altLang="en-US">
              <a:solidFill>
                <a:prstClr val="black"/>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library website, there are two points of entry to the catalog.  You can select “Catalog” from the toolbar on</a:t>
            </a:r>
            <a:r>
              <a:rPr lang="en-US" baseline="0" dirty="0" smtClean="0"/>
              <a:t> the right side of the page, or you can choose “Catalog” from the tabs in the middle of the page and either click on the green “</a:t>
            </a:r>
            <a:r>
              <a:rPr lang="en-US" baseline="0" dirty="0" err="1" smtClean="0"/>
              <a:t>Koha</a:t>
            </a:r>
            <a:r>
              <a:rPr lang="en-US" baseline="0" dirty="0" smtClean="0"/>
              <a:t>” logo or begin a keyword search from the box provided.</a:t>
            </a:r>
            <a:endParaRPr lang="en-US" dirty="0"/>
          </a:p>
        </p:txBody>
      </p:sp>
      <p:sp>
        <p:nvSpPr>
          <p:cNvPr id="4" name="Slide Number Placeholder 3"/>
          <p:cNvSpPr>
            <a:spLocks noGrp="1"/>
          </p:cNvSpPr>
          <p:nvPr>
            <p:ph type="sldNum" sz="quarter" idx="10"/>
          </p:nvPr>
        </p:nvSpPr>
        <p:spPr/>
        <p:txBody>
          <a:bodyPr/>
          <a:lstStyle/>
          <a:p>
            <a:fld id="{64DB5ADC-8C13-4989-9128-01D99B21EC06}" type="slidenum">
              <a:rPr lang="en-US" smtClean="0"/>
              <a:t>13</a:t>
            </a:fld>
            <a:endParaRPr lang="en-US"/>
          </a:p>
        </p:txBody>
      </p:sp>
    </p:spTree>
    <p:extLst>
      <p:ext uri="{BB962C8B-B14F-4D97-AF65-F5344CB8AC3E}">
        <p14:creationId xmlns:p14="http://schemas.microsoft.com/office/powerpoint/2010/main" val="363257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is the main catalog page.</a:t>
            </a:r>
            <a:r>
              <a:rPr lang="en-US" baseline="0" dirty="0" smtClean="0"/>
              <a:t>  From here, you can search the libraries at all our branches for the book that you need.  We are also in the process of adding e-books to the catalog in the hopes of making the catalog the main searching tool for all books.  In the upper right of the screen is an </a:t>
            </a:r>
            <a:r>
              <a:rPr lang="en-US" baseline="0" dirty="0" err="1" smtClean="0"/>
              <a:t>eRaider</a:t>
            </a:r>
            <a:r>
              <a:rPr lang="en-US" baseline="0" dirty="0" smtClean="0"/>
              <a:t> sign in button.  Click and sign in with your </a:t>
            </a:r>
            <a:r>
              <a:rPr lang="en-US" baseline="0" dirty="0" err="1" smtClean="0"/>
              <a:t>eRaider</a:t>
            </a:r>
            <a:r>
              <a:rPr lang="en-US" baseline="0" dirty="0" smtClean="0"/>
              <a:t> username and password to access your library account.  You can see when your materials are due, if you have any fines, and even renew the materials you have checked out.</a:t>
            </a:r>
            <a:endParaRPr lang="en-US" dirty="0"/>
          </a:p>
        </p:txBody>
      </p:sp>
      <p:sp>
        <p:nvSpPr>
          <p:cNvPr id="4" name="Slide Number Placeholder 3"/>
          <p:cNvSpPr>
            <a:spLocks noGrp="1"/>
          </p:cNvSpPr>
          <p:nvPr>
            <p:ph type="sldNum" sz="quarter" idx="10"/>
          </p:nvPr>
        </p:nvSpPr>
        <p:spPr/>
        <p:txBody>
          <a:bodyPr/>
          <a:lstStyle/>
          <a:p>
            <a:fld id="{29C9B9AF-E2A4-0249-9849-4FEEFCA7E634}" type="slidenum">
              <a:rPr lang="en-US" smtClean="0"/>
              <a:t>14</a:t>
            </a:fld>
            <a:endParaRPr lang="en-US"/>
          </a:p>
        </p:txBody>
      </p:sp>
    </p:spTree>
    <p:extLst>
      <p:ext uri="{BB962C8B-B14F-4D97-AF65-F5344CB8AC3E}">
        <p14:creationId xmlns:p14="http://schemas.microsoft.com/office/powerpoint/2010/main" val="1170752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a citation for a journal article and need to</a:t>
            </a:r>
            <a:r>
              <a:rPr lang="en-US" baseline="0" dirty="0" smtClean="0"/>
              <a:t> see if it’s in the library’s collection, Gold Rush is the place to go.  The fastest way to access it is by selecting “</a:t>
            </a:r>
            <a:r>
              <a:rPr lang="en-US" baseline="0" dirty="0" err="1" smtClean="0"/>
              <a:t>eJournals</a:t>
            </a:r>
            <a:r>
              <a:rPr lang="en-US" baseline="0" dirty="0" smtClean="0"/>
              <a:t>” from the tabs in the middle of the library website.  From here, you can search for the journal title, and now you can search for the article according to its PubMed I.D. number, if your article has one.</a:t>
            </a:r>
            <a:endParaRPr lang="en-US" dirty="0"/>
          </a:p>
        </p:txBody>
      </p:sp>
      <p:sp>
        <p:nvSpPr>
          <p:cNvPr id="4" name="Slide Number Placeholder 3"/>
          <p:cNvSpPr>
            <a:spLocks noGrp="1"/>
          </p:cNvSpPr>
          <p:nvPr>
            <p:ph type="sldNum" sz="quarter" idx="10"/>
          </p:nvPr>
        </p:nvSpPr>
        <p:spPr/>
        <p:txBody>
          <a:bodyPr/>
          <a:lstStyle/>
          <a:p>
            <a:fld id="{64DB5ADC-8C13-4989-9128-01D99B21EC06}" type="slidenum">
              <a:rPr lang="en-US" smtClean="0"/>
              <a:t>16</a:t>
            </a:fld>
            <a:endParaRPr lang="en-US"/>
          </a:p>
        </p:txBody>
      </p:sp>
    </p:spTree>
    <p:extLst>
      <p:ext uri="{BB962C8B-B14F-4D97-AF65-F5344CB8AC3E}">
        <p14:creationId xmlns:p14="http://schemas.microsoft.com/office/powerpoint/2010/main" val="68063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908756028"/>
      </p:ext>
    </p:extLst>
  </p:cSld>
  <p:clrMapOvr>
    <a:masterClrMapping/>
  </p:clrMapOvr>
  <p:transition xmlns:p14="http://schemas.microsoft.com/office/powerpoint/2010/main" advTm="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522E5B1E-3F0D-48D1-B278-D1B0D226EA99}" type="datetime1">
              <a:rPr lang="en-US">
                <a:solidFill>
                  <a:prstClr val="black"/>
                </a:solidFill>
                <a:ea typeface="ＭＳ Ｐゴシック" pitchFamily="34" charset="-128"/>
              </a:rPr>
              <a:pPr defTabSz="457200" fontAlgn="base">
                <a:spcBef>
                  <a:spcPct val="0"/>
                </a:spcBef>
                <a:spcAft>
                  <a:spcPct val="0"/>
                </a:spcAft>
                <a:defRPr/>
              </a:pPr>
              <a:t>6/25/14</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1371600" y="6356350"/>
            <a:ext cx="4648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cs typeface="ＭＳ Ｐゴシック" charset="-128"/>
              </a:defRPr>
            </a:lvl1pPr>
          </a:lstStyle>
          <a:p>
            <a:pPr defTabSz="457200" fontAlgn="base">
              <a:spcBef>
                <a:spcPct val="0"/>
              </a:spcBef>
              <a:spcAft>
                <a:spcPct val="0"/>
              </a:spcAft>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7B2C8879-5975-4AB6-998E-F98EDD3F32AB}" type="slidenum">
              <a:rPr lang="en-US">
                <a:solidFill>
                  <a:prstClr val="black"/>
                </a:solidFill>
                <a:ea typeface="ＭＳ Ｐゴシック" pitchFamily="34" charset="-128"/>
              </a:rPr>
              <a:pPr defTabSz="457200" fontAlgn="base">
                <a:spcBef>
                  <a:spcPct val="0"/>
                </a:spcBef>
                <a:spcAft>
                  <a:spcPct val="0"/>
                </a:spcAft>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2046891617"/>
      </p:ext>
    </p:extLst>
  </p:cSld>
  <p:clrMapOvr>
    <a:masterClrMapping/>
  </p:clrMapOvr>
  <p:transition xmlns:p14="http://schemas.microsoft.com/office/powerpoint/2010/main" advTm="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2F1CC388-E6FE-4E87-9D5E-958E7B209622}" type="datetime1">
              <a:rPr lang="en-US">
                <a:solidFill>
                  <a:prstClr val="black"/>
                </a:solidFill>
                <a:ea typeface="ＭＳ Ｐゴシック" pitchFamily="34" charset="-128"/>
              </a:rPr>
              <a:pPr defTabSz="457200" fontAlgn="base">
                <a:spcBef>
                  <a:spcPct val="0"/>
                </a:spcBef>
                <a:spcAft>
                  <a:spcPct val="0"/>
                </a:spcAft>
                <a:defRPr/>
              </a:pPr>
              <a:t>6/25/14</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1371600" y="6356350"/>
            <a:ext cx="4648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cs typeface="ＭＳ Ｐゴシック" charset="-128"/>
              </a:defRPr>
            </a:lvl1pPr>
          </a:lstStyle>
          <a:p>
            <a:pPr defTabSz="457200" fontAlgn="base">
              <a:spcBef>
                <a:spcPct val="0"/>
              </a:spcBef>
              <a:spcAft>
                <a:spcPct val="0"/>
              </a:spcAft>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842A5CE1-9D88-4551-94DA-906F2666C2CA}" type="slidenum">
              <a:rPr lang="en-US">
                <a:solidFill>
                  <a:prstClr val="black"/>
                </a:solidFill>
                <a:ea typeface="ＭＳ Ｐゴシック" pitchFamily="34" charset="-128"/>
              </a:rPr>
              <a:pPr defTabSz="457200" fontAlgn="base">
                <a:spcBef>
                  <a:spcPct val="0"/>
                </a:spcBef>
                <a:spcAft>
                  <a:spcPct val="0"/>
                </a:spcAft>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1571245255"/>
      </p:ext>
    </p:extLst>
  </p:cSld>
  <p:clrMapOvr>
    <a:masterClrMapping/>
  </p:clrMapOvr>
  <p:transition xmlns:p14="http://schemas.microsoft.com/office/powerpoint/2010/main"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76ACB63F-8777-421B-B694-DF63839DA50D}" type="datetime1">
              <a:rPr lang="en-US">
                <a:solidFill>
                  <a:prstClr val="black"/>
                </a:solidFill>
                <a:ea typeface="ＭＳ Ｐゴシック" pitchFamily="34" charset="-128"/>
              </a:rPr>
              <a:pPr defTabSz="457200" fontAlgn="base">
                <a:spcBef>
                  <a:spcPct val="0"/>
                </a:spcBef>
                <a:spcAft>
                  <a:spcPct val="0"/>
                </a:spcAft>
                <a:defRPr/>
              </a:pPr>
              <a:t>6/25/14</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1371600" y="6356350"/>
            <a:ext cx="4648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cs typeface="ＭＳ Ｐゴシック" charset="-128"/>
              </a:defRPr>
            </a:lvl1pPr>
          </a:lstStyle>
          <a:p>
            <a:pPr defTabSz="457200" fontAlgn="base">
              <a:spcBef>
                <a:spcPct val="0"/>
              </a:spcBef>
              <a:spcAft>
                <a:spcPct val="0"/>
              </a:spcAft>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45CBF55D-2180-48BB-B766-8FA39AB3F238}" type="slidenum">
              <a:rPr lang="en-US">
                <a:solidFill>
                  <a:prstClr val="black"/>
                </a:solidFill>
                <a:ea typeface="ＭＳ Ｐゴシック" pitchFamily="34" charset="-128"/>
              </a:rPr>
              <a:pPr defTabSz="457200" fontAlgn="base">
                <a:spcBef>
                  <a:spcPct val="0"/>
                </a:spcBef>
                <a:spcAft>
                  <a:spcPct val="0"/>
                </a:spcAft>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2616052760"/>
      </p:ext>
    </p:extLst>
  </p:cSld>
  <p:clrMapOvr>
    <a:masterClrMapping/>
  </p:clrMapOvr>
  <p:transition xmlns:p14="http://schemas.microsoft.com/office/powerpoint/2010/main" advTm="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ADC45E39-0F90-4F59-A194-86D0A7E01BD5}" type="datetime1">
              <a:rPr lang="en-US">
                <a:solidFill>
                  <a:prstClr val="black"/>
                </a:solidFill>
                <a:ea typeface="ＭＳ Ｐゴシック" pitchFamily="34" charset="-128"/>
              </a:rPr>
              <a:pPr defTabSz="457200" fontAlgn="base">
                <a:spcBef>
                  <a:spcPct val="0"/>
                </a:spcBef>
                <a:spcAft>
                  <a:spcPct val="0"/>
                </a:spcAft>
                <a:defRPr/>
              </a:pPr>
              <a:t>6/25/14</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1371600" y="6356350"/>
            <a:ext cx="4648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cs typeface="ＭＳ Ｐゴシック" charset="-128"/>
              </a:defRPr>
            </a:lvl1pPr>
          </a:lstStyle>
          <a:p>
            <a:pPr defTabSz="457200" fontAlgn="base">
              <a:spcBef>
                <a:spcPct val="0"/>
              </a:spcBef>
              <a:spcAft>
                <a:spcPct val="0"/>
              </a:spcAft>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FCFBDFA8-0562-41F6-A9FF-D5E5CEFF578C}" type="slidenum">
              <a:rPr lang="en-US">
                <a:solidFill>
                  <a:prstClr val="black"/>
                </a:solidFill>
                <a:ea typeface="ＭＳ Ｐゴシック" pitchFamily="34" charset="-128"/>
              </a:rPr>
              <a:pPr defTabSz="457200" fontAlgn="base">
                <a:spcBef>
                  <a:spcPct val="0"/>
                </a:spcBef>
                <a:spcAft>
                  <a:spcPct val="0"/>
                </a:spcAft>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2671893884"/>
      </p:ext>
    </p:extLst>
  </p:cSld>
  <p:clrMapOvr>
    <a:masterClrMapping/>
  </p:clrMapOvr>
  <p:transition xmlns:p14="http://schemas.microsoft.com/office/powerpoint/2010/main" advTm="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81AF2F28-559D-4186-9CED-5E10A9E80786}" type="datetime1">
              <a:rPr lang="en-US">
                <a:solidFill>
                  <a:prstClr val="black"/>
                </a:solidFill>
                <a:ea typeface="ＭＳ Ｐゴシック" pitchFamily="34" charset="-128"/>
              </a:rPr>
              <a:pPr defTabSz="457200" fontAlgn="base">
                <a:spcBef>
                  <a:spcPct val="0"/>
                </a:spcBef>
                <a:spcAft>
                  <a:spcPct val="0"/>
                </a:spcAft>
                <a:defRPr/>
              </a:pPr>
              <a:t>6/25/14</a:t>
            </a:fld>
            <a:endParaRPr lang="en-US">
              <a:solidFill>
                <a:prstClr val="black"/>
              </a:solidFill>
              <a:ea typeface="ＭＳ Ｐゴシック" pitchFamily="34" charset="-128"/>
            </a:endParaRPr>
          </a:p>
        </p:txBody>
      </p:sp>
      <p:sp>
        <p:nvSpPr>
          <p:cNvPr id="6" name="Footer Placeholder 5"/>
          <p:cNvSpPr>
            <a:spLocks noGrp="1"/>
          </p:cNvSpPr>
          <p:nvPr>
            <p:ph type="ftr" sz="quarter" idx="11"/>
          </p:nvPr>
        </p:nvSpPr>
        <p:spPr>
          <a:xfrm>
            <a:off x="1371600" y="6356350"/>
            <a:ext cx="4648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cs typeface="ＭＳ Ｐゴシック" charset="-128"/>
              </a:defRPr>
            </a:lvl1pPr>
          </a:lstStyle>
          <a:p>
            <a:pPr defTabSz="457200" fontAlgn="base">
              <a:spcBef>
                <a:spcPct val="0"/>
              </a:spcBef>
              <a:spcAft>
                <a:spcPct val="0"/>
              </a:spcAft>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5F2ACB28-6B7A-4F8D-A392-F354EA0B768A}" type="slidenum">
              <a:rPr lang="en-US">
                <a:solidFill>
                  <a:prstClr val="black"/>
                </a:solidFill>
                <a:ea typeface="ＭＳ Ｐゴシック" pitchFamily="34" charset="-128"/>
              </a:rPr>
              <a:pPr defTabSz="457200" fontAlgn="base">
                <a:spcBef>
                  <a:spcPct val="0"/>
                </a:spcBef>
                <a:spcAft>
                  <a:spcPct val="0"/>
                </a:spcAft>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3799193236"/>
      </p:ext>
    </p:extLst>
  </p:cSld>
  <p:clrMapOvr>
    <a:masterClrMapping/>
  </p:clrMapOvr>
  <p:transition xmlns:p14="http://schemas.microsoft.com/office/powerpoint/2010/main" advTm="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63BECBD0-3B8B-40FC-B428-96B640F8F617}" type="datetime1">
              <a:rPr lang="en-US">
                <a:solidFill>
                  <a:prstClr val="black"/>
                </a:solidFill>
                <a:ea typeface="ＭＳ Ｐゴシック" pitchFamily="34" charset="-128"/>
              </a:rPr>
              <a:pPr defTabSz="457200" fontAlgn="base">
                <a:spcBef>
                  <a:spcPct val="0"/>
                </a:spcBef>
                <a:spcAft>
                  <a:spcPct val="0"/>
                </a:spcAft>
                <a:defRPr/>
              </a:pPr>
              <a:t>6/25/14</a:t>
            </a:fld>
            <a:endParaRPr lang="en-US">
              <a:solidFill>
                <a:prstClr val="black"/>
              </a:solidFill>
              <a:ea typeface="ＭＳ Ｐゴシック" pitchFamily="34" charset="-128"/>
            </a:endParaRPr>
          </a:p>
        </p:txBody>
      </p:sp>
      <p:sp>
        <p:nvSpPr>
          <p:cNvPr id="8" name="Footer Placeholder 7"/>
          <p:cNvSpPr>
            <a:spLocks noGrp="1"/>
          </p:cNvSpPr>
          <p:nvPr>
            <p:ph type="ftr" sz="quarter" idx="11"/>
          </p:nvPr>
        </p:nvSpPr>
        <p:spPr>
          <a:xfrm>
            <a:off x="1371600" y="6356350"/>
            <a:ext cx="4648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cs typeface="ＭＳ Ｐゴシック" charset="-128"/>
              </a:defRPr>
            </a:lvl1pPr>
          </a:lstStyle>
          <a:p>
            <a:pPr defTabSz="457200" fontAlgn="base">
              <a:spcBef>
                <a:spcPct val="0"/>
              </a:spcBef>
              <a:spcAft>
                <a:spcPct val="0"/>
              </a:spcAft>
              <a:defRPr/>
            </a:pP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BCA503A1-48C5-42B4-8BED-E5BDE9B67F60}" type="slidenum">
              <a:rPr lang="en-US">
                <a:solidFill>
                  <a:prstClr val="black"/>
                </a:solidFill>
                <a:ea typeface="ＭＳ Ｐゴシック" pitchFamily="34" charset="-128"/>
              </a:rPr>
              <a:pPr defTabSz="457200" fontAlgn="base">
                <a:spcBef>
                  <a:spcPct val="0"/>
                </a:spcBef>
                <a:spcAft>
                  <a:spcPct val="0"/>
                </a:spcAft>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2831011474"/>
      </p:ext>
    </p:extLst>
  </p:cSld>
  <p:clrMapOvr>
    <a:masterClrMapping/>
  </p:clrMapOvr>
  <p:transition xmlns:p14="http://schemas.microsoft.com/office/powerpoint/2010/main" advTm="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21689675"/>
      </p:ext>
    </p:extLst>
  </p:cSld>
  <p:clrMapOvr>
    <a:masterClrMapping/>
  </p:clrMapOvr>
  <p:transition xmlns:p14="http://schemas.microsoft.com/office/powerpoint/2010/main" advTm="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214957"/>
      </p:ext>
    </p:extLst>
  </p:cSld>
  <p:clrMapOvr>
    <a:masterClrMapping/>
  </p:clrMapOvr>
  <p:transition xmlns:p14="http://schemas.microsoft.com/office/powerpoint/2010/main" advTm="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38D6551C-FE90-4F0F-A9A3-29D612A77009}" type="datetime1">
              <a:rPr lang="en-US">
                <a:solidFill>
                  <a:prstClr val="black"/>
                </a:solidFill>
                <a:ea typeface="ＭＳ Ｐゴシック" pitchFamily="34" charset="-128"/>
              </a:rPr>
              <a:pPr defTabSz="457200" fontAlgn="base">
                <a:spcBef>
                  <a:spcPct val="0"/>
                </a:spcBef>
                <a:spcAft>
                  <a:spcPct val="0"/>
                </a:spcAft>
                <a:defRPr/>
              </a:pPr>
              <a:t>6/25/14</a:t>
            </a:fld>
            <a:endParaRPr lang="en-US">
              <a:solidFill>
                <a:prstClr val="black"/>
              </a:solidFill>
              <a:ea typeface="ＭＳ Ｐゴシック" pitchFamily="34" charset="-128"/>
            </a:endParaRPr>
          </a:p>
        </p:txBody>
      </p:sp>
      <p:sp>
        <p:nvSpPr>
          <p:cNvPr id="6" name="Footer Placeholder 5"/>
          <p:cNvSpPr>
            <a:spLocks noGrp="1"/>
          </p:cNvSpPr>
          <p:nvPr>
            <p:ph type="ftr" sz="quarter" idx="11"/>
          </p:nvPr>
        </p:nvSpPr>
        <p:spPr>
          <a:xfrm>
            <a:off x="1371600" y="6356350"/>
            <a:ext cx="4648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cs typeface="ＭＳ Ｐゴシック" charset="-128"/>
              </a:defRPr>
            </a:lvl1pPr>
          </a:lstStyle>
          <a:p>
            <a:pPr defTabSz="457200" fontAlgn="base">
              <a:spcBef>
                <a:spcPct val="0"/>
              </a:spcBef>
              <a:spcAft>
                <a:spcPct val="0"/>
              </a:spcAft>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00A031F4-74F7-4590-813D-46B0E34B4331}" type="slidenum">
              <a:rPr lang="en-US">
                <a:solidFill>
                  <a:prstClr val="black"/>
                </a:solidFill>
                <a:ea typeface="ＭＳ Ｐゴシック" pitchFamily="34" charset="-128"/>
              </a:rPr>
              <a:pPr defTabSz="457200" fontAlgn="base">
                <a:spcBef>
                  <a:spcPct val="0"/>
                </a:spcBef>
                <a:spcAft>
                  <a:spcPct val="0"/>
                </a:spcAft>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1189321267"/>
      </p:ext>
    </p:extLst>
  </p:cSld>
  <p:clrMapOvr>
    <a:masterClrMapping/>
  </p:clrMapOvr>
  <p:transition xmlns:p14="http://schemas.microsoft.com/office/powerpoint/2010/main" advTm="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4D6006B0-434E-4C7D-8E45-9A7A86AD8460}" type="datetime1">
              <a:rPr lang="en-US">
                <a:solidFill>
                  <a:prstClr val="black"/>
                </a:solidFill>
                <a:ea typeface="ＭＳ Ｐゴシック" pitchFamily="34" charset="-128"/>
              </a:rPr>
              <a:pPr defTabSz="457200" fontAlgn="base">
                <a:spcBef>
                  <a:spcPct val="0"/>
                </a:spcBef>
                <a:spcAft>
                  <a:spcPct val="0"/>
                </a:spcAft>
                <a:defRPr/>
              </a:pPr>
              <a:t>6/25/14</a:t>
            </a:fld>
            <a:endParaRPr lang="en-US">
              <a:solidFill>
                <a:prstClr val="black"/>
              </a:solidFill>
              <a:ea typeface="ＭＳ Ｐゴシック" pitchFamily="34" charset="-128"/>
            </a:endParaRPr>
          </a:p>
        </p:txBody>
      </p:sp>
      <p:sp>
        <p:nvSpPr>
          <p:cNvPr id="6" name="Footer Placeholder 5"/>
          <p:cNvSpPr>
            <a:spLocks noGrp="1"/>
          </p:cNvSpPr>
          <p:nvPr>
            <p:ph type="ftr" sz="quarter" idx="11"/>
          </p:nvPr>
        </p:nvSpPr>
        <p:spPr>
          <a:xfrm>
            <a:off x="1371600" y="6356350"/>
            <a:ext cx="4648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cs typeface="ＭＳ Ｐゴシック" charset="-128"/>
              </a:defRPr>
            </a:lvl1pPr>
          </a:lstStyle>
          <a:p>
            <a:pPr defTabSz="457200" fontAlgn="base">
              <a:spcBef>
                <a:spcPct val="0"/>
              </a:spcBef>
              <a:spcAft>
                <a:spcPct val="0"/>
              </a:spcAft>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defTabSz="457200" fontAlgn="base">
              <a:spcBef>
                <a:spcPct val="0"/>
              </a:spcBef>
              <a:spcAft>
                <a:spcPct val="0"/>
              </a:spcAft>
              <a:defRPr/>
            </a:pPr>
            <a:fld id="{005E7FBB-F074-45F5-BB96-E13FD9860547}" type="slidenum">
              <a:rPr lang="en-US">
                <a:solidFill>
                  <a:prstClr val="black"/>
                </a:solidFill>
                <a:ea typeface="ＭＳ Ｐゴシック" pitchFamily="34" charset="-128"/>
              </a:rPr>
              <a:pPr defTabSz="457200" fontAlgn="base">
                <a:spcBef>
                  <a:spcPct val="0"/>
                </a:spcBef>
                <a:spcAft>
                  <a:spcPct val="0"/>
                </a:spcAft>
                <a:defRPr/>
              </a:pPr>
              <a:t>‹#›</a:t>
            </a:fld>
            <a:endParaRPr lang="en-US">
              <a:solidFill>
                <a:prstClr val="black"/>
              </a:solidFill>
              <a:ea typeface="ＭＳ Ｐゴシック" pitchFamily="34" charset="-128"/>
            </a:endParaRPr>
          </a:p>
        </p:txBody>
      </p:sp>
    </p:spTree>
    <p:extLst>
      <p:ext uri="{BB962C8B-B14F-4D97-AF65-F5344CB8AC3E}">
        <p14:creationId xmlns:p14="http://schemas.microsoft.com/office/powerpoint/2010/main" val="294512713"/>
      </p:ext>
    </p:extLst>
  </p:cSld>
  <p:clrMapOvr>
    <a:masterClrMapping/>
  </p:clrMapOvr>
  <p:transition xmlns:p14="http://schemas.microsoft.com/office/powerpoint/2010/main" advTm="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tags" Target="../tags/tag1.xml"/><Relationship Id="rId14" Type="http://schemas.openxmlformats.org/officeDocument/2006/relationships/tags" Target="../tags/tag2.xml"/><Relationship Id="rId15" Type="http://schemas.openxmlformats.org/officeDocument/2006/relationships/tags" Target="../tags/tag3.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ChangeArrowheads="1"/>
          </p:cNvSpPr>
          <p:nvPr>
            <p:custDataLst>
              <p:tags r:id="rId13"/>
            </p:custDataLst>
          </p:nvPr>
        </p:nvSpPr>
        <p:spPr bwMode="auto">
          <a:xfrm>
            <a:off x="0" y="0"/>
            <a:ext cx="9144000" cy="609600"/>
          </a:xfrm>
          <a:prstGeom prst="rect">
            <a:avLst/>
          </a:prstGeom>
          <a:solidFill>
            <a:srgbClr val="800000"/>
          </a:solidFill>
          <a:ln w="9525">
            <a:solidFill>
              <a:srgbClr val="800000"/>
            </a:solidFill>
            <a:miter lim="800000"/>
            <a:headEnd/>
            <a:tailEnd/>
          </a:ln>
          <a:effectLst>
            <a:outerShdw blurRad="63500" dist="23000" dir="5400000" rotWithShape="0">
              <a:srgbClr val="000000">
                <a:alpha val="34998"/>
              </a:srgbClr>
            </a:outerShdw>
          </a:effectLst>
        </p:spPr>
        <p:txBody>
          <a:bodyPr anchor="ctr"/>
          <a:lstStyle/>
          <a:p>
            <a:pPr algn="ctr" defTabSz="457200" fontAlgn="base">
              <a:spcBef>
                <a:spcPct val="0"/>
              </a:spcBef>
              <a:spcAft>
                <a:spcPct val="0"/>
              </a:spcAft>
              <a:defRPr/>
            </a:pPr>
            <a:endParaRPr lang="en-US">
              <a:solidFill>
                <a:srgbClr val="FFFFFF"/>
              </a:solidFill>
              <a:ea typeface="ＭＳ Ｐゴシック" charset="0"/>
              <a:cs typeface="ＭＳ Ｐゴシック" charset="0"/>
            </a:endParaRPr>
          </a:p>
        </p:txBody>
      </p:sp>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8"/>
          <p:cNvSpPr>
            <a:spLocks noChangeArrowheads="1"/>
          </p:cNvSpPr>
          <p:nvPr>
            <p:custDataLst>
              <p:tags r:id="rId14"/>
            </p:custDataLst>
          </p:nvPr>
        </p:nvSpPr>
        <p:spPr bwMode="auto">
          <a:xfrm>
            <a:off x="0" y="6738938"/>
            <a:ext cx="9144000" cy="119062"/>
          </a:xfrm>
          <a:prstGeom prst="rect">
            <a:avLst/>
          </a:prstGeom>
          <a:solidFill>
            <a:srgbClr val="800000"/>
          </a:solidFill>
          <a:ln w="9525">
            <a:solidFill>
              <a:srgbClr val="800000"/>
            </a:solidFill>
            <a:miter lim="800000"/>
            <a:headEnd/>
            <a:tailEnd/>
          </a:ln>
          <a:effectLst>
            <a:outerShdw blurRad="63500" dist="23000" dir="5400000" rotWithShape="0">
              <a:srgbClr val="000000">
                <a:alpha val="34998"/>
              </a:srgbClr>
            </a:outerShdw>
          </a:effectLst>
        </p:spPr>
        <p:txBody>
          <a:bodyPr anchor="ctr"/>
          <a:lstStyle/>
          <a:p>
            <a:pPr algn="ctr" defTabSz="457200" fontAlgn="base">
              <a:spcBef>
                <a:spcPct val="0"/>
              </a:spcBef>
              <a:spcAft>
                <a:spcPct val="0"/>
              </a:spcAft>
              <a:defRPr/>
            </a:pPr>
            <a:endParaRPr lang="en-US">
              <a:solidFill>
                <a:srgbClr val="FFFFFF"/>
              </a:solidFill>
              <a:ea typeface="ＭＳ Ｐゴシック" charset="0"/>
              <a:cs typeface="ＭＳ Ｐゴシック" charset="0"/>
            </a:endParaRPr>
          </a:p>
        </p:txBody>
      </p:sp>
      <p:pic>
        <p:nvPicPr>
          <p:cNvPr id="1030" name="Picture 7" descr="HSC_Lib.Health.Sci.f#64EC9F.jpg"/>
          <p:cNvPicPr>
            <a:picLocks noChangeAspect="1"/>
          </p:cNvPicPr>
          <p:nvPr>
            <p:custDataLst>
              <p:tags r:id="rId15"/>
            </p:custDataLst>
          </p:nvPr>
        </p:nvPicPr>
        <p:blipFill>
          <a:blip r:embed="rId16">
            <a:extLst>
              <a:ext uri="{28A0092B-C50C-407E-A947-70E740481C1C}">
                <a14:useLocalDpi xmlns:a14="http://schemas.microsoft.com/office/drawing/2010/main" val="0"/>
              </a:ext>
            </a:extLst>
          </a:blip>
          <a:srcRect/>
          <a:stretch>
            <a:fillRect/>
          </a:stretch>
        </p:blipFill>
        <p:spPr bwMode="auto">
          <a:xfrm>
            <a:off x="76200" y="6248400"/>
            <a:ext cx="2743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61849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advTm="10000"/>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8" charset="-128"/>
          <a:cs typeface="ＭＳ Ｐゴシック" pitchFamily="68" charset="-128"/>
        </a:defRPr>
      </a:lvl1pPr>
      <a:lvl2pPr algn="ctr" defTabSz="457200" rtl="0" eaLnBrk="0" fontAlgn="base" hangingPunct="0">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2pPr>
      <a:lvl3pPr algn="ctr" defTabSz="457200" rtl="0" eaLnBrk="0" fontAlgn="base" hangingPunct="0">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3pPr>
      <a:lvl4pPr algn="ctr" defTabSz="457200" rtl="0" eaLnBrk="0" fontAlgn="base" hangingPunct="0">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4pPr>
      <a:lvl5pPr algn="ctr" defTabSz="457200" rtl="0" eaLnBrk="0" fontAlgn="base" hangingPunct="0">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5pPr>
      <a:lvl6pPr marL="457200" algn="ctr" defTabSz="457200" rtl="0" fontAlgn="base">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6pPr>
      <a:lvl7pPr marL="914400" algn="ctr" defTabSz="457200" rtl="0" fontAlgn="base">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7pPr>
      <a:lvl8pPr marL="1371600" algn="ctr" defTabSz="457200" rtl="0" fontAlgn="base">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8pPr>
      <a:lvl9pPr marL="1828800" algn="ctr" defTabSz="457200" rtl="0" fontAlgn="base">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8" charset="-128"/>
          <a:cs typeface="ＭＳ Ｐゴシック" pitchFamily="68" charset="-128"/>
        </a:defRPr>
      </a:lvl1pPr>
      <a:lvl2pPr marL="742950" indent="-285750" algn="l" defTabSz="457200" rtl="0" eaLnBrk="0" fontAlgn="base" hangingPunct="0">
        <a:spcBef>
          <a:spcPct val="20000"/>
        </a:spcBef>
        <a:spcAft>
          <a:spcPct val="0"/>
        </a:spcAft>
        <a:buFont typeface="Courier New" pitchFamily="49" charset="0"/>
        <a:buChar char="o"/>
        <a:defRPr sz="2800" kern="1200">
          <a:solidFill>
            <a:schemeClr val="tx1"/>
          </a:solidFill>
          <a:latin typeface="+mn-lt"/>
          <a:ea typeface="ＭＳ Ｐゴシック" pitchFamily="68"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8" charset="-128"/>
          <a:cs typeface="+mn-cs"/>
        </a:defRPr>
      </a:lvl3pPr>
      <a:lvl4pPr marL="1600200" indent="-228600" algn="l" defTabSz="457200" rtl="0" eaLnBrk="0" fontAlgn="base" hangingPunct="0">
        <a:spcBef>
          <a:spcPct val="20000"/>
        </a:spcBef>
        <a:spcAft>
          <a:spcPct val="0"/>
        </a:spcAft>
        <a:buFont typeface="Courier New" pitchFamily="49" charset="0"/>
        <a:buChar char="o"/>
        <a:defRPr sz="2000" kern="1200">
          <a:solidFill>
            <a:schemeClr val="tx1"/>
          </a:solidFill>
          <a:latin typeface="+mn-lt"/>
          <a:ea typeface="ＭＳ Ｐゴシック" pitchFamily="68"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3.jpe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3.jpe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17.png"/><Relationship Id="rId5"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2.jpeg"/><Relationship Id="rId5" Type="http://schemas.openxmlformats.org/officeDocument/2006/relationships/image" Target="../media/image4.png"/><Relationship Id="rId6" Type="http://schemas.openxmlformats.org/officeDocument/2006/relationships/image" Target="../media/image30.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2.jpeg"/><Relationship Id="rId5" Type="http://schemas.openxmlformats.org/officeDocument/2006/relationships/image" Target="../media/image31.pn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2.jpe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 Id="rId3"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7.png"/><Relationship Id="rId5"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 Id="rId3"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7.tiff"/><Relationship Id="rId4" Type="http://schemas.openxmlformats.org/officeDocument/2006/relationships/image" Target="../media/image8.pn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3.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3.jp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76400"/>
            <a:ext cx="7924800" cy="1679575"/>
          </a:xfrm>
        </p:spPr>
        <p:txBody>
          <a:bodyPr/>
          <a:lstStyle/>
          <a:p>
            <a:r>
              <a:rPr lang="en-US" sz="6000" b="1" dirty="0" smtClean="0"/>
              <a:t>Physical</a:t>
            </a:r>
            <a:r>
              <a:rPr lang="en-US" sz="6000" b="1" dirty="0"/>
              <a:t> </a:t>
            </a:r>
            <a:r>
              <a:rPr lang="en-US" sz="6000" b="1" dirty="0" smtClean="0"/>
              <a:t>Therapy</a:t>
            </a:r>
            <a:br>
              <a:rPr lang="en-US" sz="6000" b="1" dirty="0" smtClean="0"/>
            </a:br>
            <a:r>
              <a:rPr lang="en-US" sz="6000" b="1" dirty="0" smtClean="0"/>
              <a:t>Library Orientation</a:t>
            </a:r>
            <a:endParaRPr lang="en-US" sz="6000" b="1" dirty="0"/>
          </a:p>
        </p:txBody>
      </p:sp>
      <p:sp>
        <p:nvSpPr>
          <p:cNvPr id="3" name="Subtitle 2"/>
          <p:cNvSpPr>
            <a:spLocks noGrp="1"/>
          </p:cNvSpPr>
          <p:nvPr>
            <p:ph type="subTitle" idx="1"/>
          </p:nvPr>
        </p:nvSpPr>
        <p:spPr>
          <a:xfrm>
            <a:off x="1371600" y="4267200"/>
            <a:ext cx="6400800" cy="1752600"/>
          </a:xfrm>
        </p:spPr>
        <p:txBody>
          <a:bodyPr/>
          <a:lstStyle/>
          <a:p>
            <a:r>
              <a:rPr lang="en-US" dirty="0" smtClean="0"/>
              <a:t>June 6, 2014</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703664"/>
            <a:ext cx="2590800" cy="1036320"/>
          </a:xfrm>
          <a:prstGeom prst="rect">
            <a:avLst/>
          </a:prstGeom>
        </p:spPr>
      </p:pic>
    </p:spTree>
    <p:extLst>
      <p:ext uri="{BB962C8B-B14F-4D97-AF65-F5344CB8AC3E}">
        <p14:creationId xmlns:p14="http://schemas.microsoft.com/office/powerpoint/2010/main" val="3410554640"/>
      </p:ext>
    </p:extLst>
  </p:cSld>
  <p:clrMapOvr>
    <a:masterClrMapping/>
  </p:clrMapOvr>
  <p:transition xmlns:p14="http://schemas.microsoft.com/office/powerpoint/2010/main" advTm="0"/>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18127" y="1690582"/>
            <a:ext cx="3944389" cy="3046988"/>
          </a:xfrm>
          <a:prstGeom prst="rect">
            <a:avLst/>
          </a:prstGeom>
          <a:noFill/>
        </p:spPr>
        <p:txBody>
          <a:bodyPr wrap="square" rtlCol="0">
            <a:spAutoFit/>
          </a:bodyPr>
          <a:lstStyle/>
          <a:p>
            <a:pPr marL="285750" indent="-285750">
              <a:buFont typeface="Wingdings" charset="2"/>
              <a:buChar char="§"/>
            </a:pPr>
            <a:r>
              <a:rPr lang="en-US" sz="2400" dirty="0" smtClean="0"/>
              <a:t>Located on the 2</a:t>
            </a:r>
            <a:r>
              <a:rPr lang="en-US" sz="2400" baseline="30000" dirty="0" smtClean="0"/>
              <a:t>nd</a:t>
            </a:r>
            <a:r>
              <a:rPr lang="en-US" sz="2400" dirty="0" smtClean="0"/>
              <a:t> floor of the library</a:t>
            </a:r>
          </a:p>
          <a:p>
            <a:endParaRPr lang="en-US" sz="2400" dirty="0" smtClean="0"/>
          </a:p>
          <a:p>
            <a:pPr marL="285750" indent="-285750">
              <a:buFont typeface="Wingdings" charset="2"/>
              <a:buChar char="§"/>
            </a:pPr>
            <a:r>
              <a:rPr lang="en-US" sz="2400" dirty="0"/>
              <a:t>Check out computer stations, anatomical models, and more</a:t>
            </a:r>
            <a:r>
              <a:rPr lang="en-US" sz="2400" dirty="0" smtClean="0"/>
              <a:t>!</a:t>
            </a:r>
            <a:endParaRPr lang="en-US" sz="2400" dirty="0"/>
          </a:p>
          <a:p>
            <a:endParaRPr lang="en-US" sz="2400" dirty="0" smtClean="0"/>
          </a:p>
          <a:p>
            <a:pPr marL="285750" indent="-285750">
              <a:buFont typeface="Wingdings" charset="2"/>
              <a:buChar char="§"/>
            </a:pPr>
            <a:r>
              <a:rPr lang="en-US" sz="2400" dirty="0" smtClean="0"/>
              <a:t>Requires a library card</a:t>
            </a:r>
            <a:endParaRPr lang="en-US" sz="2400" dirty="0"/>
          </a:p>
        </p:txBody>
      </p:sp>
      <p:pic>
        <p:nvPicPr>
          <p:cNvPr id="4" name="Picture 3" descr="AA03916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616" y="1704883"/>
            <a:ext cx="3563112" cy="3054096"/>
          </a:xfrm>
          <a:prstGeom prst="rect">
            <a:avLst/>
          </a:prstGeom>
        </p:spPr>
      </p:pic>
      <p:sp>
        <p:nvSpPr>
          <p:cNvPr id="6" name="Rectangle 5"/>
          <p:cNvSpPr>
            <a:spLocks noChangeArrowheads="1"/>
          </p:cNvSpPr>
          <p:nvPr/>
        </p:nvSpPr>
        <p:spPr bwMode="auto">
          <a:xfrm>
            <a:off x="76200" y="-76200"/>
            <a:ext cx="605095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4400" dirty="0" smtClean="0">
                <a:solidFill>
                  <a:prstClr val="white"/>
                </a:solidFill>
                <a:latin typeface="+mj-lt"/>
                <a:cs typeface="Times New Roman" pitchFamily="18" charset="0"/>
              </a:rPr>
              <a:t>Learning Resource Center</a:t>
            </a:r>
            <a:endParaRPr lang="en-US" altLang="en-US" sz="4400" dirty="0">
              <a:solidFill>
                <a:prstClr val="white"/>
              </a:solidFill>
              <a:latin typeface="+mj-lt"/>
              <a:cs typeface="Times New Roman"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5856064"/>
            <a:ext cx="2209800" cy="883920"/>
          </a:xfrm>
          <a:prstGeom prst="rect">
            <a:avLst/>
          </a:prstGeom>
        </p:spPr>
      </p:pic>
    </p:spTree>
    <p:extLst>
      <p:ext uri="{BB962C8B-B14F-4D97-AF65-F5344CB8AC3E}">
        <p14:creationId xmlns:p14="http://schemas.microsoft.com/office/powerpoint/2010/main" val="1623751687"/>
      </p:ext>
    </p:extLst>
  </p:cSld>
  <p:clrMapOvr>
    <a:masterClrMapping/>
  </p:clrMapOvr>
  <p:transition xmlns:p14="http://schemas.microsoft.com/office/powerpoint/2010/main" advTm="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76200" y="-76200"/>
            <a:ext cx="7010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4400" dirty="0" smtClean="0">
                <a:solidFill>
                  <a:prstClr val="white"/>
                </a:solidFill>
                <a:latin typeface="+mj-lt"/>
                <a:cs typeface="Times New Roman" pitchFamily="18" charset="0"/>
              </a:rPr>
              <a:t>Borrowing Policies </a:t>
            </a:r>
            <a:r>
              <a:rPr lang="en-US" altLang="en-US" sz="4400" dirty="0">
                <a:solidFill>
                  <a:prstClr val="white"/>
                </a:solidFill>
                <a:latin typeface="+mj-lt"/>
                <a:cs typeface="Times New Roman" pitchFamily="18" charset="0"/>
              </a:rPr>
              <a:t>and Fines</a:t>
            </a:r>
          </a:p>
        </p:txBody>
      </p:sp>
      <p:sp>
        <p:nvSpPr>
          <p:cNvPr id="19459" name="TextBox 1"/>
          <p:cNvSpPr txBox="1">
            <a:spLocks noChangeArrowheads="1"/>
          </p:cNvSpPr>
          <p:nvPr/>
        </p:nvSpPr>
        <p:spPr bwMode="auto">
          <a:xfrm>
            <a:off x="432010" y="990600"/>
            <a:ext cx="79248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fontAlgn="base" hangingPunct="1">
              <a:spcBef>
                <a:spcPct val="0"/>
              </a:spcBef>
              <a:spcAft>
                <a:spcPct val="0"/>
              </a:spcAft>
            </a:pPr>
            <a:r>
              <a:rPr lang="en-US" altLang="en-US" sz="2400" b="1" dirty="0" smtClean="0">
                <a:solidFill>
                  <a:prstClr val="black"/>
                </a:solidFill>
                <a:latin typeface="+mn-lt"/>
                <a:cs typeface="Times New Roman" pitchFamily="18" charset="0"/>
              </a:rPr>
              <a:t>Books/Audiovisuals/Journals:</a:t>
            </a:r>
          </a:p>
          <a:p>
            <a:pPr defTabSz="457200" eaLnBrk="1" fontAlgn="base" hangingPunct="1">
              <a:spcBef>
                <a:spcPct val="0"/>
              </a:spcBef>
              <a:spcAft>
                <a:spcPct val="0"/>
              </a:spcAft>
            </a:pPr>
            <a:endParaRPr lang="en-US" altLang="en-US" dirty="0">
              <a:solidFill>
                <a:prstClr val="black"/>
              </a:solidFill>
              <a:latin typeface="+mn-lt"/>
              <a:cs typeface="Times New Roman" pitchFamily="18" charset="0"/>
            </a:endParaRPr>
          </a:p>
          <a:p>
            <a:pPr defTabSz="457200" eaLnBrk="1" fontAlgn="base" hangingPunct="1">
              <a:spcBef>
                <a:spcPct val="0"/>
              </a:spcBef>
              <a:spcAft>
                <a:spcPct val="0"/>
              </a:spcAft>
              <a:buFontTx/>
              <a:buChar char="•"/>
            </a:pPr>
            <a:r>
              <a:rPr lang="en-US" altLang="en-US" dirty="0">
                <a:solidFill>
                  <a:prstClr val="black"/>
                </a:solidFill>
                <a:latin typeface="+mn-lt"/>
                <a:cs typeface="Times New Roman" pitchFamily="18" charset="0"/>
              </a:rPr>
              <a:t> </a:t>
            </a:r>
            <a:r>
              <a:rPr lang="en-US" altLang="en-US" dirty="0" smtClean="0">
                <a:solidFill>
                  <a:prstClr val="black"/>
                </a:solidFill>
                <a:latin typeface="+mn-lt"/>
                <a:cs typeface="Times New Roman" pitchFamily="18" charset="0"/>
              </a:rPr>
              <a:t>Checkout period for books is two weeks, audiovisuals for 10 days. Journals in the print collection can be copied but not checked out.</a:t>
            </a:r>
            <a:endParaRPr lang="en-US" altLang="en-US" dirty="0">
              <a:solidFill>
                <a:prstClr val="black"/>
              </a:solidFill>
              <a:latin typeface="+mn-lt"/>
              <a:cs typeface="Times New Roman" pitchFamily="18" charset="0"/>
            </a:endParaRPr>
          </a:p>
          <a:p>
            <a:pPr defTabSz="457200" eaLnBrk="1" fontAlgn="base" hangingPunct="1">
              <a:spcBef>
                <a:spcPct val="0"/>
              </a:spcBef>
              <a:spcAft>
                <a:spcPct val="0"/>
              </a:spcAft>
            </a:pPr>
            <a:endParaRPr lang="en-US" altLang="en-US" dirty="0">
              <a:solidFill>
                <a:prstClr val="black"/>
              </a:solidFill>
              <a:latin typeface="+mn-lt"/>
              <a:cs typeface="Times New Roman" pitchFamily="18" charset="0"/>
            </a:endParaRPr>
          </a:p>
          <a:p>
            <a:pPr defTabSz="457200" eaLnBrk="1" fontAlgn="base" hangingPunct="1">
              <a:spcBef>
                <a:spcPct val="0"/>
              </a:spcBef>
              <a:spcAft>
                <a:spcPct val="0"/>
              </a:spcAft>
              <a:buFontTx/>
              <a:buChar char="•"/>
            </a:pPr>
            <a:r>
              <a:rPr lang="en-US" altLang="en-US" dirty="0">
                <a:solidFill>
                  <a:prstClr val="black"/>
                </a:solidFill>
                <a:latin typeface="+mn-lt"/>
                <a:cs typeface="Times New Roman" pitchFamily="18" charset="0"/>
              </a:rPr>
              <a:t> </a:t>
            </a:r>
            <a:r>
              <a:rPr lang="en-US" altLang="en-US" dirty="0" smtClean="0">
                <a:solidFill>
                  <a:prstClr val="black"/>
                </a:solidFill>
                <a:latin typeface="+mn-lt"/>
                <a:cs typeface="Times New Roman" pitchFamily="18" charset="0"/>
              </a:rPr>
              <a:t>May renew items twice in person, over the phone (806-742-2200), or online through the library catalog. </a:t>
            </a:r>
            <a:endParaRPr lang="en-US" altLang="en-US" dirty="0">
              <a:solidFill>
                <a:prstClr val="black"/>
              </a:solidFill>
              <a:latin typeface="+mn-lt"/>
              <a:cs typeface="Times New Roman" pitchFamily="18" charset="0"/>
            </a:endParaRPr>
          </a:p>
          <a:p>
            <a:pPr defTabSz="457200" eaLnBrk="1" fontAlgn="base" hangingPunct="1">
              <a:spcBef>
                <a:spcPct val="0"/>
              </a:spcBef>
              <a:spcAft>
                <a:spcPct val="0"/>
              </a:spcAft>
            </a:pPr>
            <a:endParaRPr lang="en-US" altLang="en-US" dirty="0">
              <a:solidFill>
                <a:prstClr val="black"/>
              </a:solidFill>
            </a:endParaRPr>
          </a:p>
        </p:txBody>
      </p:sp>
      <p:sp>
        <p:nvSpPr>
          <p:cNvPr id="19460" name="TextBox 2"/>
          <p:cNvSpPr txBox="1">
            <a:spLocks noChangeArrowheads="1"/>
          </p:cNvSpPr>
          <p:nvPr/>
        </p:nvSpPr>
        <p:spPr bwMode="auto">
          <a:xfrm>
            <a:off x="432010" y="3455407"/>
            <a:ext cx="693420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defTabSz="457200" eaLnBrk="1" fontAlgn="base" hangingPunct="1">
              <a:spcBef>
                <a:spcPct val="0"/>
              </a:spcBef>
              <a:spcAft>
                <a:spcPct val="0"/>
              </a:spcAft>
            </a:pPr>
            <a:r>
              <a:rPr lang="en-US" altLang="en-US" sz="2400" b="1" dirty="0" smtClean="0">
                <a:solidFill>
                  <a:prstClr val="black"/>
                </a:solidFill>
                <a:latin typeface="+mn-lt"/>
                <a:cs typeface="Arial" pitchFamily="34" charset="0"/>
              </a:rPr>
              <a:t>Fines for overdue items:</a:t>
            </a:r>
            <a:endParaRPr lang="en-US" altLang="en-US" sz="2400" b="1" dirty="0">
              <a:solidFill>
                <a:prstClr val="black"/>
              </a:solidFill>
              <a:latin typeface="+mn-lt"/>
              <a:cs typeface="Arial" pitchFamily="34" charset="0"/>
            </a:endParaRPr>
          </a:p>
          <a:p>
            <a:pPr defTabSz="457200" eaLnBrk="1" fontAlgn="base" hangingPunct="1">
              <a:spcBef>
                <a:spcPct val="0"/>
              </a:spcBef>
              <a:spcAft>
                <a:spcPct val="0"/>
              </a:spcAft>
            </a:pPr>
            <a:endParaRPr lang="en-US" altLang="en-US" dirty="0" smtClean="0">
              <a:solidFill>
                <a:prstClr val="black"/>
              </a:solidFill>
              <a:latin typeface="+mn-lt"/>
              <a:cs typeface="Arial" pitchFamily="34" charset="0"/>
            </a:endParaRPr>
          </a:p>
          <a:p>
            <a:pPr defTabSz="457200" eaLnBrk="1" fontAlgn="base" hangingPunct="1">
              <a:spcBef>
                <a:spcPct val="0"/>
              </a:spcBef>
              <a:spcAft>
                <a:spcPct val="0"/>
              </a:spcAft>
              <a:buFont typeface="Arial" pitchFamily="34" charset="0"/>
              <a:buChar char="•"/>
            </a:pPr>
            <a:r>
              <a:rPr lang="en-US" altLang="en-US" dirty="0">
                <a:solidFill>
                  <a:prstClr val="black"/>
                </a:solidFill>
                <a:latin typeface="+mn-lt"/>
                <a:cs typeface="Arial" pitchFamily="34" charset="0"/>
              </a:rPr>
              <a:t> </a:t>
            </a:r>
            <a:r>
              <a:rPr lang="en-US" altLang="en-US" dirty="0" smtClean="0">
                <a:solidFill>
                  <a:prstClr val="black"/>
                </a:solidFill>
                <a:latin typeface="+mn-lt"/>
                <a:cs typeface="Arial" pitchFamily="34" charset="0"/>
              </a:rPr>
              <a:t>50 cents per day per item</a:t>
            </a:r>
          </a:p>
          <a:p>
            <a:pPr defTabSz="457200" eaLnBrk="1" fontAlgn="base" hangingPunct="1">
              <a:spcBef>
                <a:spcPct val="0"/>
              </a:spcBef>
              <a:spcAft>
                <a:spcPct val="0"/>
              </a:spcAft>
              <a:buFont typeface="Arial" pitchFamily="34" charset="0"/>
              <a:buChar char="•"/>
            </a:pPr>
            <a:endParaRPr lang="en-US" altLang="en-US" dirty="0">
              <a:solidFill>
                <a:prstClr val="black"/>
              </a:solidFill>
              <a:latin typeface="+mn-lt"/>
              <a:cs typeface="Arial" pitchFamily="34" charset="0"/>
            </a:endParaRPr>
          </a:p>
          <a:p>
            <a:pPr defTabSz="457200" eaLnBrk="1" fontAlgn="base" hangingPunct="1">
              <a:spcBef>
                <a:spcPct val="0"/>
              </a:spcBef>
              <a:spcAft>
                <a:spcPct val="0"/>
              </a:spcAft>
              <a:buFont typeface="Arial" pitchFamily="34" charset="0"/>
              <a:buChar char="•"/>
            </a:pPr>
            <a:r>
              <a:rPr lang="en-US" altLang="en-US" dirty="0">
                <a:solidFill>
                  <a:prstClr val="black"/>
                </a:solidFill>
                <a:latin typeface="+mn-lt"/>
                <a:cs typeface="Arial" pitchFamily="34" charset="0"/>
              </a:rPr>
              <a:t> </a:t>
            </a:r>
            <a:r>
              <a:rPr lang="en-US" altLang="en-US" dirty="0" smtClean="0">
                <a:solidFill>
                  <a:prstClr val="black"/>
                </a:solidFill>
                <a:latin typeface="+mn-lt"/>
                <a:cs typeface="Arial" pitchFamily="34" charset="0"/>
              </a:rPr>
              <a:t>Library privileges are lost until fines are paid</a:t>
            </a:r>
          </a:p>
          <a:p>
            <a:pPr defTabSz="457200" eaLnBrk="1" fontAlgn="base" hangingPunct="1">
              <a:spcBef>
                <a:spcPct val="0"/>
              </a:spcBef>
              <a:spcAft>
                <a:spcPct val="0"/>
              </a:spcAft>
              <a:buFont typeface="Arial" pitchFamily="34" charset="0"/>
              <a:buChar char="•"/>
            </a:pPr>
            <a:endParaRPr lang="en-US" altLang="en-US" dirty="0">
              <a:solidFill>
                <a:prstClr val="black"/>
              </a:solidFill>
              <a:latin typeface="+mn-lt"/>
              <a:cs typeface="Arial" pitchFamily="34" charset="0"/>
            </a:endParaRPr>
          </a:p>
          <a:p>
            <a:pPr defTabSz="457200" eaLnBrk="1" fontAlgn="base" hangingPunct="1">
              <a:spcBef>
                <a:spcPct val="0"/>
              </a:spcBef>
              <a:spcAft>
                <a:spcPct val="0"/>
              </a:spcAft>
            </a:pPr>
            <a:endParaRPr lang="en-US" altLang="en-US" dirty="0">
              <a:solidFill>
                <a:prstClr val="black"/>
              </a:solidFill>
              <a:latin typeface="+mn-lt"/>
              <a:cs typeface="Arial" pitchFamily="34" charset="0"/>
            </a:endParaRPr>
          </a:p>
          <a:p>
            <a:pPr defTabSz="457200" eaLnBrk="1" fontAlgn="base" hangingPunct="1">
              <a:spcBef>
                <a:spcPct val="0"/>
              </a:spcBef>
              <a:spcAft>
                <a:spcPct val="0"/>
              </a:spcAft>
            </a:pPr>
            <a:endParaRPr lang="en-US" altLang="en-US" dirty="0">
              <a:solidFill>
                <a:prstClr val="black"/>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5856064"/>
            <a:ext cx="2209800" cy="883920"/>
          </a:xfrm>
          <a:prstGeom prst="rect">
            <a:avLst/>
          </a:prstGeom>
        </p:spPr>
      </p:pic>
    </p:spTree>
    <p:custDataLst>
      <p:tags r:id="rId1"/>
    </p:custDataLst>
    <p:extLst>
      <p:ext uri="{BB962C8B-B14F-4D97-AF65-F5344CB8AC3E}">
        <p14:creationId xmlns:p14="http://schemas.microsoft.com/office/powerpoint/2010/main" val="1203936252"/>
      </p:ext>
    </p:extLst>
  </p:cSld>
  <p:clrMapOvr>
    <a:masterClrMapping/>
  </p:clrMapOvr>
  <p:transition xmlns:p14="http://schemas.microsoft.com/office/powerpoint/2010/main" advTm="0"/>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856064"/>
            <a:ext cx="2209800" cy="883920"/>
          </a:xfrm>
          <a:prstGeom prst="rect">
            <a:avLst/>
          </a:prstGeom>
        </p:spPr>
      </p:pic>
      <p:sp>
        <p:nvSpPr>
          <p:cNvPr id="3" name="Rectangle 2"/>
          <p:cNvSpPr>
            <a:spLocks noChangeArrowheads="1"/>
          </p:cNvSpPr>
          <p:nvPr/>
        </p:nvSpPr>
        <p:spPr bwMode="auto">
          <a:xfrm>
            <a:off x="2743200" y="-76200"/>
            <a:ext cx="375795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457200" eaLnBrk="1" fontAlgn="base" hangingPunct="1">
              <a:spcBef>
                <a:spcPct val="0"/>
              </a:spcBef>
              <a:spcAft>
                <a:spcPct val="0"/>
              </a:spcAft>
              <a:buFontTx/>
              <a:buNone/>
            </a:pPr>
            <a:r>
              <a:rPr lang="en-US" altLang="en-US" sz="4400" dirty="0" smtClean="0">
                <a:solidFill>
                  <a:prstClr val="white"/>
                </a:solidFill>
                <a:latin typeface="+mj-lt"/>
                <a:cs typeface="Times New Roman" pitchFamily="18" charset="0"/>
              </a:rPr>
              <a:t>Library Website</a:t>
            </a:r>
            <a:endParaRPr lang="en-US" altLang="en-US" sz="4400" dirty="0">
              <a:solidFill>
                <a:prstClr val="white"/>
              </a:solidFill>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199" y="609600"/>
            <a:ext cx="6347541" cy="6091591"/>
          </a:xfrm>
          <a:prstGeom prst="rect">
            <a:avLst/>
          </a:prstGeom>
        </p:spPr>
      </p:pic>
      <p:sp>
        <p:nvSpPr>
          <p:cNvPr id="5" name="TextBox 4"/>
          <p:cNvSpPr txBox="1"/>
          <p:nvPr/>
        </p:nvSpPr>
        <p:spPr>
          <a:xfrm>
            <a:off x="914400" y="693240"/>
            <a:ext cx="4724401" cy="461665"/>
          </a:xfrm>
          <a:prstGeom prst="rect">
            <a:avLst/>
          </a:prstGeom>
          <a:solidFill>
            <a:schemeClr val="bg1"/>
          </a:solidFill>
          <a:ln w="38100">
            <a:solidFill>
              <a:schemeClr val="accent2">
                <a:lumMod val="75000"/>
              </a:schemeClr>
            </a:solidFill>
          </a:ln>
        </p:spPr>
        <p:txBody>
          <a:bodyPr wrap="square" rtlCol="0">
            <a:spAutoFit/>
          </a:bodyPr>
          <a:lstStyle/>
          <a:p>
            <a:r>
              <a:rPr lang="en-US" sz="2400" b="1" dirty="0" smtClean="0"/>
              <a:t>   http://www.ttuhsc.edu/libraries</a:t>
            </a:r>
            <a:endParaRPr lang="en-US" sz="2400" b="1" dirty="0"/>
          </a:p>
        </p:txBody>
      </p:sp>
    </p:spTree>
    <p:extLst>
      <p:ext uri="{BB962C8B-B14F-4D97-AF65-F5344CB8AC3E}">
        <p14:creationId xmlns:p14="http://schemas.microsoft.com/office/powerpoint/2010/main" val="3617237098"/>
      </p:ext>
    </p:extLst>
  </p:cSld>
  <p:clrMapOvr>
    <a:masterClrMapping/>
  </p:clrMapOvr>
  <p:transition xmlns:p14="http://schemas.microsoft.com/office/powerpoint/2010/main" advTm="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5703664"/>
            <a:ext cx="2590800" cy="1036320"/>
          </a:xfrm>
          <a:prstGeom prst="rect">
            <a:avLst/>
          </a:prstGeom>
        </p:spPr>
      </p:pic>
      <p:sp>
        <p:nvSpPr>
          <p:cNvPr id="2" name="Title 1"/>
          <p:cNvSpPr>
            <a:spLocks noGrp="1"/>
          </p:cNvSpPr>
          <p:nvPr>
            <p:ph type="title"/>
          </p:nvPr>
        </p:nvSpPr>
        <p:spPr>
          <a:xfrm>
            <a:off x="0" y="-30228"/>
            <a:ext cx="5791200" cy="654639"/>
          </a:xfrm>
        </p:spPr>
        <p:txBody>
          <a:bodyPr>
            <a:noAutofit/>
          </a:bodyPr>
          <a:lstStyle/>
          <a:p>
            <a:pPr algn="l"/>
            <a:r>
              <a:rPr lang="en-US" dirty="0" smtClean="0">
                <a:solidFill>
                  <a:schemeClr val="bg1"/>
                </a:solidFill>
              </a:rPr>
              <a:t>Library Catalog</a:t>
            </a:r>
            <a:endParaRPr lang="en-US" dirty="0">
              <a:solidFill>
                <a:schemeClr val="bg1"/>
              </a:solidFill>
            </a:endParaRPr>
          </a:p>
        </p:txBody>
      </p:sp>
      <p:pic>
        <p:nvPicPr>
          <p:cNvPr id="8" name="Picture 7" descr="Library Homepage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685800"/>
            <a:ext cx="5675086" cy="5932189"/>
          </a:xfrm>
          <a:prstGeom prst="rect">
            <a:avLst/>
          </a:prstGeom>
          <a:ln>
            <a:solidFill>
              <a:schemeClr val="tx1"/>
            </a:solidFill>
          </a:ln>
        </p:spPr>
      </p:pic>
      <p:pic>
        <p:nvPicPr>
          <p:cNvPr id="9" name="Picture 8" descr="Catalog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1509" y="1136777"/>
            <a:ext cx="2303205" cy="27752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Catalog2.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5393" y="4165794"/>
            <a:ext cx="4856392" cy="13784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2422199" y="2380758"/>
            <a:ext cx="2747084" cy="954107"/>
          </a:xfrm>
          <a:prstGeom prst="rect">
            <a:avLst/>
          </a:prstGeom>
          <a:solidFill>
            <a:srgbClr val="FFFFFF"/>
          </a:solidFill>
          <a:ln w="57150" cmpd="sng">
            <a:solidFill>
              <a:schemeClr val="accent2">
                <a:lumMod val="75000"/>
              </a:schemeClr>
            </a:solidFill>
          </a:ln>
        </p:spPr>
        <p:txBody>
          <a:bodyPr wrap="square" rtlCol="0">
            <a:spAutoFit/>
          </a:bodyPr>
          <a:lstStyle/>
          <a:p>
            <a:pPr algn="ctr"/>
            <a:r>
              <a:rPr lang="en-US" sz="2800" b="1" dirty="0" smtClean="0"/>
              <a:t>Two points of access</a:t>
            </a:r>
            <a:endParaRPr lang="en-US" sz="2800" b="1" dirty="0"/>
          </a:p>
        </p:txBody>
      </p:sp>
      <p:cxnSp>
        <p:nvCxnSpPr>
          <p:cNvPr id="5" name="Straight Arrow Connector 4"/>
          <p:cNvCxnSpPr/>
          <p:nvPr/>
        </p:nvCxnSpPr>
        <p:spPr>
          <a:xfrm flipV="1">
            <a:off x="4590143" y="1850571"/>
            <a:ext cx="978283" cy="530187"/>
          </a:xfrm>
          <a:prstGeom prst="straightConnector1">
            <a:avLst/>
          </a:prstGeom>
          <a:ln w="76200" cmpd="sng">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290786" y="3334865"/>
            <a:ext cx="0" cy="747278"/>
          </a:xfrm>
          <a:prstGeom prst="straightConnector1">
            <a:avLst/>
          </a:prstGeom>
          <a:ln w="76200" cmpd="sng">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0521372"/>
      </p:ext>
    </p:extLst>
  </p:cSld>
  <p:clrMapOvr>
    <a:masterClrMapping/>
  </p:clrMapOvr>
  <p:transition xmlns:p14="http://schemas.microsoft.com/office/powerpoint/2010/main" advTm="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5872689"/>
            <a:ext cx="2209800" cy="85344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014" y="381000"/>
            <a:ext cx="8839129" cy="6066203"/>
          </a:xfrm>
          <a:prstGeom prst="rect">
            <a:avLst/>
          </a:prstGeom>
          <a:ln>
            <a:solidFill>
              <a:schemeClr val="tx1"/>
            </a:solidFill>
          </a:ln>
        </p:spPr>
      </p:pic>
      <p:pic>
        <p:nvPicPr>
          <p:cNvPr id="3" name="Picture 2" descr="Screen Shot 2014-01-08 at 1.38.5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1243" y="381000"/>
            <a:ext cx="1104900" cy="419100"/>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6903357" y="2165268"/>
            <a:ext cx="1935772" cy="1200329"/>
          </a:xfrm>
          <a:prstGeom prst="rect">
            <a:avLst/>
          </a:prstGeom>
          <a:solidFill>
            <a:schemeClr val="bg1"/>
          </a:solidFill>
          <a:ln w="28575" cmpd="sng">
            <a:solidFill>
              <a:schemeClr val="accent2">
                <a:lumMod val="75000"/>
              </a:schemeClr>
            </a:solidFill>
          </a:ln>
        </p:spPr>
        <p:txBody>
          <a:bodyPr wrap="square" rtlCol="0">
            <a:spAutoFit/>
          </a:bodyPr>
          <a:lstStyle/>
          <a:p>
            <a:pPr algn="ctr"/>
            <a:r>
              <a:rPr lang="en-US" sz="2400" b="1" dirty="0" smtClean="0"/>
              <a:t>Sign in for your account information</a:t>
            </a:r>
            <a:endParaRPr lang="en-US" sz="2400" b="1" dirty="0"/>
          </a:p>
        </p:txBody>
      </p:sp>
      <p:sp>
        <p:nvSpPr>
          <p:cNvPr id="5" name="Up Arrow 4"/>
          <p:cNvSpPr/>
          <p:nvPr/>
        </p:nvSpPr>
        <p:spPr>
          <a:xfrm>
            <a:off x="8260407" y="1066800"/>
            <a:ext cx="326571" cy="1079500"/>
          </a:xfrm>
          <a:prstGeom prst="up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3704537"/>
      </p:ext>
    </p:extLst>
  </p:cSld>
  <p:clrMapOvr>
    <a:masterClrMapping/>
  </p:clrMapOvr>
  <p:transition xmlns:p14="http://schemas.microsoft.com/office/powerpoint/2010/main" advTm="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mwalsleb\Pictures\TTUHSC_Librari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4" y="5801906"/>
            <a:ext cx="2256401" cy="9028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94332"/>
            <a:ext cx="8145662" cy="4515868"/>
          </a:xfrm>
          <a:prstGeom prst="rect">
            <a:avLst/>
          </a:prstGeom>
          <a:ln>
            <a:solidFill>
              <a:schemeClr val="tx1"/>
            </a:solidFill>
          </a:ln>
        </p:spPr>
      </p:pic>
      <p:sp>
        <p:nvSpPr>
          <p:cNvPr id="3" name="Rounded Rectangle 2"/>
          <p:cNvSpPr/>
          <p:nvPr/>
        </p:nvSpPr>
        <p:spPr>
          <a:xfrm>
            <a:off x="990600" y="3352800"/>
            <a:ext cx="1905000" cy="381000"/>
          </a:xfrm>
          <a:prstGeom prst="roundRect">
            <a:avLst/>
          </a:prstGeom>
          <a:noFill/>
          <a:ln w="3810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560874"/>
      </p:ext>
    </p:extLst>
  </p:cSld>
  <p:clrMapOvr>
    <a:masterClrMapping/>
  </p:clrMapOvr>
  <p:transition xmlns:p14="http://schemas.microsoft.com/office/powerpoint/2010/main" advTm="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5856064"/>
            <a:ext cx="2209800" cy="883920"/>
          </a:xfrm>
          <a:prstGeom prst="rect">
            <a:avLst/>
          </a:prstGeom>
        </p:spPr>
      </p:pic>
      <p:sp>
        <p:nvSpPr>
          <p:cNvPr id="4" name="Rectangle 3"/>
          <p:cNvSpPr/>
          <p:nvPr/>
        </p:nvSpPr>
        <p:spPr>
          <a:xfrm>
            <a:off x="0" y="-76200"/>
            <a:ext cx="2513830" cy="769441"/>
          </a:xfrm>
          <a:prstGeom prst="rect">
            <a:avLst/>
          </a:prstGeom>
        </p:spPr>
        <p:txBody>
          <a:bodyPr wrap="none">
            <a:spAutoFit/>
          </a:bodyPr>
          <a:lstStyle/>
          <a:p>
            <a:r>
              <a:rPr lang="en-US" sz="4400" dirty="0" smtClean="0">
                <a:solidFill>
                  <a:prstClr val="white"/>
                </a:solidFill>
                <a:ea typeface="ＭＳ Ｐゴシック" pitchFamily="68" charset="-128"/>
              </a:rPr>
              <a:t>Gold Rush</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7821" y="671200"/>
            <a:ext cx="6316276" cy="606158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8546" y="4119562"/>
            <a:ext cx="4314825" cy="1381125"/>
          </a:xfrm>
          <a:prstGeom prst="rect">
            <a:avLst/>
          </a:prstGeom>
          <a:ln w="38100">
            <a:solidFill>
              <a:schemeClr val="accent2">
                <a:lumMod val="75000"/>
              </a:schemeClr>
            </a:solidFill>
          </a:ln>
        </p:spPr>
      </p:pic>
    </p:spTree>
    <p:extLst>
      <p:ext uri="{BB962C8B-B14F-4D97-AF65-F5344CB8AC3E}">
        <p14:creationId xmlns:p14="http://schemas.microsoft.com/office/powerpoint/2010/main" val="3154859730"/>
      </p:ext>
    </p:extLst>
  </p:cSld>
  <p:clrMapOvr>
    <a:masterClrMapping/>
  </p:clrMapOvr>
  <p:transition xmlns:p14="http://schemas.microsoft.com/office/powerpoint/2010/main" advTm="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5886544"/>
            <a:ext cx="2133600" cy="85344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136" y="685800"/>
            <a:ext cx="6748463" cy="5970862"/>
          </a:xfrm>
          <a:prstGeom prst="rect">
            <a:avLst/>
          </a:prstGeom>
          <a:ln>
            <a:solidFill>
              <a:schemeClr val="tx1"/>
            </a:solidFill>
          </a:ln>
        </p:spPr>
      </p:pic>
      <p:sp>
        <p:nvSpPr>
          <p:cNvPr id="4" name="Rounded Rectangle 3"/>
          <p:cNvSpPr/>
          <p:nvPr/>
        </p:nvSpPr>
        <p:spPr>
          <a:xfrm>
            <a:off x="1100136" y="2819400"/>
            <a:ext cx="3014664" cy="685800"/>
          </a:xfrm>
          <a:prstGeom prst="roundRect">
            <a:avLst/>
          </a:prstGeom>
          <a:noFill/>
          <a:ln w="57150">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037765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mwalsleb\Pictures\TTUHSC_Librari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4" y="5801906"/>
            <a:ext cx="2256401" cy="902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442620"/>
            <a:ext cx="6725589" cy="5868219"/>
          </a:xfrm>
          <a:prstGeom prst="rect">
            <a:avLst/>
          </a:prstGeom>
          <a:ln>
            <a:solidFill>
              <a:schemeClr val="tx1"/>
            </a:solidFill>
          </a:ln>
        </p:spPr>
      </p:pic>
      <p:sp>
        <p:nvSpPr>
          <p:cNvPr id="4" name="Right Arrow 3"/>
          <p:cNvSpPr/>
          <p:nvPr/>
        </p:nvSpPr>
        <p:spPr>
          <a:xfrm>
            <a:off x="1219200" y="5715000"/>
            <a:ext cx="1371600" cy="304800"/>
          </a:xfrm>
          <a:prstGeom prst="right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2005738"/>
      </p:ext>
    </p:extLst>
  </p:cSld>
  <p:clrMapOvr>
    <a:masterClrMapping/>
  </p:clrMapOvr>
  <p:transition xmlns:p14="http://schemas.microsoft.com/office/powerpoint/2010/main" advTm="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mwalsleb\Pictures\TTUHSC_Librari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4" y="5801906"/>
            <a:ext cx="2256401" cy="902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28600"/>
            <a:ext cx="6123874" cy="6537193"/>
          </a:xfrm>
          <a:prstGeom prst="rect">
            <a:avLst/>
          </a:prstGeom>
          <a:ln>
            <a:solidFill>
              <a:schemeClr val="tx1"/>
            </a:solidFill>
          </a:ln>
        </p:spPr>
      </p:pic>
    </p:spTree>
    <p:extLst>
      <p:ext uri="{BB962C8B-B14F-4D97-AF65-F5344CB8AC3E}">
        <p14:creationId xmlns:p14="http://schemas.microsoft.com/office/powerpoint/2010/main" val="1202449708"/>
      </p:ext>
    </p:extLst>
  </p:cSld>
  <p:clrMapOvr>
    <a:masterClrMapping/>
  </p:clrMapOvr>
  <p:transition xmlns:p14="http://schemas.microsoft.com/office/powerpoint/2010/main" advTm="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lstStyle/>
          <a:p>
            <a:r>
              <a:rPr lang="en-US" dirty="0" smtClean="0">
                <a:solidFill>
                  <a:schemeClr val="bg1"/>
                </a:solidFill>
              </a:rPr>
              <a:t>Preferred Internet Browsers</a:t>
            </a:r>
            <a:endParaRPr lang="en-US" dirty="0">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856064"/>
            <a:ext cx="2209800" cy="883920"/>
          </a:xfrm>
          <a:prstGeom prst="rect">
            <a:avLst/>
          </a:prstGeom>
        </p:spPr>
      </p:pic>
      <p:sp>
        <p:nvSpPr>
          <p:cNvPr id="4" name="TextBox 3"/>
          <p:cNvSpPr txBox="1"/>
          <p:nvPr/>
        </p:nvSpPr>
        <p:spPr>
          <a:xfrm>
            <a:off x="1181100" y="1447800"/>
            <a:ext cx="7124700" cy="3477875"/>
          </a:xfrm>
          <a:prstGeom prst="rect">
            <a:avLst/>
          </a:prstGeom>
          <a:noFill/>
        </p:spPr>
        <p:txBody>
          <a:bodyPr wrap="square" rtlCol="0">
            <a:spAutoFit/>
          </a:bodyPr>
          <a:lstStyle/>
          <a:p>
            <a:pPr marL="285750" indent="-285750" algn="ctr">
              <a:buFont typeface="Arial" panose="020B0604020202020204" pitchFamily="34" charset="0"/>
              <a:buChar char="•"/>
            </a:pPr>
            <a:r>
              <a:rPr lang="en-US" sz="4400" b="1" dirty="0" smtClean="0"/>
              <a:t>Firefox</a:t>
            </a:r>
          </a:p>
          <a:p>
            <a:pPr algn="ctr"/>
            <a:endParaRPr lang="en-US" sz="4400" b="1" dirty="0" smtClean="0"/>
          </a:p>
          <a:p>
            <a:pPr marL="285750" indent="-285750" algn="ctr">
              <a:buFont typeface="Arial" panose="020B0604020202020204" pitchFamily="34" charset="0"/>
              <a:buChar char="•"/>
            </a:pPr>
            <a:r>
              <a:rPr lang="en-US" sz="4400" b="1" dirty="0" smtClean="0"/>
              <a:t>Chrome</a:t>
            </a:r>
          </a:p>
          <a:p>
            <a:pPr algn="ctr"/>
            <a:endParaRPr lang="en-US" sz="4400" b="1" dirty="0" smtClean="0"/>
          </a:p>
          <a:p>
            <a:pPr marL="285750" indent="-285750" algn="ctr">
              <a:buFont typeface="Arial" panose="020B0604020202020204" pitchFamily="34" charset="0"/>
              <a:buChar char="•"/>
            </a:pPr>
            <a:r>
              <a:rPr lang="en-US" sz="4400" b="1" dirty="0" smtClean="0"/>
              <a:t>Safari</a:t>
            </a:r>
            <a:endParaRPr lang="en-US" sz="4400" b="1" dirty="0"/>
          </a:p>
        </p:txBody>
      </p:sp>
    </p:spTree>
    <p:extLst>
      <p:ext uri="{BB962C8B-B14F-4D97-AF65-F5344CB8AC3E}">
        <p14:creationId xmlns:p14="http://schemas.microsoft.com/office/powerpoint/2010/main" val="2700751046"/>
      </p:ext>
    </p:extLst>
  </p:cSld>
  <p:clrMapOvr>
    <a:masterClrMapping/>
  </p:clrMapOvr>
  <p:transition xmlns:p14="http://schemas.microsoft.com/office/powerpoint/2010/main" advTm="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5886544"/>
            <a:ext cx="2133600" cy="853440"/>
          </a:xfrm>
          <a:prstGeom prst="rect">
            <a:avLst/>
          </a:prstGeom>
        </p:spPr>
      </p:pic>
      <p:sp>
        <p:nvSpPr>
          <p:cNvPr id="2" name="Title 1"/>
          <p:cNvSpPr>
            <a:spLocks noGrp="1"/>
          </p:cNvSpPr>
          <p:nvPr>
            <p:ph type="title"/>
          </p:nvPr>
        </p:nvSpPr>
        <p:spPr>
          <a:xfrm>
            <a:off x="0" y="-76200"/>
            <a:ext cx="5791200" cy="663711"/>
          </a:xfrm>
        </p:spPr>
        <p:txBody>
          <a:bodyPr/>
          <a:lstStyle/>
          <a:p>
            <a:pPr algn="l"/>
            <a:r>
              <a:rPr lang="en-US" dirty="0" smtClean="0">
                <a:solidFill>
                  <a:schemeClr val="bg1"/>
                </a:solidFill>
              </a:rPr>
              <a:t>Interlibrary Loan (ILL)</a:t>
            </a:r>
            <a:endParaRPr lang="en-US" dirty="0">
              <a:solidFill>
                <a:schemeClr val="bg1"/>
              </a:solidFill>
            </a:endParaRPr>
          </a:p>
        </p:txBody>
      </p:sp>
      <p:pic>
        <p:nvPicPr>
          <p:cNvPr id="6" name="Picture 5" descr="Library Homepage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2558" y="651942"/>
            <a:ext cx="5847441" cy="6112353"/>
          </a:xfrm>
          <a:prstGeom prst="rect">
            <a:avLst/>
          </a:prstGeom>
        </p:spPr>
      </p:pic>
      <p:sp>
        <p:nvSpPr>
          <p:cNvPr id="7" name="TextBox 6"/>
          <p:cNvSpPr txBox="1"/>
          <p:nvPr/>
        </p:nvSpPr>
        <p:spPr>
          <a:xfrm>
            <a:off x="493822" y="3641617"/>
            <a:ext cx="2145862" cy="830997"/>
          </a:xfrm>
          <a:prstGeom prst="rect">
            <a:avLst/>
          </a:prstGeom>
          <a:solidFill>
            <a:srgbClr val="FFFFFF"/>
          </a:solidFill>
          <a:ln w="28575" cmpd="sng">
            <a:solidFill>
              <a:schemeClr val="accent2">
                <a:lumMod val="75000"/>
              </a:schemeClr>
            </a:solidFill>
          </a:ln>
        </p:spPr>
        <p:txBody>
          <a:bodyPr wrap="square" rtlCol="0">
            <a:spAutoFit/>
          </a:bodyPr>
          <a:lstStyle/>
          <a:p>
            <a:r>
              <a:rPr lang="en-US" sz="2400" b="1" dirty="0" smtClean="0"/>
              <a:t>Read all about it here!</a:t>
            </a:r>
            <a:endParaRPr lang="en-US" sz="2400" b="1" dirty="0"/>
          </a:p>
        </p:txBody>
      </p:sp>
      <p:pic>
        <p:nvPicPr>
          <p:cNvPr id="8" name="Picture 7" descr="Interlibrary Loa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2374" y="3429000"/>
            <a:ext cx="4047548" cy="1617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ight Arrow 8"/>
          <p:cNvSpPr/>
          <p:nvPr/>
        </p:nvSpPr>
        <p:spPr>
          <a:xfrm flipV="1">
            <a:off x="2639684" y="3611424"/>
            <a:ext cx="1462690" cy="315312"/>
          </a:xfrm>
          <a:prstGeom prst="right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1963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 y="-76200"/>
            <a:ext cx="8178800" cy="745353"/>
          </a:xfrm>
        </p:spPr>
        <p:txBody>
          <a:bodyPr/>
          <a:lstStyle/>
          <a:p>
            <a:pPr algn="l"/>
            <a:r>
              <a:rPr lang="en-US" dirty="0" smtClean="0">
                <a:solidFill>
                  <a:schemeClr val="bg1"/>
                </a:solidFill>
              </a:rPr>
              <a:t>Basic ILL Information</a:t>
            </a:r>
            <a:endParaRPr lang="en-US" dirty="0">
              <a:solidFill>
                <a:schemeClr val="bg1"/>
              </a:solidFill>
            </a:endParaRPr>
          </a:p>
        </p:txBody>
      </p:sp>
      <p:sp>
        <p:nvSpPr>
          <p:cNvPr id="6" name="TextBox 5"/>
          <p:cNvSpPr txBox="1"/>
          <p:nvPr/>
        </p:nvSpPr>
        <p:spPr>
          <a:xfrm>
            <a:off x="457201" y="990600"/>
            <a:ext cx="8178800" cy="4893647"/>
          </a:xfrm>
          <a:prstGeom prst="rect">
            <a:avLst/>
          </a:prstGeom>
          <a:noFill/>
        </p:spPr>
        <p:txBody>
          <a:bodyPr wrap="square" rtlCol="0">
            <a:spAutoFit/>
          </a:bodyPr>
          <a:lstStyle/>
          <a:p>
            <a:pPr marL="285750" indent="-285750">
              <a:buFont typeface="Arial"/>
              <a:buChar char="•"/>
            </a:pPr>
            <a:r>
              <a:rPr lang="en-US" sz="2400" dirty="0">
                <a:solidFill>
                  <a:prstClr val="black"/>
                </a:solidFill>
              </a:rPr>
              <a:t>Online ordering form makes submitting requests quick and easy</a:t>
            </a:r>
          </a:p>
          <a:p>
            <a:endParaRPr lang="en-US" sz="2400" dirty="0">
              <a:solidFill>
                <a:prstClr val="black"/>
              </a:solidFill>
            </a:endParaRPr>
          </a:p>
          <a:p>
            <a:pPr marL="285750" indent="-285750">
              <a:buFont typeface="Arial"/>
              <a:buChar char="•"/>
            </a:pPr>
            <a:r>
              <a:rPr lang="en-US" sz="2400" dirty="0">
                <a:solidFill>
                  <a:prstClr val="black"/>
                </a:solidFill>
              </a:rPr>
              <a:t>Response time for requests is anywhere from 2 – 10 business days, depending on location of the item</a:t>
            </a:r>
          </a:p>
          <a:p>
            <a:endParaRPr lang="en-US" sz="2400" dirty="0">
              <a:solidFill>
                <a:prstClr val="black"/>
              </a:solidFill>
            </a:endParaRPr>
          </a:p>
          <a:p>
            <a:pPr marL="285750" indent="-285750">
              <a:buFont typeface="Arial"/>
              <a:buChar char="•"/>
            </a:pPr>
            <a:r>
              <a:rPr lang="en-US" sz="2400" dirty="0">
                <a:solidFill>
                  <a:prstClr val="black"/>
                </a:solidFill>
              </a:rPr>
              <a:t>Books from any TTUHSC branch library are free, all others are $4.00</a:t>
            </a:r>
          </a:p>
          <a:p>
            <a:endParaRPr lang="en-US" sz="2400" dirty="0">
              <a:solidFill>
                <a:prstClr val="black"/>
              </a:solidFill>
            </a:endParaRPr>
          </a:p>
          <a:p>
            <a:pPr marL="285750" indent="-285750">
              <a:buFont typeface="Arial"/>
              <a:buChar char="•"/>
            </a:pPr>
            <a:r>
              <a:rPr lang="en-US" sz="2400" dirty="0">
                <a:solidFill>
                  <a:prstClr val="black"/>
                </a:solidFill>
              </a:rPr>
              <a:t>Journal articles are charged per page, but fees will not exceed $4.00</a:t>
            </a:r>
          </a:p>
          <a:p>
            <a:endParaRPr lang="en-US" sz="2400" dirty="0">
              <a:solidFill>
                <a:prstClr val="black"/>
              </a:solidFill>
            </a:endParaRPr>
          </a:p>
          <a:p>
            <a:pPr marL="285750" indent="-285750">
              <a:buFont typeface="Arial"/>
              <a:buChar char="•"/>
            </a:pPr>
            <a:r>
              <a:rPr lang="en-US" sz="2400" dirty="0">
                <a:solidFill>
                  <a:prstClr val="black"/>
                </a:solidFill>
              </a:rPr>
              <a:t>There is a rush option available, but at a higher fee rate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5856065"/>
            <a:ext cx="2209801" cy="883920"/>
          </a:xfrm>
          <a:prstGeom prst="rect">
            <a:avLst/>
          </a:prstGeom>
        </p:spPr>
      </p:pic>
    </p:spTree>
    <p:extLst>
      <p:ext uri="{BB962C8B-B14F-4D97-AF65-F5344CB8AC3E}">
        <p14:creationId xmlns:p14="http://schemas.microsoft.com/office/powerpoint/2010/main" val="7915457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5703664"/>
            <a:ext cx="2590800" cy="1036320"/>
          </a:xfrm>
          <a:prstGeom prst="rect">
            <a:avLst/>
          </a:prstGeom>
        </p:spPr>
      </p:pic>
      <p:sp>
        <p:nvSpPr>
          <p:cNvPr id="21506" name="Rectangle 4"/>
          <p:cNvSpPr>
            <a:spLocks noChangeArrowheads="1"/>
          </p:cNvSpPr>
          <p:nvPr/>
        </p:nvSpPr>
        <p:spPr bwMode="auto">
          <a:xfrm>
            <a:off x="76200" y="-76200"/>
            <a:ext cx="48879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4400" dirty="0">
                <a:solidFill>
                  <a:prstClr val="white"/>
                </a:solidFill>
                <a:latin typeface="Calibri"/>
                <a:cs typeface="Times New Roman" pitchFamily="18" charset="0"/>
              </a:rPr>
              <a:t>Guides and Tutorials</a:t>
            </a:r>
          </a:p>
        </p:txBody>
      </p:sp>
      <p:pic>
        <p:nvPicPr>
          <p:cNvPr id="2150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89013" y="647700"/>
            <a:ext cx="6326187" cy="607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stretch>
            <a:fillRect/>
          </a:stretch>
        </p:blipFill>
        <p:spPr>
          <a:xfrm>
            <a:off x="838200" y="1158875"/>
            <a:ext cx="1739900" cy="2511672"/>
          </a:xfrm>
          <a:prstGeom prst="rect">
            <a:avLst/>
          </a:prstGeom>
          <a:ln w="38100">
            <a:solidFill>
              <a:schemeClr val="accent2">
                <a:lumMod val="75000"/>
              </a:schemeClr>
            </a:solidFill>
          </a:ln>
        </p:spPr>
      </p:pic>
    </p:spTree>
    <p:custDataLst>
      <p:tags r:id="rId1"/>
    </p:custDataLst>
    <p:extLst>
      <p:ext uri="{BB962C8B-B14F-4D97-AF65-F5344CB8AC3E}">
        <p14:creationId xmlns:p14="http://schemas.microsoft.com/office/powerpoint/2010/main" val="3102546311"/>
      </p:ext>
    </p:extLst>
  </p:cSld>
  <p:clrMapOvr>
    <a:masterClrMapping/>
  </p:clrMapOvr>
  <p:transition xmlns:p14="http://schemas.microsoft.com/office/powerpoint/2010/main" advTm="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5703664"/>
            <a:ext cx="2590800" cy="1036320"/>
          </a:xfrm>
          <a:prstGeom prst="rect">
            <a:avLst/>
          </a:prstGeom>
        </p:spPr>
      </p:pic>
      <p:sp>
        <p:nvSpPr>
          <p:cNvPr id="22530" name="TextBox 4"/>
          <p:cNvSpPr txBox="1">
            <a:spLocks noChangeArrowheads="1"/>
          </p:cNvSpPr>
          <p:nvPr/>
        </p:nvSpPr>
        <p:spPr bwMode="auto">
          <a:xfrm>
            <a:off x="5410200" y="2514600"/>
            <a:ext cx="3260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endParaRPr lang="en-US" altLang="en-US" sz="1800">
              <a:solidFill>
                <a:prstClr val="black"/>
              </a:solidFill>
              <a:latin typeface="Arial" pitchFamily="34" charset="0"/>
            </a:endParaRPr>
          </a:p>
        </p:txBody>
      </p:sp>
      <p:pic>
        <p:nvPicPr>
          <p:cNvPr id="2253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5300" y="128588"/>
            <a:ext cx="7724775" cy="651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2" name="Group 10"/>
          <p:cNvGrpSpPr>
            <a:grpSpLocks/>
          </p:cNvGrpSpPr>
          <p:nvPr/>
        </p:nvGrpSpPr>
        <p:grpSpPr bwMode="auto">
          <a:xfrm>
            <a:off x="5486400" y="1143000"/>
            <a:ext cx="2628900" cy="3295650"/>
            <a:chOff x="6042025" y="1886587"/>
            <a:chExt cx="2628900" cy="3295013"/>
          </a:xfrm>
        </p:grpSpPr>
        <p:sp>
          <p:nvSpPr>
            <p:cNvPr id="23559" name="Down Arrow 7"/>
            <p:cNvSpPr>
              <a:spLocks noChangeArrowheads="1"/>
            </p:cNvSpPr>
            <p:nvPr/>
          </p:nvSpPr>
          <p:spPr bwMode="auto">
            <a:xfrm>
              <a:off x="6934200" y="3113488"/>
              <a:ext cx="838200" cy="2068112"/>
            </a:xfrm>
            <a:prstGeom prst="downArrow">
              <a:avLst>
                <a:gd name="adj1" fmla="val 50000"/>
                <a:gd name="adj2" fmla="val 49996"/>
              </a:avLst>
            </a:prstGeom>
            <a:solidFill>
              <a:srgbClr val="800000"/>
            </a:solidFill>
            <a:ln w="9525">
              <a:solidFill>
                <a:srgbClr val="800000"/>
              </a:solidFill>
              <a:miter lim="800000"/>
              <a:headEnd/>
              <a:tailEnd/>
            </a:ln>
            <a:effectLst>
              <a:outerShdw blurRad="63500" dist="23000" dir="5400000" rotWithShape="0">
                <a:srgbClr val="000000">
                  <a:alpha val="34998"/>
                </a:srgbClr>
              </a:outerShdw>
            </a:effectLst>
          </p:spPr>
          <p:txBody>
            <a:bodyPr anchor="ctr"/>
            <a:lstStyle/>
            <a:p>
              <a:pPr algn="ctr" defTabSz="457200" fontAlgn="base">
                <a:spcBef>
                  <a:spcPct val="0"/>
                </a:spcBef>
                <a:spcAft>
                  <a:spcPct val="0"/>
                </a:spcAft>
                <a:defRPr/>
              </a:pPr>
              <a:endParaRPr lang="en-US">
                <a:solidFill>
                  <a:srgbClr val="FFFFFF"/>
                </a:solidFill>
                <a:ea typeface="ＭＳ Ｐゴシック" charset="0"/>
                <a:cs typeface="ＭＳ Ｐゴシック" charset="0"/>
              </a:endParaRPr>
            </a:p>
          </p:txBody>
        </p:sp>
        <p:sp>
          <p:nvSpPr>
            <p:cNvPr id="23560" name="TextBox 8"/>
            <p:cNvSpPr txBox="1">
              <a:spLocks noChangeArrowheads="1"/>
            </p:cNvSpPr>
            <p:nvPr/>
          </p:nvSpPr>
          <p:spPr bwMode="auto">
            <a:xfrm>
              <a:off x="6042025" y="1886587"/>
              <a:ext cx="2628900" cy="1291975"/>
            </a:xfrm>
            <a:prstGeom prst="rect">
              <a:avLst/>
            </a:prstGeom>
            <a:solidFill>
              <a:srgbClr val="FFFFFF"/>
            </a:solidFill>
            <a:ln w="57150">
              <a:solidFill>
                <a:schemeClr val="accent2">
                  <a:lumMod val="75000"/>
                </a:schemeClr>
              </a:solidFill>
              <a:miter lim="800000"/>
              <a:headEnd/>
              <a:tailEnd/>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defTabSz="457200" eaLnBrk="1" fontAlgn="base" hangingPunct="1">
                <a:spcBef>
                  <a:spcPct val="0"/>
                </a:spcBef>
                <a:spcAft>
                  <a:spcPct val="0"/>
                </a:spcAft>
                <a:buFontTx/>
                <a:buNone/>
                <a:defRPr/>
              </a:pPr>
              <a:r>
                <a:rPr lang="en-US" altLang="en-US" sz="2600" b="1" dirty="0" smtClean="0">
                  <a:solidFill>
                    <a:prstClr val="black"/>
                  </a:solidFill>
                </a:rPr>
                <a:t>Scroll down to see additional tutorials</a:t>
              </a:r>
            </a:p>
          </p:txBody>
        </p:sp>
      </p:grpSp>
    </p:spTree>
    <p:custDataLst>
      <p:tags r:id="rId1"/>
    </p:custDataLst>
    <p:extLst>
      <p:ext uri="{BB962C8B-B14F-4D97-AF65-F5344CB8AC3E}">
        <p14:creationId xmlns:p14="http://schemas.microsoft.com/office/powerpoint/2010/main" val="2126028155"/>
      </p:ext>
    </p:extLst>
  </p:cSld>
  <p:clrMapOvr>
    <a:masterClrMapping/>
  </p:clrMapOvr>
  <p:transition xmlns:p14="http://schemas.microsoft.com/office/powerpoint/2010/main" advTm="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fade">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703664"/>
            <a:ext cx="2590800" cy="1036320"/>
          </a:xfrm>
          <a:prstGeom prst="rect">
            <a:avLst/>
          </a:prstGeom>
        </p:spPr>
      </p:pic>
      <p:pic>
        <p:nvPicPr>
          <p:cNvPr id="3" name="Picture 2" descr="Guides_Tutorials Page2_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101" y="87587"/>
            <a:ext cx="7748313" cy="6618054"/>
          </a:xfrm>
          <a:prstGeom prst="rect">
            <a:avLst/>
          </a:prstGeom>
        </p:spPr>
      </p:pic>
    </p:spTree>
    <p:extLst>
      <p:ext uri="{BB962C8B-B14F-4D97-AF65-F5344CB8AC3E}">
        <p14:creationId xmlns:p14="http://schemas.microsoft.com/office/powerpoint/2010/main" val="2616587415"/>
      </p:ext>
    </p:extLst>
  </p:cSld>
  <p:clrMapOvr>
    <a:masterClrMapping/>
  </p:clrMapOvr>
  <p:transition xmlns:p14="http://schemas.microsoft.com/office/powerpoint/2010/main" advTm="0"/>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5703664"/>
            <a:ext cx="2590800" cy="1036320"/>
          </a:xfrm>
          <a:prstGeom prst="rect">
            <a:avLst/>
          </a:prstGeom>
        </p:spPr>
      </p:pic>
      <p:sp>
        <p:nvSpPr>
          <p:cNvPr id="23554" name="Rectangle 4"/>
          <p:cNvSpPr>
            <a:spLocks noChangeArrowheads="1"/>
          </p:cNvSpPr>
          <p:nvPr/>
        </p:nvSpPr>
        <p:spPr bwMode="auto">
          <a:xfrm>
            <a:off x="76200" y="-76200"/>
            <a:ext cx="358752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4400" dirty="0">
                <a:solidFill>
                  <a:prstClr val="white"/>
                </a:solidFill>
                <a:latin typeface="Calibri"/>
                <a:cs typeface="Times New Roman" pitchFamily="18" charset="0"/>
              </a:rPr>
              <a:t>Ask A Librarian</a:t>
            </a:r>
          </a:p>
        </p:txBody>
      </p:sp>
      <p:pic>
        <p:nvPicPr>
          <p:cNvPr id="23555"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609600"/>
            <a:ext cx="6403975" cy="614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a:stretch>
            <a:fillRect/>
          </a:stretch>
        </p:blipFill>
        <p:spPr>
          <a:xfrm>
            <a:off x="6019800" y="3992563"/>
            <a:ext cx="2143125" cy="2762250"/>
          </a:xfrm>
          <a:prstGeom prst="rect">
            <a:avLst/>
          </a:prstGeom>
          <a:ln w="28575">
            <a:solidFill>
              <a:schemeClr val="accent2">
                <a:lumMod val="75000"/>
              </a:schemeClr>
            </a:solidFill>
          </a:ln>
        </p:spPr>
      </p:pic>
      <p:sp>
        <p:nvSpPr>
          <p:cNvPr id="7" name="Right Arrow 6"/>
          <p:cNvSpPr/>
          <p:nvPr/>
        </p:nvSpPr>
        <p:spPr>
          <a:xfrm>
            <a:off x="4343400" y="4267200"/>
            <a:ext cx="1524000" cy="457200"/>
          </a:xfrm>
          <a:prstGeom prst="right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Tree>
    <p:custDataLst>
      <p:tags r:id="rId1"/>
    </p:custDataLst>
    <p:extLst>
      <p:ext uri="{BB962C8B-B14F-4D97-AF65-F5344CB8AC3E}">
        <p14:creationId xmlns:p14="http://schemas.microsoft.com/office/powerpoint/2010/main" val="4184488307"/>
      </p:ext>
    </p:extLst>
  </p:cSld>
  <p:clrMapOvr>
    <a:masterClrMapping/>
  </p:clrMapOvr>
  <p:transition xmlns:p14="http://schemas.microsoft.com/office/powerpoint/2010/main" advTm="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825584"/>
            <a:ext cx="2286000" cy="914400"/>
          </a:xfrm>
          <a:prstGeom prst="rect">
            <a:avLst/>
          </a:prstGeom>
        </p:spPr>
      </p:pic>
      <p:pic>
        <p:nvPicPr>
          <p:cNvPr id="2457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809625"/>
            <a:ext cx="6781800" cy="5238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914093"/>
      </p:ext>
    </p:extLst>
  </p:cSld>
  <p:clrMapOvr>
    <a:masterClrMapping/>
  </p:clrMapOvr>
  <p:transition xmlns:p14="http://schemas.microsoft.com/office/powerpoint/2010/main" advTm="0"/>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703664"/>
            <a:ext cx="2590800" cy="1036320"/>
          </a:xfrm>
          <a:prstGeom prst="rect">
            <a:avLst/>
          </a:prstGeom>
        </p:spPr>
      </p:pic>
      <p:sp>
        <p:nvSpPr>
          <p:cNvPr id="2" name="Title 1"/>
          <p:cNvSpPr>
            <a:spLocks noGrp="1"/>
          </p:cNvSpPr>
          <p:nvPr>
            <p:ph type="title"/>
          </p:nvPr>
        </p:nvSpPr>
        <p:spPr>
          <a:xfrm>
            <a:off x="10706" y="0"/>
            <a:ext cx="8229600" cy="609600"/>
          </a:xfrm>
        </p:spPr>
        <p:txBody>
          <a:bodyPr/>
          <a:lstStyle/>
          <a:p>
            <a:pPr algn="l"/>
            <a:r>
              <a:rPr lang="en-US" dirty="0" smtClean="0">
                <a:solidFill>
                  <a:schemeClr val="bg1"/>
                </a:solidFill>
              </a:rPr>
              <a:t>Team Viewer</a:t>
            </a:r>
            <a:endParaRPr lang="en-US"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685800"/>
            <a:ext cx="6272732" cy="6019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3800249"/>
            <a:ext cx="2215913" cy="2856393"/>
          </a:xfrm>
          <a:prstGeom prst="rect">
            <a:avLst/>
          </a:prstGeom>
          <a:ln w="28575">
            <a:solidFill>
              <a:schemeClr val="accent2">
                <a:lumMod val="75000"/>
              </a:schemeClr>
            </a:solidFill>
          </a:ln>
        </p:spPr>
      </p:pic>
      <p:sp>
        <p:nvSpPr>
          <p:cNvPr id="5" name="Rounded Rectangle 4"/>
          <p:cNvSpPr/>
          <p:nvPr/>
        </p:nvSpPr>
        <p:spPr>
          <a:xfrm>
            <a:off x="5791200" y="5334000"/>
            <a:ext cx="1905000" cy="609600"/>
          </a:xfrm>
          <a:prstGeom prst="roundRect">
            <a:avLst/>
          </a:prstGeom>
          <a:noFill/>
          <a:ln w="28575">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85160178"/>
      </p:ext>
    </p:extLst>
  </p:cSld>
  <p:clrMapOvr>
    <a:masterClrMapping/>
  </p:clrMapOvr>
  <p:transition xmlns:p14="http://schemas.microsoft.com/office/powerpoint/2010/main" advTm="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856064"/>
            <a:ext cx="2209800" cy="88392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023753"/>
            <a:ext cx="2881492" cy="4831051"/>
          </a:xfrm>
          <a:prstGeom prst="rect">
            <a:avLst/>
          </a:prstGeom>
          <a:ln>
            <a:solidFill>
              <a:schemeClr val="tx1"/>
            </a:solidFill>
          </a:ln>
        </p:spPr>
      </p:pic>
      <p:sp>
        <p:nvSpPr>
          <p:cNvPr id="4" name="TextBox 3"/>
          <p:cNvSpPr txBox="1"/>
          <p:nvPr/>
        </p:nvSpPr>
        <p:spPr>
          <a:xfrm>
            <a:off x="5544967" y="1731118"/>
            <a:ext cx="3352800" cy="3416320"/>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Give your ID and password to a librarian on the phone</a:t>
            </a:r>
          </a:p>
          <a:p>
            <a:endParaRPr lang="en-US" b="1" dirty="0" smtClean="0"/>
          </a:p>
          <a:p>
            <a:pPr marL="285750" indent="-285750">
              <a:buFont typeface="Arial" panose="020B0604020202020204" pitchFamily="34" charset="0"/>
              <a:buChar char="•"/>
            </a:pPr>
            <a:r>
              <a:rPr lang="en-US" b="1" dirty="0" smtClean="0"/>
              <a:t>We will be able to remotely control your desktop—we will see what you see as well as move your mouse, etc.</a:t>
            </a:r>
          </a:p>
          <a:p>
            <a:endParaRPr lang="en-US" b="1" dirty="0" smtClean="0"/>
          </a:p>
          <a:p>
            <a:pPr marL="285750" indent="-285750">
              <a:buFont typeface="Arial" panose="020B0604020202020204" pitchFamily="34" charset="0"/>
              <a:buChar char="•"/>
            </a:pPr>
            <a:r>
              <a:rPr lang="en-US" b="1" dirty="0" smtClean="0"/>
              <a:t>Please make an appointment in order to ensure plenty of time to work on your problem!</a:t>
            </a:r>
            <a:endParaRPr lang="en-US" b="1" dirty="0"/>
          </a:p>
        </p:txBody>
      </p:sp>
    </p:spTree>
    <p:extLst>
      <p:ext uri="{BB962C8B-B14F-4D97-AF65-F5344CB8AC3E}">
        <p14:creationId xmlns:p14="http://schemas.microsoft.com/office/powerpoint/2010/main" val="2711067319"/>
      </p:ext>
    </p:extLst>
  </p:cSld>
  <p:clrMapOvr>
    <a:masterClrMapping/>
  </p:clrMapOvr>
  <p:transition xmlns:p14="http://schemas.microsoft.com/office/powerpoint/2010/main" advTm="0"/>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5703664"/>
            <a:ext cx="2590800" cy="1036320"/>
          </a:xfrm>
          <a:prstGeom prst="rect">
            <a:avLst/>
          </a:prstGeom>
        </p:spPr>
      </p:pic>
      <p:sp>
        <p:nvSpPr>
          <p:cNvPr id="2" name="Title 1"/>
          <p:cNvSpPr>
            <a:spLocks noGrp="1"/>
          </p:cNvSpPr>
          <p:nvPr>
            <p:ph type="title"/>
          </p:nvPr>
        </p:nvSpPr>
        <p:spPr>
          <a:xfrm>
            <a:off x="0" y="0"/>
            <a:ext cx="7951077" cy="620668"/>
          </a:xfrm>
        </p:spPr>
        <p:txBody>
          <a:bodyPr>
            <a:noAutofit/>
          </a:bodyPr>
          <a:lstStyle/>
          <a:p>
            <a:pPr algn="l"/>
            <a:r>
              <a:rPr lang="en-US" dirty="0" smtClean="0">
                <a:solidFill>
                  <a:schemeClr val="bg1"/>
                </a:solidFill>
              </a:rPr>
              <a:t>Resources just for you!</a:t>
            </a:r>
            <a:endParaRPr lang="en-US" dirty="0">
              <a:solidFill>
                <a:schemeClr val="bg1"/>
              </a:solidFill>
            </a:endParaRPr>
          </a:p>
        </p:txBody>
      </p:sp>
      <p:pic>
        <p:nvPicPr>
          <p:cNvPr id="3" name="Picture 2" descr="Library Homepage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7465" y="685800"/>
            <a:ext cx="5659090" cy="5915469"/>
          </a:xfrm>
          <a:prstGeom prst="rect">
            <a:avLst/>
          </a:prstGeom>
        </p:spPr>
      </p:pic>
      <p:pic>
        <p:nvPicPr>
          <p:cNvPr id="4" name="Picture 3" descr="Resources by Schoo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0786" y="4787462"/>
            <a:ext cx="5689600" cy="1562100"/>
          </a:xfrm>
          <a:prstGeom prst="rect">
            <a:avLst/>
          </a:prstGeom>
        </p:spPr>
      </p:pic>
      <p:sp>
        <p:nvSpPr>
          <p:cNvPr id="6" name="Down Arrow 5"/>
          <p:cNvSpPr/>
          <p:nvPr/>
        </p:nvSpPr>
        <p:spPr>
          <a:xfrm>
            <a:off x="2209800" y="4310117"/>
            <a:ext cx="280275" cy="954690"/>
          </a:xfrm>
          <a:prstGeom prst="down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561519"/>
      </p:ext>
    </p:extLst>
  </p:cSld>
  <p:clrMapOvr>
    <a:masterClrMapping/>
  </p:clrMapOvr>
  <p:transition xmlns:p14="http://schemas.microsoft.com/office/powerpoint/2010/main" advTm="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lstStyle/>
          <a:p>
            <a:r>
              <a:rPr lang="en-US" dirty="0" smtClean="0">
                <a:solidFill>
                  <a:schemeClr val="bg1"/>
                </a:solidFill>
              </a:rPr>
              <a:t>Library Cards</a:t>
            </a:r>
            <a:endParaRPr lang="en-US" dirty="0">
              <a:solidFill>
                <a:schemeClr val="bg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856064"/>
            <a:ext cx="2209800" cy="88392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685800"/>
            <a:ext cx="6172200" cy="592332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3764028"/>
            <a:ext cx="2286000" cy="2946737"/>
          </a:xfrm>
          <a:prstGeom prst="rect">
            <a:avLst/>
          </a:prstGeom>
          <a:ln>
            <a:solidFill>
              <a:schemeClr val="tx1"/>
            </a:solidFill>
          </a:ln>
        </p:spPr>
      </p:pic>
      <p:sp>
        <p:nvSpPr>
          <p:cNvPr id="7" name="Right Arrow 6"/>
          <p:cNvSpPr/>
          <p:nvPr/>
        </p:nvSpPr>
        <p:spPr>
          <a:xfrm>
            <a:off x="4267200" y="6178244"/>
            <a:ext cx="1600200" cy="381000"/>
          </a:xfrm>
          <a:prstGeom prst="right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2166986"/>
      </p:ext>
    </p:extLst>
  </p:cSld>
  <p:clrMapOvr>
    <a:masterClrMapping/>
  </p:clrMapOvr>
  <p:transition xmlns:p14="http://schemas.microsoft.com/office/powerpoint/2010/main" advTm="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703664"/>
            <a:ext cx="2590800" cy="103632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52400"/>
            <a:ext cx="7049628" cy="6538897"/>
          </a:xfrm>
          <a:prstGeom prst="rect">
            <a:avLst/>
          </a:prstGeom>
        </p:spPr>
      </p:pic>
    </p:spTree>
    <p:extLst>
      <p:ext uri="{BB962C8B-B14F-4D97-AF65-F5344CB8AC3E}">
        <p14:creationId xmlns:p14="http://schemas.microsoft.com/office/powerpoint/2010/main" val="3060698802"/>
      </p:ext>
    </p:extLst>
  </p:cSld>
  <p:clrMapOvr>
    <a:masterClrMapping/>
  </p:clrMapOvr>
  <p:transition xmlns:p14="http://schemas.microsoft.com/office/powerpoint/2010/main" advTm="0"/>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856064"/>
            <a:ext cx="2209800" cy="88392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940786"/>
            <a:ext cx="7840214" cy="4915278"/>
          </a:xfrm>
          <a:prstGeom prst="rect">
            <a:avLst/>
          </a:prstGeom>
          <a:ln>
            <a:solidFill>
              <a:schemeClr val="tx1"/>
            </a:solidFill>
          </a:ln>
        </p:spPr>
      </p:pic>
      <p:sp>
        <p:nvSpPr>
          <p:cNvPr id="4" name="TextBox 3"/>
          <p:cNvSpPr txBox="1"/>
          <p:nvPr/>
        </p:nvSpPr>
        <p:spPr>
          <a:xfrm>
            <a:off x="152400" y="1981200"/>
            <a:ext cx="2057400" cy="1200329"/>
          </a:xfrm>
          <a:prstGeom prst="rect">
            <a:avLst/>
          </a:prstGeom>
          <a:solidFill>
            <a:schemeClr val="bg1"/>
          </a:solidFill>
          <a:ln w="38100">
            <a:solidFill>
              <a:schemeClr val="accent2">
                <a:lumMod val="75000"/>
              </a:schemeClr>
            </a:solidFill>
          </a:ln>
        </p:spPr>
        <p:txBody>
          <a:bodyPr wrap="square" rtlCol="0">
            <a:spAutoFit/>
          </a:bodyPr>
          <a:lstStyle/>
          <a:p>
            <a:r>
              <a:rPr lang="en-US" sz="2400" b="1" dirty="0" smtClean="0"/>
              <a:t>Today’s presentation will be here!</a:t>
            </a:r>
            <a:endParaRPr lang="en-US" sz="2400" b="1" dirty="0"/>
          </a:p>
        </p:txBody>
      </p:sp>
      <p:sp>
        <p:nvSpPr>
          <p:cNvPr id="5" name="Right Arrow 4"/>
          <p:cNvSpPr/>
          <p:nvPr/>
        </p:nvSpPr>
        <p:spPr>
          <a:xfrm>
            <a:off x="2209800" y="2286000"/>
            <a:ext cx="533400" cy="457200"/>
          </a:xfrm>
          <a:prstGeom prst="rightArrow">
            <a:avLst/>
          </a:prstGeom>
          <a:solidFill>
            <a:schemeClr val="accent2">
              <a:lumMod val="75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731672"/>
      </p:ext>
    </p:extLst>
  </p:cSld>
  <p:clrMapOvr>
    <a:masterClrMapping/>
  </p:clrMapOvr>
  <p:transition xmlns:p14="http://schemas.microsoft.com/office/powerpoint/2010/main" advTm="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856064"/>
            <a:ext cx="2209800" cy="88392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363" y="76200"/>
            <a:ext cx="6640742" cy="6618849"/>
          </a:xfrm>
          <a:prstGeom prst="rect">
            <a:avLst/>
          </a:prstGeom>
        </p:spPr>
      </p:pic>
    </p:spTree>
    <p:extLst>
      <p:ext uri="{BB962C8B-B14F-4D97-AF65-F5344CB8AC3E}">
        <p14:creationId xmlns:p14="http://schemas.microsoft.com/office/powerpoint/2010/main" val="1937521675"/>
      </p:ext>
    </p:extLst>
  </p:cSld>
  <p:clrMapOvr>
    <a:masterClrMapping/>
  </p:clrMapOvr>
  <p:transition xmlns:p14="http://schemas.microsoft.com/office/powerpoint/2010/main" advTm="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856064"/>
            <a:ext cx="2209800" cy="883920"/>
          </a:xfrm>
          <a:prstGeom prst="rect">
            <a:avLst/>
          </a:prstGeom>
        </p:spPr>
      </p:pic>
      <p:sp>
        <p:nvSpPr>
          <p:cNvPr id="3" name="TextBox 2"/>
          <p:cNvSpPr txBox="1"/>
          <p:nvPr/>
        </p:nvSpPr>
        <p:spPr>
          <a:xfrm>
            <a:off x="762000" y="1219200"/>
            <a:ext cx="7772400" cy="3170099"/>
          </a:xfrm>
          <a:prstGeom prst="rect">
            <a:avLst/>
          </a:prstGeom>
          <a:noFill/>
        </p:spPr>
        <p:txBody>
          <a:bodyPr wrap="square" rtlCol="0">
            <a:spAutoFit/>
          </a:bodyPr>
          <a:lstStyle/>
          <a:p>
            <a:pPr marL="285750" indent="-285750">
              <a:buFont typeface="Arial" panose="020B0604020202020204" pitchFamily="34" charset="0"/>
              <a:buChar char="•"/>
            </a:pPr>
            <a:r>
              <a:rPr lang="en-US" sz="4000" b="1" dirty="0" smtClean="0"/>
              <a:t>Stop by the library at your earliest convenience</a:t>
            </a:r>
          </a:p>
          <a:p>
            <a:endParaRPr lang="en-US" sz="4000" b="1" dirty="0" smtClean="0"/>
          </a:p>
          <a:p>
            <a:pPr marL="285750" indent="-285750">
              <a:buFont typeface="Arial" panose="020B0604020202020204" pitchFamily="34" charset="0"/>
              <a:buChar char="•"/>
            </a:pPr>
            <a:r>
              <a:rPr lang="en-US" sz="4000" b="1" dirty="0" smtClean="0"/>
              <a:t>Apply bar code sticker to the back of your ID Card</a:t>
            </a:r>
            <a:endParaRPr lang="en-US" sz="4000" b="1" dirty="0"/>
          </a:p>
        </p:txBody>
      </p:sp>
      <p:sp>
        <p:nvSpPr>
          <p:cNvPr id="4" name="Title 1"/>
          <p:cNvSpPr txBox="1">
            <a:spLocks/>
          </p:cNvSpPr>
          <p:nvPr/>
        </p:nvSpPr>
        <p:spPr>
          <a:xfrm>
            <a:off x="402412" y="-76200"/>
            <a:ext cx="8229600" cy="602043"/>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68" charset="-128"/>
                <a:cs typeface="ＭＳ Ｐゴシック" pitchFamily="68" charset="-128"/>
              </a:defRPr>
            </a:lvl1pPr>
            <a:lvl2pPr algn="ctr" defTabSz="457200" rtl="0" eaLnBrk="0" fontAlgn="base" hangingPunct="0">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2pPr>
            <a:lvl3pPr algn="ctr" defTabSz="457200" rtl="0" eaLnBrk="0" fontAlgn="base" hangingPunct="0">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3pPr>
            <a:lvl4pPr algn="ctr" defTabSz="457200" rtl="0" eaLnBrk="0" fontAlgn="base" hangingPunct="0">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4pPr>
            <a:lvl5pPr algn="ctr" defTabSz="457200" rtl="0" eaLnBrk="0" fontAlgn="base" hangingPunct="0">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5pPr>
            <a:lvl6pPr marL="457200" algn="ctr" defTabSz="457200" rtl="0" fontAlgn="base">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6pPr>
            <a:lvl7pPr marL="914400" algn="ctr" defTabSz="457200" rtl="0" fontAlgn="base">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7pPr>
            <a:lvl8pPr marL="1371600" algn="ctr" defTabSz="457200" rtl="0" fontAlgn="base">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8pPr>
            <a:lvl9pPr marL="1828800" algn="ctr" defTabSz="457200" rtl="0" fontAlgn="base">
              <a:spcBef>
                <a:spcPct val="0"/>
              </a:spcBef>
              <a:spcAft>
                <a:spcPct val="0"/>
              </a:spcAft>
              <a:defRPr sz="4400">
                <a:solidFill>
                  <a:schemeClr val="tx1"/>
                </a:solidFill>
                <a:latin typeface="Calibri" pitchFamily="68" charset="0"/>
                <a:ea typeface="ＭＳ Ｐゴシック" pitchFamily="68" charset="-128"/>
                <a:cs typeface="ＭＳ Ｐゴシック" pitchFamily="68" charset="-128"/>
              </a:defRPr>
            </a:lvl9pPr>
          </a:lstStyle>
          <a:p>
            <a:r>
              <a:rPr lang="en-US" dirty="0" smtClean="0">
                <a:solidFill>
                  <a:schemeClr val="bg1"/>
                </a:solidFill>
              </a:rPr>
              <a:t>Library Cards</a:t>
            </a:r>
            <a:endParaRPr lang="en-US" dirty="0">
              <a:solidFill>
                <a:schemeClr val="bg1"/>
              </a:solidFill>
            </a:endParaRPr>
          </a:p>
        </p:txBody>
      </p:sp>
    </p:spTree>
    <p:extLst>
      <p:ext uri="{BB962C8B-B14F-4D97-AF65-F5344CB8AC3E}">
        <p14:creationId xmlns:p14="http://schemas.microsoft.com/office/powerpoint/2010/main" val="133756645"/>
      </p:ext>
    </p:extLst>
  </p:cSld>
  <p:clrMapOvr>
    <a:masterClrMapping/>
  </p:clrMapOvr>
  <p:transition xmlns:p14="http://schemas.microsoft.com/office/powerpoint/2010/main" advTm="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229600" cy="715962"/>
          </a:xfrm>
        </p:spPr>
        <p:txBody>
          <a:bodyPr/>
          <a:lstStyle/>
          <a:p>
            <a:pPr algn="l"/>
            <a:r>
              <a:rPr lang="en-US" dirty="0" smtClean="0">
                <a:solidFill>
                  <a:schemeClr val="bg1"/>
                </a:solidFill>
              </a:rPr>
              <a:t>Reference Librarians</a:t>
            </a:r>
            <a:endParaRPr lang="en-US" dirty="0">
              <a:solidFill>
                <a:schemeClr val="bg1"/>
              </a:solidFill>
            </a:endParaRPr>
          </a:p>
        </p:txBody>
      </p:sp>
      <p:sp>
        <p:nvSpPr>
          <p:cNvPr id="2" name="Text Placeholder 3"/>
          <p:cNvSpPr>
            <a:spLocks noGrp="1"/>
          </p:cNvSpPr>
          <p:nvPr>
            <p:ph type="body" sz="half" idx="4294967295"/>
          </p:nvPr>
        </p:nvSpPr>
        <p:spPr>
          <a:xfrm>
            <a:off x="334963" y="1462087"/>
            <a:ext cx="4114800" cy="3746499"/>
          </a:xfrm>
        </p:spPr>
        <p:txBody>
          <a:bodyPr rtlCol="0">
            <a:normAutofit/>
          </a:bodyPr>
          <a:lstStyle/>
          <a:p>
            <a:pPr eaLnBrk="1" fontAlgn="auto" hangingPunct="1">
              <a:spcAft>
                <a:spcPts val="0"/>
              </a:spcAft>
              <a:defRPr/>
            </a:pPr>
            <a:endParaRPr lang="en-US" sz="2000" dirty="0">
              <a:solidFill>
                <a:srgbClr val="A6A6A6"/>
              </a:solidFill>
              <a:latin typeface="+mj-lt"/>
              <a:ea typeface="+mn-ea"/>
              <a:cs typeface="+mn-cs"/>
            </a:endParaRPr>
          </a:p>
          <a:p>
            <a:pPr marL="0" indent="0" algn="ctr" eaLnBrk="1" fontAlgn="auto" hangingPunct="1">
              <a:spcAft>
                <a:spcPts val="0"/>
              </a:spcAft>
              <a:buNone/>
              <a:defRPr/>
            </a:pPr>
            <a:r>
              <a:rPr lang="en-US" sz="2800" dirty="0" smtClean="0">
                <a:ea typeface="+mn-ea"/>
                <a:cs typeface="+mn-cs"/>
              </a:rPr>
              <a:t>Available </a:t>
            </a:r>
            <a:r>
              <a:rPr lang="en-US" sz="2800" dirty="0" smtClean="0"/>
              <a:t>on</a:t>
            </a:r>
            <a:r>
              <a:rPr lang="en-US" sz="2800" dirty="0"/>
              <a:t> </a:t>
            </a:r>
            <a:r>
              <a:rPr lang="en-US" sz="2800" dirty="0" smtClean="0">
                <a:ea typeface="+mn-ea"/>
                <a:cs typeface="+mn-cs"/>
              </a:rPr>
              <a:t>2</a:t>
            </a:r>
            <a:r>
              <a:rPr lang="en-US" sz="2800" baseline="30000" dirty="0" smtClean="0">
                <a:ea typeface="+mn-ea"/>
                <a:cs typeface="+mn-cs"/>
              </a:rPr>
              <a:t>nd</a:t>
            </a:r>
            <a:r>
              <a:rPr lang="en-US" sz="2800" dirty="0" smtClean="0">
                <a:ea typeface="+mn-ea"/>
                <a:cs typeface="+mn-cs"/>
              </a:rPr>
              <a:t> floor of library, across from the Learning Resource Center and public computers</a:t>
            </a:r>
          </a:p>
          <a:p>
            <a:pPr algn="ctr" eaLnBrk="1" fontAlgn="auto" hangingPunct="1">
              <a:spcAft>
                <a:spcPts val="0"/>
              </a:spcAft>
              <a:defRPr/>
            </a:pPr>
            <a:endParaRPr lang="en-US" sz="2800" dirty="0">
              <a:ea typeface="+mn-ea"/>
              <a:cs typeface="+mn-cs"/>
            </a:endParaRPr>
          </a:p>
          <a:p>
            <a:pPr marL="0" indent="0" algn="ctr" eaLnBrk="1" fontAlgn="auto" hangingPunct="1">
              <a:spcAft>
                <a:spcPts val="0"/>
              </a:spcAft>
              <a:buNone/>
              <a:defRPr/>
            </a:pPr>
            <a:r>
              <a:rPr lang="en-US" sz="2800" dirty="0" smtClean="0">
                <a:ea typeface="+mn-ea"/>
                <a:cs typeface="+mn-cs"/>
              </a:rPr>
              <a:t>8am–5pm </a:t>
            </a:r>
            <a:endParaRPr lang="en-US" sz="2800" dirty="0">
              <a:ea typeface="+mn-ea"/>
              <a:cs typeface="+mn-cs"/>
            </a:endParaRPr>
          </a:p>
          <a:p>
            <a:pPr marL="0" indent="0" algn="ctr" eaLnBrk="1" fontAlgn="auto" hangingPunct="1">
              <a:spcAft>
                <a:spcPts val="0"/>
              </a:spcAft>
              <a:buNone/>
              <a:defRPr/>
            </a:pPr>
            <a:r>
              <a:rPr lang="en-US" sz="2800" dirty="0">
                <a:ea typeface="+mn-ea"/>
                <a:cs typeface="+mn-cs"/>
              </a:rPr>
              <a:t>Monday–Friday</a:t>
            </a:r>
          </a:p>
        </p:txBody>
      </p:sp>
      <p:pic>
        <p:nvPicPr>
          <p:cNvPr id="11"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816983" y="3500437"/>
            <a:ext cx="1513459"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descr="peggy.psd"/>
          <p:cNvPicPr>
            <a:picLocks noChangeAspect="1"/>
          </p:cNvPicPr>
          <p:nvPr/>
        </p:nvPicPr>
        <p:blipFill>
          <a:blip r:embed="rId4">
            <a:extLst>
              <a:ext uri="{28A0092B-C50C-407E-A947-70E740481C1C}">
                <a14:useLocalDpi xmlns:a14="http://schemas.microsoft.com/office/drawing/2010/main" val="0"/>
              </a:ext>
            </a:extLst>
          </a:blip>
          <a:srcRect l="10516" b="5321"/>
          <a:stretch>
            <a:fillRect/>
          </a:stretch>
        </p:blipFill>
        <p:spPr bwMode="auto">
          <a:xfrm>
            <a:off x="7239000" y="1062037"/>
            <a:ext cx="1525588"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5"/>
          <p:cNvSpPr txBox="1">
            <a:spLocks noChangeArrowheads="1"/>
          </p:cNvSpPr>
          <p:nvPr/>
        </p:nvSpPr>
        <p:spPr bwMode="auto">
          <a:xfrm>
            <a:off x="6958013" y="3038475"/>
            <a:ext cx="2046287" cy="369887"/>
          </a:xfrm>
          <a:prstGeom prst="rect">
            <a:avLst/>
          </a:prstGeom>
          <a:solidFill>
            <a:schemeClr val="accent2">
              <a:lumMod val="75000"/>
              <a:alpha val="72940"/>
            </a:schemeClr>
          </a:solidFill>
          <a:ln>
            <a:noFill/>
          </a:ln>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dirty="0">
                <a:solidFill>
                  <a:srgbClr val="F2F2F2"/>
                </a:solidFill>
                <a:latin typeface="Franklin Gothic Medium" charset="0"/>
              </a:rPr>
              <a:t>Peggy Edwards</a:t>
            </a:r>
          </a:p>
        </p:txBody>
      </p:sp>
      <p:sp>
        <p:nvSpPr>
          <p:cNvPr id="14" name="TextBox 6"/>
          <p:cNvSpPr txBox="1">
            <a:spLocks noChangeArrowheads="1"/>
          </p:cNvSpPr>
          <p:nvPr/>
        </p:nvSpPr>
        <p:spPr bwMode="auto">
          <a:xfrm>
            <a:off x="4511675" y="5581650"/>
            <a:ext cx="2160588" cy="371475"/>
          </a:xfrm>
          <a:prstGeom prst="rect">
            <a:avLst/>
          </a:prstGeom>
          <a:solidFill>
            <a:schemeClr val="accent2">
              <a:lumMod val="75000"/>
              <a:alpha val="74117"/>
            </a:schemeClr>
          </a:solidFill>
          <a:ln>
            <a:noFill/>
          </a:ln>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dirty="0">
                <a:solidFill>
                  <a:srgbClr val="F2F2F2"/>
                </a:solidFill>
                <a:latin typeface="Franklin Gothic Medium" charset="0"/>
              </a:rPr>
              <a:t>Micah </a:t>
            </a:r>
            <a:r>
              <a:rPr lang="en-US" sz="1800" dirty="0" smtClean="0">
                <a:solidFill>
                  <a:srgbClr val="F2F2F2"/>
                </a:solidFill>
                <a:latin typeface="Franklin Gothic Medium" charset="0"/>
              </a:rPr>
              <a:t>Walsleben</a:t>
            </a:r>
            <a:endParaRPr lang="en-US" sz="1800" dirty="0">
              <a:solidFill>
                <a:srgbClr val="F2F2F2"/>
              </a:solidFill>
              <a:latin typeface="Franklin Gothic Medium" charset="0"/>
            </a:endParaRPr>
          </a:p>
        </p:txBody>
      </p:sp>
      <p:sp>
        <p:nvSpPr>
          <p:cNvPr id="15" name="TextBox 7"/>
          <p:cNvSpPr txBox="1">
            <a:spLocks noChangeArrowheads="1"/>
          </p:cNvSpPr>
          <p:nvPr/>
        </p:nvSpPr>
        <p:spPr bwMode="auto">
          <a:xfrm>
            <a:off x="6969125" y="5573712"/>
            <a:ext cx="2019300" cy="369888"/>
          </a:xfrm>
          <a:prstGeom prst="rect">
            <a:avLst/>
          </a:prstGeom>
          <a:solidFill>
            <a:schemeClr val="accent2">
              <a:lumMod val="75000"/>
              <a:alpha val="81960"/>
            </a:schemeClr>
          </a:solidFill>
          <a:ln>
            <a:noFill/>
          </a:ln>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a:solidFill>
                  <a:srgbClr val="F2F2F2"/>
                </a:solidFill>
                <a:latin typeface="Franklin Gothic Medium" charset="0"/>
              </a:rPr>
              <a:t>Margaret Vugrin</a:t>
            </a:r>
          </a:p>
        </p:txBody>
      </p:sp>
      <p:pic>
        <p:nvPicPr>
          <p:cNvPr id="16" name="Picture 2" descr="margaret 14.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9000" y="3581400"/>
            <a:ext cx="1482725"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jennifer.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7900" y="1052512"/>
            <a:ext cx="1544638"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4"/>
          <p:cNvSpPr txBox="1">
            <a:spLocks noChangeArrowheads="1"/>
          </p:cNvSpPr>
          <p:nvPr/>
        </p:nvSpPr>
        <p:spPr bwMode="auto">
          <a:xfrm>
            <a:off x="4449763" y="3030537"/>
            <a:ext cx="2222500" cy="368300"/>
          </a:xfrm>
          <a:prstGeom prst="rect">
            <a:avLst/>
          </a:prstGeom>
          <a:solidFill>
            <a:schemeClr val="accent2">
              <a:lumMod val="75000"/>
              <a:alpha val="74117"/>
            </a:schemeClr>
          </a:solidFill>
          <a:ln>
            <a:noFill/>
          </a:ln>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1800" dirty="0">
                <a:solidFill>
                  <a:srgbClr val="FFFFFF"/>
                </a:solidFill>
                <a:latin typeface="Franklin Gothic Medium" charset="0"/>
              </a:rPr>
              <a:t>Jennifer  </a:t>
            </a:r>
            <a:r>
              <a:rPr lang="en-US" sz="1800" dirty="0" err="1">
                <a:solidFill>
                  <a:srgbClr val="FFFFFF"/>
                </a:solidFill>
                <a:latin typeface="Franklin Gothic Medium" charset="0"/>
              </a:rPr>
              <a:t>Teichelman</a:t>
            </a:r>
            <a:endParaRPr lang="en-US" sz="1800" dirty="0">
              <a:solidFill>
                <a:srgbClr val="FFFFFF"/>
              </a:solidFill>
              <a:latin typeface="Franklin Gothic Medium" charset="0"/>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200" y="5856064"/>
            <a:ext cx="2209800" cy="883920"/>
          </a:xfrm>
          <a:prstGeom prst="rect">
            <a:avLst/>
          </a:prstGeom>
        </p:spPr>
      </p:pic>
    </p:spTree>
    <p:extLst>
      <p:ext uri="{BB962C8B-B14F-4D97-AF65-F5344CB8AC3E}">
        <p14:creationId xmlns:p14="http://schemas.microsoft.com/office/powerpoint/2010/main" val="2366370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5867400"/>
            <a:ext cx="2181460" cy="872584"/>
          </a:xfrm>
          <a:prstGeom prst="rect">
            <a:avLst/>
          </a:prstGeom>
        </p:spPr>
      </p:pic>
      <p:pic>
        <p:nvPicPr>
          <p:cNvPr id="2" name="Picture 1" descr="Library Hour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3700" y="990600"/>
            <a:ext cx="5803900" cy="2997200"/>
          </a:xfrm>
          <a:prstGeom prst="rect">
            <a:avLst/>
          </a:prstGeom>
          <a:ln w="38100" cmpd="sng">
            <a:solidFill>
              <a:schemeClr val="accent2">
                <a:lumMod val="75000"/>
              </a:schemeClr>
            </a:solidFill>
          </a:ln>
        </p:spPr>
      </p:pic>
      <p:sp>
        <p:nvSpPr>
          <p:cNvPr id="4" name="TextBox 3"/>
          <p:cNvSpPr txBox="1"/>
          <p:nvPr/>
        </p:nvSpPr>
        <p:spPr>
          <a:xfrm>
            <a:off x="1663700" y="4267200"/>
            <a:ext cx="5803900" cy="2000548"/>
          </a:xfrm>
          <a:prstGeom prst="rect">
            <a:avLst/>
          </a:prstGeom>
          <a:noFill/>
        </p:spPr>
        <p:txBody>
          <a:bodyPr wrap="square" rtlCol="0">
            <a:spAutoFit/>
          </a:bodyPr>
          <a:lstStyle/>
          <a:p>
            <a:pPr algn="ctr"/>
            <a:r>
              <a:rPr lang="en-US" sz="3200" b="1" dirty="0" smtClean="0"/>
              <a:t>Phone: 806-743-2200</a:t>
            </a:r>
          </a:p>
          <a:p>
            <a:pPr algn="ctr"/>
            <a:endParaRPr lang="en-US" sz="3200" b="1" dirty="0"/>
          </a:p>
          <a:p>
            <a:pPr algn="ctr"/>
            <a:r>
              <a:rPr lang="en-US" sz="2000" b="1" dirty="0" smtClean="0"/>
              <a:t>Holiday hours and early closings are also posted as announcements in your e-Raider portal.</a:t>
            </a:r>
          </a:p>
        </p:txBody>
      </p:sp>
      <p:sp>
        <p:nvSpPr>
          <p:cNvPr id="5" name="Rectangle 4"/>
          <p:cNvSpPr>
            <a:spLocks noChangeArrowheads="1"/>
          </p:cNvSpPr>
          <p:nvPr/>
        </p:nvSpPr>
        <p:spPr bwMode="auto">
          <a:xfrm>
            <a:off x="76200" y="-76200"/>
            <a:ext cx="324242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4400" dirty="0" smtClean="0">
                <a:solidFill>
                  <a:prstClr val="white"/>
                </a:solidFill>
                <a:latin typeface="+mj-lt"/>
                <a:cs typeface="Times New Roman" pitchFamily="18" charset="0"/>
              </a:rPr>
              <a:t>Library Hours</a:t>
            </a:r>
            <a:endParaRPr lang="en-US" altLang="en-US" sz="4400" dirty="0">
              <a:solidFill>
                <a:prstClr val="white"/>
              </a:solidFill>
              <a:latin typeface="+mj-lt"/>
              <a:cs typeface="Times New Roman" pitchFamily="18" charset="0"/>
            </a:endParaRPr>
          </a:p>
        </p:txBody>
      </p:sp>
    </p:spTree>
    <p:extLst>
      <p:ext uri="{BB962C8B-B14F-4D97-AF65-F5344CB8AC3E}">
        <p14:creationId xmlns:p14="http://schemas.microsoft.com/office/powerpoint/2010/main" val="4057150044"/>
      </p:ext>
    </p:extLst>
  </p:cSld>
  <p:clrMapOvr>
    <a:masterClrMapping/>
  </p:clrMapOvr>
  <p:transition xmlns:p14="http://schemas.microsoft.com/office/powerpoint/2010/main" advTm="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5703664"/>
            <a:ext cx="2590800" cy="1036320"/>
          </a:xfrm>
          <a:prstGeom prst="rect">
            <a:avLst/>
          </a:prstGeom>
        </p:spPr>
      </p:pic>
      <p:pic>
        <p:nvPicPr>
          <p:cNvPr id="2" name="Picture 1" descr="Stud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824" y="908373"/>
            <a:ext cx="4967832" cy="5475466"/>
          </a:xfrm>
          <a:prstGeom prst="rect">
            <a:avLst/>
          </a:prstGeom>
        </p:spPr>
      </p:pic>
      <p:sp>
        <p:nvSpPr>
          <p:cNvPr id="4" name="TextBox 3"/>
          <p:cNvSpPr txBox="1"/>
          <p:nvPr/>
        </p:nvSpPr>
        <p:spPr>
          <a:xfrm>
            <a:off x="5584379" y="922323"/>
            <a:ext cx="2901522" cy="4893647"/>
          </a:xfrm>
          <a:prstGeom prst="rect">
            <a:avLst/>
          </a:prstGeom>
          <a:noFill/>
        </p:spPr>
        <p:txBody>
          <a:bodyPr wrap="square" rtlCol="0">
            <a:spAutoFit/>
          </a:bodyPr>
          <a:lstStyle/>
          <a:p>
            <a:pPr marL="285750" indent="-285750">
              <a:buFont typeface="Wingdings" charset="2"/>
              <a:buChar char="§"/>
            </a:pPr>
            <a:r>
              <a:rPr lang="en-US" sz="2400" dirty="0" smtClean="0"/>
              <a:t>28 study rooms available</a:t>
            </a:r>
          </a:p>
          <a:p>
            <a:endParaRPr lang="en-US" sz="2400" dirty="0" smtClean="0"/>
          </a:p>
          <a:p>
            <a:pPr marL="285750" indent="-285750">
              <a:buFont typeface="Wingdings" charset="2"/>
              <a:buChar char="§"/>
            </a:pPr>
            <a:r>
              <a:rPr lang="en-US" sz="2400" dirty="0" smtClean="0"/>
              <a:t>All rooms are first come, first serve</a:t>
            </a:r>
          </a:p>
          <a:p>
            <a:endParaRPr lang="en-US" sz="2400" dirty="0" smtClean="0"/>
          </a:p>
          <a:p>
            <a:pPr marL="285750" indent="-285750">
              <a:buFont typeface="Wingdings" charset="2"/>
              <a:buChar char="§"/>
            </a:pPr>
            <a:r>
              <a:rPr lang="en-US" sz="2400" dirty="0" smtClean="0"/>
              <a:t>Each room has a dry erase board, markers, and plenty of outlets!</a:t>
            </a:r>
          </a:p>
          <a:p>
            <a:endParaRPr lang="en-US" sz="2400" dirty="0" smtClean="0"/>
          </a:p>
          <a:p>
            <a:pPr marL="285750" indent="-285750">
              <a:buFont typeface="Wingdings" charset="2"/>
              <a:buChar char="§"/>
            </a:pPr>
            <a:r>
              <a:rPr lang="en-US" sz="2400" dirty="0" smtClean="0"/>
              <a:t>Wireless internet available</a:t>
            </a:r>
            <a:endParaRPr lang="en-US" sz="2400" dirty="0"/>
          </a:p>
        </p:txBody>
      </p:sp>
      <p:sp>
        <p:nvSpPr>
          <p:cNvPr id="5" name="Rectangle 4"/>
          <p:cNvSpPr>
            <a:spLocks noChangeArrowheads="1"/>
          </p:cNvSpPr>
          <p:nvPr/>
        </p:nvSpPr>
        <p:spPr bwMode="auto">
          <a:xfrm>
            <a:off x="76200" y="-76200"/>
            <a:ext cx="385246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4400" dirty="0" smtClean="0">
                <a:solidFill>
                  <a:prstClr val="white"/>
                </a:solidFill>
                <a:latin typeface="+mj-lt"/>
                <a:cs typeface="Times New Roman" pitchFamily="18" charset="0"/>
              </a:rPr>
              <a:t>Library Facilities</a:t>
            </a:r>
            <a:endParaRPr lang="en-US" altLang="en-US" sz="4400" dirty="0">
              <a:solidFill>
                <a:prstClr val="white"/>
              </a:solidFill>
              <a:latin typeface="+mj-lt"/>
              <a:cs typeface="Times New Roman" pitchFamily="18" charset="0"/>
            </a:endParaRPr>
          </a:p>
        </p:txBody>
      </p:sp>
    </p:spTree>
    <p:extLst>
      <p:ext uri="{BB962C8B-B14F-4D97-AF65-F5344CB8AC3E}">
        <p14:creationId xmlns:p14="http://schemas.microsoft.com/office/powerpoint/2010/main" val="648710511"/>
      </p:ext>
    </p:extLst>
  </p:cSld>
  <p:clrMapOvr>
    <a:masterClrMapping/>
  </p:clrMapOvr>
  <p:transition xmlns:p14="http://schemas.microsoft.com/office/powerpoint/2010/main" advTm="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5856064"/>
            <a:ext cx="2209800" cy="883920"/>
          </a:xfrm>
          <a:prstGeom prst="rect">
            <a:avLst/>
          </a:prstGeom>
        </p:spPr>
      </p:pic>
      <p:sp>
        <p:nvSpPr>
          <p:cNvPr id="2" name="TextBox 1"/>
          <p:cNvSpPr txBox="1"/>
          <p:nvPr/>
        </p:nvSpPr>
        <p:spPr>
          <a:xfrm>
            <a:off x="210255" y="4876800"/>
            <a:ext cx="8586824" cy="707886"/>
          </a:xfrm>
          <a:prstGeom prst="rect">
            <a:avLst/>
          </a:prstGeom>
          <a:noFill/>
        </p:spPr>
        <p:txBody>
          <a:bodyPr wrap="square" rtlCol="0">
            <a:spAutoFit/>
          </a:bodyPr>
          <a:lstStyle/>
          <a:p>
            <a:pPr algn="ctr"/>
            <a:r>
              <a:rPr lang="en-US" sz="4000" b="1" dirty="0" smtClean="0"/>
              <a:t>Food and drink allowed!</a:t>
            </a:r>
            <a:endParaRPr lang="en-US" sz="4000" b="1" dirty="0"/>
          </a:p>
        </p:txBody>
      </p:sp>
      <p:pic>
        <p:nvPicPr>
          <p:cNvPr id="3" name="Picture 2" descr="FD004737.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975" y="1058252"/>
            <a:ext cx="3121152" cy="3121152"/>
          </a:xfrm>
          <a:prstGeom prst="rect">
            <a:avLst/>
          </a:prstGeom>
        </p:spPr>
      </p:pic>
      <p:pic>
        <p:nvPicPr>
          <p:cNvPr id="4" name="Picture 3" descr="AA021910.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5127" y="944389"/>
            <a:ext cx="1856232" cy="3121152"/>
          </a:xfrm>
          <a:prstGeom prst="rect">
            <a:avLst/>
          </a:prstGeom>
        </p:spPr>
      </p:pic>
      <p:sp>
        <p:nvSpPr>
          <p:cNvPr id="5" name="Rectangle 4"/>
          <p:cNvSpPr>
            <a:spLocks noChangeArrowheads="1"/>
          </p:cNvSpPr>
          <p:nvPr/>
        </p:nvSpPr>
        <p:spPr bwMode="auto">
          <a:xfrm>
            <a:off x="76200" y="-76200"/>
            <a:ext cx="5867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Courier New" pitchFamily="49" charset="0"/>
              <a:buChar char="o"/>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Courier New" pitchFamily="49" charset="0"/>
              <a:buChar char="o"/>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buFontTx/>
              <a:buNone/>
            </a:pPr>
            <a:r>
              <a:rPr lang="en-US" altLang="en-US" sz="4400" dirty="0" smtClean="0">
                <a:solidFill>
                  <a:prstClr val="white"/>
                </a:solidFill>
                <a:latin typeface="+mj-lt"/>
                <a:cs typeface="Times New Roman" pitchFamily="18" charset="0"/>
              </a:rPr>
              <a:t>Library Facilities Cont.’d.</a:t>
            </a:r>
            <a:endParaRPr lang="en-US" altLang="en-US" sz="4400" dirty="0">
              <a:solidFill>
                <a:prstClr val="white"/>
              </a:solidFill>
              <a:latin typeface="+mj-lt"/>
              <a:cs typeface="Times New Roman" pitchFamily="18" charset="0"/>
            </a:endParaRPr>
          </a:p>
        </p:txBody>
      </p:sp>
    </p:spTree>
    <p:extLst>
      <p:ext uri="{BB962C8B-B14F-4D97-AF65-F5344CB8AC3E}">
        <p14:creationId xmlns:p14="http://schemas.microsoft.com/office/powerpoint/2010/main" val="4212652003"/>
      </p:ext>
    </p:extLst>
  </p:cSld>
  <p:clrMapOvr>
    <a:masterClrMapping/>
  </p:clrMapOvr>
  <p:transition xmlns:p14="http://schemas.microsoft.com/office/powerpoint/2010/main" advTm="0"/>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SUBSTITUTION_ID" val="{EE7942A9-03A2-4968-B908-1BDBD20A7540}"/>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A0032EED-4CDE-4475-9565-B5F7892640B4}"/>
</p:tagLst>
</file>

<file path=ppt/tags/tag3.xml><?xml version="1.0" encoding="utf-8"?>
<p:tagLst xmlns:a="http://schemas.openxmlformats.org/drawingml/2006/main" xmlns:r="http://schemas.openxmlformats.org/officeDocument/2006/relationships" xmlns:p="http://schemas.openxmlformats.org/presentationml/2006/main">
  <p:tag name="MMPROD_SUBSTITUTION_ID" val="{53B0374F-62B9-4886-BFF3-AE184F47E021}"/>
</p:tagLst>
</file>

<file path=ppt/tags/tag4.xml><?xml version="1.0" encoding="utf-8"?>
<p:tagLst xmlns:a="http://schemas.openxmlformats.org/drawingml/2006/main" xmlns:r="http://schemas.openxmlformats.org/officeDocument/2006/relationships" xmlns:p="http://schemas.openxmlformats.org/presentationml/2006/main">
  <p:tag name="PPSNARRATION" val="5,454996361,C:\Users\dkruse\Desktop\Welcome to Nursing Library Orientation Sept. 1, 2013\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9,454996361,C:\Users\dkruse\Desktop\Welcome to Nursing Library Orientation Sept. 1, 2013\Media.ppcx"/>
</p:tagLst>
</file>

<file path=ppt/tags/tag6.xml><?xml version="1.0" encoding="utf-8"?>
<p:tagLst xmlns:a="http://schemas.openxmlformats.org/drawingml/2006/main" xmlns:r="http://schemas.openxmlformats.org/officeDocument/2006/relationships" xmlns:p="http://schemas.openxmlformats.org/presentationml/2006/main">
  <p:tag name="PPSNARRATION" val="10,454996361,C:\Users\dkruse\Desktop\Welcome to Nursing Library Orientation Sept. 1, 2013\Media.ppcx"/>
</p:tagLst>
</file>

<file path=ppt/tags/tag7.xml><?xml version="1.0" encoding="utf-8"?>
<p:tagLst xmlns:a="http://schemas.openxmlformats.org/drawingml/2006/main" xmlns:r="http://schemas.openxmlformats.org/officeDocument/2006/relationships" xmlns:p="http://schemas.openxmlformats.org/presentationml/2006/main">
  <p:tag name="PPSNARRATION" val="11,454996361,C:\Users\dkruse\Desktop\Welcome to Nursing Library Orientation Sept. 1, 2013\Media.ppcx"/>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417</TotalTime>
  <Words>1424</Words>
  <Application>Microsoft Macintosh PowerPoint</Application>
  <PresentationFormat>On-screen Show (4:3)</PresentationFormat>
  <Paragraphs>116</Paragraphs>
  <Slides>31</Slides>
  <Notes>16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3_Office Theme</vt:lpstr>
      <vt:lpstr>Physical Therapy Library Orientation</vt:lpstr>
      <vt:lpstr>Preferred Internet Browsers</vt:lpstr>
      <vt:lpstr>Library Cards</vt:lpstr>
      <vt:lpstr>PowerPoint Presentation</vt:lpstr>
      <vt:lpstr>PowerPoint Presentation</vt:lpstr>
      <vt:lpstr>Reference Librarians</vt:lpstr>
      <vt:lpstr>PowerPoint Presentation</vt:lpstr>
      <vt:lpstr>PowerPoint Presentation</vt:lpstr>
      <vt:lpstr>PowerPoint Presentation</vt:lpstr>
      <vt:lpstr>PowerPoint Presentation</vt:lpstr>
      <vt:lpstr>PowerPoint Presentation</vt:lpstr>
      <vt:lpstr>PowerPoint Presentation</vt:lpstr>
      <vt:lpstr>Library Catalog</vt:lpstr>
      <vt:lpstr>PowerPoint Presentation</vt:lpstr>
      <vt:lpstr>PowerPoint Presentation</vt:lpstr>
      <vt:lpstr>PowerPoint Presentation</vt:lpstr>
      <vt:lpstr>PowerPoint Presentation</vt:lpstr>
      <vt:lpstr>PowerPoint Presentation</vt:lpstr>
      <vt:lpstr>PowerPoint Presentation</vt:lpstr>
      <vt:lpstr>Interlibrary Loan (ILL)</vt:lpstr>
      <vt:lpstr>Basic ILL Information</vt:lpstr>
      <vt:lpstr>PowerPoint Presentation</vt:lpstr>
      <vt:lpstr>PowerPoint Presentation</vt:lpstr>
      <vt:lpstr>PowerPoint Presentation</vt:lpstr>
      <vt:lpstr>PowerPoint Presentation</vt:lpstr>
      <vt:lpstr>PowerPoint Presentation</vt:lpstr>
      <vt:lpstr>Team Viewer</vt:lpstr>
      <vt:lpstr>PowerPoint Presentation</vt:lpstr>
      <vt:lpstr>Resources just for you!</vt:lpstr>
      <vt:lpstr>PowerPoint Presentation</vt:lpstr>
      <vt:lpstr>PowerPoint Presentation</vt:lpstr>
    </vt:vector>
  </TitlesOfParts>
  <Company>Texas Tech University Health Sciences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therapy library orientation</dc:title>
  <dc:creator>Walsleben, Micah</dc:creator>
  <cp:lastModifiedBy>TTUHSC</cp:lastModifiedBy>
  <cp:revision>73</cp:revision>
  <dcterms:created xsi:type="dcterms:W3CDTF">2014-06-03T19:05:18Z</dcterms:created>
  <dcterms:modified xsi:type="dcterms:W3CDTF">2014-06-25T20:54:57Z</dcterms:modified>
</cp:coreProperties>
</file>