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76"/>
  </p:notesMasterIdLst>
  <p:sldIdLst>
    <p:sldId id="259" r:id="rId5"/>
    <p:sldId id="582" r:id="rId6"/>
    <p:sldId id="649" r:id="rId7"/>
    <p:sldId id="584" r:id="rId8"/>
    <p:sldId id="585" r:id="rId9"/>
    <p:sldId id="586" r:id="rId10"/>
    <p:sldId id="587" r:id="rId11"/>
    <p:sldId id="588" r:id="rId12"/>
    <p:sldId id="589" r:id="rId13"/>
    <p:sldId id="590" r:id="rId14"/>
    <p:sldId id="591" r:id="rId15"/>
    <p:sldId id="650" r:id="rId16"/>
    <p:sldId id="592" r:id="rId17"/>
    <p:sldId id="593" r:id="rId18"/>
    <p:sldId id="594" r:id="rId19"/>
    <p:sldId id="595" r:id="rId20"/>
    <p:sldId id="596" r:id="rId21"/>
    <p:sldId id="597" r:id="rId22"/>
    <p:sldId id="598" r:id="rId23"/>
    <p:sldId id="599" r:id="rId24"/>
    <p:sldId id="600" r:id="rId25"/>
    <p:sldId id="601" r:id="rId26"/>
    <p:sldId id="602" r:id="rId27"/>
    <p:sldId id="603" r:id="rId28"/>
    <p:sldId id="652" r:id="rId29"/>
    <p:sldId id="605" r:id="rId30"/>
    <p:sldId id="606" r:id="rId31"/>
    <p:sldId id="607" r:id="rId32"/>
    <p:sldId id="608" r:id="rId33"/>
    <p:sldId id="653" r:id="rId34"/>
    <p:sldId id="615" r:id="rId35"/>
    <p:sldId id="656" r:id="rId36"/>
    <p:sldId id="657" r:id="rId37"/>
    <p:sldId id="658" r:id="rId38"/>
    <p:sldId id="659" r:id="rId39"/>
    <p:sldId id="655" r:id="rId40"/>
    <p:sldId id="660" r:id="rId41"/>
    <p:sldId id="616" r:id="rId42"/>
    <p:sldId id="661" r:id="rId43"/>
    <p:sldId id="619" r:id="rId44"/>
    <p:sldId id="662" r:id="rId45"/>
    <p:sldId id="663" r:id="rId46"/>
    <p:sldId id="664" r:id="rId47"/>
    <p:sldId id="621" r:id="rId48"/>
    <p:sldId id="623" r:id="rId49"/>
    <p:sldId id="624" r:id="rId50"/>
    <p:sldId id="625" r:id="rId51"/>
    <p:sldId id="667" r:id="rId52"/>
    <p:sldId id="668" r:id="rId53"/>
    <p:sldId id="665" r:id="rId54"/>
    <p:sldId id="669" r:id="rId55"/>
    <p:sldId id="670" r:id="rId56"/>
    <p:sldId id="634" r:id="rId57"/>
    <p:sldId id="455" r:id="rId58"/>
    <p:sldId id="672" r:id="rId59"/>
    <p:sldId id="671" r:id="rId60"/>
    <p:sldId id="636" r:id="rId61"/>
    <p:sldId id="637" r:id="rId62"/>
    <p:sldId id="257" r:id="rId63"/>
    <p:sldId id="639" r:id="rId64"/>
    <p:sldId id="640" r:id="rId65"/>
    <p:sldId id="641" r:id="rId66"/>
    <p:sldId id="642" r:id="rId67"/>
    <p:sldId id="643" r:id="rId68"/>
    <p:sldId id="646" r:id="rId69"/>
    <p:sldId id="645" r:id="rId70"/>
    <p:sldId id="533" r:id="rId71"/>
    <p:sldId id="530" r:id="rId72"/>
    <p:sldId id="529" r:id="rId73"/>
    <p:sldId id="280" r:id="rId74"/>
    <p:sldId id="648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80"/>
    <a:srgbClr val="CC0000"/>
    <a:srgbClr val="80FF00"/>
    <a:srgbClr val="33CC00"/>
    <a:srgbClr val="00CC33"/>
    <a:srgbClr val="00CC00"/>
    <a:srgbClr val="33CC33"/>
    <a:srgbClr val="990000"/>
    <a:srgbClr val="8B75D6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853" autoAdjust="0"/>
  </p:normalViewPr>
  <p:slideViewPr>
    <p:cSldViewPr snapToGrid="0" snapToObjects="1">
      <p:cViewPr>
        <p:scale>
          <a:sx n="150" d="100"/>
          <a:sy n="150" d="100"/>
        </p:scale>
        <p:origin x="-280" y="-656"/>
      </p:cViewPr>
      <p:guideLst>
        <p:guide orient="horz" pos="2155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32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notesMaster" Target="notesMasters/notes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64E73-9457-BA4E-8ADF-53EFBE922EAB}" type="datetimeFigureOut">
              <a:rPr lang="en-US" smtClean="0"/>
              <a:t>5/22/14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146AF-0F62-E541-A13D-74ED2DE56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87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FC1F06-8C1B-7042-AEBD-14CA3CBFA534}" type="slidenum">
              <a:rPr lang="en-US" sz="1200">
                <a:latin typeface="Times" charset="0"/>
              </a:rPr>
              <a:pPr eaLnBrk="1" hangingPunct="1"/>
              <a:t>59</a:t>
            </a:fld>
            <a:endParaRPr lang="en-US" sz="1200">
              <a:latin typeface="Times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5/22/14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43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5/22/14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2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5/22/14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61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14360"/>
      </p:ext>
    </p:extLst>
  </p:cSld>
  <p:clrMapOvr>
    <a:masterClrMapping/>
  </p:clrMapOvr>
  <p:transition xmlns:p14="http://schemas.microsoft.com/office/powerpoint/2010/main"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C82953-F070-E741-8B04-8DD91605EF42}" type="datetime1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5/22/14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D8BEBB-50B9-0149-8D94-74CCB9BFB550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963502"/>
      </p:ext>
    </p:extLst>
  </p:cSld>
  <p:clrMapOvr>
    <a:masterClrMapping/>
  </p:clrMapOvr>
  <p:transition xmlns:p14="http://schemas.microsoft.com/office/powerpoint/2010/main" advTm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A17E15-F4F9-E748-AFAE-24DE7593D135}" type="datetime1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5/22/14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250D7E-090D-D642-BF9C-396B72C6B2D3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921383"/>
      </p:ext>
    </p:extLst>
  </p:cSld>
  <p:clrMapOvr>
    <a:masterClrMapping/>
  </p:clrMapOvr>
  <p:transition xmlns:p14="http://schemas.microsoft.com/office/powerpoint/2010/main" advTm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100644-34D7-224C-874A-7950FB5D0DBA}" type="datetime1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5/22/14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588B0B-0A5A-3C42-9273-BCED56CF3F2B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26250"/>
      </p:ext>
    </p:extLst>
  </p:cSld>
  <p:clrMapOvr>
    <a:masterClrMapping/>
  </p:clrMapOvr>
  <p:transition xmlns:p14="http://schemas.microsoft.com/office/powerpoint/2010/main" advTm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7A98F-00FD-FF42-B3DD-E48EE5235138}" type="datetime1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5/22/14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7DBB71-19AF-9344-A397-029CCEECB023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624019"/>
      </p:ext>
    </p:extLst>
  </p:cSld>
  <p:clrMapOvr>
    <a:masterClrMapping/>
  </p:clrMapOvr>
  <p:transition xmlns:p14="http://schemas.microsoft.com/office/powerpoint/2010/main" advTm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36098"/>
      </p:ext>
    </p:extLst>
  </p:cSld>
  <p:clrMapOvr>
    <a:masterClrMapping/>
  </p:clrMapOvr>
  <p:transition xmlns:p14="http://schemas.microsoft.com/office/powerpoint/2010/main" advTm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171230"/>
      </p:ext>
    </p:extLst>
  </p:cSld>
  <p:clrMapOvr>
    <a:masterClrMapping/>
  </p:clrMapOvr>
  <p:transition xmlns:p14="http://schemas.microsoft.com/office/powerpoint/2010/main" advTm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D06823-1F17-8049-A6A5-A8079C68FDDD}" type="datetime1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5/22/14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6B6728-A709-5A4E-AA84-12FD6219A54D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910798"/>
      </p:ext>
    </p:extLst>
  </p:cSld>
  <p:clrMapOvr>
    <a:masterClrMapping/>
  </p:clrMapOvr>
  <p:transition xmlns:p14="http://schemas.microsoft.com/office/powerpoint/2010/main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5/22/14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52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111182-64FE-614B-B381-E6183F9DB1C3}" type="datetime1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5/22/14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0254FE-6473-8C41-9A6E-8FB3536B6B36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831273"/>
      </p:ext>
    </p:extLst>
  </p:cSld>
  <p:clrMapOvr>
    <a:masterClrMapping/>
  </p:clrMapOvr>
  <p:transition xmlns:p14="http://schemas.microsoft.com/office/powerpoint/2010/main" advTm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1EFFDA-AE4F-FC43-9D7E-0AA53EB8756C}" type="datetime1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5/22/14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06281F-7AB3-9248-9082-17EC0B4E663C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875992"/>
      </p:ext>
    </p:extLst>
  </p:cSld>
  <p:clrMapOvr>
    <a:masterClrMapping/>
  </p:clrMapOvr>
  <p:transition xmlns:p14="http://schemas.microsoft.com/office/powerpoint/2010/main" advTm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C66442-4CDE-034A-8DD9-5BE3BA8E6917}" type="datetime1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5/22/14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4648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A4A078-C0F2-2F47-A378-DEC7DA249C61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470334"/>
      </p:ext>
    </p:extLst>
  </p:cSld>
  <p:clrMapOvr>
    <a:masterClrMapping/>
  </p:clrMapOvr>
  <p:transition xmlns:p14="http://schemas.microsoft.com/office/powerpoint/2010/main" advTm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471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3508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4149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2168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708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1287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1765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5/22/14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61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345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553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9160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8084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1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5/22/14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7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5/22/14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42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5/22/14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15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5/22/14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32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5/22/14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56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0857-BE56-D846-A134-4B1EB1C3DC78}" type="datetimeFigureOut">
              <a:rPr lang="en-US" smtClean="0"/>
              <a:t>5/22/14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96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4.xml"/><Relationship Id="rId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F0857-BE56-D846-A134-4B1EB1C3DC78}" type="datetimeFigureOut">
              <a:rPr lang="en-US" smtClean="0"/>
              <a:t>5/22/14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D6FA7-5ED8-824D-BDCF-29277A422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1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0" name="Picture 7" descr="HSC_Lib.Health.Sci.f#64EC9F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47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 advTm="10000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F22CC-F7A9-9D4A-8CD4-ACB28FF853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136F7-4258-B64F-A847-D163661B13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294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1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42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24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 xmlns:p14="http://schemas.microsoft.com/office/powerpoint/2010/main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Box 3"/>
          <p:cNvSpPr txBox="1">
            <a:spLocks noChangeArrowheads="1"/>
          </p:cNvSpPr>
          <p:nvPr/>
        </p:nvSpPr>
        <p:spPr bwMode="auto">
          <a:xfrm>
            <a:off x="533400" y="2209800"/>
            <a:ext cx="8153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000" b="1" dirty="0">
                <a:solidFill>
                  <a:prstClr val="black"/>
                </a:solidFill>
                <a:latin typeface="Calibri" charset="0"/>
              </a:rPr>
              <a:t>Information Resources for Physical Therapy</a:t>
            </a:r>
          </a:p>
        </p:txBody>
      </p:sp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3124200" y="-98425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white"/>
                </a:solidFill>
                <a:latin typeface="Calibri" charset="0"/>
              </a:rPr>
              <a:t>Welcome</a:t>
            </a:r>
          </a:p>
        </p:txBody>
      </p: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8013700" y="6411913"/>
            <a:ext cx="1066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Verdana"/>
                <a:cs typeface="Verdana"/>
              </a:rPr>
              <a:t>June </a:t>
            </a:r>
            <a:r>
              <a:rPr lang="en-US" sz="1200" dirty="0" smtClean="0">
                <a:solidFill>
                  <a:prstClr val="black"/>
                </a:solidFill>
                <a:latin typeface="Verdana"/>
                <a:cs typeface="Verdana"/>
              </a:rPr>
              <a:t>2014</a:t>
            </a: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5096939" y="5278148"/>
            <a:ext cx="364913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Peggy Edwards, AMLS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TTUHSC - Preston </a:t>
            </a:r>
            <a:r>
              <a:rPr lang="en-US" sz="1800" dirty="0">
                <a:solidFill>
                  <a:prstClr val="black"/>
                </a:solidFill>
              </a:rPr>
              <a:t>Smith </a:t>
            </a:r>
            <a:r>
              <a:rPr lang="en-US" sz="1800" dirty="0" smtClean="0">
                <a:solidFill>
                  <a:prstClr val="black"/>
                </a:solidFill>
              </a:rPr>
              <a:t>Library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Lubbock, Texas 79430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8214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7200" dirty="0">
                <a:solidFill>
                  <a:schemeClr val="bg1"/>
                </a:solidFill>
                <a:latin typeface="Textile" charset="0"/>
                <a:ea typeface="ＭＳ Ｐゴシック" pitchFamily="-106" charset="-128"/>
                <a:cs typeface="ＭＳ Ｐゴシック" pitchFamily="-106" charset="-128"/>
              </a:rPr>
              <a:t>To begin...</a:t>
            </a: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8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Verdana"/>
                <a:ea typeface="ＭＳ Ｐゴシック" charset="-128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ＭＳ Ｐゴシック" charset="-128"/>
              <a:cs typeface="Verdana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 descr="Screen Shot 2014-05-19 at 5.08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1" y="1027349"/>
            <a:ext cx="4821936" cy="55633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3075" y="209708"/>
            <a:ext cx="5933978" cy="6805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PubMed’s Clinical Queries</a:t>
            </a:r>
            <a:endParaRPr lang="en-US" sz="4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882896" y="1594907"/>
            <a:ext cx="2751137" cy="1160206"/>
          </a:xfrm>
          <a:prstGeom prst="wedgeRoundRectCallout">
            <a:avLst>
              <a:gd name="adj1" fmla="val -102947"/>
              <a:gd name="adj2" fmla="val 53332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Databases</a:t>
            </a:r>
          </a:p>
        </p:txBody>
      </p:sp>
      <p:pic>
        <p:nvPicPr>
          <p:cNvPr id="6" name="Picture 5" descr="Screen Shot 2013-07-29 at 3.31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704" y="2328277"/>
            <a:ext cx="1484630" cy="3262630"/>
          </a:xfrm>
          <a:prstGeom prst="rect">
            <a:avLst/>
          </a:prstGeom>
          <a:ln w="19050" cmpd="sng">
            <a:solidFill>
              <a:srgbClr val="990000"/>
            </a:solidFill>
          </a:ln>
        </p:spPr>
      </p:pic>
      <p:sp>
        <p:nvSpPr>
          <p:cNvPr id="7" name="Rounded Rectangular Callout 6"/>
          <p:cNvSpPr/>
          <p:nvPr/>
        </p:nvSpPr>
        <p:spPr>
          <a:xfrm>
            <a:off x="323682" y="1055885"/>
            <a:ext cx="3315009" cy="734863"/>
          </a:xfrm>
          <a:prstGeom prst="wedgeRoundRectCallout">
            <a:avLst>
              <a:gd name="adj1" fmla="val 5611"/>
              <a:gd name="adj2" fmla="val 46159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700389" y="4052934"/>
            <a:ext cx="3013436" cy="1162050"/>
          </a:xfrm>
          <a:prstGeom prst="wedgeRoundRectCallout">
            <a:avLst>
              <a:gd name="adj1" fmla="val -141724"/>
              <a:gd name="adj2" fmla="val -170198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30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PubMed</a:t>
            </a:r>
          </a:p>
        </p:txBody>
      </p:sp>
    </p:spTree>
    <p:extLst>
      <p:ext uri="{BB962C8B-B14F-4D97-AF65-F5344CB8AC3E}">
        <p14:creationId xmlns:p14="http://schemas.microsoft.com/office/powerpoint/2010/main" val="382997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4" name="Picture 3" descr="Screen Shot 2014-01-03 at 2.33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86" y="254762"/>
            <a:ext cx="6232906" cy="6367526"/>
          </a:xfrm>
          <a:prstGeom prst="rect">
            <a:avLst/>
          </a:prstGeom>
          <a:ln w="28575" cmpd="sng"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990600" y="4191000"/>
            <a:ext cx="7162800" cy="1524000"/>
            <a:chOff x="990600" y="4191000"/>
            <a:chExt cx="7162800" cy="1524000"/>
          </a:xfrm>
        </p:grpSpPr>
        <p:grpSp>
          <p:nvGrpSpPr>
            <p:cNvPr id="6" name="Group 5"/>
            <p:cNvGrpSpPr/>
            <p:nvPr/>
          </p:nvGrpSpPr>
          <p:grpSpPr>
            <a:xfrm>
              <a:off x="990600" y="4191000"/>
              <a:ext cx="7162800" cy="1524000"/>
              <a:chOff x="838200" y="4191000"/>
              <a:chExt cx="7162800" cy="1371600"/>
            </a:xfrm>
          </p:grpSpPr>
          <p:sp>
            <p:nvSpPr>
              <p:cNvPr id="8" name="Rounded Rectangle 7"/>
              <p:cNvSpPr/>
              <p:nvPr/>
            </p:nvSpPr>
            <p:spPr bwMode="auto">
              <a:xfrm>
                <a:off x="838200" y="4191000"/>
                <a:ext cx="7162800" cy="1371600"/>
              </a:xfrm>
              <a:prstGeom prst="roundRect">
                <a:avLst/>
              </a:prstGeom>
              <a:solidFill>
                <a:srgbClr val="FFFFFF"/>
              </a:solidFill>
              <a:ln w="762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 bwMode="auto">
              <a:xfrm>
                <a:off x="990600" y="4343400"/>
                <a:ext cx="6858000" cy="10668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7" name="Rectangle 33"/>
            <p:cNvSpPr>
              <a:spLocks noChangeArrowheads="1"/>
            </p:cNvSpPr>
            <p:nvPr/>
          </p:nvSpPr>
          <p:spPr bwMode="auto">
            <a:xfrm>
              <a:off x="1333500" y="4537501"/>
              <a:ext cx="6477000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48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PubMed Home Page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02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3" name="Picture 2" descr="Screen Shot 2014-01-03 at 2.33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72" y="254762"/>
            <a:ext cx="6232906" cy="6367526"/>
          </a:xfrm>
          <a:prstGeom prst="rect">
            <a:avLst/>
          </a:prstGeom>
          <a:ln w="28575" cmpd="sng">
            <a:noFill/>
          </a:ln>
        </p:spPr>
      </p:pic>
      <p:sp>
        <p:nvSpPr>
          <p:cNvPr id="4" name="Rounded Rectangular Callout 3"/>
          <p:cNvSpPr/>
          <p:nvPr/>
        </p:nvSpPr>
        <p:spPr>
          <a:xfrm>
            <a:off x="4191000" y="3668541"/>
            <a:ext cx="4439557" cy="1214438"/>
          </a:xfrm>
          <a:prstGeom prst="wedgeRoundRectCallout">
            <a:avLst>
              <a:gd name="adj1" fmla="val -46766"/>
              <a:gd name="adj2" fmla="val -9246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Click Clinical Queries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439672" y="421414"/>
            <a:ext cx="1163828" cy="581886"/>
          </a:xfrm>
          <a:prstGeom prst="rect">
            <a:avLst/>
          </a:prstGeom>
          <a:noFill/>
          <a:ln w="57150" cmpd="sng">
            <a:solidFill>
              <a:srgbClr val="00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65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 descr="Screen Shot 2014-05-19 at 5.51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8" y="426474"/>
            <a:ext cx="7858760" cy="615899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15515" y="221619"/>
            <a:ext cx="5688061" cy="980621"/>
          </a:xfrm>
          <a:prstGeom prst="wedgeRoundRectCallout">
            <a:avLst>
              <a:gd name="adj1" fmla="val -22586"/>
              <a:gd name="adj2" fmla="val 81826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  <a:cs typeface="Verdana"/>
              </a:rPr>
              <a:t>Enter 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pain management elderly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272424" y="2873596"/>
            <a:ext cx="3522556" cy="1118011"/>
            <a:chOff x="5011738" y="5041900"/>
            <a:chExt cx="3692525" cy="1441450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5011738" y="5041900"/>
              <a:ext cx="3692525" cy="1441450"/>
            </a:xfrm>
            <a:prstGeom prst="wedgeRoundRectCallout">
              <a:avLst>
                <a:gd name="adj1" fmla="val 2663"/>
                <a:gd name="adj2" fmla="val -145490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577013" y="5453063"/>
              <a:ext cx="1828800" cy="5842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chemeClr val="bg1"/>
                  </a:solidFill>
                  <a:latin typeface="Verdana"/>
                  <a:cs typeface="Verdana"/>
                </a:rPr>
                <a:t>Search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341938" y="5470525"/>
              <a:ext cx="1238250" cy="5746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/>
                  <a:cs typeface="Verdana"/>
                </a:rPr>
                <a:t>Click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786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 descr="Screen Shot 2014-05-20 at 12.06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7" y="273177"/>
            <a:ext cx="7730744" cy="62798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77210" y="661166"/>
            <a:ext cx="8297821" cy="1304253"/>
            <a:chOff x="477210" y="661166"/>
            <a:chExt cx="8297821" cy="1304253"/>
          </a:xfrm>
        </p:grpSpPr>
        <p:sp>
          <p:nvSpPr>
            <p:cNvPr id="5" name="Rounded Rectangle 4"/>
            <p:cNvSpPr/>
            <p:nvPr/>
          </p:nvSpPr>
          <p:spPr>
            <a:xfrm>
              <a:off x="477210" y="1703020"/>
              <a:ext cx="2139760" cy="262399"/>
            </a:xfrm>
            <a:prstGeom prst="roundRect">
              <a:avLst/>
            </a:prstGeom>
            <a:noFill/>
            <a:ln w="76200" cap="flat" cmpd="sng" algn="ctr">
              <a:solidFill>
                <a:srgbClr val="FF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ounded Rectangular Callout 5"/>
            <p:cNvSpPr/>
            <p:nvPr/>
          </p:nvSpPr>
          <p:spPr>
            <a:xfrm>
              <a:off x="3682331" y="661166"/>
              <a:ext cx="5092700" cy="1041854"/>
            </a:xfrm>
            <a:prstGeom prst="wedgeRoundRectCallout">
              <a:avLst>
                <a:gd name="adj1" fmla="val -69026"/>
                <a:gd name="adj2" fmla="val 57773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Change to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Narrow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Scope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5982" y="2116878"/>
            <a:ext cx="6918354" cy="1753568"/>
            <a:chOff x="325982" y="2116878"/>
            <a:chExt cx="6918354" cy="1753568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2913637" y="2209242"/>
              <a:ext cx="4330699" cy="1661204"/>
            </a:xfrm>
            <a:prstGeom prst="wedgeRoundRectCallout">
              <a:avLst>
                <a:gd name="adj1" fmla="val -82131"/>
                <a:gd name="adj2" fmla="val -45880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24A3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Results for Therapy and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Broad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Scope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25982" y="2116878"/>
              <a:ext cx="1115275" cy="229158"/>
            </a:xfrm>
            <a:prstGeom prst="roundRect">
              <a:avLst/>
            </a:prstGeom>
            <a:noFill/>
            <a:ln w="571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738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 descr="Screen Shot 2014-05-20 at 12.06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15" y="300751"/>
            <a:ext cx="6927850" cy="62738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658755" y="1015943"/>
            <a:ext cx="5295900" cy="1395413"/>
          </a:xfrm>
          <a:prstGeom prst="wedgeRoundRectCallout">
            <a:avLst>
              <a:gd name="adj1" fmla="val -94496"/>
              <a:gd name="adj2" fmla="val 3864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24A3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Results for Therapy 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Narrow 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Scope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8649" y="1627526"/>
            <a:ext cx="2040441" cy="396778"/>
          </a:xfrm>
          <a:prstGeom prst="roundRect">
            <a:avLst/>
          </a:prstGeom>
          <a:noFill/>
          <a:ln w="38100" cap="flat" cmpd="sng" algn="ctr">
            <a:solidFill>
              <a:srgbClr val="80FF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8750" y="2130418"/>
            <a:ext cx="887413" cy="203200"/>
          </a:xfrm>
          <a:prstGeom prst="round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4240892" y="5031862"/>
            <a:ext cx="4598308" cy="1030288"/>
          </a:xfrm>
          <a:prstGeom prst="wedgeRoundRectCallout">
            <a:avLst>
              <a:gd name="adj1" fmla="val -87888"/>
              <a:gd name="adj2" fmla="val 37836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Verdana"/>
                <a:cs typeface="Verdana"/>
              </a:rPr>
              <a:t>Click</a:t>
            </a:r>
            <a:r>
              <a:rPr lang="en-US" sz="2800" dirty="0">
                <a:solidFill>
                  <a:srgbClr val="006699"/>
                </a:solidFill>
                <a:latin typeface="Verdana"/>
                <a:cs typeface="Verdana"/>
              </a:rPr>
              <a:t> See all </a:t>
            </a:r>
            <a:r>
              <a:rPr lang="en-US" sz="2800" dirty="0" smtClean="0">
                <a:solidFill>
                  <a:srgbClr val="006699"/>
                </a:solidFill>
                <a:latin typeface="Verdana"/>
                <a:cs typeface="Verdana"/>
              </a:rPr>
              <a:t>(3630)</a:t>
            </a:r>
            <a:endParaRPr lang="en-US" sz="2800" dirty="0">
              <a:solidFill>
                <a:srgbClr val="006699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18013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 descr="Screen Shot 2014-05-20 at 12.12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09" y="670102"/>
            <a:ext cx="6141212" cy="594004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13804" y="186127"/>
            <a:ext cx="4650681" cy="814009"/>
          </a:xfrm>
          <a:prstGeom prst="wedgeRoundRectCallout">
            <a:avLst>
              <a:gd name="adj1" fmla="val -5142"/>
              <a:gd name="adj2" fmla="val 107684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Select filters to narrow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30510" y="2994122"/>
            <a:ext cx="635216" cy="426942"/>
          </a:xfrm>
          <a:prstGeom prst="roundRect">
            <a:avLst/>
          </a:prstGeom>
          <a:noFill/>
          <a:ln w="57150" cap="flat" cmpd="sng" algn="ctr">
            <a:solidFill>
              <a:srgbClr val="E16C1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388943" y="4127323"/>
            <a:ext cx="4051728" cy="774630"/>
          </a:xfrm>
          <a:prstGeom prst="wedgeRoundRectCallout">
            <a:avLst>
              <a:gd name="adj1" fmla="val -4154"/>
              <a:gd name="adj2" fmla="val -12572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400" dirty="0">
                <a:solidFill>
                  <a:srgbClr val="000000"/>
                </a:solidFill>
                <a:latin typeface="Verdana"/>
                <a:cs typeface="Verdana"/>
              </a:rPr>
              <a:t>Humans 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to select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6447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 descr="Screen Shot 2014-05-20 at 12.19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90" y="407939"/>
            <a:ext cx="7370445" cy="616559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5242" y="3421063"/>
            <a:ext cx="869303" cy="546896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839551" y="3878269"/>
            <a:ext cx="6947924" cy="1295400"/>
            <a:chOff x="1920614" y="5169234"/>
            <a:chExt cx="6947924" cy="1295400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1920614" y="5169234"/>
              <a:ext cx="6947924" cy="12954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2104735" y="5321634"/>
              <a:ext cx="6573599" cy="990599"/>
            </a:xfrm>
            <a:prstGeom prst="rect">
              <a:avLst/>
            </a:prstGeom>
            <a:noFill/>
            <a:ln w="38100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243832" y="5550234"/>
              <a:ext cx="6315969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2600" dirty="0" smtClean="0">
                  <a:latin typeface="Verdana" charset="0"/>
                </a:rPr>
                <a:t>Selections will turn blue:  </a:t>
              </a:r>
              <a:r>
                <a:rPr lang="en-US" sz="2600" dirty="0" smtClean="0">
                  <a:solidFill>
                    <a:srgbClr val="285D9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 </a:t>
              </a:r>
              <a:r>
                <a:rPr lang="en-US" sz="2600" dirty="0" smtClean="0">
                  <a:solidFill>
                    <a:srgbClr val="285D90"/>
                  </a:solidFill>
                  <a:latin typeface="Verdana" charset="0"/>
                </a:rPr>
                <a:t>Humans</a:t>
              </a:r>
              <a:endParaRPr lang="en-US" sz="2600" dirty="0">
                <a:solidFill>
                  <a:srgbClr val="285D90"/>
                </a:solidFill>
                <a:latin typeface="Verdana" charset="0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H="1" flipV="1">
            <a:off x="869217" y="3671835"/>
            <a:ext cx="1740056" cy="619960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550693" y="1370061"/>
            <a:ext cx="1420337" cy="264496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1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 descr="Screen Shot 2014-05-20 at 12.22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6" y="283528"/>
            <a:ext cx="7502652" cy="627507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081895" y="2708009"/>
            <a:ext cx="3812653" cy="774630"/>
          </a:xfrm>
          <a:prstGeom prst="wedgeRoundRectCallout">
            <a:avLst>
              <a:gd name="adj1" fmla="val -68233"/>
              <a:gd name="adj2" fmla="val -9284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Click 5 years to limit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5576" y="2694317"/>
            <a:ext cx="935842" cy="697600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592461" y="1228640"/>
            <a:ext cx="1643329" cy="354924"/>
          </a:xfrm>
          <a:prstGeom prst="roundRect">
            <a:avLst/>
          </a:prstGeom>
          <a:noFill/>
          <a:ln w="7620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1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0583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1000" y="1510283"/>
            <a:ext cx="7340600" cy="1496314"/>
            <a:chOff x="381000" y="1510283"/>
            <a:chExt cx="7340600" cy="1496314"/>
          </a:xfrm>
        </p:grpSpPr>
        <p:sp>
          <p:nvSpPr>
            <p:cNvPr id="7" name="Rectangle 6"/>
            <p:cNvSpPr/>
            <p:nvPr/>
          </p:nvSpPr>
          <p:spPr bwMode="auto">
            <a:xfrm>
              <a:off x="381000" y="1613916"/>
              <a:ext cx="5334000" cy="9906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Biomedical </a:t>
              </a: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and life </a:t>
              </a: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sciences </a:t>
              </a: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	journal literature</a:t>
              </a:r>
              <a:endParaRPr lang="en-US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  <p:pic>
          <p:nvPicPr>
            <p:cNvPr id="8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1510283"/>
              <a:ext cx="1092200" cy="149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2095500" y="304800"/>
            <a:ext cx="49530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i="1" dirty="0">
                <a:solidFill>
                  <a:prstClr val="white"/>
                </a:solidFill>
                <a:latin typeface="Times New Roman"/>
                <a:cs typeface="Times New Roman"/>
              </a:rPr>
              <a:t>PubMed Database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81000" y="2895598"/>
            <a:ext cx="5410200" cy="1378458"/>
            <a:chOff x="381000" y="2895598"/>
            <a:chExt cx="5410200" cy="1378458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81000" y="3343272"/>
              <a:ext cx="3810000" cy="4984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12" name="Picture 17" descr="New Glob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895598"/>
              <a:ext cx="1371600" cy="137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381000" y="4419600"/>
            <a:ext cx="8077200" cy="1828800"/>
            <a:chOff x="381000" y="4419600"/>
            <a:chExt cx="8077200" cy="1828800"/>
          </a:xfrm>
        </p:grpSpPr>
        <p:pic>
          <p:nvPicPr>
            <p:cNvPr id="14" name="Picture 16" descr="nlm6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8"/>
            <a:stretch>
              <a:fillRect/>
            </a:stretch>
          </p:blipFill>
          <p:spPr bwMode="auto">
            <a:xfrm>
              <a:off x="6491874" y="4858499"/>
              <a:ext cx="1966326" cy="1237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381000" y="4419600"/>
              <a:ext cx="5867400" cy="1828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Developed and maintained by the:</a:t>
              </a:r>
            </a:p>
            <a:p>
              <a:pPr defTabSz="4572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		National Center for Biotechnology Information</a:t>
              </a:r>
            </a:p>
            <a:p>
              <a:pPr lvl="2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at the U.S. National Library of Medicine</a:t>
              </a:r>
            </a:p>
            <a:p>
              <a:pPr lvl="2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at the National Institutes of Health</a:t>
              </a:r>
              <a:endParaRPr lang="en-US" sz="1800" i="1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857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 descr="Screen Shot 2014-05-20 at 12.22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6" y="283528"/>
            <a:ext cx="7502652" cy="62750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91760" y="1267460"/>
            <a:ext cx="3726846" cy="480254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5421792" y="1402274"/>
            <a:ext cx="1148080" cy="345440"/>
          </a:xfrm>
          <a:prstGeom prst="leftArrow">
            <a:avLst>
              <a:gd name="adj1" fmla="val 50000"/>
              <a:gd name="adj2" fmla="val 67647"/>
            </a:avLst>
          </a:prstGeom>
          <a:solidFill>
            <a:srgbClr val="FFCC66"/>
          </a:solidFill>
          <a:ln w="190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5400000">
            <a:off x="1918093" y="2202057"/>
            <a:ext cx="1254125" cy="345440"/>
          </a:xfrm>
          <a:prstGeom prst="leftArrow">
            <a:avLst>
              <a:gd name="adj1" fmla="val 50000"/>
              <a:gd name="adj2" fmla="val 97059"/>
            </a:avLst>
          </a:prstGeom>
          <a:solidFill>
            <a:srgbClr val="66CC33"/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2426313" y="4026389"/>
            <a:ext cx="5935075" cy="1212445"/>
          </a:xfrm>
          <a:prstGeom prst="wedgeRoundRectCallout">
            <a:avLst>
              <a:gd name="adj1" fmla="val -61727"/>
              <a:gd name="adj2" fmla="val -30595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800" u="sng" dirty="0" smtClean="0">
                <a:solidFill>
                  <a:srgbClr val="3399CC"/>
                </a:solidFill>
                <a:latin typeface="Verdana"/>
                <a:cs typeface="Verdana"/>
              </a:rPr>
              <a:t>Show additional filters</a:t>
            </a:r>
            <a:endParaRPr lang="en-US" sz="2800" u="sng" dirty="0">
              <a:solidFill>
                <a:srgbClr val="3399CC"/>
              </a:solidFill>
              <a:latin typeface="Verdana"/>
              <a:cs typeface="Verdan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9804" y="4069575"/>
            <a:ext cx="1136134" cy="360296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7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 descr="Screen Shot 2014-05-20 at 12.22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6" y="283528"/>
            <a:ext cx="7502652" cy="627507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52421" y="2181208"/>
            <a:ext cx="2682240" cy="4120896"/>
            <a:chOff x="1818375" y="4150700"/>
            <a:chExt cx="1676400" cy="2575560"/>
          </a:xfrm>
        </p:grpSpPr>
        <p:pic>
          <p:nvPicPr>
            <p:cNvPr id="5" name="Picture 4" descr="Screen Shot 2013-07-29 at 4.15.1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375" y="4150700"/>
              <a:ext cx="1676400" cy="257556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836389" y="4177721"/>
              <a:ext cx="1658386" cy="2548539"/>
            </a:xfrm>
            <a:prstGeom prst="rect">
              <a:avLst/>
            </a:prstGeom>
            <a:noFill/>
            <a:ln w="73025" cmpd="sng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4572000" y="2523281"/>
            <a:ext cx="3005723" cy="1443119"/>
          </a:xfrm>
          <a:prstGeom prst="wedgeRoundRectCallout">
            <a:avLst>
              <a:gd name="adj1" fmla="val -94525"/>
              <a:gd name="adj2" fmla="val 54528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Select 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    Languages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11135" y="3731815"/>
            <a:ext cx="1391925" cy="456700"/>
          </a:xfrm>
          <a:prstGeom prst="roundRect">
            <a:avLst/>
          </a:prstGeom>
          <a:noFill/>
          <a:ln w="7620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3770904" y="5689837"/>
            <a:ext cx="3150453" cy="702338"/>
          </a:xfrm>
          <a:prstGeom prst="wedgeRoundRectCallout">
            <a:avLst>
              <a:gd name="adj1" fmla="val -83647"/>
              <a:gd name="adj2" fmla="val -1853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800" dirty="0" smtClean="0">
                <a:solidFill>
                  <a:srgbClr val="336699"/>
                </a:solidFill>
                <a:latin typeface="Verdana"/>
                <a:cs typeface="Verdana"/>
              </a:rPr>
              <a:t>Show</a:t>
            </a:r>
            <a:endParaRPr lang="en-US" sz="2800" dirty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7111" y="3837475"/>
            <a:ext cx="287124" cy="2654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442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 descr="Screen Shot 2014-05-20 at 1.12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07" y="279337"/>
            <a:ext cx="8574786" cy="628345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4607" y="3369831"/>
            <a:ext cx="5085338" cy="1544576"/>
            <a:chOff x="284607" y="3365881"/>
            <a:chExt cx="5085338" cy="1544576"/>
          </a:xfrm>
        </p:grpSpPr>
        <p:sp>
          <p:nvSpPr>
            <p:cNvPr id="5" name="Rounded Rectangle 4"/>
            <p:cNvSpPr/>
            <p:nvPr/>
          </p:nvSpPr>
          <p:spPr>
            <a:xfrm>
              <a:off x="284607" y="4348535"/>
              <a:ext cx="893572" cy="561922"/>
            </a:xfrm>
            <a:prstGeom prst="roundRect">
              <a:avLst/>
            </a:prstGeom>
            <a:noFill/>
            <a:ln w="57150" cap="flat" cmpd="sng" algn="ctr">
              <a:solidFill>
                <a:srgbClr val="E16C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ounded Rectangular Callout 5"/>
            <p:cNvSpPr/>
            <p:nvPr/>
          </p:nvSpPr>
          <p:spPr>
            <a:xfrm>
              <a:off x="2056152" y="3365881"/>
              <a:ext cx="3313793" cy="1082853"/>
            </a:xfrm>
            <a:prstGeom prst="wedgeRoundRectCallout">
              <a:avLst>
                <a:gd name="adj1" fmla="val -72931"/>
                <a:gd name="adj2" fmla="val 55647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3399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/>
                  <a:cs typeface="Verdana"/>
                </a:rPr>
                <a:t>Click English</a:t>
              </a: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400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81387" y="292047"/>
            <a:ext cx="5990336" cy="6275324"/>
            <a:chOff x="1279507" y="359967"/>
            <a:chExt cx="5990336" cy="6275324"/>
          </a:xfrm>
        </p:grpSpPr>
        <p:pic>
          <p:nvPicPr>
            <p:cNvPr id="4" name="Picture 3" descr="Screen Shot 2014-05-20 at 1.17.35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507" y="359967"/>
              <a:ext cx="5990336" cy="627532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306675" y="3952816"/>
              <a:ext cx="893795" cy="713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79523" y="4424375"/>
            <a:ext cx="4842953" cy="1273569"/>
            <a:chOff x="1313980" y="5290549"/>
            <a:chExt cx="7103863" cy="1273569"/>
          </a:xfrm>
        </p:grpSpPr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1313980" y="5290549"/>
              <a:ext cx="7103863" cy="127356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517147" y="5524431"/>
              <a:ext cx="6694755" cy="819057"/>
            </a:xfrm>
            <a:prstGeom prst="rect">
              <a:avLst/>
            </a:prstGeom>
            <a:noFill/>
            <a:ln w="38100">
              <a:solidFill>
                <a:srgbClr val="5AC63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645384" y="5704517"/>
              <a:ext cx="6412062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2000" dirty="0" smtClean="0">
                  <a:latin typeface="Verdana" charset="0"/>
                </a:rPr>
                <a:t>Selections turn blue: </a:t>
              </a:r>
              <a:r>
                <a:rPr lang="en-US" sz="2000" dirty="0" smtClean="0">
                  <a:solidFill>
                    <a:srgbClr val="285D9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 </a:t>
              </a:r>
              <a:r>
                <a:rPr lang="en-US" sz="2000" dirty="0" smtClean="0">
                  <a:solidFill>
                    <a:srgbClr val="285D90"/>
                  </a:solidFill>
                  <a:latin typeface="Verdana" charset="0"/>
                </a:rPr>
                <a:t>English</a:t>
              </a:r>
              <a:endParaRPr lang="en-US" sz="2000" dirty="0">
                <a:solidFill>
                  <a:srgbClr val="285D90"/>
                </a:solidFill>
                <a:latin typeface="Verdana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361011" y="3479647"/>
            <a:ext cx="789453" cy="438206"/>
          </a:xfrm>
          <a:prstGeom prst="roundRect">
            <a:avLst/>
          </a:prstGeom>
          <a:noFill/>
          <a:ln w="57150" cap="flat" cmpd="sng" algn="ctr">
            <a:solidFill>
              <a:srgbClr val="5AC63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218483" y="3688985"/>
            <a:ext cx="2235199" cy="1208716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155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78529" y="455349"/>
            <a:ext cx="3018691" cy="8634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000" i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PEDro</a:t>
            </a:r>
            <a:endParaRPr lang="en-US" sz="6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85241" y="1867092"/>
            <a:ext cx="8073509" cy="1590449"/>
            <a:chOff x="485241" y="1867092"/>
            <a:chExt cx="8073509" cy="1590449"/>
          </a:xfrm>
        </p:grpSpPr>
        <p:sp>
          <p:nvSpPr>
            <p:cNvPr id="6" name="Rectangle 5"/>
            <p:cNvSpPr/>
            <p:nvPr/>
          </p:nvSpPr>
          <p:spPr>
            <a:xfrm>
              <a:off x="485241" y="1867092"/>
              <a:ext cx="5733153" cy="159044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Randomized Controlled </a:t>
              </a:r>
              <a:r>
                <a:rPr lang="en-US" sz="2800" dirty="0">
                  <a:latin typeface="News Gothic MT"/>
                  <a:cs typeface="News Gothic MT"/>
                </a:rPr>
                <a:t>T</a:t>
              </a:r>
              <a:r>
                <a:rPr lang="en-US" sz="2800" dirty="0" smtClean="0">
                  <a:latin typeface="News Gothic MT"/>
                  <a:cs typeface="News Gothic MT"/>
                </a:rPr>
                <a:t>rials</a:t>
              </a:r>
            </a:p>
            <a:p>
              <a:pPr marL="457200" indent="-457200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Systematic Reviews</a:t>
              </a:r>
            </a:p>
            <a:p>
              <a:pPr marL="457200" indent="-457200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Practice Guidelines</a:t>
              </a:r>
            </a:p>
          </p:txBody>
        </p:sp>
        <p:pic>
          <p:nvPicPr>
            <p:cNvPr id="7" name="Picture 6" descr="Screen Shot 2012-06-06 at 8.28.1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8394" y="2542125"/>
              <a:ext cx="2340356" cy="915416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85241" y="4086117"/>
            <a:ext cx="8021693" cy="2148375"/>
            <a:chOff x="485241" y="4086117"/>
            <a:chExt cx="8021693" cy="2148375"/>
          </a:xfrm>
        </p:grpSpPr>
        <p:sp>
          <p:nvSpPr>
            <p:cNvPr id="9" name="Rectangle 8"/>
            <p:cNvSpPr/>
            <p:nvPr/>
          </p:nvSpPr>
          <p:spPr>
            <a:xfrm>
              <a:off x="485241" y="4086117"/>
              <a:ext cx="7343179" cy="51707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Independently assessed quality ratings</a:t>
              </a:r>
            </a:p>
          </p:txBody>
        </p:sp>
        <p:pic>
          <p:nvPicPr>
            <p:cNvPr id="10" name="Picture 9" descr="Screen Shot 2012-06-06 at 8.45.30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8394" y="4740464"/>
              <a:ext cx="2288540" cy="1494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123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Verdana"/>
                <a:ea typeface="ＭＳ Ｐゴシック" charset="-128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ＭＳ Ｐゴシック" charset="-128"/>
              <a:cs typeface="Verdana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 descr="Screen Shot 2014-05-19 at 5.08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1" y="1027349"/>
            <a:ext cx="4821936" cy="5563362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882896" y="1594907"/>
            <a:ext cx="2751137" cy="1160206"/>
          </a:xfrm>
          <a:prstGeom prst="wedgeRoundRectCallout">
            <a:avLst>
              <a:gd name="adj1" fmla="val -102947"/>
              <a:gd name="adj2" fmla="val 53332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Databases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23682" y="200752"/>
            <a:ext cx="3315009" cy="628982"/>
          </a:xfrm>
          <a:prstGeom prst="wedgeRoundRectCallout">
            <a:avLst>
              <a:gd name="adj1" fmla="val 19147"/>
              <a:gd name="adj2" fmla="val 97311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14704" y="2319086"/>
            <a:ext cx="1484630" cy="3271821"/>
            <a:chOff x="2314704" y="2319086"/>
            <a:chExt cx="1484630" cy="3271821"/>
          </a:xfrm>
        </p:grpSpPr>
        <p:pic>
          <p:nvPicPr>
            <p:cNvPr id="6" name="Picture 5" descr="Screen Shot 2013-07-29 at 3.31.4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704" y="2328277"/>
              <a:ext cx="1484630" cy="3262630"/>
            </a:xfrm>
            <a:prstGeom prst="rect">
              <a:avLst/>
            </a:prstGeom>
            <a:ln w="19050" cmpd="sng">
              <a:solidFill>
                <a:srgbClr val="990000"/>
              </a:solidFill>
            </a:ln>
          </p:spPr>
        </p:pic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2314704" y="2319086"/>
              <a:ext cx="1333824" cy="251160"/>
            </a:xfrm>
            <a:prstGeom prst="roundRect">
              <a:avLst>
                <a:gd name="adj" fmla="val 16667"/>
              </a:avLst>
            </a:prstGeom>
            <a:noFill/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Geneva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16339" y="3088600"/>
            <a:ext cx="5661959" cy="2016838"/>
            <a:chOff x="3216339" y="3088600"/>
            <a:chExt cx="5661959" cy="2016838"/>
          </a:xfrm>
        </p:grpSpPr>
        <p:grpSp>
          <p:nvGrpSpPr>
            <p:cNvPr id="11" name="Group 10"/>
            <p:cNvGrpSpPr/>
            <p:nvPr/>
          </p:nvGrpSpPr>
          <p:grpSpPr>
            <a:xfrm>
              <a:off x="4152470" y="3733838"/>
              <a:ext cx="4725828" cy="1371600"/>
              <a:chOff x="4152470" y="2954874"/>
              <a:chExt cx="4725828" cy="1371600"/>
            </a:xfrm>
          </p:grpSpPr>
          <p:sp>
            <p:nvSpPr>
              <p:cNvPr id="13" name="Rectangle 8"/>
              <p:cNvSpPr>
                <a:spLocks noChangeArrowheads="1"/>
              </p:cNvSpPr>
              <p:nvPr/>
            </p:nvSpPr>
            <p:spPr bwMode="auto">
              <a:xfrm>
                <a:off x="4152470" y="2954874"/>
                <a:ext cx="4725828" cy="1371600"/>
              </a:xfrm>
              <a:prstGeom prst="rect">
                <a:avLst/>
              </a:prstGeom>
              <a:solidFill>
                <a:srgbClr val="FFFFFF"/>
              </a:solidFill>
              <a:ln w="76200" cmpd="sng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800" dirty="0">
                  <a:solidFill>
                    <a:srgbClr val="000000"/>
                  </a:solidFill>
                  <a:latin typeface="Verdana" charset="0"/>
                  <a:ea typeface="ＭＳ Ｐゴシック" charset="-128"/>
                  <a:cs typeface="ＭＳ Ｐゴシック" charset="-128"/>
                </a:endParaRPr>
              </a:p>
              <a:p>
                <a:pPr algn="ctr" defTabSz="9144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FFFFFF"/>
                  </a:solidFill>
                  <a:latin typeface="Verdana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" name="Rectangle 9"/>
              <p:cNvSpPr>
                <a:spLocks noChangeArrowheads="1"/>
              </p:cNvSpPr>
              <p:nvPr/>
            </p:nvSpPr>
            <p:spPr bwMode="auto">
              <a:xfrm>
                <a:off x="4444756" y="3325794"/>
                <a:ext cx="4132311" cy="609600"/>
              </a:xfrm>
              <a:prstGeom prst="rect">
                <a:avLst/>
              </a:prstGeom>
              <a:solidFill>
                <a:srgbClr val="FFFFFF"/>
              </a:solidFill>
              <a:ln w="7620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  <a:ea typeface="ＭＳ Ｐゴシック" charset="-128"/>
                    <a:cs typeface="ＭＳ Ｐゴシック" charset="-128"/>
                  </a:rPr>
                  <a:t>Click 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Verdana" charset="0"/>
                    <a:ea typeface="ＭＳ Ｐゴシック" charset="-128"/>
                    <a:cs typeface="ＭＳ Ｐゴシック" charset="-128"/>
                  </a:rPr>
                  <a:t>Evidence Based</a:t>
                </a:r>
                <a:endParaRPr lang="en-US" sz="2800" dirty="0">
                  <a:solidFill>
                    <a:srgbClr val="000000"/>
                  </a:solidFill>
                  <a:latin typeface="Verdana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 rot="7976085" flipV="1">
              <a:off x="4172804" y="2132135"/>
              <a:ext cx="411337" cy="2324268"/>
            </a:xfrm>
            <a:prstGeom prst="upArrow">
              <a:avLst>
                <a:gd name="adj1" fmla="val 50368"/>
                <a:gd name="adj2" fmla="val 98938"/>
              </a:avLst>
            </a:prstGeom>
            <a:gradFill rotWithShape="0">
              <a:gsLst>
                <a:gs pos="0">
                  <a:srgbClr val="F49394"/>
                </a:gs>
                <a:gs pos="50000">
                  <a:srgbClr val="9A0002"/>
                </a:gs>
                <a:gs pos="100000">
                  <a:srgbClr val="F49394"/>
                </a:gs>
              </a:gsLst>
              <a:lin ang="5400000" scaled="1"/>
            </a:gradFill>
            <a:ln w="28575">
              <a:solidFill>
                <a:srgbClr val="6600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Geneva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2937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Screen Shot 2014-05-21 at 4.40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50" y="951185"/>
            <a:ext cx="8548878" cy="541858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508380" y="528638"/>
            <a:ext cx="3975100" cy="1257300"/>
          </a:xfrm>
          <a:prstGeom prst="wedgeRoundRectCallout">
            <a:avLst>
              <a:gd name="adj1" fmla="val -30858"/>
              <a:gd name="adj2" fmla="val 154529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4000" dirty="0" err="1">
                <a:solidFill>
                  <a:srgbClr val="000000"/>
                </a:solidFill>
                <a:latin typeface="Verdana"/>
                <a:cs typeface="Verdana"/>
              </a:rPr>
              <a:t>PEDro</a:t>
            </a:r>
            <a:endParaRPr lang="en-US" sz="4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72164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3-06-07 at 2.07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75" y="319088"/>
            <a:ext cx="5298440" cy="6223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362733" y="3117686"/>
            <a:ext cx="5339021" cy="944931"/>
          </a:xfrm>
          <a:prstGeom prst="wedgeRoundRectCallout">
            <a:avLst>
              <a:gd name="adj1" fmla="val -44191"/>
              <a:gd name="adj2" fmla="val 10520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Verdana"/>
                <a:cs typeface="Verdana"/>
              </a:rPr>
              <a:t>Click Advanced Search</a:t>
            </a:r>
            <a:endParaRPr lang="en-US" sz="32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44646" y="4594213"/>
            <a:ext cx="1520117" cy="250879"/>
          </a:xfrm>
          <a:prstGeom prst="rect">
            <a:avLst/>
          </a:prstGeom>
          <a:noFill/>
          <a:ln w="57150" cmpd="sng">
            <a:solidFill>
              <a:srgbClr val="99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01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3-06-07 at 2.25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13" y="1208487"/>
            <a:ext cx="5245100" cy="5369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9000" y="241972"/>
            <a:ext cx="4850836" cy="7442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8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Advanced Search</a:t>
            </a:r>
            <a:endParaRPr lang="en-US" sz="48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2933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3-06-07 at 2.18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21" y="510858"/>
            <a:ext cx="5820156" cy="583946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33378" y="402432"/>
            <a:ext cx="7886770" cy="944931"/>
          </a:xfrm>
          <a:prstGeom prst="wedgeRoundRectCallout">
            <a:avLst>
              <a:gd name="adj1" fmla="val -13972"/>
              <a:gd name="adj2" fmla="val 15427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0000"/>
                </a:solidFill>
                <a:latin typeface="Verdana"/>
                <a:cs typeface="Verdana"/>
              </a:rPr>
              <a:t>Enter Arthritis as a Title and/or Abstract word search</a:t>
            </a:r>
            <a:endParaRPr lang="en-US" sz="22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877343" y="5963077"/>
            <a:ext cx="4028522" cy="650562"/>
          </a:xfrm>
          <a:prstGeom prst="wedgeRoundRectCallout">
            <a:avLst>
              <a:gd name="adj1" fmla="val -68304"/>
              <a:gd name="adj2" fmla="val -4670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8B75D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Click Start Search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154881" y="1990383"/>
            <a:ext cx="2276806" cy="508000"/>
          </a:xfrm>
          <a:prstGeom prst="wedgeRoundRectCallout">
            <a:avLst>
              <a:gd name="adj1" fmla="val 62730"/>
              <a:gd name="adj2" fmla="val 84585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8B75D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hydrotherapy…</a:t>
            </a:r>
            <a:endParaRPr lang="en-US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070456" y="2088007"/>
            <a:ext cx="2871495" cy="572912"/>
          </a:xfrm>
          <a:prstGeom prst="wedgeRoundRectCallout">
            <a:avLst>
              <a:gd name="adj1" fmla="val -54802"/>
              <a:gd name="adj2" fmla="val 98736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8B75D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uscle 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hortening</a:t>
            </a:r>
            <a:endParaRPr lang="en-US" sz="2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32028" y="2917650"/>
            <a:ext cx="1791546" cy="508000"/>
          </a:xfrm>
          <a:prstGeom prst="wedgeRoundRectCallout">
            <a:avLst>
              <a:gd name="adj1" fmla="val 72420"/>
              <a:gd name="adj2" fmla="val -8382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8B75D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knee</a:t>
            </a:r>
            <a:endParaRPr lang="en-US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070456" y="3655307"/>
            <a:ext cx="2835409" cy="572912"/>
          </a:xfrm>
          <a:prstGeom prst="wedgeRoundRectCallout">
            <a:avLst>
              <a:gd name="adj1" fmla="val -94579"/>
              <a:gd name="adj2" fmla="val -9104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8B75D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musculoskeletal</a:t>
            </a:r>
            <a:endParaRPr lang="en-US" sz="2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6989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5" y="635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3175" y="371475"/>
            <a:ext cx="6594475" cy="10080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i="1" dirty="0">
                <a:solidFill>
                  <a:prstClr val="white"/>
                </a:solidFill>
                <a:latin typeface="Times New Roman"/>
                <a:cs typeface="Times New Roman"/>
              </a:rPr>
              <a:t>Accessing PubMed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04813" y="1635125"/>
            <a:ext cx="8201025" cy="1219200"/>
            <a:chOff x="404923" y="1516587"/>
            <a:chExt cx="8200236" cy="1219810"/>
          </a:xfrm>
        </p:grpSpPr>
        <p:sp>
          <p:nvSpPr>
            <p:cNvPr id="6" name="Rectangle 5"/>
            <p:cNvSpPr/>
            <p:nvPr/>
          </p:nvSpPr>
          <p:spPr>
            <a:xfrm>
              <a:off x="404923" y="1970839"/>
              <a:ext cx="6141446" cy="5971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Freely available over the Internet</a:t>
              </a:r>
            </a:p>
          </p:txBody>
        </p:sp>
        <p:pic>
          <p:nvPicPr>
            <p:cNvPr id="7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359" y="1516587"/>
              <a:ext cx="1828800" cy="121981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04813" y="4745038"/>
            <a:ext cx="8008937" cy="1627187"/>
            <a:chOff x="404923" y="4655051"/>
            <a:chExt cx="8008428" cy="1626235"/>
          </a:xfrm>
        </p:grpSpPr>
        <p:sp>
          <p:nvSpPr>
            <p:cNvPr id="9" name="Rectangle 8"/>
            <p:cNvSpPr/>
            <p:nvPr/>
          </p:nvSpPr>
          <p:spPr>
            <a:xfrm>
              <a:off x="404923" y="5134196"/>
              <a:ext cx="6322610" cy="65366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Also through library’s home page</a:t>
              </a:r>
            </a:p>
          </p:txBody>
        </p:sp>
        <p:pic>
          <p:nvPicPr>
            <p:cNvPr id="10" name="Picture 9" descr="Screen Shot 2012-05-23 at 11.28.45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720" y="4655051"/>
              <a:ext cx="1482631" cy="1626235"/>
            </a:xfrm>
            <a:prstGeom prst="rect">
              <a:avLst/>
            </a:prstGeom>
            <a:ln w="19050" cmpd="sng">
              <a:solidFill>
                <a:schemeClr val="bg1">
                  <a:lumMod val="85000"/>
                </a:schemeClr>
              </a:solidFill>
            </a:ln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90525" y="3255963"/>
            <a:ext cx="6300788" cy="1223962"/>
            <a:chOff x="390867" y="3155496"/>
            <a:chExt cx="6301127" cy="1224828"/>
          </a:xfrm>
        </p:grpSpPr>
        <p:pic>
          <p:nvPicPr>
            <p:cNvPr id="12" name="Picture 2" descr="Screen Shot 2012-05-23 at 11.28.19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6693"/>
            <a:stretch>
              <a:fillRect/>
            </a:stretch>
          </p:blipFill>
          <p:spPr bwMode="auto">
            <a:xfrm>
              <a:off x="3832589" y="3155496"/>
              <a:ext cx="2859405" cy="1224828"/>
            </a:xfrm>
            <a:prstGeom prst="rect">
              <a:avLst/>
            </a:prstGeom>
            <a:noFill/>
            <a:ln w="12700">
              <a:solidFill>
                <a:srgbClr val="D9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390867" y="3468454"/>
              <a:ext cx="3256138" cy="4924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@ </a:t>
              </a:r>
              <a:r>
                <a:rPr lang="en-US" dirty="0" err="1">
                  <a:solidFill>
                    <a:prstClr val="white"/>
                  </a:solidFill>
                  <a:latin typeface="News Gothic MT"/>
                  <a:cs typeface="News Gothic MT"/>
                </a:rPr>
                <a:t>www.pubmed.gov</a:t>
              </a:r>
              <a:endParaRPr lang="en-US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153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4" name="Picture 3" descr="Screen Shot 2014-05-21 at 4.47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2" y="388938"/>
            <a:ext cx="6330950" cy="610235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704655" y="1759761"/>
            <a:ext cx="4775037" cy="944931"/>
          </a:xfrm>
          <a:prstGeom prst="wedgeRoundRectCallout">
            <a:avLst>
              <a:gd name="adj1" fmla="val -42963"/>
              <a:gd name="adj2" fmla="val 93831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8B75D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Verdana"/>
                <a:cs typeface="Verdana"/>
              </a:rPr>
              <a:t>Click for Abstract</a:t>
            </a:r>
            <a:endParaRPr lang="en-US" sz="32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6843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 descr="Screen Shot 2014-05-21 at 4.54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3" y="378016"/>
            <a:ext cx="6858000" cy="612419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704655" y="5022684"/>
            <a:ext cx="4775037" cy="944931"/>
          </a:xfrm>
          <a:prstGeom prst="wedgeRoundRectCallout">
            <a:avLst>
              <a:gd name="adj1" fmla="val -75697"/>
              <a:gd name="adj2" fmla="val 25596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8400F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Verdana"/>
                <a:cs typeface="Verdana"/>
              </a:rPr>
              <a:t>Click for Full-text</a:t>
            </a:r>
            <a:endParaRPr lang="en-US" sz="32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0341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 descr="Screen Shot 2014-05-21 at 4.56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0" y="336995"/>
            <a:ext cx="5733288" cy="620623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909801" y="4553761"/>
            <a:ext cx="4452652" cy="1034239"/>
          </a:xfrm>
          <a:prstGeom prst="wedgeRoundRectCallout">
            <a:avLst>
              <a:gd name="adj1" fmla="val -75697"/>
              <a:gd name="adj2" fmla="val 25596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8400F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Verdana"/>
                <a:cs typeface="Verdana"/>
              </a:rPr>
              <a:t>Click for PDF</a:t>
            </a:r>
            <a:endParaRPr lang="en-US" sz="4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8673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 descr="Screen Shot 2014-05-21 at 4.59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7" y="274511"/>
            <a:ext cx="4861560" cy="633120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925808" y="2863683"/>
            <a:ext cx="3788345" cy="1493393"/>
          </a:xfrm>
          <a:prstGeom prst="wedgeRoundRectCallout">
            <a:avLst>
              <a:gd name="adj1" fmla="val -49714"/>
              <a:gd name="adj2" fmla="val 1835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8400F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latin typeface="Verdana"/>
                <a:cs typeface="Verdana"/>
              </a:rPr>
              <a:t>Full-Text</a:t>
            </a:r>
            <a:endParaRPr lang="en-US" sz="4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00199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 descr="Screen Shot 2014-05-21 at 5.1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2" y="1116111"/>
            <a:ext cx="4699000" cy="54273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71058" y="189058"/>
            <a:ext cx="6595533" cy="7442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8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can further narrow results</a:t>
            </a:r>
            <a:endParaRPr lang="en-US" sz="48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08915" y="3058698"/>
            <a:ext cx="2400300" cy="2063173"/>
            <a:chOff x="5929554" y="3033713"/>
            <a:chExt cx="2400300" cy="2063173"/>
          </a:xfrm>
        </p:grpSpPr>
        <p:grpSp>
          <p:nvGrpSpPr>
            <p:cNvPr id="6" name="Group 5"/>
            <p:cNvGrpSpPr/>
            <p:nvPr/>
          </p:nvGrpSpPr>
          <p:grpSpPr>
            <a:xfrm>
              <a:off x="5929554" y="3033713"/>
              <a:ext cx="2400300" cy="752149"/>
              <a:chOff x="5929554" y="3033713"/>
              <a:chExt cx="2400300" cy="75214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929554" y="3033713"/>
                <a:ext cx="2400300" cy="752149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321298" y="3189164"/>
                <a:ext cx="1626029" cy="47730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chemeClr val="tx1"/>
                    </a:solidFill>
                  </a:rPr>
                  <a:t>Method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7" name="Picture 6" descr="Screen Shot 2012-06-06 at 9.07.2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9554" y="3798946"/>
              <a:ext cx="2400300" cy="1297940"/>
            </a:xfrm>
            <a:prstGeom prst="rect">
              <a:avLst/>
            </a:prstGeom>
          </p:spPr>
        </p:pic>
      </p:grpSp>
      <p:sp>
        <p:nvSpPr>
          <p:cNvPr id="10" name="Right Arrow 9"/>
          <p:cNvSpPr/>
          <p:nvPr/>
        </p:nvSpPr>
        <p:spPr>
          <a:xfrm>
            <a:off x="3962399" y="3290355"/>
            <a:ext cx="2714464" cy="313065"/>
          </a:xfrm>
          <a:prstGeom prst="rightArrow">
            <a:avLst>
              <a:gd name="adj1" fmla="val 50000"/>
              <a:gd name="adj2" fmla="val 94002"/>
            </a:avLst>
          </a:prstGeom>
          <a:solidFill>
            <a:srgbClr val="CC0000"/>
          </a:solidFill>
          <a:ln w="12700" cmpd="sng"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40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" name="Picture 2" descr="Screen Shot 2014-05-21 at 5.10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2" y="464503"/>
            <a:ext cx="8390382" cy="595122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008923" y="1006231"/>
            <a:ext cx="5011615" cy="1553309"/>
          </a:xfrm>
          <a:prstGeom prst="wedgeRoundRectCallout">
            <a:avLst>
              <a:gd name="adj1" fmla="val -27930"/>
              <a:gd name="adj2" fmla="val 115346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8400F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Verdana"/>
                <a:cs typeface="Verdana"/>
              </a:rPr>
              <a:t>Results narrow to a systematic review</a:t>
            </a:r>
            <a:endParaRPr lang="en-US" sz="32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7047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49891" y="2870730"/>
            <a:ext cx="6637867" cy="11006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8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ANATOMY.TV</a:t>
            </a:r>
            <a:endParaRPr lang="en-US" sz="8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409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Verdana"/>
                <a:ea typeface="ＭＳ Ｐゴシック" charset="-128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ＭＳ Ｐゴシック" charset="-128"/>
              <a:cs typeface="Verdana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 descr="Screen Shot 2014-05-19 at 5.08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1" y="1027349"/>
            <a:ext cx="4821936" cy="5563362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23682" y="1055885"/>
            <a:ext cx="3315009" cy="734863"/>
          </a:xfrm>
          <a:prstGeom prst="wedgeRoundRectCallout">
            <a:avLst>
              <a:gd name="adj1" fmla="val 5611"/>
              <a:gd name="adj2" fmla="val 46159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3350" y="245851"/>
            <a:ext cx="3443650" cy="5676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ANATOMY.TV</a:t>
            </a:r>
            <a:endParaRPr lang="en-US" sz="4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48178" y="2795296"/>
            <a:ext cx="3722975" cy="790012"/>
            <a:chOff x="3635213" y="2506132"/>
            <a:chExt cx="2850254" cy="692056"/>
          </a:xfrm>
        </p:grpSpPr>
        <p:sp>
          <p:nvSpPr>
            <p:cNvPr id="11" name="Rectangle 10"/>
            <p:cNvSpPr/>
            <p:nvPr/>
          </p:nvSpPr>
          <p:spPr>
            <a:xfrm>
              <a:off x="3635213" y="2506132"/>
              <a:ext cx="2850254" cy="692056"/>
            </a:xfrm>
            <a:prstGeom prst="rect">
              <a:avLst/>
            </a:prstGeom>
            <a:solidFill>
              <a:srgbClr val="E6E6E6"/>
            </a:solidFill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22159" y="2627459"/>
              <a:ext cx="2678641" cy="47730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Online Multimedia</a:t>
              </a: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3" name="Rounded Rectangular Callout 12"/>
          <p:cNvSpPr/>
          <p:nvPr/>
        </p:nvSpPr>
        <p:spPr>
          <a:xfrm>
            <a:off x="5868099" y="1308862"/>
            <a:ext cx="2787311" cy="796932"/>
          </a:xfrm>
          <a:prstGeom prst="wedgeRoundRectCallout">
            <a:avLst>
              <a:gd name="adj1" fmla="val -51564"/>
              <a:gd name="adj2" fmla="val 12298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CC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Hover over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pic>
        <p:nvPicPr>
          <p:cNvPr id="14" name="Picture 13" descr="Screen Shot 2012-06-06 at 5.16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19" y="2560485"/>
            <a:ext cx="2197608" cy="2014474"/>
          </a:xfrm>
          <a:prstGeom prst="rect">
            <a:avLst/>
          </a:prstGeom>
          <a:ln w="38100" cmpd="sng">
            <a:solidFill>
              <a:srgbClr val="990000"/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5526047" y="4636970"/>
            <a:ext cx="2826645" cy="1468799"/>
          </a:xfrm>
          <a:prstGeom prst="wedgeRoundRectCallout">
            <a:avLst>
              <a:gd name="adj1" fmla="val -148996"/>
              <a:gd name="adj2" fmla="val -179926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</a:t>
            </a:r>
            <a:r>
              <a:rPr lang="en-US" sz="2800" dirty="0" err="1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Anatomy.tv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473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 descr="Screen Shot 2014-05-21 at 5.23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43" y="752920"/>
            <a:ext cx="8498840" cy="5355336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7190154" y="3009897"/>
            <a:ext cx="1533770" cy="796932"/>
          </a:xfrm>
          <a:prstGeom prst="wedgeRoundRectCallout">
            <a:avLst>
              <a:gd name="adj1" fmla="val -130195"/>
              <a:gd name="adj2" fmla="val -8676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CC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77846" y="2256692"/>
            <a:ext cx="2354385" cy="439616"/>
          </a:xfrm>
          <a:prstGeom prst="rect">
            <a:avLst/>
          </a:prstGeom>
          <a:noFill/>
          <a:ln w="76200" cmpd="sng">
            <a:solidFill>
              <a:srgbClr val="33C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71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Screen Shot 2014-05-21 at 5.28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5" y="225489"/>
            <a:ext cx="5748528" cy="6391148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829538" y="1436077"/>
            <a:ext cx="4659924" cy="1787769"/>
          </a:xfrm>
          <a:prstGeom prst="wedgeRoundRectCallout">
            <a:avLst>
              <a:gd name="adj1" fmla="val -71216"/>
              <a:gd name="adj2" fmla="val 44127"/>
              <a:gd name="adj3" fmla="val 16667"/>
            </a:avLst>
          </a:prstGeom>
          <a:solidFill>
            <a:srgbClr val="3366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dirty="0" smtClean="0">
                <a:solidFill>
                  <a:schemeClr val="bg1"/>
                </a:solidFill>
                <a:latin typeface="Verdana"/>
                <a:cs typeface="Verdana"/>
              </a:rPr>
              <a:t>Select Hip for Region</a:t>
            </a:r>
            <a:endParaRPr lang="en-US" sz="3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3113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5475" y="1968500"/>
            <a:ext cx="7920038" cy="2646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5400" i="1" dirty="0">
                <a:latin typeface="Times New Roman"/>
                <a:cs typeface="Times New Roman"/>
              </a:rPr>
              <a:t>EBP Literature from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5400" i="1" dirty="0">
                <a:latin typeface="Times New Roman"/>
                <a:cs typeface="Times New Roman"/>
              </a:rPr>
              <a:t>PubMed’s Clinical Queries</a:t>
            </a:r>
          </a:p>
        </p:txBody>
      </p:sp>
    </p:spTree>
    <p:extLst>
      <p:ext uri="{BB962C8B-B14F-4D97-AF65-F5344CB8AC3E}">
        <p14:creationId xmlns:p14="http://schemas.microsoft.com/office/powerpoint/2010/main" val="80120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2-06-06 at 5.46.4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9"/>
          <a:stretch/>
        </p:blipFill>
        <p:spPr>
          <a:xfrm>
            <a:off x="1587671" y="1983714"/>
            <a:ext cx="6053328" cy="467980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44318" y="289642"/>
            <a:ext cx="3983247" cy="1512037"/>
          </a:xfrm>
          <a:prstGeom prst="wedgeRoundRectCallout">
            <a:avLst>
              <a:gd name="adj1" fmla="val -239"/>
              <a:gd name="adj2" fmla="val 80742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6666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800" dirty="0" smtClean="0">
                <a:solidFill>
                  <a:srgbClr val="333366"/>
                </a:solidFill>
                <a:latin typeface="Verdana"/>
                <a:cs typeface="Verdana"/>
              </a:rPr>
              <a:t>Great Tutorial – </a:t>
            </a:r>
          </a:p>
          <a:p>
            <a:pPr algn="ctr">
              <a:spcAft>
                <a:spcPts val="1200"/>
              </a:spcAft>
            </a:pPr>
            <a:r>
              <a:rPr lang="en-US" sz="2800" dirty="0" smtClean="0">
                <a:solidFill>
                  <a:srgbClr val="333366"/>
                </a:solidFill>
                <a:latin typeface="Verdana"/>
                <a:cs typeface="Verdana"/>
              </a:rPr>
              <a:t>view on own time</a:t>
            </a:r>
            <a:endParaRPr lang="en-US" sz="2800" dirty="0">
              <a:solidFill>
                <a:srgbClr val="333366"/>
              </a:solidFill>
              <a:latin typeface="Verdana"/>
              <a:cs typeface="Verdana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850470" y="376568"/>
            <a:ext cx="2971801" cy="1046029"/>
          </a:xfrm>
          <a:prstGeom prst="wedgeRoundRectCallout">
            <a:avLst>
              <a:gd name="adj1" fmla="val 7894"/>
              <a:gd name="adj2" fmla="val 9366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6666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800" dirty="0" smtClean="0">
                <a:solidFill>
                  <a:srgbClr val="333366"/>
                </a:solidFill>
                <a:latin typeface="Verdana"/>
                <a:cs typeface="Verdana"/>
              </a:rPr>
              <a:t>Close Screen</a:t>
            </a:r>
          </a:p>
        </p:txBody>
      </p:sp>
    </p:spTree>
    <p:extLst>
      <p:ext uri="{BB962C8B-B14F-4D97-AF65-F5344CB8AC3E}">
        <p14:creationId xmlns:p14="http://schemas.microsoft.com/office/powerpoint/2010/main" val="152106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110066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4-05-21 at 5.3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6" y="781450"/>
            <a:ext cx="7111746" cy="580771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299200" y="138145"/>
            <a:ext cx="2573867" cy="852455"/>
          </a:xfrm>
          <a:prstGeom prst="wedgeRoundRectCallout">
            <a:avLst>
              <a:gd name="adj1" fmla="val -34239"/>
              <a:gd name="adj2" fmla="val 8440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6666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rgbClr val="333366"/>
                </a:solidFill>
                <a:latin typeface="Verdana"/>
                <a:cs typeface="Verdana"/>
              </a:rPr>
              <a:t>Instructions</a:t>
            </a:r>
            <a:endParaRPr lang="en-US" sz="2400" dirty="0">
              <a:solidFill>
                <a:srgbClr val="333366"/>
              </a:solidFill>
              <a:latin typeface="Verdana"/>
              <a:cs typeface="Verdana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11666" y="231278"/>
            <a:ext cx="3056467" cy="1224989"/>
          </a:xfrm>
          <a:prstGeom prst="wedgeRoundRectCallout">
            <a:avLst>
              <a:gd name="adj1" fmla="val 10029"/>
              <a:gd name="adj2" fmla="val 12592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6666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2400" dirty="0" smtClean="0">
                <a:solidFill>
                  <a:srgbClr val="333366"/>
                </a:solidFill>
                <a:latin typeface="Verdana"/>
                <a:cs typeface="Verdana"/>
              </a:rPr>
              <a:t>Hover mouse on feature for label</a:t>
            </a:r>
            <a:endParaRPr lang="en-US" sz="2400" dirty="0">
              <a:solidFill>
                <a:srgbClr val="333366"/>
              </a:solidFill>
              <a:latin typeface="Verdana"/>
              <a:cs typeface="Verdana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688230" y="5053687"/>
            <a:ext cx="3199484" cy="102265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175932" y="5147733"/>
            <a:ext cx="5918199" cy="1064960"/>
            <a:chOff x="2106462" y="5147733"/>
            <a:chExt cx="5987670" cy="1064960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4688230" y="5147733"/>
              <a:ext cx="3405902" cy="1064960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 sz="2400" dirty="0" smtClean="0">
                  <a:latin typeface="Verdana" charset="0"/>
                </a:rPr>
                <a:t>Select Layer 10</a:t>
              </a:r>
              <a:endParaRPr lang="en-US" sz="2400" dirty="0">
                <a:latin typeface="Verdana" charset="0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 rot="16200000">
              <a:off x="3341434" y="4380595"/>
              <a:ext cx="381000" cy="2850943"/>
            </a:xfrm>
            <a:prstGeom prst="upArrow">
              <a:avLst>
                <a:gd name="adj1" fmla="val 50000"/>
                <a:gd name="adj2" fmla="val 120763"/>
              </a:avLst>
            </a:prstGeom>
            <a:gradFill flip="none" rotWithShape="1">
              <a:gsLst>
                <a:gs pos="0">
                  <a:srgbClr val="C20008"/>
                </a:gs>
                <a:gs pos="50000">
                  <a:srgbClr val="FBAEB4"/>
                </a:gs>
                <a:gs pos="100000">
                  <a:srgbClr val="C20008"/>
                </a:gs>
                <a:gs pos="25000">
                  <a:srgbClr val="FD6870"/>
                </a:gs>
                <a:gs pos="75000">
                  <a:srgbClr val="FD6870"/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rgbClr val="80000E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Rounded Rectangular Callout 13"/>
          <p:cNvSpPr/>
          <p:nvPr/>
        </p:nvSpPr>
        <p:spPr>
          <a:xfrm>
            <a:off x="203199" y="5418666"/>
            <a:ext cx="1803402" cy="749941"/>
          </a:xfrm>
          <a:prstGeom prst="wedgeRoundRectCallout">
            <a:avLst>
              <a:gd name="adj1" fmla="val -6286"/>
              <a:gd name="adj2" fmla="val 83792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400" dirty="0" smtClean="0">
                <a:solidFill>
                  <a:schemeClr val="tx1"/>
                </a:solidFill>
                <a:latin typeface="Verdana"/>
                <a:cs typeface="Verdana"/>
              </a:rPr>
              <a:t>Layer 3</a:t>
            </a:r>
            <a:endParaRPr lang="en-US" sz="24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40156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4-05-21 at 5.46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5" y="167323"/>
            <a:ext cx="5938520" cy="650748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994491" y="4555068"/>
            <a:ext cx="3623734" cy="1427274"/>
          </a:xfrm>
          <a:prstGeom prst="wedgeRoundRectCallout">
            <a:avLst>
              <a:gd name="adj1" fmla="val -84558"/>
              <a:gd name="adj2" fmla="val 9209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800" dirty="0">
                <a:solidFill>
                  <a:prstClr val="black"/>
                </a:solidFill>
                <a:latin typeface="Verdana" charset="0"/>
              </a:rPr>
              <a:t>Click arrows</a:t>
            </a:r>
          </a:p>
          <a:p>
            <a:pPr lvl="0" algn="ctr">
              <a:lnSpc>
                <a:spcPct val="120000"/>
              </a:lnSpc>
            </a:pPr>
            <a:r>
              <a:rPr lang="en-US" sz="2800" dirty="0">
                <a:solidFill>
                  <a:prstClr val="black"/>
                </a:solidFill>
                <a:latin typeface="Verdana" charset="0"/>
              </a:rPr>
              <a:t>to rotate</a:t>
            </a:r>
          </a:p>
        </p:txBody>
      </p:sp>
    </p:spTree>
    <p:extLst>
      <p:ext uri="{BB962C8B-B14F-4D97-AF65-F5344CB8AC3E}">
        <p14:creationId xmlns:p14="http://schemas.microsoft.com/office/powerpoint/2010/main" val="3849227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4-05-21 at 5.49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1" y="268923"/>
            <a:ext cx="5794756" cy="630428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994491" y="2269068"/>
            <a:ext cx="3623734" cy="1427274"/>
          </a:xfrm>
          <a:prstGeom prst="wedgeRoundRectCallout">
            <a:avLst>
              <a:gd name="adj1" fmla="val -74044"/>
              <a:gd name="adj2" fmla="val 82606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smtClean="0">
                <a:solidFill>
                  <a:prstClr val="black"/>
                </a:solidFill>
                <a:latin typeface="Verdana" charset="0"/>
              </a:rPr>
              <a:t>Rotated View</a:t>
            </a:r>
            <a:endParaRPr lang="en-US" sz="3200" dirty="0">
              <a:solidFill>
                <a:prstClr val="black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95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Screen Shot 2014-05-21 at 5.52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3" y="1159935"/>
            <a:ext cx="7927848" cy="533552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030226" y="5480380"/>
            <a:ext cx="2379976" cy="1140553"/>
          </a:xfrm>
          <a:prstGeom prst="wedgeRoundRectCallout">
            <a:avLst>
              <a:gd name="adj1" fmla="val -68372"/>
              <a:gd name="adj2" fmla="val -119305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0000"/>
              </a:lnSpc>
            </a:pPr>
            <a:r>
              <a:rPr lang="en-US" sz="2400" dirty="0">
                <a:solidFill>
                  <a:prstClr val="black"/>
                </a:solidFill>
                <a:latin typeface="Verdana" charset="0"/>
              </a:rPr>
              <a:t>Click a</a:t>
            </a:r>
          </a:p>
          <a:p>
            <a:pPr lvl="0" algn="ctr">
              <a:lnSpc>
                <a:spcPct val="110000"/>
              </a:lnSpc>
            </a:pPr>
            <a:r>
              <a:rPr lang="en-US" sz="2400" dirty="0" smtClean="0">
                <a:solidFill>
                  <a:prstClr val="black"/>
                </a:solidFill>
                <a:latin typeface="Verdana" charset="0"/>
              </a:rPr>
              <a:t>structure</a:t>
            </a:r>
            <a:endParaRPr lang="en-US" sz="2400" dirty="0">
              <a:solidFill>
                <a:prstClr val="black"/>
              </a:solidFill>
              <a:latin typeface="Verdana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5529258" y="213788"/>
            <a:ext cx="3225809" cy="1056211"/>
          </a:xfrm>
          <a:prstGeom prst="wedgeRoundRectCallout">
            <a:avLst>
              <a:gd name="adj1" fmla="val 3674"/>
              <a:gd name="adj2" fmla="val 86231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200" dirty="0">
                <a:solidFill>
                  <a:prstClr val="black"/>
                </a:solidFill>
                <a:latin typeface="Verdana" charset="0"/>
              </a:rPr>
              <a:t>Structure name</a:t>
            </a:r>
          </a:p>
          <a:p>
            <a:pPr lvl="0" algn="ctr">
              <a:lnSpc>
                <a:spcPct val="120000"/>
              </a:lnSpc>
            </a:pPr>
            <a:r>
              <a:rPr lang="en-US" sz="2200" dirty="0">
                <a:solidFill>
                  <a:prstClr val="black"/>
                </a:solidFill>
                <a:latin typeface="Verdana" charset="0"/>
              </a:rPr>
              <a:t>and description</a:t>
            </a:r>
          </a:p>
        </p:txBody>
      </p:sp>
    </p:spTree>
    <p:extLst>
      <p:ext uri="{BB962C8B-B14F-4D97-AF65-F5344CB8AC3E}">
        <p14:creationId xmlns:p14="http://schemas.microsoft.com/office/powerpoint/2010/main" val="35742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2-06-06 at 6.19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" y="1576154"/>
            <a:ext cx="7978140" cy="501091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143599" y="249965"/>
            <a:ext cx="3150910" cy="1001402"/>
          </a:xfrm>
          <a:prstGeom prst="wedgeRoundRectCallout">
            <a:avLst>
              <a:gd name="adj1" fmla="val -39753"/>
              <a:gd name="adj2" fmla="val 8150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99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latin typeface="Verdana"/>
                <a:cs typeface="Verdana"/>
              </a:rPr>
              <a:t>Click MRI</a:t>
            </a:r>
            <a:endParaRPr lang="en-US" sz="3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36182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2-06-06 at 6.20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74" y="1407338"/>
            <a:ext cx="5931408" cy="5264658"/>
          </a:xfrm>
          <a:prstGeom prst="rect">
            <a:avLst/>
          </a:prstGeom>
          <a:ln>
            <a:solidFill>
              <a:srgbClr val="9999CC"/>
            </a:solidFill>
          </a:ln>
        </p:spPr>
      </p:pic>
      <p:sp>
        <p:nvSpPr>
          <p:cNvPr id="4" name="Rounded Rectangular Callout 3"/>
          <p:cNvSpPr/>
          <p:nvPr/>
        </p:nvSpPr>
        <p:spPr>
          <a:xfrm>
            <a:off x="3753435" y="233462"/>
            <a:ext cx="3571110" cy="856363"/>
          </a:xfrm>
          <a:prstGeom prst="wedgeRoundRectCallout">
            <a:avLst>
              <a:gd name="adj1" fmla="val -39753"/>
              <a:gd name="adj2" fmla="val 8150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99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latin typeface="Verdana"/>
                <a:cs typeface="Verdana"/>
              </a:rPr>
              <a:t>Click Slides</a:t>
            </a:r>
            <a:endParaRPr lang="en-US" sz="3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97190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3-06-10 at 3.38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9" y="1485907"/>
            <a:ext cx="6372352" cy="504240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490405" y="252140"/>
            <a:ext cx="3692483" cy="856363"/>
          </a:xfrm>
          <a:prstGeom prst="wedgeRoundRectCallout">
            <a:avLst>
              <a:gd name="adj1" fmla="val -46865"/>
              <a:gd name="adj2" fmla="val 88662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9999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latin typeface="Verdana"/>
                <a:cs typeface="Verdana"/>
              </a:rPr>
              <a:t>Click Movies</a:t>
            </a:r>
            <a:endParaRPr lang="en-US" sz="3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7014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Screen Shot 2014-05-21 at 5.28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5" y="225489"/>
            <a:ext cx="5748528" cy="6391148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686429" y="497673"/>
            <a:ext cx="5126429" cy="980549"/>
          </a:xfrm>
          <a:prstGeom prst="wedgeRoundRectCallout">
            <a:avLst>
              <a:gd name="adj1" fmla="val -74779"/>
              <a:gd name="adj2" fmla="val 65238"/>
              <a:gd name="adj3" fmla="val 16667"/>
            </a:avLst>
          </a:prstGeom>
          <a:solidFill>
            <a:srgbClr val="3366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Verdana"/>
                <a:cs typeface="Verdana"/>
              </a:rPr>
              <a:t>Click Product Quizzes</a:t>
            </a:r>
            <a:endParaRPr lang="en-US" sz="3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9777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Verdana"/>
                <a:ea typeface="ＭＳ Ｐゴシック" charset="-128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ＭＳ Ｐゴシック" charset="-128"/>
              <a:cs typeface="Verdana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 descr="Screen Shot 2014-05-19 at 5.08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1" y="1027349"/>
            <a:ext cx="4821936" cy="5563362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23682" y="1055885"/>
            <a:ext cx="3315009" cy="734863"/>
          </a:xfrm>
          <a:prstGeom prst="wedgeRoundRectCallout">
            <a:avLst>
              <a:gd name="adj1" fmla="val 5611"/>
              <a:gd name="adj2" fmla="val 46159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848178" y="2795296"/>
            <a:ext cx="3722975" cy="790012"/>
            <a:chOff x="3635213" y="2506132"/>
            <a:chExt cx="2850254" cy="692056"/>
          </a:xfrm>
        </p:grpSpPr>
        <p:sp>
          <p:nvSpPr>
            <p:cNvPr id="11" name="Rectangle 10"/>
            <p:cNvSpPr/>
            <p:nvPr/>
          </p:nvSpPr>
          <p:spPr>
            <a:xfrm>
              <a:off x="3635213" y="2506132"/>
              <a:ext cx="2850254" cy="692056"/>
            </a:xfrm>
            <a:prstGeom prst="rect">
              <a:avLst/>
            </a:prstGeom>
            <a:solidFill>
              <a:srgbClr val="E6E6E6"/>
            </a:solidFill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22159" y="2627459"/>
              <a:ext cx="2678641" cy="47730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Online Multimedia</a:t>
              </a: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3" name="Rounded Rectangular Callout 12"/>
          <p:cNvSpPr/>
          <p:nvPr/>
        </p:nvSpPr>
        <p:spPr>
          <a:xfrm>
            <a:off x="5868099" y="1308862"/>
            <a:ext cx="2787311" cy="796932"/>
          </a:xfrm>
          <a:prstGeom prst="wedgeRoundRectCallout">
            <a:avLst>
              <a:gd name="adj1" fmla="val -51564"/>
              <a:gd name="adj2" fmla="val 12298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CC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Hover over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pic>
        <p:nvPicPr>
          <p:cNvPr id="14" name="Picture 13" descr="Screen Shot 2012-06-06 at 5.16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19" y="2560485"/>
            <a:ext cx="2197608" cy="2014474"/>
          </a:xfrm>
          <a:prstGeom prst="rect">
            <a:avLst/>
          </a:prstGeom>
          <a:ln w="38100" cmpd="sng">
            <a:solidFill>
              <a:srgbClr val="990000"/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5526047" y="4636970"/>
            <a:ext cx="3059153" cy="1468799"/>
          </a:xfrm>
          <a:prstGeom prst="wedgeRoundRectCallout">
            <a:avLst>
              <a:gd name="adj1" fmla="val -127331"/>
              <a:gd name="adj2" fmla="val -156292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Netter Presenter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69855" y="148292"/>
            <a:ext cx="4023339" cy="7040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4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Netter Presenter</a:t>
            </a:r>
            <a:endParaRPr lang="en-US" sz="44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2010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4067" y="616856"/>
            <a:ext cx="8282215" cy="5170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i="1" dirty="0" smtClean="0">
                <a:solidFill>
                  <a:schemeClr val="bg1"/>
                </a:solidFill>
                <a:latin typeface="+mj-lt"/>
                <a:cs typeface="Times New Roman"/>
              </a:rPr>
              <a:t>Evidence-Based Practice is guided by thoughtful integration</a:t>
            </a:r>
            <a:endParaRPr lang="en-US" sz="2600" i="1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pic>
        <p:nvPicPr>
          <p:cNvPr id="4" name="Picture 3" descr="nyu-hhc-make-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57" y="2099774"/>
            <a:ext cx="1905000" cy="2870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7000" y="2098504"/>
            <a:ext cx="8917215" cy="3882715"/>
            <a:chOff x="127000" y="2098504"/>
            <a:chExt cx="8917215" cy="3882715"/>
          </a:xfrm>
        </p:grpSpPr>
        <p:pic>
          <p:nvPicPr>
            <p:cNvPr id="6" name="Picture 5" descr="closer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2" y="2098504"/>
              <a:ext cx="2111375" cy="287147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7000" y="5473388"/>
              <a:ext cx="891721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i="1" dirty="0" smtClean="0">
                  <a:solidFill>
                    <a:schemeClr val="bg1"/>
                  </a:solidFill>
                </a:rPr>
                <a:t> of the best </a:t>
              </a:r>
              <a:r>
                <a:rPr lang="en-US" sz="2600" i="1" dirty="0">
                  <a:solidFill>
                    <a:schemeClr val="bg1"/>
                  </a:solidFill>
                </a:rPr>
                <a:t>available scientific knowledge with clinical </a:t>
              </a:r>
              <a:r>
                <a:rPr lang="en-US" sz="2600" i="1" dirty="0" smtClean="0">
                  <a:solidFill>
                    <a:schemeClr val="bg1"/>
                  </a:solidFill>
                </a:rPr>
                <a:t>expertise</a:t>
              </a:r>
              <a:r>
                <a:rPr lang="en-US" sz="2700" i="1" dirty="0" smtClean="0">
                  <a:solidFill>
                    <a:schemeClr val="bg1"/>
                  </a:solidFill>
                </a:rPr>
                <a:t>.</a:t>
              </a:r>
              <a:endParaRPr lang="en-US" sz="27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3500" y="90714"/>
            <a:ext cx="8980715" cy="6676572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73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Screen Shot 2014-05-21 at 6.17.3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4"/>
          <a:stretch/>
        </p:blipFill>
        <p:spPr>
          <a:xfrm>
            <a:off x="686753" y="793856"/>
            <a:ext cx="7780020" cy="580644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116601" y="225995"/>
            <a:ext cx="3604000" cy="952534"/>
          </a:xfrm>
          <a:prstGeom prst="wedgeRoundRectCallout">
            <a:avLst>
              <a:gd name="adj1" fmla="val -20453"/>
              <a:gd name="adj2" fmla="val 187987"/>
              <a:gd name="adj3" fmla="val 16667"/>
            </a:avLst>
          </a:prstGeom>
          <a:solidFill>
            <a:srgbClr val="3366C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Verdana"/>
                <a:cs typeface="Verdana"/>
              </a:rPr>
              <a:t>Instructions</a:t>
            </a:r>
            <a:endParaRPr lang="en-US" sz="3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0895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4-05-21 at 6.20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83" y="403543"/>
            <a:ext cx="6156960" cy="603504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962400" y="3296163"/>
            <a:ext cx="3943350" cy="952534"/>
          </a:xfrm>
          <a:prstGeom prst="wedgeRoundRectCallout">
            <a:avLst>
              <a:gd name="adj1" fmla="val -88209"/>
              <a:gd name="adj2" fmla="val 19104"/>
              <a:gd name="adj3" fmla="val 16667"/>
            </a:avLst>
          </a:prstGeom>
          <a:solidFill>
            <a:srgbClr val="3366FF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Verdana"/>
                <a:cs typeface="Verdana"/>
              </a:rPr>
              <a:t>Click Hip Joint</a:t>
            </a:r>
            <a:endParaRPr lang="en-US" sz="3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0073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Screen Shot 2014-05-21 at 6.21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089" y="330010"/>
            <a:ext cx="5451348" cy="618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1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Screen Shot 2014-05-21 at 6.23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9" y="327343"/>
            <a:ext cx="5472684" cy="61874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4000" y="2120902"/>
            <a:ext cx="3132667" cy="1553633"/>
            <a:chOff x="254000" y="2070100"/>
            <a:chExt cx="3700971" cy="1833566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254000" y="2070100"/>
              <a:ext cx="3700971" cy="1833566"/>
            </a:xfrm>
            <a:prstGeom prst="wedgeRoundRectCallout">
              <a:avLst>
                <a:gd name="adj1" fmla="val 57464"/>
                <a:gd name="adj2" fmla="val 25092"/>
                <a:gd name="adj3" fmla="val 16667"/>
              </a:avLst>
            </a:prstGeom>
            <a:solidFill>
              <a:srgbClr val="3399CC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en-US" sz="3200" dirty="0" smtClean="0">
                  <a:solidFill>
                    <a:schemeClr val="bg1"/>
                  </a:solidFill>
                  <a:latin typeface="Verdana"/>
                  <a:cs typeface="Verdana"/>
                </a:rPr>
                <a:t> </a:t>
              </a:r>
              <a:endParaRPr lang="en-US" sz="2400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2900" y="2311400"/>
              <a:ext cx="3497771" cy="13716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20000"/>
                </a:lnSpc>
              </a:pPr>
              <a:r>
                <a:rPr lang="en-US" sz="2800" dirty="0">
                  <a:solidFill>
                    <a:prstClr val="white"/>
                  </a:solidFill>
                  <a:latin typeface="Verdana"/>
                  <a:cs typeface="Verdana"/>
                </a:rPr>
                <a:t>Click Hip Joint</a:t>
              </a:r>
            </a:p>
            <a:p>
              <a:pPr lvl="0">
                <a:lnSpc>
                  <a:spcPct val="120000"/>
                </a:lnSpc>
              </a:pPr>
              <a:r>
                <a:rPr lang="en-US" sz="2800" dirty="0">
                  <a:solidFill>
                    <a:prstClr val="white"/>
                  </a:solidFill>
                  <a:latin typeface="Verdana"/>
                  <a:cs typeface="Verdana"/>
                </a:rPr>
                <a:t>      No </a:t>
              </a:r>
              <a:r>
                <a:rPr lang="en-US" sz="2800" dirty="0" smtClean="0">
                  <a:solidFill>
                    <a:prstClr val="white"/>
                  </a:solidFill>
                  <a:latin typeface="Verdana"/>
                  <a:cs typeface="Verdana"/>
                </a:rPr>
                <a:t>labels</a:t>
              </a:r>
              <a:endParaRPr lang="en-US" sz="2800" dirty="0">
                <a:solidFill>
                  <a:prstClr val="white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08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46225" y="1669522"/>
            <a:ext cx="6061075" cy="35665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Have Questions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or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Need Help?</a:t>
            </a:r>
            <a:endParaRPr lang="en-US" sz="66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188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Verdana"/>
                <a:ea typeface="ＭＳ Ｐゴシック" charset="-128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ＭＳ Ｐゴシック" charset="-128"/>
              <a:cs typeface="Verdana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 descr="Screen Shot 2014-05-19 at 5.08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1" y="1027349"/>
            <a:ext cx="4821936" cy="5563362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23682" y="1055885"/>
            <a:ext cx="3315009" cy="734863"/>
          </a:xfrm>
          <a:prstGeom prst="wedgeRoundRectCallout">
            <a:avLst>
              <a:gd name="adj1" fmla="val 5611"/>
              <a:gd name="adj2" fmla="val 46159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5484207" y="4007383"/>
            <a:ext cx="3300905" cy="2003950"/>
          </a:xfrm>
          <a:prstGeom prst="wedgeRoundRectCallout">
            <a:avLst>
              <a:gd name="adj1" fmla="val -161467"/>
              <a:gd name="adj2" fmla="val 1723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Popular</a:t>
            </a:r>
          </a:p>
          <a:p>
            <a:pPr algn="ctr">
              <a:lnSpc>
                <a:spcPct val="70000"/>
              </a:lnSpc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Resources</a:t>
            </a:r>
          </a:p>
          <a:p>
            <a:pPr algn="ctr">
              <a:lnSpc>
                <a:spcPct val="70000"/>
              </a:lnSpc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by School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7813" y="231778"/>
            <a:ext cx="4962023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4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Today’s PowerPoint</a:t>
            </a:r>
            <a:endParaRPr lang="en-US" sz="44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975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4-05-22 at 11.18.2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0" r="80" b="52102"/>
          <a:stretch/>
        </p:blipFill>
        <p:spPr>
          <a:xfrm>
            <a:off x="1147763" y="5090638"/>
            <a:ext cx="6858000" cy="1426464"/>
          </a:xfrm>
          <a:prstGeom prst="rect">
            <a:avLst/>
          </a:prstGeom>
        </p:spPr>
      </p:pic>
      <p:pic>
        <p:nvPicPr>
          <p:cNvPr id="6" name="Picture 5" descr="Screen Shot 2014-05-22 at 11.18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43" y="330202"/>
            <a:ext cx="6865620" cy="316992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695701" y="3937000"/>
            <a:ext cx="2705100" cy="1252986"/>
          </a:xfrm>
          <a:prstGeom prst="wedgeRoundRectCallout">
            <a:avLst>
              <a:gd name="adj1" fmla="val -19150"/>
              <a:gd name="adj2" fmla="val 7010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Select</a:t>
            </a:r>
          </a:p>
          <a:p>
            <a:pPr algn="ctr">
              <a:lnSpc>
                <a:spcPct val="80000"/>
              </a:lnSpc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Presentation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064415" y="2971804"/>
            <a:ext cx="411649" cy="2616200"/>
          </a:xfrm>
          <a:prstGeom prst="downArrow">
            <a:avLst>
              <a:gd name="adj1" fmla="val 50000"/>
              <a:gd name="adj2" fmla="val 76737"/>
            </a:avLst>
          </a:prstGeom>
          <a:gradFill flip="none" rotWithShape="1">
            <a:gsLst>
              <a:gs pos="0">
                <a:srgbClr val="3366FF"/>
              </a:gs>
              <a:gs pos="100000">
                <a:srgbClr val="3366FF"/>
              </a:gs>
              <a:gs pos="5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9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248835" y="457200"/>
            <a:ext cx="6646333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US" sz="4000" b="1" i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</a:rPr>
              <a:t>or contact </a:t>
            </a:r>
            <a:r>
              <a:rPr lang="en-US" sz="4000" b="1" i="1" u="sng" dirty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</a:rPr>
              <a:t>us at</a:t>
            </a:r>
            <a:r>
              <a:rPr lang="en-US" sz="4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</a:rPr>
              <a:t>:</a:t>
            </a:r>
            <a:endParaRPr lang="en-US" sz="4000" i="1" dirty="0">
              <a:solidFill>
                <a:prstClr val="whit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eneva" charset="0"/>
              <a:ea typeface="蘋果儷中黑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29549" y="2209800"/>
            <a:ext cx="3429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Lubbock</a:t>
            </a: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(806) 743-2200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Amarillo</a:t>
            </a: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</a:t>
            </a:r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(806) 354-5448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El Paso</a:t>
            </a:r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(915) 545-6652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Odessa</a:t>
            </a:r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(432) 335-5171</a:t>
            </a:r>
            <a:endParaRPr lang="en-US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endParaRPr lang="en-US" i="1" dirty="0">
              <a:solidFill>
                <a:srgbClr val="000000"/>
              </a:solidFill>
              <a:latin typeface="Calibri" charset="0"/>
              <a:cs typeface="蘋果儷中黑" charset="0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787900" y="1798638"/>
            <a:ext cx="3916363" cy="4449762"/>
            <a:chOff x="4787900" y="1798638"/>
            <a:chExt cx="3916363" cy="4449762"/>
          </a:xfrm>
        </p:grpSpPr>
        <p:pic>
          <p:nvPicPr>
            <p:cNvPr id="6" name="Picture 2" descr="l@s #1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0" t="10651" r="6990"/>
            <a:stretch>
              <a:fillRect/>
            </a:stretch>
          </p:blipFill>
          <p:spPr bwMode="auto">
            <a:xfrm>
              <a:off x="4787900" y="1798638"/>
              <a:ext cx="3916363" cy="444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7"/>
            <p:cNvCxnSpPr>
              <a:cxnSpLocks noChangeShapeType="1"/>
            </p:cNvCxnSpPr>
            <p:nvPr/>
          </p:nvCxnSpPr>
          <p:spPr bwMode="auto">
            <a:xfrm>
              <a:off x="4953000" y="6065838"/>
              <a:ext cx="3581400" cy="158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7039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2013" y="2693988"/>
            <a:ext cx="7429499" cy="14668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6600" i="1" dirty="0">
                <a:latin typeface="Times New Roman"/>
                <a:cs typeface="Times New Roman"/>
              </a:rPr>
              <a:t>Hands-on Questions</a:t>
            </a:r>
          </a:p>
        </p:txBody>
      </p:sp>
    </p:spTree>
    <p:extLst>
      <p:ext uri="{BB962C8B-B14F-4D97-AF65-F5344CB8AC3E}">
        <p14:creationId xmlns:p14="http://schemas.microsoft.com/office/powerpoint/2010/main" val="1501926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Box 3"/>
          <p:cNvSpPr txBox="1">
            <a:spLocks noChangeArrowheads="1"/>
          </p:cNvSpPr>
          <p:nvPr/>
        </p:nvSpPr>
        <p:spPr bwMode="auto">
          <a:xfrm>
            <a:off x="2338387" y="762000"/>
            <a:ext cx="4448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u="sng" dirty="0">
                <a:latin typeface="Verdana" charset="0"/>
                <a:cs typeface="Verdana" charset="0"/>
              </a:rPr>
              <a:t>Practice Questions</a:t>
            </a:r>
          </a:p>
        </p:txBody>
      </p:sp>
      <p:sp>
        <p:nvSpPr>
          <p:cNvPr id="160771" name="TextBox 4"/>
          <p:cNvSpPr txBox="1">
            <a:spLocks noChangeArrowheads="1"/>
          </p:cNvSpPr>
          <p:nvPr/>
        </p:nvSpPr>
        <p:spPr bwMode="auto">
          <a:xfrm>
            <a:off x="317502" y="2235200"/>
            <a:ext cx="8481809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en-US" sz="2200" dirty="0">
                <a:latin typeface="Verdana" charset="0"/>
                <a:cs typeface="Verdana" charset="0"/>
              </a:rPr>
              <a:t>P</a:t>
            </a:r>
            <a:r>
              <a:rPr lang="en-US" sz="2200" dirty="0" smtClean="0">
                <a:latin typeface="Verdana" charset="0"/>
                <a:cs typeface="Verdana" charset="0"/>
              </a:rPr>
              <a:t>hysical therapy for stroke rehabilitation</a:t>
            </a:r>
            <a:endParaRPr lang="en-US" sz="2200" dirty="0">
              <a:latin typeface="Verdana" charset="0"/>
              <a:cs typeface="Verdana" charset="0"/>
            </a:endParaRPr>
          </a:p>
          <a:p>
            <a:pPr eaLnBrk="1" hangingPunct="1">
              <a:buFontTx/>
              <a:buAutoNum type="arabicParenR"/>
            </a:pPr>
            <a:endParaRPr lang="en-US" sz="2200" dirty="0">
              <a:latin typeface="Verdana" charset="0"/>
              <a:cs typeface="Verdana" charset="0"/>
            </a:endParaRPr>
          </a:p>
          <a:p>
            <a:pPr eaLnBrk="1" hangingPunct="1">
              <a:buFontTx/>
              <a:buAutoNum type="arabicParenR"/>
            </a:pPr>
            <a:r>
              <a:rPr lang="en-US" sz="2200" dirty="0">
                <a:latin typeface="Verdana" charset="0"/>
                <a:cs typeface="Verdana" charset="0"/>
              </a:rPr>
              <a:t>Pain measurement of shoulder impingement </a:t>
            </a:r>
            <a:r>
              <a:rPr lang="en-US" sz="2200" dirty="0" smtClean="0">
                <a:latin typeface="Verdana" charset="0"/>
                <a:cs typeface="Verdana" charset="0"/>
              </a:rPr>
              <a:t>syndrome</a:t>
            </a:r>
          </a:p>
          <a:p>
            <a:pPr eaLnBrk="1" hangingPunct="1">
              <a:buFontTx/>
              <a:buAutoNum type="arabicParenR"/>
            </a:pPr>
            <a:endParaRPr lang="en-US" sz="2200" dirty="0">
              <a:latin typeface="Verdana" charset="0"/>
              <a:cs typeface="Verdana" charset="0"/>
            </a:endParaRPr>
          </a:p>
          <a:p>
            <a:pPr eaLnBrk="1" hangingPunct="1">
              <a:buFontTx/>
              <a:buAutoNum type="arabicParenR"/>
            </a:pPr>
            <a:r>
              <a:rPr lang="en-US" sz="2200" dirty="0" smtClean="0">
                <a:latin typeface="Verdana" charset="0"/>
                <a:cs typeface="Verdana" charset="0"/>
              </a:rPr>
              <a:t>Exercise and hip replacement</a:t>
            </a:r>
            <a:endParaRPr lang="en-US" sz="2200" dirty="0"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599249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58825" y="1897143"/>
            <a:ext cx="7620000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>
                <a:latin typeface="News Gothic MT"/>
                <a:cs typeface="News Gothic MT"/>
              </a:rPr>
              <a:t>tool that searches for evidence-based literature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1428" y="272137"/>
            <a:ext cx="8790214" cy="879931"/>
            <a:chOff x="181428" y="208640"/>
            <a:chExt cx="8790214" cy="879931"/>
          </a:xfrm>
        </p:grpSpPr>
        <p:sp>
          <p:nvSpPr>
            <p:cNvPr id="5" name="Rectangle 4"/>
            <p:cNvSpPr/>
            <p:nvPr/>
          </p:nvSpPr>
          <p:spPr>
            <a:xfrm>
              <a:off x="1106718" y="326488"/>
              <a:ext cx="6948714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  <a:endPara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Screen Shot 2012-05-23 at 3.01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" y="3016586"/>
            <a:ext cx="8493760" cy="2771648"/>
          </a:xfrm>
          <a:prstGeom prst="rect">
            <a:avLst/>
          </a:prstGeom>
          <a:ln w="38100" cmpd="sng">
            <a:solidFill>
              <a:srgbClr val="99CC66"/>
            </a:solidFill>
          </a:ln>
        </p:spPr>
      </p:pic>
    </p:spTree>
    <p:extLst>
      <p:ext uri="{BB962C8B-B14F-4D97-AF65-F5344CB8AC3E}">
        <p14:creationId xmlns:p14="http://schemas.microsoft.com/office/powerpoint/2010/main" val="287076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06463" y="2698750"/>
            <a:ext cx="7340599" cy="1479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Suggested Answers</a:t>
            </a:r>
            <a:endParaRPr lang="en-US" sz="66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689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 descr="Screen Shot 2014-05-22 at 11.44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7" y="382588"/>
            <a:ext cx="6635750" cy="60769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766" y="294104"/>
            <a:ext cx="6815666" cy="6283157"/>
          </a:xfrm>
          <a:prstGeom prst="rect">
            <a:avLst/>
          </a:prstGeom>
          <a:noFill/>
          <a:ln w="762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6786" y="419324"/>
            <a:ext cx="1983846" cy="353786"/>
          </a:xfrm>
          <a:prstGeom prst="rect">
            <a:avLst/>
          </a:prstGeom>
          <a:noFill/>
          <a:ln w="57150" cmpd="sng">
            <a:solidFill>
              <a:srgbClr val="33C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2556931" y="677334"/>
            <a:ext cx="6265332" cy="821268"/>
          </a:xfrm>
          <a:prstGeom prst="wedgeRoundRectCallout">
            <a:avLst>
              <a:gd name="adj1" fmla="val -49635"/>
              <a:gd name="adj2" fmla="val -1065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physical therapy stroke rehabilitation</a:t>
            </a:r>
            <a:endParaRPr lang="en-US" sz="2400" dirty="0" smtClean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9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 descr="Screen Shot 2014-05-22 at 11.46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7" y="388938"/>
            <a:ext cx="6565900" cy="6064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898" y="245534"/>
            <a:ext cx="6790266" cy="6348661"/>
          </a:xfrm>
          <a:prstGeom prst="rect">
            <a:avLst/>
          </a:prstGeom>
          <a:noFill/>
          <a:ln w="762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9376" y="409196"/>
            <a:ext cx="1948921" cy="353786"/>
          </a:xfrm>
          <a:prstGeom prst="rect">
            <a:avLst/>
          </a:prstGeom>
          <a:noFill/>
          <a:ln w="57150" cmpd="sng">
            <a:solidFill>
              <a:srgbClr val="33C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2921001" y="516468"/>
            <a:ext cx="5943600" cy="1219200"/>
          </a:xfrm>
          <a:prstGeom prst="wedgeRoundRectCallout">
            <a:avLst>
              <a:gd name="adj1" fmla="val -49635"/>
              <a:gd name="adj2" fmla="val -1065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pain measurement </a:t>
            </a:r>
          </a:p>
          <a:p>
            <a:pPr algn="ctr">
              <a:lnSpc>
                <a:spcPct val="70000"/>
              </a:lnSpc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shoulder impingement syndrome</a:t>
            </a:r>
            <a:endParaRPr lang="en-US" sz="2400" dirty="0" smtClean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3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 descr="Screen Shot 2014-05-22 at 11.48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8" y="483253"/>
            <a:ext cx="6887972" cy="59105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906" y="294104"/>
            <a:ext cx="7179733" cy="6283157"/>
          </a:xfrm>
          <a:prstGeom prst="rect">
            <a:avLst/>
          </a:prstGeom>
          <a:noFill/>
          <a:ln w="762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8957" y="483906"/>
            <a:ext cx="2068681" cy="422680"/>
          </a:xfrm>
          <a:prstGeom prst="rect">
            <a:avLst/>
          </a:prstGeom>
          <a:noFill/>
          <a:ln w="57150" cmpd="sng">
            <a:solidFill>
              <a:srgbClr val="33C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3268135" y="906586"/>
            <a:ext cx="5554132" cy="956732"/>
          </a:xfrm>
          <a:prstGeom prst="wedgeRoundRectCallout">
            <a:avLst>
              <a:gd name="adj1" fmla="val -49635"/>
              <a:gd name="adj2" fmla="val -1065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hip replacement exercise</a:t>
            </a:r>
            <a:endParaRPr lang="en-US" sz="2800" dirty="0" smtClean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17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6-07 at 12.23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6" y="337630"/>
            <a:ext cx="6844284" cy="6185916"/>
          </a:xfrm>
          <a:prstGeom prst="rect">
            <a:avLst/>
          </a:prstGeom>
          <a:ln w="28575" cmpd="sng">
            <a:solidFill>
              <a:srgbClr val="E6E6E6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452691" y="2246203"/>
            <a:ext cx="1950876" cy="313048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3453297" y="661705"/>
            <a:ext cx="5198532" cy="956732"/>
          </a:xfrm>
          <a:prstGeom prst="wedgeRoundRectCallout">
            <a:avLst>
              <a:gd name="adj1" fmla="val -49635"/>
              <a:gd name="adj2" fmla="val -1065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8B75D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spcAft>
                <a:spcPts val="18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stroke rehabilitation</a:t>
            </a:r>
            <a:endParaRPr lang="en-US" sz="3200" dirty="0" smtClean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58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6-12 at 2.25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89" y="331407"/>
            <a:ext cx="7711948" cy="6192012"/>
          </a:xfrm>
          <a:prstGeom prst="rect">
            <a:avLst/>
          </a:prstGeom>
          <a:ln w="28575" cmpd="sng">
            <a:solidFill>
              <a:srgbClr val="E6E6E6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901701" y="4024201"/>
            <a:ext cx="4749800" cy="463132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67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6-07 at 12.24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70" y="337153"/>
            <a:ext cx="6796213" cy="6167819"/>
          </a:xfrm>
          <a:prstGeom prst="rect">
            <a:avLst/>
          </a:prstGeom>
          <a:ln w="28575" cmpd="sng">
            <a:solidFill>
              <a:srgbClr val="E6E6E6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520455" y="2282259"/>
            <a:ext cx="1836578" cy="300651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724" y="2968635"/>
            <a:ext cx="2289545" cy="300651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3808897" y="1583843"/>
            <a:ext cx="4598503" cy="999067"/>
          </a:xfrm>
          <a:prstGeom prst="wedgeRoundRectCallout">
            <a:avLst>
              <a:gd name="adj1" fmla="val -49635"/>
              <a:gd name="adj2" fmla="val -1065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8B75D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pain measurement</a:t>
            </a:r>
            <a:endParaRPr lang="en-US" sz="2800" dirty="0" smtClean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254500" y="2960745"/>
            <a:ext cx="4677833" cy="999067"/>
          </a:xfrm>
          <a:prstGeom prst="wedgeRoundRectCallout">
            <a:avLst>
              <a:gd name="adj1" fmla="val -49635"/>
              <a:gd name="adj2" fmla="val -1065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8B75D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Body Part: upper arm…</a:t>
            </a:r>
            <a:endParaRPr lang="en-US" sz="2800" dirty="0" smtClean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298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6-07 at 12.24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47" y="418275"/>
            <a:ext cx="8180832" cy="6018276"/>
          </a:xfrm>
          <a:prstGeom prst="rect">
            <a:avLst/>
          </a:prstGeom>
          <a:ln w="28575" cmpd="sng">
            <a:solidFill>
              <a:srgbClr val="E6E6E6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762001" y="4976701"/>
            <a:ext cx="5753100" cy="463132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0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Screen Shot 2013-06-07 at 12.30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2" y="1585024"/>
            <a:ext cx="8470392" cy="3691128"/>
          </a:xfrm>
          <a:prstGeom prst="rect">
            <a:avLst/>
          </a:prstGeom>
          <a:ln w="28575" cmpd="sng">
            <a:solidFill>
              <a:srgbClr val="E6E6E6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357724" y="4024201"/>
            <a:ext cx="1476743" cy="403866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3707297" y="1185910"/>
            <a:ext cx="4598503" cy="999067"/>
          </a:xfrm>
          <a:prstGeom prst="wedgeRoundRectCallout">
            <a:avLst>
              <a:gd name="adj1" fmla="val -49635"/>
              <a:gd name="adj2" fmla="val -1065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8B75D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hip </a:t>
            </a:r>
            <a:r>
              <a:rPr lang="en-US" sz="3200" dirty="0" err="1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arthroplasty</a:t>
            </a:r>
            <a:endParaRPr lang="en-US" sz="3200" dirty="0" smtClean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96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6-07 at 12.30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52" y="373444"/>
            <a:ext cx="5986272" cy="6114288"/>
          </a:xfrm>
          <a:prstGeom prst="rect">
            <a:avLst/>
          </a:prstGeom>
          <a:ln w="28575" cmpd="sng">
            <a:solidFill>
              <a:srgbClr val="E6E6E6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715187" y="4100401"/>
            <a:ext cx="4262280" cy="505466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6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4" name="Rectangle 3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7999"/>
                  </a:solidFill>
                </a:rPr>
                <a:t>Diagnosis</a:t>
              </a:r>
              <a:endParaRPr lang="en-US" sz="2000" dirty="0">
                <a:solidFill>
                  <a:srgbClr val="FF7999"/>
                </a:solidFill>
              </a:endParaRPr>
            </a:p>
          </p:txBody>
        </p:sp>
        <p:pic>
          <p:nvPicPr>
            <p:cNvPr id="5" name="Picture 4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7" name="Picture 6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0066CC"/>
                  </a:solidFill>
                </a:rPr>
                <a:t>Therapy</a:t>
              </a:r>
              <a:endParaRPr lang="en-US" sz="20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10" name="Picture 9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6633CC"/>
                  </a:solidFill>
                </a:rPr>
                <a:t>Etiology </a:t>
              </a:r>
              <a:r>
                <a:rPr lang="en-US" i="1" dirty="0" smtClean="0">
                  <a:solidFill>
                    <a:srgbClr val="6633CC"/>
                  </a:solidFill>
                </a:rPr>
                <a:t>(cause)</a:t>
              </a:r>
              <a:endParaRPr lang="en-US" i="1" dirty="0">
                <a:solidFill>
                  <a:srgbClr val="6633CC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99728" y="4424346"/>
            <a:ext cx="4169592" cy="2041384"/>
            <a:chOff x="4699002" y="3746232"/>
            <a:chExt cx="4169592" cy="2041384"/>
          </a:xfrm>
        </p:grpSpPr>
        <p:sp>
          <p:nvSpPr>
            <p:cNvPr id="13" name="Rectangle 12"/>
            <p:cNvSpPr/>
            <p:nvPr/>
          </p:nvSpPr>
          <p:spPr>
            <a:xfrm>
              <a:off x="4699002" y="5334988"/>
              <a:ext cx="4169591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 smtClean="0">
                  <a:solidFill>
                    <a:srgbClr val="00CC00"/>
                  </a:solidFill>
                </a:rPr>
                <a:t>(prediction of probable outcome)</a:t>
              </a:r>
              <a:endParaRPr lang="en-US" sz="1600" i="1" dirty="0">
                <a:solidFill>
                  <a:srgbClr val="00CC00"/>
                </a:solidFill>
              </a:endParaRPr>
            </a:p>
          </p:txBody>
        </p:sp>
        <p:pic>
          <p:nvPicPr>
            <p:cNvPr id="14" name="Picture 13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074" y="3746232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6" name="Rectangle 15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  <a:endPara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276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extBox 3"/>
          <p:cNvSpPr txBox="1">
            <a:spLocks noChangeArrowheads="1"/>
          </p:cNvSpPr>
          <p:nvPr/>
        </p:nvSpPr>
        <p:spPr bwMode="auto">
          <a:xfrm>
            <a:off x="2133600" y="1905000"/>
            <a:ext cx="48768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Calibri" charset="0"/>
              </a:rPr>
              <a:t> </a:t>
            </a:r>
            <a:endParaRPr lang="en-US" sz="4000" b="1" dirty="0">
              <a:solidFill>
                <a:srgbClr val="000000"/>
              </a:solidFill>
              <a:latin typeface="Helvetica Neue" charset="0"/>
              <a:cs typeface="Helvetica Neue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</a:pPr>
            <a:r>
              <a:rPr lang="en-US" sz="9600" b="1" i="1" dirty="0">
                <a:solidFill>
                  <a:srgbClr val="000000"/>
                </a:solidFill>
                <a:latin typeface="Goudy Old Style" charset="0"/>
                <a:cs typeface="Goudy Old Style" charset="0"/>
              </a:rPr>
              <a:t>The End</a:t>
            </a:r>
          </a:p>
        </p:txBody>
      </p:sp>
      <p:sp>
        <p:nvSpPr>
          <p:cNvPr id="118786" name="TextBox 3"/>
          <p:cNvSpPr txBox="1">
            <a:spLocks noChangeArrowheads="1"/>
          </p:cNvSpPr>
          <p:nvPr/>
        </p:nvSpPr>
        <p:spPr bwMode="auto">
          <a:xfrm>
            <a:off x="7950200" y="6411913"/>
            <a:ext cx="1117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Verdana"/>
                <a:cs typeface="Verdana"/>
              </a:rPr>
              <a:t>June 2013</a:t>
            </a:r>
            <a:endParaRPr lang="en-US" sz="1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62578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68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4" name="Rectangle 3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7999"/>
                  </a:solidFill>
                </a:rPr>
                <a:t>Diagnosis</a:t>
              </a:r>
              <a:endParaRPr lang="en-US" sz="2000" dirty="0">
                <a:solidFill>
                  <a:srgbClr val="FF7999"/>
                </a:solidFill>
              </a:endParaRPr>
            </a:p>
          </p:txBody>
        </p:sp>
        <p:pic>
          <p:nvPicPr>
            <p:cNvPr id="5" name="Picture 4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7" name="Picture 6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0066CC"/>
                  </a:solidFill>
                </a:rPr>
                <a:t>Therapy</a:t>
              </a:r>
              <a:endParaRPr lang="en-US" sz="20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10" name="Picture 9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6633CC"/>
                  </a:solidFill>
                </a:rPr>
                <a:t>Etiology </a:t>
              </a:r>
              <a:r>
                <a:rPr lang="en-US" i="1" dirty="0" smtClean="0">
                  <a:solidFill>
                    <a:srgbClr val="6633CC"/>
                  </a:solidFill>
                </a:rPr>
                <a:t>(cause)</a:t>
              </a:r>
              <a:endParaRPr lang="en-US" i="1" dirty="0">
                <a:solidFill>
                  <a:srgbClr val="6633CC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45298" y="4397131"/>
            <a:ext cx="4169592" cy="2041384"/>
            <a:chOff x="4645298" y="4397131"/>
            <a:chExt cx="4169592" cy="2041384"/>
          </a:xfrm>
        </p:grpSpPr>
        <p:sp>
          <p:nvSpPr>
            <p:cNvPr id="13" name="Rectangle 12"/>
            <p:cNvSpPr/>
            <p:nvPr/>
          </p:nvSpPr>
          <p:spPr>
            <a:xfrm>
              <a:off x="4645298" y="5985887"/>
              <a:ext cx="4169592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 smtClean="0">
                  <a:solidFill>
                    <a:srgbClr val="00CC00"/>
                  </a:solidFill>
                </a:rPr>
                <a:t>(prediction of probable outcome)</a:t>
              </a:r>
              <a:endParaRPr lang="en-US" sz="1600" i="1" dirty="0">
                <a:solidFill>
                  <a:srgbClr val="00CC00"/>
                </a:solidFill>
              </a:endParaRPr>
            </a:p>
          </p:txBody>
        </p:sp>
        <p:pic>
          <p:nvPicPr>
            <p:cNvPr id="14" name="Picture 13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299" y="4397131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6" name="Rectangle 15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  <a:endPara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9393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1428" y="1334714"/>
            <a:ext cx="8790213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dirty="0" smtClean="0">
                <a:latin typeface="News Gothic MT"/>
                <a:cs typeface="News Gothic MT"/>
              </a:rPr>
              <a:t>uses pre-formulated search strategies with a keyword search</a:t>
            </a:r>
          </a:p>
        </p:txBody>
      </p:sp>
      <p:pic>
        <p:nvPicPr>
          <p:cNvPr id="4" name="Picture 3" descr="Screen Shot 2012-05-23 at 2.4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74" y="2282070"/>
            <a:ext cx="5870702" cy="4213352"/>
          </a:xfrm>
          <a:prstGeom prst="rect">
            <a:avLst/>
          </a:prstGeom>
          <a:ln w="28575" cmpd="sng">
            <a:solidFill>
              <a:srgbClr val="3366FF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181428" y="208640"/>
            <a:ext cx="8790214" cy="879931"/>
            <a:chOff x="181428" y="208640"/>
            <a:chExt cx="8790214" cy="879931"/>
          </a:xfrm>
        </p:grpSpPr>
        <p:sp>
          <p:nvSpPr>
            <p:cNvPr id="6" name="Rectangle 5"/>
            <p:cNvSpPr/>
            <p:nvPr/>
          </p:nvSpPr>
          <p:spPr>
            <a:xfrm>
              <a:off x="1106718" y="326488"/>
              <a:ext cx="6948714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  <a:endPara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1678216" y="2884711"/>
            <a:ext cx="5771533" cy="843644"/>
          </a:xfrm>
          <a:prstGeom prst="rect">
            <a:avLst/>
          </a:prstGeom>
          <a:noFill/>
          <a:ln w="3810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74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2846</TotalTime>
  <Words>467</Words>
  <Application>Microsoft Macintosh PowerPoint</Application>
  <PresentationFormat>On-screen Show (4:3)</PresentationFormat>
  <Paragraphs>212</Paragraphs>
  <Slides>71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TTUHSC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TTUHSCPSL</dc:creator>
  <cp:lastModifiedBy>TTUHSCPSL</cp:lastModifiedBy>
  <cp:revision>491</cp:revision>
  <dcterms:created xsi:type="dcterms:W3CDTF">2012-06-04T20:32:45Z</dcterms:created>
  <dcterms:modified xsi:type="dcterms:W3CDTF">2014-05-22T17:19:10Z</dcterms:modified>
</cp:coreProperties>
</file>