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2"/>
  </p:notesMasterIdLst>
  <p:sldIdLst>
    <p:sldId id="1425" r:id="rId2"/>
    <p:sldId id="1269" r:id="rId3"/>
    <p:sldId id="2268" r:id="rId4"/>
    <p:sldId id="2269" r:id="rId5"/>
    <p:sldId id="2423" r:id="rId6"/>
    <p:sldId id="2270" r:id="rId7"/>
    <p:sldId id="2279" r:id="rId8"/>
    <p:sldId id="2271" r:id="rId9"/>
    <p:sldId id="2330" r:id="rId10"/>
    <p:sldId id="2331" r:id="rId11"/>
    <p:sldId id="2333" r:id="rId12"/>
    <p:sldId id="2332" r:id="rId13"/>
    <p:sldId id="2334" r:id="rId14"/>
    <p:sldId id="2335" r:id="rId15"/>
    <p:sldId id="2336" r:id="rId16"/>
    <p:sldId id="2337" r:id="rId17"/>
    <p:sldId id="2347" r:id="rId18"/>
    <p:sldId id="2338" r:id="rId19"/>
    <p:sldId id="2345" r:id="rId20"/>
    <p:sldId id="2444" r:id="rId21"/>
    <p:sldId id="1527" r:id="rId22"/>
    <p:sldId id="2272" r:id="rId23"/>
    <p:sldId id="2273" r:id="rId24"/>
    <p:sldId id="2274" r:id="rId25"/>
    <p:sldId id="2076" r:id="rId26"/>
    <p:sldId id="2078" r:id="rId27"/>
    <p:sldId id="2352" r:id="rId28"/>
    <p:sldId id="2445" r:id="rId29"/>
    <p:sldId id="2386" r:id="rId30"/>
    <p:sldId id="2387" r:id="rId31"/>
    <p:sldId id="2443" r:id="rId32"/>
    <p:sldId id="2353" r:id="rId33"/>
    <p:sldId id="2355" r:id="rId34"/>
    <p:sldId id="2356" r:id="rId35"/>
    <p:sldId id="2357" r:id="rId36"/>
    <p:sldId id="2392" r:id="rId37"/>
    <p:sldId id="2391" r:id="rId38"/>
    <p:sldId id="2389" r:id="rId39"/>
    <p:sldId id="1372" r:id="rId40"/>
    <p:sldId id="1373" r:id="rId41"/>
    <p:sldId id="2390" r:id="rId42"/>
    <p:sldId id="433" r:id="rId43"/>
    <p:sldId id="2359" r:id="rId44"/>
    <p:sldId id="2360" r:id="rId45"/>
    <p:sldId id="2393" r:id="rId46"/>
    <p:sldId id="2394" r:id="rId47"/>
    <p:sldId id="2361" r:id="rId48"/>
    <p:sldId id="2363" r:id="rId49"/>
    <p:sldId id="2364" r:id="rId50"/>
    <p:sldId id="2365" r:id="rId51"/>
    <p:sldId id="2395" r:id="rId52"/>
    <p:sldId id="2368" r:id="rId53"/>
    <p:sldId id="2414" r:id="rId54"/>
    <p:sldId id="2402" r:id="rId55"/>
    <p:sldId id="2415" r:id="rId56"/>
    <p:sldId id="2351" r:id="rId57"/>
    <p:sldId id="2416" r:id="rId58"/>
    <p:sldId id="2405" r:id="rId59"/>
    <p:sldId id="2406" r:id="rId60"/>
    <p:sldId id="2407" r:id="rId61"/>
    <p:sldId id="2408" r:id="rId62"/>
    <p:sldId id="2409" r:id="rId63"/>
    <p:sldId id="2413" r:id="rId64"/>
    <p:sldId id="2419" r:id="rId65"/>
    <p:sldId id="2420" r:id="rId66"/>
    <p:sldId id="2421" r:id="rId67"/>
    <p:sldId id="2303" r:id="rId68"/>
    <p:sldId id="2425" r:id="rId69"/>
    <p:sldId id="2397" r:id="rId70"/>
    <p:sldId id="2422" r:id="rId71"/>
    <p:sldId id="2426" r:id="rId72"/>
    <p:sldId id="2427" r:id="rId73"/>
    <p:sldId id="1528" r:id="rId74"/>
    <p:sldId id="2247" r:id="rId75"/>
    <p:sldId id="2286" r:id="rId76"/>
    <p:sldId id="2288" r:id="rId77"/>
    <p:sldId id="2349" r:id="rId78"/>
    <p:sldId id="2431" r:id="rId79"/>
    <p:sldId id="2430" r:id="rId80"/>
    <p:sldId id="2372" r:id="rId81"/>
    <p:sldId id="2373" r:id="rId82"/>
    <p:sldId id="2375" r:id="rId83"/>
    <p:sldId id="2432" r:id="rId84"/>
    <p:sldId id="2433" r:id="rId85"/>
    <p:sldId id="2434" r:id="rId86"/>
    <p:sldId id="2436" r:id="rId87"/>
    <p:sldId id="2377" r:id="rId88"/>
    <p:sldId id="2378" r:id="rId89"/>
    <p:sldId id="2379" r:id="rId90"/>
    <p:sldId id="2350" r:id="rId91"/>
    <p:sldId id="2437" r:id="rId92"/>
    <p:sldId id="2339" r:id="rId93"/>
    <p:sldId id="2435" r:id="rId94"/>
    <p:sldId id="2441" r:id="rId95"/>
    <p:sldId id="2442" r:id="rId96"/>
    <p:sldId id="2428" r:id="rId97"/>
    <p:sldId id="2316" r:id="rId98"/>
    <p:sldId id="2317" r:id="rId99"/>
    <p:sldId id="2318" r:id="rId100"/>
    <p:sldId id="2319" r:id="rId101"/>
    <p:sldId id="2320" r:id="rId102"/>
    <p:sldId id="2429" r:id="rId103"/>
    <p:sldId id="2321" r:id="rId104"/>
    <p:sldId id="2264" r:id="rId105"/>
    <p:sldId id="2325" r:id="rId106"/>
    <p:sldId id="1645" r:id="rId107"/>
    <p:sldId id="2438" r:id="rId108"/>
    <p:sldId id="1625" r:id="rId109"/>
    <p:sldId id="2440" r:id="rId110"/>
    <p:sldId id="681" r:id="rId1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33CC"/>
    <a:srgbClr val="003399"/>
    <a:srgbClr val="804000"/>
    <a:srgbClr val="336699"/>
    <a:srgbClr val="004080"/>
    <a:srgbClr val="FD9CA0"/>
    <a:srgbClr val="FFCC66"/>
    <a:srgbClr val="FF8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7" autoAdjust="0"/>
    <p:restoredTop sz="99762" autoAdjust="0"/>
  </p:normalViewPr>
  <p:slideViewPr>
    <p:cSldViewPr>
      <p:cViewPr varScale="1">
        <p:scale>
          <a:sx n="118" d="100"/>
          <a:sy n="118" d="100"/>
        </p:scale>
        <p:origin x="-112" y="-1328"/>
      </p:cViewPr>
      <p:guideLst>
        <p:guide orient="horz" pos="16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9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slide" Target="slides/slide110.xml"/><Relationship Id="rId112" Type="http://schemas.openxmlformats.org/officeDocument/2006/relationships/notesMaster" Target="notesMasters/notesMaster1.xml"/><Relationship Id="rId113" Type="http://schemas.openxmlformats.org/officeDocument/2006/relationships/printerSettings" Target="printerSettings/printerSettings1.bin"/><Relationship Id="rId114" Type="http://schemas.openxmlformats.org/officeDocument/2006/relationships/presProps" Target="presProps.xml"/><Relationship Id="rId115" Type="http://schemas.openxmlformats.org/officeDocument/2006/relationships/viewProps" Target="viewProps.xml"/><Relationship Id="rId116" Type="http://schemas.openxmlformats.org/officeDocument/2006/relationships/theme" Target="theme/theme1.xml"/><Relationship Id="rId11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F7D3033A-D8AD-BB4B-9115-5C0243B46E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94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72BF9-C780-C746-BCAC-7B9ACC5C1A97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7314A-497C-EF49-A5A3-62B5A8733E7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776F5-5BE2-1049-92E1-DB01E33532A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3B5094-C83B-9B4C-8B75-08E8E3A3094E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F74B26-87C6-CE4C-ACA2-0F3CB5EC7B1E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43869-209F-694C-A2E6-526398E8358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E58F5-3EC4-9249-9477-7FBDF80485C6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DF80D-FC5B-BC43-94D2-32B57ADB8E9B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90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92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96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97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98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99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100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101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102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103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62536F-FA1A-B444-9444-DF563BDB1AEC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104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105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8EABA1-768F-F847-B870-4CCA7B038960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106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107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110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95645473-C866-7341-A4B4-2D4E8701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9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6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"/>
          <p:cNvGrpSpPr>
            <a:grpSpLocks/>
          </p:cNvGrpSpPr>
          <p:nvPr/>
        </p:nvGrpSpPr>
        <p:grpSpPr bwMode="auto">
          <a:xfrm>
            <a:off x="152400" y="152400"/>
            <a:ext cx="8839200" cy="6553200"/>
            <a:chOff x="152400" y="152400"/>
            <a:chExt cx="8839200" cy="6553200"/>
          </a:xfrm>
        </p:grpSpPr>
        <p:sp>
          <p:nvSpPr>
            <p:cNvPr id="15363" name="Rectangle 2"/>
            <p:cNvSpPr>
              <a:spLocks noChangeArrowheads="1"/>
            </p:cNvSpPr>
            <p:nvPr/>
          </p:nvSpPr>
          <p:spPr bwMode="auto">
            <a:xfrm>
              <a:off x="152400" y="152400"/>
              <a:ext cx="8839200" cy="6553200"/>
            </a:xfrm>
            <a:prstGeom prst="rect">
              <a:avLst/>
            </a:prstGeom>
            <a:noFill/>
            <a:ln w="57150">
              <a:solidFill>
                <a:srgbClr val="DF0044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4" name="Rectangle 3"/>
            <p:cNvSpPr>
              <a:spLocks noChangeArrowheads="1"/>
            </p:cNvSpPr>
            <p:nvPr/>
          </p:nvSpPr>
          <p:spPr bwMode="auto">
            <a:xfrm>
              <a:off x="304800" y="304800"/>
              <a:ext cx="8534400" cy="6248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5" name="Rectangle 4"/>
            <p:cNvSpPr>
              <a:spLocks noChangeArrowheads="1"/>
            </p:cNvSpPr>
            <p:nvPr/>
          </p:nvSpPr>
          <p:spPr bwMode="auto">
            <a:xfrm>
              <a:off x="609600" y="3352800"/>
              <a:ext cx="79248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40000"/>
                </a:lnSpc>
              </a:pPr>
              <a:r>
                <a:rPr lang="en-US" sz="4400" b="1" i="1" dirty="0" smtClean="0">
                  <a:latin typeface="Didot" charset="0"/>
                </a:rPr>
                <a:t>    Searching PubMed®</a:t>
              </a:r>
            </a:p>
            <a:p>
              <a:pPr algn="ctr" eaLnBrk="0" hangingPunct="0">
                <a:lnSpc>
                  <a:spcPct val="140000"/>
                </a:lnSpc>
              </a:pPr>
              <a:r>
                <a:rPr lang="en-US" sz="4400" b="1" i="1" dirty="0" smtClean="0">
                  <a:latin typeface="Didot" charset="0"/>
                </a:rPr>
                <a:t>Medical Focus</a:t>
              </a:r>
              <a:endParaRPr lang="en-US" dirty="0">
                <a:latin typeface="Didot" charset="0"/>
              </a:endParaRPr>
            </a:p>
          </p:txBody>
        </p:sp>
        <p:sp>
          <p:nvSpPr>
            <p:cNvPr id="15366" name="Rectangle 5"/>
            <p:cNvSpPr>
              <a:spLocks noChangeArrowheads="1"/>
            </p:cNvSpPr>
            <p:nvPr/>
          </p:nvSpPr>
          <p:spPr bwMode="auto">
            <a:xfrm>
              <a:off x="1257300" y="1371600"/>
              <a:ext cx="6629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TTUHSC  Preston Smith Library</a:t>
              </a:r>
            </a:p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presents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7620000" y="6248400"/>
              <a:ext cx="10668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Rev.</a:t>
              </a:r>
              <a:r>
                <a:rPr 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09/02/14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-8467" y="0"/>
            <a:ext cx="9152467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4800" y="304800"/>
            <a:ext cx="7292340" cy="5722620"/>
            <a:chOff x="304800" y="304800"/>
            <a:chExt cx="7292340" cy="5722620"/>
          </a:xfrm>
        </p:grpSpPr>
        <p:pic>
          <p:nvPicPr>
            <p:cNvPr id="2" name="Picture 1" descr="Screen Shot 2014-08-25 at 4.49.1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04800"/>
              <a:ext cx="7292340" cy="572262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2286000" y="4724400"/>
              <a:ext cx="1219200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86200" y="2667000"/>
            <a:ext cx="4837633" cy="1911350"/>
            <a:chOff x="3886200" y="2667000"/>
            <a:chExt cx="4837633" cy="1911350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886200" y="2667000"/>
              <a:ext cx="4837633" cy="19113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4041230" y="2822575"/>
              <a:ext cx="4527573" cy="1600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238217" y="3032125"/>
              <a:ext cx="2133600" cy="590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000" dirty="0" smtClean="0">
                  <a:solidFill>
                    <a:srgbClr val="FF6600"/>
                  </a:solidFill>
                  <a:latin typeface="Calibri"/>
                  <a:cs typeface="Calibri"/>
                </a:rPr>
                <a:t>Fill out form</a:t>
              </a:r>
              <a:endParaRPr kumimoji="0" 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243383" y="3698875"/>
              <a:ext cx="4062417" cy="520700"/>
              <a:chOff x="4243383" y="3698875"/>
              <a:chExt cx="4062417" cy="520700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5867400" y="3698875"/>
                <a:ext cx="2438400" cy="5207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Create </a:t>
                </a:r>
                <a:r>
                  <a:rPr kumimoji="0" lang="en-US" sz="2800" b="0" i="0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/>
                    <a:cs typeface="Calibri"/>
                  </a:rPr>
                  <a:t>account</a:t>
                </a:r>
                <a:endParaRPr kumimoji="0" lang="en-US" sz="2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243383" y="3773488"/>
                <a:ext cx="1600200" cy="37147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0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and click</a:t>
                </a:r>
                <a:endParaRPr kumimoji="0" 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32" name="AutoShape 10"/>
          <p:cNvSpPr>
            <a:spLocks noChangeArrowheads="1"/>
          </p:cNvSpPr>
          <p:nvPr/>
        </p:nvSpPr>
        <p:spPr bwMode="auto">
          <a:xfrm rot="13464167">
            <a:off x="3888132" y="4011807"/>
            <a:ext cx="320675" cy="1661061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710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9 at 11.16.0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"/>
          <a:stretch/>
        </p:blipFill>
        <p:spPr>
          <a:xfrm>
            <a:off x="784352" y="533400"/>
            <a:ext cx="7140448" cy="591616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1000" y="4419600"/>
            <a:ext cx="8305800" cy="2057400"/>
            <a:chOff x="533400" y="4495800"/>
            <a:chExt cx="8305800" cy="2057400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533400" y="4495800"/>
              <a:ext cx="8305800" cy="20574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289B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30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    </a:t>
              </a:r>
              <a:r>
                <a:rPr lang="en-US" sz="3000" dirty="0" smtClean="0">
                  <a:solidFill>
                    <a:srgbClr val="FF8411"/>
                  </a:solidFill>
                  <a:latin typeface="Verdana" charset="0"/>
                </a:rPr>
                <a:t>and click</a:t>
              </a:r>
              <a:endParaRPr lang="en-US" sz="3000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762000" y="4724400"/>
              <a:ext cx="7848600" cy="1600200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33600" y="5257800"/>
              <a:ext cx="2781300" cy="685800"/>
              <a:chOff x="2362200" y="3962400"/>
              <a:chExt cx="2514600" cy="685800"/>
            </a:xfrm>
          </p:grpSpPr>
          <p:sp>
            <p:nvSpPr>
              <p:cNvPr id="8" name="AutoShape 20"/>
              <p:cNvSpPr>
                <a:spLocks noChangeArrowheads="1"/>
              </p:cNvSpPr>
              <p:nvPr/>
            </p:nvSpPr>
            <p:spPr bwMode="auto">
              <a:xfrm flipV="1">
                <a:off x="2362200" y="3962400"/>
                <a:ext cx="2514600" cy="6858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>
                <a:solidFill>
                  <a:srgbClr val="A0B4C3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3600" dirty="0">
                  <a:latin typeface="Verdana" charset="0"/>
                </a:endParaRPr>
              </a:p>
            </p:txBody>
          </p:sp>
          <p:sp>
            <p:nvSpPr>
              <p:cNvPr id="9" name="Rectangle 21"/>
              <p:cNvSpPr>
                <a:spLocks noChangeArrowheads="1"/>
              </p:cNvSpPr>
              <p:nvPr/>
            </p:nvSpPr>
            <p:spPr bwMode="auto">
              <a:xfrm>
                <a:off x="2491154" y="4114800"/>
                <a:ext cx="2256692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000" dirty="0" smtClean="0">
                    <a:solidFill>
                      <a:srgbClr val="191919"/>
                    </a:solidFill>
                    <a:latin typeface="Verdana" charset="0"/>
                  </a:rPr>
                  <a:t>AND “dark matter”</a:t>
                </a:r>
                <a:endParaRPr lang="en-US" sz="2000" dirty="0">
                  <a:solidFill>
                    <a:srgbClr val="191919"/>
                  </a:solidFill>
                  <a:latin typeface="Verdana" charset="0"/>
                </a:endParaRPr>
              </a:p>
            </p:txBody>
          </p:sp>
        </p:grp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489259">
            <a:off x="4068977" y="1060854"/>
            <a:ext cx="379412" cy="3980425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05600" y="685800"/>
            <a:ext cx="1524000" cy="5181600"/>
            <a:chOff x="6858000" y="762000"/>
            <a:chExt cx="1524000" cy="5181600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 flipV="1">
              <a:off x="6858000" y="5181600"/>
              <a:ext cx="1524000" cy="762000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6858000" y="762000"/>
              <a:ext cx="685800" cy="457200"/>
              <a:chOff x="4724400" y="990600"/>
              <a:chExt cx="457200" cy="304800"/>
            </a:xfrm>
          </p:grpSpPr>
          <p:sp>
            <p:nvSpPr>
              <p:cNvPr id="14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5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237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9 at 11.18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8615"/>
            <a:ext cx="5899404" cy="61607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00399" y="1981201"/>
            <a:ext cx="5181600" cy="2133600"/>
            <a:chOff x="3276600" y="2057400"/>
            <a:chExt cx="5181600" cy="2133600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3276600" y="2057400"/>
              <a:ext cx="5181600" cy="213360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3467100" y="2209800"/>
              <a:ext cx="4800600" cy="18288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3743325" y="2468562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8 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 rot="18939754">
            <a:off x="2531008" y="828232"/>
            <a:ext cx="376238" cy="2598940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426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9 at 11.38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4" y="335280"/>
            <a:ext cx="7901432" cy="6187440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33400" y="2743200"/>
            <a:ext cx="8382000" cy="20574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0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    </a:t>
            </a:r>
            <a:r>
              <a:rPr lang="en-US" sz="3000" dirty="0" smtClean="0">
                <a:solidFill>
                  <a:srgbClr val="FF8411"/>
                </a:solidFill>
                <a:latin typeface="Verdana" charset="0"/>
              </a:rPr>
              <a:t>and click</a:t>
            </a:r>
            <a:endParaRPr lang="en-US" sz="3000" dirty="0">
              <a:solidFill>
                <a:srgbClr val="002A7E"/>
              </a:solidFill>
              <a:latin typeface="Verdan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57400" y="3505200"/>
            <a:ext cx="3048000" cy="685800"/>
            <a:chOff x="2362200" y="3962400"/>
            <a:chExt cx="2514600" cy="685800"/>
          </a:xfrm>
        </p:grpSpPr>
        <p:sp>
          <p:nvSpPr>
            <p:cNvPr id="6" name="AutoShape 20"/>
            <p:cNvSpPr>
              <a:spLocks noChangeArrowheads="1"/>
            </p:cNvSpPr>
            <p:nvPr/>
          </p:nvSpPr>
          <p:spPr bwMode="auto">
            <a:xfrm flipV="1">
              <a:off x="2362200" y="3962400"/>
              <a:ext cx="25146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2491154" y="4114800"/>
              <a:ext cx="2256692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“dark matter” [</a:t>
              </a:r>
              <a:r>
                <a:rPr lang="en-US" dirty="0" err="1" smtClean="0">
                  <a:solidFill>
                    <a:srgbClr val="191919"/>
                  </a:solidFill>
                  <a:latin typeface="Verdana" charset="0"/>
                </a:rPr>
                <a:t>ti</a:t>
              </a:r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]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010400" y="533400"/>
            <a:ext cx="1524000" cy="3657600"/>
            <a:chOff x="7010400" y="533400"/>
            <a:chExt cx="1524000" cy="3657600"/>
          </a:xfrm>
        </p:grpSpPr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 flipV="1">
              <a:off x="7010400" y="3505200"/>
              <a:ext cx="1524000" cy="685800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7086600" y="533400"/>
              <a:ext cx="609600" cy="381000"/>
              <a:chOff x="4724400" y="990600"/>
              <a:chExt cx="457200" cy="304800"/>
            </a:xfrm>
          </p:grpSpPr>
          <p:sp>
            <p:nvSpPr>
              <p:cNvPr id="11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2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62000" y="2971800"/>
            <a:ext cx="7924800" cy="16002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343400" y="853618"/>
            <a:ext cx="379412" cy="2524582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54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29 at 11.42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90372"/>
            <a:ext cx="7578090" cy="59390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76600" y="304800"/>
            <a:ext cx="5562600" cy="1447800"/>
            <a:chOff x="3276600" y="304800"/>
            <a:chExt cx="5562600" cy="144780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276600" y="304800"/>
              <a:ext cx="5562600" cy="1447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Results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are narrowed to </a:t>
              </a:r>
              <a:r>
                <a:rPr lang="en-US" sz="2800" dirty="0" smtClean="0">
                  <a:solidFill>
                    <a:srgbClr val="004080"/>
                  </a:solidFill>
                  <a:latin typeface="Verdana" charset="0"/>
                </a:rPr>
                <a:t>6</a:t>
              </a:r>
              <a:endParaRPr lang="en-US" sz="2800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429001" y="436418"/>
              <a:ext cx="5257800" cy="1180634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 rot="15269269">
            <a:off x="2973026" y="689820"/>
            <a:ext cx="320675" cy="1737579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513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400" dirty="0" smtClean="0">
                <a:solidFill>
                  <a:schemeClr val="bg1"/>
                </a:solidFill>
                <a:latin typeface="Verdana" charset="0"/>
              </a:rPr>
              <a:t>Truncation</a:t>
            </a:r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6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9 at 11.47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8836"/>
            <a:ext cx="4733036" cy="61803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38600" y="304800"/>
            <a:ext cx="4495800" cy="1143000"/>
            <a:chOff x="3733800" y="381000"/>
            <a:chExt cx="4495800" cy="11430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733800" y="381000"/>
              <a:ext cx="4495800" cy="11430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886200" y="533400"/>
              <a:ext cx="4191000" cy="8382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83947" y="759767"/>
              <a:ext cx="399550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solidFill>
                    <a:srgbClr val="FF6600"/>
                  </a:solidFill>
                  <a:latin typeface="Verdana" charset="0"/>
                </a:rPr>
                <a:t>Enter</a:t>
              </a:r>
              <a:r>
                <a:rPr lang="en-US" dirty="0">
                  <a:solidFill>
                    <a:srgbClr val="000000"/>
                  </a:solidFill>
                  <a:latin typeface="Verdana" charset="0"/>
                </a:rPr>
                <a:t> gene* </a:t>
              </a:r>
              <a:r>
                <a:rPr lang="en-US" dirty="0">
                  <a:solidFill>
                    <a:srgbClr val="FF6600"/>
                  </a:solidFill>
                  <a:latin typeface="Verdana" charset="0"/>
                </a:rPr>
                <a:t>to truncate.</a:t>
              </a:r>
              <a:endParaRPr lang="en-US" dirty="0">
                <a:solidFill>
                  <a:srgbClr val="004080"/>
                </a:solidFill>
                <a:latin typeface="Verdana" charset="0"/>
              </a:endParaRPr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 rot="16844022">
            <a:off x="3203610" y="-127118"/>
            <a:ext cx="320675" cy="1823273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90800" y="2819400"/>
            <a:ext cx="1066800" cy="3276600"/>
            <a:chOff x="2590800" y="2819400"/>
            <a:chExt cx="1066800" cy="32766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276600" y="2819400"/>
              <a:ext cx="381000" cy="3048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590800" y="5867400"/>
              <a:ext cx="381000" cy="2286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971800" y="5867400"/>
              <a:ext cx="533400" cy="2286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 w="57150" cmpd="sng"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0" y="1524000"/>
            <a:ext cx="2667000" cy="3200400"/>
            <a:chOff x="1524000" y="1524000"/>
            <a:chExt cx="2667000" cy="32004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3505200" y="1524000"/>
              <a:ext cx="685800" cy="304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209800" y="2133600"/>
              <a:ext cx="533400" cy="2286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524000" y="4495800"/>
              <a:ext cx="533400" cy="2286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2057400"/>
            <a:ext cx="3352800" cy="4191000"/>
            <a:chOff x="5410200" y="2057400"/>
            <a:chExt cx="3352800" cy="4191000"/>
          </a:xfrm>
        </p:grpSpPr>
        <p:grpSp>
          <p:nvGrpSpPr>
            <p:cNvPr id="19" name="Group 18"/>
            <p:cNvGrpSpPr/>
            <p:nvPr/>
          </p:nvGrpSpPr>
          <p:grpSpPr>
            <a:xfrm>
              <a:off x="5410200" y="2057400"/>
              <a:ext cx="3352800" cy="4191000"/>
              <a:chOff x="5410200" y="2057400"/>
              <a:chExt cx="3352800" cy="4191000"/>
            </a:xfrm>
          </p:grpSpPr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5410200" y="2057400"/>
                <a:ext cx="3352800" cy="4191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</a:t>
                </a:r>
                <a:endParaRPr lang="en-US" sz="2000" dirty="0">
                  <a:solidFill>
                    <a:srgbClr val="FF6600"/>
                  </a:solidFill>
                  <a:latin typeface="Verdana" charset="0"/>
                </a:endParaRPr>
              </a:p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</a:t>
                </a: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5539155" y="2209800"/>
                <a:ext cx="3094892" cy="3886199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>
              <a:off x="5791200" y="2362200"/>
              <a:ext cx="2590800" cy="1676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eaLnBrk="0" hangingPunct="0">
                <a:lnSpc>
                  <a:spcPct val="120000"/>
                </a:lnSpc>
              </a:pPr>
              <a:r>
                <a:rPr lang="en-US" sz="2000" dirty="0">
                  <a:solidFill>
                    <a:srgbClr val="26B40C"/>
                  </a:solidFill>
                  <a:latin typeface="Verdana" charset="0"/>
                </a:rPr>
                <a:t>PubMed locates:</a:t>
              </a:r>
            </a:p>
            <a:p>
              <a:pPr lvl="0" eaLnBrk="0" hangingPunct="0">
                <a:lnSpc>
                  <a:spcPct val="120000"/>
                </a:lnSpc>
              </a:pPr>
              <a:r>
                <a:rPr lang="en-US" sz="2000" dirty="0">
                  <a:solidFill>
                    <a:srgbClr val="26B40C"/>
                  </a:solidFill>
                  <a:latin typeface="Verdana" charset="0"/>
                </a:rPr>
                <a:t>	  gene</a:t>
              </a:r>
            </a:p>
            <a:p>
              <a:pPr lvl="0" eaLnBrk="0" hangingPunct="0">
                <a:lnSpc>
                  <a:spcPct val="120000"/>
                </a:lnSpc>
              </a:pPr>
              <a:r>
                <a:rPr lang="en-US" sz="2000" dirty="0">
                  <a:solidFill>
                    <a:srgbClr val="26B40C"/>
                  </a:solidFill>
                  <a:latin typeface="Verdana" charset="0"/>
                </a:rPr>
                <a:t>	  genes</a:t>
              </a:r>
            </a:p>
            <a:p>
              <a:pPr lvl="0" eaLnBrk="0" hangingPunct="0">
                <a:lnSpc>
                  <a:spcPct val="120000"/>
                </a:lnSpc>
              </a:pPr>
              <a:r>
                <a:rPr lang="en-US" sz="2000" dirty="0">
                  <a:solidFill>
                    <a:srgbClr val="26B40C"/>
                  </a:solidFill>
                  <a:latin typeface="Verdana" charset="0"/>
                </a:rPr>
                <a:t>	 </a:t>
              </a:r>
              <a:r>
                <a:rPr lang="en-US" sz="2000" dirty="0" smtClean="0">
                  <a:solidFill>
                    <a:srgbClr val="26B40C"/>
                  </a:solidFill>
                  <a:latin typeface="Verdana" charset="0"/>
                </a:rPr>
                <a:t>genetically</a:t>
              </a:r>
              <a:endParaRPr lang="en-US" sz="2000" dirty="0">
                <a:solidFill>
                  <a:srgbClr val="26B40C"/>
                </a:solidFill>
                <a:latin typeface="Verdana" charset="0"/>
              </a:endParaRPr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5753100" y="4191000"/>
            <a:ext cx="2667000" cy="1676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6600"/>
                </a:solidFill>
                <a:latin typeface="Verdana" charset="0"/>
              </a:rPr>
              <a:t>   </a:t>
            </a:r>
            <a:r>
              <a:rPr lang="en-US" sz="2000" dirty="0" smtClean="0">
                <a:solidFill>
                  <a:srgbClr val="FF6600"/>
                </a:solidFill>
                <a:latin typeface="Verdana" charset="0"/>
              </a:rPr>
              <a:t>generalization</a:t>
            </a:r>
            <a:endParaRPr lang="en-US" sz="2000" dirty="0">
              <a:solidFill>
                <a:srgbClr val="FF6600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2000" dirty="0">
                <a:solidFill>
                  <a:srgbClr val="FF6600"/>
                </a:solidFill>
                <a:latin typeface="Verdana" charset="0"/>
              </a:rPr>
              <a:t>    generation and</a:t>
            </a:r>
          </a:p>
          <a:p>
            <a:pPr eaLnBrk="0" hangingPunct="0">
              <a:lnSpc>
                <a:spcPct val="120000"/>
              </a:lnSpc>
            </a:pPr>
            <a:r>
              <a:rPr lang="en-US" sz="2000" dirty="0">
                <a:solidFill>
                  <a:srgbClr val="FF6600"/>
                </a:solidFill>
                <a:latin typeface="Verdana" charset="0"/>
              </a:rPr>
              <a:t>    generator</a:t>
            </a:r>
          </a:p>
          <a:p>
            <a:pPr eaLnBrk="0" hangingPunct="0">
              <a:lnSpc>
                <a:spcPct val="120000"/>
              </a:lnSpc>
            </a:pPr>
            <a:r>
              <a:rPr lang="en-US" sz="2000" dirty="0">
                <a:solidFill>
                  <a:srgbClr val="FF6600"/>
                </a:solidFill>
                <a:latin typeface="Verdana" charset="0"/>
              </a:rPr>
              <a:t>    are “false drops” </a:t>
            </a:r>
          </a:p>
        </p:txBody>
      </p:sp>
    </p:spTree>
    <p:extLst>
      <p:ext uri="{BB962C8B-B14F-4D97-AF65-F5344CB8AC3E}">
        <p14:creationId xmlns:p14="http://schemas.microsoft.com/office/powerpoint/2010/main" val="177667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400" dirty="0">
                <a:solidFill>
                  <a:schemeClr val="bg1"/>
                </a:solidFill>
                <a:latin typeface="Verdana" charset="0"/>
              </a:rPr>
              <a:t>Online Tutorial</a:t>
            </a:r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2" name="Picture 1" descr="Screen Shot 2014-08-15 at 3.2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" y="311912"/>
            <a:ext cx="6306820" cy="6234176"/>
          </a:xfrm>
          <a:prstGeom prst="rect">
            <a:avLst/>
          </a:prstGeom>
          <a:ln>
            <a:solidFill>
              <a:srgbClr val="66CCFF"/>
            </a:solidFill>
          </a:ln>
        </p:spPr>
      </p:pic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1219200" y="4572000"/>
            <a:ext cx="838200" cy="304800"/>
            <a:chOff x="192" y="1728"/>
            <a:chExt cx="384" cy="144"/>
          </a:xfrm>
        </p:grpSpPr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>
              <a:off x="192" y="1728"/>
              <a:ext cx="384" cy="144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0" name="AutoShape 14"/>
            <p:cNvSpPr>
              <a:spLocks noChangeArrowheads="1"/>
            </p:cNvSpPr>
            <p:nvPr/>
          </p:nvSpPr>
          <p:spPr bwMode="auto">
            <a:xfrm>
              <a:off x="192" y="1728"/>
              <a:ext cx="384" cy="144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3400" y="1676400"/>
            <a:ext cx="8077200" cy="1682496"/>
            <a:chOff x="838200" y="1898904"/>
            <a:chExt cx="8077200" cy="1682496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838200" y="1898904"/>
              <a:ext cx="8077200" cy="1682496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2B5D8F"/>
                  </a:solidFill>
                  <a:latin typeface="Verdana" charset="0"/>
                </a:rPr>
                <a:t>Click</a:t>
              </a:r>
              <a:r>
                <a:rPr lang="en-US" dirty="0">
                  <a:solidFill>
                    <a:srgbClr val="002A80"/>
                  </a:solidFill>
                  <a:latin typeface="Verdana" charset="0"/>
                </a:rPr>
                <a:t> </a:t>
              </a:r>
              <a:r>
                <a:rPr lang="en-US" dirty="0">
                  <a:solidFill>
                    <a:srgbClr val="FF6600"/>
                  </a:solidFill>
                  <a:latin typeface="Verdana" charset="0"/>
                </a:rPr>
                <a:t>Training &amp; Tutorials</a:t>
              </a:r>
              <a:r>
                <a:rPr lang="en-US" sz="31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dirty="0">
                  <a:solidFill>
                    <a:srgbClr val="2B5D8F"/>
                  </a:solidFill>
                  <a:latin typeface="Verdana" charset="0"/>
                </a:rPr>
                <a:t>for hands-on learning.</a:t>
              </a:r>
              <a:endParaRPr lang="en-US" sz="2000" dirty="0">
                <a:solidFill>
                  <a:srgbClr val="2B5D8F"/>
                </a:solidFill>
                <a:latin typeface="Verdana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990600" y="2067154"/>
              <a:ext cx="7772399" cy="1345997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4" name="AutoShape 10"/>
          <p:cNvSpPr>
            <a:spLocks noChangeArrowheads="1"/>
          </p:cNvSpPr>
          <p:nvPr/>
        </p:nvSpPr>
        <p:spPr bwMode="auto">
          <a:xfrm rot="12887879">
            <a:off x="2250276" y="2674632"/>
            <a:ext cx="379412" cy="1977624"/>
          </a:xfrm>
          <a:prstGeom prst="upArrow">
            <a:avLst>
              <a:gd name="adj1" fmla="val 50000"/>
              <a:gd name="adj2" fmla="val 87262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53294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828800" y="457200"/>
            <a:ext cx="5486400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/>
                <a:ea typeface="蘋果儷中黑"/>
                <a:cs typeface="Geneva"/>
              </a:rPr>
              <a:t>Please contact us at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/>
                <a:ea typeface="蘋果儷中黑"/>
                <a:cs typeface="Geneva"/>
              </a:rPr>
              <a:t>:</a:t>
            </a:r>
            <a:endParaRPr lang="en-US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neva"/>
              <a:ea typeface="蘋果儷中黑"/>
              <a:cs typeface="Geneva"/>
            </a:endParaRP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457200" y="2209800"/>
            <a:ext cx="3429000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Lubbock</a:t>
            </a: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	(806) 743-2200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Amarillo</a:t>
            </a:r>
          </a:p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	</a:t>
            </a:r>
            <a:r>
              <a:rPr lang="en-US" sz="2000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(806) 354-5448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El Paso</a:t>
            </a:r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	(915) 545-6652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Odessa</a:t>
            </a:r>
            <a:endParaRPr lang="en-US" sz="2000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ea typeface="蘋果儷中黑" charset="0"/>
                <a:cs typeface="蘋果儷中黑" charset="0"/>
              </a:rPr>
              <a:t>	(432) 335-5171</a:t>
            </a:r>
            <a:endParaRPr lang="en-US" i="1" dirty="0">
              <a:solidFill>
                <a:srgbClr val="FFFFFF"/>
              </a:solidFill>
              <a:ea typeface="蘋果儷中黑" charset="0"/>
              <a:cs typeface="蘋果儷中黑" charset="0"/>
            </a:endParaRPr>
          </a:p>
          <a:p>
            <a:pPr eaLnBrk="0" hangingPunct="0"/>
            <a:endParaRPr lang="en-US" i="1" dirty="0">
              <a:solidFill>
                <a:srgbClr val="000000"/>
              </a:solidFill>
              <a:ea typeface="蘋果儷中黑" charset="0"/>
              <a:cs typeface="蘋果儷中黑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87900" y="1798638"/>
            <a:ext cx="3916363" cy="4449762"/>
            <a:chOff x="4787900" y="1798638"/>
            <a:chExt cx="3916363" cy="4449762"/>
          </a:xfrm>
        </p:grpSpPr>
        <p:pic>
          <p:nvPicPr>
            <p:cNvPr id="123910" name="Picture 2" descr="l@s #1.tiff"/>
            <p:cNvPicPr>
              <a:picLocks noChangeAspect="1"/>
            </p:cNvPicPr>
            <p:nvPr/>
          </p:nvPicPr>
          <p:blipFill>
            <a:blip r:embed="rId2"/>
            <a:srcRect l="6990" t="10651" r="6990"/>
            <a:stretch>
              <a:fillRect/>
            </a:stretch>
          </p:blipFill>
          <p:spPr bwMode="auto">
            <a:xfrm>
              <a:off x="4787900" y="1798638"/>
              <a:ext cx="3916363" cy="4449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3911" name="Straight Connector 7"/>
            <p:cNvCxnSpPr>
              <a:cxnSpLocks noChangeShapeType="1"/>
            </p:cNvCxnSpPr>
            <p:nvPr/>
          </p:nvCxnSpPr>
          <p:spPr bwMode="auto">
            <a:xfrm>
              <a:off x="4953000" y="6065838"/>
              <a:ext cx="3581400" cy="15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7-02 at 2.52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" y="780041"/>
            <a:ext cx="5263642" cy="5801106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407308" y="200122"/>
            <a:ext cx="3635375" cy="595313"/>
          </a:xfrm>
          <a:prstGeom prst="wedgeRoundRectCallout">
            <a:avLst>
              <a:gd name="adj1" fmla="val 223"/>
              <a:gd name="adj2" fmla="val 95796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903913" y="4762500"/>
            <a:ext cx="2978150" cy="1289050"/>
          </a:xfrm>
          <a:prstGeom prst="wedgeRoundRectCallout">
            <a:avLst>
              <a:gd name="adj1" fmla="val -79952"/>
              <a:gd name="adj2" fmla="val -6364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Ask-A-Librarian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0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325" y="457200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4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Verifying your MY NCBI Account</a:t>
            </a:r>
            <a:endParaRPr lang="en-US" sz="40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752600"/>
            <a:ext cx="8229600" cy="3581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3200" dirty="0" smtClean="0">
                <a:solidFill>
                  <a:srgbClr val="3366FF"/>
                </a:solidFill>
                <a:latin typeface="Calibri"/>
                <a:cs typeface="Calibri"/>
              </a:rPr>
              <a:t>Open the email you used in the account: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1) Locate the link from NCBI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2) Clink the link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3) Tells NCBI you are a real user requesting the account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	(not computer generated)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4) Your user name will now appear on the top right-hand side</a:t>
            </a:r>
          </a:p>
        </p:txBody>
      </p:sp>
    </p:spTree>
    <p:extLst>
      <p:ext uri="{BB962C8B-B14F-4D97-AF65-F5344CB8AC3E}">
        <p14:creationId xmlns:p14="http://schemas.microsoft.com/office/powerpoint/2010/main" val="65004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8800" dirty="0">
                <a:solidFill>
                  <a:schemeClr val="bg1"/>
                </a:solidFill>
                <a:latin typeface="Brush Script MT" pitchFamily="-111" charset="0"/>
                <a:ea typeface="Brush Script MT" pitchFamily="-111" charset="0"/>
                <a:cs typeface="Brush Script MT" pitchFamily="-111" charset="0"/>
              </a:rPr>
              <a:t>The End</a:t>
            </a:r>
            <a:endParaRPr lang="en-US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0586" y="1828800"/>
            <a:ext cx="8402828" cy="4628896"/>
            <a:chOff x="370586" y="1524000"/>
            <a:chExt cx="8402828" cy="4628896"/>
          </a:xfrm>
        </p:grpSpPr>
        <p:pic>
          <p:nvPicPr>
            <p:cNvPr id="2" name="Picture 1" descr="Screen Shot 2014-08-25 at 5.27.3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86" y="1524000"/>
              <a:ext cx="8402828" cy="462889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6324600" y="1524000"/>
              <a:ext cx="1295400" cy="22860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sng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/>
                  <a:cs typeface="Calibri"/>
                </a:rPr>
                <a:t>username</a:t>
              </a:r>
              <a:endParaRPr kumimoji="0" lang="en-US" sz="1800" b="0" i="0" u="sng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/>
                <a:cs typeface="Calibri"/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 bwMode="auto">
          <a:xfrm>
            <a:off x="2667000" y="304800"/>
            <a:ext cx="2667000" cy="917448"/>
          </a:xfrm>
          <a:prstGeom prst="wedgeRoundRectCallout">
            <a:avLst>
              <a:gd name="adj1" fmla="val 91284"/>
              <a:gd name="adj2" fmla="val 10723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rPr>
              <a:t>Your username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Geneva" pitchFamily="-111" charset="0"/>
            </a:endParaRP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5791200" y="304800"/>
            <a:ext cx="3124200" cy="917448"/>
          </a:xfrm>
          <a:prstGeom prst="wedgeRoundRectCallout">
            <a:avLst>
              <a:gd name="adj1" fmla="val 18942"/>
              <a:gd name="adj2" fmla="val 10815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Click My NCBI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5DC268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194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5 at 5.46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" y="367792"/>
            <a:ext cx="7154672" cy="56042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79928" y="5334000"/>
            <a:ext cx="3810000" cy="1219200"/>
            <a:chOff x="2286000" y="4572000"/>
            <a:chExt cx="3810000" cy="1219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286000" y="4572000"/>
              <a:ext cx="38100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438400" y="4724400"/>
              <a:ext cx="35052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2628900" y="4876800"/>
              <a:ext cx="3124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</a:t>
              </a:r>
              <a:r>
                <a:rPr lang="en-US" sz="2800" u="sng" dirty="0" smtClean="0">
                  <a:solidFill>
                    <a:srgbClr val="0000FF"/>
                  </a:solidFill>
                  <a:latin typeface="Calibri"/>
                  <a:ea typeface="Verdana" charset="0"/>
                  <a:cs typeface="Calibri"/>
                </a:rPr>
                <a:t>Manage 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3400476">
            <a:off x="6043162" y="4531066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801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5 at 5.54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4" y="1219200"/>
            <a:ext cx="8432292" cy="52219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62200" y="381000"/>
            <a:ext cx="3124200" cy="1219200"/>
            <a:chOff x="1905000" y="381000"/>
            <a:chExt cx="3124200" cy="1219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905000" y="381000"/>
              <a:ext cx="3124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057400" y="533400"/>
              <a:ext cx="2819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2209799" y="685800"/>
              <a:ext cx="251460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database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 rot="7517197">
            <a:off x="5542991" y="890564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95400" y="4114800"/>
            <a:ext cx="2971800" cy="1219200"/>
            <a:chOff x="1905000" y="381000"/>
            <a:chExt cx="3124200" cy="12192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905000" y="381000"/>
              <a:ext cx="3124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2057400" y="533400"/>
              <a:ext cx="2819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2209799" y="685800"/>
              <a:ext cx="251460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4" name="Rounded Rectangle 11"/>
          <p:cNvSpPr>
            <a:spLocks noChangeArrowheads="1"/>
          </p:cNvSpPr>
          <p:nvPr/>
        </p:nvSpPr>
        <p:spPr bwMode="auto">
          <a:xfrm>
            <a:off x="4572000" y="40386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25 at 6.00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4" y="809625"/>
            <a:ext cx="8432292" cy="52387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4400" y="3581400"/>
            <a:ext cx="2971800" cy="1219200"/>
            <a:chOff x="914400" y="3962400"/>
            <a:chExt cx="2971800" cy="121920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914400" y="3962400"/>
              <a:ext cx="29718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059366" y="4114800"/>
              <a:ext cx="2681868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ectangle 33"/>
            <p:cNvSpPr>
              <a:spLocks noChangeArrowheads="1"/>
            </p:cNvSpPr>
            <p:nvPr/>
          </p:nvSpPr>
          <p:spPr bwMode="auto">
            <a:xfrm>
              <a:off x="1204331" y="4267200"/>
              <a:ext cx="239193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Filter activated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20181568">
            <a:off x="2592524" y="2431721"/>
            <a:ext cx="299772" cy="1591545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328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5 at 6.04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1295400"/>
            <a:ext cx="8144256" cy="512876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90800" y="457200"/>
            <a:ext cx="3505200" cy="1219200"/>
            <a:chOff x="2590800" y="533400"/>
            <a:chExt cx="3505200" cy="1219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590800" y="533400"/>
              <a:ext cx="3505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781300" y="685800"/>
              <a:ext cx="3128846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2971800" y="891649"/>
              <a:ext cx="2743200" cy="502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</a:t>
              </a:r>
              <a:r>
                <a:rPr lang="en-US" sz="3200" dirty="0" smtClean="0">
                  <a:latin typeface="Calibri"/>
                  <a:ea typeface="Verdana" charset="0"/>
                  <a:cs typeface="Calibri"/>
                </a:rPr>
                <a:t>Propertie</a:t>
              </a:r>
              <a:r>
                <a:rPr lang="en-US" sz="3200" dirty="0" smtClean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s</a:t>
              </a:r>
              <a:endParaRPr lang="en-US" sz="3200" u="sng" dirty="0">
                <a:solidFill>
                  <a:srgbClr val="000000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 rot="8208832">
            <a:off x="5534224" y="1065469"/>
            <a:ext cx="299772" cy="2262581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66800" y="3505200"/>
            <a:ext cx="7315200" cy="2819400"/>
            <a:chOff x="1066800" y="3505200"/>
            <a:chExt cx="7315200" cy="2819400"/>
          </a:xfrm>
        </p:grpSpPr>
        <p:grpSp>
          <p:nvGrpSpPr>
            <p:cNvPr id="4" name="Group 3"/>
            <p:cNvGrpSpPr/>
            <p:nvPr/>
          </p:nvGrpSpPr>
          <p:grpSpPr>
            <a:xfrm>
              <a:off x="1066800" y="4114800"/>
              <a:ext cx="3048000" cy="1143000"/>
              <a:chOff x="228600" y="3886200"/>
              <a:chExt cx="3048000" cy="1143000"/>
            </a:xfrm>
          </p:grpSpPr>
          <p:sp>
            <p:nvSpPr>
              <p:cNvPr id="15" name="Rounded Rectangle 14"/>
              <p:cNvSpPr/>
              <p:nvPr/>
            </p:nvSpPr>
            <p:spPr bwMode="auto">
              <a:xfrm>
                <a:off x="228600" y="3886200"/>
                <a:ext cx="3048000" cy="11430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 bwMode="auto">
              <a:xfrm>
                <a:off x="381000" y="4038600"/>
                <a:ext cx="2743200" cy="838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7" name="Rectangle 33"/>
              <p:cNvSpPr>
                <a:spLocks noChangeArrowheads="1"/>
              </p:cNvSpPr>
              <p:nvPr/>
            </p:nvSpPr>
            <p:spPr bwMode="auto">
              <a:xfrm>
                <a:off x="552450" y="4191000"/>
                <a:ext cx="2400300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40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Selections</a:t>
                </a:r>
                <a:endParaRPr lang="en-US" sz="4000" u="sng" dirty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>
              <a:off x="4572000" y="3505200"/>
              <a:ext cx="3810000" cy="28194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4724400" y="3810000"/>
            <a:ext cx="838200" cy="2286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09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5 at 6.04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1295400"/>
            <a:ext cx="8144256" cy="51287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8600" y="3810000"/>
            <a:ext cx="4267200" cy="1219200"/>
            <a:chOff x="228600" y="4495800"/>
            <a:chExt cx="4267200" cy="1219200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228600" y="4495800"/>
              <a:ext cx="4267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381000" y="4648200"/>
              <a:ext cx="3962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495300" y="4879697"/>
              <a:ext cx="3733800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</a:t>
              </a:r>
              <a:r>
                <a:rPr lang="en-US" sz="2800" u="sng" dirty="0" smtClean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rPr>
                <a:t>Publication Types</a:t>
              </a:r>
              <a:endParaRPr lang="en-US" sz="2800" u="sng" dirty="0">
                <a:solidFill>
                  <a:srgbClr val="003366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9" name="AutoShape 10"/>
          <p:cNvSpPr>
            <a:spLocks noChangeArrowheads="1"/>
          </p:cNvSpPr>
          <p:nvPr/>
        </p:nvSpPr>
        <p:spPr bwMode="auto">
          <a:xfrm rot="6970108">
            <a:off x="3920002" y="4295167"/>
            <a:ext cx="299772" cy="1620469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23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0365" y="381000"/>
            <a:ext cx="8383270" cy="6172200"/>
            <a:chOff x="380365" y="381000"/>
            <a:chExt cx="8383270" cy="6172200"/>
          </a:xfrm>
        </p:grpSpPr>
        <p:grpSp>
          <p:nvGrpSpPr>
            <p:cNvPr id="7" name="Group 6"/>
            <p:cNvGrpSpPr/>
            <p:nvPr/>
          </p:nvGrpSpPr>
          <p:grpSpPr>
            <a:xfrm>
              <a:off x="380365" y="381000"/>
              <a:ext cx="8383270" cy="6172200"/>
              <a:chOff x="380365" y="381000"/>
              <a:chExt cx="8383270" cy="6172200"/>
            </a:xfrm>
          </p:grpSpPr>
          <p:pic>
            <p:nvPicPr>
              <p:cNvPr id="5" name="Picture 4" descr="Screen Shot 2014-08-26 at 3.34.10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365" y="381000"/>
                <a:ext cx="8383270" cy="5654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81000" y="6019800"/>
                <a:ext cx="8382000" cy="5334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4648200" y="2895600"/>
              <a:ext cx="3810000" cy="2895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76800" y="3048000"/>
            <a:ext cx="3657600" cy="3200400"/>
            <a:chOff x="4800600" y="2971800"/>
            <a:chExt cx="3657600" cy="3200400"/>
          </a:xfrm>
        </p:grpSpPr>
        <p:grpSp>
          <p:nvGrpSpPr>
            <p:cNvPr id="18" name="Group 17"/>
            <p:cNvGrpSpPr/>
            <p:nvPr/>
          </p:nvGrpSpPr>
          <p:grpSpPr>
            <a:xfrm>
              <a:off x="4800600" y="2971800"/>
              <a:ext cx="3657600" cy="3200400"/>
              <a:chOff x="4724400" y="2971800"/>
              <a:chExt cx="3657600" cy="32004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4724400" y="2971800"/>
                <a:ext cx="3657600" cy="3200400"/>
                <a:chOff x="4724400" y="2971800"/>
                <a:chExt cx="3657600" cy="32004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4724400" y="2971800"/>
                  <a:ext cx="3657600" cy="3200400"/>
                  <a:chOff x="4724400" y="3124200"/>
                  <a:chExt cx="3657600" cy="2971800"/>
                </a:xfrm>
              </p:grpSpPr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4724400" y="3124200"/>
                    <a:ext cx="3657600" cy="2971800"/>
                    <a:chOff x="762000" y="3200400"/>
                    <a:chExt cx="3657600" cy="2971800"/>
                  </a:xfrm>
                </p:grpSpPr>
                <p:sp>
                  <p:nvSpPr>
                    <p:cNvPr id="39" name="Rectangle 38"/>
                    <p:cNvSpPr/>
                    <p:nvPr/>
                  </p:nvSpPr>
                  <p:spPr bwMode="auto">
                    <a:xfrm>
                      <a:off x="762000" y="3200400"/>
                      <a:ext cx="3657600" cy="29718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 cap="flat" cmpd="sng" algn="ctr">
                      <a:solidFill>
                        <a:srgbClr val="646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neva" pitchFamily="-111" charset="0"/>
                      </a:endParaRPr>
                    </a:p>
                  </p:txBody>
                </p:sp>
                <p:cxnSp>
                  <p:nvCxnSpPr>
                    <p:cNvPr id="40" name="Straight Connector 39"/>
                    <p:cNvCxnSpPr/>
                    <p:nvPr/>
                  </p:nvCxnSpPr>
                  <p:spPr bwMode="auto">
                    <a:xfrm>
                      <a:off x="762000" y="6172200"/>
                      <a:ext cx="36576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646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38" name="Rectangle 37"/>
                  <p:cNvSpPr/>
                  <p:nvPr/>
                </p:nvSpPr>
                <p:spPr bwMode="auto">
                  <a:xfrm>
                    <a:off x="4724400" y="3124200"/>
                    <a:ext cx="3657600" cy="228600"/>
                  </a:xfrm>
                  <a:prstGeom prst="rect">
                    <a:avLst/>
                  </a:prstGeom>
                  <a:solidFill>
                    <a:srgbClr val="E5E5E5"/>
                  </a:solidFill>
                  <a:ln w="19050" cap="flat" cmpd="sng" algn="ctr">
                    <a:solidFill>
                      <a:srgbClr val="646D8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neva" pitchFamily="-111" charset="0"/>
                    </a:endParaRPr>
                  </a:p>
                </p:txBody>
              </p:sp>
            </p:grpSp>
            <p:cxnSp>
              <p:nvCxnSpPr>
                <p:cNvPr id="32" name="Straight Connector 31"/>
                <p:cNvCxnSpPr/>
                <p:nvPr/>
              </p:nvCxnSpPr>
              <p:spPr bwMode="auto">
                <a:xfrm>
                  <a:off x="7162800" y="2971800"/>
                  <a:ext cx="0" cy="2344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3" name="Rectangle 32"/>
                <p:cNvSpPr>
                  <a:spLocks noChangeAspect="1"/>
                </p:cNvSpPr>
                <p:nvPr/>
              </p:nvSpPr>
              <p:spPr bwMode="auto">
                <a:xfrm>
                  <a:off x="4724400" y="2971800"/>
                  <a:ext cx="464058" cy="203982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9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latin typeface="Calibri"/>
                      <a:cs typeface="Calibri"/>
                    </a:rPr>
                    <a:t>Active</a:t>
                  </a:r>
                  <a:endParaRPr kumimoji="0" lang="en-US" sz="9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Calibri"/>
                    <a:cs typeface="Calibri"/>
                  </a:endParaRPr>
                </a:p>
              </p:txBody>
            </p:sp>
            <p:sp>
              <p:nvSpPr>
                <p:cNvPr id="34" name="Rectangle 33"/>
                <p:cNvSpPr>
                  <a:spLocks noChangeAspect="1"/>
                </p:cNvSpPr>
                <p:nvPr/>
              </p:nvSpPr>
              <p:spPr bwMode="auto">
                <a:xfrm>
                  <a:off x="5353050" y="2971800"/>
                  <a:ext cx="1657350" cy="203982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900" b="0" i="0" u="none" strike="noStrike" cap="none" normalizeH="0" baseline="0" dirty="0" smtClean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latin typeface="Calibri"/>
                      <a:cs typeface="Calibri"/>
                    </a:rPr>
                    <a:t>Name</a:t>
                  </a:r>
                  <a:endParaRPr kumimoji="0" lang="en-US" sz="900" b="0" i="0" u="none" strike="noStrike" cap="none" normalizeH="0" baseline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latin typeface="Calibri"/>
                    <a:cs typeface="Calibri"/>
                  </a:endParaRPr>
                </a:p>
              </p:txBody>
            </p:sp>
            <p:sp>
              <p:nvSpPr>
                <p:cNvPr id="35" name="Rectangle 34"/>
                <p:cNvSpPr>
                  <a:spLocks noChangeAspect="1"/>
                </p:cNvSpPr>
                <p:nvPr/>
              </p:nvSpPr>
              <p:spPr bwMode="auto">
                <a:xfrm>
                  <a:off x="7162800" y="2971800"/>
                  <a:ext cx="762000" cy="234462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900" b="0" i="0" u="none" strike="noStrike" cap="none" normalizeH="0" baseline="0" dirty="0" smtClean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latin typeface="Calibri"/>
                      <a:cs typeface="Calibri"/>
                    </a:rPr>
                    <a:t>Description</a:t>
                  </a:r>
                  <a:endParaRPr kumimoji="0" lang="en-US" sz="900" b="0" i="0" u="none" strike="noStrike" cap="none" normalizeH="0" baseline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257800" y="2971800"/>
                  <a:ext cx="0" cy="2344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0" name="Rectangle 29"/>
              <p:cNvSpPr>
                <a:spLocks noChangeAspect="1"/>
              </p:cNvSpPr>
              <p:nvPr/>
            </p:nvSpPr>
            <p:spPr bwMode="auto">
              <a:xfrm>
                <a:off x="5257800" y="3200400"/>
                <a:ext cx="1657350" cy="29718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Meta-analysis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Multicenter Study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News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Newspaper Article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Observational Study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Overall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Patient Education Handout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Periodical Index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Personal Narratives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Portraits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Practice Guideline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Pragmatic Clinical Trial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Published Erratum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900" dirty="0" smtClean="0">
                    <a:solidFill>
                      <a:srgbClr val="595959"/>
                    </a:solidFill>
                    <a:latin typeface="Calibri"/>
                    <a:cs typeface="Calibri"/>
                  </a:rPr>
                  <a:t>Randomized Controlled Trial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rgbClr val="595959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  <p:sp>
          <p:nvSpPr>
            <p:cNvPr id="19" name="Rounded Rectangle 18"/>
            <p:cNvSpPr/>
            <p:nvPr/>
          </p:nvSpPr>
          <p:spPr bwMode="auto">
            <a:xfrm>
              <a:off x="4953000" y="37338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4953000" y="39624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4953000" y="41910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4953000" y="44196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4953000" y="46482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4953000" y="48768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4953000" y="51054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4953000" y="55626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4953000" y="57912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4953000" y="35052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876800" y="3276600"/>
            <a:ext cx="1524000" cy="381000"/>
            <a:chOff x="4724400" y="3200400"/>
            <a:chExt cx="1524000" cy="381000"/>
          </a:xfrm>
        </p:grpSpPr>
        <p:sp>
          <p:nvSpPr>
            <p:cNvPr id="42" name="Rounded Rectangle 11"/>
            <p:cNvSpPr>
              <a:spLocks noChangeArrowheads="1"/>
            </p:cNvSpPr>
            <p:nvPr/>
          </p:nvSpPr>
          <p:spPr bwMode="auto">
            <a:xfrm>
              <a:off x="4724400" y="32004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5257800" y="3200400"/>
              <a:ext cx="9906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876800" y="5334000"/>
            <a:ext cx="1600200" cy="381000"/>
            <a:chOff x="4724400" y="5257800"/>
            <a:chExt cx="1600200" cy="381000"/>
          </a:xfrm>
        </p:grpSpPr>
        <p:sp>
          <p:nvSpPr>
            <p:cNvPr id="45" name="Rounded Rectangle 11"/>
            <p:cNvSpPr>
              <a:spLocks noChangeArrowheads="1"/>
            </p:cNvSpPr>
            <p:nvPr/>
          </p:nvSpPr>
          <p:spPr bwMode="auto">
            <a:xfrm>
              <a:off x="4724400" y="52578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5257800" y="5257800"/>
              <a:ext cx="10668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876800" y="5943600"/>
            <a:ext cx="2057400" cy="381000"/>
            <a:chOff x="4724400" y="5943600"/>
            <a:chExt cx="2057400" cy="381000"/>
          </a:xfrm>
        </p:grpSpPr>
        <p:sp>
          <p:nvSpPr>
            <p:cNvPr id="48" name="Rounded Rectangle 11"/>
            <p:cNvSpPr>
              <a:spLocks noChangeArrowheads="1"/>
            </p:cNvSpPr>
            <p:nvPr/>
          </p:nvSpPr>
          <p:spPr bwMode="auto">
            <a:xfrm>
              <a:off x="4724400" y="59436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5257800" y="5943600"/>
              <a:ext cx="1524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8800" y="3657600"/>
            <a:ext cx="4114800" cy="2133600"/>
            <a:chOff x="482600" y="3581400"/>
            <a:chExt cx="4114800" cy="2133600"/>
          </a:xfrm>
        </p:grpSpPr>
        <p:sp>
          <p:nvSpPr>
            <p:cNvPr id="51" name="Rounded Rectangle 50"/>
            <p:cNvSpPr/>
            <p:nvPr/>
          </p:nvSpPr>
          <p:spPr bwMode="auto">
            <a:xfrm>
              <a:off x="482600" y="3581400"/>
              <a:ext cx="4114800" cy="2133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635000" y="3733800"/>
              <a:ext cx="3810000" cy="18288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787400" y="3810000"/>
              <a:ext cx="3505200" cy="153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Meta-analysis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Practice Guideline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Randomized Controlled Trial</a:t>
              </a:r>
              <a:endParaRPr lang="en-US" sz="2000" dirty="0"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6" name="Rounded Rectangle 15"/>
          <p:cNvSpPr/>
          <p:nvPr/>
        </p:nvSpPr>
        <p:spPr bwMode="auto">
          <a:xfrm>
            <a:off x="685800" y="1981200"/>
            <a:ext cx="3886200" cy="1295400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8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0365" y="381000"/>
            <a:ext cx="8383270" cy="6172200"/>
            <a:chOff x="380365" y="381000"/>
            <a:chExt cx="8383270" cy="6172200"/>
          </a:xfrm>
        </p:grpSpPr>
        <p:grpSp>
          <p:nvGrpSpPr>
            <p:cNvPr id="7" name="Group 6"/>
            <p:cNvGrpSpPr/>
            <p:nvPr/>
          </p:nvGrpSpPr>
          <p:grpSpPr>
            <a:xfrm>
              <a:off x="380365" y="381000"/>
              <a:ext cx="8383270" cy="6172200"/>
              <a:chOff x="380365" y="381000"/>
              <a:chExt cx="8383270" cy="6172200"/>
            </a:xfrm>
          </p:grpSpPr>
          <p:pic>
            <p:nvPicPr>
              <p:cNvPr id="5" name="Picture 4" descr="Screen Shot 2014-08-26 at 3.34.10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365" y="381000"/>
                <a:ext cx="8383270" cy="5654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81000" y="6019800"/>
                <a:ext cx="8382000" cy="5334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4648200" y="2895600"/>
              <a:ext cx="3810000" cy="2895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8800" y="3657600"/>
            <a:ext cx="4114800" cy="2133600"/>
            <a:chOff x="558800" y="3657600"/>
            <a:chExt cx="4114800" cy="2133600"/>
          </a:xfrm>
        </p:grpSpPr>
        <p:sp>
          <p:nvSpPr>
            <p:cNvPr id="51" name="Rounded Rectangle 50"/>
            <p:cNvSpPr/>
            <p:nvPr/>
          </p:nvSpPr>
          <p:spPr bwMode="auto">
            <a:xfrm>
              <a:off x="558800" y="3657600"/>
              <a:ext cx="4114800" cy="2133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711200" y="3810000"/>
              <a:ext cx="3810000" cy="18288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863600" y="3844181"/>
              <a:ext cx="3505200" cy="171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Scroll to</a:t>
              </a:r>
            </a:p>
            <a:p>
              <a:pPr eaLnBrk="0" hangingPunct="0"/>
              <a:r>
                <a:rPr lang="en-US" sz="2800" dirty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</a:t>
              </a: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</a:t>
              </a:r>
            </a:p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and 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Systematic Reviews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066800" y="4419600"/>
              <a:ext cx="1295400" cy="304800"/>
              <a:chOff x="1066800" y="4419600"/>
              <a:chExt cx="1295400" cy="304800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1066800" y="4419600"/>
                <a:ext cx="304800" cy="304800"/>
              </a:xfrm>
              <a:prstGeom prst="rect">
                <a:avLst/>
              </a:prstGeom>
              <a:solidFill>
                <a:srgbClr val="E5E5E5"/>
              </a:solidFill>
              <a:ln w="9525" cap="flat" cmpd="sng" algn="ctr">
                <a:solidFill>
                  <a:srgbClr val="004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>
                    <a:latin typeface="Geneva" pitchFamily="-111" charset="0"/>
                  </a:rPr>
                  <a:t>-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 bwMode="auto">
              <a:xfrm>
                <a:off x="1371600" y="4419600"/>
                <a:ext cx="990600" cy="3048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sng" strike="noStrike" cap="none" normalizeH="0" baseline="0" dirty="0" smtClean="0">
                    <a:ln>
                      <a:noFill/>
                    </a:ln>
                    <a:solidFill>
                      <a:srgbClr val="004080"/>
                    </a:solidFill>
                    <a:effectLst/>
                    <a:latin typeface="Calibri"/>
                    <a:cs typeface="Calibri"/>
                  </a:rPr>
                  <a:t>Subsets</a:t>
                </a:r>
                <a:endParaRPr kumimoji="0" lang="en-US" sz="2000" b="0" i="0" u="sng" strike="noStrike" cap="none" normalizeH="0" baseline="0" dirty="0">
                  <a:ln>
                    <a:noFill/>
                  </a:ln>
                  <a:solidFill>
                    <a:srgbClr val="004080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pic>
        <p:nvPicPr>
          <p:cNvPr id="9" name="Picture 8" descr="Screen Shot 2014-08-26 at 3.38.3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2462" r="1750" b="2208"/>
          <a:stretch/>
        </p:blipFill>
        <p:spPr>
          <a:xfrm>
            <a:off x="4953000" y="3124200"/>
            <a:ext cx="3619979" cy="28305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24400" y="5410200"/>
            <a:ext cx="1295400" cy="457200"/>
            <a:chOff x="4724400" y="5410200"/>
            <a:chExt cx="1295400" cy="457200"/>
          </a:xfrm>
        </p:grpSpPr>
        <p:sp>
          <p:nvSpPr>
            <p:cNvPr id="54" name="Rounded Rectangle 11"/>
            <p:cNvSpPr>
              <a:spLocks noChangeArrowheads="1"/>
            </p:cNvSpPr>
            <p:nvPr/>
          </p:nvSpPr>
          <p:spPr bwMode="auto">
            <a:xfrm>
              <a:off x="4724400" y="5410200"/>
              <a:ext cx="457200" cy="457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5257800" y="5410200"/>
              <a:ext cx="762000" cy="4572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42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7200" dirty="0">
                <a:solidFill>
                  <a:schemeClr val="bg1"/>
                </a:solidFill>
                <a:latin typeface="Textile" charset="0"/>
                <a:ea typeface="ＭＳ Ｐゴシック" pitchFamily="-106" charset="-128"/>
                <a:cs typeface="ＭＳ Ｐゴシック" pitchFamily="-106" charset="-128"/>
              </a:rPr>
              <a:t>To begin...</a:t>
            </a: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9-02 at 3.10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243840"/>
            <a:ext cx="5547360" cy="637032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43400" y="1905000"/>
            <a:ext cx="3810000" cy="1371600"/>
            <a:chOff x="4876800" y="2819400"/>
            <a:chExt cx="3810000" cy="1371600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4876800" y="2819400"/>
              <a:ext cx="3810000" cy="13716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5334000" y="3200400"/>
              <a:ext cx="2895601" cy="609600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3200" dirty="0">
                  <a:latin typeface="Verdana" charset="0"/>
                </a:rPr>
                <a:t>Click PubMed</a:t>
              </a:r>
              <a:endParaRPr lang="en-US" sz="1700" dirty="0">
                <a:latin typeface="Verdana" charset="0"/>
              </a:endParaRPr>
            </a:p>
          </p:txBody>
        </p:sp>
      </p:grp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962400" y="4419600"/>
            <a:ext cx="609600" cy="304800"/>
          </a:xfrm>
          <a:prstGeom prst="roundRect">
            <a:avLst>
              <a:gd name="adj" fmla="val 16667"/>
            </a:avLst>
          </a:prstGeom>
          <a:noFill/>
          <a:ln w="1301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rot="1746646" flipV="1">
            <a:off x="4459122" y="2789922"/>
            <a:ext cx="347664" cy="1590338"/>
          </a:xfrm>
          <a:prstGeom prst="upArrow">
            <a:avLst>
              <a:gd name="adj1" fmla="val 50368"/>
              <a:gd name="adj2" fmla="val 89354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1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39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b="1" i="1" u="sng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</a:rPr>
              <a:t>Create a Search Strategy Plan</a:t>
            </a:r>
            <a:endParaRPr lang="en-US" sz="4800" b="1" i="1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02853" name="Rectangle 5"/>
          <p:cNvSpPr>
            <a:spLocks noChangeArrowheads="1"/>
          </p:cNvSpPr>
          <p:nvPr/>
        </p:nvSpPr>
        <p:spPr bwMode="auto">
          <a:xfrm>
            <a:off x="457200" y="2057400"/>
            <a:ext cx="8229600" cy="685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Identify the question and key concepts:</a:t>
            </a:r>
          </a:p>
        </p:txBody>
      </p:sp>
      <p:sp>
        <p:nvSpPr>
          <p:cNvPr id="1102854" name="Rectangle 6"/>
          <p:cNvSpPr>
            <a:spLocks noChangeArrowheads="1"/>
          </p:cNvSpPr>
          <p:nvPr/>
        </p:nvSpPr>
        <p:spPr bwMode="auto">
          <a:xfrm>
            <a:off x="457200" y="2971800"/>
            <a:ext cx="8229600" cy="1600200"/>
          </a:xfrm>
          <a:prstGeom prst="rect">
            <a:avLst/>
          </a:prstGeom>
          <a:solidFill>
            <a:srgbClr val="FFFFFF"/>
          </a:solidFill>
          <a:ln w="63500" cmpd="dbl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800"/>
              </a:spcAft>
            </a:pPr>
            <a:r>
              <a:rPr lang="en-US" sz="3000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prevention and control of</a:t>
            </a:r>
          </a:p>
          <a:p>
            <a:pPr algn="ctr" eaLnBrk="0" hangingPunct="0">
              <a:spcAft>
                <a:spcPts val="1800"/>
              </a:spcAft>
            </a:pPr>
            <a:r>
              <a:rPr lang="en-US" sz="3000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hypertension with life style changes</a:t>
            </a:r>
            <a:endParaRPr lang="en-US" sz="3000" i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02855" name="Rectangle 7"/>
          <p:cNvSpPr>
            <a:spLocks noChangeArrowheads="1"/>
          </p:cNvSpPr>
          <p:nvPr/>
        </p:nvSpPr>
        <p:spPr bwMode="auto">
          <a:xfrm>
            <a:off x="228600" y="4800600"/>
            <a:ext cx="8686800" cy="1295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Write the search program using </a:t>
            </a:r>
          </a:p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edical subject headings (</a:t>
            </a:r>
            <a:r>
              <a:rPr lang="en-US" sz="26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n-US" sz="26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2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2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2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02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53" grpId="0" animBg="1" autoUpdateAnimBg="0"/>
      <p:bldP spid="1102854" grpId="0" animBg="1" autoUpdateAnimBg="0"/>
      <p:bldP spid="110285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800" dirty="0" smtClean="0">
                <a:solidFill>
                  <a:schemeClr val="bg1"/>
                </a:solidFill>
                <a:latin typeface="Verdana" charset="0"/>
              </a:rPr>
              <a:t>Using </a:t>
            </a:r>
            <a:r>
              <a:rPr lang="en-US" sz="4800" dirty="0" err="1" smtClean="0">
                <a:solidFill>
                  <a:schemeClr val="bg1"/>
                </a:solidFill>
                <a:latin typeface="Verdana" charset="0"/>
              </a:rPr>
              <a:t>MeSH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</a:rPr>
              <a:t> Database</a:t>
            </a:r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6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09800" y="609600"/>
            <a:ext cx="47244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000" u="sng" dirty="0">
                <a:solidFill>
                  <a:srgbClr val="CC0000"/>
                </a:solidFill>
                <a:latin typeface="Book Antiqua" charset="0"/>
              </a:rPr>
              <a:t>MeSH Database</a:t>
            </a:r>
            <a:endParaRPr lang="en-US" sz="4800" b="1" dirty="0">
              <a:solidFill>
                <a:srgbClr val="CC0000"/>
              </a:solidFill>
              <a:latin typeface="Book Antiqua" charset="0"/>
            </a:endParaRPr>
          </a:p>
        </p:txBody>
      </p:sp>
      <p:sp>
        <p:nvSpPr>
          <p:cNvPr id="1144839" name="Rectangle 7"/>
          <p:cNvSpPr>
            <a:spLocks noChangeArrowheads="1"/>
          </p:cNvSpPr>
          <p:nvPr/>
        </p:nvSpPr>
        <p:spPr bwMode="auto">
          <a:xfrm>
            <a:off x="990600" y="3200400"/>
            <a:ext cx="71628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Terms in the database are called</a:t>
            </a:r>
          </a:p>
          <a:p>
            <a:pPr eaLnBrk="0" hangingPunct="0"/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	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edical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ubject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eadings or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MeSH</a:t>
            </a:r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.</a:t>
            </a:r>
          </a:p>
        </p:txBody>
      </p:sp>
      <p:sp>
        <p:nvSpPr>
          <p:cNvPr id="1144840" name="Rectangle 8"/>
          <p:cNvSpPr>
            <a:spLocks noChangeArrowheads="1"/>
          </p:cNvSpPr>
          <p:nvPr/>
        </p:nvSpPr>
        <p:spPr bwMode="auto">
          <a:xfrm>
            <a:off x="990600" y="1905000"/>
            <a:ext cx="71628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is a “controlled vocabulary list” of more than</a:t>
            </a:r>
          </a:p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u="sng" dirty="0">
                <a:solidFill>
                  <a:srgbClr val="CC0000"/>
                </a:solidFill>
                <a:latin typeface="Textile" charset="0"/>
              </a:rPr>
              <a:t>25,000</a:t>
            </a:r>
            <a:r>
              <a:rPr lang="en-US" dirty="0">
                <a:solidFill>
                  <a:srgbClr val="000000"/>
                </a:solidFill>
                <a:latin typeface="Book Antiqua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subject headings.</a:t>
            </a:r>
          </a:p>
        </p:txBody>
      </p:sp>
      <p:sp>
        <p:nvSpPr>
          <p:cNvPr id="1144841" name="Rectangle 9"/>
          <p:cNvSpPr>
            <a:spLocks noChangeArrowheads="1"/>
          </p:cNvSpPr>
          <p:nvPr/>
        </p:nvSpPr>
        <p:spPr bwMode="auto">
          <a:xfrm>
            <a:off x="914400" y="4419600"/>
            <a:ext cx="7315200" cy="152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The 10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-15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3200" b="1" i="1" dirty="0" err="1">
                <a:solidFill>
                  <a:srgbClr val="CC0000"/>
                </a:solidFill>
                <a:latin typeface="Book Antiqua" pitchFamily="-106" charset="0"/>
                <a:ea typeface="ＭＳ Ｐゴシック" pitchFamily="-106" charset="-128"/>
                <a:cs typeface="ＭＳ Ｐゴシック" pitchFamily="-106" charset="-128"/>
              </a:rPr>
              <a:t>MeSH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assigned 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to each article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in 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PubMed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like a keyword abstract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of the article.</a:t>
            </a:r>
            <a:endParaRPr lang="en-US" dirty="0">
              <a:solidFill>
                <a:srgbClr val="000000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229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48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448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4484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839" grpId="0" autoUpdateAnimBg="0"/>
      <p:bldP spid="1144840" grpId="0" autoUpdateAnimBg="0"/>
      <p:bldP spid="114484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2" name="Picture 1" descr="Screen Shot 2014-08-15 at 3.2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90" y="311912"/>
            <a:ext cx="6306820" cy="6234176"/>
          </a:xfrm>
          <a:prstGeom prst="rect">
            <a:avLst/>
          </a:prstGeom>
          <a:ln>
            <a:solidFill>
              <a:srgbClr val="A6A6A6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863725" y="4038600"/>
            <a:ext cx="5527675" cy="1524000"/>
            <a:chOff x="1676400" y="4837113"/>
            <a:chExt cx="5527675" cy="1411287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18" name="AutoShape 10"/>
          <p:cNvSpPr>
            <a:spLocks noChangeArrowheads="1"/>
          </p:cNvSpPr>
          <p:nvPr/>
        </p:nvSpPr>
        <p:spPr bwMode="auto">
          <a:xfrm rot="2340922">
            <a:off x="4747249" y="2433771"/>
            <a:ext cx="379413" cy="2274824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5634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4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994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39946" name="Rectangle 9"/>
            <p:cNvSpPr>
              <a:spLocks noChangeArrowheads="1"/>
            </p:cNvSpPr>
            <p:nvPr/>
          </p:nvSpPr>
          <p:spPr bwMode="auto">
            <a:xfrm>
              <a:off x="96" y="816"/>
              <a:ext cx="1680" cy="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1822CD"/>
                  </a:solidFill>
                </a:rPr>
                <a:t> </a:t>
              </a:r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A1   Body Regions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A2   </a:t>
              </a:r>
              <a:r>
                <a:rPr lang="en-US" sz="11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Musculoskeletal System</a:t>
              </a:r>
              <a:endPara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A3   Digestive System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A4   Respiratory System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A5   Urogenital System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A6   Endocrine System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A7   </a:t>
              </a:r>
              <a:r>
                <a:rPr lang="en-US" sz="11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Cardiovascular System</a:t>
              </a:r>
              <a:endPara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A8   Nervous System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A9   Sense Organs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A10 Tissues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A11 Cells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A12 Fluids and Secretions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A13 Animal Structures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A14 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Stomatognathic</a:t>
              </a:r>
              <a:r>
                <a:rPr lang="en-US" sz="11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System</a:t>
              </a:r>
              <a:endPara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A15 Hemic </a:t>
              </a:r>
              <a:r>
                <a:rPr lang="en-US" sz="11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and Immune </a:t>
              </a:r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Systems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A16 Embryonic Structures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</a:t>
              </a:r>
              <a:r>
                <a:rPr lang="en-US" sz="1100" dirty="0">
                  <a:latin typeface="Verdana" charset="0"/>
                  <a:ea typeface="Verdana" charset="0"/>
                  <a:cs typeface="Verdana" charset="0"/>
                </a:rPr>
                <a:t>17 Integumentary </a:t>
              </a:r>
              <a:r>
                <a:rPr lang="en-US" sz="1100" dirty="0" smtClean="0">
                  <a:latin typeface="Verdana" charset="0"/>
                  <a:ea typeface="Verdana" charset="0"/>
                  <a:cs typeface="Verdana" charset="0"/>
                </a:rPr>
                <a:t>System</a:t>
              </a:r>
            </a:p>
            <a:p>
              <a:pPr eaLnBrk="0" hangingPunct="0"/>
              <a:r>
                <a:rPr lang="en-US" sz="1100" dirty="0" smtClean="0">
                  <a:latin typeface="Verdana" charset="0"/>
                  <a:ea typeface="Verdana" charset="0"/>
                  <a:cs typeface="Verdana" charset="0"/>
                </a:rPr>
                <a:t> A18 Plant Structures</a:t>
              </a:r>
            </a:p>
            <a:p>
              <a:pPr eaLnBrk="0" hangingPunct="0"/>
              <a:r>
                <a:rPr lang="en-US" sz="1100" dirty="0" smtClean="0">
                  <a:latin typeface="Verdana" charset="0"/>
                  <a:ea typeface="Verdana" charset="0"/>
                  <a:cs typeface="Verdana" charset="0"/>
                </a:rPr>
                <a:t> A19 Fungal Structures</a:t>
              </a:r>
            </a:p>
            <a:p>
              <a:pPr eaLnBrk="0" hangingPunct="0"/>
              <a:r>
                <a:rPr lang="en-US" sz="1100" dirty="0" smtClean="0">
                  <a:latin typeface="Verdana" charset="0"/>
                  <a:ea typeface="Verdana" charset="0"/>
                  <a:cs typeface="Verdana" charset="0"/>
                </a:rPr>
                <a:t> A20 Bacterial Structures</a:t>
              </a:r>
            </a:p>
            <a:p>
              <a:pPr eaLnBrk="0" hangingPunct="0"/>
              <a:r>
                <a:rPr lang="en-US" sz="1100" dirty="0" smtClean="0">
                  <a:latin typeface="Verdana" charset="0"/>
                  <a:ea typeface="Verdana" charset="0"/>
                  <a:cs typeface="Verdana" charset="0"/>
                </a:rPr>
                <a:t> A21 Viral Structures</a:t>
              </a:r>
              <a:endParaRPr lang="en-US" sz="1100" dirty="0"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9947" name="Rectangle 12"/>
            <p:cNvSpPr>
              <a:spLocks noChangeArrowheads="1"/>
            </p:cNvSpPr>
            <p:nvPr/>
          </p:nvSpPr>
          <p:spPr bwMode="auto">
            <a:xfrm>
              <a:off x="96" y="3552"/>
              <a:ext cx="1218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1822CD"/>
                  </a:solidFill>
                </a:rPr>
                <a:t> </a:t>
              </a:r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B1  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Eukaryota</a:t>
              </a:r>
              <a:endPara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B2  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Archaea</a:t>
              </a:r>
              <a:endPara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11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B3  Bacteria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B4  Viruses</a:t>
              </a:r>
            </a:p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B5  </a:t>
              </a:r>
              <a:r>
                <a:rPr lang="en-US" sz="11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Organism Forms</a:t>
              </a:r>
              <a:endPara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9948" name="Rectangle 13"/>
            <p:cNvSpPr>
              <a:spLocks noChangeArrowheads="1"/>
            </p:cNvSpPr>
            <p:nvPr/>
          </p:nvSpPr>
          <p:spPr bwMode="auto">
            <a:xfrm>
              <a:off x="1008" y="96"/>
              <a:ext cx="374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i="1" dirty="0">
                  <a:latin typeface="Verdana" charset="0"/>
                  <a:ea typeface="Verdana" charset="0"/>
                  <a:cs typeface="Verdana" charset="0"/>
                </a:rPr>
                <a:t>Frequently Used Mesh Categories </a:t>
              </a:r>
              <a:r>
                <a:rPr lang="en-US" sz="2200" i="1" dirty="0" smtClean="0">
                  <a:latin typeface="Verdana" charset="0"/>
                  <a:ea typeface="Verdana" charset="0"/>
                  <a:cs typeface="Verdana" charset="0"/>
                </a:rPr>
                <a:t>– 2011</a:t>
              </a:r>
            </a:p>
          </p:txBody>
        </p:sp>
      </p:grpSp>
      <p:sp>
        <p:nvSpPr>
          <p:cNvPr id="53251" name="Rectangle 25"/>
          <p:cNvSpPr>
            <a:spLocks noChangeArrowheads="1"/>
          </p:cNvSpPr>
          <p:nvPr/>
        </p:nvSpPr>
        <p:spPr bwMode="auto">
          <a:xfrm>
            <a:off x="228600" y="838200"/>
            <a:ext cx="1912937" cy="304800"/>
          </a:xfrm>
          <a:prstGeom prst="rect">
            <a:avLst/>
          </a:prstGeom>
          <a:solidFill>
            <a:schemeClr val="bg1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A   Anatomy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53253" name="Rectangle 34"/>
          <p:cNvSpPr>
            <a:spLocks noChangeArrowheads="1"/>
          </p:cNvSpPr>
          <p:nvPr/>
        </p:nvSpPr>
        <p:spPr bwMode="auto">
          <a:xfrm>
            <a:off x="228600" y="5181600"/>
            <a:ext cx="2057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B   Organisms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971800" y="1295400"/>
            <a:ext cx="3048000" cy="50013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 Bacterial Infections &amp; Mycoses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 Virus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C3 Parasitic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C4 Neoplasms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C5 Musculoskeletal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C6 Digestive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C7 Stomatognathic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C8 Respiratory Tract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C9 Otorhinolaryngologic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C10 Nervous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C11 Eye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C12 Male Urogenital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C13 Female Urogenital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Pregnancy Complications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C14 Cardiovascular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C15 Hemic &amp; Lymphatic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C16 Congenital, Hereditary,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Neonatal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Abnormalities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C17 Skin &amp;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Connective Tissue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C18 Nutritional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Metabolic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C19 Endocrine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C20 Immune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C21 Disorders of Environmental Origin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C22 Animal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C23 Pathologic Conditions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Signs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 and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Symptoms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C24 Occupational Diseases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C25 Substance-Related Disorders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C26 Wounds and Injuries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3276600" y="838200"/>
            <a:ext cx="19050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C   Diseases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6019800" y="838200"/>
            <a:ext cx="2819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D   Chemicals &amp; Drugs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19800" y="1295400"/>
            <a:ext cx="2895600" cy="33085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  Inorganic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  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D3  Heterocyclic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D4  Polycyclic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D5  Macromolecular Substances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D6  Hormones, Hormone Substitutes, </a:t>
            </a:r>
            <a:endParaRPr lang="en-US" sz="11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&amp; Hormone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Antagonists 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D8  Enzymes, &amp; Coenzymes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D9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Carbohydrates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D10 Lipids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D12 Amino Acids, Peptides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Proteins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D13 Nucleic Acids, Nucleotides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Nucleosides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D20 Complex Mixtures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D23 Biologic Factors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D25 Biomedical and Dental Materials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D26 Pharmaceutical Preparations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D27 Chemical Actions and Uses</a:t>
            </a:r>
          </a:p>
        </p:txBody>
      </p:sp>
    </p:spTree>
    <p:extLst>
      <p:ext uri="{BB962C8B-B14F-4D97-AF65-F5344CB8AC3E}">
        <p14:creationId xmlns:p14="http://schemas.microsoft.com/office/powerpoint/2010/main" val="99846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3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200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/>
            </a:solidFill>
            <a:ln w="1143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latin typeface="Times" charset="0"/>
              </a:endParaRPr>
            </a:p>
          </p:txBody>
        </p:sp>
        <p:sp>
          <p:nvSpPr>
            <p:cNvPr id="42001" name="Rectangle 15"/>
            <p:cNvSpPr>
              <a:spLocks noChangeArrowheads="1"/>
            </p:cNvSpPr>
            <p:nvPr/>
          </p:nvSpPr>
          <p:spPr bwMode="auto">
            <a:xfrm>
              <a:off x="76200" y="76200"/>
              <a:ext cx="8991600" cy="6705600"/>
            </a:xfrm>
            <a:prstGeom prst="rect">
              <a:avLst/>
            </a:prstGeom>
            <a:noFill/>
            <a:ln w="57150" cmpd="thickThin">
              <a:solidFill>
                <a:srgbClr val="004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41987" name="Group 20"/>
          <p:cNvGrpSpPr>
            <a:grpSpLocks/>
          </p:cNvGrpSpPr>
          <p:nvPr/>
        </p:nvGrpSpPr>
        <p:grpSpPr bwMode="auto">
          <a:xfrm>
            <a:off x="533400" y="1246188"/>
            <a:ext cx="8077200" cy="5307012"/>
            <a:chOff x="533400" y="1246257"/>
            <a:chExt cx="8077200" cy="5306943"/>
          </a:xfrm>
        </p:grpSpPr>
        <p:sp>
          <p:nvSpPr>
            <p:cNvPr id="41989" name="Rectangle 5"/>
            <p:cNvSpPr>
              <a:spLocks noChangeArrowheads="1"/>
            </p:cNvSpPr>
            <p:nvPr/>
          </p:nvSpPr>
          <p:spPr bwMode="auto">
            <a:xfrm>
              <a:off x="685800" y="1246257"/>
              <a:ext cx="77724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Analytical, Diagnostic, &amp; Therapeutic Techniques &amp; Equipment</a:t>
              </a:r>
            </a:p>
          </p:txBody>
        </p:sp>
        <p:sp>
          <p:nvSpPr>
            <p:cNvPr id="41990" name="Rectangle 6"/>
            <p:cNvSpPr>
              <a:spLocks noChangeArrowheads="1"/>
            </p:cNvSpPr>
            <p:nvPr/>
          </p:nvSpPr>
          <p:spPr bwMode="auto">
            <a:xfrm>
              <a:off x="2819400" y="1703457"/>
              <a:ext cx="3505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Psychiatry and Psychology</a:t>
              </a:r>
            </a:p>
          </p:txBody>
        </p:sp>
        <p:sp>
          <p:nvSpPr>
            <p:cNvPr id="41991" name="Rectangle 7"/>
            <p:cNvSpPr>
              <a:spLocks noChangeArrowheads="1"/>
            </p:cNvSpPr>
            <p:nvPr/>
          </p:nvSpPr>
          <p:spPr bwMode="auto">
            <a:xfrm>
              <a:off x="533400" y="2203847"/>
              <a:ext cx="8077200" cy="353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Biological Sciences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41992" name="Rectangle 8"/>
            <p:cNvSpPr>
              <a:spLocks noChangeArrowheads="1"/>
            </p:cNvSpPr>
            <p:nvPr/>
          </p:nvSpPr>
          <p:spPr bwMode="auto">
            <a:xfrm>
              <a:off x="2743200" y="2770301"/>
              <a:ext cx="3657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004080"/>
                  </a:solidFill>
                  <a:latin typeface="Verdana" charset="0"/>
                </a:rPr>
                <a:t>Natural Sciences</a:t>
              </a:r>
              <a:endParaRPr lang="en-US" sz="1700" b="1" u="sng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41993" name="Rectangle 9"/>
            <p:cNvSpPr>
              <a:spLocks noChangeArrowheads="1"/>
            </p:cNvSpPr>
            <p:nvPr/>
          </p:nvSpPr>
          <p:spPr bwMode="auto">
            <a:xfrm>
              <a:off x="2362201" y="3913257"/>
              <a:ext cx="4419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Technology, Industry, Agriculture</a:t>
              </a:r>
            </a:p>
          </p:txBody>
        </p:sp>
        <p:sp>
          <p:nvSpPr>
            <p:cNvPr id="41994" name="Rectangle 10"/>
            <p:cNvSpPr>
              <a:spLocks noChangeArrowheads="1"/>
            </p:cNvSpPr>
            <p:nvPr/>
          </p:nvSpPr>
          <p:spPr bwMode="auto">
            <a:xfrm>
              <a:off x="990600" y="3456057"/>
              <a:ext cx="71628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Anthropology, Education, Sociology &amp; Social Phenomena</a:t>
              </a:r>
            </a:p>
          </p:txBody>
        </p:sp>
        <p:sp>
          <p:nvSpPr>
            <p:cNvPr id="41995" name="Rectangle 11"/>
            <p:cNvSpPr>
              <a:spLocks noChangeArrowheads="1"/>
            </p:cNvSpPr>
            <p:nvPr/>
          </p:nvSpPr>
          <p:spPr bwMode="auto">
            <a:xfrm>
              <a:off x="2819400" y="5742057"/>
              <a:ext cx="3505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Publication Characteristics</a:t>
              </a:r>
            </a:p>
          </p:txBody>
        </p:sp>
        <p:sp>
          <p:nvSpPr>
            <p:cNvPr id="41996" name="Rectangle 12"/>
            <p:cNvSpPr>
              <a:spLocks noChangeArrowheads="1"/>
            </p:cNvSpPr>
            <p:nvPr/>
          </p:nvSpPr>
          <p:spPr bwMode="auto">
            <a:xfrm>
              <a:off x="3200400" y="4370457"/>
              <a:ext cx="2743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Information Science</a:t>
              </a:r>
            </a:p>
          </p:txBody>
        </p:sp>
        <p:sp>
          <p:nvSpPr>
            <p:cNvPr id="41997" name="Rectangle 13"/>
            <p:cNvSpPr>
              <a:spLocks noChangeArrowheads="1"/>
            </p:cNvSpPr>
            <p:nvPr/>
          </p:nvSpPr>
          <p:spPr bwMode="auto">
            <a:xfrm>
              <a:off x="3581400" y="4827657"/>
              <a:ext cx="1981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Named Groups</a:t>
              </a:r>
            </a:p>
          </p:txBody>
        </p:sp>
        <p:sp>
          <p:nvSpPr>
            <p:cNvPr id="41998" name="Rectangle 14"/>
            <p:cNvSpPr>
              <a:spLocks noChangeArrowheads="1"/>
            </p:cNvSpPr>
            <p:nvPr/>
          </p:nvSpPr>
          <p:spPr bwMode="auto">
            <a:xfrm>
              <a:off x="3733800" y="5284857"/>
              <a:ext cx="16764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Health Care</a:t>
              </a:r>
            </a:p>
          </p:txBody>
        </p:sp>
        <p:sp>
          <p:nvSpPr>
            <p:cNvPr id="41999" name="Rectangle 15"/>
            <p:cNvSpPr>
              <a:spLocks noChangeArrowheads="1"/>
            </p:cNvSpPr>
            <p:nvPr/>
          </p:nvSpPr>
          <p:spPr bwMode="auto">
            <a:xfrm>
              <a:off x="3124200" y="6199257"/>
              <a:ext cx="2895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Geographic Locations</a:t>
              </a:r>
            </a:p>
          </p:txBody>
        </p:sp>
      </p:grpSp>
      <p:sp>
        <p:nvSpPr>
          <p:cNvPr id="41988" name="Rectangle 18"/>
          <p:cNvSpPr>
            <a:spLocks noChangeArrowheads="1"/>
          </p:cNvSpPr>
          <p:nvPr/>
        </p:nvSpPr>
        <p:spPr bwMode="auto">
          <a:xfrm>
            <a:off x="2362200" y="268288"/>
            <a:ext cx="4365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u="sng" dirty="0">
                <a:solidFill>
                  <a:srgbClr val="004080"/>
                </a:solidFill>
                <a:latin typeface="Monotype Corsiva" charset="0"/>
                <a:ea typeface="Monotype Corsiva" charset="0"/>
                <a:cs typeface="Monotype Corsiva" charset="0"/>
              </a:rPr>
              <a:t>Other Categories Include</a:t>
            </a:r>
            <a:r>
              <a:rPr lang="en-US" sz="3600" b="1" dirty="0">
                <a:solidFill>
                  <a:srgbClr val="004080"/>
                </a:solidFill>
                <a:latin typeface="Monotype Corsiva" charset="0"/>
                <a:ea typeface="Monotype Corsiva" charset="0"/>
                <a:cs typeface="Monotype Corsiva" charset="0"/>
              </a:rPr>
              <a:t>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8851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4-09-02 at 3.18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" r="1000" b="1957"/>
          <a:stretch/>
        </p:blipFill>
        <p:spPr>
          <a:xfrm>
            <a:off x="381000" y="304800"/>
            <a:ext cx="8513178" cy="3938460"/>
          </a:xfrm>
          <a:prstGeom prst="rect">
            <a:avLst/>
          </a:prstGeom>
        </p:spPr>
      </p:pic>
      <p:grpSp>
        <p:nvGrpSpPr>
          <p:cNvPr id="27" name="Group 18"/>
          <p:cNvGrpSpPr>
            <a:grpSpLocks/>
          </p:cNvGrpSpPr>
          <p:nvPr/>
        </p:nvGrpSpPr>
        <p:grpSpPr bwMode="auto">
          <a:xfrm>
            <a:off x="381000" y="3276600"/>
            <a:ext cx="8229600" cy="3124200"/>
            <a:chOff x="914400" y="3429000"/>
            <a:chExt cx="8001000" cy="3124200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914400" y="3429000"/>
              <a:ext cx="8001000" cy="3124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066800" y="3574312"/>
              <a:ext cx="7696200" cy="2833577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81200" y="3810000"/>
            <a:ext cx="2309172" cy="685800"/>
            <a:chOff x="2057400" y="3810000"/>
            <a:chExt cx="2309172" cy="685800"/>
          </a:xfrm>
        </p:grpSpPr>
        <p:sp>
          <p:nvSpPr>
            <p:cNvPr id="31" name="AutoShape 20"/>
            <p:cNvSpPr>
              <a:spLocks noChangeArrowheads="1"/>
            </p:cNvSpPr>
            <p:nvPr/>
          </p:nvSpPr>
          <p:spPr bwMode="auto">
            <a:xfrm flipV="1">
              <a:off x="2057400" y="3810000"/>
              <a:ext cx="2309172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2133601" y="3962400"/>
              <a:ext cx="2133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hypertension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3211848" y="854790"/>
            <a:ext cx="379412" cy="3107985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400800" y="533400"/>
            <a:ext cx="2057400" cy="3962400"/>
            <a:chOff x="6400800" y="533400"/>
            <a:chExt cx="2057400" cy="3962400"/>
          </a:xfrm>
        </p:grpSpPr>
        <p:sp>
          <p:nvSpPr>
            <p:cNvPr id="35" name="AutoShape 12"/>
            <p:cNvSpPr>
              <a:spLocks noChangeArrowheads="1"/>
            </p:cNvSpPr>
            <p:nvPr/>
          </p:nvSpPr>
          <p:spPr bwMode="auto">
            <a:xfrm flipV="1">
              <a:off x="6400800" y="38100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848600" y="533400"/>
              <a:ext cx="609600" cy="381000"/>
              <a:chOff x="5410200" y="990600"/>
              <a:chExt cx="533400" cy="304800"/>
            </a:xfrm>
          </p:grpSpPr>
          <p:sp>
            <p:nvSpPr>
              <p:cNvPr id="37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8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2590800" y="4800600"/>
            <a:ext cx="4267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(Note: If there is a Boolean OR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relationship, start with the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“OR” statement first.)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76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5" y="838200"/>
            <a:ext cx="8525510" cy="49695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84363" y="4419600"/>
            <a:ext cx="5354637" cy="1676400"/>
            <a:chOff x="1884363" y="4419600"/>
            <a:chExt cx="5354637" cy="167640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1884363" y="4419600"/>
              <a:ext cx="5354637" cy="16764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33600" y="4648200"/>
              <a:ext cx="4876799" cy="1219200"/>
              <a:chOff x="2209801" y="4648200"/>
              <a:chExt cx="4876799" cy="1219200"/>
            </a:xfrm>
          </p:grpSpPr>
          <p:sp>
            <p:nvSpPr>
              <p:cNvPr id="8" name="Rounded Rectangle 7"/>
              <p:cNvSpPr/>
              <p:nvPr/>
            </p:nvSpPr>
            <p:spPr bwMode="auto">
              <a:xfrm>
                <a:off x="2209801" y="4648200"/>
                <a:ext cx="4876799" cy="1219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9" name="Rectangle 33"/>
              <p:cNvSpPr>
                <a:spLocks noChangeArrowheads="1"/>
              </p:cNvSpPr>
              <p:nvPr/>
            </p:nvSpPr>
            <p:spPr bwMode="auto">
              <a:xfrm>
                <a:off x="2362199" y="4903857"/>
                <a:ext cx="441960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4000" dirty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Term Definitions</a:t>
                </a:r>
              </a:p>
            </p:txBody>
          </p:sp>
        </p:grp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81000" y="2362200"/>
            <a:ext cx="6248400" cy="914400"/>
            <a:chOff x="4724400" y="990600"/>
            <a:chExt cx="457200" cy="304800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345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5" y="609600"/>
            <a:ext cx="8525510" cy="49695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2000" y="4572000"/>
            <a:ext cx="7315200" cy="1752600"/>
            <a:chOff x="914400" y="4572000"/>
            <a:chExt cx="7315200" cy="1981200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914400" y="4572000"/>
              <a:ext cx="7315200" cy="198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Click the underlined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term</a:t>
              </a: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066800" y="4724400"/>
              <a:ext cx="7010400" cy="167640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533400" y="2133600"/>
            <a:ext cx="1066800" cy="381000"/>
            <a:chOff x="4724400" y="990600"/>
            <a:chExt cx="457200" cy="304800"/>
          </a:xfrm>
        </p:grpSpPr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9" name="AutoShape 10"/>
          <p:cNvSpPr>
            <a:spLocks noChangeArrowheads="1"/>
          </p:cNvSpPr>
          <p:nvPr/>
        </p:nvSpPr>
        <p:spPr bwMode="auto">
          <a:xfrm rot="20409582">
            <a:off x="1421025" y="2593680"/>
            <a:ext cx="426492" cy="2610976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991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15 at 3.10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32613"/>
            <a:ext cx="4800600" cy="61927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66800" y="3124200"/>
            <a:ext cx="5181600" cy="1143000"/>
            <a:chOff x="381000" y="3200400"/>
            <a:chExt cx="5181600" cy="1143000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381000" y="3200400"/>
              <a:ext cx="5181600" cy="1143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rgbClr val="6666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99016" y="3505200"/>
              <a:ext cx="474556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latin typeface="Verdana" charset="0"/>
                </a:rPr>
                <a:t>Hover mouse over </a:t>
              </a:r>
              <a:r>
                <a:rPr lang="en-US" dirty="0">
                  <a:latin typeface="Verdana" charset="0"/>
                </a:rPr>
                <a:t>Databases</a:t>
              </a:r>
            </a:p>
          </p:txBody>
        </p:sp>
      </p:grpSp>
      <p:sp>
        <p:nvSpPr>
          <p:cNvPr id="14" name="AutoShape 12"/>
          <p:cNvSpPr>
            <a:spLocks noChangeArrowheads="1"/>
          </p:cNvSpPr>
          <p:nvPr/>
        </p:nvSpPr>
        <p:spPr bwMode="auto">
          <a:xfrm rot="2442989" flipH="1">
            <a:off x="5403190" y="1797090"/>
            <a:ext cx="358713" cy="1858331"/>
          </a:xfrm>
          <a:prstGeom prst="upArrow">
            <a:avLst>
              <a:gd name="adj1" fmla="val 50000"/>
              <a:gd name="adj2" fmla="val 118039"/>
            </a:avLst>
          </a:prstGeom>
          <a:gradFill rotWithShape="0">
            <a:gsLst>
              <a:gs pos="0">
                <a:srgbClr val="9A0002"/>
              </a:gs>
              <a:gs pos="50000">
                <a:srgbClr val="F49394"/>
              </a:gs>
              <a:gs pos="100000">
                <a:srgbClr val="9A0002"/>
              </a:gs>
            </a:gsLst>
            <a:lin ang="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324600" y="1752600"/>
            <a:ext cx="762000" cy="381000"/>
            <a:chOff x="6477000" y="1752600"/>
            <a:chExt cx="762000" cy="3810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6553200" y="1828800"/>
              <a:ext cx="609600" cy="228600"/>
            </a:xfrm>
            <a:prstGeom prst="rect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4" name="AutoShape 11"/>
            <p:cNvSpPr>
              <a:spLocks noChangeArrowheads="1"/>
            </p:cNvSpPr>
            <p:nvPr/>
          </p:nvSpPr>
          <p:spPr bwMode="auto">
            <a:xfrm>
              <a:off x="6477000" y="1752600"/>
              <a:ext cx="762000" cy="381000"/>
            </a:xfrm>
            <a:prstGeom prst="roundRect">
              <a:avLst>
                <a:gd name="adj" fmla="val 16667"/>
              </a:avLst>
            </a:prstGeom>
            <a:noFill/>
            <a:ln w="7620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62925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5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" y="381000"/>
            <a:ext cx="8477504" cy="5478272"/>
          </a:xfrm>
          <a:prstGeom prst="rect">
            <a:avLst/>
          </a:prstGeom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648200" y="2819400"/>
            <a:ext cx="1371600" cy="304800"/>
            <a:chOff x="4724400" y="990600"/>
            <a:chExt cx="457200" cy="304800"/>
          </a:xfrm>
        </p:grpSpPr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28700" y="4648200"/>
            <a:ext cx="7086600" cy="1905000"/>
            <a:chOff x="990600" y="4724400"/>
            <a:chExt cx="7086600" cy="19050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990600" y="4724400"/>
              <a:ext cx="7086600" cy="19050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1143000" y="4876800"/>
              <a:ext cx="6781800" cy="1600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562100" y="5006340"/>
              <a:ext cx="6019800" cy="415498"/>
            </a:xfrm>
            <a:prstGeom prst="rect">
              <a:avLst/>
            </a:prstGeom>
            <a:ln>
              <a:noFill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70000"/>
                </a:lnSpc>
                <a:spcAft>
                  <a:spcPts val="3000"/>
                </a:spcAft>
                <a:defRPr/>
              </a:pPr>
              <a:r>
                <a:rPr lang="en-US" sz="2800" b="1" i="1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Sub-headings</a:t>
              </a:r>
              <a:r>
                <a:rPr lang="en-US" sz="28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narrow the “meaning” of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a</a:t>
              </a:r>
              <a:endParaRPr lang="en-US" sz="20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219200" y="5957312"/>
              <a:ext cx="6629400" cy="420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60000"/>
                </a:lnSpc>
                <a:spcAft>
                  <a:spcPts val="3000"/>
                </a:spcAft>
              </a:pP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a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rticles</a:t>
              </a:r>
              <a:r>
                <a:rPr lang="en-US" sz="2000" dirty="0" smtClean="0">
                  <a:solidFill>
                    <a:schemeClr val="bg1"/>
                  </a:solidFill>
                  <a:latin typeface="Verdana" charset="0"/>
                </a:rPr>
                <a:t>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under 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the  </a:t>
              </a:r>
              <a:r>
                <a:rPr lang="en-US" sz="3200" b="1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  <a:r>
                <a:rPr lang="en-US" sz="2800" b="1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term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: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 </a:t>
              </a:r>
              <a:r>
                <a:rPr lang="en-US" b="1" i="1" dirty="0" smtClean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Hypertension</a:t>
              </a:r>
              <a:r>
                <a:rPr lang="en-US" dirty="0" smtClean="0">
                  <a:solidFill>
                    <a:srgbClr val="2B5D8F"/>
                  </a:solidFill>
                  <a:latin typeface="Verdana" charset="0"/>
                </a:rPr>
                <a:t>.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600200" y="5397520"/>
              <a:ext cx="6096000" cy="523220"/>
              <a:chOff x="1295400" y="5496580"/>
              <a:chExt cx="6096000" cy="523220"/>
            </a:xfrm>
          </p:grpSpPr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2743200" y="5496580"/>
                <a:ext cx="46482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Aft>
                    <a:spcPts val="3000"/>
                  </a:spcAft>
                </a:pP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M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 They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are a “subset” of </a:t>
                </a:r>
                <a:r>
                  <a:rPr lang="en-US" sz="2000" b="1" u="sng" dirty="0">
                    <a:solidFill>
                      <a:srgbClr val="2B5D8F"/>
                    </a:solidFill>
                    <a:latin typeface="Verdana" charset="0"/>
                  </a:rPr>
                  <a:t>all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the </a:t>
                </a:r>
                <a:endParaRPr lang="en-US" sz="20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7" name="Rectangle 22"/>
              <p:cNvSpPr>
                <a:spLocks noChangeArrowheads="1"/>
              </p:cNvSpPr>
              <p:nvPr/>
            </p:nvSpPr>
            <p:spPr bwMode="auto">
              <a:xfrm>
                <a:off x="1295400" y="5496580"/>
                <a:ext cx="20574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Aft>
                    <a:spcPts val="3000"/>
                  </a:spcAft>
                </a:pPr>
                <a:r>
                  <a:rPr lang="en-US" sz="2800" b="1" dirty="0" err="1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MeSH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term.</a:t>
                </a:r>
                <a:endParaRPr lang="en-US" sz="20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975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tabLst>
                <a:tab pos="3708400" algn="l"/>
              </a:tabLst>
            </a:pPr>
            <a:r>
              <a:rPr lang="en-US" sz="1900" b="1" dirty="0" smtClean="0">
                <a:solidFill>
                  <a:srgbClr val="2B5D8F"/>
                </a:solidFill>
                <a:latin typeface="Times" charset="0"/>
              </a:rPr>
              <a:t>                                     </a:t>
            </a:r>
            <a:r>
              <a:rPr lang="en-US" sz="1400" dirty="0" smtClean="0">
                <a:solidFill>
                  <a:srgbClr val="2B5D8F"/>
                </a:solidFill>
                <a:latin typeface="Times" charset="0"/>
              </a:rPr>
              <a:t>  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solidFill>
                  <a:srgbClr val="2B5D8F"/>
                </a:solidFill>
                <a:latin typeface="Verdana" charset="0"/>
              </a:rPr>
              <a:t>    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solidFill>
                  <a:srgbClr val="2B5D8F"/>
                </a:solidFill>
                <a:latin typeface="Verdana" charset="0"/>
              </a:rPr>
              <a:t>    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	</a:t>
            </a:r>
            <a:r>
              <a:rPr lang="en-US" sz="1300" dirty="0">
                <a:latin typeface="Verdana" charset="0"/>
              </a:rPr>
              <a:t>embryology </a:t>
            </a:r>
            <a:r>
              <a:rPr lang="en-US" sz="1300" dirty="0" smtClean="0">
                <a:latin typeface="Verdana" charset="0"/>
              </a:rPr>
              <a:t>		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abnormalities 	enzymology 		poisoning 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administrations &amp; dosage	epidemiology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adverse effects	ethics	 		prevention &amp; control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agonists	ethnology	 			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analogs &amp; derivatives	etiology 			psychology	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analysis	genetics			radiation effects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anatomy &amp; histology	growth </a:t>
            </a:r>
            <a:r>
              <a:rPr lang="en-US" sz="1300" dirty="0">
                <a:latin typeface="Verdana" charset="0"/>
              </a:rPr>
              <a:t>&amp; </a:t>
            </a:r>
            <a:r>
              <a:rPr lang="en-US" sz="1300" dirty="0" smtClean="0">
                <a:latin typeface="Verdana" charset="0"/>
              </a:rPr>
              <a:t>development  	radiography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antagonists &amp; </a:t>
            </a:r>
            <a:r>
              <a:rPr lang="en-US" sz="1300" dirty="0">
                <a:latin typeface="Verdana" charset="0"/>
              </a:rPr>
              <a:t>inhibitors </a:t>
            </a:r>
            <a:r>
              <a:rPr lang="en-US" sz="1300" dirty="0" smtClean="0">
                <a:latin typeface="Verdana" charset="0"/>
              </a:rPr>
              <a:t>	history	</a:t>
            </a:r>
            <a:r>
              <a:rPr lang="en-US" sz="1300" dirty="0">
                <a:latin typeface="Verdana" charset="0"/>
              </a:rPr>
              <a:t>	</a:t>
            </a:r>
            <a:r>
              <a:rPr lang="en-US" sz="1300" dirty="0" smtClean="0">
                <a:latin typeface="Verdana" charset="0"/>
              </a:rPr>
              <a:t>	radionuclide imaging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biosynthesis 	</a:t>
            </a:r>
            <a:r>
              <a:rPr lang="en-US" sz="1300" dirty="0" smtClean="0">
                <a:latin typeface="Verdana" charset="0"/>
              </a:rPr>
              <a:t>immunology 		radiotherapy    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blood </a:t>
            </a:r>
            <a:r>
              <a:rPr lang="en-US" sz="1300" dirty="0">
                <a:latin typeface="Verdana" charset="0"/>
              </a:rPr>
              <a:t>	</a:t>
            </a:r>
            <a:r>
              <a:rPr lang="en-US" sz="1300" dirty="0" smtClean="0">
                <a:latin typeface="Verdana" charset="0"/>
              </a:rPr>
              <a:t>injuries		 	rehabilitation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blood </a:t>
            </a:r>
            <a:r>
              <a:rPr lang="en-US" sz="1300" dirty="0">
                <a:latin typeface="Verdana" charset="0"/>
              </a:rPr>
              <a:t>supply </a:t>
            </a:r>
            <a:r>
              <a:rPr lang="en-US" sz="1300" dirty="0" smtClean="0">
                <a:latin typeface="Verdana" charset="0"/>
              </a:rPr>
              <a:t>	innervation 		secondary		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cerebrospinal </a:t>
            </a:r>
            <a:r>
              <a:rPr lang="en-US" sz="1300" dirty="0">
                <a:latin typeface="Verdana" charset="0"/>
              </a:rPr>
              <a:t>fluid </a:t>
            </a:r>
            <a:r>
              <a:rPr lang="en-US" sz="1300" dirty="0" smtClean="0">
                <a:latin typeface="Verdana" charset="0"/>
              </a:rPr>
              <a:t>	instrumentation 		secretion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>
                <a:latin typeface="Verdana" charset="0"/>
              </a:rPr>
              <a:t> </a:t>
            </a:r>
            <a:r>
              <a:rPr lang="en-US" sz="1300" dirty="0" smtClean="0">
                <a:latin typeface="Verdana" charset="0"/>
              </a:rPr>
              <a:t>   chemical </a:t>
            </a:r>
            <a:r>
              <a:rPr lang="en-US" sz="1300" dirty="0">
                <a:latin typeface="Verdana" charset="0"/>
              </a:rPr>
              <a:t>synthesis </a:t>
            </a:r>
            <a:r>
              <a:rPr lang="en-US" sz="1300" dirty="0" smtClean="0">
                <a:latin typeface="Verdana" charset="0"/>
              </a:rPr>
              <a:t>	isolation </a:t>
            </a:r>
            <a:r>
              <a:rPr lang="en-US" sz="1300" dirty="0">
                <a:latin typeface="Verdana" charset="0"/>
              </a:rPr>
              <a:t>&amp; purification </a:t>
            </a:r>
            <a:r>
              <a:rPr lang="en-US" sz="1300" dirty="0" smtClean="0">
                <a:latin typeface="Verdana" charset="0"/>
              </a:rPr>
              <a:t>	standards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chemically induced </a:t>
            </a:r>
            <a:r>
              <a:rPr lang="en-US" sz="1300" dirty="0" smtClean="0">
                <a:latin typeface="Verdana" charset="0"/>
              </a:rPr>
              <a:t>	legislation </a:t>
            </a:r>
            <a:r>
              <a:rPr lang="en-US" sz="1300" dirty="0">
                <a:latin typeface="Verdana" charset="0"/>
              </a:rPr>
              <a:t>&amp; </a:t>
            </a:r>
            <a:r>
              <a:rPr lang="en-US" sz="1300" dirty="0" smtClean="0">
                <a:latin typeface="Verdana" charset="0"/>
              </a:rPr>
              <a:t>jurisprudence  	statistics </a:t>
            </a:r>
            <a:r>
              <a:rPr lang="en-US" sz="1300" dirty="0">
                <a:latin typeface="Verdana" charset="0"/>
              </a:rPr>
              <a:t>&amp; numerical </a:t>
            </a:r>
            <a:r>
              <a:rPr lang="en-US" sz="1300" dirty="0" smtClean="0">
                <a:latin typeface="Verdana" charset="0"/>
              </a:rPr>
              <a:t>data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chemistry </a:t>
            </a:r>
            <a:r>
              <a:rPr lang="en-US" sz="1300" dirty="0" smtClean="0">
                <a:latin typeface="Verdana" charset="0"/>
              </a:rPr>
              <a:t>	manpower  		</a:t>
            </a:r>
            <a:r>
              <a:rPr lang="en-US" sz="1300" dirty="0">
                <a:latin typeface="Verdana" charset="0"/>
              </a:rPr>
              <a:t>supply &amp; </a:t>
            </a:r>
            <a:r>
              <a:rPr lang="en-US" sz="1300" dirty="0" smtClean="0">
                <a:latin typeface="Verdana" charset="0"/>
              </a:rPr>
              <a:t>distribution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classification </a:t>
            </a:r>
            <a:r>
              <a:rPr lang="en-US" sz="1300" dirty="0" smtClean="0">
                <a:latin typeface="Verdana" charset="0"/>
              </a:rPr>
              <a:t>	metabolism 		surgery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complications </a:t>
            </a:r>
            <a:r>
              <a:rPr lang="en-US" sz="1300" dirty="0" smtClean="0">
                <a:latin typeface="Verdana" charset="0"/>
              </a:rPr>
              <a:t>	methods 	</a:t>
            </a:r>
            <a:r>
              <a:rPr lang="en-US" sz="1300" dirty="0">
                <a:latin typeface="Verdana" charset="0"/>
              </a:rPr>
              <a:t> </a:t>
            </a:r>
            <a:r>
              <a:rPr lang="en-US" sz="1300" dirty="0" smtClean="0">
                <a:latin typeface="Verdana" charset="0"/>
              </a:rPr>
              <a:t>		therapeutic use</a:t>
            </a:r>
            <a:endParaRPr lang="en-US" sz="1300" dirty="0">
              <a:latin typeface="Verdana" charset="0"/>
            </a:endParaRP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congenital </a:t>
            </a:r>
            <a:r>
              <a:rPr lang="en-US" sz="1300" dirty="0" smtClean="0">
                <a:latin typeface="Verdana" charset="0"/>
              </a:rPr>
              <a:t>	microbiology 		therapy		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contraindications 	mortality 			toxicity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cytology 	nursing 	</a:t>
            </a:r>
            <a:r>
              <a:rPr lang="en-US" sz="1300" dirty="0">
                <a:latin typeface="Verdana" charset="0"/>
              </a:rPr>
              <a:t>	</a:t>
            </a:r>
            <a:r>
              <a:rPr lang="en-US" sz="1300" dirty="0" smtClean="0">
                <a:latin typeface="Verdana" charset="0"/>
              </a:rPr>
              <a:t>	transmission</a:t>
            </a:r>
            <a:endParaRPr lang="en-US" sz="1300" dirty="0">
              <a:latin typeface="Verdana" charset="0"/>
            </a:endParaRPr>
          </a:p>
          <a:p>
            <a:pPr eaLnBrk="0" hangingPunct="0">
              <a:tabLst>
                <a:tab pos="3708400" algn="l"/>
              </a:tabLst>
            </a:pPr>
            <a:r>
              <a:rPr lang="en-US" sz="1300" dirty="0">
                <a:latin typeface="Verdana" charset="0"/>
              </a:rPr>
              <a:t>    deficiency </a:t>
            </a:r>
            <a:r>
              <a:rPr lang="en-US" sz="1300" dirty="0" smtClean="0">
                <a:latin typeface="Verdana" charset="0"/>
              </a:rPr>
              <a:t>	organization </a:t>
            </a:r>
            <a:r>
              <a:rPr lang="en-US" sz="1300" dirty="0">
                <a:latin typeface="Verdana" charset="0"/>
              </a:rPr>
              <a:t>&amp; </a:t>
            </a:r>
            <a:r>
              <a:rPr lang="en-US" sz="1300" dirty="0" smtClean="0">
                <a:latin typeface="Verdana" charset="0"/>
              </a:rPr>
              <a:t>administration  	</a:t>
            </a:r>
            <a:r>
              <a:rPr lang="en-US" sz="1300" dirty="0">
                <a:latin typeface="Verdana" charset="0"/>
              </a:rPr>
              <a:t>transplantation</a:t>
            </a:r>
            <a:endParaRPr lang="en-US" sz="1300" dirty="0" smtClean="0">
              <a:latin typeface="Verdana" charset="0"/>
            </a:endParaRP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diagnosis</a:t>
            </a:r>
            <a:r>
              <a:rPr lang="en-US" sz="1300" dirty="0" smtClean="0">
                <a:latin typeface="Verdana" charset="0"/>
              </a:rPr>
              <a:t>	parasitology 		trends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diagnostic use</a:t>
            </a:r>
            <a:r>
              <a:rPr lang="en-US" sz="1300" dirty="0" smtClean="0">
                <a:latin typeface="Verdana" charset="0"/>
              </a:rPr>
              <a:t>	pathogenicity 	</a:t>
            </a:r>
            <a:r>
              <a:rPr lang="en-US" sz="1300" dirty="0">
                <a:latin typeface="Verdana" charset="0"/>
              </a:rPr>
              <a:t>	</a:t>
            </a:r>
            <a:r>
              <a:rPr lang="en-US" sz="1300" dirty="0" smtClean="0">
                <a:latin typeface="Verdana" charset="0"/>
              </a:rPr>
              <a:t>ultrasonography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diet therapy</a:t>
            </a:r>
            <a:r>
              <a:rPr lang="en-US" sz="1300" dirty="0" smtClean="0">
                <a:latin typeface="Verdana" charset="0"/>
              </a:rPr>
              <a:t>	pathology 		ultrastructure</a:t>
            </a:r>
            <a:endParaRPr lang="en-US" sz="1300" dirty="0">
              <a:latin typeface="Verdana" charset="0"/>
            </a:endParaRPr>
          </a:p>
          <a:p>
            <a:pPr eaLnBrk="0" hangingPunct="0">
              <a:tabLst>
                <a:tab pos="3708400" algn="l"/>
              </a:tabLst>
            </a:pPr>
            <a:r>
              <a:rPr lang="en-US" sz="1300" dirty="0">
                <a:latin typeface="Verdana" charset="0"/>
              </a:rPr>
              <a:t>    drug effects</a:t>
            </a:r>
            <a:r>
              <a:rPr lang="en-US" sz="1300" dirty="0" smtClean="0">
                <a:latin typeface="Verdana" charset="0"/>
              </a:rPr>
              <a:t>	pharmacokinetics 		urine</a:t>
            </a:r>
            <a:endParaRPr lang="en-US" sz="1300" dirty="0">
              <a:latin typeface="Verdana" charset="0"/>
            </a:endParaRP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drug therapy</a:t>
            </a:r>
            <a:r>
              <a:rPr lang="en-US" sz="1300" dirty="0">
                <a:latin typeface="Verdana" charset="0"/>
              </a:rPr>
              <a:t>	</a:t>
            </a:r>
            <a:r>
              <a:rPr lang="en-US" sz="1300" dirty="0" smtClean="0">
                <a:latin typeface="Verdana" charset="0"/>
              </a:rPr>
              <a:t>pharmacology		utilization		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economics</a:t>
            </a:r>
            <a:r>
              <a:rPr lang="en-US" sz="1300" dirty="0">
                <a:latin typeface="Verdana" charset="0"/>
              </a:rPr>
              <a:t>	</a:t>
            </a:r>
            <a:r>
              <a:rPr lang="en-US" sz="1300" dirty="0" smtClean="0">
                <a:latin typeface="Verdana" charset="0"/>
              </a:rPr>
              <a:t>physiology 		veterinary 		</a:t>
            </a:r>
          </a:p>
          <a:p>
            <a:pPr eaLnBrk="0" hangingPunct="0">
              <a:tabLst>
                <a:tab pos="3708400" algn="l"/>
              </a:tabLst>
            </a:pPr>
            <a:r>
              <a:rPr lang="en-US" sz="1300" dirty="0" smtClean="0">
                <a:latin typeface="Verdana" charset="0"/>
              </a:rPr>
              <a:t>    </a:t>
            </a:r>
            <a:r>
              <a:rPr lang="en-US" sz="1300" dirty="0">
                <a:latin typeface="Verdana" charset="0"/>
              </a:rPr>
              <a:t>education </a:t>
            </a:r>
            <a:r>
              <a:rPr lang="en-US" sz="1300" dirty="0" smtClean="0">
                <a:latin typeface="Verdana" charset="0"/>
              </a:rPr>
              <a:t>	physiopathology		virology	</a:t>
            </a:r>
            <a:r>
              <a:rPr lang="en-US" sz="1300" dirty="0" smtClean="0">
                <a:solidFill>
                  <a:srgbClr val="2B5D8F"/>
                </a:solidFill>
                <a:latin typeface="Verdana" charset="0"/>
              </a:rPr>
              <a:t>	</a:t>
            </a:r>
            <a:endParaRPr lang="en-US" sz="1300" dirty="0">
              <a:solidFill>
                <a:srgbClr val="2B5D8F"/>
              </a:solidFill>
              <a:latin typeface="Verdan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325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53253" name="Rectangle 4"/>
            <p:cNvSpPr>
              <a:spLocks noChangeArrowheads="1"/>
            </p:cNvSpPr>
            <p:nvPr/>
          </p:nvSpPr>
          <p:spPr bwMode="auto">
            <a:xfrm>
              <a:off x="152400" y="269875"/>
              <a:ext cx="3352800" cy="49212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600" b="1" dirty="0">
                  <a:solidFill>
                    <a:srgbClr val="CC0000"/>
                  </a:solidFill>
                  <a:latin typeface="Textile" charset="0"/>
                </a:rPr>
                <a:t> </a:t>
              </a:r>
              <a:r>
                <a:rPr lang="en-US" sz="2600" b="1" u="sng" dirty="0">
                  <a:solidFill>
                    <a:srgbClr val="CC0000"/>
                  </a:solidFill>
                  <a:latin typeface="Textile" charset="0"/>
                </a:rPr>
                <a:t>83 SUBHEADINGS:</a:t>
              </a:r>
              <a:endParaRPr lang="en-US" sz="2200" b="1" u="sng" dirty="0">
                <a:solidFill>
                  <a:srgbClr val="CC0000"/>
                </a:solidFill>
                <a:latin typeface="Times" charset="0"/>
              </a:endParaRPr>
            </a:p>
          </p:txBody>
        </p:sp>
      </p:grp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6324600" y="1371600"/>
            <a:ext cx="1981200" cy="457200"/>
          </a:xfrm>
          <a:prstGeom prst="roundRect">
            <a:avLst>
              <a:gd name="adj" fmla="val 16667"/>
            </a:avLst>
          </a:prstGeom>
          <a:noFill/>
          <a:ln w="111125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5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5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" y="689864"/>
            <a:ext cx="8477504" cy="5478272"/>
          </a:xfrm>
          <a:prstGeom prst="rect">
            <a:avLst/>
          </a:prstGeom>
        </p:spPr>
      </p:pic>
      <p:sp>
        <p:nvSpPr>
          <p:cNvPr id="17" name="Rounded Rectangle 11"/>
          <p:cNvSpPr>
            <a:spLocks noChangeArrowheads="1"/>
          </p:cNvSpPr>
          <p:nvPr/>
        </p:nvSpPr>
        <p:spPr bwMode="auto">
          <a:xfrm>
            <a:off x="4495800" y="3056467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" y="2667000"/>
            <a:ext cx="3886200" cy="1524000"/>
            <a:chOff x="152400" y="4953000"/>
            <a:chExt cx="4191000" cy="1701800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152400" y="4953000"/>
              <a:ext cx="4191000" cy="170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 1</a:t>
              </a: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) Check the box next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     to </a:t>
              </a: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the subheading</a:t>
              </a:r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a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325703" y="5105400"/>
              <a:ext cx="3865297" cy="13716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1" name="AutoShape 19"/>
          <p:cNvSpPr>
            <a:spLocks noChangeArrowheads="1"/>
          </p:cNvSpPr>
          <p:nvPr/>
        </p:nvSpPr>
        <p:spPr bwMode="auto">
          <a:xfrm rot="8983823">
            <a:off x="3197567" y="3419447"/>
            <a:ext cx="1258616" cy="322262"/>
          </a:xfrm>
          <a:prstGeom prst="leftArrow">
            <a:avLst>
              <a:gd name="adj1" fmla="val 50000"/>
              <a:gd name="adj2" fmla="val 9441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191000" y="5105400"/>
            <a:ext cx="4724400" cy="1524000"/>
            <a:chOff x="3429000" y="4648200"/>
            <a:chExt cx="5410200" cy="1524000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429000" y="4648200"/>
              <a:ext cx="5410200" cy="1524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  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581400" y="4800600"/>
              <a:ext cx="5105400" cy="1219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632598" y="5181600"/>
              <a:ext cx="4939903" cy="533400"/>
              <a:chOff x="3632598" y="5181600"/>
              <a:chExt cx="4939903" cy="533400"/>
            </a:xfrm>
          </p:grpSpPr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3632598" y="5257800"/>
                <a:ext cx="2163365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200" dirty="0">
                    <a:solidFill>
                      <a:srgbClr val="2B5D8F"/>
                    </a:solidFill>
                    <a:latin typeface="Verdana" charset="0"/>
                  </a:rPr>
                  <a:t>3</a:t>
                </a:r>
                <a:r>
                  <a:rPr lang="en-US" sz="2200" dirty="0" smtClean="0">
                    <a:solidFill>
                      <a:srgbClr val="2B5D8F"/>
                    </a:solidFill>
                    <a:latin typeface="Verdana" charset="0"/>
                  </a:rPr>
                  <a:t>) </a:t>
                </a:r>
                <a:r>
                  <a:rPr lang="en-US" sz="2200" dirty="0">
                    <a:solidFill>
                      <a:srgbClr val="2B5D8F"/>
                    </a:solidFill>
                    <a:latin typeface="Verdana" charset="0"/>
                  </a:rPr>
                  <a:t>Then click</a:t>
                </a:r>
                <a:endParaRPr lang="en-US" dirty="0">
                  <a:solidFill>
                    <a:srgbClr val="2B5D8F"/>
                  </a:solidFill>
                  <a:latin typeface="Verdana" charset="0"/>
                </a:endParaRPr>
              </a:p>
            </p:txBody>
          </p:sp>
          <p:sp>
            <p:nvSpPr>
              <p:cNvPr id="27" name="AutoShape 20"/>
              <p:cNvSpPr>
                <a:spLocks noChangeArrowheads="1"/>
              </p:cNvSpPr>
              <p:nvPr/>
            </p:nvSpPr>
            <p:spPr bwMode="auto">
              <a:xfrm>
                <a:off x="5872316" y="5181600"/>
                <a:ext cx="2700185" cy="5334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 smtClean="0">
                    <a:latin typeface="Verdana" charset="0"/>
                  </a:rPr>
                  <a:t>Add to search </a:t>
                </a:r>
                <a:r>
                  <a:rPr lang="en-US" sz="1600" dirty="0">
                    <a:latin typeface="Verdana" charset="0"/>
                  </a:rPr>
                  <a:t>b</a:t>
                </a:r>
                <a:r>
                  <a:rPr lang="en-US" sz="1600" dirty="0" smtClean="0">
                    <a:latin typeface="Verdana" charset="0"/>
                  </a:rPr>
                  <a:t>uilder</a:t>
                </a:r>
                <a:endParaRPr lang="en-US" sz="1600" dirty="0">
                  <a:latin typeface="Verdana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943600" y="228600"/>
            <a:ext cx="2971800" cy="1219200"/>
            <a:chOff x="5791200" y="228600"/>
            <a:chExt cx="2971800" cy="1219200"/>
          </a:xfrm>
        </p:grpSpPr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5791200" y="228600"/>
              <a:ext cx="2971800" cy="1219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6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6AF00"/>
                  </a:solidFill>
                  <a:latin typeface="Verdana" charset="0"/>
                </a:rPr>
                <a:t>    2) Select  </a:t>
              </a:r>
              <a:endParaRPr lang="en-US" sz="2000" dirty="0">
                <a:solidFill>
                  <a:srgbClr val="26AF00"/>
                </a:solidFill>
                <a:latin typeface="Verdana" charset="0"/>
              </a:endParaRPr>
            </a:p>
          </p:txBody>
        </p:sp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5943600" y="381000"/>
              <a:ext cx="2667000" cy="914400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31" name="AutoShape 20"/>
            <p:cNvSpPr>
              <a:spLocks noChangeArrowheads="1"/>
            </p:cNvSpPr>
            <p:nvPr/>
          </p:nvSpPr>
          <p:spPr bwMode="auto">
            <a:xfrm>
              <a:off x="7543800" y="609600"/>
              <a:ext cx="914400" cy="5334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Verdana" charset="0"/>
                </a:rPr>
                <a:t>AND</a:t>
              </a:r>
              <a:endParaRPr lang="en-US" sz="2000" dirty="0">
                <a:solidFill>
                  <a:srgbClr val="000000"/>
                </a:solidFill>
                <a:latin typeface="Verdana" charset="0"/>
              </a:endParaRPr>
            </a:p>
          </p:txBody>
        </p:sp>
      </p:grpSp>
      <p:sp>
        <p:nvSpPr>
          <p:cNvPr id="32" name="AutoShape 10"/>
          <p:cNvSpPr>
            <a:spLocks noChangeArrowheads="1"/>
          </p:cNvSpPr>
          <p:nvPr/>
        </p:nvSpPr>
        <p:spPr bwMode="auto">
          <a:xfrm rot="21096990">
            <a:off x="7308075" y="2882923"/>
            <a:ext cx="381000" cy="2656957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 rot="15612835">
            <a:off x="7252209" y="1799884"/>
            <a:ext cx="1443915" cy="315095"/>
          </a:xfrm>
          <a:prstGeom prst="leftArrow">
            <a:avLst>
              <a:gd name="adj1" fmla="val 50000"/>
              <a:gd name="adj2" fmla="val 94536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1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956310"/>
            <a:ext cx="8610600" cy="49453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81200" y="4419600"/>
            <a:ext cx="5181600" cy="1752600"/>
            <a:chOff x="1981200" y="4419600"/>
            <a:chExt cx="5181600" cy="1752600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1981200" y="4419600"/>
              <a:ext cx="5181600" cy="17526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2166579" y="4572001"/>
              <a:ext cx="4843821" cy="14477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2318980" y="4800600"/>
              <a:ext cx="4495800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 first                term is in</a:t>
              </a:r>
            </a:p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 search program “box”</a:t>
              </a:r>
              <a:endParaRPr lang="en-US" sz="36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3733800" y="4724400"/>
            <a:ext cx="1524000" cy="609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>
                <a:solidFill>
                  <a:srgbClr val="01A63A"/>
                </a:solidFill>
                <a:latin typeface="Times New Roman" charset="0"/>
                <a:ea typeface="Times New Roman" charset="0"/>
                <a:cs typeface="Times New Roman" charset="0"/>
              </a:rPr>
              <a:t>MeSH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 rot="6939547">
            <a:off x="4885484" y="3446972"/>
            <a:ext cx="2684258" cy="355116"/>
          </a:xfrm>
          <a:prstGeom prst="leftArrow">
            <a:avLst>
              <a:gd name="adj1" fmla="val 50000"/>
              <a:gd name="adj2" fmla="val 109965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85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457200"/>
            <a:ext cx="8610600" cy="4632960"/>
          </a:xfrm>
          <a:prstGeom prst="rect">
            <a:avLst/>
          </a:prstGeom>
        </p:spPr>
      </p:pic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57200" y="3276600"/>
            <a:ext cx="8229600" cy="3124200"/>
            <a:chOff x="914400" y="3429000"/>
            <a:chExt cx="8001000" cy="312420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914400" y="3429000"/>
              <a:ext cx="8001000" cy="3124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066800" y="3574312"/>
              <a:ext cx="7696200" cy="2833577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590800" y="4800600"/>
            <a:ext cx="4267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(Note: If there is a Boolean OR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relationship, start with the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“OR” statement first.)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2133600" y="3810000"/>
            <a:ext cx="2133600" cy="685800"/>
            <a:chOff x="1344" y="2208"/>
            <a:chExt cx="1872" cy="432"/>
          </a:xfrm>
        </p:grpSpPr>
        <p:sp>
          <p:nvSpPr>
            <p:cNvPr id="10" name="AutoShape 20"/>
            <p:cNvSpPr>
              <a:spLocks noChangeArrowheads="1"/>
            </p:cNvSpPr>
            <p:nvPr/>
          </p:nvSpPr>
          <p:spPr bwMode="auto">
            <a:xfrm flipV="1">
              <a:off x="1344" y="2208"/>
              <a:ext cx="1872" cy="43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1440" y="2304"/>
              <a:ext cx="1680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191919"/>
                  </a:solidFill>
                  <a:latin typeface="Verdana" charset="0"/>
                </a:rPr>
                <a:t>life style</a:t>
              </a:r>
              <a:endParaRPr lang="en-US" sz="28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12" name="AutoShape 10"/>
          <p:cNvSpPr>
            <a:spLocks noChangeArrowheads="1"/>
          </p:cNvSpPr>
          <p:nvPr/>
        </p:nvSpPr>
        <p:spPr bwMode="auto">
          <a:xfrm rot="20758049">
            <a:off x="3211848" y="854790"/>
            <a:ext cx="379412" cy="3107985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77000" y="685800"/>
            <a:ext cx="1828800" cy="3810000"/>
            <a:chOff x="6477000" y="685800"/>
            <a:chExt cx="1828800" cy="3810000"/>
          </a:xfrm>
        </p:grpSpPr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 flipV="1">
              <a:off x="6477000" y="38100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315200" y="685800"/>
              <a:ext cx="609600" cy="381000"/>
              <a:chOff x="5410200" y="990600"/>
              <a:chExt cx="533400" cy="304800"/>
            </a:xfrm>
          </p:grpSpPr>
          <p:sp>
            <p:nvSpPr>
              <p:cNvPr id="16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7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044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" y="384810"/>
            <a:ext cx="8602980" cy="6088380"/>
          </a:xfrm>
          <a:prstGeom prst="rect">
            <a:avLst/>
          </a:prstGeom>
        </p:spPr>
      </p:pic>
      <p:grpSp>
        <p:nvGrpSpPr>
          <p:cNvPr id="11" name="Group 22"/>
          <p:cNvGrpSpPr/>
          <p:nvPr/>
        </p:nvGrpSpPr>
        <p:grpSpPr>
          <a:xfrm>
            <a:off x="381000" y="1905000"/>
            <a:ext cx="4495800" cy="1600200"/>
            <a:chOff x="304800" y="914400"/>
            <a:chExt cx="4495800" cy="1600200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304800" y="914400"/>
              <a:ext cx="4495800" cy="1600200"/>
              <a:chOff x="1143000" y="3810000"/>
              <a:chExt cx="6934200" cy="2514600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1143000" y="3810000"/>
                <a:ext cx="6934200" cy="2514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 bwMode="auto">
              <a:xfrm>
                <a:off x="1359694" y="4003431"/>
                <a:ext cx="6500813" cy="212773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grpSp>
          <p:nvGrpSpPr>
            <p:cNvPr id="13" name="Group 15"/>
            <p:cNvGrpSpPr/>
            <p:nvPr/>
          </p:nvGrpSpPr>
          <p:grpSpPr>
            <a:xfrm>
              <a:off x="604520" y="1122218"/>
              <a:ext cx="3836416" cy="1087582"/>
              <a:chOff x="604520" y="1122218"/>
              <a:chExt cx="3836416" cy="1087582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604520" y="1122218"/>
                <a:ext cx="3836416" cy="1087582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002A80"/>
                    </a:solidFill>
                    <a:latin typeface="Verdana" charset="0"/>
                  </a:rPr>
                  <a:t>         </a:t>
                </a:r>
                <a:r>
                  <a:rPr lang="en-US" sz="2000" dirty="0" smtClean="0">
                    <a:solidFill>
                      <a:srgbClr val="002A80"/>
                    </a:solidFill>
                    <a:latin typeface="Verdana" charset="0"/>
                  </a:rPr>
                  <a:t>   </a:t>
                </a: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terms arranged in</a:t>
                </a:r>
              </a:p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tree structure hierarchy</a:t>
                </a:r>
                <a:endParaRPr lang="en-US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5" name="Rectangle 28"/>
              <p:cNvSpPr>
                <a:spLocks noChangeArrowheads="1"/>
              </p:cNvSpPr>
              <p:nvPr/>
            </p:nvSpPr>
            <p:spPr bwMode="auto">
              <a:xfrm>
                <a:off x="697161" y="1143000"/>
                <a:ext cx="1226127" cy="60960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3000" dirty="0" err="1" smtClean="0">
                    <a:solidFill>
                      <a:srgbClr val="008000"/>
                    </a:solidFill>
                    <a:latin typeface="Book Antiqua" charset="0"/>
                  </a:rPr>
                  <a:t>MeSH</a:t>
                </a:r>
                <a:r>
                  <a:rPr lang="en-US" sz="3000" dirty="0" smtClean="0">
                    <a:solidFill>
                      <a:srgbClr val="008000"/>
                    </a:solidFill>
                    <a:latin typeface="Book Antiqua" charset="0"/>
                  </a:rPr>
                  <a:t> </a:t>
                </a:r>
                <a:endParaRPr lang="en-US" sz="3000" dirty="0">
                  <a:solidFill>
                    <a:srgbClr val="008000"/>
                  </a:solidFill>
                  <a:latin typeface="Verdana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114800" y="4191000"/>
            <a:ext cx="4800600" cy="2362200"/>
            <a:chOff x="304800" y="4191000"/>
            <a:chExt cx="4800600" cy="236220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4191000"/>
              <a:ext cx="4800600" cy="2362200"/>
              <a:chOff x="304800" y="3581400"/>
              <a:chExt cx="5715000" cy="3048000"/>
            </a:xfrm>
          </p:grpSpPr>
          <p:sp>
            <p:nvSpPr>
              <p:cNvPr id="21" name="Rounded Rectangle 20"/>
              <p:cNvSpPr/>
              <p:nvPr/>
            </p:nvSpPr>
            <p:spPr bwMode="auto">
              <a:xfrm>
                <a:off x="304800" y="3581400"/>
                <a:ext cx="5715000" cy="30480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 bwMode="auto">
              <a:xfrm>
                <a:off x="457200" y="3733800"/>
                <a:ext cx="5410200" cy="272796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609601" y="4572000"/>
              <a:ext cx="4190999" cy="1600200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Terms are listed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from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broadest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to narrowest.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If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Life Style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yields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zero results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, try using a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broader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term: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Psychology, Social</a:t>
              </a:r>
              <a:r>
                <a:rPr lang="en-US" sz="1800" dirty="0" smtClean="0">
                  <a:solidFill>
                    <a:srgbClr val="008000"/>
                  </a:solidFill>
                  <a:latin typeface="Verdana" charset="0"/>
                </a:rPr>
                <a:t>.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3400" y="3124200"/>
            <a:ext cx="3124200" cy="3352800"/>
            <a:chOff x="533400" y="3124200"/>
            <a:chExt cx="3124200" cy="335280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533400" y="4953000"/>
              <a:ext cx="3124200" cy="1524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5" name="AutoShape 19"/>
            <p:cNvSpPr>
              <a:spLocks noChangeArrowheads="1"/>
            </p:cNvSpPr>
            <p:nvPr/>
          </p:nvSpPr>
          <p:spPr bwMode="auto">
            <a:xfrm rot="16200000">
              <a:off x="1888462" y="4207538"/>
              <a:ext cx="2576942" cy="410265"/>
            </a:xfrm>
            <a:prstGeom prst="leftArrow">
              <a:avLst>
                <a:gd name="adj1" fmla="val 50000"/>
                <a:gd name="adj2" fmla="val 9527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8065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" y="384810"/>
            <a:ext cx="8602980" cy="60883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28800" y="4495800"/>
            <a:ext cx="5334000" cy="2133600"/>
            <a:chOff x="1828800" y="4495800"/>
            <a:chExt cx="5334000" cy="2133600"/>
          </a:xfrm>
        </p:grpSpPr>
        <p:grpSp>
          <p:nvGrpSpPr>
            <p:cNvPr id="5" name="Group 4"/>
            <p:cNvGrpSpPr/>
            <p:nvPr/>
          </p:nvGrpSpPr>
          <p:grpSpPr>
            <a:xfrm>
              <a:off x="3657600" y="4495800"/>
              <a:ext cx="3505200" cy="2133600"/>
              <a:chOff x="3810000" y="609600"/>
              <a:chExt cx="3505200" cy="21336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3810000" y="609600"/>
                <a:ext cx="3505200" cy="2133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3399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3962400" y="762000"/>
                <a:ext cx="3200400" cy="1828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ectangle 13"/>
              <p:cNvSpPr>
                <a:spLocks noChangeArrowheads="1"/>
              </p:cNvSpPr>
              <p:nvPr/>
            </p:nvSpPr>
            <p:spPr bwMode="auto">
              <a:xfrm>
                <a:off x="4114800" y="857250"/>
                <a:ext cx="2895600" cy="163830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2200" b="1" i="1" dirty="0" smtClean="0">
                    <a:solidFill>
                      <a:srgbClr val="004381"/>
                    </a:solidFill>
                    <a:latin typeface="Verdana" charset="0"/>
                  </a:rPr>
                  <a:t>Note: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PubMed automatically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OR’s</a:t>
                </a:r>
                <a:r>
                  <a:rPr lang="en-US" sz="1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indented terms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under a broader term…</a:t>
                </a:r>
                <a:endParaRPr lang="en-US" sz="1800" i="1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>
              <a:off x="1828800" y="5715000"/>
              <a:ext cx="1447800" cy="762000"/>
            </a:xfrm>
            <a:prstGeom prst="rect">
              <a:avLst/>
            </a:prstGeom>
            <a:noFill/>
            <a:ln w="666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60489" y="715973"/>
            <a:ext cx="3635311" cy="2351371"/>
            <a:chOff x="860489" y="715973"/>
            <a:chExt cx="3635311" cy="2351371"/>
          </a:xfrm>
        </p:grpSpPr>
        <p:grpSp>
          <p:nvGrpSpPr>
            <p:cNvPr id="11" name="Group 10"/>
            <p:cNvGrpSpPr/>
            <p:nvPr/>
          </p:nvGrpSpPr>
          <p:grpSpPr>
            <a:xfrm>
              <a:off x="1219200" y="715973"/>
              <a:ext cx="3276600" cy="1036627"/>
              <a:chOff x="3924300" y="3886200"/>
              <a:chExt cx="3276600" cy="1066800"/>
            </a:xfrm>
          </p:grpSpPr>
          <p:sp>
            <p:nvSpPr>
              <p:cNvPr id="12" name="Rounded Rectangle 11"/>
              <p:cNvSpPr/>
              <p:nvPr/>
            </p:nvSpPr>
            <p:spPr bwMode="auto">
              <a:xfrm>
                <a:off x="3924300" y="3886200"/>
                <a:ext cx="3276600" cy="10668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3399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4038600" y="4000500"/>
                <a:ext cx="3048000" cy="838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4143375" y="4106811"/>
                <a:ext cx="2838450" cy="625577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… </a:t>
                </a:r>
                <a:r>
                  <a:rPr lang="en-US" sz="1800" i="1" dirty="0" smtClean="0">
                    <a:solidFill>
                      <a:srgbClr val="108800"/>
                    </a:solidFill>
                    <a:latin typeface="Verdana" charset="0"/>
                  </a:rPr>
                  <a:t>unless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 you select</a:t>
                </a: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the</a:t>
                </a:r>
                <a:r>
                  <a:rPr lang="en-US" sz="1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following command</a:t>
                </a:r>
                <a:endParaRPr lang="en-US" sz="1800" i="1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 rot="18842367">
              <a:off x="144591" y="2071119"/>
              <a:ext cx="1712123" cy="280328"/>
            </a:xfrm>
            <a:prstGeom prst="leftArrow">
              <a:avLst>
                <a:gd name="adj1" fmla="val 50000"/>
                <a:gd name="adj2" fmla="val 825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8600" y="2895600"/>
            <a:ext cx="3657600" cy="304800"/>
            <a:chOff x="228600" y="2895600"/>
            <a:chExt cx="3657600" cy="3048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28600" y="2895600"/>
              <a:ext cx="304800" cy="30480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33400" y="2895600"/>
              <a:ext cx="3352800" cy="304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04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" y="384810"/>
            <a:ext cx="8602980" cy="60883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86200" y="3276600"/>
            <a:ext cx="3962400" cy="1219200"/>
            <a:chOff x="3886200" y="3276600"/>
            <a:chExt cx="3962400" cy="1219200"/>
          </a:xfrm>
        </p:grpSpPr>
        <p:grpSp>
          <p:nvGrpSpPr>
            <p:cNvPr id="5" name="Group 4"/>
            <p:cNvGrpSpPr/>
            <p:nvPr/>
          </p:nvGrpSpPr>
          <p:grpSpPr>
            <a:xfrm>
              <a:off x="3886200" y="3276600"/>
              <a:ext cx="3962400" cy="1219200"/>
              <a:chOff x="2667000" y="5334000"/>
              <a:chExt cx="5334000" cy="1371600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2667000" y="5334000"/>
                <a:ext cx="5334000" cy="1371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2817254" y="5478379"/>
                <a:ext cx="5033493" cy="1082842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114800" y="3695700"/>
              <a:ext cx="8382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solidFill>
                    <a:srgbClr val="2B5D8F"/>
                  </a:solidFill>
                  <a:latin typeface="Verdana" charset="0"/>
                </a:rPr>
                <a:t>C</a:t>
              </a:r>
              <a:r>
                <a:rPr lang="en-US" dirty="0" smtClean="0">
                  <a:solidFill>
                    <a:srgbClr val="2B5D8F"/>
                  </a:solidFill>
                  <a:latin typeface="Verdana" charset="0"/>
                </a:rPr>
                <a:t>lick</a:t>
              </a:r>
              <a:endParaRPr lang="en-US" dirty="0">
                <a:solidFill>
                  <a:srgbClr val="2B5D8F"/>
                </a:solidFill>
                <a:latin typeface="Verdana" charset="0"/>
              </a:endParaRPr>
            </a:p>
          </p:txBody>
        </p:sp>
        <p:sp>
          <p:nvSpPr>
            <p:cNvPr id="9" name="AutoShape 20"/>
            <p:cNvSpPr>
              <a:spLocks noChangeArrowheads="1"/>
            </p:cNvSpPr>
            <p:nvPr/>
          </p:nvSpPr>
          <p:spPr bwMode="auto">
            <a:xfrm>
              <a:off x="5029200" y="3657600"/>
              <a:ext cx="2438400" cy="4572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 dirty="0" smtClean="0">
                  <a:latin typeface="Verdana" charset="0"/>
                </a:rPr>
                <a:t>Add to search </a:t>
              </a:r>
              <a:r>
                <a:rPr lang="en-US" sz="1600" dirty="0">
                  <a:latin typeface="Verdana" charset="0"/>
                </a:rPr>
                <a:t>b</a:t>
              </a:r>
              <a:r>
                <a:rPr lang="en-US" sz="1600" dirty="0" smtClean="0">
                  <a:latin typeface="Verdana" charset="0"/>
                </a:rPr>
                <a:t>uilder</a:t>
              </a:r>
              <a:endParaRPr lang="en-US" sz="1600" dirty="0">
                <a:latin typeface="Verdana" charset="0"/>
              </a:endParaRPr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1883089">
            <a:off x="6253774" y="2325308"/>
            <a:ext cx="298773" cy="1567756"/>
          </a:xfrm>
          <a:prstGeom prst="upArrow">
            <a:avLst>
              <a:gd name="adj1" fmla="val 49392"/>
              <a:gd name="adj2" fmla="val 10477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4715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" y="914400"/>
            <a:ext cx="8587740" cy="26136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33600" y="4191000"/>
            <a:ext cx="5943600" cy="1752600"/>
            <a:chOff x="1676400" y="3962400"/>
            <a:chExt cx="5943600" cy="1752600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1676400" y="3962400"/>
              <a:ext cx="5943600" cy="17526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859389" y="4114800"/>
              <a:ext cx="5556148" cy="14477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241176" y="4343400"/>
              <a:ext cx="4958603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</a:t>
              </a: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 second                 term </a:t>
              </a: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is in</a:t>
              </a:r>
            </a:p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 search program “box”</a:t>
              </a:r>
              <a:endParaRPr lang="en-US" sz="3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4110318" y="4191000"/>
              <a:ext cx="1528482" cy="609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4000" dirty="0">
                  <a:solidFill>
                    <a:srgbClr val="01A63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</a:p>
          </p:txBody>
        </p:sp>
      </p:grpSp>
      <p:sp>
        <p:nvSpPr>
          <p:cNvPr id="10" name="AutoShape 19"/>
          <p:cNvSpPr>
            <a:spLocks noChangeArrowheads="1"/>
          </p:cNvSpPr>
          <p:nvPr/>
        </p:nvSpPr>
        <p:spPr bwMode="auto">
          <a:xfrm rot="7100266">
            <a:off x="5889035" y="3211066"/>
            <a:ext cx="2833430" cy="355116"/>
          </a:xfrm>
          <a:prstGeom prst="leftArrow">
            <a:avLst>
              <a:gd name="adj1" fmla="val 50000"/>
              <a:gd name="adj2" fmla="val 120297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7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304800" y="304800"/>
            <a:ext cx="4953000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AND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14800" y="1828800"/>
            <a:ext cx="4343400" cy="4267200"/>
            <a:chOff x="4114800" y="1828800"/>
            <a:chExt cx="4343400" cy="4267200"/>
          </a:xfrm>
        </p:grpSpPr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4114800" y="1828800"/>
              <a:ext cx="4343400" cy="42672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638800" y="3543300"/>
              <a:ext cx="1905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i="1" dirty="0" smtClean="0">
                  <a:latin typeface="Verdana" charset="0"/>
                </a:rPr>
                <a:t>life style</a:t>
              </a:r>
              <a:endParaRPr lang="en-US" i="1" dirty="0">
                <a:latin typeface="Verdana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2000" y="1828800"/>
            <a:ext cx="4267200" cy="4267200"/>
            <a:chOff x="762000" y="1828800"/>
            <a:chExt cx="4267200" cy="4267200"/>
          </a:xfrm>
        </p:grpSpPr>
        <p:sp>
          <p:nvSpPr>
            <p:cNvPr id="63495" name="Oval 20"/>
            <p:cNvSpPr>
              <a:spLocks noChangeArrowheads="1"/>
            </p:cNvSpPr>
            <p:nvPr/>
          </p:nvSpPr>
          <p:spPr bwMode="auto">
            <a:xfrm>
              <a:off x="762000" y="1828800"/>
              <a:ext cx="4267200" cy="42672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3496" name="Rectangle 21"/>
            <p:cNvSpPr>
              <a:spLocks noChangeArrowheads="1"/>
            </p:cNvSpPr>
            <p:nvPr/>
          </p:nvSpPr>
          <p:spPr bwMode="auto">
            <a:xfrm>
              <a:off x="990600" y="2514600"/>
              <a:ext cx="31242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hypertension/</a:t>
              </a:r>
            </a:p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prevention &amp; control </a:t>
              </a:r>
              <a:endParaRPr lang="en-US" sz="2000" i="1" dirty="0">
                <a:latin typeface="Verdana" charset="0"/>
              </a:endParaRPr>
            </a:p>
          </p:txBody>
        </p:sp>
      </p:grpSp>
      <p:sp>
        <p:nvSpPr>
          <p:cNvPr id="1273878" name="Rectangle 22"/>
          <p:cNvSpPr>
            <a:spLocks noChangeArrowheads="1"/>
          </p:cNvSpPr>
          <p:nvPr/>
        </p:nvSpPr>
        <p:spPr bwMode="auto">
          <a:xfrm>
            <a:off x="4191000" y="3657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387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15 at 3.10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2613"/>
            <a:ext cx="4800600" cy="6192774"/>
          </a:xfrm>
          <a:prstGeom prst="rect">
            <a:avLst/>
          </a:prstGeom>
        </p:spPr>
      </p:pic>
      <p:pic>
        <p:nvPicPr>
          <p:cNvPr id="4" name="Picture 3" descr="Screen Shot 2014-08-15 at 3.10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1674114" cy="3209544"/>
          </a:xfrm>
          <a:prstGeom prst="rect">
            <a:avLst/>
          </a:prstGeom>
          <a:ln w="22225">
            <a:solidFill>
              <a:srgbClr val="99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876800" y="2667001"/>
            <a:ext cx="3810000" cy="1371600"/>
            <a:chOff x="4876800" y="2819400"/>
            <a:chExt cx="3810000" cy="1371600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4876800" y="2819400"/>
              <a:ext cx="3810000" cy="13716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5334000" y="3200400"/>
              <a:ext cx="2895601" cy="609600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3200" dirty="0">
                  <a:latin typeface="Verdana" charset="0"/>
                </a:rPr>
                <a:t>Click PubMed</a:t>
              </a:r>
              <a:endParaRPr lang="en-US" sz="1700" dirty="0">
                <a:latin typeface="Verdana" charset="0"/>
              </a:endParaRPr>
            </a:p>
          </p:txBody>
        </p:sp>
      </p:grp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2296160" y="1828801"/>
            <a:ext cx="838200" cy="304800"/>
          </a:xfrm>
          <a:prstGeom prst="roundRect">
            <a:avLst>
              <a:gd name="adj" fmla="val 16667"/>
            </a:avLst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rot="7449790" flipV="1">
            <a:off x="4071820" y="1489443"/>
            <a:ext cx="411337" cy="2324268"/>
          </a:xfrm>
          <a:prstGeom prst="upArrow">
            <a:avLst>
              <a:gd name="adj1" fmla="val 50368"/>
              <a:gd name="adj2" fmla="val 98938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27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5907" name="Rectangle 3"/>
          <p:cNvSpPr>
            <a:spLocks noChangeArrowheads="1"/>
          </p:cNvSpPr>
          <p:nvPr/>
        </p:nvSpPr>
        <p:spPr bwMode="auto">
          <a:xfrm>
            <a:off x="304800" y="263525"/>
            <a:ext cx="4648200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OR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28800" y="1219200"/>
            <a:ext cx="5638800" cy="5334000"/>
            <a:chOff x="1828800" y="1219200"/>
            <a:chExt cx="5638800" cy="5334000"/>
          </a:xfrm>
        </p:grpSpPr>
        <p:sp>
          <p:nvSpPr>
            <p:cNvPr id="59397" name="Oval 13"/>
            <p:cNvSpPr>
              <a:spLocks noChangeArrowheads="1"/>
            </p:cNvSpPr>
            <p:nvPr/>
          </p:nvSpPr>
          <p:spPr bwMode="auto">
            <a:xfrm>
              <a:off x="1828800" y="1219200"/>
              <a:ext cx="5638800" cy="53340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59398" name="Rectangle 14"/>
            <p:cNvSpPr>
              <a:spLocks noChangeArrowheads="1"/>
            </p:cNvSpPr>
            <p:nvPr/>
          </p:nvSpPr>
          <p:spPr bwMode="auto">
            <a:xfrm>
              <a:off x="5105400" y="3200400"/>
              <a:ext cx="2133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i="1" dirty="0" smtClean="0">
                  <a:latin typeface="Verdana" charset="0"/>
                </a:rPr>
                <a:t>diet</a:t>
              </a:r>
              <a:endParaRPr lang="en-US" sz="2800" i="1" dirty="0">
                <a:latin typeface="Verdana" charset="0"/>
              </a:endParaRPr>
            </a:p>
          </p:txBody>
        </p:sp>
        <p:sp>
          <p:nvSpPr>
            <p:cNvPr id="59399" name="Rectangle 15"/>
            <p:cNvSpPr>
              <a:spLocks noChangeArrowheads="1"/>
            </p:cNvSpPr>
            <p:nvPr/>
          </p:nvSpPr>
          <p:spPr bwMode="auto">
            <a:xfrm>
              <a:off x="4343400" y="3657600"/>
              <a:ext cx="609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latin typeface="Verdana" charset="0"/>
                </a:rPr>
                <a:t>OR</a:t>
              </a:r>
            </a:p>
          </p:txBody>
        </p:sp>
        <p:sp>
          <p:nvSpPr>
            <p:cNvPr id="59400" name="Rectangle 17"/>
            <p:cNvSpPr>
              <a:spLocks noChangeArrowheads="1"/>
            </p:cNvSpPr>
            <p:nvPr/>
          </p:nvSpPr>
          <p:spPr bwMode="auto">
            <a:xfrm>
              <a:off x="2133600" y="3276600"/>
              <a:ext cx="21336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i="1" dirty="0" smtClean="0">
                  <a:latin typeface="Verdana" charset="0"/>
                </a:rPr>
                <a:t>life</a:t>
              </a:r>
            </a:p>
            <a:p>
              <a:pPr algn="ctr" eaLnBrk="0" hangingPunct="0"/>
              <a:r>
                <a:rPr lang="en-US" sz="2800" i="1" dirty="0" smtClean="0">
                  <a:latin typeface="Verdana" charset="0"/>
                </a:rPr>
                <a:t>style</a:t>
              </a:r>
              <a:endParaRPr lang="en-US" sz="2800" i="1" dirty="0">
                <a:latin typeface="Verdan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" y="990600"/>
            <a:ext cx="8587740" cy="26136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5800" y="3962400"/>
            <a:ext cx="7467600" cy="1981200"/>
            <a:chOff x="228600" y="3581400"/>
            <a:chExt cx="7467600" cy="198120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28600" y="3581400"/>
              <a:ext cx="7467600" cy="1981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164A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90939" y="3733800"/>
              <a:ext cx="7142922" cy="1676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33400" y="3962400"/>
              <a:ext cx="6137413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The search program is complete.</a:t>
              </a:r>
              <a:endParaRPr lang="en-US" sz="3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095500" y="4648200"/>
              <a:ext cx="105520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Click</a:t>
              </a:r>
              <a:endParaRPr lang="en-US" sz="2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0" name="Rectangle 18"/>
            <p:cNvSpPr>
              <a:spLocks noChangeArrowheads="1"/>
            </p:cNvSpPr>
            <p:nvPr/>
          </p:nvSpPr>
          <p:spPr bwMode="auto">
            <a:xfrm>
              <a:off x="3313043" y="4648200"/>
              <a:ext cx="2678596" cy="6096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dirty="0">
                  <a:solidFill>
                    <a:srgbClr val="191919"/>
                  </a:solidFill>
                  <a:latin typeface="Verdana" charset="0"/>
                </a:rPr>
                <a:t>Search PubMed</a:t>
              </a: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7063041" y="2993362"/>
            <a:ext cx="328360" cy="1971409"/>
          </a:xfrm>
          <a:prstGeom prst="upArrow">
            <a:avLst>
              <a:gd name="adj1" fmla="val 50000"/>
              <a:gd name="adj2" fmla="val 111393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76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r>
              <a:rPr lang="en-US" sz="60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Search Results</a:t>
            </a:r>
            <a:endParaRPr lang="en-US" sz="6000" dirty="0">
              <a:solidFill>
                <a:srgbClr val="00FFFF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1" y="288036"/>
            <a:ext cx="7824978" cy="6281928"/>
          </a:xfrm>
          <a:prstGeom prst="rect">
            <a:avLst/>
          </a:prstGeom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514600" y="3810000"/>
            <a:ext cx="5257800" cy="2209800"/>
            <a:chOff x="3429000" y="2324100"/>
            <a:chExt cx="5257800" cy="220980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429000" y="2324100"/>
              <a:ext cx="5257800" cy="2209800"/>
              <a:chOff x="2057400" y="2743200"/>
              <a:chExt cx="5257800" cy="2209800"/>
            </a:xfrm>
          </p:grpSpPr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2057400" y="2743200"/>
                <a:ext cx="5257800" cy="2209800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rgbClr val="2B5D8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9" name="Rectangle 11"/>
              <p:cNvSpPr>
                <a:spLocks noChangeArrowheads="1"/>
              </p:cNvSpPr>
              <p:nvPr/>
            </p:nvSpPr>
            <p:spPr bwMode="auto">
              <a:xfrm>
                <a:off x="2174240" y="2881313"/>
                <a:ext cx="5024120" cy="196091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3905250" y="2773363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677 </a:t>
              </a: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20153659">
            <a:off x="3574853" y="1365409"/>
            <a:ext cx="376238" cy="3033426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66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31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" y="685800"/>
            <a:ext cx="8397240" cy="499414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66800" y="1371600"/>
            <a:ext cx="7692469" cy="4953000"/>
            <a:chOff x="1066800" y="1371600"/>
            <a:chExt cx="7692469" cy="4953000"/>
          </a:xfrm>
        </p:grpSpPr>
        <p:grpSp>
          <p:nvGrpSpPr>
            <p:cNvPr id="13" name="Group 12"/>
            <p:cNvGrpSpPr/>
            <p:nvPr/>
          </p:nvGrpSpPr>
          <p:grpSpPr>
            <a:xfrm>
              <a:off x="1066800" y="4876800"/>
              <a:ext cx="5562600" cy="1447800"/>
              <a:chOff x="1066800" y="4876800"/>
              <a:chExt cx="5562600" cy="1447800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066800" y="4876800"/>
                <a:ext cx="5562600" cy="1447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2B5D8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241612" y="5029200"/>
                <a:ext cx="5235388" cy="11430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1371600" y="5181600"/>
                <a:ext cx="5029200" cy="892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 i="1" dirty="0" smtClean="0">
                    <a:solidFill>
                      <a:srgbClr val="FF0000"/>
                    </a:solidFill>
                    <a:latin typeface="Verdana" charset="0"/>
                  </a:rPr>
                  <a:t>NOTE:  </a:t>
                </a:r>
                <a:r>
                  <a:rPr lang="en-US" dirty="0" smtClean="0">
                    <a:solidFill>
                      <a:srgbClr val="0080FF"/>
                    </a:solidFill>
                    <a:latin typeface="Verdana" charset="0"/>
                  </a:rPr>
                  <a:t>Custom Filters set up</a:t>
                </a:r>
              </a:p>
              <a:p>
                <a:pPr algn="ctr" eaLnBrk="0" hangingPunct="0"/>
                <a:r>
                  <a:rPr lang="en-US" dirty="0" smtClean="0">
                    <a:solidFill>
                      <a:srgbClr val="0080FF"/>
                    </a:solidFill>
                    <a:latin typeface="Verdana" charset="0"/>
                  </a:rPr>
                  <a:t>in you’re my NCBI account.</a:t>
                </a:r>
                <a:endParaRPr lang="en-US" dirty="0">
                  <a:solidFill>
                    <a:srgbClr val="0080FF"/>
                  </a:solidFill>
                  <a:latin typeface="Verdana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>
              <a:off x="6549469" y="1371600"/>
              <a:ext cx="2209800" cy="24384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11" name="AutoShape 19"/>
          <p:cNvSpPr>
            <a:spLocks noChangeArrowheads="1"/>
          </p:cNvSpPr>
          <p:nvPr/>
        </p:nvSpPr>
        <p:spPr bwMode="auto">
          <a:xfrm rot="606228">
            <a:off x="2517760" y="2017303"/>
            <a:ext cx="3920269" cy="382587"/>
          </a:xfrm>
          <a:prstGeom prst="leftArrow">
            <a:avLst>
              <a:gd name="adj1" fmla="val 50000"/>
              <a:gd name="adj2" fmla="val 10159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2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1" y="304800"/>
            <a:ext cx="7824978" cy="6281928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85800" y="990600"/>
            <a:ext cx="1143000" cy="2971800"/>
          </a:xfrm>
          <a:prstGeom prst="rect">
            <a:avLst/>
          </a:prstGeom>
          <a:noFill/>
          <a:ln w="76200" cmpd="sng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2286000" y="609600"/>
            <a:ext cx="2743200" cy="5029200"/>
            <a:chOff x="2286000" y="609600"/>
            <a:chExt cx="2743200" cy="5029200"/>
          </a:xfrm>
        </p:grpSpPr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286000" y="609600"/>
              <a:ext cx="2743200" cy="5029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2514600" y="968297"/>
              <a:ext cx="2286000" cy="4311806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  Filters </a:t>
              </a:r>
              <a:r>
                <a:rPr lang="en-US" sz="2200" dirty="0" err="1" smtClean="0">
                  <a:solidFill>
                    <a:srgbClr val="FF6600"/>
                  </a:solidFill>
                  <a:latin typeface="Verdana" charset="0"/>
                </a:rPr>
                <a:t>include:</a:t>
              </a:r>
              <a:r>
                <a:rPr lang="en-US" sz="2200" dirty="0" err="1" smtClean="0">
                  <a:solidFill>
                    <a:srgbClr val="FFFFFF"/>
                  </a:solidFill>
                  <a:latin typeface="Verdana" charset="0"/>
                </a:rPr>
                <a:t>a</a:t>
              </a:r>
              <a:endParaRPr lang="en-US" sz="2200" dirty="0" smtClean="0">
                <a:solidFill>
                  <a:srgbClr val="FFFFFF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800" dirty="0" smtClean="0">
                  <a:solidFill>
                    <a:schemeClr val="bg1"/>
                  </a:solidFill>
                  <a:latin typeface="Verdana" charset="0"/>
                </a:rPr>
                <a:t>A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>
                  <a:solidFill>
                    <a:srgbClr val="FF6600"/>
                  </a:solidFill>
                  <a:latin typeface="Verdana" charset="0"/>
                </a:rPr>
                <a:t>Article t</a:t>
              </a: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ypes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Text availability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>
                  <a:solidFill>
                    <a:srgbClr val="FF6600"/>
                  </a:solidFill>
                  <a:latin typeface="Verdana" charset="0"/>
                </a:rPr>
                <a:t>Publication </a:t>
              </a: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date</a:t>
              </a:r>
              <a:endParaRPr lang="en-US" sz="16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Species such as: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4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400" dirty="0" smtClean="0">
                  <a:solidFill>
                    <a:srgbClr val="FF6600"/>
                  </a:solidFill>
                  <a:latin typeface="Verdana" charset="0"/>
                </a:rPr>
                <a:t>(human or animal)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Languages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Sex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Subjects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Journal categories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Ages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600" dirty="0" smtClean="0">
                  <a:solidFill>
                    <a:srgbClr val="FF6600"/>
                  </a:solidFill>
                  <a:latin typeface="Verdana" charset="0"/>
                </a:rPr>
                <a:t>Search fields</a:t>
              </a:r>
              <a:endParaRPr lang="en-US" sz="1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24" name="Rectangle 10"/>
            <p:cNvSpPr>
              <a:spLocks noChangeAspect="1" noChangeArrowheads="1"/>
            </p:cNvSpPr>
            <p:nvPr/>
          </p:nvSpPr>
          <p:spPr bwMode="auto">
            <a:xfrm>
              <a:off x="2514600" y="810260"/>
              <a:ext cx="2286000" cy="4627880"/>
            </a:xfrm>
            <a:prstGeom prst="rect">
              <a:avLst/>
            </a:prstGeom>
            <a:noFill/>
            <a:ln w="28575" cmpd="sng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482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609600"/>
            <a:ext cx="7245350" cy="58166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14400" y="2552700"/>
            <a:ext cx="838200" cy="342900"/>
          </a:xfrm>
          <a:prstGeom prst="rect">
            <a:avLst/>
          </a:prstGeom>
          <a:noFill/>
          <a:ln w="76200" cmpd="sng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209800" y="304800"/>
            <a:ext cx="4648200" cy="1752600"/>
            <a:chOff x="2247900" y="304800"/>
            <a:chExt cx="4648200" cy="1752600"/>
          </a:xfrm>
        </p:grpSpPr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2247900" y="304800"/>
              <a:ext cx="4648200" cy="1752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4A79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501438" y="501869"/>
              <a:ext cx="4141124" cy="1326931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Limit to articles that were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written in the </a:t>
              </a: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</a:rPr>
                <a:t>past 5 years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by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clicking the selection on the left.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2438399" y="457200"/>
              <a:ext cx="4267201" cy="1447800"/>
            </a:xfrm>
            <a:prstGeom prst="rect">
              <a:avLst/>
            </a:prstGeom>
            <a:noFill/>
            <a:ln w="38100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6" name="AutoShape 19"/>
          <p:cNvSpPr>
            <a:spLocks noChangeArrowheads="1"/>
          </p:cNvSpPr>
          <p:nvPr/>
        </p:nvSpPr>
        <p:spPr bwMode="auto">
          <a:xfrm rot="20073696">
            <a:off x="1869390" y="2071582"/>
            <a:ext cx="2273206" cy="347292"/>
          </a:xfrm>
          <a:prstGeom prst="leftArrow">
            <a:avLst>
              <a:gd name="adj1" fmla="val 49898"/>
              <a:gd name="adj2" fmla="val 73747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99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32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338328"/>
            <a:ext cx="7607808" cy="6181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57400" y="1219200"/>
            <a:ext cx="3200400" cy="533400"/>
          </a:xfrm>
          <a:prstGeom prst="roundRect">
            <a:avLst/>
          </a:prstGeom>
          <a:noFill/>
          <a:ln w="57150" cap="flat" cmpd="sng" algn="ctr">
            <a:solidFill>
              <a:srgbClr val="4BB05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5334000" y="1295400"/>
            <a:ext cx="1147763" cy="344488"/>
          </a:xfrm>
          <a:prstGeom prst="leftArrow">
            <a:avLst>
              <a:gd name="adj1" fmla="val 50000"/>
              <a:gd name="adj2" fmla="val 67647"/>
            </a:avLst>
          </a:prstGeom>
          <a:solidFill>
            <a:srgbClr val="FFCC66"/>
          </a:solidFill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3657600"/>
            <a:ext cx="5638800" cy="1905000"/>
            <a:chOff x="762000" y="3657600"/>
            <a:chExt cx="5638800" cy="19050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62000" y="3657600"/>
              <a:ext cx="1066800" cy="38100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219200" y="4267200"/>
              <a:ext cx="5181600" cy="1295400"/>
              <a:chOff x="2286000" y="2362200"/>
              <a:chExt cx="5181600" cy="1295400"/>
            </a:xfrm>
          </p:grpSpPr>
          <p:sp>
            <p:nvSpPr>
              <p:cNvPr id="6" name="Rectangle 9"/>
              <p:cNvSpPr>
                <a:spLocks noChangeArrowheads="1"/>
              </p:cNvSpPr>
              <p:nvPr/>
            </p:nvSpPr>
            <p:spPr bwMode="auto">
              <a:xfrm>
                <a:off x="2286000" y="2362200"/>
                <a:ext cx="5181600" cy="1295400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7" name="Rectangle 10"/>
              <p:cNvSpPr>
                <a:spLocks noChangeArrowheads="1"/>
              </p:cNvSpPr>
              <p:nvPr/>
            </p:nvSpPr>
            <p:spPr bwMode="auto">
              <a:xfrm>
                <a:off x="2438401" y="2552701"/>
                <a:ext cx="4876800" cy="914400"/>
              </a:xfrm>
              <a:prstGeom prst="rect">
                <a:avLst/>
              </a:prstGeom>
              <a:noFill/>
              <a:ln w="28575" cmpd="sng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2667000" y="2781300"/>
                <a:ext cx="4418682" cy="457200"/>
                <a:chOff x="2667000" y="2781300"/>
                <a:chExt cx="4418682" cy="457200"/>
              </a:xfrm>
            </p:grpSpPr>
            <p:sp>
              <p:nvSpPr>
                <p:cNvPr id="14" name="Rectangle 12"/>
                <p:cNvSpPr>
                  <a:spLocks noChangeArrowheads="1"/>
                </p:cNvSpPr>
                <p:nvPr/>
              </p:nvSpPr>
              <p:spPr bwMode="auto">
                <a:xfrm>
                  <a:off x="2667000" y="2781300"/>
                  <a:ext cx="838200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  <a:endParaRPr lang="en-US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5200" y="2781300"/>
                  <a:ext cx="3580482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u="sng" dirty="0" smtClean="0">
                      <a:solidFill>
                        <a:srgbClr val="336699"/>
                      </a:solidFill>
                      <a:latin typeface="Verdana" charset="0"/>
                    </a:rPr>
                    <a:t>Show additional filters</a:t>
                  </a:r>
                  <a:endParaRPr lang="en-US" u="sng" dirty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</p:grpSp>
        </p:grp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 rot="2078152">
              <a:off x="1633042" y="4099203"/>
              <a:ext cx="1371600" cy="275105"/>
            </a:xfrm>
            <a:prstGeom prst="leftArrow">
              <a:avLst>
                <a:gd name="adj1" fmla="val 49898"/>
                <a:gd name="adj2" fmla="val 7374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0" y="2057400"/>
            <a:ext cx="7162800" cy="1195755"/>
            <a:chOff x="762000" y="2057400"/>
            <a:chExt cx="7162800" cy="1195755"/>
          </a:xfrm>
        </p:grpSpPr>
        <p:grpSp>
          <p:nvGrpSpPr>
            <p:cNvPr id="16" name="Group 15"/>
            <p:cNvGrpSpPr/>
            <p:nvPr/>
          </p:nvGrpSpPr>
          <p:grpSpPr>
            <a:xfrm>
              <a:off x="1905000" y="2057400"/>
              <a:ext cx="6019800" cy="1195755"/>
              <a:chOff x="1485900" y="4191000"/>
              <a:chExt cx="6019800" cy="1195755"/>
            </a:xfrm>
          </p:grpSpPr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1485900" y="4191000"/>
                <a:ext cx="6019800" cy="1195755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1635563" y="4343400"/>
                <a:ext cx="5720473" cy="914400"/>
              </a:xfrm>
              <a:prstGeom prst="rect">
                <a:avLst/>
              </a:prstGeom>
              <a:noFill/>
              <a:ln w="38100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841213" y="4495800"/>
                <a:ext cx="5309173" cy="533400"/>
                <a:chOff x="1777427" y="4419600"/>
                <a:chExt cx="5309173" cy="609600"/>
              </a:xfrm>
            </p:grpSpPr>
            <p:sp>
              <p:nvSpPr>
                <p:cNvPr id="24" name="Rectangle 12"/>
                <p:cNvSpPr>
                  <a:spLocks noChangeArrowheads="1"/>
                </p:cNvSpPr>
                <p:nvPr/>
              </p:nvSpPr>
              <p:spPr bwMode="auto">
                <a:xfrm>
                  <a:off x="1777427" y="4572000"/>
                  <a:ext cx="3861373" cy="34925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dirty="0" smtClean="0">
                      <a:latin typeface="Verdana" charset="0"/>
                    </a:rPr>
                    <a:t>Selection will turn blue:</a:t>
                  </a:r>
                  <a:endParaRPr lang="en-US" dirty="0">
                    <a:solidFill>
                      <a:srgbClr val="285D90"/>
                    </a:solidFill>
                    <a:latin typeface="Verdana" charset="0"/>
                  </a:endParaRPr>
                </a:p>
              </p:txBody>
            </p:sp>
            <p:sp>
              <p:nvSpPr>
                <p:cNvPr id="25" name="Rectangle 12"/>
                <p:cNvSpPr>
                  <a:spLocks noChangeArrowheads="1"/>
                </p:cNvSpPr>
                <p:nvPr/>
              </p:nvSpPr>
              <p:spPr bwMode="auto">
                <a:xfrm>
                  <a:off x="5715000" y="4419600"/>
                  <a:ext cx="1371600" cy="6096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dirty="0" smtClean="0">
                      <a:solidFill>
                        <a:srgbClr val="285D90"/>
                      </a:solidFill>
                      <a:latin typeface="Calibri"/>
                      <a:ea typeface="Zapf Dingbats"/>
                      <a:cs typeface="Calibri"/>
                      <a:sym typeface="Zapf Dingbats"/>
                    </a:rPr>
                    <a:t>✓ </a:t>
                  </a:r>
                  <a:r>
                    <a:rPr lang="en-US" dirty="0" smtClean="0">
                      <a:solidFill>
                        <a:srgbClr val="285D90"/>
                      </a:solidFill>
                      <a:latin typeface="Calibri"/>
                      <a:cs typeface="Calibri"/>
                    </a:rPr>
                    <a:t>5 years</a:t>
                  </a:r>
                  <a:endParaRPr lang="en-US" dirty="0">
                    <a:solidFill>
                      <a:srgbClr val="285D90"/>
                    </a:solidFill>
                    <a:latin typeface="Calibri"/>
                    <a:cs typeface="Calibri"/>
                  </a:endParaRPr>
                </a:p>
              </p:txBody>
            </p:sp>
          </p:grpSp>
        </p:grp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762000" y="2514600"/>
              <a:ext cx="914400" cy="381000"/>
            </a:xfrm>
            <a:prstGeom prst="rect">
              <a:avLst/>
            </a:prstGeom>
            <a:noFill/>
            <a:ln w="76200" cmpd="sng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530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3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6028"/>
            <a:ext cx="7594600" cy="618794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1600" y="2514600"/>
            <a:ext cx="1676400" cy="2438400"/>
            <a:chOff x="1371600" y="2514600"/>
            <a:chExt cx="1676400" cy="24384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371600" y="2514600"/>
              <a:ext cx="1676400" cy="243840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ounded Rectangle 11"/>
            <p:cNvSpPr>
              <a:spLocks noChangeArrowheads="1"/>
            </p:cNvSpPr>
            <p:nvPr/>
          </p:nvSpPr>
          <p:spPr bwMode="auto">
            <a:xfrm>
              <a:off x="1447800" y="3505200"/>
              <a:ext cx="304800" cy="304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100" b="1" dirty="0"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1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47642" y="1352550"/>
            <a:ext cx="4581758" cy="3086100"/>
            <a:chOff x="2047642" y="1352550"/>
            <a:chExt cx="4581758" cy="3086100"/>
          </a:xfrm>
        </p:grpSpPr>
        <p:grpSp>
          <p:nvGrpSpPr>
            <p:cNvPr id="18" name="Group 17"/>
            <p:cNvGrpSpPr/>
            <p:nvPr/>
          </p:nvGrpSpPr>
          <p:grpSpPr>
            <a:xfrm>
              <a:off x="3886200" y="1352550"/>
              <a:ext cx="2743200" cy="3086100"/>
              <a:chOff x="3962400" y="1352550"/>
              <a:chExt cx="2743200" cy="3086100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3962400" y="1352550"/>
                <a:ext cx="2743200" cy="30861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4173A4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0" name="Rectangle 13"/>
              <p:cNvSpPr>
                <a:spLocks noChangeArrowheads="1"/>
              </p:cNvSpPr>
              <p:nvPr/>
            </p:nvSpPr>
            <p:spPr bwMode="auto">
              <a:xfrm>
                <a:off x="4343400" y="1676400"/>
                <a:ext cx="1981200" cy="114300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S</a:t>
                </a:r>
                <a:r>
                  <a:rPr lang="en-US" dirty="0" smtClean="0">
                    <a:solidFill>
                      <a:srgbClr val="FF6600"/>
                    </a:solidFill>
                    <a:latin typeface="Verdana" charset="0"/>
                  </a:rPr>
                  <a:t>elect</a:t>
                </a:r>
              </a:p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FF6600"/>
                    </a:solidFill>
                    <a:latin typeface="Verdana" charset="0"/>
                  </a:rPr>
                  <a:t>Languages</a:t>
                </a:r>
              </a:p>
            </p:txBody>
          </p:sp>
          <p:sp>
            <p:nvSpPr>
              <p:cNvPr id="11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4191000" y="1589028"/>
                <a:ext cx="2286000" cy="2613143"/>
              </a:xfrm>
              <a:prstGeom prst="rect">
                <a:avLst/>
              </a:prstGeom>
              <a:noFill/>
              <a:ln w="28575" cmpd="sng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4838700" y="3429000"/>
                <a:ext cx="990600" cy="533400"/>
              </a:xfrm>
              <a:prstGeom prst="roundRect">
                <a:avLst/>
              </a:prstGeom>
              <a:solidFill>
                <a:srgbClr val="1A569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rPr>
                  <a:t>Show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4533900" y="2819400"/>
                <a:ext cx="1600200" cy="45720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FF6600"/>
                    </a:solidFill>
                    <a:latin typeface="Verdana" charset="0"/>
                  </a:rPr>
                  <a:t>and click </a:t>
                </a:r>
              </a:p>
            </p:txBody>
          </p:sp>
        </p:grp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 rot="20509434">
              <a:off x="2047642" y="4001523"/>
              <a:ext cx="2942887" cy="347292"/>
            </a:xfrm>
            <a:prstGeom prst="leftArrow">
              <a:avLst>
                <a:gd name="adj1" fmla="val 49898"/>
                <a:gd name="adj2" fmla="val 7374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090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33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7" y="1001903"/>
            <a:ext cx="8478266" cy="485419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2900" y="3200400"/>
            <a:ext cx="5372100" cy="1828800"/>
            <a:chOff x="342900" y="3200400"/>
            <a:chExt cx="5372100" cy="18288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42900" y="4495800"/>
              <a:ext cx="914400" cy="5334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628900" y="3200400"/>
              <a:ext cx="3086100" cy="1066800"/>
              <a:chOff x="2628900" y="3200400"/>
              <a:chExt cx="3086100" cy="1066800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2628900" y="3200400"/>
                <a:ext cx="3086100" cy="1066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2B5D8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770705" y="3342216"/>
                <a:ext cx="2802489" cy="783167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2933700" y="3472190"/>
                <a:ext cx="24765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  <a:r>
                  <a:rPr lang="en-US" sz="2800" dirty="0" smtClean="0">
                    <a:solidFill>
                      <a:schemeClr val="bg1">
                        <a:lumMod val="50000"/>
                      </a:schemeClr>
                    </a:solidFill>
                    <a:latin typeface="Verdana" charset="0"/>
                  </a:rPr>
                  <a:t>English</a:t>
                </a:r>
                <a:endParaRPr lang="en-US" sz="2800" u="sng" dirty="0" smtClean="0">
                  <a:solidFill>
                    <a:schemeClr val="bg1">
                      <a:lumMod val="50000"/>
                    </a:schemeClr>
                  </a:solidFill>
                  <a:latin typeface="Verdana" charset="0"/>
                </a:endParaRPr>
              </a:p>
            </p:txBody>
          </p:sp>
        </p:grp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 rot="19633682">
              <a:off x="1205701" y="4127976"/>
              <a:ext cx="1841089" cy="350722"/>
            </a:xfrm>
            <a:prstGeom prst="leftArrow">
              <a:avLst>
                <a:gd name="adj1" fmla="val 50000"/>
                <a:gd name="adj2" fmla="val 80762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894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058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" y="1510283"/>
            <a:ext cx="7696200" cy="1496314"/>
            <a:chOff x="381000" y="1510283"/>
            <a:chExt cx="76962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916"/>
              <a:ext cx="56388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&amp;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 life </a:t>
              </a: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sciences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journal literature - @6,000 journals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318476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2095500" y="3048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1000" y="2895598"/>
            <a:ext cx="5410200" cy="1378458"/>
            <a:chOff x="381000" y="2895598"/>
            <a:chExt cx="5410200" cy="1378458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318472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81000" y="4419600"/>
            <a:ext cx="8077200" cy="1828800"/>
            <a:chOff x="381000" y="4419600"/>
            <a:chExt cx="8077200" cy="1828800"/>
          </a:xfrm>
        </p:grpSpPr>
        <p:pic>
          <p:nvPicPr>
            <p:cNvPr id="318474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  <a:endParaRPr lang="en-US" sz="1800" i="1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01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3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7" y="688848"/>
            <a:ext cx="8478266" cy="548030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52600" y="1752600"/>
            <a:ext cx="5029200" cy="4114800"/>
            <a:chOff x="1752600" y="1752600"/>
            <a:chExt cx="5029200" cy="4114800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752600" y="1752600"/>
              <a:ext cx="1524000" cy="3810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057400" y="2119619"/>
              <a:ext cx="4724400" cy="3747781"/>
              <a:chOff x="2057400" y="2119619"/>
              <a:chExt cx="4724400" cy="374778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057400" y="4267200"/>
                <a:ext cx="4724400" cy="1600200"/>
                <a:chOff x="2057400" y="4419600"/>
                <a:chExt cx="4724400" cy="1600200"/>
              </a:xfrm>
            </p:grpSpPr>
            <p:sp>
              <p:nvSpPr>
                <p:cNvPr id="6" name="Rectangle 9"/>
                <p:cNvSpPr>
                  <a:spLocks noChangeArrowheads="1"/>
                </p:cNvSpPr>
                <p:nvPr/>
              </p:nvSpPr>
              <p:spPr bwMode="auto">
                <a:xfrm>
                  <a:off x="2057400" y="4419600"/>
                  <a:ext cx="4724400" cy="1600200"/>
                </a:xfrm>
                <a:prstGeom prst="rect">
                  <a:avLst/>
                </a:prstGeom>
                <a:solidFill>
                  <a:schemeClr val="bg1"/>
                </a:solidFill>
                <a:ln w="88900">
                  <a:solidFill>
                    <a:srgbClr val="2E5D8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600" dirty="0">
                      <a:solidFill>
                        <a:srgbClr val="FF6600"/>
                      </a:solidFill>
                      <a:latin typeface="Verdana" charset="0"/>
                    </a:rPr>
                    <a:t>Results are reduced</a:t>
                  </a:r>
                  <a:endParaRPr lang="en-US" sz="2600" dirty="0" smtClean="0">
                    <a:solidFill>
                      <a:srgbClr val="FF6600"/>
                    </a:solidFill>
                    <a:latin typeface="Verdana" charset="0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2600" dirty="0" smtClean="0">
                      <a:solidFill>
                        <a:srgbClr val="FF6600"/>
                      </a:solidFill>
                      <a:latin typeface="Verdana" charset="0"/>
                    </a:rPr>
                    <a:t>From 155 </a:t>
                  </a:r>
                  <a:r>
                    <a:rPr lang="en-US" sz="2600" dirty="0">
                      <a:solidFill>
                        <a:srgbClr val="FF6600"/>
                      </a:solidFill>
                      <a:latin typeface="Verdana" charset="0"/>
                    </a:rPr>
                    <a:t>to </a:t>
                  </a:r>
                  <a:r>
                    <a:rPr lang="en-US" sz="2600" dirty="0" smtClean="0">
                      <a:solidFill>
                        <a:srgbClr val="FF6600"/>
                      </a:solidFill>
                      <a:latin typeface="Verdana" charset="0"/>
                    </a:rPr>
                    <a:t>144</a:t>
                  </a:r>
                  <a:endParaRPr lang="en-US" sz="5400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7" name="Rectangle 10"/>
                <p:cNvSpPr>
                  <a:spLocks noChangeArrowheads="1"/>
                </p:cNvSpPr>
                <p:nvPr/>
              </p:nvSpPr>
              <p:spPr bwMode="auto">
                <a:xfrm>
                  <a:off x="2209800" y="4572000"/>
                  <a:ext cx="4419600" cy="1295400"/>
                </a:xfrm>
                <a:prstGeom prst="rect">
                  <a:avLst/>
                </a:prstGeom>
                <a:noFill/>
                <a:ln w="28575">
                  <a:solidFill>
                    <a:srgbClr val="5CC26A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0" name="AutoShape 19"/>
              <p:cNvSpPr>
                <a:spLocks noChangeArrowheads="1"/>
              </p:cNvSpPr>
              <p:nvPr/>
            </p:nvSpPr>
            <p:spPr bwMode="auto">
              <a:xfrm rot="4148156">
                <a:off x="2162657" y="3193769"/>
                <a:ext cx="2536839" cy="388539"/>
              </a:xfrm>
              <a:prstGeom prst="leftArrow">
                <a:avLst>
                  <a:gd name="adj1" fmla="val 50000"/>
                  <a:gd name="adj2" fmla="val 109674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838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3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7" y="688848"/>
            <a:ext cx="8478266" cy="54803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05000" y="2286000"/>
            <a:ext cx="4800600" cy="1600200"/>
            <a:chOff x="1828800" y="2590800"/>
            <a:chExt cx="4800600" cy="1600200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828800" y="2590800"/>
              <a:ext cx="4800600" cy="16002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600" dirty="0" smtClean="0">
                  <a:solidFill>
                    <a:srgbClr val="FF6600"/>
                  </a:solidFill>
                  <a:latin typeface="Verdana" charset="0"/>
                </a:rPr>
                <a:t>Change </a:t>
              </a:r>
              <a:r>
                <a:rPr lang="en-US" sz="2600" dirty="0" smtClean="0">
                  <a:latin typeface="Verdana" charset="0"/>
                </a:rPr>
                <a:t>[Mesh] </a:t>
              </a:r>
              <a:r>
                <a:rPr lang="en-US" sz="2600" dirty="0" smtClean="0">
                  <a:solidFill>
                    <a:srgbClr val="FF6600"/>
                  </a:solidFill>
                  <a:latin typeface="Verdana" charset="0"/>
                </a:rPr>
                <a:t>to </a:t>
              </a:r>
              <a:r>
                <a:rPr lang="en-US" sz="2600" dirty="0" smtClean="0">
                  <a:solidFill>
                    <a:srgbClr val="26B40C"/>
                  </a:solidFill>
                  <a:latin typeface="Verdana" charset="0"/>
                </a:rPr>
                <a:t>[</a:t>
              </a:r>
              <a:r>
                <a:rPr lang="en-US" sz="2600" dirty="0" err="1" smtClean="0">
                  <a:solidFill>
                    <a:srgbClr val="26B40C"/>
                  </a:solidFill>
                  <a:latin typeface="Verdana" charset="0"/>
                </a:rPr>
                <a:t>Majr</a:t>
              </a:r>
              <a:r>
                <a:rPr lang="en-US" sz="2600" dirty="0" smtClean="0">
                  <a:solidFill>
                    <a:srgbClr val="26B40C"/>
                  </a:solidFill>
                  <a:latin typeface="Verdana" charset="0"/>
                </a:rPr>
                <a:t>]</a:t>
              </a:r>
              <a:endParaRPr lang="en-US" sz="5400" dirty="0">
                <a:solidFill>
                  <a:srgbClr val="26B40C"/>
                </a:solidFill>
                <a:latin typeface="Verdana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981200" y="2746464"/>
              <a:ext cx="4495800" cy="1295400"/>
            </a:xfrm>
            <a:prstGeom prst="rect">
              <a:avLst/>
            </a:prstGeom>
            <a:noFill/>
            <a:ln w="38100" cmpd="dbl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29200" y="914400"/>
            <a:ext cx="1066800" cy="1905001"/>
            <a:chOff x="5029200" y="914400"/>
            <a:chExt cx="1066800" cy="1905001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029200" y="914400"/>
              <a:ext cx="1066800" cy="304800"/>
            </a:xfrm>
            <a:prstGeom prst="rect">
              <a:avLst/>
            </a:prstGeom>
            <a:noFill/>
            <a:ln w="571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 rot="5400000">
              <a:off x="5097004" y="1913396"/>
              <a:ext cx="1524001" cy="288009"/>
            </a:xfrm>
            <a:prstGeom prst="leftArrow">
              <a:avLst>
                <a:gd name="adj1" fmla="val 50000"/>
                <a:gd name="adj2" fmla="val 100702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276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37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8" y="853958"/>
            <a:ext cx="8500364" cy="39629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2600" y="1845066"/>
            <a:ext cx="5029200" cy="4174734"/>
            <a:chOff x="1752600" y="1752600"/>
            <a:chExt cx="5029200" cy="4174734"/>
          </a:xfrm>
        </p:grpSpPr>
        <p:grpSp>
          <p:nvGrpSpPr>
            <p:cNvPr id="6" name="Group 5"/>
            <p:cNvGrpSpPr/>
            <p:nvPr/>
          </p:nvGrpSpPr>
          <p:grpSpPr>
            <a:xfrm>
              <a:off x="2057400" y="4327134"/>
              <a:ext cx="4724400" cy="1600200"/>
              <a:chOff x="2057400" y="4632442"/>
              <a:chExt cx="4724400" cy="1600200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are reduced</a:t>
                </a:r>
                <a:endParaRPr lang="en-US" sz="2600" dirty="0" smtClean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144 </a:t>
                </a: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to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45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752600" y="1752600"/>
              <a:ext cx="1447800" cy="381000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 rot="3551652">
              <a:off x="2419369" y="3255028"/>
              <a:ext cx="2820094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547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37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8" y="1142492"/>
            <a:ext cx="8500364" cy="396290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1355334"/>
            <a:ext cx="1143000" cy="304800"/>
          </a:xfrm>
          <a:prstGeom prst="rect">
            <a:avLst/>
          </a:prstGeom>
          <a:noFill/>
          <a:ln w="76200" cmpd="sng">
            <a:solidFill>
              <a:srgbClr val="26B4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90600" y="3733800"/>
            <a:ext cx="5410200" cy="2057400"/>
            <a:chOff x="990600" y="3810000"/>
            <a:chExt cx="5410200" cy="2057400"/>
          </a:xfrm>
        </p:grpSpPr>
        <p:grpSp>
          <p:nvGrpSpPr>
            <p:cNvPr id="6" name="Group 5"/>
            <p:cNvGrpSpPr/>
            <p:nvPr/>
          </p:nvGrpSpPr>
          <p:grpSpPr>
            <a:xfrm>
              <a:off x="990600" y="3810000"/>
              <a:ext cx="5410200" cy="2057400"/>
              <a:chOff x="2057400" y="4632442"/>
              <a:chExt cx="4724400" cy="1600200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en-US" sz="4000" dirty="0" smtClean="0">
                    <a:solidFill>
                      <a:srgbClr val="FF6600"/>
                    </a:solidFill>
                    <a:latin typeface="Verdana" charset="0"/>
                  </a:rPr>
                  <a:t>   Click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5" name="Picture 4" descr="Screen Shot 2014-08-27 at 2.30.2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4267200"/>
              <a:ext cx="2880360" cy="1217930"/>
            </a:xfrm>
            <a:prstGeom prst="rect">
              <a:avLst/>
            </a:prstGeom>
          </p:spPr>
        </p:pic>
      </p:grpSp>
      <p:sp>
        <p:nvSpPr>
          <p:cNvPr id="12" name="AutoShape 19"/>
          <p:cNvSpPr>
            <a:spLocks noChangeArrowheads="1"/>
          </p:cNvSpPr>
          <p:nvPr/>
        </p:nvSpPr>
        <p:spPr bwMode="auto">
          <a:xfrm rot="3551652">
            <a:off x="774339" y="2792722"/>
            <a:ext cx="2820094" cy="388539"/>
          </a:xfrm>
          <a:prstGeom prst="leftArrow">
            <a:avLst>
              <a:gd name="adj1" fmla="val 50000"/>
              <a:gd name="adj2" fmla="val 109674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2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39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1" y="1143000"/>
            <a:ext cx="8492998" cy="41028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36440" y="4114800"/>
            <a:ext cx="3994719" cy="1371600"/>
            <a:chOff x="1736440" y="4114800"/>
            <a:chExt cx="3994719" cy="137160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1736440" y="4114800"/>
              <a:ext cx="3994719" cy="13716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1905000" y="4267200"/>
              <a:ext cx="3657600" cy="10668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2057400" y="4477434"/>
              <a:ext cx="3352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</a:t>
              </a:r>
              <a:r>
                <a:rPr lang="en-US" sz="3600" u="sng" dirty="0" smtClean="0">
                  <a:solidFill>
                    <a:srgbClr val="004080"/>
                  </a:solidFill>
                  <a:latin typeface="Verdana" charset="0"/>
                  <a:ea typeface="Verdana" charset="0"/>
                  <a:cs typeface="Verdana" charset="0"/>
                </a:rPr>
                <a:t>Clear all</a:t>
              </a:r>
              <a:endParaRPr lang="en-US" sz="3600" u="sng" dirty="0">
                <a:solidFill>
                  <a:srgbClr val="00408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3352800" y="2144776"/>
            <a:ext cx="379413" cy="2274824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993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2" name="Picture 1" descr="Screen Shot 2014-08-15 at 3.2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90" y="311912"/>
            <a:ext cx="6306820" cy="6234176"/>
          </a:xfrm>
          <a:prstGeom prst="rect">
            <a:avLst/>
          </a:prstGeom>
          <a:ln>
            <a:solidFill>
              <a:srgbClr val="A6A6A6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863725" y="4038600"/>
            <a:ext cx="5527675" cy="1524000"/>
            <a:chOff x="1676400" y="4837113"/>
            <a:chExt cx="5527675" cy="1411287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18" name="AutoShape 10"/>
          <p:cNvSpPr>
            <a:spLocks noChangeArrowheads="1"/>
          </p:cNvSpPr>
          <p:nvPr/>
        </p:nvSpPr>
        <p:spPr bwMode="auto">
          <a:xfrm rot="2340922">
            <a:off x="4747249" y="2433771"/>
            <a:ext cx="379413" cy="2274824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1624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4-08-26 at 5.2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004570"/>
            <a:ext cx="8667750" cy="3796030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09600" y="4038600"/>
            <a:ext cx="8229600" cy="17526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70709" y="4183913"/>
            <a:ext cx="7916091" cy="1451344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09800" y="4572000"/>
            <a:ext cx="2362200" cy="685800"/>
            <a:chOff x="2362200" y="3962400"/>
            <a:chExt cx="2514600" cy="685800"/>
          </a:xfrm>
        </p:grpSpPr>
        <p:sp>
          <p:nvSpPr>
            <p:cNvPr id="10" name="AutoShape 20"/>
            <p:cNvSpPr>
              <a:spLocks noChangeArrowheads="1"/>
            </p:cNvSpPr>
            <p:nvPr/>
          </p:nvSpPr>
          <p:spPr bwMode="auto">
            <a:xfrm flipV="1">
              <a:off x="2362200" y="3962400"/>
              <a:ext cx="25146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491154" y="4114800"/>
              <a:ext cx="2256692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hypertension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29400" y="1295400"/>
            <a:ext cx="1828800" cy="3962400"/>
            <a:chOff x="6629400" y="685800"/>
            <a:chExt cx="1828800" cy="3962400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 flipV="1">
              <a:off x="6629400" y="39624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4" name="Group 20"/>
            <p:cNvGrpSpPr>
              <a:grpSpLocks/>
            </p:cNvGrpSpPr>
            <p:nvPr/>
          </p:nvGrpSpPr>
          <p:grpSpPr bwMode="auto">
            <a:xfrm>
              <a:off x="7543800" y="685800"/>
              <a:ext cx="762000" cy="381000"/>
              <a:chOff x="4724400" y="990600"/>
              <a:chExt cx="457200" cy="304800"/>
            </a:xfrm>
          </p:grpSpPr>
          <p:sp>
            <p:nvSpPr>
              <p:cNvPr id="15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6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7" name="AutoShape 10"/>
          <p:cNvSpPr>
            <a:spLocks noChangeArrowheads="1"/>
          </p:cNvSpPr>
          <p:nvPr/>
        </p:nvSpPr>
        <p:spPr bwMode="auto">
          <a:xfrm rot="20654987">
            <a:off x="3436671" y="1598152"/>
            <a:ext cx="388454" cy="2917456"/>
          </a:xfrm>
          <a:prstGeom prst="upArrow">
            <a:avLst>
              <a:gd name="adj1" fmla="val 50000"/>
              <a:gd name="adj2" fmla="val 133306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4724400"/>
            <a:ext cx="12192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Enter</a:t>
            </a: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724400" y="4724400"/>
            <a:ext cx="19050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and click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0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2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5" y="609600"/>
            <a:ext cx="8525510" cy="49695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2000" y="4572000"/>
            <a:ext cx="7315200" cy="1752600"/>
            <a:chOff x="914400" y="4572000"/>
            <a:chExt cx="7315200" cy="1981200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914400" y="4572000"/>
              <a:ext cx="7315200" cy="198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Click the underlined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term</a:t>
              </a: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066800" y="4724400"/>
              <a:ext cx="7010400" cy="167640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533400" y="2133600"/>
            <a:ext cx="1066800" cy="381000"/>
            <a:chOff x="4724400" y="990600"/>
            <a:chExt cx="457200" cy="304800"/>
          </a:xfrm>
        </p:grpSpPr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9" name="AutoShape 10"/>
          <p:cNvSpPr>
            <a:spLocks noChangeArrowheads="1"/>
          </p:cNvSpPr>
          <p:nvPr/>
        </p:nvSpPr>
        <p:spPr bwMode="auto">
          <a:xfrm rot="20409582">
            <a:off x="1421025" y="2593680"/>
            <a:ext cx="426492" cy="2610976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00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0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7" y="1042416"/>
            <a:ext cx="8478266" cy="4773168"/>
          </a:xfrm>
          <a:prstGeom prst="rect">
            <a:avLst/>
          </a:prstGeom>
        </p:spPr>
      </p:pic>
      <p:sp>
        <p:nvSpPr>
          <p:cNvPr id="5" name="Rounded Rectangle 11"/>
          <p:cNvSpPr>
            <a:spLocks noChangeArrowheads="1"/>
          </p:cNvSpPr>
          <p:nvPr/>
        </p:nvSpPr>
        <p:spPr bwMode="auto">
          <a:xfrm>
            <a:off x="457200" y="4876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1752600"/>
            <a:ext cx="3886200" cy="1524000"/>
            <a:chOff x="152400" y="4953000"/>
            <a:chExt cx="4191000" cy="1701800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52400" y="4953000"/>
              <a:ext cx="4191000" cy="170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 1</a:t>
              </a: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) Check the box next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     to </a:t>
              </a: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the subheading</a:t>
              </a:r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a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325703" y="5105400"/>
              <a:ext cx="3865297" cy="13716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AutoShape 19"/>
          <p:cNvSpPr>
            <a:spLocks noChangeArrowheads="1"/>
          </p:cNvSpPr>
          <p:nvPr/>
        </p:nvSpPr>
        <p:spPr bwMode="auto">
          <a:xfrm rot="16200000">
            <a:off x="-296069" y="3648869"/>
            <a:ext cx="1981200" cy="322262"/>
          </a:xfrm>
          <a:prstGeom prst="leftArrow">
            <a:avLst>
              <a:gd name="adj1" fmla="val 50000"/>
              <a:gd name="adj2" fmla="val 9441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191000" y="5105400"/>
            <a:ext cx="4724400" cy="1524000"/>
            <a:chOff x="3429000" y="4648200"/>
            <a:chExt cx="5410200" cy="15240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429000" y="4648200"/>
              <a:ext cx="5410200" cy="1524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  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581400" y="4800600"/>
              <a:ext cx="5105400" cy="1219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632598" y="5181600"/>
              <a:ext cx="4939903" cy="533400"/>
              <a:chOff x="3632598" y="5181600"/>
              <a:chExt cx="4939903" cy="533400"/>
            </a:xfrm>
          </p:grpSpPr>
          <p:sp>
            <p:nvSpPr>
              <p:cNvPr id="14" name="Rectangle 22"/>
              <p:cNvSpPr>
                <a:spLocks noChangeArrowheads="1"/>
              </p:cNvSpPr>
              <p:nvPr/>
            </p:nvSpPr>
            <p:spPr bwMode="auto">
              <a:xfrm>
                <a:off x="3632598" y="5257800"/>
                <a:ext cx="2163365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200" dirty="0">
                    <a:solidFill>
                      <a:srgbClr val="2B5D8F"/>
                    </a:solidFill>
                    <a:latin typeface="Verdana" charset="0"/>
                  </a:rPr>
                  <a:t>3</a:t>
                </a:r>
                <a:r>
                  <a:rPr lang="en-US" sz="2200" dirty="0" smtClean="0">
                    <a:solidFill>
                      <a:srgbClr val="2B5D8F"/>
                    </a:solidFill>
                    <a:latin typeface="Verdana" charset="0"/>
                  </a:rPr>
                  <a:t>) </a:t>
                </a:r>
                <a:r>
                  <a:rPr lang="en-US" sz="2200" dirty="0">
                    <a:solidFill>
                      <a:srgbClr val="2B5D8F"/>
                    </a:solidFill>
                    <a:latin typeface="Verdana" charset="0"/>
                  </a:rPr>
                  <a:t>Then click</a:t>
                </a:r>
                <a:endParaRPr lang="en-US" dirty="0">
                  <a:solidFill>
                    <a:srgbClr val="2B5D8F"/>
                  </a:solidFill>
                  <a:latin typeface="Verdana" charset="0"/>
                </a:endParaRPr>
              </a:p>
            </p:txBody>
          </p:sp>
          <p:sp>
            <p:nvSpPr>
              <p:cNvPr id="15" name="AutoShape 20"/>
              <p:cNvSpPr>
                <a:spLocks noChangeArrowheads="1"/>
              </p:cNvSpPr>
              <p:nvPr/>
            </p:nvSpPr>
            <p:spPr bwMode="auto">
              <a:xfrm>
                <a:off x="5872316" y="5181600"/>
                <a:ext cx="2700185" cy="5334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 smtClean="0">
                    <a:latin typeface="Verdana" charset="0"/>
                  </a:rPr>
                  <a:t>Add to search </a:t>
                </a:r>
                <a:r>
                  <a:rPr lang="en-US" sz="1600" dirty="0">
                    <a:latin typeface="Verdana" charset="0"/>
                  </a:rPr>
                  <a:t>b</a:t>
                </a:r>
                <a:r>
                  <a:rPr lang="en-US" sz="1600" dirty="0" smtClean="0">
                    <a:latin typeface="Verdana" charset="0"/>
                  </a:rPr>
                  <a:t>uilder</a:t>
                </a:r>
                <a:endParaRPr lang="en-US" sz="1600" dirty="0">
                  <a:latin typeface="Verdana" charset="0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943600" y="304800"/>
            <a:ext cx="2971800" cy="1219200"/>
            <a:chOff x="5791200" y="228600"/>
            <a:chExt cx="2971800" cy="1219200"/>
          </a:xfrm>
        </p:grpSpPr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5791200" y="228600"/>
              <a:ext cx="2971800" cy="1219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6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6AF00"/>
                  </a:solidFill>
                  <a:latin typeface="Verdana" charset="0"/>
                </a:rPr>
                <a:t>    2) Select  </a:t>
              </a:r>
              <a:endParaRPr lang="en-US" sz="2000" dirty="0">
                <a:solidFill>
                  <a:srgbClr val="26AF00"/>
                </a:solidFill>
                <a:latin typeface="Verdana" charset="0"/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5943600" y="381000"/>
              <a:ext cx="2667000" cy="914400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9" name="AutoShape 20"/>
            <p:cNvSpPr>
              <a:spLocks noChangeArrowheads="1"/>
            </p:cNvSpPr>
            <p:nvPr/>
          </p:nvSpPr>
          <p:spPr bwMode="auto">
            <a:xfrm>
              <a:off x="7543800" y="609600"/>
              <a:ext cx="914400" cy="5334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Verdana" charset="0"/>
                </a:rPr>
                <a:t>AND</a:t>
              </a:r>
              <a:endParaRPr lang="en-US" sz="2000" dirty="0">
                <a:solidFill>
                  <a:srgbClr val="000000"/>
                </a:solidFill>
                <a:latin typeface="Verdana" charset="0"/>
              </a:endParaRPr>
            </a:p>
          </p:txBody>
        </p:sp>
      </p:grpSp>
      <p:sp>
        <p:nvSpPr>
          <p:cNvPr id="20" name="AutoShape 10"/>
          <p:cNvSpPr>
            <a:spLocks noChangeArrowheads="1"/>
          </p:cNvSpPr>
          <p:nvPr/>
        </p:nvSpPr>
        <p:spPr bwMode="auto">
          <a:xfrm rot="21096990">
            <a:off x="7319066" y="3032891"/>
            <a:ext cx="381000" cy="2506184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 rot="15612835">
            <a:off x="7043620" y="1823640"/>
            <a:ext cx="1395697" cy="315095"/>
          </a:xfrm>
          <a:prstGeom prst="leftArrow">
            <a:avLst>
              <a:gd name="adj1" fmla="val 50000"/>
              <a:gd name="adj2" fmla="val 94536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7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0" grpId="0" animBg="1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865632"/>
            <a:ext cx="8470900" cy="5126736"/>
          </a:xfrm>
          <a:prstGeom prst="rect">
            <a:avLst/>
          </a:prstGeom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505200" y="1295400"/>
            <a:ext cx="762000" cy="304800"/>
            <a:chOff x="4724400" y="990600"/>
            <a:chExt cx="457200" cy="304800"/>
          </a:xfrm>
        </p:grpSpPr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0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5350" y="3619500"/>
            <a:ext cx="4152900" cy="1143000"/>
            <a:chOff x="895350" y="3619500"/>
            <a:chExt cx="4152900" cy="1143000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895350" y="3619500"/>
              <a:ext cx="4152900" cy="11430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3600" dirty="0" smtClean="0">
                <a:solidFill>
                  <a:srgbClr val="336699"/>
                </a:solidFill>
                <a:latin typeface="Verdana" charset="0"/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1040049" y="3771900"/>
              <a:ext cx="3863502" cy="838199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1333500" y="3924300"/>
              <a:ext cx="32766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Click </a:t>
              </a:r>
              <a:r>
                <a:rPr lang="en-US" sz="3200" dirty="0">
                  <a:solidFill>
                    <a:srgbClr val="336699"/>
                  </a:solidFill>
                  <a:latin typeface="Verdana" charset="0"/>
                </a:rPr>
                <a:t>Advanced</a:t>
              </a: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733800" y="1752600"/>
            <a:ext cx="304800" cy="2209800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493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" y="63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319500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319495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@ </a:t>
              </a:r>
              <a:r>
                <a:rPr lang="en-US" dirty="0" err="1">
                  <a:solidFill>
                    <a:prstClr val="white"/>
                  </a:solidFill>
                  <a:latin typeface="News Gothic MT"/>
                  <a:cs typeface="News Gothic MT"/>
                </a:rPr>
                <a:t>www.pubmed.gov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4813" y="4495800"/>
            <a:ext cx="8129587" cy="1916811"/>
            <a:chOff x="404813" y="4495800"/>
            <a:chExt cx="8129587" cy="191681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04813" y="5224463"/>
              <a:ext cx="6323012" cy="6540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3" name="Picture 2" descr="Screen Shot 2014-08-15 at 3.10.3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500" y="4495800"/>
              <a:ext cx="1485900" cy="1916811"/>
            </a:xfrm>
            <a:prstGeom prst="rect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7785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7" y="512064"/>
            <a:ext cx="8478266" cy="58338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8600" y="2057400"/>
            <a:ext cx="3124200" cy="1219200"/>
            <a:chOff x="190500" y="2209800"/>
            <a:chExt cx="3124200" cy="1219200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190500" y="2209800"/>
              <a:ext cx="3124200" cy="1219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3600" dirty="0" smtClean="0">
                <a:solidFill>
                  <a:srgbClr val="336699"/>
                </a:solidFill>
                <a:latin typeface="Verdana" charset="0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42900" y="2356485"/>
              <a:ext cx="2819400" cy="92583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19100" y="2438400"/>
              <a:ext cx="2667000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Calibri"/>
                  <a:cs typeface="Calibri"/>
                </a:rPr>
                <a:t>Hover your mouse over the search number</a:t>
              </a:r>
              <a:endParaRPr lang="en-US" sz="2000" dirty="0">
                <a:solidFill>
                  <a:srgbClr val="336699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2" name="AutoShape 10"/>
          <p:cNvSpPr>
            <a:spLocks noChangeArrowheads="1"/>
          </p:cNvSpPr>
          <p:nvPr/>
        </p:nvSpPr>
        <p:spPr bwMode="auto">
          <a:xfrm rot="10800000">
            <a:off x="1295400" y="3048000"/>
            <a:ext cx="304800" cy="1219200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2400" y="4191000"/>
            <a:ext cx="3124200" cy="2438400"/>
            <a:chOff x="152400" y="4191000"/>
            <a:chExt cx="3124200" cy="2438400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600200" y="4191000"/>
              <a:ext cx="838200" cy="228600"/>
            </a:xfrm>
            <a:prstGeom prst="rect">
              <a:avLst/>
            </a:prstGeom>
            <a:noFill/>
            <a:ln w="571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52400" y="5562600"/>
              <a:ext cx="3124200" cy="1066800"/>
              <a:chOff x="152400" y="5486400"/>
              <a:chExt cx="3124200" cy="1066800"/>
            </a:xfrm>
          </p:grpSpPr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152400" y="5486400"/>
                <a:ext cx="3124200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81000" y="5791200"/>
                <a:ext cx="2667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dirty="0" smtClean="0">
                    <a:solidFill>
                      <a:srgbClr val="336699"/>
                    </a:solidFill>
                    <a:latin typeface="Calibri"/>
                    <a:cs typeface="Calibri"/>
                  </a:rPr>
                  <a:t>Click AND in builder</a:t>
                </a:r>
                <a:endParaRPr lang="en-US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304800" y="5633085"/>
                <a:ext cx="2819400" cy="767715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13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2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497332"/>
            <a:ext cx="8485632" cy="58633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28600" y="1981200"/>
            <a:ext cx="3581400" cy="1219200"/>
            <a:chOff x="228600" y="1981200"/>
            <a:chExt cx="3581400" cy="1219200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228600" y="1981200"/>
              <a:ext cx="3581400" cy="1219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3600" dirty="0" smtClean="0">
                <a:solidFill>
                  <a:srgbClr val="336699"/>
                </a:solidFill>
                <a:latin typeface="Verdana" charset="0"/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403302" y="2127885"/>
              <a:ext cx="3231995" cy="92583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90654" y="2209800"/>
              <a:ext cx="3057293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Calibri"/>
                  <a:cs typeface="Calibri"/>
                </a:rPr>
                <a:t>Hover your mouse over the second search set</a:t>
              </a:r>
              <a:endParaRPr lang="en-US" sz="2000" dirty="0">
                <a:solidFill>
                  <a:srgbClr val="336699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0" y="4495800"/>
            <a:ext cx="3124200" cy="2133600"/>
            <a:chOff x="304800" y="4495800"/>
            <a:chExt cx="3124200" cy="21336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600200" y="4495800"/>
              <a:ext cx="838200" cy="228600"/>
            </a:xfrm>
            <a:prstGeom prst="rect">
              <a:avLst/>
            </a:prstGeom>
            <a:noFill/>
            <a:ln w="571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04800" y="5562600"/>
              <a:ext cx="3124200" cy="1066800"/>
              <a:chOff x="152400" y="5486400"/>
              <a:chExt cx="3124200" cy="1066800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152400" y="5486400"/>
                <a:ext cx="3124200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81000" y="5791200"/>
                <a:ext cx="2667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dirty="0" smtClean="0">
                    <a:solidFill>
                      <a:srgbClr val="336699"/>
                    </a:solidFill>
                    <a:latin typeface="Calibri"/>
                    <a:cs typeface="Calibri"/>
                  </a:rPr>
                  <a:t>Click AND in builder</a:t>
                </a:r>
                <a:endParaRPr lang="en-US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304800" y="5633085"/>
                <a:ext cx="2819400" cy="767715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 rot="10800000">
            <a:off x="1371600" y="2971800"/>
            <a:ext cx="304800" cy="1447800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343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2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324231"/>
            <a:ext cx="8470900" cy="620953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990600"/>
            <a:ext cx="3505200" cy="304800"/>
          </a:xfrm>
          <a:prstGeom prst="rect">
            <a:avLst/>
          </a:prstGeom>
          <a:noFill/>
          <a:ln w="57150" cmpd="sng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66800" y="762000"/>
            <a:ext cx="6248400" cy="2743200"/>
            <a:chOff x="1066800" y="762000"/>
            <a:chExt cx="6248400" cy="2743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066800" y="2133600"/>
              <a:ext cx="5867400" cy="1371600"/>
            </a:xfrm>
            <a:prstGeom prst="rect">
              <a:avLst/>
            </a:prstGeom>
            <a:noFill/>
            <a:ln w="76200" cmpd="sng">
              <a:solidFill>
                <a:srgbClr val="21A8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ounded Rectangular Callout 6"/>
            <p:cNvSpPr/>
            <p:nvPr/>
          </p:nvSpPr>
          <p:spPr bwMode="auto">
            <a:xfrm>
              <a:off x="4267200" y="762000"/>
              <a:ext cx="3048000" cy="1219200"/>
            </a:xfrm>
            <a:prstGeom prst="wedgeRoundRectCallout">
              <a:avLst>
                <a:gd name="adj1" fmla="val -135101"/>
                <a:gd name="adj2" fmla="val 7779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Geneva" pitchFamily="-111" charset="0"/>
                </a:rPr>
                <a:t>New Strategy in Search Builder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9" name="Rounded Rectangular Callout 8"/>
          <p:cNvSpPr/>
          <p:nvPr/>
        </p:nvSpPr>
        <p:spPr bwMode="auto">
          <a:xfrm>
            <a:off x="1066800" y="4038600"/>
            <a:ext cx="2286000" cy="762000"/>
          </a:xfrm>
          <a:prstGeom prst="wedgeRoundRectCallout">
            <a:avLst>
              <a:gd name="adj1" fmla="val -30841"/>
              <a:gd name="adj2" fmla="val -13289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804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Geneva" pitchFamily="-111" charset="0"/>
              </a:rPr>
              <a:t>Click Search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804000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" y="826008"/>
            <a:ext cx="8377936" cy="52059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2600" y="1845066"/>
            <a:ext cx="5029200" cy="3641334"/>
            <a:chOff x="1752600" y="1845066"/>
            <a:chExt cx="5029200" cy="3641334"/>
          </a:xfrm>
        </p:grpSpPr>
        <p:grpSp>
          <p:nvGrpSpPr>
            <p:cNvPr id="6" name="Group 5"/>
            <p:cNvGrpSpPr/>
            <p:nvPr/>
          </p:nvGrpSpPr>
          <p:grpSpPr>
            <a:xfrm>
              <a:off x="2057400" y="3886200"/>
              <a:ext cx="4724400" cy="1600200"/>
              <a:chOff x="2057400" y="4632442"/>
              <a:chExt cx="4724400" cy="1600200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different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search strategy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752600" y="1845066"/>
              <a:ext cx="914400" cy="381000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 rot="3551652">
              <a:off x="2212904" y="3074079"/>
              <a:ext cx="2233198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079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3.4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5724"/>
          <a:stretch/>
        </p:blipFill>
        <p:spPr>
          <a:xfrm>
            <a:off x="383032" y="374904"/>
            <a:ext cx="8377936" cy="2825496"/>
          </a:xfrm>
          <a:prstGeom prst="rect">
            <a:avLst/>
          </a:prstGeom>
        </p:spPr>
      </p:pic>
      <p:pic>
        <p:nvPicPr>
          <p:cNvPr id="12" name="Picture 11" descr="Screen Shot 2014-08-28 at 6.07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137"/>
          <a:stretch/>
        </p:blipFill>
        <p:spPr>
          <a:xfrm>
            <a:off x="417195" y="3886200"/>
            <a:ext cx="8309610" cy="25054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38442" y="2362200"/>
            <a:ext cx="7067358" cy="2182478"/>
            <a:chOff x="1238442" y="2362200"/>
            <a:chExt cx="7067358" cy="2182478"/>
          </a:xfrm>
        </p:grpSpPr>
        <p:grpSp>
          <p:nvGrpSpPr>
            <p:cNvPr id="17" name="Group 16"/>
            <p:cNvGrpSpPr/>
            <p:nvPr/>
          </p:nvGrpSpPr>
          <p:grpSpPr>
            <a:xfrm>
              <a:off x="3124200" y="2362200"/>
              <a:ext cx="5181600" cy="1600200"/>
              <a:chOff x="3452793" y="2438400"/>
              <a:chExt cx="5438814" cy="160020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452793" y="2438400"/>
                <a:ext cx="5438814" cy="16002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400" dirty="0" smtClean="0">
                    <a:solidFill>
                      <a:srgbClr val="FF6600"/>
                    </a:solidFill>
                    <a:latin typeface="Verdana" charset="0"/>
                  </a:rPr>
                  <a:t>Select article # 8</a:t>
                </a:r>
                <a:r>
                  <a:rPr lang="en-US" sz="3600" dirty="0" smtClean="0">
                    <a:solidFill>
                      <a:schemeClr val="bg1"/>
                    </a:solidFill>
                    <a:latin typeface="Verdana" charset="0"/>
                  </a:rPr>
                  <a:t>.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3657600" y="2590800"/>
                <a:ext cx="5029200" cy="1295400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 rot="19771062">
              <a:off x="1238442" y="4166996"/>
              <a:ext cx="3313001" cy="377682"/>
            </a:xfrm>
            <a:prstGeom prst="leftArrow">
              <a:avLst>
                <a:gd name="adj1" fmla="val 50000"/>
                <a:gd name="adj2" fmla="val 75608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33400" y="5181600"/>
            <a:ext cx="381000" cy="381000"/>
          </a:xfrm>
          <a:prstGeom prst="rect">
            <a:avLst/>
          </a:prstGeom>
          <a:solidFill>
            <a:schemeClr val="bg1"/>
          </a:solidFill>
          <a:ln w="381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rgbClr val="FF6600"/>
                </a:solidFill>
                <a:latin typeface="Times" charset="0"/>
              </a:rPr>
              <a:t>X</a:t>
            </a:r>
            <a:endParaRPr lang="en-US" sz="1400" dirty="0">
              <a:solidFill>
                <a:srgbClr val="FF66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3.4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5724"/>
          <a:stretch/>
        </p:blipFill>
        <p:spPr>
          <a:xfrm>
            <a:off x="383032" y="374904"/>
            <a:ext cx="8377936" cy="2825496"/>
          </a:xfrm>
          <a:prstGeom prst="rect">
            <a:avLst/>
          </a:prstGeom>
        </p:spPr>
      </p:pic>
      <p:pic>
        <p:nvPicPr>
          <p:cNvPr id="12" name="Picture 11" descr="Screen Shot 2014-08-28 at 6.07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137"/>
          <a:stretch/>
        </p:blipFill>
        <p:spPr>
          <a:xfrm>
            <a:off x="417195" y="3886200"/>
            <a:ext cx="8309610" cy="2505456"/>
          </a:xfrm>
          <a:prstGeom prst="rect">
            <a:avLst/>
          </a:prstGeom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8600" y="2819400"/>
            <a:ext cx="4800600" cy="1828800"/>
            <a:chOff x="1143000" y="3458460"/>
            <a:chExt cx="4800600" cy="1828800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43000" y="3458460"/>
              <a:ext cx="4800600" cy="1828800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latin typeface="Verdana" charset="0"/>
                </a:rPr>
                <a:t>Click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2800" u="sng" dirty="0">
                  <a:solidFill>
                    <a:srgbClr val="0000FF"/>
                  </a:solidFill>
                  <a:latin typeface="Verdana" charset="0"/>
                </a:rPr>
                <a:t>Display Settings</a:t>
              </a:r>
              <a:endParaRPr lang="en-US" sz="3600" u="sng" dirty="0">
                <a:solidFill>
                  <a:srgbClr val="0000FF"/>
                </a:solidFill>
                <a:latin typeface="Verdana" charset="0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1295400" y="3610860"/>
              <a:ext cx="4495800" cy="1524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8" name="AutoShape 19"/>
          <p:cNvSpPr>
            <a:spLocks noChangeArrowheads="1"/>
          </p:cNvSpPr>
          <p:nvPr/>
        </p:nvSpPr>
        <p:spPr bwMode="auto">
          <a:xfrm rot="6043335">
            <a:off x="1374497" y="2183506"/>
            <a:ext cx="2139826" cy="382588"/>
          </a:xfrm>
          <a:prstGeom prst="leftArrow">
            <a:avLst>
              <a:gd name="adj1" fmla="val 50000"/>
              <a:gd name="adj2" fmla="val 11534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2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3.4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5724"/>
          <a:stretch/>
        </p:blipFill>
        <p:spPr>
          <a:xfrm>
            <a:off x="533400" y="381000"/>
            <a:ext cx="8377936" cy="2825496"/>
          </a:xfrm>
          <a:prstGeom prst="rect">
            <a:avLst/>
          </a:prstGeom>
        </p:spPr>
      </p:pic>
      <p:pic>
        <p:nvPicPr>
          <p:cNvPr id="5" name="Picture 4" descr="Screen shot 2011-07-11 at 4.34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86840"/>
            <a:ext cx="4084320" cy="1432560"/>
          </a:xfrm>
          <a:prstGeom prst="rect">
            <a:avLst/>
          </a:prstGeom>
          <a:ln w="28575" cmpd="sng">
            <a:solidFill>
              <a:srgbClr val="26AF00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228600" y="4114800"/>
            <a:ext cx="8382000" cy="2362200"/>
            <a:chOff x="533400" y="4191000"/>
            <a:chExt cx="8382000" cy="2362200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533400" y="4191000"/>
              <a:ext cx="8382000" cy="2362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endParaRPr lang="en-US" sz="2600" dirty="0">
                <a:solidFill>
                  <a:srgbClr val="01A63A"/>
                </a:solidFill>
                <a:latin typeface="Verdana" charset="0"/>
              </a:endParaRP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727428" y="4369395"/>
              <a:ext cx="8032750" cy="2036167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219200" y="4572000"/>
              <a:ext cx="6858000" cy="1524000"/>
              <a:chOff x="1219200" y="4572000"/>
              <a:chExt cx="6858000" cy="1524000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1524000" y="4572000"/>
                <a:ext cx="2667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Select Abstract,</a:t>
                </a:r>
                <a:endParaRPr kumimoji="0" lang="en-US" sz="2400" b="0" i="0" u="none" strike="noStrike" cap="none" normalizeH="0" baseline="0" dirty="0">
                  <a:solidFill>
                    <a:srgbClr val="000000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114800" y="4572000"/>
                <a:ext cx="36576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01A63A"/>
                    </a:solidFill>
                    <a:latin typeface="Verdana" charset="0"/>
                  </a:rPr>
                  <a:t>change to Pub Date to</a:t>
                </a:r>
                <a:endParaRPr lang="en-US" dirty="0">
                  <a:solidFill>
                    <a:srgbClr val="01A63A"/>
                  </a:solidFill>
                  <a:latin typeface="Verdana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1219200" y="5105400"/>
                <a:ext cx="6858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01A63A"/>
                    </a:solidFill>
                    <a:latin typeface="Verdana" charset="0"/>
                  </a:rPr>
                  <a:t>sort to most recent articles appearing first,</a:t>
                </a:r>
                <a:endParaRPr lang="en-US" dirty="0">
                  <a:solidFill>
                    <a:srgbClr val="01A63A"/>
                  </a:solidFill>
                  <a:latin typeface="Verdana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2971800" y="5638800"/>
                <a:ext cx="1828800" cy="4572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600" dirty="0">
                    <a:solidFill>
                      <a:srgbClr val="000000"/>
                    </a:solidFill>
                    <a:latin typeface="Verdana" charset="0"/>
                    <a:ea typeface="Verdana" charset="0"/>
                    <a:cs typeface="Verdana" charset="0"/>
                  </a:rPr>
                  <a:t>then click</a:t>
                </a:r>
                <a:endParaRPr lang="en-US" sz="2600" dirty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495800" y="2438400"/>
            <a:ext cx="1600200" cy="3657600"/>
            <a:chOff x="4876800" y="2514600"/>
            <a:chExt cx="1600200" cy="3657600"/>
          </a:xfrm>
        </p:grpSpPr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4876800" y="5638800"/>
              <a:ext cx="1447800" cy="5334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r>
                <a:rPr lang="en-US" dirty="0"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rPr>
                <a:t>Apply</a:t>
              </a:r>
            </a:p>
          </p:txBody>
        </p:sp>
        <p:sp>
          <p:nvSpPr>
            <p:cNvPr id="17" name="Rounded Rectangle 16"/>
            <p:cNvSpPr>
              <a:spLocks noChangeArrowheads="1"/>
            </p:cNvSpPr>
            <p:nvPr/>
          </p:nvSpPr>
          <p:spPr bwMode="auto">
            <a:xfrm>
              <a:off x="5867400" y="2514600"/>
              <a:ext cx="609600" cy="3810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8" name="AutoShape 19"/>
          <p:cNvSpPr>
            <a:spLocks noChangeArrowheads="1"/>
          </p:cNvSpPr>
          <p:nvPr/>
        </p:nvSpPr>
        <p:spPr bwMode="auto">
          <a:xfrm rot="4125422">
            <a:off x="1495469" y="3047254"/>
            <a:ext cx="2667188" cy="315913"/>
          </a:xfrm>
          <a:prstGeom prst="leftArrow">
            <a:avLst>
              <a:gd name="adj1" fmla="val 50000"/>
              <a:gd name="adj2" fmla="val 11290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 rot="3865577">
            <a:off x="3851851" y="3035601"/>
            <a:ext cx="2874786" cy="315913"/>
          </a:xfrm>
          <a:prstGeom prst="leftArrow">
            <a:avLst>
              <a:gd name="adj1" fmla="val 50000"/>
              <a:gd name="adj2" fmla="val 138725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2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8 at 6.22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 b="8"/>
          <a:stretch/>
        </p:blipFill>
        <p:spPr>
          <a:xfrm>
            <a:off x="379476" y="1905000"/>
            <a:ext cx="8385048" cy="45950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05300" y="381000"/>
            <a:ext cx="4191000" cy="1295400"/>
            <a:chOff x="4305300" y="381000"/>
            <a:chExt cx="4191000" cy="12954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4305300" y="381000"/>
              <a:ext cx="4191000" cy="12954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Icons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495800" y="533400"/>
              <a:ext cx="3810000" cy="9906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7" name="AutoShape 19"/>
          <p:cNvSpPr>
            <a:spLocks noChangeArrowheads="1"/>
          </p:cNvSpPr>
          <p:nvPr/>
        </p:nvSpPr>
        <p:spPr bwMode="auto">
          <a:xfrm rot="13822376">
            <a:off x="5000482" y="1845210"/>
            <a:ext cx="1803168" cy="377682"/>
          </a:xfrm>
          <a:prstGeom prst="leftArrow">
            <a:avLst>
              <a:gd name="adj1" fmla="val 50000"/>
              <a:gd name="adj2" fmla="val 75608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5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8 at 6.22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 b="8"/>
          <a:stretch/>
        </p:blipFill>
        <p:spPr>
          <a:xfrm>
            <a:off x="379476" y="381000"/>
            <a:ext cx="8385048" cy="45950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" y="5181600"/>
            <a:ext cx="5638800" cy="1447800"/>
            <a:chOff x="2971800" y="228600"/>
            <a:chExt cx="5638800" cy="1447800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971800" y="228600"/>
              <a:ext cx="5638800" cy="14478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Click      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for MeSH terms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200400" y="381000"/>
              <a:ext cx="5181600" cy="11430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Rounded Rectangle 8"/>
            <p:cNvSpPr>
              <a:spLocks noChangeArrowheads="1"/>
            </p:cNvSpPr>
            <p:nvPr/>
          </p:nvSpPr>
          <p:spPr bwMode="auto">
            <a:xfrm>
              <a:off x="4419600" y="533400"/>
              <a:ext cx="609600" cy="8382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50000"/>
                </a:lnSpc>
              </a:pPr>
              <a:endParaRPr lang="en-US" sz="2800" dirty="0" smtClean="0">
                <a:latin typeface="ＭＳ ゴシック"/>
                <a:ea typeface="ＭＳ ゴシック"/>
                <a:cs typeface="ＭＳ ゴシック"/>
              </a:endParaRPr>
            </a:p>
            <a:p>
              <a:pPr eaLnBrk="0" hangingPunct="0">
                <a:lnSpc>
                  <a:spcPct val="50000"/>
                </a:lnSpc>
              </a:pPr>
              <a:r>
                <a:rPr lang="en-US" sz="2800" dirty="0" smtClean="0">
                  <a:latin typeface="ＭＳ ゴシック"/>
                  <a:ea typeface="ＭＳ ゴシック"/>
                  <a:cs typeface="ＭＳ ゴシック"/>
                </a:rPr>
                <a:t>∨∨</a:t>
              </a:r>
            </a:p>
          </p:txBody>
        </p:sp>
      </p:grpSp>
      <p:sp>
        <p:nvSpPr>
          <p:cNvPr id="12" name="AutoShape 19"/>
          <p:cNvSpPr>
            <a:spLocks noChangeArrowheads="1"/>
          </p:cNvSpPr>
          <p:nvPr/>
        </p:nvSpPr>
        <p:spPr bwMode="auto">
          <a:xfrm rot="10022072">
            <a:off x="2616889" y="5059754"/>
            <a:ext cx="3712110" cy="382587"/>
          </a:xfrm>
          <a:prstGeom prst="leftArrow">
            <a:avLst>
              <a:gd name="adj1" fmla="val 42405"/>
              <a:gd name="adj2" fmla="val 8516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95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28 at 6.05.1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/>
          <a:stretch/>
        </p:blipFill>
        <p:spPr>
          <a:xfrm>
            <a:off x="304800" y="475479"/>
            <a:ext cx="6582664" cy="5907041"/>
          </a:xfrm>
          <a:prstGeom prst="rect">
            <a:avLst/>
          </a:prstGeom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4343400" y="914400"/>
            <a:ext cx="4267200" cy="5029200"/>
          </a:xfrm>
          <a:prstGeom prst="rect">
            <a:avLst/>
          </a:prstGeom>
          <a:solidFill>
            <a:schemeClr val="bg1"/>
          </a:solidFill>
          <a:ln w="889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000" dirty="0">
              <a:solidFill>
                <a:srgbClr val="00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2000" dirty="0">
              <a:solidFill>
                <a:srgbClr val="0BFFFF"/>
              </a:solidFill>
              <a:latin typeface="Verdana" charset="0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4488051" y="1068010"/>
            <a:ext cx="3977898" cy="4723190"/>
          </a:xfrm>
          <a:prstGeom prst="rect">
            <a:avLst/>
          </a:prstGeom>
          <a:noFill/>
          <a:ln w="38100">
            <a:solidFill>
              <a:srgbClr val="5CC26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096000" y="46482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>
                <a:solidFill>
                  <a:srgbClr val="000000"/>
                </a:solidFill>
              </a:rPr>
              <a:t>AND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7200" y="3048000"/>
            <a:ext cx="6972300" cy="2590800"/>
            <a:chOff x="457200" y="3048000"/>
            <a:chExt cx="6972300" cy="2590800"/>
          </a:xfrm>
        </p:grpSpPr>
        <p:sp>
          <p:nvSpPr>
            <p:cNvPr id="8" name="Rectangle 34"/>
            <p:cNvSpPr>
              <a:spLocks noChangeArrowheads="1"/>
            </p:cNvSpPr>
            <p:nvPr/>
          </p:nvSpPr>
          <p:spPr bwMode="auto">
            <a:xfrm>
              <a:off x="5524500" y="5105400"/>
              <a:ext cx="19050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FF6633"/>
                  </a:solidFill>
                  <a:latin typeface="Verdana" charset="0"/>
                </a:rPr>
                <a:t>life style</a:t>
              </a:r>
              <a:endParaRPr lang="en-US" b="1" dirty="0">
                <a:solidFill>
                  <a:srgbClr val="FF6633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" y="3048000"/>
              <a:ext cx="914400" cy="304800"/>
            </a:xfrm>
            <a:prstGeom prst="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4648200" y="1295400"/>
            <a:ext cx="3657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 Database</a:t>
            </a:r>
            <a:endParaRPr lang="en-US" sz="2900" dirty="0">
              <a:solidFill>
                <a:srgbClr val="FF6600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600" dirty="0">
                <a:solidFill>
                  <a:srgbClr val="2B5D8F"/>
                </a:solidFill>
              </a:rPr>
              <a:t>searches </a:t>
            </a:r>
            <a:r>
              <a:rPr lang="en-US" sz="2600" i="1" dirty="0">
                <a:solidFill>
                  <a:srgbClr val="2B5D8F"/>
                </a:solidFill>
              </a:rPr>
              <a:t>only</a:t>
            </a:r>
            <a:endParaRPr lang="en-US" sz="2600" i="1" dirty="0">
              <a:solidFill>
                <a:srgbClr val="2B5D8F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700" i="1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the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terms</a:t>
            </a:r>
            <a:r>
              <a:rPr lang="en-US" sz="2600" dirty="0">
                <a:solidFill>
                  <a:srgbClr val="2B5D8F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for: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57200" y="2514600"/>
            <a:ext cx="7772400" cy="1981200"/>
            <a:chOff x="457200" y="2514600"/>
            <a:chExt cx="7772400" cy="1981200"/>
          </a:xfrm>
        </p:grpSpPr>
        <p:sp>
          <p:nvSpPr>
            <p:cNvPr id="4" name="Rectangle 19"/>
            <p:cNvSpPr>
              <a:spLocks noChangeArrowheads="1"/>
            </p:cNvSpPr>
            <p:nvPr/>
          </p:nvSpPr>
          <p:spPr bwMode="auto">
            <a:xfrm>
              <a:off x="457200" y="2514600"/>
              <a:ext cx="2209800" cy="457200"/>
            </a:xfrm>
            <a:prstGeom prst="rect">
              <a:avLst/>
            </a:prstGeom>
            <a:noFill/>
            <a:ln w="101600" cmpd="sng">
              <a:solidFill>
                <a:srgbClr val="008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800600" y="3048000"/>
              <a:ext cx="3429000" cy="1447800"/>
              <a:chOff x="4800600" y="3048000"/>
              <a:chExt cx="3429000" cy="1447800"/>
            </a:xfrm>
          </p:grpSpPr>
          <p:sp>
            <p:nvSpPr>
              <p:cNvPr id="10" name="Rectangle 30"/>
              <p:cNvSpPr>
                <a:spLocks noChangeArrowheads="1"/>
              </p:cNvSpPr>
              <p:nvPr/>
            </p:nvSpPr>
            <p:spPr bwMode="auto">
              <a:xfrm>
                <a:off x="4876800" y="4114800"/>
                <a:ext cx="33528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 smtClean="0">
                    <a:solidFill>
                      <a:srgbClr val="3366FF"/>
                    </a:solidFill>
                    <a:latin typeface="Verdana" charset="0"/>
                  </a:rPr>
                  <a:t>hypertension/pc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14" name="Rectangle 32"/>
              <p:cNvSpPr>
                <a:spLocks noChangeArrowheads="1"/>
              </p:cNvSpPr>
              <p:nvPr/>
            </p:nvSpPr>
            <p:spPr bwMode="auto">
              <a:xfrm>
                <a:off x="6096000" y="3581400"/>
                <a:ext cx="7620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>
                    <a:solidFill>
                      <a:srgbClr val="000000"/>
                    </a:solidFill>
                  </a:rPr>
                  <a:t>AND</a:t>
                </a:r>
              </a:p>
            </p:txBody>
          </p:sp>
          <p:sp>
            <p:nvSpPr>
              <p:cNvPr id="15" name="Rectangle 30"/>
              <p:cNvSpPr>
                <a:spLocks noChangeArrowheads="1"/>
              </p:cNvSpPr>
              <p:nvPr/>
            </p:nvSpPr>
            <p:spPr bwMode="auto">
              <a:xfrm>
                <a:off x="4800600" y="3048000"/>
                <a:ext cx="33528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 smtClean="0">
                    <a:solidFill>
                      <a:srgbClr val="3366FF"/>
                    </a:solidFill>
                    <a:latin typeface="Verdana" charset="0"/>
                  </a:rPr>
                  <a:t>hypertension/</a:t>
                </a:r>
                <a:r>
                  <a:rPr lang="en-US" b="1" dirty="0" err="1" smtClean="0">
                    <a:solidFill>
                      <a:srgbClr val="3366FF"/>
                    </a:solidFill>
                    <a:latin typeface="Verdana" charset="0"/>
                  </a:rPr>
                  <a:t>dt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469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5400" dirty="0" smtClean="0">
                <a:solidFill>
                  <a:schemeClr val="bg1"/>
                </a:solidFill>
                <a:latin typeface="Verdana" charset="0"/>
              </a:rPr>
              <a:t>Creating a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5400" dirty="0" smtClean="0">
                <a:solidFill>
                  <a:schemeClr val="bg1"/>
                </a:solidFill>
                <a:latin typeface="Verdana" charset="0"/>
              </a:rPr>
              <a:t>My NCBI Account</a:t>
            </a:r>
            <a:endParaRPr lang="en-US" sz="5400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7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28 at 6.05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320"/>
            <a:ext cx="6929120" cy="63093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19600" y="685800"/>
            <a:ext cx="4419600" cy="5715000"/>
            <a:chOff x="4495800" y="609600"/>
            <a:chExt cx="4267200" cy="5715000"/>
          </a:xfrm>
        </p:grpSpPr>
        <p:sp>
          <p:nvSpPr>
            <p:cNvPr id="5" name="Rectangle 25"/>
            <p:cNvSpPr>
              <a:spLocks noChangeArrowheads="1"/>
            </p:cNvSpPr>
            <p:nvPr/>
          </p:nvSpPr>
          <p:spPr bwMode="auto">
            <a:xfrm>
              <a:off x="4495800" y="609600"/>
              <a:ext cx="4267200" cy="57150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000" dirty="0">
                <a:solidFill>
                  <a:srgbClr val="00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2000" dirty="0">
                <a:solidFill>
                  <a:srgbClr val="0BFFFF"/>
                </a:solidFill>
                <a:latin typeface="Verdana" charset="0"/>
              </a:endParaRPr>
            </a:p>
          </p:txBody>
        </p:sp>
        <p:sp>
          <p:nvSpPr>
            <p:cNvPr id="6" name="Rectangle 26"/>
            <p:cNvSpPr>
              <a:spLocks noChangeArrowheads="1"/>
            </p:cNvSpPr>
            <p:nvPr/>
          </p:nvSpPr>
          <p:spPr bwMode="auto">
            <a:xfrm>
              <a:off x="4648200" y="762000"/>
              <a:ext cx="3962400" cy="5418138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4800600" y="1066800"/>
              <a:ext cx="3657600" cy="1905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Look at subject headings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in the</a:t>
              </a:r>
              <a:endParaRPr lang="en-US" sz="2700" dirty="0">
                <a:solidFill>
                  <a:srgbClr val="2B5D8F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Book Antiqua" charset="0"/>
                </a:rPr>
                <a:t>MeSH Terms Index</a:t>
              </a:r>
              <a:endParaRPr lang="en-US" sz="27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</a:rPr>
                <a:t>for additional terms.</a:t>
              </a:r>
              <a:endParaRPr lang="en-US" sz="2800" dirty="0">
                <a:solidFill>
                  <a:srgbClr val="2B5D8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7200" y="4724400"/>
            <a:ext cx="7772400" cy="1066800"/>
            <a:chOff x="457200" y="4724400"/>
            <a:chExt cx="7772400" cy="1066800"/>
          </a:xfrm>
        </p:grpSpPr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5029200" y="4800600"/>
              <a:ext cx="3200400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dirty="0" smtClean="0">
                  <a:solidFill>
                    <a:srgbClr val="26B40C"/>
                  </a:solidFill>
                  <a:latin typeface="Verdana" charset="0"/>
                </a:rPr>
                <a:t>Risk Reduction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dirty="0" smtClean="0">
                  <a:solidFill>
                    <a:srgbClr val="26B40C"/>
                  </a:solidFill>
                  <a:latin typeface="Verdana" charset="0"/>
                </a:rPr>
                <a:t>Behavior</a:t>
              </a:r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457200" y="4724400"/>
              <a:ext cx="1828800" cy="381000"/>
            </a:xfrm>
            <a:prstGeom prst="rect">
              <a:avLst/>
            </a:prstGeom>
            <a:noFill/>
            <a:ln w="127000" cap="flat" cmpd="sng" algn="ctr">
              <a:solidFill>
                <a:srgbClr val="26B40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5257800" y="3352800"/>
            <a:ext cx="2743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You may want to 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write a new search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program using:</a:t>
            </a:r>
            <a:endParaRPr lang="en-US" sz="2800" dirty="0">
              <a:solidFill>
                <a:srgbClr val="2B5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8 at 6.22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 b="8"/>
          <a:stretch/>
        </p:blipFill>
        <p:spPr>
          <a:xfrm>
            <a:off x="379476" y="381000"/>
            <a:ext cx="8385048" cy="45950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71600" y="3429000"/>
            <a:ext cx="7467600" cy="3124199"/>
            <a:chOff x="1371600" y="3429000"/>
            <a:chExt cx="7467600" cy="312419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371600" y="3429000"/>
              <a:ext cx="7467600" cy="3124199"/>
              <a:chOff x="771328" y="3208710"/>
              <a:chExt cx="5715000" cy="3464861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771328" y="3208710"/>
                <a:ext cx="5715000" cy="3464861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.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8" name="Rectangle 6"/>
              <p:cNvSpPr>
                <a:spLocks noChangeArrowheads="1"/>
              </p:cNvSpPr>
              <p:nvPr/>
            </p:nvSpPr>
            <p:spPr bwMode="auto">
              <a:xfrm>
                <a:off x="923728" y="3377728"/>
                <a:ext cx="5410200" cy="3134776"/>
              </a:xfrm>
              <a:prstGeom prst="rect">
                <a:avLst/>
              </a:prstGeom>
              <a:noFill/>
              <a:ln w="28575">
                <a:solidFill>
                  <a:srgbClr val="01A63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1682826" y="3886200"/>
              <a:ext cx="6387947" cy="6098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Click </a:t>
              </a:r>
              <a:r>
                <a:rPr lang="en-US" sz="3200" u="sng" dirty="0">
                  <a:solidFill>
                    <a:srgbClr val="0000FF"/>
                  </a:solidFill>
                  <a:latin typeface="Verdana" charset="0"/>
                </a:rPr>
                <a:t>Send to:</a:t>
              </a:r>
              <a:r>
                <a:rPr lang="en-US" sz="3200" dirty="0">
                  <a:solidFill>
                    <a:srgbClr val="0000FF"/>
                  </a:solidFill>
                  <a:latin typeface="Verdana" charset="0"/>
                </a:rPr>
                <a:t> </a:t>
              </a: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and select</a:t>
              </a:r>
              <a:endParaRPr lang="en-US" sz="3200" dirty="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592855" y="4572000"/>
              <a:ext cx="6567889" cy="1676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File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save citations to a file on your computer or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Clipboard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temporarily store selected citations or 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E-mail   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to send citations to self or colleague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19" name="Picture 18" descr="Screen Shot 2013-03-12 at 12.26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95400"/>
            <a:ext cx="2667000" cy="986790"/>
          </a:xfrm>
          <a:prstGeom prst="rect">
            <a:avLst/>
          </a:prstGeom>
          <a:ln w="57150" cmpd="sng">
            <a:solidFill>
              <a:srgbClr val="FF9D42"/>
            </a:solidFill>
          </a:ln>
        </p:spPr>
      </p:pic>
      <p:sp>
        <p:nvSpPr>
          <p:cNvPr id="20" name="AutoShape 19"/>
          <p:cNvSpPr>
            <a:spLocks noChangeArrowheads="1"/>
          </p:cNvSpPr>
          <p:nvPr/>
        </p:nvSpPr>
        <p:spPr bwMode="auto">
          <a:xfrm rot="7318523">
            <a:off x="3225082" y="2854376"/>
            <a:ext cx="1925271" cy="407293"/>
          </a:xfrm>
          <a:prstGeom prst="leftArrow">
            <a:avLst>
              <a:gd name="adj1" fmla="val 50000"/>
              <a:gd name="adj2" fmla="val 120047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5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8 at 6.22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" b="13591"/>
          <a:stretch/>
        </p:blipFill>
        <p:spPr>
          <a:xfrm>
            <a:off x="379476" y="2514600"/>
            <a:ext cx="8385048" cy="3959352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209800" y="381000"/>
            <a:ext cx="6400800" cy="1600200"/>
            <a:chOff x="1600200" y="3429000"/>
            <a:chExt cx="6400800" cy="1600200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1600200" y="3429000"/>
              <a:ext cx="6400800" cy="16002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400" dirty="0" smtClean="0">
                  <a:solidFill>
                    <a:srgbClr val="FF6600"/>
                  </a:solidFill>
                  <a:latin typeface="Verdana" charset="0"/>
                </a:rPr>
                <a:t>…or click </a:t>
              </a:r>
              <a:r>
                <a:rPr lang="en-US" sz="3400" dirty="0">
                  <a:solidFill>
                    <a:srgbClr val="FF6600"/>
                  </a:solidFill>
                  <a:latin typeface="Verdana" charset="0"/>
                </a:rPr>
                <a:t>icon 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1752600" y="3581400"/>
              <a:ext cx="6080760" cy="12954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3" name="AutoShape 19"/>
          <p:cNvSpPr>
            <a:spLocks noChangeArrowheads="1"/>
          </p:cNvSpPr>
          <p:nvPr/>
        </p:nvSpPr>
        <p:spPr bwMode="auto">
          <a:xfrm rot="13937671">
            <a:off x="4733961" y="2196575"/>
            <a:ext cx="2289635" cy="377682"/>
          </a:xfrm>
          <a:prstGeom prst="leftArrow">
            <a:avLst>
              <a:gd name="adj1" fmla="val 50000"/>
              <a:gd name="adj2" fmla="val 75608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8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889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6000" u="sng" dirty="0">
                <a:solidFill>
                  <a:srgbClr val="CC0000"/>
                </a:solidFill>
                <a:latin typeface="Verdana" pitchFamily="-106" charset="0"/>
                <a:ea typeface="Verdana" pitchFamily="-106" charset="0"/>
                <a:cs typeface="Verdana" pitchFamily="-106" charset="0"/>
              </a:rPr>
              <a:t>Linking to</a:t>
            </a:r>
            <a:endParaRPr lang="en-US" sz="5400" dirty="0">
              <a:solidFill>
                <a:srgbClr val="CC0000"/>
              </a:solidFill>
              <a:latin typeface="Verdana" pitchFamily="-106" charset="0"/>
              <a:ea typeface="Verdana" pitchFamily="-106" charset="0"/>
              <a:cs typeface="Verdana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7200" b="1" i="1" dirty="0">
                <a:latin typeface="Times New Roman" pitchFamily="-106" charset="0"/>
                <a:ea typeface="Times New Roman" pitchFamily="-106" charset="0"/>
                <a:cs typeface="Times New Roman" pitchFamily="-106" charset="0"/>
              </a:rPr>
              <a:t>Full-Text Articles</a:t>
            </a:r>
            <a:endParaRPr lang="en-US" sz="5400" dirty="0">
              <a:latin typeface="Times New Roman" pitchFamily="-106" charset="0"/>
              <a:ea typeface="Times New Roman" pitchFamily="-106" charset="0"/>
              <a:cs typeface="Times New Roman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in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5400" dirty="0">
                <a:solidFill>
                  <a:schemeClr val="bg1"/>
                </a:solidFill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6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Electronic Journals</a:t>
            </a:r>
          </a:p>
          <a:p>
            <a:pPr algn="ctr" eaLnBrk="0" hangingPunct="0">
              <a:defRPr/>
            </a:pPr>
            <a:endParaRPr lang="en-US" dirty="0">
              <a:solidFill>
                <a:srgbClr val="6600CC"/>
              </a:solidFill>
              <a:latin typeface="Techno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pic>
        <p:nvPicPr>
          <p:cNvPr id="6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17879237">
            <a:off x="4738792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5486400"/>
            <a:ext cx="6553200" cy="990600"/>
            <a:chOff x="914400" y="4610100"/>
            <a:chExt cx="6553200" cy="9906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914400" y="4610100"/>
              <a:ext cx="6553200" cy="99060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78706" y="4782234"/>
              <a:ext cx="6224587" cy="646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  <a:p>
              <a:pPr algn="ctr" eaLnBrk="1" hangingPunct="1"/>
              <a:r>
                <a:rPr lang="en-US" sz="2000" b="1" dirty="0">
                  <a:latin typeface="Verdana" charset="0"/>
                  <a:cs typeface="Verdana" charset="0"/>
                </a:rPr>
                <a:t>Problems</a:t>
              </a:r>
              <a:r>
                <a:rPr lang="en-US" sz="2000" dirty="0">
                  <a:latin typeface="Verdana" charset="0"/>
                  <a:cs typeface="Verdana" charset="0"/>
                </a:rPr>
                <a:t> with </a:t>
              </a:r>
              <a:r>
                <a:rPr lang="en-US" sz="2000" dirty="0" err="1" smtClean="0">
                  <a:latin typeface="Verdana" charset="0"/>
                  <a:cs typeface="Verdana" charset="0"/>
                </a:rPr>
                <a:t>eRaider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?   </a:t>
              </a:r>
              <a:r>
                <a:rPr lang="en-US" sz="2000" dirty="0">
                  <a:latin typeface="Verdana" charset="0"/>
                  <a:cs typeface="Verdana" charset="0"/>
                </a:rPr>
                <a:t>C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all</a:t>
              </a:r>
              <a:r>
                <a:rPr lang="en-US" sz="2000" dirty="0">
                  <a:latin typeface="Verdana" charset="0"/>
                  <a:cs typeface="Verdana" charset="0"/>
                </a:rPr>
                <a:t>: 806-743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-1234 </a:t>
              </a:r>
              <a:r>
                <a:rPr lang="en-US" sz="800" dirty="0" smtClean="0">
                  <a:solidFill>
                    <a:schemeClr val="bg1"/>
                  </a:solidFill>
                  <a:latin typeface="Verdana" charset="0"/>
                  <a:cs typeface="Verdana" charset="0"/>
                </a:rPr>
                <a:t>a</a:t>
              </a:r>
              <a:endParaRPr lang="en-US" sz="800" dirty="0">
                <a:solidFill>
                  <a:schemeClr val="bg1"/>
                </a:solidFill>
                <a:latin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9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9 at 10.3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9664"/>
            <a:ext cx="6120384" cy="61386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" y="2514600"/>
            <a:ext cx="3733800" cy="1219200"/>
            <a:chOff x="5029200" y="3962400"/>
            <a:chExt cx="3733800" cy="1219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5029200" y="3962400"/>
              <a:ext cx="3733800" cy="1219200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1400" dirty="0">
                <a:latin typeface="Verdana" pitchFamily="-106" charset="0"/>
                <a:ea typeface="Verdana" pitchFamily="-106" charset="0"/>
                <a:cs typeface="Verdana" pitchFamily="-106" charset="0"/>
              </a:endParaRPr>
            </a:p>
            <a:p>
              <a:pPr algn="ctr" eaLnBrk="0" hangingPunct="0">
                <a:lnSpc>
                  <a:spcPct val="120000"/>
                </a:lnSpc>
                <a:defRPr/>
              </a:pPr>
              <a:r>
                <a:rPr lang="en-US" sz="3600" dirty="0">
                  <a:latin typeface="Verdana" pitchFamily="-106" charset="0"/>
                  <a:ea typeface="Verdana" pitchFamily="-106" charset="0"/>
                  <a:cs typeface="Verdana" pitchFamily="-106" charset="0"/>
                </a:rPr>
                <a:t>Click </a:t>
              </a:r>
              <a:r>
                <a:rPr lang="en-US" sz="3600" dirty="0">
                  <a:solidFill>
                    <a:srgbClr val="4173A4"/>
                  </a:solidFill>
                  <a:latin typeface="Verdana" pitchFamily="-106" charset="0"/>
                  <a:ea typeface="Verdana" pitchFamily="-106" charset="0"/>
                  <a:cs typeface="Verdana" pitchFamily="-106" charset="0"/>
                </a:rPr>
                <a:t>PDF</a:t>
              </a: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5181600" y="4114800"/>
              <a:ext cx="3429000" cy="914400"/>
            </a:xfrm>
            <a:prstGeom prst="rect">
              <a:avLst/>
            </a:prstGeom>
            <a:noFill/>
            <a:ln w="28575" cmpd="sng">
              <a:solidFill>
                <a:srgbClr val="FF9D4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21304530">
            <a:off x="3124200" y="914400"/>
            <a:ext cx="379412" cy="1981200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706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9 at 10.35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4617"/>
            <a:ext cx="4699254" cy="6128766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72000" y="1371600"/>
            <a:ext cx="4267200" cy="1600200"/>
            <a:chOff x="4572000" y="1524000"/>
            <a:chExt cx="4267200" cy="1600200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4572000" y="1524000"/>
              <a:ext cx="4267200" cy="1600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Full Text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4724400" y="1662544"/>
              <a:ext cx="3962400" cy="1309255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572000" y="4495800"/>
            <a:ext cx="4267200" cy="1447800"/>
            <a:chOff x="384" y="2304"/>
            <a:chExt cx="3216" cy="1056"/>
          </a:xfrm>
        </p:grpSpPr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384" y="2304"/>
              <a:ext cx="3216" cy="1056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Close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480" y="2400"/>
              <a:ext cx="3024" cy="864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6485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400" dirty="0" smtClean="0">
                <a:solidFill>
                  <a:schemeClr val="bg1"/>
                </a:solidFill>
                <a:latin typeface="Verdana" charset="0"/>
              </a:rPr>
              <a:t>Saving Searches</a:t>
            </a:r>
            <a:endParaRPr lang="en-US" sz="5400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4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8 at 6.22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" b="13591"/>
          <a:stretch/>
        </p:blipFill>
        <p:spPr>
          <a:xfrm>
            <a:off x="379476" y="2514600"/>
            <a:ext cx="8385048" cy="39593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200" y="457200"/>
            <a:ext cx="4572000" cy="1600200"/>
            <a:chOff x="457200" y="457200"/>
            <a:chExt cx="6400800" cy="1600200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457200" y="457200"/>
              <a:ext cx="6400800" cy="16002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400" dirty="0">
                  <a:solidFill>
                    <a:srgbClr val="FF6600"/>
                  </a:solidFill>
                  <a:latin typeface="Verdana" charset="0"/>
                </a:rPr>
                <a:t>C</a:t>
              </a:r>
              <a:r>
                <a:rPr lang="en-US" sz="3400" dirty="0" smtClean="0">
                  <a:solidFill>
                    <a:srgbClr val="FF6600"/>
                  </a:solidFill>
                  <a:latin typeface="Verdana" charset="0"/>
                </a:rPr>
                <a:t>lick </a:t>
              </a:r>
              <a:r>
                <a:rPr lang="en-US" sz="3400" dirty="0" smtClean="0">
                  <a:solidFill>
                    <a:srgbClr val="336699"/>
                  </a:solidFill>
                  <a:latin typeface="Verdana" charset="0"/>
                </a:rPr>
                <a:t>Advanced</a:t>
              </a:r>
              <a:r>
                <a:rPr lang="en-US" sz="3600" dirty="0" smtClean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609600" y="609600"/>
              <a:ext cx="6080760" cy="12954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3" name="AutoShape 19"/>
          <p:cNvSpPr>
            <a:spLocks noChangeArrowheads="1"/>
          </p:cNvSpPr>
          <p:nvPr/>
        </p:nvSpPr>
        <p:spPr bwMode="auto">
          <a:xfrm rot="14658647">
            <a:off x="1730910" y="2080621"/>
            <a:ext cx="1406906" cy="311022"/>
          </a:xfrm>
          <a:prstGeom prst="leftArrow">
            <a:avLst>
              <a:gd name="adj1" fmla="val 50000"/>
              <a:gd name="adj2" fmla="val 75608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7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5.42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324231"/>
            <a:ext cx="8470900" cy="620953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6324600" y="5486400"/>
            <a:ext cx="2286000" cy="762000"/>
          </a:xfrm>
          <a:prstGeom prst="wedgeRoundRectCallout">
            <a:avLst>
              <a:gd name="adj1" fmla="val -5444"/>
              <a:gd name="adj2" fmla="val -14718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Geneva" pitchFamily="-111" charset="0"/>
              </a:rPr>
              <a:t>Click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Geneva" pitchFamily="-111" charset="0"/>
              </a:rPr>
              <a:t> </a:t>
            </a: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rPr>
              <a:t>144</a:t>
            </a:r>
            <a:endParaRPr kumimoji="0" lang="en-US" sz="2400" b="0" i="0" u="sng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3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2" name="Picture 1" descr="Screen Shot 2014-08-15 at 3.2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" y="311912"/>
            <a:ext cx="6306820" cy="6234176"/>
          </a:xfrm>
          <a:prstGeom prst="rect">
            <a:avLst/>
          </a:prstGeom>
          <a:ln>
            <a:solidFill>
              <a:srgbClr val="66CCFF"/>
            </a:solidFill>
          </a:ln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62000" y="4191000"/>
            <a:ext cx="7162800" cy="1524000"/>
            <a:chOff x="990600" y="4191000"/>
            <a:chExt cx="7162800" cy="1524000"/>
          </a:xfrm>
        </p:grpSpPr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990600" y="4343877"/>
                <a:ext cx="6858000" cy="106584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sz="4800">
                  <a:solidFill>
                    <a:srgbClr val="FF8411"/>
                  </a:solidFill>
                  <a:latin typeface="Verdana" charset="0"/>
                  <a:cs typeface="Verdana" charset="0"/>
                </a:rPr>
                <a:t>PubMed Home Page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4800" y="1295400"/>
            <a:ext cx="4648200" cy="1701800"/>
            <a:chOff x="4191000" y="1371600"/>
            <a:chExt cx="4648200" cy="1701800"/>
          </a:xfrm>
        </p:grpSpPr>
        <p:grpSp>
          <p:nvGrpSpPr>
            <p:cNvPr id="4" name="Group 3"/>
            <p:cNvGrpSpPr/>
            <p:nvPr/>
          </p:nvGrpSpPr>
          <p:grpSpPr>
            <a:xfrm>
              <a:off x="4191000" y="1371600"/>
              <a:ext cx="4648200" cy="1701800"/>
              <a:chOff x="3810000" y="1371600"/>
              <a:chExt cx="5029200" cy="1701800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3810000" y="1371600"/>
                <a:ext cx="5029200" cy="17018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3962400" y="1524000"/>
                <a:ext cx="4724400" cy="13970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495800" y="1866900"/>
              <a:ext cx="3962400" cy="685800"/>
              <a:chOff x="4495800" y="1866900"/>
              <a:chExt cx="3962400" cy="685800"/>
            </a:xfrm>
          </p:grpSpPr>
          <p:sp>
            <p:nvSpPr>
              <p:cNvPr id="3" name="Rectangle 2"/>
              <p:cNvSpPr/>
              <p:nvPr/>
            </p:nvSpPr>
            <p:spPr bwMode="auto">
              <a:xfrm>
                <a:off x="5791200" y="1866900"/>
                <a:ext cx="2667000" cy="6858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rPr>
                  <a:t>Sign in to NCBI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4495800" y="1924050"/>
                <a:ext cx="1219200" cy="5715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  <p:sp>
        <p:nvSpPr>
          <p:cNvPr id="19" name="AutoShape 10"/>
          <p:cNvSpPr>
            <a:spLocks noChangeArrowheads="1"/>
          </p:cNvSpPr>
          <p:nvPr/>
        </p:nvSpPr>
        <p:spPr bwMode="auto">
          <a:xfrm rot="1078842">
            <a:off x="6684185" y="470285"/>
            <a:ext cx="320675" cy="1490984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7733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1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" y="711883"/>
            <a:ext cx="8385048" cy="546201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 bwMode="auto">
          <a:xfrm>
            <a:off x="2209800" y="2133600"/>
            <a:ext cx="3048000" cy="762000"/>
          </a:xfrm>
          <a:prstGeom prst="wedgeRoundRectCallout">
            <a:avLst>
              <a:gd name="adj1" fmla="val -16873"/>
              <a:gd name="adj2" fmla="val -14908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Geneva" pitchFamily="-111" charset="0"/>
              </a:rPr>
              <a:t>Click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Geneva" pitchFamily="-111" charset="0"/>
              </a:rPr>
              <a:t> 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Geneva" pitchFamily="-111" charset="0"/>
              </a:rPr>
              <a:t>Save search</a:t>
            </a:r>
            <a:endParaRPr kumimoji="0" lang="en-US" sz="24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9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2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8598408" cy="26250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3400" y="4419600"/>
            <a:ext cx="2514600" cy="762000"/>
            <a:chOff x="457200" y="4419600"/>
            <a:chExt cx="2514600" cy="76200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457200" y="4419600"/>
              <a:ext cx="2514600" cy="762000"/>
            </a:xfrm>
            <a:prstGeom prst="wedgeRoundRectCallout">
              <a:avLst>
                <a:gd name="adj1" fmla="val -28928"/>
                <a:gd name="adj2" fmla="val -15642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Click</a:t>
              </a:r>
              <a:endParaRPr kumimoji="0" lang="en-US" sz="24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1600200" y="4572000"/>
              <a:ext cx="9906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latin typeface="Geneva" pitchFamily="-111" charset="0"/>
                </a:rPr>
                <a:t>Save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85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313055"/>
            <a:ext cx="7609840" cy="62318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67200" y="2667000"/>
            <a:ext cx="3429000" cy="762000"/>
            <a:chOff x="4267200" y="2667000"/>
            <a:chExt cx="3429000" cy="76200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4267200" y="2667000"/>
              <a:ext cx="3429000" cy="762000"/>
            </a:xfrm>
            <a:prstGeom prst="wedgeRoundRectCallout">
              <a:avLst>
                <a:gd name="adj1" fmla="val -105467"/>
                <a:gd name="adj2" fmla="val 5321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334000" y="2895600"/>
              <a:ext cx="381000" cy="381000"/>
              <a:chOff x="5867400" y="3657600"/>
              <a:chExt cx="381000" cy="381000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5867400" y="3657600"/>
                <a:ext cx="381000" cy="381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5867400" y="3657600"/>
                <a:ext cx="304800" cy="30480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4419600" y="2819400"/>
              <a:ext cx="9144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>
                  <a:solidFill>
                    <a:srgbClr val="3366FF"/>
                  </a:solidFill>
                  <a:latin typeface="Calibri"/>
                  <a:cs typeface="Calibri"/>
                </a:rPr>
                <a:t>Click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715000" y="2819400"/>
              <a:ext cx="1905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Yes, please.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71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7609840" cy="62318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53000" y="2743200"/>
            <a:ext cx="2895600" cy="762000"/>
            <a:chOff x="4953000" y="2743200"/>
            <a:chExt cx="2895600" cy="76200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4953000" y="2743200"/>
              <a:ext cx="2895600" cy="762000"/>
            </a:xfrm>
            <a:prstGeom prst="wedgeRoundRectCallout">
              <a:avLst>
                <a:gd name="adj1" fmla="val -104364"/>
                <a:gd name="adj2" fmla="val 6055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105400" y="2857500"/>
              <a:ext cx="2667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frequency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4" name="Picture 13" descr="Screen Shot 2014-08-26 at 6.04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05200"/>
            <a:ext cx="863600" cy="55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333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313055"/>
            <a:ext cx="7609840" cy="623189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0" y="3048000"/>
            <a:ext cx="1981200" cy="762000"/>
            <a:chOff x="4953000" y="2743200"/>
            <a:chExt cx="2895600" cy="762000"/>
          </a:xfrm>
        </p:grpSpPr>
        <p:sp>
          <p:nvSpPr>
            <p:cNvPr id="15" name="Rounded Rectangular Callout 14"/>
            <p:cNvSpPr/>
            <p:nvPr/>
          </p:nvSpPr>
          <p:spPr bwMode="auto">
            <a:xfrm>
              <a:off x="4953000" y="2743200"/>
              <a:ext cx="2895600" cy="762000"/>
            </a:xfrm>
            <a:prstGeom prst="wedgeRoundRectCallout">
              <a:avLst>
                <a:gd name="adj1" fmla="val -89743"/>
                <a:gd name="adj2" fmla="val 6579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105400" y="2857500"/>
              <a:ext cx="2667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day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7" name="Picture 16" descr="Screen Shot 2014-08-26 at 6.05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3759200"/>
            <a:ext cx="1270000" cy="1498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4208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313055"/>
            <a:ext cx="7609840" cy="6231890"/>
          </a:xfrm>
          <a:prstGeom prst="rect">
            <a:avLst/>
          </a:prstGeom>
        </p:spPr>
      </p:pic>
      <p:pic>
        <p:nvPicPr>
          <p:cNvPr id="17" name="Picture 16" descr="Screen Shot 2014-08-26 at 6.0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4114800"/>
            <a:ext cx="1562100" cy="111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724400" y="3810000"/>
            <a:ext cx="3200400" cy="762000"/>
            <a:chOff x="4724400" y="3352800"/>
            <a:chExt cx="3200400" cy="762000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4724400" y="3352800"/>
              <a:ext cx="3200400" cy="762000"/>
            </a:xfrm>
            <a:prstGeom prst="wedgeRoundRectCallout">
              <a:avLst>
                <a:gd name="adj1" fmla="val -89743"/>
                <a:gd name="adj2" fmla="val 6579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876800" y="3524250"/>
              <a:ext cx="2947737" cy="4191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Report format</a:t>
              </a:r>
              <a:endParaRPr lang="en-US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02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304800"/>
            <a:ext cx="7174992" cy="58757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95800" y="3352800"/>
            <a:ext cx="3429000" cy="762000"/>
            <a:chOff x="4648200" y="3276600"/>
            <a:chExt cx="3429000" cy="762000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4648200" y="3276600"/>
              <a:ext cx="3429000" cy="762000"/>
            </a:xfrm>
            <a:prstGeom prst="wedgeRoundRectCallout">
              <a:avLst>
                <a:gd name="adj1" fmla="val -85977"/>
                <a:gd name="adj2" fmla="val 8675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724400" y="3448050"/>
              <a:ext cx="3245376" cy="4191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Number of items:</a:t>
              </a:r>
              <a:endParaRPr lang="en-US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2" name="Picture 11" descr="Screen Shot 2014-08-26 at 6.06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-67"/>
          <a:stretch/>
        </p:blipFill>
        <p:spPr>
          <a:xfrm>
            <a:off x="2286000" y="4343400"/>
            <a:ext cx="886968" cy="1115568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2057400" y="5867400"/>
            <a:ext cx="2514600" cy="762000"/>
            <a:chOff x="2057400" y="5867400"/>
            <a:chExt cx="2514600" cy="762000"/>
          </a:xfrm>
        </p:grpSpPr>
        <p:sp>
          <p:nvSpPr>
            <p:cNvPr id="15" name="Rounded Rectangular Callout 14"/>
            <p:cNvSpPr/>
            <p:nvPr/>
          </p:nvSpPr>
          <p:spPr bwMode="auto">
            <a:xfrm>
              <a:off x="2057400" y="5867400"/>
              <a:ext cx="2514600" cy="762000"/>
            </a:xfrm>
            <a:prstGeom prst="wedgeRoundRectCallout">
              <a:avLst>
                <a:gd name="adj1" fmla="val -52117"/>
                <a:gd name="adj2" fmla="val -9458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Click</a:t>
              </a:r>
              <a:endParaRPr kumimoji="0" lang="en-US" sz="24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3200400" y="6019800"/>
              <a:ext cx="990600" cy="457200"/>
            </a:xfrm>
            <a:prstGeom prst="roundRect">
              <a:avLst/>
            </a:prstGeom>
            <a:solidFill>
              <a:srgbClr val="336699"/>
            </a:solidFill>
            <a:ln w="1905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Geneva" pitchFamily="-111" charset="0"/>
                </a:rPr>
                <a:t>Save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9558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2" y="456819"/>
            <a:ext cx="7852156" cy="594436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5000" y="1371600"/>
            <a:ext cx="2590800" cy="381000"/>
          </a:xfrm>
          <a:prstGeom prst="rect">
            <a:avLst/>
          </a:prstGeom>
          <a:noFill/>
          <a:ln w="76200" cmpd="sng">
            <a:solidFill>
              <a:srgbClr val="21A8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2133600" y="2514600"/>
            <a:ext cx="2971800" cy="762000"/>
          </a:xfrm>
          <a:prstGeom prst="wedgeRoundRectCallout">
            <a:avLst>
              <a:gd name="adj1" fmla="val -36332"/>
              <a:gd name="adj2" fmla="val -13231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Geneva" pitchFamily="-111" charset="0"/>
              </a:rPr>
              <a:t>Search is saved.</a:t>
            </a:r>
            <a:endParaRPr kumimoji="0" lang="en-US" sz="2400" b="0" i="0" strike="noStrike" cap="none" normalizeH="0" baseline="0" dirty="0">
              <a:ln>
                <a:noFill/>
              </a:ln>
              <a:effectLst/>
              <a:latin typeface="Geneva" pitchFamily="-111" charset="0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5638800" y="1368552"/>
            <a:ext cx="3124200" cy="917448"/>
          </a:xfrm>
          <a:prstGeom prst="wedgeRoundRectCallout">
            <a:avLst>
              <a:gd name="adj1" fmla="val 18686"/>
              <a:gd name="adj2" fmla="val -11645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8000"/>
                </a:solidFill>
                <a:effectLst/>
                <a:latin typeface="Calibri"/>
                <a:cs typeface="Calibri"/>
              </a:rPr>
              <a:t>Click My NCBI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8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2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7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36" y="411607"/>
            <a:ext cx="6332728" cy="603478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 bwMode="auto">
          <a:xfrm>
            <a:off x="2590800" y="2743200"/>
            <a:ext cx="4876800" cy="762000"/>
          </a:xfrm>
          <a:prstGeom prst="wedgeRoundRectCallout">
            <a:avLst>
              <a:gd name="adj1" fmla="val 30327"/>
              <a:gd name="adj2" fmla="val -1417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Geneva" pitchFamily="-111" charset="0"/>
              </a:rPr>
              <a:t>Click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</a:t>
            </a: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Geneva" pitchFamily="-111" charset="0"/>
              </a:rPr>
              <a:t>Manage Saved Searches</a:t>
            </a:r>
            <a:endParaRPr kumimoji="0" lang="en-US" sz="24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56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7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7" y="2209800"/>
            <a:ext cx="8653526" cy="160629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 bwMode="auto">
          <a:xfrm>
            <a:off x="609600" y="4343400"/>
            <a:ext cx="3810000" cy="762000"/>
          </a:xfrm>
          <a:prstGeom prst="wedgeRoundRectCallout">
            <a:avLst>
              <a:gd name="adj1" fmla="val -30863"/>
              <a:gd name="adj2" fmla="val -13755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Click to re-run search.</a:t>
            </a:r>
            <a:endParaRPr kumimoji="0" lang="en-US" sz="24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Geneva" pitchFamily="-111" charset="0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380834" y="838200"/>
            <a:ext cx="2971966" cy="1066800"/>
          </a:xfrm>
          <a:prstGeom prst="wedgeRoundRectCallout">
            <a:avLst>
              <a:gd name="adj1" fmla="val 33663"/>
              <a:gd name="adj2" fmla="val 12583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Delete</a:t>
            </a:r>
          </a:p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saved search(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es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).</a:t>
            </a:r>
            <a:endParaRPr kumimoji="0" lang="en-US" sz="28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67200" y="914400"/>
            <a:ext cx="3276600" cy="838200"/>
            <a:chOff x="4800600" y="4495800"/>
            <a:chExt cx="3276600" cy="838200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4800600" y="4495800"/>
              <a:ext cx="3276600" cy="838200"/>
            </a:xfrm>
            <a:prstGeom prst="wedgeRoundRectCallout">
              <a:avLst>
                <a:gd name="adj1" fmla="val -51308"/>
                <a:gd name="adj2" fmla="val 170037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</a:t>
              </a: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Calibri"/>
                  <a:cs typeface="Calibri"/>
                </a:rPr>
                <a:t>See</a:t>
              </a:r>
              <a:endParaRPr kumimoji="0" lang="en-US" sz="3200" b="0" i="0" strike="noStrike" cap="none" normalizeH="0" baseline="0" dirty="0">
                <a:ln>
                  <a:noFill/>
                </a:ln>
                <a:effectLst/>
                <a:latin typeface="Calibri"/>
                <a:cs typeface="Calibri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5867400" y="4648200"/>
              <a:ext cx="1905000" cy="533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latin typeface="Calibri"/>
                  <a:cs typeface="Calibri"/>
                </a:rPr>
                <a:t>What’s 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810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-8468" y="0"/>
            <a:ext cx="9152468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5 at 4.35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" y="381000"/>
            <a:ext cx="8256016" cy="56479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43200" y="4787900"/>
            <a:ext cx="6096000" cy="1689100"/>
            <a:chOff x="2743200" y="4787900"/>
            <a:chExt cx="6096000" cy="1689100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43200" y="4787900"/>
              <a:ext cx="6096000" cy="16891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895600" y="4940300"/>
              <a:ext cx="5778546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162300" y="5334000"/>
              <a:ext cx="5257800" cy="590550"/>
              <a:chOff x="3124200" y="5353050"/>
              <a:chExt cx="5257800" cy="59055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3124200" y="5353050"/>
                <a:ext cx="990600" cy="59055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038600" y="5378450"/>
                <a:ext cx="4343400" cy="5207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u="sng" dirty="0" smtClean="0">
                    <a:solidFill>
                      <a:srgbClr val="003366"/>
                    </a:solidFill>
                    <a:latin typeface="Calibri"/>
                    <a:cs typeface="Calibri"/>
                  </a:rPr>
                  <a:t>Re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gister</a:t>
                </a:r>
                <a:r>
                  <a:rPr kumimoji="0" lang="en-US" sz="2800" b="0" i="0" u="sng" strike="noStrike" cap="none" normalizeH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for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</a:t>
                </a:r>
                <a:r>
                  <a:rPr lang="en-US" sz="2800" u="sng" dirty="0">
                    <a:solidFill>
                      <a:srgbClr val="003366"/>
                    </a:solidFill>
                    <a:latin typeface="Calibri"/>
                    <a:cs typeface="Calibri"/>
                  </a:rPr>
                  <a:t>a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n NCBI account</a:t>
                </a:r>
                <a:endParaRPr kumimoji="0" lang="en-US" sz="2800" b="0" i="0" u="sng" strike="noStrike" cap="none" normalizeH="0" baseline="0" dirty="0">
                  <a:ln>
                    <a:noFill/>
                  </a:ln>
                  <a:solidFill>
                    <a:srgbClr val="003366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 rot="18741450">
            <a:off x="2511964" y="4542899"/>
            <a:ext cx="320675" cy="1371865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898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4400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47700" y="2438400"/>
            <a:ext cx="7848600" cy="1752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4400" dirty="0">
                <a:solidFill>
                  <a:srgbClr val="FFFFFF"/>
                </a:solidFill>
                <a:latin typeface="Verdana" charset="0"/>
              </a:rPr>
              <a:t>Formatting for 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4400" dirty="0">
                <a:solidFill>
                  <a:srgbClr val="FFFFFF"/>
                </a:solidFill>
                <a:latin typeface="Verdana" charset="0"/>
              </a:rPr>
              <a:t>Bibliographic Management</a:t>
            </a:r>
            <a:endParaRPr lang="en-US" sz="4400" dirty="0">
              <a:solidFill>
                <a:srgbClr val="6600CC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7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3062" y="304800"/>
            <a:ext cx="8397875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32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Do you use Bibliographic Management Software?</a:t>
            </a:r>
            <a:endParaRPr lang="en-US" sz="32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1219200"/>
            <a:ext cx="7010400" cy="167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2800" dirty="0" smtClean="0">
                <a:solidFill>
                  <a:srgbClr val="3366FF"/>
                </a:solidFill>
                <a:latin typeface="Calibri"/>
                <a:cs typeface="Calibri"/>
              </a:rPr>
              <a:t>Bibliographic Management Software Examples:</a:t>
            </a:r>
          </a:p>
          <a:p>
            <a:pPr marL="971550" lvl="1" indent="-514350" defTabSz="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EndNote</a:t>
            </a:r>
          </a:p>
          <a:p>
            <a:pPr marL="971550" lvl="1" indent="-51435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 err="1" smtClean="0">
                <a:solidFill>
                  <a:srgbClr val="3366FF"/>
                </a:solidFill>
                <a:latin typeface="Calibri"/>
                <a:cs typeface="Calibri"/>
              </a:rPr>
              <a:t>RefWorks</a:t>
            </a: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endParaRPr lang="en-US" sz="2400" dirty="0" smtClean="0">
              <a:solidFill>
                <a:srgbClr val="3366FF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Screen Shot 2014-08-29 at 4.12.0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47343"/>
          <a:stretch/>
        </p:blipFill>
        <p:spPr>
          <a:xfrm>
            <a:off x="2314575" y="4395216"/>
            <a:ext cx="4514850" cy="1929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3200400"/>
            <a:ext cx="8122368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3366FF"/>
                </a:solidFill>
                <a:latin typeface="Calibri"/>
                <a:cs typeface="Calibri"/>
              </a:rPr>
              <a:t>To format PubMed citations for export:</a:t>
            </a:r>
          </a:p>
          <a:p>
            <a:pPr marL="914400" lvl="1" indent="-457200" defTabSz="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use the MEDLINE format (see below and next 2 screens)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endParaRPr lang="en-US" sz="2400" dirty="0" smtClean="0">
              <a:solidFill>
                <a:srgbClr val="3366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58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29 at 3.55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665480"/>
            <a:ext cx="8290560" cy="55270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8600" y="4114800"/>
            <a:ext cx="8382000" cy="2362200"/>
            <a:chOff x="533400" y="4191000"/>
            <a:chExt cx="8382000" cy="2362200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533400" y="4191000"/>
              <a:ext cx="8382000" cy="2362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endParaRPr lang="en-US" sz="2600" dirty="0">
                <a:solidFill>
                  <a:srgbClr val="01A63A"/>
                </a:solidFill>
                <a:latin typeface="Verdana" charset="0"/>
              </a:endParaRP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708025" y="4343400"/>
              <a:ext cx="8032750" cy="2036167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14400" y="4572000"/>
              <a:ext cx="7467600" cy="1524000"/>
              <a:chOff x="914400" y="4572000"/>
              <a:chExt cx="7467600" cy="1524000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914400" y="4572000"/>
                <a:ext cx="42672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Select MEDLINE format,</a:t>
                </a:r>
                <a:endParaRPr kumimoji="0" lang="en-US" sz="2400" b="0" i="0" u="none" strike="noStrike" cap="none" normalizeH="0" baseline="0" dirty="0">
                  <a:solidFill>
                    <a:srgbClr val="000000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953000" y="4572000"/>
                <a:ext cx="32004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01A63A"/>
                    </a:solidFill>
                    <a:latin typeface="Verdana" charset="0"/>
                  </a:rPr>
                  <a:t>change to Pub Date</a:t>
                </a:r>
                <a:endParaRPr lang="en-US" dirty="0">
                  <a:solidFill>
                    <a:srgbClr val="01A63A"/>
                  </a:solidFill>
                  <a:latin typeface="Verdana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066800" y="5105400"/>
                <a:ext cx="73152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01A63A"/>
                    </a:solidFill>
                    <a:latin typeface="Verdana" charset="0"/>
                  </a:rPr>
                  <a:t>to sort to most recent articles appearing first,</a:t>
                </a:r>
                <a:endParaRPr lang="en-US" dirty="0">
                  <a:solidFill>
                    <a:srgbClr val="01A63A"/>
                  </a:solidFill>
                  <a:latin typeface="Verdana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2971800" y="5638800"/>
                <a:ext cx="1828800" cy="4572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600" dirty="0">
                    <a:solidFill>
                      <a:srgbClr val="000000"/>
                    </a:solidFill>
                    <a:latin typeface="Verdana" charset="0"/>
                    <a:ea typeface="Verdana" charset="0"/>
                    <a:cs typeface="Verdana" charset="0"/>
                  </a:rPr>
                  <a:t>then click</a:t>
                </a:r>
                <a:endParaRPr lang="en-US" sz="2600" dirty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495800" y="2819400"/>
            <a:ext cx="2133600" cy="3276600"/>
            <a:chOff x="4495800" y="2819400"/>
            <a:chExt cx="2133600" cy="3276600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4495800" y="5562600"/>
              <a:ext cx="1447800" cy="5334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r>
                <a:rPr lang="en-US" dirty="0"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rPr>
                <a:t>Apply</a:t>
              </a:r>
            </a:p>
          </p:txBody>
        </p:sp>
        <p:sp>
          <p:nvSpPr>
            <p:cNvPr id="16" name="Rounded Rectangle 15"/>
            <p:cNvSpPr>
              <a:spLocks noChangeArrowheads="1"/>
            </p:cNvSpPr>
            <p:nvPr/>
          </p:nvSpPr>
          <p:spPr bwMode="auto">
            <a:xfrm>
              <a:off x="6096000" y="2819400"/>
              <a:ext cx="533400" cy="3048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7" name="AutoShape 19"/>
          <p:cNvSpPr>
            <a:spLocks noChangeArrowheads="1"/>
          </p:cNvSpPr>
          <p:nvPr/>
        </p:nvSpPr>
        <p:spPr bwMode="auto">
          <a:xfrm rot="4125422">
            <a:off x="1973789" y="3374503"/>
            <a:ext cx="1964976" cy="315913"/>
          </a:xfrm>
          <a:prstGeom prst="leftArrow">
            <a:avLst>
              <a:gd name="adj1" fmla="val 50000"/>
              <a:gd name="adj2" fmla="val 11290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 rot="3865577">
            <a:off x="3851851" y="3035601"/>
            <a:ext cx="2874786" cy="315913"/>
          </a:xfrm>
          <a:prstGeom prst="leftArrow">
            <a:avLst>
              <a:gd name="adj1" fmla="val 50000"/>
              <a:gd name="adj2" fmla="val 138725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1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6 at 6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313055"/>
            <a:ext cx="7609840" cy="6231890"/>
          </a:xfrm>
          <a:prstGeom prst="rect">
            <a:avLst/>
          </a:prstGeom>
        </p:spPr>
      </p:pic>
      <p:pic>
        <p:nvPicPr>
          <p:cNvPr id="8" name="Picture 7" descr="Screen Shot 2014-08-26 at 6.06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14800"/>
            <a:ext cx="1562100" cy="11049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4876800" y="4191000"/>
            <a:ext cx="3200400" cy="762000"/>
            <a:chOff x="4724400" y="3352800"/>
            <a:chExt cx="3200400" cy="762000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4724400" y="3352800"/>
              <a:ext cx="3200400" cy="762000"/>
            </a:xfrm>
            <a:prstGeom prst="wedgeRoundRectCallout">
              <a:avLst>
                <a:gd name="adj1" fmla="val -89743"/>
                <a:gd name="adj2" fmla="val 6579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876800" y="3524250"/>
              <a:ext cx="2947737" cy="4191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Report format</a:t>
              </a:r>
              <a:endParaRPr lang="en-US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2" name="Rounded Rectangular Callout 11"/>
          <p:cNvSpPr/>
          <p:nvPr/>
        </p:nvSpPr>
        <p:spPr bwMode="auto">
          <a:xfrm>
            <a:off x="990600" y="2590800"/>
            <a:ext cx="3048000" cy="762000"/>
          </a:xfrm>
          <a:prstGeom prst="wedgeRoundRectCallout">
            <a:avLst>
              <a:gd name="adj1" fmla="val 20893"/>
              <a:gd name="adj2" fmla="val 13916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Geneva" pitchFamily="-111" charset="0"/>
              </a:rPr>
              <a:t>In Saved Searches</a:t>
            </a:r>
            <a:endParaRPr kumimoji="0" lang="en-US" sz="24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0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304800"/>
            <a:ext cx="7315200" cy="762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3600" dirty="0" smtClean="0">
                <a:solidFill>
                  <a:srgbClr val="CC0000"/>
                </a:solidFill>
                <a:latin typeface="Franklin Gothic Book"/>
                <a:cs typeface="Franklin Gothic Book"/>
              </a:rPr>
              <a:t>ENDNOTE</a:t>
            </a:r>
            <a:r>
              <a:rPr lang="en-US" dirty="0" smtClean="0">
                <a:solidFill>
                  <a:srgbClr val="CC0000"/>
                </a:solidFill>
                <a:latin typeface="Franklin Gothic Book"/>
                <a:cs typeface="Franklin Gothic Book"/>
              </a:rPr>
              <a:t>®</a:t>
            </a:r>
            <a:r>
              <a:rPr lang="en-US" sz="3600" i="1" dirty="0" smtClean="0">
                <a:solidFill>
                  <a:srgbClr val="CC0000"/>
                </a:solidFill>
                <a:latin typeface="Franklin Gothic Book"/>
                <a:cs typeface="Franklin Gothic Book"/>
              </a:rPr>
              <a:t> </a:t>
            </a:r>
            <a:r>
              <a:rPr lang="en-US" sz="36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- Additional </a:t>
            </a:r>
            <a:r>
              <a:rPr lang="en-US" sz="3600" i="1" dirty="0">
                <a:solidFill>
                  <a:srgbClr val="3366FF"/>
                </a:solidFill>
                <a:latin typeface="Times New Roman"/>
                <a:cs typeface="Times New Roman"/>
              </a:rPr>
              <a:t>I</a:t>
            </a:r>
            <a:r>
              <a:rPr lang="en-US" sz="36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nformation</a:t>
            </a:r>
            <a:endParaRPr lang="en-US" sz="36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4-08-29 at 4.3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04" y="1219200"/>
            <a:ext cx="5777992" cy="51689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05000" y="1981200"/>
            <a:ext cx="1295400" cy="304800"/>
          </a:xfrm>
          <a:prstGeom prst="rect">
            <a:avLst/>
          </a:prstGeom>
          <a:noFill/>
          <a:ln w="57150" cmpd="sng">
            <a:solidFill>
              <a:srgbClr val="26B4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8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4900" y="304800"/>
            <a:ext cx="6934200" cy="762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3600" dirty="0" err="1" smtClean="0">
                <a:solidFill>
                  <a:srgbClr val="003399"/>
                </a:solidFill>
                <a:latin typeface="Times New Roman"/>
                <a:cs typeface="Times New Roman"/>
              </a:rPr>
              <a:t>Ref</a:t>
            </a:r>
            <a:r>
              <a:rPr lang="en-US" sz="3200" dirty="0" err="1" smtClean="0">
                <a:solidFill>
                  <a:srgbClr val="003399"/>
                </a:solidFill>
                <a:latin typeface="Geneva"/>
                <a:cs typeface="Geneva"/>
              </a:rPr>
              <a:t>Works</a:t>
            </a:r>
            <a:r>
              <a:rPr lang="en-US" sz="36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-</a:t>
            </a:r>
            <a:r>
              <a:rPr lang="en-US" sz="36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 smtClean="0">
                <a:solidFill>
                  <a:srgbClr val="FF8000"/>
                </a:solidFill>
                <a:latin typeface="Times New Roman"/>
                <a:cs typeface="Times New Roman"/>
              </a:rPr>
              <a:t>Additional </a:t>
            </a:r>
            <a:r>
              <a:rPr lang="en-US" sz="3600" i="1" dirty="0">
                <a:solidFill>
                  <a:srgbClr val="FF8000"/>
                </a:solidFill>
                <a:latin typeface="Times New Roman"/>
                <a:cs typeface="Times New Roman"/>
              </a:rPr>
              <a:t>I</a:t>
            </a:r>
            <a:r>
              <a:rPr lang="en-US" sz="3600" i="1" dirty="0" smtClean="0">
                <a:solidFill>
                  <a:srgbClr val="FF8000"/>
                </a:solidFill>
                <a:latin typeface="Times New Roman"/>
                <a:cs typeface="Times New Roman"/>
              </a:rPr>
              <a:t>nformation</a:t>
            </a:r>
            <a:endParaRPr lang="en-US" sz="3600" i="1" dirty="0">
              <a:solidFill>
                <a:srgbClr val="FF8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0033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8-29 at 4.4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000"/>
            <a:ext cx="5943600" cy="524256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81400" y="4038600"/>
            <a:ext cx="2057400" cy="1295400"/>
          </a:xfrm>
          <a:prstGeom prst="rect">
            <a:avLst/>
          </a:prstGeom>
          <a:noFill/>
          <a:ln w="57150" cmpd="sng">
            <a:solidFill>
              <a:srgbClr val="26B4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pic>
        <p:nvPicPr>
          <p:cNvPr id="5" name="Picture 4" descr="Screen Shot 2014-08-29 at 4.43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981200"/>
            <a:ext cx="1727200" cy="147320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91000" y="2362200"/>
            <a:ext cx="1524000" cy="381000"/>
          </a:xfrm>
          <a:prstGeom prst="rect">
            <a:avLst/>
          </a:prstGeom>
          <a:noFill/>
          <a:ln w="57150" cmpd="sng">
            <a:solidFill>
              <a:srgbClr val="26B4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9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1000" u="sng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1000" u="sng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</a:p>
          <a:p>
            <a:pPr lvl="2"/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62000" y="1066800"/>
            <a:ext cx="7620000" cy="1447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5400" u="sng" dirty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Other Searching </a:t>
            </a:r>
            <a:r>
              <a:rPr lang="en-US" sz="5400" u="sng" dirty="0" smtClean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Features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3048000"/>
            <a:ext cx="7467600" cy="2057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14350" indent="-514350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Verdana"/>
                <a:cs typeface="Verdana"/>
              </a:rPr>
              <a:t>MeSH</a:t>
            </a:r>
            <a:r>
              <a:rPr lang="en-US" sz="2800" dirty="0">
                <a:solidFill>
                  <a:schemeClr val="bg1"/>
                </a:solidFill>
                <a:latin typeface="Verdana"/>
                <a:cs typeface="Verdana"/>
              </a:rPr>
              <a:t>, phrase, &amp; title word searching</a:t>
            </a:r>
          </a:p>
          <a:p>
            <a:pPr lvl="2">
              <a:lnSpc>
                <a:spcPct val="13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Verdana"/>
                <a:cs typeface="Verdana"/>
              </a:rPr>
              <a:t>   using the [</a:t>
            </a:r>
            <a:r>
              <a:rPr lang="en-US" sz="2800" dirty="0" err="1">
                <a:solidFill>
                  <a:schemeClr val="bg1"/>
                </a:solidFill>
                <a:latin typeface="Verdana"/>
                <a:cs typeface="Verdana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Verdana"/>
                <a:cs typeface="Verdana"/>
              </a:rPr>
              <a:t>] pneumonic 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/>
                <a:cs typeface="Verdana"/>
              </a:rPr>
              <a:t>Truncation</a:t>
            </a:r>
          </a:p>
        </p:txBody>
      </p:sp>
    </p:spTree>
    <p:extLst>
      <p:ext uri="{BB962C8B-B14F-4D97-AF65-F5344CB8AC3E}">
        <p14:creationId xmlns:p14="http://schemas.microsoft.com/office/powerpoint/2010/main" val="40337758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9 at 11.00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" y="685800"/>
            <a:ext cx="8542020" cy="3025140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04800" y="4267200"/>
            <a:ext cx="8534400" cy="19812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</a:p>
          <a:p>
            <a:pPr eaLnBrk="0" hangingPunct="0">
              <a:lnSpc>
                <a:spcPct val="120000"/>
              </a:lnSpc>
            </a:pP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and click  </a:t>
            </a: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546462" y="4495800"/>
            <a:ext cx="8064137" cy="15240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81349" y="4876800"/>
            <a:ext cx="2338251" cy="685800"/>
            <a:chOff x="2081349" y="4876800"/>
            <a:chExt cx="2338251" cy="685800"/>
          </a:xfrm>
        </p:grpSpPr>
        <p:sp>
          <p:nvSpPr>
            <p:cNvPr id="7" name="AutoShape 20"/>
            <p:cNvSpPr>
              <a:spLocks noChangeArrowheads="1"/>
            </p:cNvSpPr>
            <p:nvPr/>
          </p:nvSpPr>
          <p:spPr bwMode="auto">
            <a:xfrm flipV="1">
              <a:off x="2081349" y="4876800"/>
              <a:ext cx="2338251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2201259" y="5029200"/>
              <a:ext cx="209843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solidFill>
                    <a:srgbClr val="191919"/>
                  </a:solidFill>
                  <a:latin typeface="Verdana" charset="0"/>
                </a:rPr>
                <a:t>h</a:t>
              </a:r>
              <a:r>
                <a:rPr lang="en-US" sz="2000" dirty="0" smtClean="0">
                  <a:solidFill>
                    <a:srgbClr val="191919"/>
                  </a:solidFill>
                  <a:latin typeface="Verdana" charset="0"/>
                </a:rPr>
                <a:t>uman genome</a:t>
              </a:r>
              <a:endParaRPr lang="en-US" sz="20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522253">
            <a:off x="2691098" y="1380911"/>
            <a:ext cx="379412" cy="3368487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53200" y="914400"/>
            <a:ext cx="1828800" cy="4648200"/>
            <a:chOff x="6553200" y="914400"/>
            <a:chExt cx="1828800" cy="4648200"/>
          </a:xfrm>
        </p:grpSpPr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7239000" y="914400"/>
              <a:ext cx="685800" cy="381000"/>
              <a:chOff x="4724400" y="990600"/>
              <a:chExt cx="457200" cy="304800"/>
            </a:xfrm>
          </p:grpSpPr>
          <p:sp>
            <p:nvSpPr>
              <p:cNvPr id="13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4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 flipV="1">
              <a:off x="6553200" y="48768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2514600" y="914400"/>
            <a:ext cx="990600" cy="381000"/>
            <a:chOff x="4724400" y="990600"/>
            <a:chExt cx="457200" cy="304800"/>
          </a:xfrm>
        </p:grpSpPr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7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8608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9 at 11.09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9" y="1143000"/>
            <a:ext cx="8641842" cy="4710684"/>
          </a:xfrm>
          <a:prstGeom prst="rect">
            <a:avLst/>
          </a:prstGeom>
        </p:spPr>
      </p:pic>
      <p:sp>
        <p:nvSpPr>
          <p:cNvPr id="4" name="Rounded Rectangle 11"/>
          <p:cNvSpPr>
            <a:spLocks noChangeArrowheads="1"/>
          </p:cNvSpPr>
          <p:nvPr/>
        </p:nvSpPr>
        <p:spPr bwMode="auto">
          <a:xfrm>
            <a:off x="152400" y="25146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5181600"/>
            <a:ext cx="4876800" cy="1295400"/>
            <a:chOff x="152400" y="5181600"/>
            <a:chExt cx="4876800" cy="129540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52400" y="5181600"/>
              <a:ext cx="4876800" cy="1295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  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04800" y="5334000"/>
              <a:ext cx="4572000" cy="9906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81000" y="5638800"/>
              <a:ext cx="4267200" cy="457200"/>
              <a:chOff x="381000" y="5638800"/>
              <a:chExt cx="4267200" cy="457200"/>
            </a:xfrm>
          </p:grpSpPr>
          <p:sp>
            <p:nvSpPr>
              <p:cNvPr id="9" name="Rectangle 22"/>
              <p:cNvSpPr>
                <a:spLocks noChangeArrowheads="1"/>
              </p:cNvSpPr>
              <p:nvPr/>
            </p:nvSpPr>
            <p:spPr bwMode="auto">
              <a:xfrm>
                <a:off x="381000" y="5638800"/>
                <a:ext cx="18288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3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)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Then click</a:t>
                </a:r>
              </a:p>
            </p:txBody>
          </p:sp>
          <p:sp>
            <p:nvSpPr>
              <p:cNvPr id="10" name="AutoShape 20"/>
              <p:cNvSpPr>
                <a:spLocks noChangeArrowheads="1"/>
              </p:cNvSpPr>
              <p:nvPr/>
            </p:nvSpPr>
            <p:spPr bwMode="auto">
              <a:xfrm>
                <a:off x="2209800" y="5638800"/>
                <a:ext cx="2438400" cy="4572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 smtClean="0">
                    <a:latin typeface="Verdana" charset="0"/>
                  </a:rPr>
                  <a:t>Add to search </a:t>
                </a:r>
                <a:r>
                  <a:rPr lang="en-US" sz="1600" dirty="0">
                    <a:latin typeface="Verdana" charset="0"/>
                  </a:rPr>
                  <a:t>b</a:t>
                </a:r>
                <a:r>
                  <a:rPr lang="en-US" sz="1600" dirty="0" smtClean="0">
                    <a:latin typeface="Verdana" charset="0"/>
                  </a:rPr>
                  <a:t>uilder</a:t>
                </a:r>
                <a:endParaRPr lang="en-US" sz="1600" dirty="0">
                  <a:latin typeface="Verdana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486400" y="457200"/>
            <a:ext cx="3276600" cy="1219200"/>
            <a:chOff x="5791200" y="228600"/>
            <a:chExt cx="2971800" cy="1219200"/>
          </a:xfrm>
        </p:grpSpPr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5791200" y="228600"/>
              <a:ext cx="2971800" cy="1219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6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6AF00"/>
                  </a:solidFill>
                  <a:latin typeface="Verdana" charset="0"/>
                </a:rPr>
                <a:t>    2) Select  </a:t>
              </a:r>
              <a:endParaRPr lang="en-US" sz="2000" dirty="0">
                <a:solidFill>
                  <a:srgbClr val="26AF00"/>
                </a:solidFill>
                <a:latin typeface="Verdana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5943600" y="381000"/>
              <a:ext cx="2667000" cy="914400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auto">
            <a:xfrm>
              <a:off x="7380767" y="609600"/>
              <a:ext cx="1036674" cy="5334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Verdana" charset="0"/>
                </a:rPr>
                <a:t>AND</a:t>
              </a:r>
              <a:endParaRPr lang="en-US" sz="2000" dirty="0">
                <a:solidFill>
                  <a:srgbClr val="000000"/>
                </a:solidFill>
                <a:latin typeface="Verdana" charset="0"/>
              </a:endParaRPr>
            </a:p>
          </p:txBody>
        </p:sp>
      </p:grpSp>
      <p:sp>
        <p:nvSpPr>
          <p:cNvPr id="15" name="AutoShape 10"/>
          <p:cNvSpPr>
            <a:spLocks noChangeArrowheads="1"/>
          </p:cNvSpPr>
          <p:nvPr/>
        </p:nvSpPr>
        <p:spPr bwMode="auto">
          <a:xfrm rot="2715851">
            <a:off x="5384697" y="2861448"/>
            <a:ext cx="381000" cy="3090591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 rot="15886996">
            <a:off x="7212542" y="2173226"/>
            <a:ext cx="1744524" cy="315095"/>
          </a:xfrm>
          <a:prstGeom prst="leftArrow">
            <a:avLst>
              <a:gd name="adj1" fmla="val 50000"/>
              <a:gd name="adj2" fmla="val 94536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8600" y="304800"/>
            <a:ext cx="4038600" cy="1371600"/>
            <a:chOff x="304800" y="228600"/>
            <a:chExt cx="4038600" cy="1371600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04800" y="228600"/>
              <a:ext cx="4038600" cy="1371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61570" y="354272"/>
              <a:ext cx="3706246" cy="1105469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33400" y="457200"/>
              <a:ext cx="3553968" cy="88750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1) Check the box next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to the </a:t>
              </a:r>
              <a:r>
                <a:rPr lang="en-US" sz="2000" dirty="0" err="1">
                  <a:solidFill>
                    <a:srgbClr val="FF6600"/>
                  </a:solidFill>
                  <a:latin typeface="Verdana" charset="0"/>
                </a:rPr>
                <a:t>MeSH</a:t>
              </a: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heading</a:t>
              </a:r>
              <a:endParaRPr lang="en-US" sz="20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21" name="AutoShape 10"/>
          <p:cNvSpPr>
            <a:spLocks noChangeArrowheads="1"/>
          </p:cNvSpPr>
          <p:nvPr/>
        </p:nvSpPr>
        <p:spPr bwMode="auto">
          <a:xfrm rot="11267624">
            <a:off x="407296" y="929060"/>
            <a:ext cx="320675" cy="1533494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19446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257800" y="5181600"/>
            <a:ext cx="3733800" cy="1295400"/>
            <a:chOff x="5181600" y="5181600"/>
            <a:chExt cx="3733800" cy="1295400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5181600" y="5181600"/>
              <a:ext cx="3733800" cy="1295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164A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334000" y="5334000"/>
              <a:ext cx="3428999" cy="990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519100" y="5562600"/>
              <a:ext cx="3091500" cy="533400"/>
              <a:chOff x="5519100" y="5562600"/>
              <a:chExt cx="3091500" cy="533400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5519100" y="5562600"/>
                <a:ext cx="9579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Click</a:t>
                </a:r>
              </a:p>
            </p:txBody>
          </p:sp>
          <p:sp>
            <p:nvSpPr>
              <p:cNvPr id="27" name="Rectangle 18"/>
              <p:cNvSpPr>
                <a:spLocks noChangeArrowheads="1"/>
              </p:cNvSpPr>
              <p:nvPr/>
            </p:nvSpPr>
            <p:spPr bwMode="auto">
              <a:xfrm>
                <a:off x="6553200" y="5562600"/>
                <a:ext cx="2057400" cy="533400"/>
              </a:xfrm>
              <a:prstGeom prst="rect">
                <a:avLst/>
              </a:prstGeom>
              <a:solidFill>
                <a:srgbClr val="CCCCCC"/>
              </a:solidFill>
              <a:ln w="9525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800" dirty="0">
                    <a:solidFill>
                      <a:srgbClr val="191919"/>
                    </a:solidFill>
                    <a:latin typeface="Verdana" charset="0"/>
                  </a:rPr>
                  <a:t>Search PubMed</a:t>
                </a:r>
              </a:p>
            </p:txBody>
          </p:sp>
        </p:grpSp>
      </p:grpSp>
      <p:sp>
        <p:nvSpPr>
          <p:cNvPr id="28" name="AutoShape 10"/>
          <p:cNvSpPr>
            <a:spLocks noChangeArrowheads="1"/>
          </p:cNvSpPr>
          <p:nvPr/>
        </p:nvSpPr>
        <p:spPr bwMode="auto">
          <a:xfrm rot="20918034">
            <a:off x="7371263" y="3516566"/>
            <a:ext cx="329137" cy="2148302"/>
          </a:xfrm>
          <a:prstGeom prst="upArrow">
            <a:avLst>
              <a:gd name="adj1" fmla="val 50000"/>
              <a:gd name="adj2" fmla="val 8484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1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1" grpId="0" animBg="1"/>
      <p:bldP spid="2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29 at 11.13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4848"/>
            <a:ext cx="7119112" cy="59883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33800" y="3429000"/>
            <a:ext cx="4572000" cy="1996440"/>
            <a:chOff x="3810000" y="4411980"/>
            <a:chExt cx="4572000" cy="1996440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3810000" y="4411980"/>
              <a:ext cx="4572000" cy="19964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3967655" y="4578350"/>
              <a:ext cx="4256690" cy="16637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4196181" y="4781310"/>
              <a:ext cx="3799638" cy="1257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PubMed identifies 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FF6600"/>
                  </a:solidFill>
                  <a:latin typeface="Verdana" charset="0"/>
                </a:rPr>
                <a:t>19291 </a:t>
              </a: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 rot="19468702">
            <a:off x="3690545" y="1468063"/>
            <a:ext cx="376238" cy="2594637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837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HD:Desktop Folder:New Hard Disk:Microsoft Office:Msoft Office 98:Templates:Blank Presentation</Template>
  <TotalTime>13963</TotalTime>
  <Words>1572</Words>
  <Application>Microsoft Macintosh PowerPoint</Application>
  <PresentationFormat>On-screen Show (4:3)</PresentationFormat>
  <Paragraphs>657</Paragraphs>
  <Slides>110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1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Edwards</dc:creator>
  <cp:lastModifiedBy>TTUHSCPSL</cp:lastModifiedBy>
  <cp:revision>1983</cp:revision>
  <dcterms:created xsi:type="dcterms:W3CDTF">2010-01-21T01:54:01Z</dcterms:created>
  <dcterms:modified xsi:type="dcterms:W3CDTF">2014-09-02T20:52:23Z</dcterms:modified>
</cp:coreProperties>
</file>