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8"/>
  </p:notesMasterIdLst>
  <p:sldIdLst>
    <p:sldId id="1425" r:id="rId2"/>
    <p:sldId id="2504" r:id="rId3"/>
    <p:sldId id="2664" r:id="rId4"/>
    <p:sldId id="2506" r:id="rId5"/>
    <p:sldId id="2508" r:id="rId6"/>
    <p:sldId id="2507" r:id="rId7"/>
    <p:sldId id="2666" r:id="rId8"/>
    <p:sldId id="2601" r:id="rId9"/>
    <p:sldId id="2602" r:id="rId10"/>
    <p:sldId id="2613" r:id="rId11"/>
    <p:sldId id="2667" r:id="rId12"/>
    <p:sldId id="2605" r:id="rId13"/>
    <p:sldId id="2606" r:id="rId14"/>
    <p:sldId id="2607" r:id="rId15"/>
    <p:sldId id="2608" r:id="rId16"/>
    <p:sldId id="2636" r:id="rId17"/>
    <p:sldId id="2637" r:id="rId18"/>
    <p:sldId id="2830" r:id="rId19"/>
    <p:sldId id="2630" r:id="rId20"/>
    <p:sldId id="2838" r:id="rId21"/>
    <p:sldId id="2837" r:id="rId22"/>
    <p:sldId id="2678" r:id="rId23"/>
    <p:sldId id="2647" r:id="rId24"/>
    <p:sldId id="2682" r:id="rId25"/>
    <p:sldId id="2683" r:id="rId26"/>
    <p:sldId id="2684" r:id="rId27"/>
    <p:sldId id="2646" r:id="rId28"/>
    <p:sldId id="2839" r:id="rId29"/>
    <p:sldId id="2686" r:id="rId30"/>
    <p:sldId id="2688" r:id="rId31"/>
    <p:sldId id="2614" r:id="rId32"/>
    <p:sldId id="2616" r:id="rId33"/>
    <p:sldId id="2512" r:id="rId34"/>
    <p:sldId id="2791" r:id="rId35"/>
    <p:sldId id="2618" r:id="rId36"/>
    <p:sldId id="2539" r:id="rId37"/>
    <p:sldId id="2690" r:id="rId38"/>
    <p:sldId id="2694" r:id="rId39"/>
    <p:sldId id="2695" r:id="rId40"/>
    <p:sldId id="2622" r:id="rId41"/>
    <p:sldId id="2797" r:id="rId42"/>
    <p:sldId id="2798" r:id="rId43"/>
    <p:sldId id="2624" r:id="rId44"/>
    <p:sldId id="2696" r:id="rId45"/>
    <p:sldId id="2620" r:id="rId46"/>
    <p:sldId id="2697" r:id="rId47"/>
    <p:sldId id="2698" r:id="rId48"/>
    <p:sldId id="2699" r:id="rId49"/>
    <p:sldId id="2700" r:id="rId50"/>
    <p:sldId id="2701" r:id="rId51"/>
    <p:sldId id="2807" r:id="rId52"/>
    <p:sldId id="2792" r:id="rId53"/>
    <p:sldId id="2760" r:id="rId54"/>
    <p:sldId id="1373" r:id="rId55"/>
    <p:sldId id="1372" r:id="rId56"/>
    <p:sldId id="2799" r:id="rId57"/>
    <p:sldId id="2513" r:id="rId58"/>
    <p:sldId id="2702" r:id="rId59"/>
    <p:sldId id="2800" r:id="rId60"/>
    <p:sldId id="2761" r:id="rId61"/>
    <p:sldId id="2703" r:id="rId62"/>
    <p:sldId id="2762" r:id="rId63"/>
    <p:sldId id="2763" r:id="rId64"/>
    <p:sldId id="2764" r:id="rId65"/>
    <p:sldId id="2802" r:id="rId66"/>
    <p:sldId id="2704" r:id="rId67"/>
    <p:sldId id="2803" r:id="rId68"/>
    <p:sldId id="2774" r:id="rId69"/>
    <p:sldId id="2775" r:id="rId70"/>
    <p:sldId id="2776" r:id="rId71"/>
    <p:sldId id="2805" r:id="rId72"/>
    <p:sldId id="2767" r:id="rId73"/>
    <p:sldId id="2571" r:id="rId74"/>
    <p:sldId id="2782" r:id="rId75"/>
    <p:sldId id="2804" r:id="rId76"/>
    <p:sldId id="2786" r:id="rId77"/>
    <p:sldId id="2816" r:id="rId78"/>
    <p:sldId id="2817" r:id="rId79"/>
    <p:sldId id="2654" r:id="rId80"/>
    <p:sldId id="2823" r:id="rId81"/>
    <p:sldId id="2655" r:id="rId82"/>
    <p:sldId id="2824" r:id="rId83"/>
    <p:sldId id="2825" r:id="rId84"/>
    <p:sldId id="2656" r:id="rId85"/>
    <p:sldId id="2826" r:id="rId86"/>
    <p:sldId id="1528" r:id="rId87"/>
    <p:sldId id="2663" r:id="rId88"/>
    <p:sldId id="2735" r:id="rId89"/>
    <p:sldId id="2575" r:id="rId90"/>
    <p:sldId id="2514" r:id="rId91"/>
    <p:sldId id="2808" r:id="rId92"/>
    <p:sldId id="2769" r:id="rId93"/>
    <p:sldId id="2770" r:id="rId94"/>
    <p:sldId id="2810" r:id="rId95"/>
    <p:sldId id="2811" r:id="rId96"/>
    <p:sldId id="2812" r:id="rId97"/>
    <p:sldId id="2658" r:id="rId98"/>
    <p:sldId id="2772" r:id="rId99"/>
    <p:sldId id="2773" r:id="rId100"/>
    <p:sldId id="2515" r:id="rId101"/>
    <p:sldId id="2840" r:id="rId102"/>
    <p:sldId id="2841" r:id="rId103"/>
    <p:sldId id="2748" r:id="rId104"/>
    <p:sldId id="2590" r:id="rId105"/>
    <p:sldId id="2750" r:id="rId106"/>
    <p:sldId id="2751" r:id="rId107"/>
    <p:sldId id="2752" r:id="rId108"/>
    <p:sldId id="2594" r:id="rId109"/>
    <p:sldId id="2754" r:id="rId110"/>
    <p:sldId id="2516" r:id="rId111"/>
    <p:sldId id="2756" r:id="rId112"/>
    <p:sldId id="2828" r:id="rId113"/>
    <p:sldId id="2517" r:id="rId114"/>
    <p:sldId id="2842" r:id="rId115"/>
    <p:sldId id="2665" r:id="rId116"/>
    <p:sldId id="2518" r:id="rId1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947"/>
    <a:srgbClr val="D1D1D1"/>
    <a:srgbClr val="FF6600"/>
    <a:srgbClr val="6DD678"/>
    <a:srgbClr val="41414E"/>
    <a:srgbClr val="98989E"/>
    <a:srgbClr val="3D72A6"/>
    <a:srgbClr val="FFFFFF"/>
    <a:srgbClr val="D6D6D6"/>
    <a:srgbClr val="32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88" autoAdjust="0"/>
    <p:restoredTop sz="95234" autoAdjust="0"/>
  </p:normalViewPr>
  <p:slideViewPr>
    <p:cSldViewPr>
      <p:cViewPr>
        <p:scale>
          <a:sx n="108" d="100"/>
          <a:sy n="108" d="100"/>
        </p:scale>
        <p:origin x="416" y="1656"/>
      </p:cViewPr>
      <p:guideLst>
        <p:guide orient="horz" pos="2160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9" d="100"/>
        <a:sy n="10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viewProps" Target="viewProps.xml"/><Relationship Id="rId121" Type="http://schemas.openxmlformats.org/officeDocument/2006/relationships/theme" Target="theme/theme1.xml"/><Relationship Id="rId122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notesMaster" Target="notesMasters/notesMaster1.xml"/><Relationship Id="rId119" Type="http://schemas.openxmlformats.org/officeDocument/2006/relationships/presProps" Target="presProp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F7D3033A-D8AD-BB4B-9115-5C0243B46E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3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E58F5-3EC4-9249-9477-7FBDF80485C6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272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55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68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DF80D-FC5B-BC43-94D2-32B57ADB8E9B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86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39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95645473-C866-7341-A4B4-2D4E8701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9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1304925" y="3275484"/>
              <a:ext cx="653415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Searching PubMed</a:t>
              </a:r>
              <a:r>
                <a:rPr lang="en-US" sz="3200" i="1" baseline="30000" dirty="0" smtClean="0">
                  <a:latin typeface="Times New Roman" charset="0"/>
                  <a:ea typeface="Times New Roman" charset="0"/>
                  <a:cs typeface="Times New Roman" charset="0"/>
                </a:rPr>
                <a:t>®</a:t>
              </a: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6000" i="1" dirty="0" smtClean="0">
                  <a:latin typeface="Times New Roman" charset="0"/>
                  <a:ea typeface="Times New Roman" charset="0"/>
                  <a:cs typeface="Times New Roman" charset="0"/>
                </a:rPr>
                <a:t>Medical Focus</a:t>
              </a:r>
              <a:endParaRPr lang="en-US" sz="60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573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620000" y="6248400"/>
              <a:ext cx="1066800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Rev.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  <a:ea typeface="Verdana" charset="0"/>
                  <a:cs typeface="Verdana" charset="0"/>
                </a:rPr>
                <a:t> 08/2017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  <a:endParaRPr lang="en-US" sz="4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en-US" smtClean="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3) Tells NCBI you are a real user requesting the account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	(not computer generated)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116505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62000" y="1066800"/>
            <a:ext cx="7620000" cy="990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en-US" sz="5400" u="sng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Other Searching </a:t>
            </a:r>
            <a:r>
              <a:rPr lang="en-US" sz="5400" u="sng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Features</a:t>
            </a:r>
            <a:endParaRPr kumimoji="0" 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38200" y="3048000"/>
            <a:ext cx="7467600" cy="2057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lnSpc>
                <a:spcPct val="13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, phrase, &amp; title word searching</a:t>
            </a:r>
          </a:p>
          <a:p>
            <a:pPr lvl="2">
              <a:lnSpc>
                <a:spcPct val="13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 using the [</a:t>
            </a:r>
            <a:r>
              <a:rPr lang="en-US" sz="28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ti</a:t>
            </a: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] pneumonic 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Truncation</a:t>
            </a:r>
          </a:p>
        </p:txBody>
      </p:sp>
    </p:spTree>
    <p:extLst>
      <p:ext uri="{BB962C8B-B14F-4D97-AF65-F5344CB8AC3E}">
        <p14:creationId xmlns:p14="http://schemas.microsoft.com/office/powerpoint/2010/main" val="78548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1480" y="453766"/>
            <a:ext cx="8321040" cy="5943224"/>
            <a:chOff x="411480" y="453766"/>
            <a:chExt cx="8321040" cy="5943224"/>
          </a:xfrm>
        </p:grpSpPr>
        <p:grpSp>
          <p:nvGrpSpPr>
            <p:cNvPr id="4" name="Group 3"/>
            <p:cNvGrpSpPr/>
            <p:nvPr/>
          </p:nvGrpSpPr>
          <p:grpSpPr>
            <a:xfrm>
              <a:off x="411480" y="461010"/>
              <a:ext cx="8321040" cy="5935980"/>
              <a:chOff x="411480" y="461010"/>
              <a:chExt cx="8321040" cy="593598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" r="-193"/>
              <a:stretch/>
            </p:blipFill>
            <p:spPr>
              <a:xfrm>
                <a:off x="411480" y="461010"/>
                <a:ext cx="8321040" cy="593598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762000" y="1600200"/>
                <a:ext cx="7543800" cy="1371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6858000" y="453766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57600" y="1176528"/>
            <a:ext cx="4282446" cy="2938272"/>
            <a:chOff x="3657600" y="1176528"/>
            <a:chExt cx="4282446" cy="2938272"/>
          </a:xfrm>
        </p:grpSpPr>
        <p:grpSp>
          <p:nvGrpSpPr>
            <p:cNvPr id="7" name="Group 6"/>
            <p:cNvGrpSpPr/>
            <p:nvPr/>
          </p:nvGrpSpPr>
          <p:grpSpPr>
            <a:xfrm>
              <a:off x="4130046" y="1176528"/>
              <a:ext cx="3810000" cy="1371600"/>
              <a:chOff x="4876800" y="2819400"/>
              <a:chExt cx="3810000" cy="1371600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4876800" y="2819400"/>
                <a:ext cx="3810000" cy="1371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latin typeface="Verdana" charset="0"/>
                </a:endParaRPr>
              </a:p>
              <a:p>
                <a:pPr algn="ctr" eaLnBrk="0" hangingPunct="0">
                  <a:lnSpc>
                    <a:spcPct val="9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5334000" y="3200400"/>
                <a:ext cx="2895601" cy="609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10000"/>
                  </a:lnSpc>
                </a:pPr>
                <a:r>
                  <a:rPr lang="en-US" sz="3200" dirty="0">
                    <a:latin typeface="Verdana" charset="0"/>
                  </a:rPr>
                  <a:t>Click PubMed</a:t>
                </a:r>
                <a:endParaRPr lang="en-US" sz="1700" dirty="0">
                  <a:latin typeface="Verdana" charset="0"/>
                </a:endParaRPr>
              </a:p>
            </p:txBody>
          </p:sp>
        </p:grp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 rot="1746646" flipV="1">
              <a:off x="4245768" y="2075053"/>
              <a:ext cx="347664" cy="1590338"/>
            </a:xfrm>
            <a:prstGeom prst="upArrow">
              <a:avLst>
                <a:gd name="adj1" fmla="val 50368"/>
                <a:gd name="adj2" fmla="val 89354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657600" y="3712113"/>
              <a:ext cx="762000" cy="402687"/>
              <a:chOff x="3718554" y="4288185"/>
              <a:chExt cx="762000" cy="402687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718554" y="4386072"/>
                <a:ext cx="762000" cy="10972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3" name="AutoShape 11"/>
              <p:cNvSpPr>
                <a:spLocks noChangeArrowheads="1"/>
              </p:cNvSpPr>
              <p:nvPr/>
            </p:nvSpPr>
            <p:spPr bwMode="auto">
              <a:xfrm>
                <a:off x="3718554" y="4288185"/>
                <a:ext cx="762000" cy="402687"/>
              </a:xfrm>
              <a:prstGeom prst="roundRect">
                <a:avLst>
                  <a:gd name="adj" fmla="val 16667"/>
                </a:avLst>
              </a:prstGeom>
              <a:noFill/>
              <a:ln w="13017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9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08"/>
          <a:stretch/>
        </p:blipFill>
        <p:spPr>
          <a:xfrm>
            <a:off x="990600" y="304800"/>
            <a:ext cx="7138924" cy="637151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990600" y="304800"/>
            <a:ext cx="7162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6172200" y="304799"/>
            <a:ext cx="1066800" cy="1524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10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0200" y="3810000"/>
            <a:ext cx="5527675" cy="1524000"/>
            <a:chOff x="1676400" y="4837113"/>
            <a:chExt cx="5527675" cy="1411287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2703485">
            <a:off x="4723663" y="2142324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92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7048" y="533400"/>
            <a:ext cx="8629904" cy="3412876"/>
            <a:chOff x="257048" y="1520566"/>
            <a:chExt cx="8629904" cy="34128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48" y="1524000"/>
              <a:ext cx="8629904" cy="340944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934200" y="1520566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304800" y="4343400"/>
            <a:ext cx="8534400" cy="19812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</a:p>
          <a:p>
            <a:pPr eaLnBrk="0" hangingPunct="0">
              <a:lnSpc>
                <a:spcPct val="120000"/>
              </a:lnSpc>
            </a:pP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</a:t>
            </a:r>
            <a:r>
              <a:rPr lang="en-US" sz="3200" dirty="0" smtClean="0">
                <a:solidFill>
                  <a:srgbClr val="FF8411"/>
                </a:solidFill>
                <a:latin typeface="Verdana" charset="0"/>
              </a:rPr>
              <a:t>and click  </a:t>
            </a: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 smtClean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 smtClean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81349" y="4953000"/>
            <a:ext cx="2338251" cy="685800"/>
            <a:chOff x="2081349" y="4876800"/>
            <a:chExt cx="2338251" cy="685800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2081349" y="4876800"/>
              <a:ext cx="2338251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201259" y="5029200"/>
              <a:ext cx="209843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solidFill>
                    <a:srgbClr val="191919"/>
                  </a:solidFill>
                  <a:latin typeface="Verdana" charset="0"/>
                </a:rPr>
                <a:t>h</a:t>
              </a:r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uman genome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53200" y="762000"/>
            <a:ext cx="1828800" cy="4876800"/>
            <a:chOff x="6553200" y="762000"/>
            <a:chExt cx="1828800" cy="4876800"/>
          </a:xfrm>
        </p:grpSpPr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391400" y="762000"/>
              <a:ext cx="685800" cy="457200"/>
              <a:chOff x="4724400" y="990600"/>
              <a:chExt cx="457200" cy="304800"/>
            </a:xfrm>
          </p:grpSpPr>
          <p:sp>
            <p:nvSpPr>
              <p:cNvPr id="13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4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 flipV="1">
              <a:off x="6553200" y="49530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2514600" y="762000"/>
            <a:ext cx="1143000" cy="381000"/>
            <a:chOff x="4724400" y="990600"/>
            <a:chExt cx="457200" cy="304800"/>
          </a:xfrm>
        </p:grpSpPr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46462" y="4572000"/>
            <a:ext cx="8064137" cy="15240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 rot="522253">
            <a:off x="2711084" y="1194494"/>
            <a:ext cx="379412" cy="3632626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19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04368" y="838200"/>
            <a:ext cx="8434832" cy="5323332"/>
            <a:chOff x="354584" y="762000"/>
            <a:chExt cx="8434832" cy="53233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84" y="772668"/>
              <a:ext cx="8434832" cy="531266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7010400" y="762000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05200" y="2590800"/>
            <a:ext cx="5029200" cy="3206757"/>
            <a:chOff x="3505200" y="2819400"/>
            <a:chExt cx="5029200" cy="3206757"/>
          </a:xfrm>
        </p:grpSpPr>
        <p:grpSp>
          <p:nvGrpSpPr>
            <p:cNvPr id="20" name="Group 19"/>
            <p:cNvGrpSpPr/>
            <p:nvPr/>
          </p:nvGrpSpPr>
          <p:grpSpPr>
            <a:xfrm>
              <a:off x="3505200" y="2819400"/>
              <a:ext cx="5029200" cy="1524000"/>
              <a:chOff x="3505200" y="2819400"/>
              <a:chExt cx="5029200" cy="15240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3505200" y="2819400"/>
                <a:ext cx="5029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3662363" y="2942131"/>
                <a:ext cx="4714875" cy="1248869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819525" y="3153233"/>
                <a:ext cx="4400550" cy="824753"/>
                <a:chOff x="457200" y="5366660"/>
                <a:chExt cx="4267200" cy="609600"/>
              </a:xfrm>
            </p:grpSpPr>
            <p:sp>
              <p:nvSpPr>
                <p:cNvPr id="25" name="Rectangle 22"/>
                <p:cNvSpPr>
                  <a:spLocks noChangeArrowheads="1"/>
                </p:cNvSpPr>
                <p:nvPr/>
              </p:nvSpPr>
              <p:spPr bwMode="auto">
                <a:xfrm>
                  <a:off x="457200" y="5428343"/>
                  <a:ext cx="11430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3200" dirty="0">
                      <a:solidFill>
                        <a:srgbClr val="3CA642"/>
                      </a:solidFill>
                      <a:latin typeface="Verdana" charset="0"/>
                    </a:rPr>
                    <a:t>C</a:t>
                  </a:r>
                  <a:r>
                    <a:rPr lang="en-US" sz="3200" dirty="0" smtClean="0">
                      <a:solidFill>
                        <a:srgbClr val="3CA642"/>
                      </a:solidFill>
                      <a:latin typeface="Verdana" charset="0"/>
                    </a:rPr>
                    <a:t>lick</a:t>
                  </a:r>
                  <a:endParaRPr lang="en-US" sz="3200" dirty="0">
                    <a:solidFill>
                      <a:srgbClr val="3CA642"/>
                    </a:solidFill>
                    <a:latin typeface="Verdana" charset="0"/>
                  </a:endParaRPr>
                </a:p>
              </p:txBody>
            </p:sp>
            <p:sp>
              <p:nvSpPr>
                <p:cNvPr id="26" name="AutoShape 20"/>
                <p:cNvSpPr>
                  <a:spLocks noChangeArrowheads="1"/>
                </p:cNvSpPr>
                <p:nvPr/>
              </p:nvSpPr>
              <p:spPr bwMode="auto">
                <a:xfrm>
                  <a:off x="1600200" y="5366660"/>
                  <a:ext cx="3124200" cy="6096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smtClean="0">
                      <a:latin typeface="Verdana" charset="0"/>
                    </a:rPr>
                    <a:t>Add to search </a:t>
                  </a:r>
                  <a:r>
                    <a:rPr lang="en-US" sz="2000" dirty="0">
                      <a:latin typeface="Verdana" charset="0"/>
                    </a:rPr>
                    <a:t>b</a:t>
                  </a:r>
                  <a:r>
                    <a:rPr lang="en-US" sz="2000" dirty="0" smtClean="0">
                      <a:latin typeface="Verdana" charset="0"/>
                    </a:rPr>
                    <a:t>uilder</a:t>
                  </a:r>
                  <a:endParaRPr lang="en-US" sz="20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21" name="AutoShape 10"/>
            <p:cNvSpPr>
              <a:spLocks noChangeArrowheads="1"/>
            </p:cNvSpPr>
            <p:nvPr/>
          </p:nvSpPr>
          <p:spPr bwMode="auto">
            <a:xfrm rot="8845283">
              <a:off x="6478234" y="3934865"/>
              <a:ext cx="342899" cy="20912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713974" y="5029200"/>
            <a:ext cx="5067826" cy="1295400"/>
            <a:chOff x="1713974" y="5029200"/>
            <a:chExt cx="5067826" cy="1295400"/>
          </a:xfrm>
        </p:grpSpPr>
        <p:grpSp>
          <p:nvGrpSpPr>
            <p:cNvPr id="28" name="Group 27"/>
            <p:cNvGrpSpPr/>
            <p:nvPr/>
          </p:nvGrpSpPr>
          <p:grpSpPr>
            <a:xfrm>
              <a:off x="1713974" y="5029200"/>
              <a:ext cx="3733800" cy="1295400"/>
              <a:chOff x="5181600" y="5181600"/>
              <a:chExt cx="3733800" cy="1295400"/>
            </a:xfrm>
          </p:grpSpPr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5181600" y="5181600"/>
                <a:ext cx="37338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3164A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5334000" y="5334000"/>
                <a:ext cx="3428999" cy="990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5519100" y="5562600"/>
                <a:ext cx="3091500" cy="533400"/>
                <a:chOff x="5519100" y="5562600"/>
                <a:chExt cx="3091500" cy="533400"/>
              </a:xfrm>
            </p:grpSpPr>
            <p:sp>
              <p:nvSpPr>
                <p:cNvPr id="33" name="Rectangle 32"/>
                <p:cNvSpPr>
                  <a:spLocks noChangeArrowheads="1"/>
                </p:cNvSpPr>
                <p:nvPr/>
              </p:nvSpPr>
              <p:spPr bwMode="auto">
                <a:xfrm>
                  <a:off x="5519100" y="5562600"/>
                  <a:ext cx="957900" cy="53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</a:p>
              </p:txBody>
            </p:sp>
            <p:sp>
              <p:nvSpPr>
                <p:cNvPr id="34" name="Rectangle 18"/>
                <p:cNvSpPr>
                  <a:spLocks noChangeArrowheads="1"/>
                </p:cNvSpPr>
                <p:nvPr/>
              </p:nvSpPr>
              <p:spPr bwMode="auto">
                <a:xfrm>
                  <a:off x="6553200" y="5562600"/>
                  <a:ext cx="2057400" cy="53340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4C4C4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800" dirty="0">
                      <a:solidFill>
                        <a:srgbClr val="191919"/>
                      </a:solidFill>
                      <a:latin typeface="Verdana" charset="0"/>
                    </a:rPr>
                    <a:t>Search PubMed</a:t>
                  </a:r>
                </a:p>
              </p:txBody>
            </p:sp>
          </p:grpSp>
        </p:grpSp>
        <p:sp>
          <p:nvSpPr>
            <p:cNvPr id="29" name="AutoShape 10"/>
            <p:cNvSpPr>
              <a:spLocks noChangeArrowheads="1"/>
            </p:cNvSpPr>
            <p:nvPr/>
          </p:nvSpPr>
          <p:spPr bwMode="auto">
            <a:xfrm rot="5400000">
              <a:off x="5812006" y="5074344"/>
              <a:ext cx="329137" cy="1610450"/>
            </a:xfrm>
            <a:prstGeom prst="upArrow">
              <a:avLst>
                <a:gd name="adj1" fmla="val 50000"/>
                <a:gd name="adj2" fmla="val 8484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04800" y="518838"/>
            <a:ext cx="6172200" cy="2148162"/>
            <a:chOff x="304800" y="442638"/>
            <a:chExt cx="6172200" cy="2148162"/>
          </a:xfrm>
        </p:grpSpPr>
        <p:grpSp>
          <p:nvGrpSpPr>
            <p:cNvPr id="36" name="Group 35"/>
            <p:cNvGrpSpPr/>
            <p:nvPr/>
          </p:nvGrpSpPr>
          <p:grpSpPr>
            <a:xfrm>
              <a:off x="753940" y="442638"/>
              <a:ext cx="5723060" cy="1233762"/>
              <a:chOff x="753940" y="442638"/>
              <a:chExt cx="5723060" cy="1233762"/>
            </a:xfrm>
          </p:grpSpPr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753940" y="442638"/>
                <a:ext cx="5723060" cy="123376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7A9D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200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906340" y="577453"/>
                <a:ext cx="5418260" cy="957331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1050680" y="720988"/>
                <a:ext cx="5121520" cy="682393"/>
                <a:chOff x="1050680" y="720988"/>
                <a:chExt cx="5121520" cy="682393"/>
              </a:xfrm>
            </p:grpSpPr>
            <p:sp>
              <p:nvSpPr>
                <p:cNvPr id="43" name="Rectangle 42"/>
                <p:cNvSpPr/>
                <p:nvPr/>
              </p:nvSpPr>
              <p:spPr bwMode="auto">
                <a:xfrm>
                  <a:off x="1050680" y="720988"/>
                  <a:ext cx="5121520" cy="682393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sz="2800" dirty="0" smtClean="0">
                      <a:solidFill>
                        <a:srgbClr val="3CA642"/>
                      </a:solidFill>
                      <a:latin typeface="Verdana" charset="0"/>
                    </a:rPr>
                    <a:t>Click</a:t>
                  </a: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latin typeface="Verdana" charset="0"/>
                    </a:rPr>
                    <a:t>box</a:t>
                  </a: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latin typeface="Verdana" charset="0"/>
                    </a:rPr>
                    <a:t>to</a:t>
                  </a:r>
                  <a:r>
                    <a:rPr lang="en-US" sz="2800" dirty="0" smtClean="0">
                      <a:solidFill>
                        <a:srgbClr val="FF6600"/>
                      </a:solidFill>
                      <a:latin typeface="Verdana" charset="0"/>
                    </a:rPr>
                    <a:t>     </a:t>
                  </a:r>
                  <a:r>
                    <a:rPr lang="en-US" sz="2800" dirty="0" smtClean="0">
                      <a:solidFill>
                        <a:srgbClr val="30659E"/>
                      </a:solidFill>
                      <a:latin typeface="Verdana" charset="0"/>
                    </a:rPr>
                    <a:t>select </a:t>
                  </a:r>
                  <a:r>
                    <a:rPr lang="en-US" sz="2800" dirty="0">
                      <a:solidFill>
                        <a:srgbClr val="30659E"/>
                      </a:solidFill>
                      <a:latin typeface="Verdana" charset="0"/>
                    </a:rPr>
                    <a:t>term</a:t>
                  </a:r>
                </a:p>
              </p:txBody>
            </p:sp>
            <p:sp>
              <p:nvSpPr>
                <p:cNvPr id="44" name="Rounded Rectangle 11"/>
                <p:cNvSpPr>
                  <a:spLocks noChangeArrowheads="1"/>
                </p:cNvSpPr>
                <p:nvPr/>
              </p:nvSpPr>
              <p:spPr bwMode="auto">
                <a:xfrm>
                  <a:off x="3471863" y="861038"/>
                  <a:ext cx="381000" cy="3810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3810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1800" b="1" dirty="0">
                      <a:solidFill>
                        <a:srgbClr val="FF6600"/>
                      </a:solidFill>
                      <a:latin typeface="Zapf Dingbats" charset="2"/>
                      <a:ea typeface="Zapf Dingbats" charset="2"/>
                      <a:cs typeface="Zapf Dingbats" charset="2"/>
                    </a:rPr>
                    <a:t>✔</a:t>
                  </a:r>
                  <a:endParaRPr lang="en-US" sz="1800" b="1" dirty="0">
                    <a:solidFill>
                      <a:srgbClr val="FF6600"/>
                    </a:solidFill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304800" y="1691754"/>
              <a:ext cx="2272754" cy="899046"/>
              <a:chOff x="304800" y="1691754"/>
              <a:chExt cx="2272754" cy="899046"/>
            </a:xfrm>
          </p:grpSpPr>
          <p:sp>
            <p:nvSpPr>
              <p:cNvPr id="38" name="Rounded Rectangle 11"/>
              <p:cNvSpPr>
                <a:spLocks noChangeArrowheads="1"/>
              </p:cNvSpPr>
              <p:nvPr/>
            </p:nvSpPr>
            <p:spPr bwMode="auto">
              <a:xfrm>
                <a:off x="304800" y="2209800"/>
                <a:ext cx="3810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39" name="AutoShape 10"/>
              <p:cNvSpPr>
                <a:spLocks noChangeArrowheads="1"/>
              </p:cNvSpPr>
              <p:nvPr/>
            </p:nvSpPr>
            <p:spPr bwMode="auto">
              <a:xfrm rot="14179705">
                <a:off x="1368116" y="908807"/>
                <a:ext cx="426492" cy="1992385"/>
              </a:xfrm>
              <a:prstGeom prst="upArrow">
                <a:avLst>
                  <a:gd name="adj1" fmla="val 50000"/>
                  <a:gd name="adj2" fmla="val 99314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86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0360" y="381000"/>
            <a:ext cx="8463280" cy="6067044"/>
            <a:chOff x="340360" y="381000"/>
            <a:chExt cx="8463280" cy="60670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409956"/>
              <a:ext cx="8463280" cy="603808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7010400" y="381000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43000" y="3595283"/>
            <a:ext cx="6629400" cy="1862903"/>
            <a:chOff x="1257299" y="3699697"/>
            <a:chExt cx="6629400" cy="1862903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1257299" y="3699697"/>
              <a:ext cx="6629400" cy="1862903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434765" y="3866067"/>
              <a:ext cx="6274469" cy="1544133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1600200" y="4020834"/>
              <a:ext cx="5943600" cy="60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PubMed identifies </a:t>
              </a: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6780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9468702">
            <a:off x="3433917" y="1623690"/>
            <a:ext cx="376238" cy="255996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24100" y="2257786"/>
            <a:ext cx="4267201" cy="2871248"/>
            <a:chOff x="2438399" y="2362200"/>
            <a:chExt cx="4267201" cy="2871248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438399" y="4697917"/>
              <a:ext cx="4267201" cy="53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i="1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dirty="0" smtClean="0">
                  <a:solidFill>
                    <a:srgbClr val="30659E"/>
                  </a:solidFill>
                  <a:latin typeface="Verdana" charset="0"/>
                </a:rPr>
                <a:t>filters are activated</a:t>
              </a:r>
              <a:endParaRPr lang="en-US" dirty="0">
                <a:solidFill>
                  <a:srgbClr val="30659E"/>
                </a:solidFill>
                <a:latin typeface="Verdana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4637824" y="2362200"/>
              <a:ext cx="467576" cy="24494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998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2034" y="762000"/>
            <a:ext cx="8599932" cy="5320093"/>
            <a:chOff x="272034" y="762000"/>
            <a:chExt cx="8599932" cy="53200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34" y="775906"/>
              <a:ext cx="8599932" cy="530618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7010400" y="762000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282511" y="2743200"/>
            <a:ext cx="8578977" cy="22098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endParaRPr lang="en-US" sz="3000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501777" y="2971800"/>
            <a:ext cx="8159877" cy="17526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533400" y="3276600"/>
            <a:ext cx="1155954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8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42154" y="3276600"/>
            <a:ext cx="1763126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800" dirty="0">
                <a:solidFill>
                  <a:srgbClr val="FF8411"/>
                </a:solidFill>
                <a:latin typeface="Verdana" charset="0"/>
              </a:rPr>
              <a:t>a</a:t>
            </a:r>
            <a:r>
              <a:rPr lang="en-US" sz="2800" dirty="0" smtClean="0">
                <a:solidFill>
                  <a:srgbClr val="FF8411"/>
                </a:solidFill>
                <a:latin typeface="Verdana" charset="0"/>
              </a:rPr>
              <a:t>nd click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89354" y="3200400"/>
            <a:ext cx="3279878" cy="685800"/>
            <a:chOff x="2522804" y="3048000"/>
            <a:chExt cx="2781300" cy="685800"/>
          </a:xfrm>
        </p:grpSpPr>
        <p:sp>
          <p:nvSpPr>
            <p:cNvPr id="11" name="AutoShape 20"/>
            <p:cNvSpPr>
              <a:spLocks noChangeArrowheads="1"/>
            </p:cNvSpPr>
            <p:nvPr/>
          </p:nvSpPr>
          <p:spPr bwMode="auto">
            <a:xfrm flipV="1">
              <a:off x="2522804" y="3048000"/>
              <a:ext cx="27813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685562" y="3200400"/>
              <a:ext cx="2496038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AND “dark matter”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4018250" y="1238451"/>
            <a:ext cx="379412" cy="2117370"/>
          </a:xfrm>
          <a:prstGeom prst="upArrow">
            <a:avLst>
              <a:gd name="adj1" fmla="val 50000"/>
              <a:gd name="adj2" fmla="val 8366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747337" y="4191000"/>
            <a:ext cx="5649326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i="1" dirty="0" smtClean="0">
                <a:solidFill>
                  <a:srgbClr val="FF0000"/>
                </a:solidFill>
                <a:latin typeface="Verdana" charset="0"/>
              </a:rPr>
              <a:t>Note: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“dark matter” is not a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MeSH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charset="0"/>
              </a:rPr>
              <a:t> term.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latin typeface="Geneva" pitchFamily="-111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870954" y="990600"/>
            <a:ext cx="1592952" cy="2971800"/>
            <a:chOff x="6870954" y="990600"/>
            <a:chExt cx="1592952" cy="2971800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7239000" y="990600"/>
              <a:ext cx="603124" cy="381000"/>
              <a:chOff x="4724400" y="990600"/>
              <a:chExt cx="457200" cy="304800"/>
            </a:xfrm>
          </p:grpSpPr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9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 flipV="1">
              <a:off x="6870954" y="3124200"/>
              <a:ext cx="1592952" cy="8382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3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5653" y="457200"/>
            <a:ext cx="8592693" cy="5918073"/>
            <a:chOff x="275653" y="457200"/>
            <a:chExt cx="8592693" cy="59180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53" y="482727"/>
              <a:ext cx="8592693" cy="58925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7010400" y="457200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52801" y="2057400"/>
            <a:ext cx="5181600" cy="2133600"/>
            <a:chOff x="3276600" y="2057400"/>
            <a:chExt cx="5181600" cy="2133600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3276600" y="2057400"/>
              <a:ext cx="5181600" cy="21336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2B5D8F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467100" y="2209800"/>
              <a:ext cx="4800600" cy="18288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3743325" y="2468562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5 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338644">
            <a:off x="2992752" y="1526136"/>
            <a:ext cx="376238" cy="2307615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14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51028" y="304800"/>
            <a:ext cx="8441944" cy="6207252"/>
            <a:chOff x="351028" y="304800"/>
            <a:chExt cx="8441944" cy="620725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028" y="345948"/>
              <a:ext cx="8441944" cy="616610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7010400" y="304800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533400" y="2895600"/>
            <a:ext cx="8382000" cy="20574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3000" dirty="0" smtClean="0">
                <a:solidFill>
                  <a:srgbClr val="FF8411"/>
                </a:solidFill>
                <a:latin typeface="Verdana" charset="0"/>
              </a:rPr>
              <a:t>Enter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                    </a:t>
            </a:r>
            <a:r>
              <a:rPr lang="en-US" sz="3000" dirty="0" smtClean="0">
                <a:solidFill>
                  <a:srgbClr val="3CA642"/>
                </a:solidFill>
                <a:latin typeface="Verdana" charset="0"/>
              </a:rPr>
              <a:t>and click</a:t>
            </a:r>
            <a:endParaRPr lang="en-US" sz="3000" dirty="0">
              <a:solidFill>
                <a:srgbClr val="3CA642"/>
              </a:solidFill>
              <a:latin typeface="Verdana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57400" y="3581400"/>
            <a:ext cx="3048000" cy="685800"/>
            <a:chOff x="2362200" y="3962400"/>
            <a:chExt cx="2514600" cy="685800"/>
          </a:xfrm>
        </p:grpSpPr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“dark matter” [</a:t>
              </a:r>
              <a:r>
                <a:rPr lang="en-US" dirty="0" err="1" smtClean="0">
                  <a:solidFill>
                    <a:srgbClr val="191919"/>
                  </a:solidFill>
                  <a:latin typeface="Verdana" charset="0"/>
                </a:rPr>
                <a:t>ti</a:t>
              </a:r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]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010400" y="609600"/>
            <a:ext cx="1524000" cy="3657600"/>
            <a:chOff x="7010400" y="762000"/>
            <a:chExt cx="1524000" cy="3657600"/>
          </a:xfrm>
        </p:grpSpPr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 flipV="1">
              <a:off x="7010400" y="3733800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rgbClr val="00408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Search</a:t>
              </a: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24" name="Group 20"/>
            <p:cNvGrpSpPr>
              <a:grpSpLocks/>
            </p:cNvGrpSpPr>
            <p:nvPr/>
          </p:nvGrpSpPr>
          <p:grpSpPr bwMode="auto">
            <a:xfrm>
              <a:off x="7162800" y="762000"/>
              <a:ext cx="609600" cy="381000"/>
              <a:chOff x="4724400" y="990600"/>
              <a:chExt cx="457200" cy="304800"/>
            </a:xfrm>
          </p:grpSpPr>
          <p:sp>
            <p:nvSpPr>
              <p:cNvPr id="25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6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62000" y="3124200"/>
            <a:ext cx="7924800" cy="1600200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343400" y="929818"/>
            <a:ext cx="379412" cy="2524582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84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1034673"/>
            <a:ext cx="8614410" cy="49949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010400" y="1034673"/>
            <a:ext cx="838200" cy="23203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8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61714" y="312738"/>
            <a:ext cx="6264296" cy="1754946"/>
            <a:chOff x="2061714" y="312738"/>
            <a:chExt cx="6264296" cy="1754946"/>
          </a:xfrm>
        </p:grpSpPr>
        <p:grpSp>
          <p:nvGrpSpPr>
            <p:cNvPr id="6" name="Group 5"/>
            <p:cNvGrpSpPr/>
            <p:nvPr/>
          </p:nvGrpSpPr>
          <p:grpSpPr>
            <a:xfrm>
              <a:off x="2458610" y="312738"/>
              <a:ext cx="5867400" cy="1447800"/>
              <a:chOff x="2971800" y="381000"/>
              <a:chExt cx="5867400" cy="1447800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2971800" y="381000"/>
                <a:ext cx="5867400" cy="1447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Results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are narrowed to </a:t>
                </a:r>
                <a:r>
                  <a:rPr lang="en-US" sz="2800" dirty="0" smtClean="0">
                    <a:solidFill>
                      <a:srgbClr val="004080"/>
                    </a:solidFill>
                    <a:latin typeface="Verdana" charset="0"/>
                  </a:rPr>
                  <a:t>4</a:t>
                </a: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3140904" y="512618"/>
                <a:ext cx="5545898" cy="1180634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13714949">
              <a:off x="2752744" y="1055979"/>
              <a:ext cx="320675" cy="1702735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48200" y="5105400"/>
            <a:ext cx="4267200" cy="1447800"/>
            <a:chOff x="2438400" y="5105400"/>
            <a:chExt cx="4267200" cy="1447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438400" y="5105400"/>
              <a:ext cx="42672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rgbClr val="FF0000"/>
                  </a:solidFill>
                  <a:latin typeface="Verdana" charset="0"/>
                </a:rPr>
                <a:t>Note: </a:t>
              </a: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all articles have </a:t>
              </a:r>
            </a:p>
            <a:p>
              <a:pPr algn="ctr" eaLnBrk="0" hangingPunct="0">
                <a:lnSpc>
                  <a:spcPct val="150000"/>
                </a:lnSpc>
              </a:pPr>
              <a:r>
                <a:rPr lang="en-US" sz="2200" dirty="0" smtClean="0">
                  <a:solidFill>
                    <a:schemeClr val="bg2">
                      <a:lumMod val="75000"/>
                    </a:schemeClr>
                  </a:solidFill>
                  <a:latin typeface="Verdana" charset="0"/>
                </a:rPr>
                <a:t>”dark matter” in the title</a:t>
              </a:r>
              <a:endParaRPr lang="en-US" sz="2200" dirty="0">
                <a:solidFill>
                  <a:schemeClr val="bg2">
                    <a:lumMod val="75000"/>
                  </a:schemeClr>
                </a:solidFill>
                <a:latin typeface="Verdana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590800" y="5237018"/>
              <a:ext cx="3945696" cy="1180634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783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4800" y="962226"/>
            <a:ext cx="7343524" cy="5569276"/>
            <a:chOff x="304800" y="962226"/>
            <a:chExt cx="7343524" cy="55692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" b="22034"/>
            <a:stretch/>
          </p:blipFill>
          <p:spPr>
            <a:xfrm>
              <a:off x="304800" y="1231982"/>
              <a:ext cx="7343524" cy="529952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04800" y="962226"/>
              <a:ext cx="7329362" cy="269756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715000" y="1219200"/>
              <a:ext cx="990600" cy="1524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5" name="Rounded Rectangular Callout 14"/>
          <p:cNvSpPr/>
          <p:nvPr/>
        </p:nvSpPr>
        <p:spPr bwMode="auto">
          <a:xfrm>
            <a:off x="2438400" y="267401"/>
            <a:ext cx="2895600" cy="688434"/>
          </a:xfrm>
          <a:prstGeom prst="wedgeRoundRectCallout">
            <a:avLst>
              <a:gd name="adj1" fmla="val 68819"/>
              <a:gd name="adj2" fmla="val 84350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Your username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5867400" y="1828800"/>
            <a:ext cx="3124200" cy="841248"/>
          </a:xfrm>
          <a:prstGeom prst="wedgeRoundRectCallout">
            <a:avLst>
              <a:gd name="adj1" fmla="val -19369"/>
              <a:gd name="adj2" fmla="val -9616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My NCBI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7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Truncation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59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5653" y="1410195"/>
            <a:ext cx="8592693" cy="3816363"/>
            <a:chOff x="275653" y="1410195"/>
            <a:chExt cx="8592693" cy="38163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653" y="1447800"/>
              <a:ext cx="8592693" cy="377875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7010400" y="1410195"/>
              <a:ext cx="838200" cy="2320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94238" y="2154802"/>
            <a:ext cx="6105561" cy="1283104"/>
            <a:chOff x="2694238" y="2154802"/>
            <a:chExt cx="6105561" cy="1283104"/>
          </a:xfrm>
        </p:grpSpPr>
        <p:grpSp>
          <p:nvGrpSpPr>
            <p:cNvPr id="6" name="Group 5"/>
            <p:cNvGrpSpPr/>
            <p:nvPr/>
          </p:nvGrpSpPr>
          <p:grpSpPr>
            <a:xfrm>
              <a:off x="4303999" y="2294906"/>
              <a:ext cx="4495800" cy="1143000"/>
              <a:chOff x="3733800" y="381000"/>
              <a:chExt cx="4495800" cy="1143000"/>
            </a:xfrm>
          </p:grpSpPr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3733800" y="381000"/>
                <a:ext cx="4495800" cy="11430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33669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3886200" y="533400"/>
                <a:ext cx="4191000" cy="838200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983947" y="759767"/>
                <a:ext cx="399550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Enter</a:t>
                </a:r>
                <a:r>
                  <a:rPr lang="en-US" dirty="0">
                    <a:solidFill>
                      <a:srgbClr val="000000"/>
                    </a:solidFill>
                    <a:latin typeface="Verdana" charset="0"/>
                  </a:rPr>
                  <a:t> gene* </a:t>
                </a: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to truncate.</a:t>
                </a:r>
                <a:endParaRPr lang="en-US" dirty="0">
                  <a:solidFill>
                    <a:srgbClr val="004080"/>
                  </a:solidFill>
                  <a:latin typeface="Verdana" charset="0"/>
                </a:endParaRPr>
              </a:p>
            </p:txBody>
          </p:sp>
        </p:grpSp>
        <p:sp>
          <p:nvSpPr>
            <p:cNvPr id="7" name="AutoShape 10"/>
            <p:cNvSpPr>
              <a:spLocks noChangeArrowheads="1"/>
            </p:cNvSpPr>
            <p:nvPr/>
          </p:nvSpPr>
          <p:spPr bwMode="auto">
            <a:xfrm rot="17918642">
              <a:off x="3561996" y="1287044"/>
              <a:ext cx="320675" cy="205619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12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40034"/>
            <a:ext cx="7392924" cy="559447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95600" y="381000"/>
            <a:ext cx="5943601" cy="2112747"/>
            <a:chOff x="2971800" y="173253"/>
            <a:chExt cx="5943601" cy="2112747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71800" y="173253"/>
              <a:ext cx="5943601" cy="2112747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</a:t>
              </a:r>
              <a:endParaRPr lang="en-US" sz="2000" dirty="0">
                <a:solidFill>
                  <a:srgbClr val="FF6600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</a:t>
              </a: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24200" y="342933"/>
              <a:ext cx="5715000" cy="1790667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86000" y="685800"/>
            <a:ext cx="6210299" cy="5257801"/>
            <a:chOff x="2286000" y="685800"/>
            <a:chExt cx="6210299" cy="525780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286000" y="2674907"/>
              <a:ext cx="381000" cy="220693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429001" y="5715001"/>
              <a:ext cx="457200" cy="228600"/>
            </a:xfrm>
            <a:prstGeom prst="rect">
              <a:avLst/>
            </a:prstGeom>
            <a:noFill/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238500" y="685800"/>
              <a:ext cx="5257799" cy="76963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eaLnBrk="0" hangingPunct="0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26B40C"/>
                  </a:solidFill>
                  <a:latin typeface="Verdana" charset="0"/>
                </a:rPr>
                <a:t>Truncation searches for all </a:t>
              </a:r>
              <a:r>
                <a:rPr lang="en-US" sz="1800" dirty="0" smtClean="0">
                  <a:solidFill>
                    <a:srgbClr val="26B40C"/>
                  </a:solidFill>
                  <a:latin typeface="Verdana" charset="0"/>
                </a:rPr>
                <a:t>suffixes such </a:t>
              </a:r>
              <a:r>
                <a:rPr lang="en-US" sz="1800" dirty="0" smtClean="0">
                  <a:solidFill>
                    <a:srgbClr val="26B40C"/>
                  </a:solidFill>
                  <a:latin typeface="Verdana" charset="0"/>
                </a:rPr>
                <a:t>as:</a:t>
              </a:r>
              <a:r>
                <a:rPr lang="en-US" sz="1800" dirty="0">
                  <a:solidFill>
                    <a:srgbClr val="26B40C"/>
                  </a:solidFill>
                  <a:latin typeface="Verdana" charset="0"/>
                </a:rPr>
                <a:t>	</a:t>
              </a:r>
              <a:r>
                <a:rPr lang="en-US" sz="1800" dirty="0" smtClean="0">
                  <a:solidFill>
                    <a:srgbClr val="26B40C"/>
                  </a:solidFill>
                  <a:latin typeface="Verdana" charset="0"/>
                </a:rPr>
                <a:t>gene	genes</a:t>
              </a:r>
              <a:r>
                <a:rPr lang="en-US" sz="1800" dirty="0">
                  <a:solidFill>
                    <a:srgbClr val="26B40C"/>
                  </a:solidFill>
                  <a:latin typeface="Verdana" charset="0"/>
                </a:rPr>
                <a:t>	</a:t>
              </a:r>
              <a:r>
                <a:rPr lang="en-US" sz="1800" dirty="0" smtClean="0">
                  <a:solidFill>
                    <a:srgbClr val="26B40C"/>
                  </a:solidFill>
                  <a:latin typeface="Verdana" charset="0"/>
                </a:rPr>
                <a:t>genetics</a:t>
              </a:r>
              <a:r>
                <a:rPr lang="en-US" sz="1800" dirty="0" smtClean="0">
                  <a:solidFill>
                    <a:srgbClr val="26B40C"/>
                  </a:solidFill>
                  <a:latin typeface="Verdana" charset="0"/>
                </a:rPr>
                <a:t>, etc.</a:t>
              </a:r>
              <a:endParaRPr lang="en-US" sz="1800" dirty="0">
                <a:solidFill>
                  <a:srgbClr val="26B40C"/>
                </a:solidFill>
                <a:latin typeface="Verdan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12060" y="1676400"/>
            <a:ext cx="5110679" cy="2688401"/>
            <a:chOff x="3312060" y="1676400"/>
            <a:chExt cx="5110679" cy="268840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4724400" y="4114800"/>
              <a:ext cx="685800" cy="250001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29100" y="3429000"/>
              <a:ext cx="5715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solidFill>
                    <a:srgbClr val="FF6600"/>
                  </a:solidFill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3312060" y="1676400"/>
              <a:ext cx="5110679" cy="45372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General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and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generations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are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“false drops”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2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Online Tutorial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96000" y="685800"/>
            <a:ext cx="1066800" cy="2286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10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1181" y="288333"/>
            <a:ext cx="7001637" cy="6281334"/>
            <a:chOff x="1071181" y="288333"/>
            <a:chExt cx="7001637" cy="62813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1"/>
            <a:stretch/>
          </p:blipFill>
          <p:spPr>
            <a:xfrm>
              <a:off x="1071181" y="288333"/>
              <a:ext cx="7001637" cy="6281334"/>
            </a:xfrm>
            <a:prstGeom prst="rect">
              <a:avLst/>
            </a:prstGeom>
            <a:ln w="76200">
              <a:noFill/>
            </a:ln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1071181" y="288333"/>
              <a:ext cx="700163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ectangle 10"/>
          <p:cNvSpPr/>
          <p:nvPr/>
        </p:nvSpPr>
        <p:spPr bwMode="auto">
          <a:xfrm>
            <a:off x="6248400" y="331356"/>
            <a:ext cx="952500" cy="125843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1000" y="2667000"/>
            <a:ext cx="7010400" cy="2869087"/>
            <a:chOff x="304800" y="2891802"/>
            <a:chExt cx="7010400" cy="2869087"/>
          </a:xfrm>
        </p:grpSpPr>
        <p:grpSp>
          <p:nvGrpSpPr>
            <p:cNvPr id="21" name="Group 20"/>
            <p:cNvGrpSpPr/>
            <p:nvPr/>
          </p:nvGrpSpPr>
          <p:grpSpPr>
            <a:xfrm>
              <a:off x="304800" y="4078393"/>
              <a:ext cx="7010400" cy="1682496"/>
              <a:chOff x="838200" y="1898904"/>
              <a:chExt cx="8077200" cy="1682496"/>
            </a:xfrm>
          </p:grpSpPr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838200" y="1898904"/>
                <a:ext cx="8077200" cy="1682496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Click</a:t>
                </a:r>
                <a:r>
                  <a:rPr lang="en-US" sz="2800" dirty="0">
                    <a:solidFill>
                      <a:srgbClr val="002A80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rgbClr val="2B5D8F"/>
                    </a:solidFill>
                    <a:latin typeface="Verdana" charset="0"/>
                  </a:rPr>
                  <a:t>for more </a:t>
                </a:r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hands-on learning.</a:t>
                </a:r>
              </a:p>
            </p:txBody>
          </p:sp>
          <p:sp>
            <p:nvSpPr>
              <p:cNvPr id="33" name="Rectangle 32"/>
              <p:cNvSpPr>
                <a:spLocks noChangeArrowheads="1"/>
              </p:cNvSpPr>
              <p:nvPr/>
            </p:nvSpPr>
            <p:spPr bwMode="auto">
              <a:xfrm>
                <a:off x="990600" y="2067154"/>
                <a:ext cx="7772399" cy="1345997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22" name="Group 19"/>
            <p:cNvGrpSpPr>
              <a:grpSpLocks/>
            </p:cNvGrpSpPr>
            <p:nvPr/>
          </p:nvGrpSpPr>
          <p:grpSpPr bwMode="auto">
            <a:xfrm>
              <a:off x="990600" y="2971800"/>
              <a:ext cx="838200" cy="304800"/>
              <a:chOff x="192" y="1728"/>
              <a:chExt cx="384" cy="144"/>
            </a:xfrm>
          </p:grpSpPr>
          <p:sp>
            <p:nvSpPr>
              <p:cNvPr id="30" name="AutoShape 13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1" name="AutoShape 14"/>
              <p:cNvSpPr>
                <a:spLocks noChangeArrowheads="1"/>
              </p:cNvSpPr>
              <p:nvPr/>
            </p:nvSpPr>
            <p:spPr bwMode="auto">
              <a:xfrm>
                <a:off x="192" y="1728"/>
                <a:ext cx="384" cy="144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5" name="AutoShape 10"/>
            <p:cNvSpPr>
              <a:spLocks noChangeArrowheads="1"/>
            </p:cNvSpPr>
            <p:nvPr/>
          </p:nvSpPr>
          <p:spPr bwMode="auto">
            <a:xfrm rot="19158978">
              <a:off x="2427540" y="2891802"/>
              <a:ext cx="379412" cy="1977624"/>
            </a:xfrm>
            <a:prstGeom prst="upArrow">
              <a:avLst>
                <a:gd name="adj1" fmla="val 50000"/>
                <a:gd name="adj2" fmla="val 87262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1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9" y="39624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133600" y="457200"/>
            <a:ext cx="2939480" cy="355600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371600" y="2540000"/>
            <a:ext cx="7425268" cy="3479800"/>
            <a:chOff x="1371600" y="2540000"/>
            <a:chExt cx="7425268" cy="3479800"/>
          </a:xfrm>
        </p:grpSpPr>
        <p:sp>
          <p:nvSpPr>
            <p:cNvPr id="15" name="Rectangle 14"/>
            <p:cNvSpPr/>
            <p:nvPr/>
          </p:nvSpPr>
          <p:spPr>
            <a:xfrm>
              <a:off x="1371600" y="5105400"/>
              <a:ext cx="533400" cy="5930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867400" y="2540000"/>
              <a:ext cx="2929468" cy="3479800"/>
              <a:chOff x="5867400" y="2540000"/>
              <a:chExt cx="2929468" cy="3479800"/>
            </a:xfrm>
          </p:grpSpPr>
          <p:sp>
            <p:nvSpPr>
              <p:cNvPr id="17" name="Rounded Rectangular Callout 16"/>
              <p:cNvSpPr/>
              <p:nvPr/>
            </p:nvSpPr>
            <p:spPr>
              <a:xfrm>
                <a:off x="5867400" y="2540000"/>
                <a:ext cx="2929468" cy="3479800"/>
              </a:xfrm>
              <a:prstGeom prst="wedgeRoundRectCallout">
                <a:avLst>
                  <a:gd name="adj1" fmla="val -182693"/>
                  <a:gd name="adj2" fmla="val 2787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766" y="3755335"/>
                <a:ext cx="1701800" cy="1943100"/>
              </a:xfrm>
              <a:prstGeom prst="rect">
                <a:avLst/>
              </a:prstGeom>
              <a:ln w="19050">
                <a:solidFill>
                  <a:schemeClr val="bg2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75707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171700" y="2438400"/>
            <a:ext cx="4800600" cy="1752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9600" i="1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The End</a:t>
            </a:r>
            <a:endParaRPr lang="en-US" sz="9600" i="1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4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3400476">
            <a:off x="6157462" y="4502932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98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914400"/>
            <a:ext cx="8454644" cy="551840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177844" y="310098"/>
            <a:ext cx="3124200" cy="1219200"/>
            <a:chOff x="1905000" y="381000"/>
            <a:chExt cx="3124200" cy="1219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database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7242416">
            <a:off x="5304556" y="791075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400" y="4114800"/>
            <a:ext cx="3809999" cy="990600"/>
            <a:chOff x="533400" y="4114800"/>
            <a:chExt cx="3809999" cy="9906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33400" y="4114800"/>
              <a:ext cx="3809999" cy="990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720182" y="4267200"/>
              <a:ext cx="3436434" cy="685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820039" y="4348490"/>
              <a:ext cx="32367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up to 15 </a:t>
              </a: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4572000" y="40386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7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" y="958596"/>
            <a:ext cx="8463280" cy="55184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14400" y="3870198"/>
            <a:ext cx="2971800" cy="1219200"/>
            <a:chOff x="914400" y="3962400"/>
            <a:chExt cx="2971800" cy="1219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914400" y="3962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059366" y="4114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204331" y="4267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 rot="19433587">
            <a:off x="2497552" y="2738873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35701" y="439688"/>
            <a:ext cx="4322299" cy="1770112"/>
            <a:chOff x="2514600" y="457200"/>
            <a:chExt cx="4322299" cy="1770112"/>
          </a:xfrm>
        </p:grpSpPr>
        <p:grpSp>
          <p:nvGrpSpPr>
            <p:cNvPr id="16" name="Group 15"/>
            <p:cNvGrpSpPr/>
            <p:nvPr/>
          </p:nvGrpSpPr>
          <p:grpSpPr>
            <a:xfrm>
              <a:off x="2514600" y="457200"/>
              <a:ext cx="3505200" cy="1219200"/>
              <a:chOff x="2590800" y="533400"/>
              <a:chExt cx="3505200" cy="1219200"/>
            </a:xfrm>
          </p:grpSpPr>
          <p:sp>
            <p:nvSpPr>
              <p:cNvPr id="18" name="Rounded Rectangle 17"/>
              <p:cNvSpPr/>
              <p:nvPr/>
            </p:nvSpPr>
            <p:spPr bwMode="auto">
              <a:xfrm>
                <a:off x="2590800" y="5334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2781300" y="6858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2971800" y="8916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Propertie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7933059">
              <a:off x="5574991" y="965404"/>
              <a:ext cx="299772" cy="2224044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01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" y="916940"/>
            <a:ext cx="8694420" cy="5636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477000" y="2667000"/>
            <a:ext cx="838200" cy="381000"/>
          </a:xfrm>
          <a:prstGeom prst="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7967" y="3429000"/>
            <a:ext cx="7550233" cy="2819400"/>
            <a:chOff x="907967" y="3429000"/>
            <a:chExt cx="7550233" cy="28194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648200" y="3429000"/>
              <a:ext cx="3810000" cy="28194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07967" y="4039778"/>
              <a:ext cx="3060865" cy="1223772"/>
              <a:chOff x="907967" y="4039778"/>
              <a:chExt cx="3060865" cy="1223772"/>
            </a:xfrm>
          </p:grpSpPr>
          <p:sp>
            <p:nvSpPr>
              <p:cNvPr id="5" name="Rounded Rectangular Callout 4"/>
              <p:cNvSpPr/>
              <p:nvPr/>
            </p:nvSpPr>
            <p:spPr bwMode="auto">
              <a:xfrm>
                <a:off x="907967" y="4039778"/>
                <a:ext cx="3060865" cy="1223772"/>
              </a:xfrm>
              <a:prstGeom prst="wedgeRoundRectCallout">
                <a:avLst>
                  <a:gd name="adj1" fmla="val 73458"/>
                  <a:gd name="adj2" fmla="val -51885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27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1066800" y="4232564"/>
                <a:ext cx="2743200" cy="838200"/>
                <a:chOff x="1066800" y="4232564"/>
                <a:chExt cx="2743200" cy="838200"/>
              </a:xfrm>
            </p:grpSpPr>
            <p:sp>
              <p:nvSpPr>
                <p:cNvPr id="12" name="Rounded Rectangle 11"/>
                <p:cNvSpPr/>
                <p:nvPr/>
              </p:nvSpPr>
              <p:spPr bwMode="auto">
                <a:xfrm>
                  <a:off x="1066800" y="4232564"/>
                  <a:ext cx="2743200" cy="838200"/>
                </a:xfrm>
                <a:prstGeom prst="roundRect">
                  <a:avLst/>
                </a:prstGeom>
                <a:noFill/>
                <a:ln w="28575" cap="flat" cmpd="sng" algn="ctr">
                  <a:solidFill>
                    <a:srgbClr val="6DD6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13" name="Rectangle 33"/>
                <p:cNvSpPr>
                  <a:spLocks noChangeArrowheads="1"/>
                </p:cNvSpPr>
                <p:nvPr/>
              </p:nvSpPr>
              <p:spPr bwMode="auto">
                <a:xfrm>
                  <a:off x="1238250" y="4409301"/>
                  <a:ext cx="2400300" cy="5539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>
                    <a:lnSpc>
                      <a:spcPct val="70000"/>
                    </a:lnSpc>
                  </a:pPr>
                  <a:r>
                    <a:rPr lang="en-US" sz="4000" dirty="0" smtClean="0">
                      <a:solidFill>
                        <a:srgbClr val="FF8411"/>
                      </a:solidFill>
                      <a:latin typeface="Calibri"/>
                      <a:ea typeface="Verdana" charset="0"/>
                      <a:cs typeface="Calibri"/>
                    </a:rPr>
                    <a:t>Selections</a:t>
                  </a:r>
                  <a:endParaRPr lang="en-US" sz="4000" u="sng" dirty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942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2.3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0870"/>
            <a:ext cx="8694420" cy="56362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2900" y="3276599"/>
            <a:ext cx="5295900" cy="1219200"/>
            <a:chOff x="342900" y="3276599"/>
            <a:chExt cx="5295900" cy="1219200"/>
          </a:xfrm>
        </p:grpSpPr>
        <p:sp>
          <p:nvSpPr>
            <p:cNvPr id="27" name="Rectangle 26"/>
            <p:cNvSpPr/>
            <p:nvPr/>
          </p:nvSpPr>
          <p:spPr bwMode="auto">
            <a:xfrm>
              <a:off x="4724400" y="3331845"/>
              <a:ext cx="914400" cy="267970"/>
            </a:xfrm>
            <a:prstGeom prst="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42900" y="3276599"/>
              <a:ext cx="4038600" cy="1219200"/>
              <a:chOff x="342900" y="3276599"/>
              <a:chExt cx="4038600" cy="1219200"/>
            </a:xfrm>
          </p:grpSpPr>
          <p:sp>
            <p:nvSpPr>
              <p:cNvPr id="3" name="Rounded Rectangular Callout 2"/>
              <p:cNvSpPr/>
              <p:nvPr/>
            </p:nvSpPr>
            <p:spPr bwMode="auto">
              <a:xfrm>
                <a:off x="342900" y="3276599"/>
                <a:ext cx="4038600" cy="1219200"/>
              </a:xfrm>
              <a:prstGeom prst="wedgeRoundRectCallout">
                <a:avLst>
                  <a:gd name="adj1" fmla="val 56613"/>
                  <a:gd name="adj2" fmla="val -31186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495300" y="3429000"/>
                <a:ext cx="3733800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8" name="Rectangle 33"/>
              <p:cNvSpPr>
                <a:spLocks noChangeArrowheads="1"/>
              </p:cNvSpPr>
              <p:nvPr/>
            </p:nvSpPr>
            <p:spPr bwMode="auto">
              <a:xfrm>
                <a:off x="588964" y="3643055"/>
                <a:ext cx="3579494" cy="486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Age Groups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1692911" y="3733800"/>
                <a:ext cx="300953" cy="304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29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" y="728280"/>
            <a:ext cx="8617077" cy="509663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1000" y="1066800"/>
            <a:ext cx="3962400" cy="4572000"/>
            <a:chOff x="381000" y="1066800"/>
            <a:chExt cx="3962400" cy="457200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381000" y="1066800"/>
              <a:ext cx="3962400" cy="4572000"/>
            </a:xfrm>
            <a:prstGeom prst="wedgeRoundRectCallout">
              <a:avLst>
                <a:gd name="adj1" fmla="val 61318"/>
                <a:gd name="adj2" fmla="val 16693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3299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33400" y="1219200"/>
              <a:ext cx="3657600" cy="426719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9" name="Rectangle 33"/>
            <p:cNvSpPr>
              <a:spLocks noChangeArrowheads="1"/>
            </p:cNvSpPr>
            <p:nvPr/>
          </p:nvSpPr>
          <p:spPr bwMode="auto">
            <a:xfrm>
              <a:off x="686753" y="1419778"/>
              <a:ext cx="3428047" cy="3853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Select: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 </a:t>
              </a: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80 and Over	              80+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</a:t>
              </a: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Adolescent</a:t>
              </a:r>
              <a:r>
                <a:rPr lang="en-US" sz="2000" dirty="0"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              </a:t>
              </a: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13-18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Adult		              19-44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Aged		              65+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</a:t>
              </a: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All Adult	              19+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Middle Aged	              45-64      </a:t>
              </a:r>
            </a:p>
            <a:p>
              <a:pPr eaLnBrk="0" hangingPunct="0">
                <a:lnSpc>
                  <a:spcPct val="150000"/>
                </a:lnSpc>
              </a:pPr>
              <a:r>
                <a:rPr lang="en-US" sz="2000" dirty="0">
                  <a:latin typeface="Calibri"/>
                  <a:ea typeface="Verdana" charset="0"/>
                  <a:cs typeface="Calibri"/>
                </a:rPr>
                <a:t> </a:t>
              </a: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Middle Aged + Aged      45+</a:t>
              </a:r>
              <a:endParaRPr lang="en-US" sz="2000" dirty="0">
                <a:latin typeface="Calibri"/>
                <a:ea typeface="Verdana" charset="0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68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4790" y="610870"/>
            <a:ext cx="8694420" cy="5636260"/>
            <a:chOff x="224790" y="610870"/>
            <a:chExt cx="8694420" cy="5636260"/>
          </a:xfrm>
        </p:grpSpPr>
        <p:pic>
          <p:nvPicPr>
            <p:cNvPr id="2" name="Picture 1" descr="Screen Shot 2015-04-09 at 2.39.5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90" y="610870"/>
              <a:ext cx="8694420" cy="563626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50" y="2286000"/>
              <a:ext cx="4222750" cy="194691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57200" y="3552972"/>
            <a:ext cx="4038600" cy="1219200"/>
            <a:chOff x="457200" y="3505200"/>
            <a:chExt cx="4038600" cy="12192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457200" y="3505200"/>
              <a:ext cx="40386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01436" y="3657600"/>
              <a:ext cx="3750129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09612" y="3908398"/>
              <a:ext cx="3533775" cy="412804"/>
              <a:chOff x="709613" y="3930596"/>
              <a:chExt cx="3533775" cy="412804"/>
            </a:xfrm>
          </p:grpSpPr>
          <p:sp>
            <p:nvSpPr>
              <p:cNvPr id="10" name="Rectangle 33"/>
              <p:cNvSpPr>
                <a:spLocks noChangeArrowheads="1"/>
              </p:cNvSpPr>
              <p:nvPr/>
            </p:nvSpPr>
            <p:spPr bwMode="auto">
              <a:xfrm>
                <a:off x="709613" y="3955602"/>
                <a:ext cx="3533775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 </a:t>
                </a:r>
                <a:r>
                  <a:rPr lang="en-US" u="sng" dirty="0" smtClean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rPr>
                  <a:t>Publication Types</a:t>
                </a:r>
                <a:endParaRPr lang="en-US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1600200" y="3930596"/>
                <a:ext cx="300953" cy="3048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  <p:sp>
        <p:nvSpPr>
          <p:cNvPr id="12" name="AutoShape 10"/>
          <p:cNvSpPr>
            <a:spLocks noChangeArrowheads="1"/>
          </p:cNvSpPr>
          <p:nvPr/>
        </p:nvSpPr>
        <p:spPr bwMode="auto">
          <a:xfrm rot="6910755">
            <a:off x="3772635" y="3930072"/>
            <a:ext cx="299772" cy="1677058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51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91782" y="381000"/>
            <a:ext cx="8560435" cy="5250180"/>
            <a:chOff x="291782" y="381000"/>
            <a:chExt cx="8560435" cy="52501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782" y="381000"/>
              <a:ext cx="8560435" cy="525018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685800" y="1981200"/>
              <a:ext cx="3810000" cy="1066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209801"/>
            <a:ext cx="3981450" cy="1835658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533400" y="3733800"/>
            <a:ext cx="5257800" cy="1618571"/>
            <a:chOff x="533400" y="3733800"/>
            <a:chExt cx="5257800" cy="1618571"/>
          </a:xfrm>
        </p:grpSpPr>
        <p:grpSp>
          <p:nvGrpSpPr>
            <p:cNvPr id="28" name="Group 27"/>
            <p:cNvGrpSpPr/>
            <p:nvPr/>
          </p:nvGrpSpPr>
          <p:grpSpPr>
            <a:xfrm>
              <a:off x="4562180" y="4649265"/>
              <a:ext cx="1229020" cy="381000"/>
              <a:chOff x="4562180" y="5072175"/>
              <a:chExt cx="1229020" cy="381000"/>
            </a:xfrm>
          </p:grpSpPr>
          <p:sp>
            <p:nvSpPr>
              <p:cNvPr id="29" name="Rounded Rectangle 11"/>
              <p:cNvSpPr>
                <a:spLocks noChangeArrowheads="1"/>
              </p:cNvSpPr>
              <p:nvPr/>
            </p:nvSpPr>
            <p:spPr bwMode="auto">
              <a:xfrm>
                <a:off x="4562180" y="5072175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 bwMode="auto">
              <a:xfrm>
                <a:off x="5085761" y="5105399"/>
                <a:ext cx="705439" cy="314553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533400" y="3733800"/>
              <a:ext cx="3787164" cy="1618571"/>
              <a:chOff x="533400" y="3733800"/>
              <a:chExt cx="3787164" cy="1618571"/>
            </a:xfrm>
          </p:grpSpPr>
          <p:sp>
            <p:nvSpPr>
              <p:cNvPr id="32" name="Rounded Rectangle 31"/>
              <p:cNvSpPr/>
              <p:nvPr/>
            </p:nvSpPr>
            <p:spPr bwMode="auto">
              <a:xfrm>
                <a:off x="533400" y="3733800"/>
                <a:ext cx="3787164" cy="1618571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 bwMode="auto">
              <a:xfrm>
                <a:off x="685800" y="3886200"/>
                <a:ext cx="3505200" cy="134807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4" name="Rectangle 33"/>
              <p:cNvSpPr>
                <a:spLocks noChangeArrowheads="1"/>
              </p:cNvSpPr>
              <p:nvPr/>
            </p:nvSpPr>
            <p:spPr bwMode="auto">
              <a:xfrm>
                <a:off x="914400" y="4033821"/>
                <a:ext cx="3048000" cy="1058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800" dirty="0" smtClean="0">
                    <a:latin typeface="Calibri"/>
                    <a:ea typeface="Verdana" charset="0"/>
                    <a:cs typeface="Calibri"/>
                  </a:rPr>
                  <a:t>	Clinical </a:t>
                </a:r>
                <a:r>
                  <a:rPr lang="en-US" sz="2800" dirty="0" smtClean="0">
                    <a:latin typeface="Calibri"/>
                    <a:ea typeface="Verdana" charset="0"/>
                    <a:cs typeface="Calibri"/>
                  </a:rPr>
                  <a:t>Trial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019799" y="5105400"/>
            <a:ext cx="2832417" cy="1214834"/>
            <a:chOff x="6019799" y="5105400"/>
            <a:chExt cx="2832417" cy="1214834"/>
          </a:xfrm>
        </p:grpSpPr>
        <p:sp>
          <p:nvSpPr>
            <p:cNvPr id="38" name="Rounded Rectangular Callout 37"/>
            <p:cNvSpPr/>
            <p:nvPr/>
          </p:nvSpPr>
          <p:spPr bwMode="auto">
            <a:xfrm>
              <a:off x="6019799" y="5105400"/>
              <a:ext cx="2832417" cy="1214834"/>
            </a:xfrm>
            <a:prstGeom prst="wedgeRoundRectCallout">
              <a:avLst/>
            </a:prstGeom>
            <a:solidFill>
              <a:schemeClr val="bg1"/>
            </a:solidFill>
            <a:ln w="57150" cap="flat" cmpd="sng" algn="ctr">
              <a:solidFill>
                <a:srgbClr val="7A9D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6172200" y="5234271"/>
              <a:ext cx="2514599" cy="933563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6301116" y="5257800"/>
              <a:ext cx="22820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 smtClean="0">
                  <a:latin typeface="Calibri"/>
                  <a:ea typeface="Verdana" charset="0"/>
                  <a:cs typeface="Calibri"/>
                </a:rPr>
                <a:t>Scroll to make more selections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3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09800" y="2724150"/>
            <a:ext cx="4724400" cy="14097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lang="en-US" sz="80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To begin...</a:t>
            </a:r>
            <a:endParaRPr lang="en-US" sz="80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6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r="916"/>
          <a:stretch/>
        </p:blipFill>
        <p:spPr>
          <a:xfrm>
            <a:off x="360867" y="799782"/>
            <a:ext cx="8398202" cy="52584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362200"/>
            <a:ext cx="3981450" cy="183565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5168" y="3657600"/>
            <a:ext cx="3974432" cy="1905000"/>
            <a:chOff x="445168" y="3657600"/>
            <a:chExt cx="3974432" cy="19050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445168" y="3657600"/>
              <a:ext cx="3974432" cy="19050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546595" y="3789194"/>
              <a:ext cx="3745832" cy="163075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685800" y="3810000"/>
              <a:ext cx="3505200" cy="153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Meta-analysis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Multicenter Study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Practice Guideline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27884" y="3266774"/>
            <a:ext cx="1339517" cy="314626"/>
            <a:chOff x="4527884" y="3266774"/>
            <a:chExt cx="1339517" cy="314626"/>
          </a:xfrm>
        </p:grpSpPr>
        <p:sp>
          <p:nvSpPr>
            <p:cNvPr id="28" name="Rounded Rectangle 11"/>
            <p:cNvSpPr>
              <a:spLocks noChangeArrowheads="1"/>
            </p:cNvSpPr>
            <p:nvPr/>
          </p:nvSpPr>
          <p:spPr bwMode="auto">
            <a:xfrm>
              <a:off x="4527884" y="32667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029201" y="3382678"/>
              <a:ext cx="838200" cy="181276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59968" y="5272739"/>
            <a:ext cx="1449767" cy="381000"/>
            <a:chOff x="4559968" y="5272739"/>
            <a:chExt cx="1449767" cy="381000"/>
          </a:xfrm>
        </p:grpSpPr>
        <p:sp>
          <p:nvSpPr>
            <p:cNvPr id="31" name="Rounded Rectangle 11"/>
            <p:cNvSpPr>
              <a:spLocks noChangeArrowheads="1"/>
            </p:cNvSpPr>
            <p:nvPr/>
          </p:nvSpPr>
          <p:spPr bwMode="auto">
            <a:xfrm>
              <a:off x="4559968" y="5272739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5029200" y="5363878"/>
              <a:ext cx="980535" cy="198722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27884" y="3563954"/>
            <a:ext cx="1491915" cy="322246"/>
            <a:chOff x="4527884" y="3563954"/>
            <a:chExt cx="1491915" cy="322246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5039264" y="3563954"/>
              <a:ext cx="980535" cy="198722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5" name="Rounded Rectangle 11"/>
            <p:cNvSpPr>
              <a:spLocks noChangeArrowheads="1"/>
            </p:cNvSpPr>
            <p:nvPr/>
          </p:nvSpPr>
          <p:spPr bwMode="auto">
            <a:xfrm>
              <a:off x="4527884" y="35715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6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2402" y="1247420"/>
            <a:ext cx="8559195" cy="3672078"/>
            <a:chOff x="292402" y="1247420"/>
            <a:chExt cx="8559195" cy="36720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/>
            <a:stretch/>
          </p:blipFill>
          <p:spPr>
            <a:xfrm>
              <a:off x="292402" y="1247420"/>
              <a:ext cx="8559195" cy="367207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 bwMode="auto">
            <a:xfrm>
              <a:off x="6934200" y="1247420"/>
              <a:ext cx="838200" cy="20381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45168" y="3893704"/>
            <a:ext cx="6070602" cy="1745096"/>
            <a:chOff x="445168" y="3893704"/>
            <a:chExt cx="6070602" cy="1745096"/>
          </a:xfrm>
        </p:grpSpPr>
        <p:grpSp>
          <p:nvGrpSpPr>
            <p:cNvPr id="30" name="Group 29"/>
            <p:cNvGrpSpPr/>
            <p:nvPr/>
          </p:nvGrpSpPr>
          <p:grpSpPr>
            <a:xfrm>
              <a:off x="4534570" y="3893704"/>
              <a:ext cx="1981200" cy="381000"/>
              <a:chOff x="4534570" y="3602470"/>
              <a:chExt cx="1981200" cy="381000"/>
            </a:xfrm>
          </p:grpSpPr>
          <p:sp>
            <p:nvSpPr>
              <p:cNvPr id="31" name="Rounded Rectangle 11"/>
              <p:cNvSpPr>
                <a:spLocks noChangeArrowheads="1"/>
              </p:cNvSpPr>
              <p:nvPr/>
            </p:nvSpPr>
            <p:spPr bwMode="auto">
              <a:xfrm>
                <a:off x="4534570" y="3602470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 bwMode="auto">
              <a:xfrm>
                <a:off x="4991770" y="3733800"/>
                <a:ext cx="1524000" cy="24967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445168" y="4253634"/>
              <a:ext cx="3974432" cy="1385166"/>
              <a:chOff x="381000" y="3948834"/>
              <a:chExt cx="3974432" cy="1385166"/>
            </a:xfrm>
          </p:grpSpPr>
          <p:sp>
            <p:nvSpPr>
              <p:cNvPr id="34" name="Rounded Rectangle 33"/>
              <p:cNvSpPr/>
              <p:nvPr/>
            </p:nvSpPr>
            <p:spPr bwMode="auto">
              <a:xfrm>
                <a:off x="381000" y="3948834"/>
                <a:ext cx="3974432" cy="1385166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 bwMode="auto">
              <a:xfrm>
                <a:off x="533399" y="4114801"/>
                <a:ext cx="3657601" cy="1066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36" name="Rectangle 33"/>
              <p:cNvSpPr>
                <a:spLocks noChangeArrowheads="1"/>
              </p:cNvSpPr>
              <p:nvPr/>
            </p:nvSpPr>
            <p:spPr bwMode="auto">
              <a:xfrm>
                <a:off x="609599" y="4231164"/>
                <a:ext cx="3505200" cy="834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200" dirty="0" smtClean="0">
                    <a:latin typeface="Calibri"/>
                    <a:ea typeface="Verdana" charset="0"/>
                    <a:cs typeface="Calibri"/>
                  </a:rPr>
                  <a:t>  Randomized </a:t>
                </a:r>
                <a:r>
                  <a:rPr lang="en-US" sz="2200" dirty="0" smtClean="0">
                    <a:latin typeface="Calibri"/>
                    <a:ea typeface="Verdana" charset="0"/>
                    <a:cs typeface="Calibri"/>
                  </a:rPr>
                  <a:t>Controlled Trial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4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5760" y="1150257"/>
            <a:ext cx="8412480" cy="3622934"/>
            <a:chOff x="365760" y="1520566"/>
            <a:chExt cx="8412480" cy="36229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" r="582"/>
            <a:stretch/>
          </p:blipFill>
          <p:spPr>
            <a:xfrm>
              <a:off x="365760" y="1524000"/>
              <a:ext cx="8412480" cy="36195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934200" y="1520566"/>
              <a:ext cx="838200" cy="155834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5760" y="3810000"/>
            <a:ext cx="4297680" cy="1600200"/>
            <a:chOff x="365760" y="3810000"/>
            <a:chExt cx="4297680" cy="16002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65760" y="3810000"/>
              <a:ext cx="4130040" cy="1600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533400" y="3962400"/>
              <a:ext cx="3802380" cy="1295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09600" y="4558775"/>
              <a:ext cx="3657600" cy="546625"/>
              <a:chOff x="2750820" y="5548056"/>
              <a:chExt cx="3657600" cy="546625"/>
            </a:xfrm>
          </p:grpSpPr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2750820" y="5548056"/>
                <a:ext cx="3657600" cy="546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36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Open       </a:t>
                </a:r>
                <a:r>
                  <a:rPr lang="en-US" sz="3600" u="sng" dirty="0" smtClean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rPr>
                  <a:t>Subsets</a:t>
                </a:r>
                <a:endParaRPr lang="en-US" sz="3600" u="sng" dirty="0">
                  <a:solidFill>
                    <a:srgbClr val="003366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114801" y="5548057"/>
                <a:ext cx="464820" cy="5466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35000">
                    <a:schemeClr val="accent4">
                      <a:lumMod val="0"/>
                      <a:lumOff val="100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 w="127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+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 rot="5400000">
              <a:off x="3514077" y="3270237"/>
              <a:ext cx="378486" cy="1920240"/>
            </a:xfrm>
            <a:prstGeom prst="upArrow">
              <a:avLst>
                <a:gd name="adj1" fmla="val 50000"/>
                <a:gd name="adj2" fmla="val 11065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81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49174" y="976335"/>
            <a:ext cx="8645652" cy="3641090"/>
            <a:chOff x="249174" y="976335"/>
            <a:chExt cx="8645652" cy="36410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174" y="976335"/>
              <a:ext cx="8645652" cy="36410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7010400" y="976335"/>
              <a:ext cx="838200" cy="166665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43301" y="3490935"/>
            <a:ext cx="1219200" cy="381000"/>
            <a:chOff x="4495800" y="5007839"/>
            <a:chExt cx="1219200" cy="381000"/>
          </a:xfrm>
        </p:grpSpPr>
        <p:sp>
          <p:nvSpPr>
            <p:cNvPr id="21" name="Rounded Rectangle 11"/>
            <p:cNvSpPr>
              <a:spLocks noChangeArrowheads="1"/>
            </p:cNvSpPr>
            <p:nvPr/>
          </p:nvSpPr>
          <p:spPr bwMode="auto">
            <a:xfrm>
              <a:off x="4495800" y="5007839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4953000" y="5007839"/>
              <a:ext cx="762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4114800"/>
            <a:ext cx="3352800" cy="1600200"/>
            <a:chOff x="2895600" y="2667000"/>
            <a:chExt cx="3352800" cy="16002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2895600" y="2667000"/>
              <a:ext cx="3352800" cy="1600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3048000" y="2819400"/>
              <a:ext cx="3050532" cy="1295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3276600" y="2912138"/>
              <a:ext cx="2590800" cy="1126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3200" dirty="0" smtClean="0">
                  <a:latin typeface="Calibri"/>
                  <a:ea typeface="Verdana" charset="0"/>
                  <a:cs typeface="Calibri"/>
                </a:rPr>
                <a:t>       	Cancer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48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27660" y="1143000"/>
            <a:ext cx="8488680" cy="3589020"/>
            <a:chOff x="327660" y="1143000"/>
            <a:chExt cx="8488680" cy="35890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" y="1143000"/>
              <a:ext cx="8488680" cy="35890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6934200" y="1148770"/>
              <a:ext cx="838200" cy="14663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451096" y="3505200"/>
            <a:ext cx="1219200" cy="457200"/>
            <a:chOff x="4495800" y="5257800"/>
            <a:chExt cx="1219200" cy="457200"/>
          </a:xfrm>
        </p:grpSpPr>
        <p:sp>
          <p:nvSpPr>
            <p:cNvPr id="12" name="Rounded Rectangle 11"/>
            <p:cNvSpPr>
              <a:spLocks noChangeArrowheads="1"/>
            </p:cNvSpPr>
            <p:nvPr/>
          </p:nvSpPr>
          <p:spPr bwMode="auto">
            <a:xfrm>
              <a:off x="4495800" y="52959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5029200" y="5257800"/>
              <a:ext cx="685800" cy="457200"/>
            </a:xfrm>
            <a:prstGeom prst="round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" y="4343400"/>
            <a:ext cx="3841496" cy="1371600"/>
            <a:chOff x="578104" y="4343400"/>
            <a:chExt cx="3841496" cy="13716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578104" y="4343400"/>
              <a:ext cx="3841496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727972" y="4517161"/>
              <a:ext cx="3539228" cy="1024078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882902" y="4495800"/>
              <a:ext cx="3308098" cy="99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</a:t>
              </a:r>
              <a:r>
                <a:rPr lang="en-US" dirty="0" smtClean="0">
                  <a:latin typeface="Calibri"/>
                  <a:ea typeface="Verdana" charset="0"/>
                  <a:cs typeface="Calibri"/>
                </a:rPr>
                <a:t>Systematic Reviews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0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1259200"/>
            <a:ext cx="8511540" cy="35966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528" y="4191000"/>
            <a:ext cx="4058666" cy="1371600"/>
            <a:chOff x="2542667" y="4953000"/>
            <a:chExt cx="4058666" cy="13716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542667" y="4953000"/>
              <a:ext cx="4058666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83637" y="5126761"/>
              <a:ext cx="3765296" cy="1024078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857500" y="5192524"/>
              <a:ext cx="3429000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600" dirty="0" smtClean="0">
                  <a:latin typeface="Calibri"/>
                  <a:ea typeface="Verdana" charset="0"/>
                  <a:cs typeface="Calibri"/>
                </a:rPr>
                <a:t>If you do research, </a:t>
              </a:r>
              <a:endParaRPr lang="en-US" sz="2600" dirty="0" smtClean="0">
                <a:latin typeface="Calibri"/>
                <a:ea typeface="Verdana" charset="0"/>
                <a:cs typeface="Calibri"/>
              </a:endParaRPr>
            </a:p>
            <a:p>
              <a:pPr eaLnBrk="0" hangingPunct="0"/>
              <a:r>
                <a:rPr lang="en-US" sz="2600" i="1" dirty="0" smtClean="0">
                  <a:latin typeface="Calibri"/>
                  <a:ea typeface="Verdana" charset="0"/>
                  <a:cs typeface="Calibri"/>
                </a:rPr>
                <a:t>Other </a:t>
              </a:r>
              <a:r>
                <a:rPr lang="en-US" sz="2600" i="1" dirty="0" smtClean="0">
                  <a:latin typeface="Calibri"/>
                  <a:ea typeface="Verdana" charset="0"/>
                  <a:cs typeface="Calibri"/>
                </a:rPr>
                <a:t>Animals </a:t>
              </a:r>
              <a:r>
                <a:rPr lang="en-US" sz="2600" dirty="0" smtClean="0">
                  <a:latin typeface="Calibri"/>
                  <a:ea typeface="Verdana" charset="0"/>
                  <a:cs typeface="Calibri"/>
                </a:rPr>
                <a:t>is a filter.</a:t>
              </a:r>
            </a:p>
          </p:txBody>
        </p:sp>
      </p:grpSp>
      <p:sp>
        <p:nvSpPr>
          <p:cNvPr id="7" name="Rounded Rectangle 6"/>
          <p:cNvSpPr/>
          <p:nvPr/>
        </p:nvSpPr>
        <p:spPr bwMode="auto">
          <a:xfrm>
            <a:off x="4626702" y="3773800"/>
            <a:ext cx="1535229" cy="834401"/>
          </a:xfrm>
          <a:prstGeom prst="round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934200" y="1291966"/>
            <a:ext cx="838200" cy="15583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8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08972"/>
            <a:ext cx="8653399" cy="36720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381000"/>
            <a:ext cx="5638800" cy="1208599"/>
            <a:chOff x="457200" y="381000"/>
            <a:chExt cx="4800600" cy="1208599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57200" y="381000"/>
              <a:ext cx="4800600" cy="1143001"/>
            </a:xfrm>
            <a:prstGeom prst="wedgeRoundRectCallout">
              <a:avLst>
                <a:gd name="adj1" fmla="val 14792"/>
                <a:gd name="adj2" fmla="val 16158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47700" y="524387"/>
              <a:ext cx="44196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724376" y="709358"/>
              <a:ext cx="4266248" cy="880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to </a:t>
              </a: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create a custom filter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7086600" y="1749166"/>
            <a:ext cx="838200" cy="15583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8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44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r="587"/>
          <a:stretch/>
        </p:blipFill>
        <p:spPr>
          <a:xfrm>
            <a:off x="3185160" y="1619250"/>
            <a:ext cx="5120640" cy="4762500"/>
          </a:xfrm>
          <a:prstGeom prst="rect">
            <a:avLst/>
          </a:prstGeom>
          <a:ln w="38100">
            <a:solidFill>
              <a:srgbClr val="3D72A6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947160" y="228600"/>
            <a:ext cx="2743200" cy="1143001"/>
            <a:chOff x="3200400" y="381000"/>
            <a:chExt cx="2743200" cy="1143001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3200400" y="381000"/>
              <a:ext cx="2743200" cy="1143001"/>
            </a:xfrm>
            <a:prstGeom prst="wedgeRoundRectCallout">
              <a:avLst>
                <a:gd name="adj1" fmla="val 12241"/>
                <a:gd name="adj2" fmla="val 14495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352801" y="524387"/>
              <a:ext cx="2438400" cy="838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3573190" y="709358"/>
              <a:ext cx="198941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2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Enter term</a:t>
              </a:r>
              <a:endParaRPr lang="en-US" sz="32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1001" y="3572387"/>
            <a:ext cx="3962400" cy="1143001"/>
            <a:chOff x="381001" y="3572387"/>
            <a:chExt cx="3962400" cy="1143001"/>
          </a:xfrm>
        </p:grpSpPr>
        <p:sp>
          <p:nvSpPr>
            <p:cNvPr id="14" name="Rounded Rectangular Callout 13"/>
            <p:cNvSpPr/>
            <p:nvPr/>
          </p:nvSpPr>
          <p:spPr bwMode="auto">
            <a:xfrm>
              <a:off x="381001" y="3572387"/>
              <a:ext cx="3962400" cy="1143001"/>
            </a:xfrm>
            <a:prstGeom prst="wedgeRoundRectCallout">
              <a:avLst>
                <a:gd name="adj1" fmla="val 61655"/>
                <a:gd name="adj2" fmla="val 30385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33400" y="3733800"/>
              <a:ext cx="3657601" cy="838200"/>
              <a:chOff x="533400" y="3733800"/>
              <a:chExt cx="3657601" cy="838200"/>
            </a:xfrm>
          </p:grpSpPr>
          <p:sp>
            <p:nvSpPr>
              <p:cNvPr id="15" name="Rounded Rectangle 14"/>
              <p:cNvSpPr/>
              <p:nvPr/>
            </p:nvSpPr>
            <p:spPr bwMode="auto">
              <a:xfrm>
                <a:off x="533400" y="3733800"/>
                <a:ext cx="3657601" cy="838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762000" y="3872975"/>
                <a:ext cx="3261361" cy="546625"/>
                <a:chOff x="685799" y="3879587"/>
                <a:chExt cx="3261361" cy="546625"/>
              </a:xfrm>
            </p:grpSpPr>
            <p:sp>
              <p:nvSpPr>
                <p:cNvPr id="16" name="Rectangle 33"/>
                <p:cNvSpPr>
                  <a:spLocks noChangeArrowheads="1"/>
                </p:cNvSpPr>
                <p:nvPr/>
              </p:nvSpPr>
              <p:spPr bwMode="auto">
                <a:xfrm>
                  <a:off x="685799" y="3879587"/>
                  <a:ext cx="1066801" cy="546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lnSpc>
                      <a:spcPct val="80000"/>
                    </a:lnSpc>
                  </a:pPr>
                  <a:r>
                    <a:rPr lang="en-US" sz="3600" dirty="0" smtClean="0">
                      <a:solidFill>
                        <a:srgbClr val="00B050"/>
                      </a:solidFill>
                      <a:latin typeface="Calibri"/>
                      <a:ea typeface="Verdana" charset="0"/>
                      <a:cs typeface="Calibri"/>
                    </a:rPr>
                    <a:t>Click</a:t>
                  </a:r>
                  <a:endParaRPr lang="en-US" sz="3600" u="sng" dirty="0">
                    <a:solidFill>
                      <a:srgbClr val="00B050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 bwMode="auto">
                <a:xfrm>
                  <a:off x="1752600" y="3879587"/>
                  <a:ext cx="2194560" cy="54001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  <a:tint val="66000"/>
                        <a:satMod val="160000"/>
                      </a:schemeClr>
                    </a:gs>
                    <a:gs pos="50000">
                      <a:schemeClr val="bg1">
                        <a:lumMod val="65000"/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65000"/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b="0" i="0" u="none" strike="noStrike" cap="none" normalizeH="0" baseline="0" dirty="0" smtClean="0">
                      <a:ln>
                        <a:noFill/>
                      </a:ln>
                      <a:solidFill>
                        <a:srgbClr val="4E4947"/>
                      </a:solidFill>
                      <a:effectLst/>
                      <a:latin typeface="Calibri" charset="0"/>
                      <a:ea typeface="Calibri" charset="0"/>
                      <a:cs typeface="Calibri" charset="0"/>
                    </a:rPr>
                    <a:t>Test This Query</a:t>
                  </a:r>
                  <a:endParaRPr kumimoji="0" lang="en-US" b="0" i="0" u="none" strike="noStrike" cap="none" normalizeH="0" baseline="0" dirty="0">
                    <a:ln>
                      <a:noFill/>
                    </a:ln>
                    <a:solidFill>
                      <a:srgbClr val="4E4947"/>
                    </a:solidFill>
                    <a:effectLst/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482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906" r="1757" b="1984"/>
          <a:stretch/>
        </p:blipFill>
        <p:spPr>
          <a:xfrm>
            <a:off x="2362200" y="274254"/>
            <a:ext cx="4787973" cy="4439869"/>
          </a:xfrm>
          <a:prstGeom prst="rect">
            <a:avLst/>
          </a:prstGeom>
          <a:ln w="57150">
            <a:solidFill>
              <a:srgbClr val="3D72A6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04800" y="4134865"/>
            <a:ext cx="3657600" cy="2343690"/>
            <a:chOff x="304800" y="4134865"/>
            <a:chExt cx="3657600" cy="2343690"/>
          </a:xfrm>
        </p:grpSpPr>
        <p:sp>
          <p:nvSpPr>
            <p:cNvPr id="29" name="Rounded Rectangular Callout 28"/>
            <p:cNvSpPr/>
            <p:nvPr/>
          </p:nvSpPr>
          <p:spPr bwMode="auto">
            <a:xfrm>
              <a:off x="304800" y="4134865"/>
              <a:ext cx="3657600" cy="2343690"/>
            </a:xfrm>
            <a:prstGeom prst="wedgeRoundRectCallout">
              <a:avLst>
                <a:gd name="adj1" fmla="val 53828"/>
                <a:gd name="adj2" fmla="val -6713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7AA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457200" y="4305775"/>
              <a:ext cx="3352800" cy="202037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725951" y="4383401"/>
              <a:ext cx="2815297" cy="1865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the box</a:t>
              </a:r>
            </a:p>
            <a:p>
              <a:pPr algn="ctr" eaLnBrk="0" hangingPunct="0">
                <a:lnSpc>
                  <a:spcPct val="80000"/>
                </a:lnSpc>
              </a:pPr>
              <a:endParaRPr lang="en-US" sz="3600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36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 to save the filter name </a:t>
              </a:r>
              <a:endParaRPr lang="en-US" sz="3600" u="sng" dirty="0">
                <a:solidFill>
                  <a:srgbClr val="FF8411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32" name="Rectangle 31"/>
          <p:cNvSpPr/>
          <p:nvPr/>
        </p:nvSpPr>
        <p:spPr bwMode="auto">
          <a:xfrm>
            <a:off x="1469926" y="4921232"/>
            <a:ext cx="1407649" cy="332847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BCD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513823" y="5087655"/>
            <a:ext cx="4452867" cy="1404922"/>
            <a:chOff x="4401573" y="4824967"/>
            <a:chExt cx="4452867" cy="1404922"/>
          </a:xfrm>
        </p:grpSpPr>
        <p:sp>
          <p:nvSpPr>
            <p:cNvPr id="34" name="Rounded Rectangular Callout 33"/>
            <p:cNvSpPr/>
            <p:nvPr/>
          </p:nvSpPr>
          <p:spPr bwMode="auto">
            <a:xfrm>
              <a:off x="4401573" y="4824967"/>
              <a:ext cx="4452867" cy="1404922"/>
            </a:xfrm>
            <a:prstGeom prst="wedgeRoundRectCallout">
              <a:avLst>
                <a:gd name="adj1" fmla="val -31941"/>
                <a:gd name="adj2" fmla="val -10200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4572000" y="4994028"/>
              <a:ext cx="4114800" cy="106679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648200" y="5165433"/>
              <a:ext cx="3962400" cy="688286"/>
              <a:chOff x="4572000" y="5165433"/>
              <a:chExt cx="3962400" cy="688286"/>
            </a:xfrm>
          </p:grpSpPr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4572000" y="5219699"/>
                <a:ext cx="1295400" cy="634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44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</a:t>
                </a:r>
                <a:endParaRPr lang="en-US" sz="4400" u="sng" dirty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 bwMode="auto">
              <a:xfrm>
                <a:off x="5867400" y="5165433"/>
                <a:ext cx="2667000" cy="688285"/>
              </a:xfrm>
              <a:prstGeom prst="roundRect">
                <a:avLst/>
              </a:prstGeom>
              <a:solidFill>
                <a:srgbClr val="30659E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Verdana" charset="0"/>
                    <a:ea typeface="Verdana" charset="0"/>
                    <a:cs typeface="Verdana" charset="0"/>
                  </a:rPr>
                  <a:t>Save Filter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542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000"/>
          <a:stretch/>
        </p:blipFill>
        <p:spPr>
          <a:xfrm>
            <a:off x="323432" y="2143252"/>
            <a:ext cx="8497133" cy="42575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8416" y="423878"/>
            <a:ext cx="8287166" cy="1404922"/>
            <a:chOff x="428416" y="321287"/>
            <a:chExt cx="8287166" cy="1404922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28416" y="321287"/>
              <a:ext cx="8287166" cy="1404922"/>
            </a:xfrm>
            <a:prstGeom prst="wedgeRoundRectCallout">
              <a:avLst>
                <a:gd name="adj1" fmla="val -44498"/>
                <a:gd name="adj2" fmla="val 221730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A8C4C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609600" y="457200"/>
              <a:ext cx="7924800" cy="106679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3124200" y="690389"/>
              <a:ext cx="1371600" cy="64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4400" dirty="0" smtClean="0">
                  <a:solidFill>
                    <a:srgbClr val="6DD678"/>
                  </a:solidFill>
                  <a:latin typeface="Calibri"/>
                  <a:ea typeface="Verdana" charset="0"/>
                  <a:cs typeface="Calibri"/>
                </a:rPr>
                <a:t>click</a:t>
              </a:r>
              <a:endParaRPr lang="en-US" sz="4400" u="sng" dirty="0">
                <a:solidFill>
                  <a:srgbClr val="6DD678"/>
                </a:solidFill>
                <a:latin typeface="Calibri"/>
                <a:ea typeface="Verdana" charset="0"/>
                <a:cs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4477806" y="690389"/>
              <a:ext cx="779994" cy="623979"/>
            </a:xfrm>
            <a:prstGeom prst="roundRect">
              <a:avLst/>
            </a:prstGeom>
            <a:solidFill>
              <a:srgbClr val="9898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  <a:ea typeface="Verdana" charset="0"/>
                  <a:cs typeface="Verdana" charset="0"/>
                </a:rPr>
                <a:t>✓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9" name="Rectangle 33"/>
            <p:cNvSpPr>
              <a:spLocks noChangeArrowheads="1"/>
            </p:cNvSpPr>
            <p:nvPr/>
          </p:nvSpPr>
          <p:spPr bwMode="auto">
            <a:xfrm>
              <a:off x="5334000" y="729474"/>
              <a:ext cx="2887592" cy="59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4000" dirty="0">
                  <a:solidFill>
                    <a:srgbClr val="41414E"/>
                  </a:solidFill>
                  <a:latin typeface="Calibri"/>
                  <a:ea typeface="Verdana" charset="0"/>
                  <a:cs typeface="Calibri"/>
                </a:rPr>
                <a:t>p</a:t>
              </a:r>
              <a:r>
                <a:rPr lang="en-US" sz="4000" dirty="0" smtClean="0">
                  <a:solidFill>
                    <a:srgbClr val="41414E"/>
                  </a:solidFill>
                  <a:latin typeface="Calibri"/>
                  <a:ea typeface="Verdana" charset="0"/>
                  <a:cs typeface="Calibri"/>
                </a:rPr>
                <a:t>ub</a:t>
              </a:r>
              <a:r>
                <a:rPr lang="en-US" sz="4000" dirty="0" smtClean="0">
                  <a:solidFill>
                    <a:srgbClr val="41414E"/>
                  </a:solidFill>
                  <a:latin typeface="Calibri"/>
                  <a:ea typeface="Verdana" charset="0"/>
                  <a:cs typeface="Calibri"/>
                </a:rPr>
                <a:t>lic health</a:t>
              </a:r>
              <a:endParaRPr lang="en-US" sz="4000" u="sng" dirty="0">
                <a:solidFill>
                  <a:srgbClr val="41414E"/>
                </a:solidFill>
                <a:latin typeface="Calibri"/>
                <a:ea typeface="Verdana" charset="0"/>
                <a:cs typeface="Calibri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741217" y="698313"/>
              <a:ext cx="2535383" cy="59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4000" dirty="0" smtClean="0">
                  <a:solidFill>
                    <a:srgbClr val="41414E"/>
                  </a:solidFill>
                  <a:latin typeface="Calibri"/>
                  <a:ea typeface="Verdana" charset="0"/>
                  <a:cs typeface="Calibri"/>
                </a:rPr>
                <a:t>To</a:t>
              </a:r>
              <a:r>
                <a:rPr lang="en-US" sz="4000" dirty="0" smtClean="0">
                  <a:solidFill>
                    <a:srgbClr val="41414E"/>
                  </a:solidFill>
                  <a:latin typeface="Calibri"/>
                  <a:ea typeface="Verdana" charset="0"/>
                  <a:cs typeface="Calibri"/>
                </a:rPr>
                <a:t> activate,</a:t>
              </a:r>
              <a:endParaRPr lang="en-US" sz="4000" u="sng" dirty="0">
                <a:solidFill>
                  <a:srgbClr val="41414E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934200" y="2143252"/>
            <a:ext cx="838200" cy="218948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8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5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9" y="39624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2133600" y="457200"/>
            <a:ext cx="2939480" cy="355600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96631" y="2700866"/>
            <a:ext cx="7400237" cy="3318934"/>
            <a:chOff x="1396631" y="2540000"/>
            <a:chExt cx="7400237" cy="3318934"/>
          </a:xfrm>
        </p:grpSpPr>
        <p:sp>
          <p:nvSpPr>
            <p:cNvPr id="8" name="Rectangle 7"/>
            <p:cNvSpPr/>
            <p:nvPr/>
          </p:nvSpPr>
          <p:spPr>
            <a:xfrm>
              <a:off x="1396631" y="3689625"/>
              <a:ext cx="432169" cy="5168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10" name="Rounded Rectangular Callout 9"/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84216"/>
                  <a:gd name="adj2" fmla="val -801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6570366" y="3832218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0876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" y="281940"/>
            <a:ext cx="7218680" cy="6294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400800" y="281940"/>
            <a:ext cx="838200" cy="15583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8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91000" y="1371600"/>
            <a:ext cx="3810000" cy="1371600"/>
            <a:chOff x="4876800" y="2819400"/>
            <a:chExt cx="3810000" cy="1371600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PubMed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1746646" flipV="1">
            <a:off x="4306722" y="2270125"/>
            <a:ext cx="347664" cy="1590338"/>
          </a:xfrm>
          <a:prstGeom prst="upArrow">
            <a:avLst>
              <a:gd name="adj1" fmla="val 50368"/>
              <a:gd name="adj2" fmla="val 89354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718554" y="3907185"/>
            <a:ext cx="762000" cy="402687"/>
            <a:chOff x="3718554" y="4288185"/>
            <a:chExt cx="762000" cy="402687"/>
          </a:xfrm>
        </p:grpSpPr>
        <p:sp>
          <p:nvSpPr>
            <p:cNvPr id="9" name="Rectangle 8"/>
            <p:cNvSpPr/>
            <p:nvPr/>
          </p:nvSpPr>
          <p:spPr bwMode="auto">
            <a:xfrm>
              <a:off x="3718554" y="4386072"/>
              <a:ext cx="762000" cy="1097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3718554" y="4288185"/>
              <a:ext cx="762000" cy="402687"/>
            </a:xfrm>
            <a:prstGeom prst="roundRect">
              <a:avLst>
                <a:gd name="adj" fmla="val 16667"/>
              </a:avLst>
            </a:prstGeom>
            <a:noFill/>
            <a:ln w="130175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18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i="1" u="sng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Create a Search Strategy Plan</a:t>
            </a:r>
            <a:endParaRPr lang="en-US" sz="48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" y="2057400"/>
            <a:ext cx="82296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Identify the question and key concepts: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8600" y="2971800"/>
            <a:ext cx="8686800" cy="1600200"/>
          </a:xfrm>
          <a:prstGeom prst="rect">
            <a:avLst/>
          </a:prstGeom>
          <a:solidFill>
            <a:srgbClr val="FFFFFF"/>
          </a:solidFill>
          <a:ln w="63500" cmpd="dbl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prevention and control </a:t>
            </a: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of pain OR 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pain measurement in metastatic bone neoplasms</a:t>
            </a:r>
            <a:endParaRPr lang="en-US" i="1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28600" y="4800600"/>
            <a:ext cx="8686800" cy="1295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Write the search program using </a:t>
            </a:r>
          </a:p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edical subject headings (</a:t>
            </a:r>
            <a:r>
              <a:rPr lang="en-US" sz="26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209800" y="609600"/>
            <a:ext cx="4724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000" u="sng" dirty="0">
                <a:solidFill>
                  <a:srgbClr val="CC0000"/>
                </a:solidFill>
                <a:latin typeface="Book Antiqua" charset="0"/>
              </a:rPr>
              <a:t>MeSH Database</a:t>
            </a:r>
            <a:endParaRPr lang="en-US" sz="48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90600" y="3200400"/>
            <a:ext cx="71628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Terms in the database are called</a:t>
            </a:r>
          </a:p>
          <a:p>
            <a:pPr eaLnBrk="0" hangingPunct="0"/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	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edical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ubject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eadings or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.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990600" y="1905000"/>
            <a:ext cx="71628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is a “controlled vocabulary list” of more than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u="sng" dirty="0">
                <a:solidFill>
                  <a:srgbClr val="CC0000"/>
                </a:solidFill>
                <a:latin typeface="Textile" charset="0"/>
              </a:rPr>
              <a:t>25,000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subject headings.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914400" y="4419600"/>
            <a:ext cx="73152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The 10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-15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3200" b="1" i="1" dirty="0" err="1">
                <a:solidFill>
                  <a:srgbClr val="CC0000"/>
                </a:solidFill>
                <a:latin typeface="Book Antiqua" pitchFamily="-106" charset="0"/>
                <a:ea typeface="ＭＳ Ｐゴシック" pitchFamily="-106" charset="-128"/>
                <a:cs typeface="ＭＳ Ｐゴシック" pitchFamily="-106" charset="-128"/>
              </a:rPr>
              <a:t>MeSH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assigned 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to each article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in 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PubMed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like a keyword abstract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of the article.</a:t>
            </a:r>
            <a:endParaRPr lang="en-US" dirty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28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utoUpdateAnimBg="0"/>
      <p:bldP spid="13" grpId="0" autoUpdateAnimBg="0"/>
      <p:bldP spid="14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Using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 err="1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MeSH</a:t>
            </a:r>
            <a:r>
              <a:rPr lang="en-US" sz="66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 Database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08"/>
          <a:stretch/>
        </p:blipFill>
        <p:spPr>
          <a:xfrm>
            <a:off x="990600" y="304800"/>
            <a:ext cx="7138924" cy="637151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990600" y="304800"/>
            <a:ext cx="7162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6172200" y="304799"/>
            <a:ext cx="1066800" cy="1524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10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00200" y="3810000"/>
            <a:ext cx="5527675" cy="1524000"/>
            <a:chOff x="1676400" y="4837113"/>
            <a:chExt cx="5527675" cy="1411287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2703485">
            <a:off x="4723663" y="2142324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3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52400" y="1295400"/>
            <a:ext cx="26670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A1   Body Regions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A2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Musculoskeletal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A3   Digestive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A4   Respiratory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A5   Urogenital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A6   Endocrine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A7 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Cardiovascular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A8   Nervous System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A9   Sense Organs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A10 Tissues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A11 Cells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A12 Fluids and Secretions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A13 Animal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A14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Stomatognathic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System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A15 Hemic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Immune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Systems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A16 Embryonic Structures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A</a:t>
            </a:r>
            <a:r>
              <a:rPr lang="en-US" sz="1100" dirty="0">
                <a:latin typeface="Verdana" charset="0"/>
                <a:ea typeface="Verdana" charset="0"/>
                <a:cs typeface="Verdana" charset="0"/>
              </a:rPr>
              <a:t>17 Integumentary </a:t>
            </a:r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System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A18 Plant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A19 Fungal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A20 Bacterial Structures</a:t>
            </a:r>
          </a:p>
          <a:p>
            <a:pPr eaLnBrk="0" hangingPunct="0"/>
            <a:r>
              <a:rPr lang="en-US" sz="1100" dirty="0" smtClean="0">
                <a:latin typeface="Verdana" charset="0"/>
                <a:ea typeface="Verdana" charset="0"/>
                <a:cs typeface="Verdana" charset="0"/>
              </a:rPr>
              <a:t> A21 Viral Structures</a:t>
            </a:r>
            <a:endParaRPr lang="en-US" sz="11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52400" y="5638800"/>
            <a:ext cx="19335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1822CD"/>
                </a:solidFill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B1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Eukaryota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B2  </a:t>
            </a:r>
            <a:r>
              <a:rPr lang="en-US" sz="11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Archaea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B3  Bacteria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B4  Viruses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B5 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Organism Forms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600200" y="152400"/>
            <a:ext cx="594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200" i="1" dirty="0">
                <a:latin typeface="Verdana" charset="0"/>
                <a:ea typeface="Verdana" charset="0"/>
                <a:cs typeface="Verdana" charset="0"/>
              </a:rPr>
              <a:t>Frequently Used Mesh Categories </a:t>
            </a:r>
            <a:r>
              <a:rPr lang="en-US" sz="2200" i="1" dirty="0" smtClean="0">
                <a:latin typeface="Verdana" charset="0"/>
                <a:ea typeface="Verdana" charset="0"/>
                <a:cs typeface="Verdana" charset="0"/>
              </a:rPr>
              <a:t>– 2011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28600" y="838200"/>
            <a:ext cx="1912937" cy="304800"/>
          </a:xfrm>
          <a:prstGeom prst="rect">
            <a:avLst/>
          </a:prstGeom>
          <a:solidFill>
            <a:schemeClr val="bg1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A   Anatomy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7" name="Rectangle 34"/>
          <p:cNvSpPr>
            <a:spLocks noChangeArrowheads="1"/>
          </p:cNvSpPr>
          <p:nvPr/>
        </p:nvSpPr>
        <p:spPr bwMode="auto">
          <a:xfrm>
            <a:off x="228600" y="5181600"/>
            <a:ext cx="2057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B   Organisms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971800" y="1295400"/>
            <a:ext cx="3048000" cy="500137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 Bacterial Infections &amp; Mycoses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 Virus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C3 Parasitic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C4 Neoplasms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C5 Musculoskeletal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C6 Digestive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C7 Stomatognathic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C8 Respiratory Tract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C9 Otorhinolaryngologic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C10 Nervous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C11 Eye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C12 Male Urogenital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C13 Female Urogenital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Pregnancy Complications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C14 Cardiovascular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C15 Hemic &amp; Lymphatic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C16 Congenital, Hereditary,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Neonatal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Abnormalities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C17 Skin &amp;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Connective Tissue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C18 Nutritional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&amp; Metabolic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C19 Endocrine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C20 Immune System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C21 Disorders of Environmental Origin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C22 Animal Diseases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C23 Pathologic Conditions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Signs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 and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Symptoms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C24 Occupational Diseases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C25 Chemically-Induced Disorders</a:t>
            </a:r>
          </a:p>
          <a:p>
            <a:pPr eaLnBrk="0" hangingPunct="0"/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C26 Wounds and Injuries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Rectangle 31"/>
          <p:cNvSpPr>
            <a:spLocks noChangeArrowheads="1"/>
          </p:cNvSpPr>
          <p:nvPr/>
        </p:nvSpPr>
        <p:spPr bwMode="auto">
          <a:xfrm>
            <a:off x="3276600" y="838200"/>
            <a:ext cx="19050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C   Diseases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6019800" y="838200"/>
            <a:ext cx="2819400" cy="304800"/>
          </a:xfrm>
          <a:prstGeom prst="rect">
            <a:avLst/>
          </a:prstGeom>
          <a:solidFill>
            <a:srgbClr val="FFFFFF"/>
          </a:solidFill>
          <a:ln w="571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000000"/>
                </a:solidFill>
                <a:latin typeface="Verdana" charset="0"/>
              </a:rPr>
              <a:t>D   Chemicals &amp; Drugs</a:t>
            </a:r>
            <a:endParaRPr lang="en-US" sz="1600" b="1" u="sng" dirty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6019800" y="1295400"/>
            <a:ext cx="2895600" cy="33085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  Inorganic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  Organic Chemicals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D3  Heterocyclic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D4  Polycyclic Compounds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D5  Macromolecular Substances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D6  Hormones, Hormone Substitutes, </a:t>
            </a:r>
            <a:endParaRPr lang="en-US" sz="1100" dirty="0" smtClean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&amp; Hormone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Antagonists 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D8  Enzymes, &amp; Coenzymes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D9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Carbohydrates</a:t>
            </a:r>
            <a:endParaRPr lang="en-US" sz="11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D10 Lipids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D12 Amino Acids, Peptides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Proteins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D13 Nucleic Acids, Nucleotides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,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   &amp; </a:t>
            </a:r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Nucleosides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D20 Complex Mixtures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D23 Biologic Factors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D25 Biomedical and Dental Materials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D26 Pharmaceutical Preparations</a:t>
            </a:r>
          </a:p>
          <a:p>
            <a:pPr eaLnBrk="0" hangingPunct="0"/>
            <a:r>
              <a:rPr lang="en-US" sz="11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D27 Chemical Actions and Uses</a:t>
            </a:r>
          </a:p>
        </p:txBody>
      </p:sp>
    </p:spTree>
    <p:extLst>
      <p:ext uri="{BB962C8B-B14F-4D97-AF65-F5344CB8AC3E}">
        <p14:creationId xmlns:p14="http://schemas.microsoft.com/office/powerpoint/2010/main" val="13726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57150" cmpd="thickThin">
            <a:solidFill>
              <a:srgbClr val="00408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5800" y="259487"/>
            <a:ext cx="7772400" cy="6266656"/>
            <a:chOff x="685800" y="259487"/>
            <a:chExt cx="7772400" cy="6266656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685800" y="1143000"/>
              <a:ext cx="77724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Analytical, Diagnostic, &amp; Therapeutic Techniques &amp; Equipment</a:t>
              </a: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2819400" y="1600200"/>
              <a:ext cx="3505200" cy="370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Psychiatry and Psychology</a:t>
              </a: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3200400" y="2057405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Physical Phenomena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429000" y="2514600"/>
              <a:ext cx="2286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Natural Sciences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3733800" y="3903251"/>
              <a:ext cx="1676401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Humanities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990600" y="2971800"/>
              <a:ext cx="71628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Anthropology, Education, Sociology &amp; Social Phenomena</a:t>
              </a: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3009900" y="5732051"/>
              <a:ext cx="3124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3366FF"/>
                  </a:solidFill>
                  <a:latin typeface="Verdana" charset="0"/>
                </a:rPr>
                <a:t>Publication </a:t>
              </a:r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Components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200400" y="4343400"/>
              <a:ext cx="2743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Information Science</a:t>
              </a: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3962401" y="4817651"/>
              <a:ext cx="12192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3366FF"/>
                  </a:solidFill>
                  <a:latin typeface="Verdana" charset="0"/>
                </a:rPr>
                <a:t>Persons</a:t>
              </a:r>
              <a:endParaRPr lang="en-US" sz="1700" b="1" u="sng" dirty="0">
                <a:solidFill>
                  <a:srgbClr val="3366FF"/>
                </a:solidFill>
                <a:latin typeface="Verdana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2857500" y="5274851"/>
              <a:ext cx="34290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 smtClean="0">
                  <a:solidFill>
                    <a:srgbClr val="004080"/>
                  </a:solidFill>
                  <a:latin typeface="Verdana" charset="0"/>
                </a:rPr>
                <a:t>Population Characteristics</a:t>
              </a:r>
              <a:endParaRPr lang="en-US" sz="1700" b="1" u="sng" dirty="0">
                <a:solidFill>
                  <a:srgbClr val="004080"/>
                </a:solidFill>
                <a:latin typeface="Verdana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124200" y="6172200"/>
              <a:ext cx="2895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Geographic Locations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2362201" y="3429000"/>
              <a:ext cx="441960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700" b="1" u="sng" dirty="0">
                  <a:solidFill>
                    <a:srgbClr val="004080"/>
                  </a:solidFill>
                  <a:latin typeface="Verdana" charset="0"/>
                </a:rPr>
                <a:t>Technology, Industry, Agriculture</a:t>
              </a: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390932" y="259487"/>
              <a:ext cx="4365625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b="1" u="sng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Other Categories Include</a:t>
              </a:r>
              <a:r>
                <a:rPr lang="en-US" sz="3600" b="1" dirty="0">
                  <a:solidFill>
                    <a:srgbClr val="004080"/>
                  </a:solidFill>
                  <a:latin typeface="Monotype Corsiva" charset="0"/>
                  <a:ea typeface="Monotype Corsiva" charset="0"/>
                  <a:cs typeface="Monotype Corsiva" charset="0"/>
                </a:rPr>
                <a:t>: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304800"/>
            <a:ext cx="8298180" cy="6256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553200" y="300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457200" y="3390900"/>
            <a:ext cx="8229600" cy="3124200"/>
            <a:chOff x="914400" y="3429000"/>
            <a:chExt cx="8001000" cy="3124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551112" y="3866122"/>
            <a:ext cx="990600" cy="685800"/>
            <a:chOff x="2362200" y="3869610"/>
            <a:chExt cx="990600" cy="685800"/>
          </a:xfrm>
        </p:grpSpPr>
        <p:sp>
          <p:nvSpPr>
            <p:cNvPr id="9" name="AutoShape 20"/>
            <p:cNvSpPr>
              <a:spLocks noChangeArrowheads="1"/>
            </p:cNvSpPr>
            <p:nvPr/>
          </p:nvSpPr>
          <p:spPr bwMode="auto">
            <a:xfrm flipV="1">
              <a:off x="2362200" y="3869610"/>
              <a:ext cx="990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415229" y="4022010"/>
              <a:ext cx="861371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pain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667000" y="820170"/>
            <a:ext cx="379412" cy="3201840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01939" y="533400"/>
            <a:ext cx="2001906" cy="4031932"/>
            <a:chOff x="5901939" y="533400"/>
            <a:chExt cx="2001906" cy="4031932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 flipV="1">
              <a:off x="5901939" y="3879532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294245" y="533400"/>
              <a:ext cx="609600" cy="381000"/>
              <a:chOff x="5410200" y="990600"/>
              <a:chExt cx="533400" cy="304800"/>
            </a:xfrm>
          </p:grpSpPr>
          <p:sp>
            <p:nvSpPr>
              <p:cNvPr id="15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6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2590800" y="49530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7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228600"/>
            <a:ext cx="8585454" cy="6261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681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84363" y="4495800"/>
            <a:ext cx="5354637" cy="1676400"/>
            <a:chOff x="1884363" y="4419600"/>
            <a:chExt cx="5354637" cy="16764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133600" y="4648200"/>
              <a:ext cx="4876799" cy="1219200"/>
              <a:chOff x="2209801" y="4648200"/>
              <a:chExt cx="4876799" cy="1219200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 Definitions</a:t>
                </a:r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04800" y="2209800"/>
            <a:ext cx="6172200" cy="609600"/>
            <a:chOff x="4724400" y="990600"/>
            <a:chExt cx="457200" cy="304800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69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228600"/>
            <a:ext cx="8585454" cy="6261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681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0600" y="4343400"/>
            <a:ext cx="7315200" cy="1752600"/>
            <a:chOff x="914400" y="4572000"/>
            <a:chExt cx="7315200" cy="1981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4572000"/>
              <a:ext cx="7315200" cy="1981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066800" y="4724400"/>
              <a:ext cx="7010400" cy="1676400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79273" y="2209800"/>
            <a:ext cx="863727" cy="465195"/>
            <a:chOff x="4724400" y="990600"/>
            <a:chExt cx="457200" cy="304800"/>
          </a:xfrm>
        </p:grpSpPr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9059880">
            <a:off x="1803701" y="2334924"/>
            <a:ext cx="426492" cy="2842246"/>
          </a:xfrm>
          <a:prstGeom prst="upArrow">
            <a:avLst>
              <a:gd name="adj1" fmla="val 50000"/>
              <a:gd name="adj2" fmla="val 9931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731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200" y="1524000"/>
            <a:ext cx="7340600" cy="1496314"/>
            <a:chOff x="381000" y="1510283"/>
            <a:chExt cx="7340600" cy="1496314"/>
          </a:xfrm>
        </p:grpSpPr>
        <p:sp>
          <p:nvSpPr>
            <p:cNvPr id="4" name="Rectangle 3"/>
            <p:cNvSpPr/>
            <p:nvPr/>
          </p:nvSpPr>
          <p:spPr bwMode="auto">
            <a:xfrm>
              <a:off x="381000" y="1613916"/>
              <a:ext cx="53340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and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journal literature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5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095500" y="3810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7200" y="2909315"/>
            <a:ext cx="5410200" cy="1378458"/>
            <a:chOff x="381000" y="2895598"/>
            <a:chExt cx="5410200" cy="1378458"/>
          </a:xfrm>
        </p:grpSpPr>
        <p:sp>
          <p:nvSpPr>
            <p:cNvPr id="8" name="Rectangle 7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9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57200" y="4433317"/>
            <a:ext cx="8077200" cy="1828800"/>
            <a:chOff x="381000" y="4419600"/>
            <a:chExt cx="8077200" cy="1828800"/>
          </a:xfrm>
        </p:grpSpPr>
        <p:pic>
          <p:nvPicPr>
            <p:cNvPr id="11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9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258847"/>
            <a:ext cx="8585454" cy="44230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14599" y="3200399"/>
            <a:ext cx="4114801" cy="3491344"/>
            <a:chOff x="2514599" y="3200399"/>
            <a:chExt cx="4114801" cy="3491344"/>
          </a:xfrm>
        </p:grpSpPr>
        <p:grpSp>
          <p:nvGrpSpPr>
            <p:cNvPr id="4" name="Group 3"/>
            <p:cNvGrpSpPr/>
            <p:nvPr/>
          </p:nvGrpSpPr>
          <p:grpSpPr>
            <a:xfrm>
              <a:off x="2514599" y="3200399"/>
              <a:ext cx="4114801" cy="1676400"/>
              <a:chOff x="2514599" y="3200399"/>
              <a:chExt cx="4114801" cy="1676400"/>
            </a:xfrm>
          </p:grpSpPr>
          <p:sp>
            <p:nvSpPr>
              <p:cNvPr id="20" name="Rounded Rectangle 19"/>
              <p:cNvSpPr/>
              <p:nvPr/>
            </p:nvSpPr>
            <p:spPr bwMode="auto">
              <a:xfrm>
                <a:off x="2514599" y="3200399"/>
                <a:ext cx="4114801" cy="1676400"/>
              </a:xfrm>
              <a:prstGeom prst="roundRect">
                <a:avLst/>
              </a:prstGeom>
              <a:solidFill>
                <a:srgbClr val="FFFFFF"/>
              </a:solidFill>
              <a:ln w="104775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 bwMode="auto">
              <a:xfrm>
                <a:off x="2705099" y="3352800"/>
                <a:ext cx="3733800" cy="1329076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/>
            </p:nvSpPr>
            <p:spPr bwMode="auto">
              <a:xfrm>
                <a:off x="2590799" y="3505199"/>
                <a:ext cx="3962400" cy="1126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120000"/>
                  </a:lnSpc>
                </a:pPr>
                <a:r>
                  <a:rPr lang="en-US" sz="2800" dirty="0" smtClean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Scroll to the 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800" dirty="0" smtClean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Tree Structures</a:t>
                </a:r>
                <a:endParaRPr lang="en-US" sz="28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 rot="16200000">
              <a:off x="1850362" y="5312439"/>
              <a:ext cx="2348342" cy="410265"/>
            </a:xfrm>
            <a:prstGeom prst="leftArrow">
              <a:avLst>
                <a:gd name="adj1" fmla="val 50000"/>
                <a:gd name="adj2" fmla="val 9527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6705600" y="258847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4282"/>
            <a:ext cx="3692906" cy="64094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35439" y="3305763"/>
            <a:ext cx="4800600" cy="2362200"/>
            <a:chOff x="304800" y="4191000"/>
            <a:chExt cx="4800600" cy="2362200"/>
          </a:xfrm>
        </p:grpSpPr>
        <p:grpSp>
          <p:nvGrpSpPr>
            <p:cNvPr id="12" name="Group 11"/>
            <p:cNvGrpSpPr/>
            <p:nvPr/>
          </p:nvGrpSpPr>
          <p:grpSpPr>
            <a:xfrm>
              <a:off x="304800" y="4191000"/>
              <a:ext cx="4800600" cy="2362200"/>
              <a:chOff x="304800" y="3581400"/>
              <a:chExt cx="5715000" cy="3048000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04800" y="3581400"/>
                <a:ext cx="5715000" cy="3048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457200" y="3733800"/>
                <a:ext cx="5410200" cy="272796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609601" y="4572000"/>
              <a:ext cx="4190999" cy="1600200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Cancer Pain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results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, 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try using a 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Pain.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28" name="Rectangle 27"/>
          <p:cNvSpPr/>
          <p:nvPr/>
        </p:nvSpPr>
        <p:spPr bwMode="auto">
          <a:xfrm>
            <a:off x="228600" y="228600"/>
            <a:ext cx="3692906" cy="6405118"/>
          </a:xfrm>
          <a:prstGeom prst="rect">
            <a:avLst/>
          </a:prstGeom>
          <a:noFill/>
          <a:ln w="76200" cap="flat" cmpd="sng" algn="ctr">
            <a:solidFill>
              <a:srgbClr val="FF7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74113" y="433732"/>
            <a:ext cx="6141287" cy="2060628"/>
            <a:chOff x="2774113" y="433732"/>
            <a:chExt cx="6141287" cy="2060628"/>
          </a:xfrm>
        </p:grpSpPr>
        <p:grpSp>
          <p:nvGrpSpPr>
            <p:cNvPr id="27" name="Group 26"/>
            <p:cNvGrpSpPr/>
            <p:nvPr/>
          </p:nvGrpSpPr>
          <p:grpSpPr>
            <a:xfrm>
              <a:off x="4419600" y="433732"/>
              <a:ext cx="4495800" cy="1699868"/>
              <a:chOff x="4419600" y="433732"/>
              <a:chExt cx="4495800" cy="1699868"/>
            </a:xfrm>
          </p:grpSpPr>
          <p:sp>
            <p:nvSpPr>
              <p:cNvPr id="21" name="Rounded Rectangle 20"/>
              <p:cNvSpPr/>
              <p:nvPr/>
            </p:nvSpPr>
            <p:spPr bwMode="auto">
              <a:xfrm>
                <a:off x="4419600" y="433732"/>
                <a:ext cx="4495800" cy="1699868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 bwMode="auto">
              <a:xfrm>
                <a:off x="4572000" y="564491"/>
                <a:ext cx="4202907" cy="143835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736099" y="714020"/>
                <a:ext cx="3862802" cy="1134798"/>
                <a:chOff x="4736099" y="714020"/>
                <a:chExt cx="3862802" cy="1134798"/>
              </a:xfrm>
            </p:grpSpPr>
            <p:sp>
              <p:nvSpPr>
                <p:cNvPr id="19" name="Rectangle 15"/>
                <p:cNvSpPr>
                  <a:spLocks noChangeArrowheads="1"/>
                </p:cNvSpPr>
                <p:nvPr/>
              </p:nvSpPr>
              <p:spPr bwMode="auto">
                <a:xfrm>
                  <a:off x="4736099" y="714020"/>
                  <a:ext cx="3862802" cy="1134798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30000"/>
                    </a:lnSpc>
                  </a:pPr>
                  <a:r>
                    <a:rPr lang="en-US" sz="2000" dirty="0">
                      <a:solidFill>
                        <a:srgbClr val="002A80"/>
                      </a:solidFill>
                      <a:latin typeface="Verdana" charset="0"/>
                    </a:rPr>
                    <a:t>         </a:t>
                  </a:r>
                  <a:r>
                    <a:rPr lang="en-US" sz="2000" dirty="0" smtClean="0">
                      <a:solidFill>
                        <a:srgbClr val="002A80"/>
                      </a:solidFill>
                      <a:latin typeface="Verdana" charset="0"/>
                    </a:rPr>
                    <a:t>   </a:t>
                  </a:r>
                  <a:r>
                    <a:rPr lang="en-US" sz="2000" dirty="0" smtClean="0">
                      <a:solidFill>
                        <a:srgbClr val="FF6600"/>
                      </a:solidFill>
                      <a:latin typeface="Verdana" charset="0"/>
                    </a:rPr>
                    <a:t>terms arranged in</a:t>
                  </a:r>
                </a:p>
                <a:p>
                  <a:pPr algn="ctr" eaLnBrk="0" hangingPunct="0">
                    <a:lnSpc>
                      <a:spcPct val="130000"/>
                    </a:lnSpc>
                  </a:pPr>
                  <a:r>
                    <a:rPr lang="en-US" sz="2000" dirty="0" smtClean="0">
                      <a:solidFill>
                        <a:srgbClr val="FF6600"/>
                      </a:solidFill>
                      <a:latin typeface="Verdana" charset="0"/>
                    </a:rPr>
                    <a:t>tree structure hierarchy</a:t>
                  </a:r>
                  <a:endParaRPr lang="en-US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20" name="Rectangle 28"/>
                <p:cNvSpPr>
                  <a:spLocks noChangeArrowheads="1"/>
                </p:cNvSpPr>
                <p:nvPr/>
              </p:nvSpPr>
              <p:spPr bwMode="auto">
                <a:xfrm>
                  <a:off x="4876800" y="762000"/>
                  <a:ext cx="1226127" cy="609600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3000" dirty="0" err="1" smtClean="0">
                      <a:solidFill>
                        <a:srgbClr val="008000"/>
                      </a:solidFill>
                      <a:latin typeface="Book Antiqua" charset="0"/>
                    </a:rPr>
                    <a:t>MeSH</a:t>
                  </a:r>
                  <a:r>
                    <a:rPr lang="en-US" sz="3000" dirty="0" smtClean="0">
                      <a:solidFill>
                        <a:srgbClr val="008000"/>
                      </a:solidFill>
                      <a:latin typeface="Book Antiqua" charset="0"/>
                    </a:rPr>
                    <a:t> </a:t>
                  </a:r>
                  <a:endParaRPr lang="en-US" sz="3000" dirty="0">
                    <a:solidFill>
                      <a:srgbClr val="008000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29" name="AutoShape 19"/>
            <p:cNvSpPr>
              <a:spLocks noChangeArrowheads="1"/>
            </p:cNvSpPr>
            <p:nvPr/>
          </p:nvSpPr>
          <p:spPr bwMode="auto">
            <a:xfrm rot="19430212">
              <a:off x="2774113" y="2084095"/>
              <a:ext cx="2464625" cy="410265"/>
            </a:xfrm>
            <a:prstGeom prst="leftArrow">
              <a:avLst>
                <a:gd name="adj1" fmla="val 50000"/>
                <a:gd name="adj2" fmla="val 9527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61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10"/>
            <a:ext cx="3682746" cy="6240780"/>
          </a:xfrm>
          <a:prstGeom prst="rect">
            <a:avLst/>
          </a:prstGeom>
          <a:ln w="57150">
            <a:solidFill>
              <a:srgbClr val="FF7C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2057400" y="990600"/>
            <a:ext cx="6400800" cy="5486400"/>
            <a:chOff x="2057400" y="990600"/>
            <a:chExt cx="6400800" cy="5486400"/>
          </a:xfrm>
        </p:grpSpPr>
        <p:grpSp>
          <p:nvGrpSpPr>
            <p:cNvPr id="4" name="Group 3"/>
            <p:cNvGrpSpPr/>
            <p:nvPr/>
          </p:nvGrpSpPr>
          <p:grpSpPr>
            <a:xfrm>
              <a:off x="4953000" y="1905000"/>
              <a:ext cx="3505200" cy="2133600"/>
              <a:chOff x="3810000" y="609600"/>
              <a:chExt cx="3505200" cy="21336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3810000" y="609600"/>
                <a:ext cx="3505200" cy="2133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3962400" y="762000"/>
                <a:ext cx="3200400" cy="18288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13"/>
              <p:cNvSpPr>
                <a:spLocks noChangeArrowheads="1"/>
              </p:cNvSpPr>
              <p:nvPr/>
            </p:nvSpPr>
            <p:spPr bwMode="auto">
              <a:xfrm>
                <a:off x="4114800" y="857250"/>
                <a:ext cx="2895600" cy="1638300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2200" b="1" i="1" dirty="0" smtClean="0">
                    <a:solidFill>
                      <a:srgbClr val="004381"/>
                    </a:solidFill>
                    <a:latin typeface="Verdana" charset="0"/>
                  </a:rPr>
                  <a:t>Note: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PubMed automatically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OR’s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indented terms</a:t>
                </a:r>
              </a:p>
              <a:p>
                <a:pPr algn="ctr" eaLnBrk="0" hangingPunct="0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under a broader term…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2057400" y="990600"/>
              <a:ext cx="1828799" cy="5486400"/>
            </a:xfrm>
            <a:prstGeom prst="rect">
              <a:avLst/>
            </a:prstGeom>
            <a:noFill/>
            <a:ln w="38100" cap="flat" cmpd="sng" algn="ctr">
              <a:solidFill>
                <a:srgbClr val="37D1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58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r="713"/>
          <a:stretch/>
        </p:blipFill>
        <p:spPr>
          <a:xfrm>
            <a:off x="548640" y="990600"/>
            <a:ext cx="8046720" cy="45339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21640" y="3049982"/>
            <a:ext cx="4314825" cy="2461818"/>
            <a:chOff x="228600" y="567417"/>
            <a:chExt cx="4314825" cy="2461818"/>
          </a:xfrm>
        </p:grpSpPr>
        <p:grpSp>
          <p:nvGrpSpPr>
            <p:cNvPr id="5" name="Group 4"/>
            <p:cNvGrpSpPr/>
            <p:nvPr/>
          </p:nvGrpSpPr>
          <p:grpSpPr>
            <a:xfrm>
              <a:off x="1190625" y="567417"/>
              <a:ext cx="3352800" cy="1211035"/>
              <a:chOff x="1190625" y="567417"/>
              <a:chExt cx="3352800" cy="1211035"/>
            </a:xfrm>
          </p:grpSpPr>
          <p:sp>
            <p:nvSpPr>
              <p:cNvPr id="10" name="Rounded Rectangle 9"/>
              <p:cNvSpPr/>
              <p:nvPr/>
            </p:nvSpPr>
            <p:spPr bwMode="auto">
              <a:xfrm>
                <a:off x="1190625" y="567417"/>
                <a:ext cx="3352800" cy="1211035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3399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1295400" y="685800"/>
                <a:ext cx="3124200" cy="974271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438275" y="853739"/>
                <a:ext cx="2838450" cy="670261"/>
              </a:xfrm>
              <a:prstGeom prst="rect">
                <a:avLst/>
              </a:prstGeom>
              <a:solidFill>
                <a:schemeClr val="bg1"/>
              </a:solidFill>
              <a:ln w="127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… </a:t>
                </a:r>
                <a:r>
                  <a:rPr lang="en-US" sz="1800" i="1" dirty="0" smtClean="0">
                    <a:solidFill>
                      <a:srgbClr val="108800"/>
                    </a:solidFill>
                    <a:latin typeface="Verdana" charset="0"/>
                  </a:rPr>
                  <a:t>unless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 you select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the</a:t>
                </a:r>
                <a:r>
                  <a:rPr lang="en-US" sz="18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following command</a:t>
                </a:r>
                <a:endParaRPr lang="en-US" sz="1800" i="1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</p:grp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18842367">
              <a:off x="276721" y="1961603"/>
              <a:ext cx="1495137" cy="280328"/>
            </a:xfrm>
            <a:prstGeom prst="leftArrow">
              <a:avLst>
                <a:gd name="adj1" fmla="val 50000"/>
                <a:gd name="adj2" fmla="val 825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28600" y="2724435"/>
              <a:ext cx="3505200" cy="304800"/>
              <a:chOff x="228600" y="2895600"/>
              <a:chExt cx="3505200" cy="30480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28600" y="2895600"/>
                <a:ext cx="304800" cy="304800"/>
              </a:xfrm>
              <a:prstGeom prst="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rgbClr val="FF6600"/>
                    </a:solidFill>
                    <a:effectLst/>
                    <a:latin typeface="Zapf Dingbats"/>
                    <a:ea typeface="Zapf Dingbats"/>
                    <a:cs typeface="Zapf Dingbats"/>
                    <a:sym typeface="Zapf Dingbats"/>
                  </a:rPr>
                  <a:t>✓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rgbClr val="FF6600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33400" y="2895600"/>
                <a:ext cx="3200400" cy="304800"/>
              </a:xfrm>
              <a:prstGeom prst="rect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467833"/>
            <a:ext cx="8585454" cy="4423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896100" y="457200"/>
            <a:ext cx="952500" cy="1524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8700" y="2819400"/>
            <a:ext cx="7086600" cy="3657600"/>
            <a:chOff x="1028700" y="2819400"/>
            <a:chExt cx="7086600" cy="3657600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4267200" y="2819400"/>
              <a:ext cx="1371600" cy="304800"/>
              <a:chOff x="4724400" y="990600"/>
              <a:chExt cx="457200" cy="304800"/>
            </a:xfrm>
          </p:grpSpPr>
          <p:sp>
            <p:nvSpPr>
              <p:cNvPr id="1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028700" y="4572000"/>
              <a:ext cx="7086600" cy="1905000"/>
              <a:chOff x="990600" y="4724400"/>
              <a:chExt cx="7086600" cy="1905000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990600" y="4724400"/>
                <a:ext cx="7086600" cy="19050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 bwMode="auto">
              <a:xfrm>
                <a:off x="1143000" y="4876800"/>
                <a:ext cx="6781800" cy="1600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1562100" y="5006340"/>
                <a:ext cx="6019800" cy="415498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70000"/>
                  </a:lnSpc>
                  <a:spcAft>
                    <a:spcPts val="3000"/>
                  </a:spcAft>
                  <a:defRPr/>
                </a:pPr>
                <a:r>
                  <a:rPr lang="en-US" sz="2800" b="1" i="1" dirty="0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Sub-headings</a:t>
                </a:r>
                <a:r>
                  <a:rPr lang="en-US" sz="2800" b="1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narrow the “meaning” of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a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219200" y="5957312"/>
                <a:ext cx="6629400" cy="3877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60000"/>
                  </a:lnSpc>
                  <a:spcAft>
                    <a:spcPts val="3000"/>
                  </a:spcAft>
                </a:pP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a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rticles</a:t>
                </a:r>
                <a:r>
                  <a:rPr lang="en-US" sz="2000" dirty="0" smtClean="0">
                    <a:solidFill>
                      <a:schemeClr val="bg1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under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the  </a:t>
                </a:r>
                <a:r>
                  <a:rPr lang="en-US" sz="3200" b="1" dirty="0" err="1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MeSH</a:t>
                </a:r>
                <a:r>
                  <a:rPr lang="en-US" sz="2800" b="1" dirty="0">
                    <a:solidFill>
                      <a:srgbClr val="FF66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term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: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b="1" i="1" dirty="0" smtClean="0">
                    <a:solidFill>
                      <a:srgbClr val="008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Pain</a:t>
                </a:r>
                <a:r>
                  <a:rPr lang="en-US" dirty="0" smtClean="0">
                    <a:solidFill>
                      <a:srgbClr val="2B5D8F"/>
                    </a:solidFill>
                    <a:latin typeface="Verdana" charset="0"/>
                  </a:rPr>
                  <a:t>.</a:t>
                </a: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1600200" y="5397520"/>
                <a:ext cx="6096000" cy="523220"/>
                <a:chOff x="1295400" y="5496580"/>
                <a:chExt cx="6096000" cy="523220"/>
              </a:xfrm>
            </p:grpSpPr>
            <p:sp>
              <p:nvSpPr>
                <p:cNvPr id="12" name="Rectangle 22"/>
                <p:cNvSpPr>
                  <a:spLocks noChangeArrowheads="1"/>
                </p:cNvSpPr>
                <p:nvPr/>
              </p:nvSpPr>
              <p:spPr bwMode="auto">
                <a:xfrm>
                  <a:off x="2743200" y="5496580"/>
                  <a:ext cx="46482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spcAft>
                      <a:spcPts val="3000"/>
                    </a:spcAft>
                  </a:pP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800" dirty="0" smtClean="0">
                      <a:solidFill>
                        <a:schemeClr val="bg1"/>
                      </a:solidFill>
                      <a:latin typeface="Times New Roman"/>
                      <a:cs typeface="Times New Roman"/>
                    </a:rPr>
                    <a:t>M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 They 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are a “subset” of </a:t>
                  </a:r>
                  <a:r>
                    <a:rPr lang="en-US" sz="2000" b="1" u="sng" dirty="0">
                      <a:solidFill>
                        <a:srgbClr val="2B5D8F"/>
                      </a:solidFill>
                      <a:latin typeface="Verdana" charset="0"/>
                    </a:rPr>
                    <a:t>all</a:t>
                  </a:r>
                  <a:r>
                    <a:rPr lang="en-US" sz="2000" dirty="0">
                      <a:solidFill>
                        <a:srgbClr val="2B5D8F"/>
                      </a:solidFill>
                      <a:latin typeface="Verdana" charset="0"/>
                    </a:rPr>
                    <a:t> 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the </a:t>
                  </a:r>
                  <a:endParaRPr lang="en-US" sz="20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3" name="Rectangle 22"/>
                <p:cNvSpPr>
                  <a:spLocks noChangeArrowheads="1"/>
                </p:cNvSpPr>
                <p:nvPr/>
              </p:nvSpPr>
              <p:spPr bwMode="auto">
                <a:xfrm>
                  <a:off x="1295400" y="5496580"/>
                  <a:ext cx="205740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>
                    <a:spcAft>
                      <a:spcPts val="3000"/>
                    </a:spcAft>
                  </a:pPr>
                  <a:r>
                    <a:rPr lang="en-US" sz="2800" b="1" dirty="0" err="1" smtClean="0">
                      <a:solidFill>
                        <a:srgbClr val="FF6600"/>
                      </a:solidFill>
                      <a:latin typeface="Times New Roman"/>
                      <a:cs typeface="Times New Roman"/>
                    </a:rPr>
                    <a:t>MeSH</a:t>
                  </a:r>
                  <a:r>
                    <a:rPr lang="en-US" sz="2000" dirty="0" smtClean="0">
                      <a:solidFill>
                        <a:srgbClr val="2B5D8F"/>
                      </a:solidFill>
                      <a:latin typeface="Verdana" charset="0"/>
                    </a:rPr>
                    <a:t> term.</a:t>
                  </a:r>
                  <a:endParaRPr lang="en-US" sz="20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</p:grpSp>
        </p:grpSp>
      </p:grpSp>
      <p:cxnSp>
        <p:nvCxnSpPr>
          <p:cNvPr id="17" name="Straight Connector 16"/>
          <p:cNvCxnSpPr/>
          <p:nvPr/>
        </p:nvCxnSpPr>
        <p:spPr bwMode="auto">
          <a:xfrm flipV="1">
            <a:off x="279273" y="457200"/>
            <a:ext cx="8585454" cy="106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1412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" y="0"/>
            <a:ext cx="9105900" cy="6858000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52400" y="269875"/>
            <a:ext cx="3352800" cy="49212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600" b="1" dirty="0">
                <a:solidFill>
                  <a:srgbClr val="CC0000"/>
                </a:solidFill>
                <a:latin typeface="Textile" charset="0"/>
              </a:rPr>
              <a:t> </a:t>
            </a:r>
            <a:r>
              <a:rPr lang="en-US" sz="2600" b="1" u="sng" dirty="0" smtClean="0">
                <a:solidFill>
                  <a:srgbClr val="CC0000"/>
                </a:solidFill>
                <a:latin typeface="Textile" charset="0"/>
              </a:rPr>
              <a:t>82 SUBHEADINGS</a:t>
            </a:r>
            <a:r>
              <a:rPr lang="en-US" sz="2600" b="1" u="sng" dirty="0">
                <a:solidFill>
                  <a:srgbClr val="CC0000"/>
                </a:solidFill>
                <a:latin typeface="Textile" charset="0"/>
              </a:rPr>
              <a:t>:</a:t>
            </a:r>
            <a:endParaRPr lang="en-US" sz="2200" b="1" u="sng" dirty="0">
              <a:solidFill>
                <a:srgbClr val="CC0000"/>
              </a:solidFill>
              <a:latin typeface="Time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963067"/>
            <a:ext cx="88392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   abnormalities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	enzymology 		poisoning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administrations &amp; dosage	epidemiology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adverse effects	ethics	 		prevention &amp; control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agonists	ethnology	 			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analogs &amp; derivatives	etiology 			psychology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analysis	genetics			radiation effects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anatomy &amp; histology	growth &amp; development  	radiography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antagonists &amp; inhibitors 	history			radionuclide imaging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biosynthesis 	immunology 		radiotherapy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	injuries		 	rehabilitation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blood supply 	innervation 		secondary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cerebrospinal fluid 	instrumentation 		secretion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 synthesis 	isolation &amp; purification 	standards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chemically induced 	legislation &amp; jurisprudence  	statistics &amp; numerical data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chemistry 	manpower  		supply &amp; distribution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classification 	metabolism 		surgery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complications 	methods 	 		therapeutic use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congenital 	microbiology 		therapy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contraindications 	mortality 			toxicity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cytology 	nursing 			transmission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deficiency 	organization &amp; administration  	transplantation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diagnosis	parasitology 		trends   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diet therapy	pathogenicity 	 	ultrasonography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drug effects	pathology 		ultrastructure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</a:t>
            </a:r>
            <a:r>
              <a:rPr lang="en-US" sz="1300" dirty="0" smtClean="0">
                <a:solidFill>
                  <a:srgbClr val="000000"/>
                </a:solidFill>
                <a:latin typeface="Verdana" charset="0"/>
              </a:rPr>
              <a:t>drug </a:t>
            </a: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therapy	pharmacokinetics 		urine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economics 	pharmacology 		utilization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education 	physiology 		veterinary </a:t>
            </a:r>
          </a:p>
          <a:p>
            <a:pPr lvl="0" eaLnBrk="0" hangingPunct="0">
              <a:tabLst>
                <a:tab pos="3708400" algn="l"/>
              </a:tabLst>
            </a:pPr>
            <a:r>
              <a:rPr lang="en-US" sz="1300" dirty="0">
                <a:solidFill>
                  <a:srgbClr val="000000"/>
                </a:solidFill>
                <a:latin typeface="Verdana" charset="0"/>
              </a:rPr>
              <a:t>    embryology 	physiopathology		virology</a:t>
            </a:r>
            <a:endParaRPr lang="en-US" dirty="0"/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6477000" y="1295400"/>
            <a:ext cx="2057400" cy="457200"/>
          </a:xfrm>
          <a:prstGeom prst="roundRect">
            <a:avLst>
              <a:gd name="adj" fmla="val 16667"/>
            </a:avLst>
          </a:prstGeom>
          <a:noFill/>
          <a:ln w="111125">
            <a:solidFill>
              <a:srgbClr val="CC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4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1195768"/>
            <a:ext cx="8585454" cy="4466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705600" y="12153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5800" y="438605"/>
            <a:ext cx="3886200" cy="3381585"/>
            <a:chOff x="685800" y="438605"/>
            <a:chExt cx="3886200" cy="3381585"/>
          </a:xfrm>
        </p:grpSpPr>
        <p:sp>
          <p:nvSpPr>
            <p:cNvPr id="6" name="Rounded Rectangle 11"/>
            <p:cNvSpPr>
              <a:spLocks noChangeArrowheads="1"/>
            </p:cNvSpPr>
            <p:nvPr/>
          </p:nvSpPr>
          <p:spPr bwMode="auto">
            <a:xfrm>
              <a:off x="4133582" y="3439190"/>
              <a:ext cx="3810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85800" y="438605"/>
              <a:ext cx="3886200" cy="1524000"/>
              <a:chOff x="152400" y="4953000"/>
              <a:chExt cx="4191000" cy="17018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152400" y="4953000"/>
                <a:ext cx="4191000" cy="1701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648BB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1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) Check the box next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    to 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the subheading</a:t>
                </a:r>
                <a:r>
                  <a:rPr lang="en-US" sz="400" dirty="0">
                    <a:solidFill>
                      <a:srgbClr val="FF6600"/>
                    </a:solidFill>
                    <a:latin typeface="Verdana" charset="0"/>
                  </a:rPr>
                  <a:t>a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325703" y="5105400"/>
                <a:ext cx="3865297" cy="13716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14991541">
              <a:off x="2888775" y="2299401"/>
              <a:ext cx="1876873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91000" y="3176509"/>
            <a:ext cx="4724400" cy="3376691"/>
            <a:chOff x="4191000" y="3176509"/>
            <a:chExt cx="4724400" cy="3376691"/>
          </a:xfrm>
        </p:grpSpPr>
        <p:grpSp>
          <p:nvGrpSpPr>
            <p:cNvPr id="12" name="Group 11"/>
            <p:cNvGrpSpPr/>
            <p:nvPr/>
          </p:nvGrpSpPr>
          <p:grpSpPr>
            <a:xfrm>
              <a:off x="4191000" y="5029200"/>
              <a:ext cx="4724400" cy="1524000"/>
              <a:chOff x="3429000" y="4648200"/>
              <a:chExt cx="5410200" cy="1524000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429000" y="4648200"/>
                <a:ext cx="5410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3581400" y="4800600"/>
                <a:ext cx="5105400" cy="12192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3632598" y="5181600"/>
                <a:ext cx="4939903" cy="533400"/>
                <a:chOff x="3632598" y="5181600"/>
                <a:chExt cx="4939903" cy="533400"/>
              </a:xfrm>
            </p:grpSpPr>
            <p:sp>
              <p:nvSpPr>
                <p:cNvPr id="17" name="Rectangle 22"/>
                <p:cNvSpPr>
                  <a:spLocks noChangeArrowheads="1"/>
                </p:cNvSpPr>
                <p:nvPr/>
              </p:nvSpPr>
              <p:spPr bwMode="auto">
                <a:xfrm>
                  <a:off x="3632598" y="5257800"/>
                  <a:ext cx="2163365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3</a:t>
                  </a:r>
                  <a:r>
                    <a:rPr lang="en-US" sz="2200" dirty="0" smtClean="0">
                      <a:solidFill>
                        <a:srgbClr val="2B5D8F"/>
                      </a:solidFill>
                      <a:latin typeface="Verdana" charset="0"/>
                    </a:rPr>
                    <a:t>) </a:t>
                  </a:r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  <a:endParaRPr lang="en-US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18" name="AutoShape 20"/>
                <p:cNvSpPr>
                  <a:spLocks noChangeArrowheads="1"/>
                </p:cNvSpPr>
                <p:nvPr/>
              </p:nvSpPr>
              <p:spPr bwMode="auto">
                <a:xfrm>
                  <a:off x="5872316" y="5181600"/>
                  <a:ext cx="270018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21096990">
              <a:off x="7294695" y="3176509"/>
              <a:ext cx="381000" cy="2294375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18264" y="445175"/>
            <a:ext cx="2971800" cy="2450425"/>
            <a:chOff x="5918264" y="445175"/>
            <a:chExt cx="2971800" cy="2450425"/>
          </a:xfrm>
        </p:grpSpPr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5918264" y="445175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6070664" y="604691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7643877" y="766222"/>
              <a:ext cx="914400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3" name="AutoShape 19"/>
            <p:cNvSpPr>
              <a:spLocks noChangeArrowheads="1"/>
            </p:cNvSpPr>
            <p:nvPr/>
          </p:nvSpPr>
          <p:spPr bwMode="auto">
            <a:xfrm rot="16200000">
              <a:off x="7207046" y="1899206"/>
              <a:ext cx="1677692" cy="315095"/>
            </a:xfrm>
            <a:prstGeom prst="leftArrow">
              <a:avLst>
                <a:gd name="adj1" fmla="val 50000"/>
                <a:gd name="adj2" fmla="val 94536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2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546916"/>
            <a:ext cx="8599932" cy="44375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705600" y="53340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0600" y="1743251"/>
            <a:ext cx="7620000" cy="4733749"/>
            <a:chOff x="990600" y="1743251"/>
            <a:chExt cx="7620000" cy="4733749"/>
          </a:xfrm>
        </p:grpSpPr>
        <p:grpSp>
          <p:nvGrpSpPr>
            <p:cNvPr id="5" name="Group 4"/>
            <p:cNvGrpSpPr/>
            <p:nvPr/>
          </p:nvGrpSpPr>
          <p:grpSpPr>
            <a:xfrm>
              <a:off x="990600" y="4648200"/>
              <a:ext cx="7620000" cy="1828800"/>
              <a:chOff x="990600" y="4038600"/>
              <a:chExt cx="7620000" cy="1828800"/>
            </a:xfrm>
          </p:grpSpPr>
          <p:sp>
            <p:nvSpPr>
              <p:cNvPr id="6" name="Rectangle 10"/>
              <p:cNvSpPr>
                <a:spLocks noChangeArrowheads="1"/>
              </p:cNvSpPr>
              <p:nvPr/>
            </p:nvSpPr>
            <p:spPr bwMode="auto">
              <a:xfrm>
                <a:off x="990600" y="4038600"/>
                <a:ext cx="7620000" cy="18288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7" name="Rectangle 11"/>
              <p:cNvSpPr>
                <a:spLocks noChangeArrowheads="1"/>
              </p:cNvSpPr>
              <p:nvPr/>
            </p:nvSpPr>
            <p:spPr bwMode="auto">
              <a:xfrm>
                <a:off x="1143000" y="4191001"/>
                <a:ext cx="7315200" cy="1524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8" name="Rectangle 13"/>
              <p:cNvSpPr>
                <a:spLocks noChangeArrowheads="1"/>
              </p:cNvSpPr>
              <p:nvPr/>
            </p:nvSpPr>
            <p:spPr bwMode="auto">
              <a:xfrm>
                <a:off x="1295400" y="4495800"/>
                <a:ext cx="7086599" cy="990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The first                </a:t>
                </a: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  term with the </a:t>
                </a:r>
              </a:p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800" dirty="0" smtClean="0">
                    <a:solidFill>
                      <a:srgbClr val="01A63A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/sub-heading  </a:t>
                </a: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is in the </a:t>
                </a: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search program “box”</a:t>
                </a:r>
                <a:endParaRPr lang="en-US" sz="36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9" name="Rectangle 19"/>
              <p:cNvSpPr>
                <a:spLocks noChangeArrowheads="1"/>
              </p:cNvSpPr>
              <p:nvPr/>
            </p:nvSpPr>
            <p:spPr bwMode="auto">
              <a:xfrm>
                <a:off x="3657600" y="4267200"/>
                <a:ext cx="1524000" cy="68579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01A63A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MeSH</a:t>
                </a:r>
              </a:p>
            </p:txBody>
          </p:sp>
        </p:grp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 rot="7214420">
              <a:off x="4328835" y="3285698"/>
              <a:ext cx="3440009" cy="355116"/>
            </a:xfrm>
            <a:prstGeom prst="leftArrow">
              <a:avLst>
                <a:gd name="adj1" fmla="val 50000"/>
                <a:gd name="adj2" fmla="val 109965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33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4" y="304800"/>
            <a:ext cx="8607171" cy="4444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30480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43322" y="3273056"/>
            <a:ext cx="8458200" cy="3124200"/>
            <a:chOff x="914400" y="3429000"/>
            <a:chExt cx="8001000" cy="31242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914400" y="3429000"/>
              <a:ext cx="8001000" cy="3124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      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r>
                <a:rPr lang="en-US" dirty="0" smtClean="0">
                  <a:solidFill>
                    <a:srgbClr val="002A7E"/>
                  </a:solidFill>
                  <a:latin typeface="Verdana" charset="0"/>
                </a:rPr>
                <a:t> </a:t>
              </a:r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066800" y="3574312"/>
              <a:ext cx="7696200" cy="2833577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39454" y="3733800"/>
            <a:ext cx="3124200" cy="761627"/>
            <a:chOff x="1752600" y="3886200"/>
            <a:chExt cx="3124200" cy="685800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 flipV="1">
              <a:off x="1752600" y="3886200"/>
              <a:ext cx="31242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1905000" y="4038600"/>
              <a:ext cx="28194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rgbClr val="191919"/>
                  </a:solidFill>
                  <a:latin typeface="Verdana" charset="0"/>
                </a:rPr>
                <a:t>Pain measurement</a:t>
              </a:r>
              <a:endParaRPr lang="en-US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20758049">
            <a:off x="3214689" y="722943"/>
            <a:ext cx="379412" cy="3252123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827378" y="546620"/>
            <a:ext cx="1601015" cy="3944665"/>
            <a:chOff x="6827378" y="546620"/>
            <a:chExt cx="1601015" cy="3944665"/>
          </a:xfrm>
        </p:grpSpPr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flipV="1">
              <a:off x="6827378" y="3805485"/>
              <a:ext cx="1601015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2800" dirty="0">
                  <a:solidFill>
                    <a:schemeClr val="bg1"/>
                  </a:solidFill>
                  <a:latin typeface="Verdana" charset="0"/>
                </a:rPr>
                <a:t>h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239000" y="546620"/>
              <a:ext cx="609600" cy="291580"/>
              <a:chOff x="5410200" y="990600"/>
              <a:chExt cx="533400" cy="304800"/>
            </a:xfrm>
          </p:grpSpPr>
          <p:sp>
            <p:nvSpPr>
              <p:cNvPr id="13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4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24322" y="4835156"/>
            <a:ext cx="7696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 smtClean="0">
                <a:solidFill>
                  <a:srgbClr val="2B5D8F"/>
                </a:solidFill>
                <a:latin typeface="Verdana" charset="0"/>
              </a:rPr>
              <a:t>Since there </a:t>
            </a:r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is a Boolean </a:t>
            </a:r>
            <a:r>
              <a:rPr lang="en-US" sz="2000" dirty="0" smtClean="0">
                <a:solidFill>
                  <a:srgbClr val="2B5D8F"/>
                </a:solidFill>
                <a:latin typeface="Verdana" charset="0"/>
              </a:rPr>
              <a:t>OR relationship in this question,</a:t>
            </a:r>
          </a:p>
          <a:p>
            <a:pPr algn="ctr" eaLnBrk="0" hangingPunct="0"/>
            <a:r>
              <a:rPr lang="en-US" sz="2000" dirty="0" smtClean="0">
                <a:solidFill>
                  <a:srgbClr val="2B5D8F"/>
                </a:solidFill>
                <a:latin typeface="Verdana" charset="0"/>
              </a:rPr>
              <a:t>start </a:t>
            </a:r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with </a:t>
            </a:r>
            <a:r>
              <a:rPr lang="en-US" sz="2000" dirty="0" smtClean="0">
                <a:solidFill>
                  <a:srgbClr val="2B5D8F"/>
                </a:solidFill>
                <a:latin typeface="Verdana" charset="0"/>
              </a:rPr>
              <a:t>those concepts</a:t>
            </a:r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 </a:t>
            </a:r>
            <a:r>
              <a:rPr lang="en-US" sz="2000" dirty="0" smtClean="0">
                <a:solidFill>
                  <a:srgbClr val="2B5D8F"/>
                </a:solidFill>
                <a:latin typeface="Verdana" charset="0"/>
              </a:rPr>
              <a:t>first.  PubMed algebraically </a:t>
            </a:r>
          </a:p>
          <a:p>
            <a:pPr algn="ctr" eaLnBrk="0" hangingPunct="0"/>
            <a:r>
              <a:rPr lang="en-US" sz="2000" dirty="0" smtClean="0">
                <a:solidFill>
                  <a:srgbClr val="2B5D8F"/>
                </a:solidFill>
                <a:latin typeface="Verdana" charset="0"/>
              </a:rPr>
              <a:t>processes OR relationships first, then processes the AND’s.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" y="1600200"/>
            <a:ext cx="8570976" cy="3648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160020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191000" y="3568947"/>
            <a:ext cx="4724400" cy="2984253"/>
            <a:chOff x="4191000" y="3568947"/>
            <a:chExt cx="4724400" cy="2984253"/>
          </a:xfrm>
        </p:grpSpPr>
        <p:grpSp>
          <p:nvGrpSpPr>
            <p:cNvPr id="8" name="Group 7"/>
            <p:cNvGrpSpPr/>
            <p:nvPr/>
          </p:nvGrpSpPr>
          <p:grpSpPr>
            <a:xfrm>
              <a:off x="4191000" y="5029200"/>
              <a:ext cx="4724400" cy="1524000"/>
              <a:chOff x="3429000" y="4648200"/>
              <a:chExt cx="5410200" cy="152400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3429000" y="4648200"/>
                <a:ext cx="5410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3581400" y="4800600"/>
                <a:ext cx="5105400" cy="12192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632598" y="5181600"/>
                <a:ext cx="4939903" cy="533400"/>
                <a:chOff x="3632598" y="5181600"/>
                <a:chExt cx="4939903" cy="533400"/>
              </a:xfrm>
            </p:grpSpPr>
            <p:sp>
              <p:nvSpPr>
                <p:cNvPr id="13" name="Rectangle 22"/>
                <p:cNvSpPr>
                  <a:spLocks noChangeArrowheads="1"/>
                </p:cNvSpPr>
                <p:nvPr/>
              </p:nvSpPr>
              <p:spPr bwMode="auto">
                <a:xfrm>
                  <a:off x="3632598" y="5257800"/>
                  <a:ext cx="2163365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200" dirty="0" smtClean="0">
                      <a:solidFill>
                        <a:srgbClr val="2B5D8F"/>
                      </a:solidFill>
                      <a:latin typeface="Verdana" charset="0"/>
                    </a:rPr>
                    <a:t>2) </a:t>
                  </a:r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  <a:endParaRPr lang="en-US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14" name="AutoShape 20"/>
                <p:cNvSpPr>
                  <a:spLocks noChangeArrowheads="1"/>
                </p:cNvSpPr>
                <p:nvPr/>
              </p:nvSpPr>
              <p:spPr bwMode="auto">
                <a:xfrm>
                  <a:off x="5872316" y="5181600"/>
                  <a:ext cx="270018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21096990">
              <a:off x="7059575" y="3568947"/>
              <a:ext cx="381000" cy="2155242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1200" y="228600"/>
            <a:ext cx="2971800" cy="2450425"/>
            <a:chOff x="5791200" y="228600"/>
            <a:chExt cx="2971800" cy="2450425"/>
          </a:xfrm>
        </p:grpSpPr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5791200" y="228600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1)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3600" y="381000"/>
              <a:ext cx="2667000" cy="914400"/>
            </a:xfrm>
            <a:prstGeom prst="rect">
              <a:avLst/>
            </a:prstGeom>
            <a:noFill/>
            <a:ln w="28575" cap="flat" cmpd="sng" algn="ctr">
              <a:solidFill>
                <a:srgbClr val="FF7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7516813" y="549647"/>
              <a:ext cx="914400" cy="2129378"/>
              <a:chOff x="7516813" y="549647"/>
              <a:chExt cx="914400" cy="2129378"/>
            </a:xfrm>
          </p:grpSpPr>
          <p:sp>
            <p:nvSpPr>
              <p:cNvPr id="16" name="AutoShape 20"/>
              <p:cNvSpPr>
                <a:spLocks noChangeArrowheads="1"/>
              </p:cNvSpPr>
              <p:nvPr/>
            </p:nvSpPr>
            <p:spPr bwMode="auto">
              <a:xfrm>
                <a:off x="7516813" y="549647"/>
                <a:ext cx="914400" cy="533400"/>
              </a:xfrm>
              <a:prstGeom prst="roundRect">
                <a:avLst>
                  <a:gd name="adj" fmla="val 16667"/>
                </a:avLst>
              </a:prstGeom>
              <a:solidFill>
                <a:srgbClr val="D9D9D9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000" dirty="0" smtClean="0">
                    <a:solidFill>
                      <a:srgbClr val="000000"/>
                    </a:solidFill>
                    <a:latin typeface="Verdana" charset="0"/>
                  </a:rPr>
                  <a:t>OR</a:t>
                </a:r>
                <a:endParaRPr lang="en-US" sz="2000" dirty="0">
                  <a:solidFill>
                    <a:srgbClr val="000000"/>
                  </a:solidFill>
                  <a:latin typeface="Verdana" charset="0"/>
                </a:endParaRPr>
              </a:p>
            </p:txBody>
          </p:sp>
          <p:sp>
            <p:nvSpPr>
              <p:cNvPr id="17" name="AutoShape 19"/>
              <p:cNvSpPr>
                <a:spLocks noChangeArrowheads="1"/>
              </p:cNvSpPr>
              <p:nvPr/>
            </p:nvSpPr>
            <p:spPr bwMode="auto">
              <a:xfrm rot="16200000">
                <a:off x="7079982" y="1682631"/>
                <a:ext cx="1677692" cy="315095"/>
              </a:xfrm>
              <a:prstGeom prst="leftArrow">
                <a:avLst>
                  <a:gd name="adj1" fmla="val 50000"/>
                  <a:gd name="adj2" fmla="val 94536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t="5260" r="-246" b="9318"/>
          <a:stretch/>
        </p:blipFill>
        <p:spPr>
          <a:xfrm>
            <a:off x="7680960" y="3200400"/>
            <a:ext cx="822960" cy="640080"/>
          </a:xfrm>
          <a:prstGeom prst="rect">
            <a:avLst/>
          </a:prstGeom>
          <a:ln w="57150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5161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5" name="Rectangle 4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8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4813" y="4467484"/>
            <a:ext cx="8205787" cy="1961134"/>
            <a:chOff x="404813" y="4467484"/>
            <a:chExt cx="8205787" cy="196113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846" y="4467484"/>
              <a:ext cx="1587754" cy="196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3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" y="1295738"/>
            <a:ext cx="8592693" cy="3605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1295738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52600" y="2498135"/>
            <a:ext cx="5638800" cy="3826465"/>
            <a:chOff x="1752600" y="2498135"/>
            <a:chExt cx="5638800" cy="3826465"/>
          </a:xfrm>
        </p:grpSpPr>
        <p:grpSp>
          <p:nvGrpSpPr>
            <p:cNvPr id="4" name="Group 3"/>
            <p:cNvGrpSpPr/>
            <p:nvPr/>
          </p:nvGrpSpPr>
          <p:grpSpPr>
            <a:xfrm>
              <a:off x="1752600" y="4648200"/>
              <a:ext cx="5638800" cy="1676400"/>
              <a:chOff x="1752600" y="4648200"/>
              <a:chExt cx="5638800" cy="1676400"/>
            </a:xfrm>
          </p:grpSpPr>
          <p:sp>
            <p:nvSpPr>
              <p:cNvPr id="5" name="Rectangle 10"/>
              <p:cNvSpPr>
                <a:spLocks noChangeArrowheads="1"/>
              </p:cNvSpPr>
              <p:nvPr/>
            </p:nvSpPr>
            <p:spPr bwMode="auto">
              <a:xfrm>
                <a:off x="1752600" y="4648200"/>
                <a:ext cx="5638800" cy="16764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6" name="Rectangle 11"/>
              <p:cNvSpPr>
                <a:spLocks noChangeArrowheads="1"/>
              </p:cNvSpPr>
              <p:nvPr/>
            </p:nvSpPr>
            <p:spPr bwMode="auto">
              <a:xfrm>
                <a:off x="1943100" y="4800600"/>
                <a:ext cx="5257800" cy="13716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7" name="Rectangle 13"/>
              <p:cNvSpPr>
                <a:spLocks noChangeArrowheads="1"/>
              </p:cNvSpPr>
              <p:nvPr/>
            </p:nvSpPr>
            <p:spPr bwMode="auto">
              <a:xfrm>
                <a:off x="2247900" y="5053160"/>
                <a:ext cx="4648200" cy="990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The </a:t>
                </a: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second                term</a:t>
                </a: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is in</a:t>
                </a:r>
              </a:p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200" dirty="0" smtClean="0">
                    <a:solidFill>
                      <a:srgbClr val="FF6600"/>
                    </a:solidFill>
                    <a:latin typeface="Verdana" charset="0"/>
                  </a:rPr>
                  <a:t>the </a:t>
                </a:r>
                <a:r>
                  <a:rPr lang="en-US" sz="2200" dirty="0">
                    <a:solidFill>
                      <a:srgbClr val="FF6600"/>
                    </a:solidFill>
                    <a:latin typeface="Verdana" charset="0"/>
                  </a:rPr>
                  <a:t>search program “box”</a:t>
                </a:r>
                <a:endParaRPr lang="en-US" sz="36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/>
            </p:nvSpPr>
            <p:spPr bwMode="auto">
              <a:xfrm>
                <a:off x="3962400" y="4900760"/>
                <a:ext cx="1524000" cy="723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01A63A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MeSH</a:t>
                </a:r>
              </a:p>
            </p:txBody>
          </p:sp>
        </p:grp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rot="7214420">
              <a:off x="5612007" y="3643381"/>
              <a:ext cx="2645608" cy="355116"/>
            </a:xfrm>
            <a:prstGeom prst="leftArrow">
              <a:avLst>
                <a:gd name="adj1" fmla="val 50000"/>
                <a:gd name="adj2" fmla="val 109965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995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8" y="660219"/>
            <a:ext cx="8558022" cy="4358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68580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4610100"/>
            <a:ext cx="8534400" cy="1638300"/>
          </a:xfrm>
          <a:prstGeom prst="rect">
            <a:avLst/>
          </a:prstGeom>
          <a:solidFill>
            <a:schemeClr val="bg1"/>
          </a:solidFill>
          <a:ln w="114300">
            <a:solidFill>
              <a:srgbClr val="648BB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rgbClr val="002A7E"/>
                </a:solidFill>
                <a:latin typeface="Verdana" charset="0"/>
              </a:rPr>
              <a:t>  </a:t>
            </a:r>
            <a:r>
              <a:rPr lang="en-US" sz="3200" dirty="0" smtClean="0">
                <a:solidFill>
                  <a:srgbClr val="002A7E"/>
                </a:solidFill>
                <a:latin typeface="Verdana" charset="0"/>
              </a:rPr>
              <a:t>   </a:t>
            </a:r>
          </a:p>
          <a:p>
            <a:pPr eaLnBrk="0" hangingPunct="0">
              <a:lnSpc>
                <a:spcPct val="120000"/>
              </a:lnSpc>
            </a:pP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" y="4836928"/>
            <a:ext cx="8077200" cy="1184644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81200" y="5030971"/>
            <a:ext cx="2623753" cy="685800"/>
            <a:chOff x="1785553" y="3951436"/>
            <a:chExt cx="2623753" cy="685800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1785553" y="3951436"/>
              <a:ext cx="2623753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61753" y="4103836"/>
              <a:ext cx="24384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200" dirty="0" smtClean="0">
                  <a:solidFill>
                    <a:srgbClr val="191919"/>
                  </a:solidFill>
                  <a:latin typeface="Verdana" charset="0"/>
                </a:rPr>
                <a:t>bone neoplasms</a:t>
              </a:r>
              <a:endParaRPr lang="en-US" sz="22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7852" y="922316"/>
            <a:ext cx="1752600" cy="4802372"/>
            <a:chOff x="6557852" y="922316"/>
            <a:chExt cx="1752600" cy="4802372"/>
          </a:xfrm>
        </p:grpSpPr>
        <p:grpSp>
          <p:nvGrpSpPr>
            <p:cNvPr id="10" name="Group 9"/>
            <p:cNvGrpSpPr/>
            <p:nvPr/>
          </p:nvGrpSpPr>
          <p:grpSpPr>
            <a:xfrm>
              <a:off x="7472252" y="922316"/>
              <a:ext cx="604948" cy="382781"/>
              <a:chOff x="5410200" y="990600"/>
              <a:chExt cx="5334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 flipV="1">
              <a:off x="6557852" y="5038888"/>
              <a:ext cx="17526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0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000" dirty="0">
                  <a:solidFill>
                    <a:schemeClr val="bg1"/>
                  </a:solidFill>
                  <a:latin typeface="Verdana" charset="0"/>
                </a:rPr>
                <a:t>h</a:t>
              </a: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690947" y="5098968"/>
            <a:ext cx="1214053" cy="5498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648200" y="5104372"/>
            <a:ext cx="1872047" cy="5498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and click</a:t>
            </a: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2875417" y="1219200"/>
            <a:ext cx="379412" cy="3964171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404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" y="777240"/>
            <a:ext cx="8604504" cy="5303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687032" y="800697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1769" y="511629"/>
            <a:ext cx="3942631" cy="3755571"/>
            <a:chOff x="781769" y="435429"/>
            <a:chExt cx="3942631" cy="3755571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343400" y="3810000"/>
              <a:ext cx="3810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81769" y="435429"/>
              <a:ext cx="3886200" cy="1524000"/>
              <a:chOff x="152400" y="4953000"/>
              <a:chExt cx="4191000" cy="1701800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152400" y="4953000"/>
                <a:ext cx="4191000" cy="1701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648BB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 1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) Check the box next</a:t>
                </a:r>
              </a:p>
              <a:p>
                <a:pPr algn="ctr" eaLnBrk="0" hangingPunct="0">
                  <a:lnSpc>
                    <a:spcPct val="120000"/>
                  </a:lnSpc>
                </a:pP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000" dirty="0">
                    <a:solidFill>
                      <a:srgbClr val="FF6600"/>
                    </a:solidFill>
                    <a:latin typeface="Verdana" charset="0"/>
                  </a:rPr>
                  <a:t>the subheading</a:t>
                </a:r>
                <a:r>
                  <a:rPr lang="en-US" sz="400" dirty="0">
                    <a:solidFill>
                      <a:srgbClr val="FF6600"/>
                    </a:solidFill>
                    <a:latin typeface="Verdana" charset="0"/>
                  </a:rPr>
                  <a:t>a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325703" y="5105400"/>
                <a:ext cx="3865297" cy="13716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 rot="14991541">
              <a:off x="2854267" y="2483053"/>
              <a:ext cx="2274867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91000" y="3176509"/>
            <a:ext cx="4724400" cy="3376691"/>
            <a:chOff x="4191000" y="3176509"/>
            <a:chExt cx="4724400" cy="3376691"/>
          </a:xfrm>
        </p:grpSpPr>
        <p:grpSp>
          <p:nvGrpSpPr>
            <p:cNvPr id="11" name="Group 10"/>
            <p:cNvGrpSpPr/>
            <p:nvPr/>
          </p:nvGrpSpPr>
          <p:grpSpPr>
            <a:xfrm>
              <a:off x="4191000" y="5029200"/>
              <a:ext cx="4724400" cy="1524000"/>
              <a:chOff x="3429000" y="4648200"/>
              <a:chExt cx="5410200" cy="1524000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3429000" y="4648200"/>
                <a:ext cx="5410200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581400" y="4800600"/>
                <a:ext cx="5105400" cy="12192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632598" y="5181600"/>
                <a:ext cx="4939903" cy="533400"/>
                <a:chOff x="3632598" y="5181600"/>
                <a:chExt cx="4939903" cy="533400"/>
              </a:xfrm>
            </p:grpSpPr>
            <p:sp>
              <p:nvSpPr>
                <p:cNvPr id="16" name="Rectangle 22"/>
                <p:cNvSpPr>
                  <a:spLocks noChangeArrowheads="1"/>
                </p:cNvSpPr>
                <p:nvPr/>
              </p:nvSpPr>
              <p:spPr bwMode="auto">
                <a:xfrm>
                  <a:off x="3632598" y="5257800"/>
                  <a:ext cx="2163365" cy="3810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3</a:t>
                  </a:r>
                  <a:r>
                    <a:rPr lang="en-US" sz="2200" dirty="0" smtClean="0">
                      <a:solidFill>
                        <a:srgbClr val="2B5D8F"/>
                      </a:solidFill>
                      <a:latin typeface="Verdana" charset="0"/>
                    </a:rPr>
                    <a:t>) </a:t>
                  </a:r>
                  <a:r>
                    <a:rPr lang="en-US" sz="2200" dirty="0">
                      <a:solidFill>
                        <a:srgbClr val="2B5D8F"/>
                      </a:solidFill>
                      <a:latin typeface="Verdana" charset="0"/>
                    </a:rPr>
                    <a:t>Then click</a:t>
                  </a:r>
                  <a:endParaRPr lang="en-US" dirty="0">
                    <a:solidFill>
                      <a:srgbClr val="2B5D8F"/>
                    </a:solidFill>
                    <a:latin typeface="Verdana" charset="0"/>
                  </a:endParaRPr>
                </a:p>
              </p:txBody>
            </p:sp>
            <p:sp>
              <p:nvSpPr>
                <p:cNvPr id="17" name="AutoShape 20"/>
                <p:cNvSpPr>
                  <a:spLocks noChangeArrowheads="1"/>
                </p:cNvSpPr>
                <p:nvPr/>
              </p:nvSpPr>
              <p:spPr bwMode="auto">
                <a:xfrm>
                  <a:off x="5872316" y="5181600"/>
                  <a:ext cx="270018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</p:grp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21096990">
              <a:off x="7294695" y="3176509"/>
              <a:ext cx="381000" cy="2294375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31483" y="628960"/>
            <a:ext cx="2971800" cy="2450425"/>
            <a:chOff x="5918264" y="445175"/>
            <a:chExt cx="2971800" cy="2450425"/>
          </a:xfrm>
        </p:grpSpPr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5918264" y="445175"/>
              <a:ext cx="2971800" cy="1219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6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26AF00"/>
                  </a:solidFill>
                  <a:latin typeface="Verdana" charset="0"/>
                </a:rPr>
                <a:t>    2) Select  </a:t>
              </a:r>
              <a:endParaRPr lang="en-US" sz="2000" dirty="0">
                <a:solidFill>
                  <a:srgbClr val="26AF00"/>
                </a:solidFill>
                <a:latin typeface="Verdana" charset="0"/>
              </a:endParaRP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070664" y="604691"/>
              <a:ext cx="2667000" cy="914400"/>
            </a:xfrm>
            <a:prstGeom prst="rect">
              <a:avLst/>
            </a:prstGeom>
            <a:noFill/>
            <a:ln w="19050" cmpd="sng">
              <a:solidFill>
                <a:srgbClr val="FF66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7643877" y="766222"/>
              <a:ext cx="914400" cy="5334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0000"/>
                  </a:solidFill>
                  <a:latin typeface="Verdana" charset="0"/>
                </a:rPr>
                <a:t>AND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 rot="16200000">
              <a:off x="7207046" y="1899206"/>
              <a:ext cx="1677692" cy="315095"/>
            </a:xfrm>
            <a:prstGeom prst="leftArrow">
              <a:avLst>
                <a:gd name="adj1" fmla="val 50000"/>
                <a:gd name="adj2" fmla="val 94536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12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475487"/>
            <a:ext cx="8585454" cy="4401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705600" y="475486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90600" y="4648200"/>
            <a:ext cx="7620000" cy="1828800"/>
            <a:chOff x="990600" y="4038600"/>
            <a:chExt cx="7620000" cy="1828800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990600" y="4038600"/>
              <a:ext cx="7620000" cy="18288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143000" y="4191001"/>
              <a:ext cx="7315200" cy="1524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1295400" y="4495800"/>
              <a:ext cx="7086599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The 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third                  term with the </a:t>
              </a:r>
            </a:p>
            <a:p>
              <a:pPr algn="ctr" eaLnBrk="0" hangingPunct="0">
                <a:lnSpc>
                  <a:spcPct val="120000"/>
                </a:lnSpc>
                <a:spcAft>
                  <a:spcPts val="600"/>
                </a:spcAft>
              </a:pPr>
              <a:r>
                <a:rPr lang="en-US" sz="2800" dirty="0" smtClean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/sub-heading  </a:t>
              </a:r>
              <a:r>
                <a:rPr lang="en-US" sz="2200" dirty="0" smtClean="0">
                  <a:solidFill>
                    <a:srgbClr val="FF6600"/>
                  </a:solidFill>
                  <a:latin typeface="Verdana" charset="0"/>
                </a:rPr>
                <a:t>is in the </a:t>
              </a:r>
              <a:r>
                <a:rPr lang="en-US" sz="2200" dirty="0">
                  <a:solidFill>
                    <a:srgbClr val="FF6600"/>
                  </a:solidFill>
                  <a:latin typeface="Verdana" charset="0"/>
                </a:rPr>
                <a:t>search program “box”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3657600" y="4267200"/>
              <a:ext cx="1524000" cy="68579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4000" dirty="0">
                  <a:solidFill>
                    <a:srgbClr val="01A63A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</a:p>
          </p:txBody>
        </p:sp>
      </p:grpSp>
      <p:sp>
        <p:nvSpPr>
          <p:cNvPr id="10" name="AutoShape 19"/>
          <p:cNvSpPr>
            <a:spLocks noChangeArrowheads="1"/>
          </p:cNvSpPr>
          <p:nvPr/>
        </p:nvSpPr>
        <p:spPr bwMode="auto">
          <a:xfrm rot="7214420">
            <a:off x="4682590" y="3363358"/>
            <a:ext cx="3440009" cy="355116"/>
          </a:xfrm>
          <a:prstGeom prst="leftArrow">
            <a:avLst>
              <a:gd name="adj1" fmla="val 50000"/>
              <a:gd name="adj2" fmla="val 10996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5907" name="Rectangle 3"/>
          <p:cNvSpPr>
            <a:spLocks noChangeArrowheads="1"/>
          </p:cNvSpPr>
          <p:nvPr/>
        </p:nvSpPr>
        <p:spPr bwMode="auto">
          <a:xfrm>
            <a:off x="152400" y="228600"/>
            <a:ext cx="4267200" cy="5847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2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OR</a:t>
            </a:r>
            <a:endParaRPr lang="en-US" sz="32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52600" y="1143000"/>
            <a:ext cx="5638800" cy="5334000"/>
            <a:chOff x="1752600" y="1295400"/>
            <a:chExt cx="5638800" cy="5334000"/>
          </a:xfrm>
        </p:grpSpPr>
        <p:sp>
          <p:nvSpPr>
            <p:cNvPr id="59397" name="Oval 13"/>
            <p:cNvSpPr>
              <a:spLocks noChangeArrowheads="1"/>
            </p:cNvSpPr>
            <p:nvPr/>
          </p:nvSpPr>
          <p:spPr bwMode="auto">
            <a:xfrm>
              <a:off x="1752600" y="1295400"/>
              <a:ext cx="5638800" cy="53340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59398" name="Rectangle 14"/>
            <p:cNvSpPr>
              <a:spLocks noChangeArrowheads="1"/>
            </p:cNvSpPr>
            <p:nvPr/>
          </p:nvSpPr>
          <p:spPr bwMode="auto">
            <a:xfrm>
              <a:off x="5029200" y="3124200"/>
              <a:ext cx="21336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i="1" dirty="0" smtClean="0">
                  <a:latin typeface="Verdana" charset="0"/>
                </a:rPr>
                <a:t>Pain</a:t>
              </a:r>
            </a:p>
            <a:p>
              <a:pPr algn="ctr" eaLnBrk="0" hangingPunct="0"/>
              <a:r>
                <a:rPr lang="en-US" i="1" dirty="0" smtClean="0">
                  <a:latin typeface="Verdana" charset="0"/>
                </a:rPr>
                <a:t>measurement</a:t>
              </a:r>
              <a:endParaRPr lang="en-US" i="1" dirty="0">
                <a:latin typeface="Verdana" charset="0"/>
              </a:endParaRPr>
            </a:p>
          </p:txBody>
        </p:sp>
        <p:sp>
          <p:nvSpPr>
            <p:cNvPr id="59399" name="Rectangle 15"/>
            <p:cNvSpPr>
              <a:spLocks noChangeArrowheads="1"/>
            </p:cNvSpPr>
            <p:nvPr/>
          </p:nvSpPr>
          <p:spPr bwMode="auto">
            <a:xfrm>
              <a:off x="4038600" y="3429000"/>
              <a:ext cx="1066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600" dirty="0">
                  <a:latin typeface="Verdana" charset="0"/>
                </a:rPr>
                <a:t>OR</a:t>
              </a:r>
            </a:p>
          </p:txBody>
        </p:sp>
        <p:sp>
          <p:nvSpPr>
            <p:cNvPr id="59400" name="Rectangle 17"/>
            <p:cNvSpPr>
              <a:spLocks noChangeArrowheads="1"/>
            </p:cNvSpPr>
            <p:nvPr/>
          </p:nvSpPr>
          <p:spPr bwMode="auto">
            <a:xfrm>
              <a:off x="2057400" y="3124200"/>
              <a:ext cx="21336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i="1" dirty="0" smtClean="0">
                  <a:latin typeface="Verdana" charset="0"/>
                </a:rPr>
                <a:t>Pain/</a:t>
              </a:r>
            </a:p>
            <a:p>
              <a:pPr algn="ctr" eaLnBrk="0" hangingPunct="0"/>
              <a:r>
                <a:rPr lang="en-US" i="1" dirty="0" smtClean="0">
                  <a:latin typeface="Verdana" charset="0"/>
                </a:rPr>
                <a:t>prevention </a:t>
              </a:r>
            </a:p>
            <a:p>
              <a:pPr algn="ctr" eaLnBrk="0" hangingPunct="0"/>
              <a:r>
                <a:rPr lang="en-US" i="1" dirty="0" smtClean="0">
                  <a:latin typeface="Verdana" charset="0"/>
                </a:rPr>
                <a:t>and control</a:t>
              </a:r>
              <a:endParaRPr lang="en-US" i="1" dirty="0">
                <a:latin typeface="Verdana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52400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304800" y="304800"/>
            <a:ext cx="4953000" cy="650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 dirty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- AND</a:t>
            </a:r>
            <a:endParaRPr lang="en-US" sz="60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114800" y="1828800"/>
            <a:ext cx="4343400" cy="4267200"/>
            <a:chOff x="4114800" y="1828800"/>
            <a:chExt cx="4343400" cy="4267200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4114800" y="1828800"/>
              <a:ext cx="4343400" cy="4267200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 dirty="0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638800" y="3048000"/>
              <a:ext cx="190500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i="1" dirty="0" smtClean="0">
                  <a:latin typeface="Verdana" charset="0"/>
                </a:rPr>
                <a:t>Bone</a:t>
              </a:r>
            </a:p>
            <a:p>
              <a:pPr algn="ctr" eaLnBrk="0" hangingPunct="0"/>
              <a:r>
                <a:rPr lang="en-US" sz="2200" i="1" dirty="0" smtClean="0">
                  <a:latin typeface="Verdana" charset="0"/>
                </a:rPr>
                <a:t>Neoplasms/</a:t>
              </a:r>
            </a:p>
            <a:p>
              <a:pPr algn="ctr" eaLnBrk="0" hangingPunct="0"/>
              <a:r>
                <a:rPr lang="en-US" sz="2200" i="1" dirty="0" smtClean="0">
                  <a:latin typeface="Verdana" charset="0"/>
                </a:rPr>
                <a:t>secondary</a:t>
              </a:r>
              <a:endParaRPr lang="en-US" sz="2200" i="1" dirty="0">
                <a:latin typeface="Verdana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2000" y="1828800"/>
            <a:ext cx="4267200" cy="4267200"/>
            <a:chOff x="762000" y="1828800"/>
            <a:chExt cx="4267200" cy="42672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762000" y="1828800"/>
              <a:ext cx="4267200" cy="42672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990600" y="2514600"/>
              <a:ext cx="31242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>
                  <a:latin typeface="Verdana" charset="0"/>
                </a:rPr>
                <a:t>P</a:t>
              </a:r>
              <a:r>
                <a:rPr lang="en-US" sz="2000" i="1" dirty="0" smtClean="0">
                  <a:latin typeface="Verdana" charset="0"/>
                </a:rPr>
                <a:t>ain/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prevention &amp; control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OR</a:t>
              </a:r>
            </a:p>
            <a:p>
              <a:pPr algn="ctr" eaLnBrk="0" hangingPunct="0">
                <a:spcAft>
                  <a:spcPts val="1200"/>
                </a:spcAft>
              </a:pPr>
              <a:r>
                <a:rPr lang="en-US" sz="2000" i="1" dirty="0" smtClean="0">
                  <a:latin typeface="Verdana" charset="0"/>
                </a:rPr>
                <a:t>Pain measurement </a:t>
              </a:r>
              <a:endParaRPr lang="en-US" sz="2000" i="1" dirty="0">
                <a:latin typeface="Verdana" charset="0"/>
              </a:endParaRPr>
            </a:p>
          </p:txBody>
        </p:sp>
      </p:grpSp>
      <p:sp>
        <p:nvSpPr>
          <p:cNvPr id="1273878" name="Rectangle 22"/>
          <p:cNvSpPr>
            <a:spLocks noChangeArrowheads="1"/>
          </p:cNvSpPr>
          <p:nvPr/>
        </p:nvSpPr>
        <p:spPr bwMode="auto">
          <a:xfrm>
            <a:off x="4191000" y="36576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>
                <a:latin typeface="Verdana" charset="0"/>
              </a:rPr>
              <a:t>and</a:t>
            </a:r>
            <a:endParaRPr lang="en-US" sz="3200" dirty="0">
              <a:latin typeface="Verdan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73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3878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73" y="475487"/>
            <a:ext cx="8585454" cy="4401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6705600" y="475486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8200" y="4016275"/>
            <a:ext cx="7467600" cy="2135504"/>
            <a:chOff x="228600" y="3581400"/>
            <a:chExt cx="7467600" cy="1981200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28600" y="3581400"/>
              <a:ext cx="7467600" cy="19812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90939" y="3733800"/>
              <a:ext cx="7142922" cy="1676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33400" y="3962400"/>
              <a:ext cx="6137413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The search program is complete.</a:t>
              </a:r>
              <a:endParaRPr lang="en-US" sz="3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95500" y="4648200"/>
              <a:ext cx="105520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</a:t>
              </a:r>
              <a:endParaRPr lang="en-US" sz="2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3313043" y="4648200"/>
              <a:ext cx="2678596" cy="6096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Search PubMed</a:t>
              </a:r>
            </a:p>
          </p:txBody>
        </p:sp>
      </p:grp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7162800" y="2590800"/>
            <a:ext cx="328360" cy="2582151"/>
          </a:xfrm>
          <a:prstGeom prst="upArrow">
            <a:avLst>
              <a:gd name="adj1" fmla="val 50000"/>
              <a:gd name="adj2" fmla="val 111393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                 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5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80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Search Results</a:t>
            </a:r>
            <a:endParaRPr lang="en-US" sz="80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6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-110"/>
          <a:stretch/>
        </p:blipFill>
        <p:spPr>
          <a:xfrm>
            <a:off x="274320" y="304800"/>
            <a:ext cx="8614410" cy="5776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76200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28800" y="4153290"/>
            <a:ext cx="5257800" cy="2209800"/>
            <a:chOff x="1828800" y="4153290"/>
            <a:chExt cx="5257800" cy="2209800"/>
          </a:xfrm>
        </p:grpSpPr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828800" y="4153290"/>
              <a:ext cx="5257800" cy="2209800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rgbClr val="78AAD6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2057400" y="4343400"/>
              <a:ext cx="4800600" cy="18288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305050" y="4602553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641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20153659">
            <a:off x="3076925" y="2198576"/>
            <a:ext cx="376238" cy="2460848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17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" y="457200"/>
            <a:ext cx="8614410" cy="57767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43700" y="912495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9600" y="4876800"/>
            <a:ext cx="6705600" cy="1447800"/>
            <a:chOff x="609600" y="4876800"/>
            <a:chExt cx="6705600" cy="1447800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09600" y="4876800"/>
              <a:ext cx="6705600" cy="14478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78AAD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820332" y="5029200"/>
              <a:ext cx="6311153" cy="1143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977030" y="5181600"/>
              <a:ext cx="6062597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i="1" dirty="0" smtClean="0">
                  <a:solidFill>
                    <a:srgbClr val="FF0000"/>
                  </a:solidFill>
                  <a:latin typeface="Verdana" charset="0"/>
                </a:rPr>
                <a:t>NOTE:  </a:t>
              </a:r>
              <a:r>
                <a:rPr lang="en-US" dirty="0" smtClean="0">
                  <a:solidFill>
                    <a:srgbClr val="0080FF"/>
                  </a:solidFill>
                  <a:latin typeface="Verdana" charset="0"/>
                </a:rPr>
                <a:t>Custom Filters appear when</a:t>
              </a:r>
            </a:p>
            <a:p>
              <a:pPr algn="ctr" eaLnBrk="0" hangingPunct="0"/>
              <a:r>
                <a:rPr lang="en-US" dirty="0" smtClean="0">
                  <a:solidFill>
                    <a:srgbClr val="0080FF"/>
                  </a:solidFill>
                  <a:latin typeface="Verdana" charset="0"/>
                </a:rPr>
                <a:t>you’re in your My NCBI account.</a:t>
              </a:r>
              <a:endParaRPr lang="en-US" dirty="0">
                <a:solidFill>
                  <a:srgbClr val="0080FF"/>
                </a:solidFill>
                <a:latin typeface="Verdana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6629400" y="1600200"/>
            <a:ext cx="1676400" cy="2667000"/>
          </a:xfrm>
          <a:prstGeom prst="rect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 rot="7736679">
            <a:off x="3497351" y="3588063"/>
            <a:ext cx="3552512" cy="382587"/>
          </a:xfrm>
          <a:prstGeom prst="leftArrow">
            <a:avLst>
              <a:gd name="adj1" fmla="val 50000"/>
              <a:gd name="adj2" fmla="val 10159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3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Creating a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My NCBI Account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2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53" y="674560"/>
            <a:ext cx="8592693" cy="5508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681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1052" y="3967487"/>
            <a:ext cx="5734790" cy="2030638"/>
            <a:chOff x="301052" y="3967487"/>
            <a:chExt cx="5734790" cy="2030638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01052" y="3967487"/>
              <a:ext cx="841947" cy="41148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90600" y="4473597"/>
              <a:ext cx="5045242" cy="1524528"/>
              <a:chOff x="990600" y="4473597"/>
              <a:chExt cx="5045242" cy="152452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990600" y="4702725"/>
                <a:ext cx="5045242" cy="1295400"/>
                <a:chOff x="1600200" y="3810000"/>
                <a:chExt cx="5045242" cy="1295400"/>
              </a:xfrm>
            </p:grpSpPr>
            <p:sp>
              <p:nvSpPr>
                <p:cNvPr id="9" name="Rectangle 9"/>
                <p:cNvSpPr>
                  <a:spLocks noChangeArrowheads="1"/>
                </p:cNvSpPr>
                <p:nvPr/>
              </p:nvSpPr>
              <p:spPr bwMode="auto">
                <a:xfrm>
                  <a:off x="1600200" y="3810000"/>
                  <a:ext cx="5045242" cy="1295400"/>
                </a:xfrm>
                <a:prstGeom prst="rect">
                  <a:avLst/>
                </a:prstGeom>
                <a:solidFill>
                  <a:schemeClr val="bg1"/>
                </a:solidFill>
                <a:ln w="57150" cmpd="sng">
                  <a:solidFill>
                    <a:srgbClr val="2B5D8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150000"/>
                    </a:lnSpc>
                  </a:pPr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0" name="Rectangle 10"/>
                <p:cNvSpPr>
                  <a:spLocks noChangeArrowheads="1"/>
                </p:cNvSpPr>
                <p:nvPr/>
              </p:nvSpPr>
              <p:spPr bwMode="auto">
                <a:xfrm>
                  <a:off x="1748590" y="4000501"/>
                  <a:ext cx="4748463" cy="914400"/>
                </a:xfrm>
                <a:prstGeom prst="rect">
                  <a:avLst/>
                </a:prstGeom>
                <a:noFill/>
                <a:ln w="28575" cmpd="sng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1905000" y="4267200"/>
                  <a:ext cx="4451684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dirty="0" smtClean="0">
                      <a:solidFill>
                        <a:srgbClr val="336699"/>
                      </a:solidFill>
                      <a:latin typeface="Verdana" charset="0"/>
                    </a:rPr>
                    <a:t>Humans is a standard filter</a:t>
                  </a:r>
                  <a:endParaRPr lang="en-US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  <p:sp>
            <p:nvSpPr>
              <p:cNvPr id="8" name="AutoShape 19"/>
              <p:cNvSpPr>
                <a:spLocks noChangeArrowheads="1"/>
              </p:cNvSpPr>
              <p:nvPr/>
            </p:nvSpPr>
            <p:spPr bwMode="auto">
              <a:xfrm rot="2057790">
                <a:off x="1110640" y="4473597"/>
                <a:ext cx="1591008" cy="367942"/>
              </a:xfrm>
              <a:prstGeom prst="leftArrow">
                <a:avLst>
                  <a:gd name="adj1" fmla="val 46509"/>
                  <a:gd name="adj2" fmla="val 73747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77368" y="1228344"/>
            <a:ext cx="6477000" cy="2639568"/>
            <a:chOff x="277368" y="1703832"/>
            <a:chExt cx="6477000" cy="2639568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77368" y="3677411"/>
              <a:ext cx="941832" cy="665989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106168" y="1703832"/>
              <a:ext cx="4648200" cy="1752600"/>
              <a:chOff x="2247900" y="304800"/>
              <a:chExt cx="4648200" cy="1752600"/>
            </a:xfrm>
          </p:grpSpPr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2247900" y="304800"/>
                <a:ext cx="4648200" cy="17526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A79A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2501438" y="501869"/>
                <a:ext cx="4141124" cy="132693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Limit to articles that were</a:t>
                </a:r>
                <a:endParaRPr lang="en-US" sz="1800" dirty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written in the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Verdana" charset="0"/>
                  </a:rPr>
                  <a:t>past 5 years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by</a:t>
                </a:r>
              </a:p>
              <a:p>
                <a:pPr algn="ctr" eaLnBrk="0" hangingPunct="0">
                  <a:spcAft>
                    <a:spcPts val="600"/>
                  </a:spcAft>
                </a:pPr>
                <a:r>
                  <a:rPr lang="en-US" sz="1800" dirty="0" smtClean="0">
                    <a:solidFill>
                      <a:srgbClr val="FF6600"/>
                    </a:solidFill>
                    <a:latin typeface="Verdana" charset="0"/>
                  </a:rPr>
                  <a:t>clicking the selection on the left.</a:t>
                </a:r>
                <a:endParaRPr lang="en-US" sz="18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2438399" y="457200"/>
                <a:ext cx="4267201" cy="1447800"/>
              </a:xfrm>
              <a:prstGeom prst="rect">
                <a:avLst/>
              </a:prstGeom>
              <a:noFill/>
              <a:ln w="38100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 rot="20416978">
              <a:off x="1226694" y="3438331"/>
              <a:ext cx="2564906" cy="347292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62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4" y="385594"/>
            <a:ext cx="8607171" cy="553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385594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77368" y="4267200"/>
            <a:ext cx="6428232" cy="2209860"/>
            <a:chOff x="277368" y="4267200"/>
            <a:chExt cx="6428232" cy="220986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77368" y="4267200"/>
              <a:ext cx="1094232" cy="3048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524000" y="5181660"/>
              <a:ext cx="5181600" cy="1295400"/>
              <a:chOff x="1524000" y="5181660"/>
              <a:chExt cx="5181600" cy="1295400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1524000" y="5181660"/>
                <a:ext cx="5181600" cy="1295400"/>
              </a:xfrm>
              <a:prstGeom prst="rect">
                <a:avLst/>
              </a:prstGeom>
              <a:solidFill>
                <a:schemeClr val="bg1"/>
              </a:solidFill>
              <a:ln w="57150" cmpd="sng">
                <a:solidFill>
                  <a:srgbClr val="78AAD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9" name="Rectangle 10"/>
              <p:cNvSpPr>
                <a:spLocks noChangeArrowheads="1"/>
              </p:cNvSpPr>
              <p:nvPr/>
            </p:nvSpPr>
            <p:spPr bwMode="auto">
              <a:xfrm>
                <a:off x="1676401" y="5372161"/>
                <a:ext cx="4876800" cy="914400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1905000" y="5600760"/>
                <a:ext cx="4418682" cy="457200"/>
                <a:chOff x="2667000" y="2781300"/>
                <a:chExt cx="4418682" cy="457200"/>
              </a:xfrm>
            </p:grpSpPr>
            <p:sp>
              <p:nvSpPr>
                <p:cNvPr id="11" name="Rectangle 12"/>
                <p:cNvSpPr>
                  <a:spLocks noChangeArrowheads="1"/>
                </p:cNvSpPr>
                <p:nvPr/>
              </p:nvSpPr>
              <p:spPr bwMode="auto">
                <a:xfrm>
                  <a:off x="2667000" y="2781300"/>
                  <a:ext cx="838200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dirty="0" smtClean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  <a:endParaRPr lang="en-US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12" name="Rectangle 12"/>
                <p:cNvSpPr>
                  <a:spLocks noChangeArrowheads="1"/>
                </p:cNvSpPr>
                <p:nvPr/>
              </p:nvSpPr>
              <p:spPr bwMode="auto">
                <a:xfrm>
                  <a:off x="3505200" y="2781300"/>
                  <a:ext cx="3580482" cy="45720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 u="sng" dirty="0" smtClean="0">
                      <a:solidFill>
                        <a:srgbClr val="336699"/>
                      </a:solidFill>
                      <a:latin typeface="Verdana" charset="0"/>
                    </a:rPr>
                    <a:t>Show additional filters</a:t>
                  </a:r>
                  <a:endParaRPr lang="en-US" u="sng" dirty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</p:grpSp>
        </p:grp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 rot="2145997">
              <a:off x="1247068" y="4829689"/>
              <a:ext cx="2037116" cy="348280"/>
            </a:xfrm>
            <a:prstGeom prst="leftArrow">
              <a:avLst>
                <a:gd name="adj1" fmla="val 47712"/>
                <a:gd name="adj2" fmla="val 9112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20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" y="308610"/>
            <a:ext cx="8126730" cy="6240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553200" y="300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34015" y="2959100"/>
            <a:ext cx="2209800" cy="3581400"/>
            <a:chOff x="2286000" y="2286000"/>
            <a:chExt cx="2209800" cy="3581400"/>
          </a:xfrm>
        </p:grpSpPr>
        <p:pic>
          <p:nvPicPr>
            <p:cNvPr id="14" name="Picture 13" descr="Screen Shot 2015-04-13 at 11.34.16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2362200"/>
              <a:ext cx="2052320" cy="3403600"/>
            </a:xfrm>
            <a:prstGeom prst="rect">
              <a:avLst/>
            </a:prstGeom>
            <a:ln w="28575" cmpd="sng">
              <a:solidFill>
                <a:srgbClr val="004080"/>
              </a:solidFill>
            </a:ln>
          </p:spPr>
        </p:pic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286000" y="2286000"/>
              <a:ext cx="2209800" cy="3581400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ounded Rectangle 11"/>
            <p:cNvSpPr>
              <a:spLocks noChangeArrowheads="1"/>
            </p:cNvSpPr>
            <p:nvPr/>
          </p:nvSpPr>
          <p:spPr bwMode="auto">
            <a:xfrm>
              <a:off x="2286000" y="3810000"/>
              <a:ext cx="304800" cy="304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100" b="1" dirty="0"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100" b="1" dirty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37365" y="2895600"/>
            <a:ext cx="4636621" cy="3086100"/>
            <a:chOff x="3059579" y="2209800"/>
            <a:chExt cx="4636621" cy="3086100"/>
          </a:xfrm>
        </p:grpSpPr>
        <p:grpSp>
          <p:nvGrpSpPr>
            <p:cNvPr id="7" name="Group 6"/>
            <p:cNvGrpSpPr/>
            <p:nvPr/>
          </p:nvGrpSpPr>
          <p:grpSpPr>
            <a:xfrm>
              <a:off x="4953000" y="2209800"/>
              <a:ext cx="2743200" cy="3086100"/>
              <a:chOff x="3962400" y="1352550"/>
              <a:chExt cx="2743200" cy="3086100"/>
            </a:xfrm>
          </p:grpSpPr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3962400" y="1352550"/>
                <a:ext cx="2743200" cy="30861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4173A4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5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0" name="Rectangle 13"/>
              <p:cNvSpPr>
                <a:spLocks noChangeArrowheads="1"/>
              </p:cNvSpPr>
              <p:nvPr/>
            </p:nvSpPr>
            <p:spPr bwMode="auto">
              <a:xfrm>
                <a:off x="4343400" y="1676400"/>
                <a:ext cx="1981200" cy="114300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S</a:t>
                </a: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elect</a:t>
                </a:r>
              </a:p>
              <a:p>
                <a:pPr algn="ctr" eaLnBrk="0" hangingPunct="0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Languages</a:t>
                </a:r>
              </a:p>
            </p:txBody>
          </p:sp>
          <p:sp>
            <p:nvSpPr>
              <p:cNvPr id="11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4191000" y="1589028"/>
                <a:ext cx="2286000" cy="2613143"/>
              </a:xfrm>
              <a:prstGeom prst="rect">
                <a:avLst/>
              </a:prstGeom>
              <a:noFill/>
              <a:ln w="28575" cmpd="sng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2" name="Rounded Rectangle 11"/>
              <p:cNvSpPr/>
              <p:nvPr/>
            </p:nvSpPr>
            <p:spPr bwMode="auto">
              <a:xfrm>
                <a:off x="4838700" y="3429000"/>
                <a:ext cx="990600" cy="533400"/>
              </a:xfrm>
              <a:prstGeom prst="roundRect">
                <a:avLst/>
              </a:prstGeom>
              <a:solidFill>
                <a:srgbClr val="1A569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Show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4533900" y="2819400"/>
                <a:ext cx="1600200" cy="45720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80000"/>
                  </a:lnSpc>
                  <a:spcAft>
                    <a:spcPts val="600"/>
                  </a:spcAft>
                </a:pP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and click </a:t>
                </a:r>
              </a:p>
            </p:txBody>
          </p:sp>
        </p:grp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20509434">
              <a:off x="3059579" y="4908819"/>
              <a:ext cx="2949157" cy="347292"/>
            </a:xfrm>
            <a:prstGeom prst="leftArrow">
              <a:avLst>
                <a:gd name="adj1" fmla="val 49898"/>
                <a:gd name="adj2" fmla="val 7374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110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4" y="681990"/>
            <a:ext cx="8607171" cy="55812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681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7368" y="2743200"/>
            <a:ext cx="6961632" cy="2057400"/>
            <a:chOff x="277368" y="2819400"/>
            <a:chExt cx="6961632" cy="2057400"/>
          </a:xfrm>
        </p:grpSpPr>
        <p:grpSp>
          <p:nvGrpSpPr>
            <p:cNvPr id="13" name="Group 12"/>
            <p:cNvGrpSpPr/>
            <p:nvPr/>
          </p:nvGrpSpPr>
          <p:grpSpPr>
            <a:xfrm>
              <a:off x="1905000" y="2819400"/>
              <a:ext cx="5334000" cy="1066800"/>
              <a:chOff x="1905000" y="3048694"/>
              <a:chExt cx="5334000" cy="1066800"/>
            </a:xfrm>
          </p:grpSpPr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1905000" y="3048694"/>
                <a:ext cx="5334000" cy="1066800"/>
              </a:xfrm>
              <a:prstGeom prst="rect">
                <a:avLst/>
              </a:prstGeom>
              <a:solidFill>
                <a:schemeClr val="bg1"/>
              </a:solidFill>
              <a:ln w="76200" cap="flat" cmpd="sng" algn="ctr">
                <a:solidFill>
                  <a:srgbClr val="2B5D8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2019299" y="3190511"/>
                <a:ext cx="5105400" cy="783167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2171568" y="3320484"/>
                <a:ext cx="4800863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C</a:t>
                </a:r>
                <a:r>
                  <a:rPr lang="en-US" dirty="0" smtClean="0">
                    <a:solidFill>
                      <a:srgbClr val="FF6600"/>
                    </a:solidFill>
                    <a:latin typeface="Verdana" charset="0"/>
                  </a:rPr>
                  <a:t>lick </a:t>
                </a:r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Verdana" charset="0"/>
                  </a:rPr>
                  <a:t>English to activate filter</a:t>
                </a:r>
                <a:endParaRPr lang="en-US" u="sng" dirty="0" smtClean="0">
                  <a:solidFill>
                    <a:schemeClr val="bg1">
                      <a:lumMod val="50000"/>
                    </a:schemeClr>
                  </a:solidFill>
                  <a:latin typeface="Verdana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77368" y="3975576"/>
              <a:ext cx="2703890" cy="901224"/>
              <a:chOff x="277368" y="3975576"/>
              <a:chExt cx="2703890" cy="901224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277368" y="4343400"/>
                <a:ext cx="914400" cy="533400"/>
              </a:xfrm>
              <a:prstGeom prst="rect">
                <a:avLst/>
              </a:prstGeom>
              <a:noFill/>
              <a:ln w="57150" cmpd="sng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6" name="AutoShape 19"/>
              <p:cNvSpPr>
                <a:spLocks noChangeArrowheads="1"/>
              </p:cNvSpPr>
              <p:nvPr/>
            </p:nvSpPr>
            <p:spPr bwMode="auto">
              <a:xfrm rot="19633682">
                <a:off x="1140169" y="3975576"/>
                <a:ext cx="1841089" cy="350722"/>
              </a:xfrm>
              <a:prstGeom prst="leftArrow">
                <a:avLst>
                  <a:gd name="adj1" fmla="val 50000"/>
                  <a:gd name="adj2" fmla="val 80762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864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660082"/>
            <a:ext cx="8599932" cy="553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681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43062" y="1905000"/>
            <a:ext cx="5062538" cy="4038600"/>
            <a:chOff x="1643062" y="1905000"/>
            <a:chExt cx="5062538" cy="40386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643062" y="1905000"/>
              <a:ext cx="1524000" cy="304802"/>
            </a:xfrm>
            <a:prstGeom prst="rect">
              <a:avLst/>
            </a:prstGeom>
            <a:noFill/>
            <a:ln w="57150" cmpd="sng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947862" y="3962400"/>
              <a:ext cx="4757738" cy="1981200"/>
              <a:chOff x="2057400" y="4419600"/>
              <a:chExt cx="4724400" cy="160020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2057400" y="4419600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By applying filters,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641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152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2209800" y="4572000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rot="4148156">
              <a:off x="2035629" y="3032324"/>
              <a:ext cx="2191294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8414" y="4305300"/>
            <a:ext cx="765048" cy="533400"/>
          </a:xfrm>
          <a:prstGeom prst="rect">
            <a:avLst/>
          </a:prstGeom>
          <a:noFill/>
          <a:ln w="76200" cmpd="sng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660082"/>
            <a:ext cx="8599932" cy="55378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681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76400" y="838200"/>
            <a:ext cx="4800600" cy="3048000"/>
            <a:chOff x="1676400" y="685800"/>
            <a:chExt cx="4800600" cy="3048000"/>
          </a:xfrm>
        </p:grpSpPr>
        <p:grpSp>
          <p:nvGrpSpPr>
            <p:cNvPr id="14" name="Group 13"/>
            <p:cNvGrpSpPr/>
            <p:nvPr/>
          </p:nvGrpSpPr>
          <p:grpSpPr>
            <a:xfrm>
              <a:off x="1676400" y="2133600"/>
              <a:ext cx="4800600" cy="1600200"/>
              <a:chOff x="1828800" y="2590800"/>
              <a:chExt cx="4800600" cy="1600200"/>
            </a:xfrm>
          </p:grpSpPr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1828800" y="2590800"/>
                <a:ext cx="48006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Change </a:t>
                </a:r>
                <a:r>
                  <a:rPr lang="en-US" sz="2600" dirty="0" smtClean="0">
                    <a:latin typeface="Verdana" charset="0"/>
                  </a:rPr>
                  <a:t>[Mesh]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26B40C"/>
                    </a:solidFill>
                    <a:latin typeface="Verdana" charset="0"/>
                  </a:rPr>
                  <a:t>[</a:t>
                </a:r>
                <a:r>
                  <a:rPr lang="en-US" sz="2600" dirty="0" err="1" smtClean="0">
                    <a:solidFill>
                      <a:srgbClr val="26B40C"/>
                    </a:solidFill>
                    <a:latin typeface="Verdana" charset="0"/>
                  </a:rPr>
                  <a:t>Majr</a:t>
                </a:r>
                <a:r>
                  <a:rPr lang="en-US" sz="2600" dirty="0" smtClean="0">
                    <a:solidFill>
                      <a:srgbClr val="26B40C"/>
                    </a:solidFill>
                    <a:latin typeface="Verdana" charset="0"/>
                  </a:rPr>
                  <a:t>]</a:t>
                </a:r>
                <a:endParaRPr lang="en-US" sz="5400" dirty="0">
                  <a:solidFill>
                    <a:srgbClr val="26B40C"/>
                  </a:solidFill>
                  <a:latin typeface="Verdana" charset="0"/>
                </a:endParaRP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1981200" y="2746464"/>
                <a:ext cx="4495800" cy="1295400"/>
              </a:xfrm>
              <a:prstGeom prst="rect">
                <a:avLst/>
              </a:prstGeom>
              <a:noFill/>
              <a:ln w="38100" cmpd="dbl">
                <a:solidFill>
                  <a:srgbClr val="FFCC6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419600" y="685800"/>
              <a:ext cx="1524000" cy="381000"/>
            </a:xfrm>
            <a:prstGeom prst="rect">
              <a:avLst/>
            </a:prstGeom>
            <a:noFill/>
            <a:ln w="10795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 rot="5400000">
              <a:off x="4868404" y="1760996"/>
              <a:ext cx="1524001" cy="288009"/>
            </a:xfrm>
            <a:prstGeom prst="leftArrow">
              <a:avLst>
                <a:gd name="adj1" fmla="val 50000"/>
                <a:gd name="adj2" fmla="val 100702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2000" y="838200"/>
            <a:ext cx="4038600" cy="5219700"/>
            <a:chOff x="4572000" y="838200"/>
            <a:chExt cx="4038600" cy="52197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572000" y="4419600"/>
              <a:ext cx="4038600" cy="16383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</a:t>
              </a:r>
            </a:p>
            <a:p>
              <a:pPr eaLnBrk="0" hangingPunct="0">
                <a:lnSpc>
                  <a:spcPct val="120000"/>
                </a:lnSpc>
              </a:pP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800600" y="4646428"/>
              <a:ext cx="3581400" cy="1184644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400800" y="838200"/>
              <a:ext cx="1752600" cy="4724400"/>
              <a:chOff x="6400800" y="838200"/>
              <a:chExt cx="1752600" cy="472440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7239000" y="838200"/>
                <a:ext cx="609600" cy="382781"/>
                <a:chOff x="5410200" y="990600"/>
                <a:chExt cx="533400" cy="304800"/>
              </a:xfrm>
            </p:grpSpPr>
            <p:sp>
              <p:nvSpPr>
                <p:cNvPr id="21" name="AutoShape 17"/>
                <p:cNvSpPr>
                  <a:spLocks noChangeArrowheads="1"/>
                </p:cNvSpPr>
                <p:nvPr/>
              </p:nvSpPr>
              <p:spPr bwMode="auto">
                <a:xfrm>
                  <a:off x="5410200" y="990600"/>
                  <a:ext cx="533400" cy="304800"/>
                </a:xfrm>
                <a:prstGeom prst="roundRect">
                  <a:avLst>
                    <a:gd name="adj" fmla="val 16667"/>
                  </a:avLst>
                </a:prstGeom>
                <a:noFill/>
                <a:ln w="111125">
                  <a:solidFill>
                    <a:srgbClr val="FFB37D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2" name="AutoShape 18"/>
                <p:cNvSpPr>
                  <a:spLocks noChangeArrowheads="1"/>
                </p:cNvSpPr>
                <p:nvPr/>
              </p:nvSpPr>
              <p:spPr bwMode="auto">
                <a:xfrm>
                  <a:off x="5410200" y="990600"/>
                  <a:ext cx="533400" cy="304800"/>
                </a:xfrm>
                <a:prstGeom prst="roundRect">
                  <a:avLst>
                    <a:gd name="adj" fmla="val 16667"/>
                  </a:avLst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 flipV="1">
                <a:off x="6400800" y="4876800"/>
                <a:ext cx="1752600" cy="685800"/>
              </a:xfrm>
              <a:prstGeom prst="roundRect">
                <a:avLst>
                  <a:gd name="adj" fmla="val 16667"/>
                </a:avLst>
              </a:prstGeom>
              <a:solidFill>
                <a:srgbClr val="336699"/>
              </a:solidFill>
              <a:ln w="9525">
                <a:noFill/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000" dirty="0" smtClean="0">
                    <a:solidFill>
                      <a:schemeClr val="bg1"/>
                    </a:solidFill>
                    <a:latin typeface="Verdana" charset="0"/>
                  </a:rPr>
                  <a:t>Searc</a:t>
                </a:r>
                <a:r>
                  <a:rPr lang="en-US" sz="3000" dirty="0">
                    <a:solidFill>
                      <a:schemeClr val="bg1"/>
                    </a:solidFill>
                    <a:latin typeface="Verdana" charset="0"/>
                  </a:rPr>
                  <a:t>h</a:t>
                </a:r>
              </a:p>
            </p:txBody>
          </p:sp>
        </p:grpSp>
        <p:sp>
          <p:nvSpPr>
            <p:cNvPr id="23" name="Rectangle 22"/>
            <p:cNvSpPr/>
            <p:nvPr/>
          </p:nvSpPr>
          <p:spPr bwMode="auto">
            <a:xfrm>
              <a:off x="4953000" y="4913872"/>
              <a:ext cx="1338647" cy="54980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8411"/>
                  </a:solidFill>
                  <a:latin typeface="Verdana" charset="0"/>
                </a:rPr>
                <a:t>C</a:t>
              </a:r>
              <a:r>
                <a:rPr lang="en-US" sz="3600" dirty="0" smtClean="0">
                  <a:solidFill>
                    <a:srgbClr val="FF8411"/>
                  </a:solidFill>
                  <a:latin typeface="Verdana" charset="0"/>
                </a:rPr>
                <a:t>lick</a:t>
              </a:r>
              <a:endPara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091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508063"/>
            <a:ext cx="8599932" cy="5841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5295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19400" y="685801"/>
            <a:ext cx="4724400" cy="3700113"/>
            <a:chOff x="2819400" y="685801"/>
            <a:chExt cx="4724400" cy="3700113"/>
          </a:xfrm>
        </p:grpSpPr>
        <p:grpSp>
          <p:nvGrpSpPr>
            <p:cNvPr id="12" name="Group 11"/>
            <p:cNvGrpSpPr/>
            <p:nvPr/>
          </p:nvGrpSpPr>
          <p:grpSpPr>
            <a:xfrm>
              <a:off x="2819400" y="2785714"/>
              <a:ext cx="4724400" cy="1600200"/>
              <a:chOff x="2057400" y="4632442"/>
              <a:chExt cx="4724400" cy="1600200"/>
            </a:xfrm>
          </p:grpSpPr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2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152 </a:t>
                </a: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53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419600" y="685801"/>
              <a:ext cx="1524000" cy="38100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rot="5224368">
              <a:off x="4728828" y="1852669"/>
              <a:ext cx="2005595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H="1" flipV="1">
            <a:off x="2743200" y="1905000"/>
            <a:ext cx="3352800" cy="1752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9452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598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4" y="508063"/>
            <a:ext cx="8599932" cy="58418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81800" y="5295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8600" y="685800"/>
            <a:ext cx="1143000" cy="457200"/>
          </a:xfrm>
          <a:prstGeom prst="rect">
            <a:avLst/>
          </a:prstGeom>
          <a:noFill/>
          <a:ln w="7620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14400" y="3124200"/>
            <a:ext cx="5410200" cy="2057400"/>
            <a:chOff x="990600" y="3810000"/>
            <a:chExt cx="5410200" cy="2057400"/>
          </a:xfrm>
        </p:grpSpPr>
        <p:grpSp>
          <p:nvGrpSpPr>
            <p:cNvPr id="17" name="Group 16"/>
            <p:cNvGrpSpPr/>
            <p:nvPr/>
          </p:nvGrpSpPr>
          <p:grpSpPr>
            <a:xfrm>
              <a:off x="990600" y="3810000"/>
              <a:ext cx="5410200" cy="2057400"/>
              <a:chOff x="2057400" y="4632442"/>
              <a:chExt cx="4724400" cy="1600200"/>
            </a:xfrm>
          </p:grpSpPr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r>
                  <a:rPr lang="en-US" sz="4000" dirty="0" smtClean="0">
                    <a:solidFill>
                      <a:srgbClr val="FF6600"/>
                    </a:solidFill>
                    <a:latin typeface="Verdana" charset="0"/>
                  </a:rPr>
                  <a:t>   Click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18" name="Picture 17" descr="Screen Shot 2014-08-27 at 2.30.2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267200"/>
              <a:ext cx="2880360" cy="1217930"/>
            </a:xfrm>
            <a:prstGeom prst="rect">
              <a:avLst/>
            </a:prstGeom>
          </p:spPr>
        </p:pic>
      </p:grpSp>
      <p:sp>
        <p:nvSpPr>
          <p:cNvPr id="21" name="AutoShape 19"/>
          <p:cNvSpPr>
            <a:spLocks noChangeArrowheads="1"/>
          </p:cNvSpPr>
          <p:nvPr/>
        </p:nvSpPr>
        <p:spPr bwMode="auto">
          <a:xfrm rot="3551652">
            <a:off x="756404" y="2216217"/>
            <a:ext cx="2743030" cy="388539"/>
          </a:xfrm>
          <a:prstGeom prst="leftArrow">
            <a:avLst>
              <a:gd name="adj1" fmla="val 50000"/>
              <a:gd name="adj2" fmla="val 109674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9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" y="762000"/>
            <a:ext cx="8618220" cy="4023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76200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08162" y="4724400"/>
            <a:ext cx="5527675" cy="1524000"/>
            <a:chOff x="1808162" y="4724400"/>
            <a:chExt cx="5527675" cy="15240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808162" y="4724400"/>
              <a:ext cx="5527675" cy="15240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78AA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1981200" y="4919829"/>
              <a:ext cx="5181600" cy="11640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2133420" y="5178685"/>
              <a:ext cx="4876967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8" name="AutoShape 10"/>
          <p:cNvSpPr>
            <a:spLocks noChangeArrowheads="1"/>
          </p:cNvSpPr>
          <p:nvPr/>
        </p:nvSpPr>
        <p:spPr bwMode="auto">
          <a:xfrm rot="2684143">
            <a:off x="5016100" y="3197493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78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" y="914400"/>
            <a:ext cx="8426704" cy="3174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629400" y="914400"/>
            <a:ext cx="1143000" cy="1524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4343400"/>
            <a:ext cx="8458200" cy="17526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0819" y="4488713"/>
            <a:ext cx="8135982" cy="1451344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828800" y="4876800"/>
            <a:ext cx="2895600" cy="685800"/>
            <a:chOff x="2362200" y="3962400"/>
            <a:chExt cx="2514600" cy="685800"/>
          </a:xfrm>
        </p:grpSpPr>
        <p:sp>
          <p:nvSpPr>
            <p:cNvPr id="7" name="AutoShape 20"/>
            <p:cNvSpPr>
              <a:spLocks noChangeArrowheads="1"/>
            </p:cNvSpPr>
            <p:nvPr/>
          </p:nvSpPr>
          <p:spPr bwMode="auto">
            <a:xfrm flipV="1">
              <a:off x="2362200" y="3962400"/>
              <a:ext cx="25146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491154" y="4114800"/>
              <a:ext cx="2256692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solidFill>
                    <a:srgbClr val="191919"/>
                  </a:solidFill>
                  <a:latin typeface="Verdana" charset="0"/>
                </a:rPr>
                <a:t>t</a:t>
              </a:r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reatment outcome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29400" y="1143000"/>
            <a:ext cx="1828800" cy="4419600"/>
            <a:chOff x="6629400" y="1143000"/>
            <a:chExt cx="1828800" cy="4419600"/>
          </a:xfrm>
        </p:grpSpPr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 flipV="1">
              <a:off x="6629400" y="48768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7162800" y="1143000"/>
              <a:ext cx="762000" cy="381000"/>
              <a:chOff x="4724400" y="990600"/>
              <a:chExt cx="457200" cy="304800"/>
            </a:xfrm>
          </p:grpSpPr>
          <p:sp>
            <p:nvSpPr>
              <p:cNvPr id="1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1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 rot="20654987">
            <a:off x="3332061" y="1550938"/>
            <a:ext cx="388454" cy="3288383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09600" y="5029200"/>
            <a:ext cx="12192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724400" y="5029200"/>
            <a:ext cx="1905000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3000" dirty="0">
                <a:solidFill>
                  <a:srgbClr val="FF8411"/>
                </a:solidFill>
                <a:latin typeface="Verdana" charset="0"/>
              </a:rPr>
              <a:t>and click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96000" y="685800"/>
            <a:ext cx="1066800" cy="22860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10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71181" y="288333"/>
            <a:ext cx="7001637" cy="6281334"/>
            <a:chOff x="1071181" y="288333"/>
            <a:chExt cx="7001637" cy="62813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11"/>
            <a:stretch/>
          </p:blipFill>
          <p:spPr>
            <a:xfrm>
              <a:off x="1071181" y="288333"/>
              <a:ext cx="7001637" cy="6281334"/>
            </a:xfrm>
            <a:prstGeom prst="rect">
              <a:avLst/>
            </a:prstGeom>
            <a:ln w="76200">
              <a:noFill/>
            </a:ln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1071181" y="288333"/>
              <a:ext cx="700163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ectangle 10"/>
          <p:cNvSpPr/>
          <p:nvPr/>
        </p:nvSpPr>
        <p:spPr bwMode="auto">
          <a:xfrm>
            <a:off x="6248400" y="331356"/>
            <a:ext cx="952500" cy="125843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19200" y="4191000"/>
            <a:ext cx="6705600" cy="1524000"/>
            <a:chOff x="1219200" y="4191000"/>
            <a:chExt cx="6705600" cy="1524000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1219200" y="4191000"/>
              <a:ext cx="6705600" cy="1524000"/>
            </a:xfrm>
            <a:prstGeom prst="roundRect">
              <a:avLst/>
            </a:prstGeom>
            <a:solidFill>
              <a:srgbClr val="FFFFFF"/>
            </a:solidFill>
            <a:ln w="76200" cap="flat" cmpd="sng" algn="ctr">
              <a:solidFill>
                <a:srgbClr val="7B9C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1447800" y="4365920"/>
              <a:ext cx="6248400" cy="1184276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FFFFFF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33"/>
            <p:cNvSpPr>
              <a:spLocks noChangeArrowheads="1"/>
            </p:cNvSpPr>
            <p:nvPr/>
          </p:nvSpPr>
          <p:spPr bwMode="auto">
            <a:xfrm>
              <a:off x="1581149" y="4560839"/>
              <a:ext cx="5981700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sz="4400" dirty="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14800" y="393858"/>
            <a:ext cx="4648200" cy="2654142"/>
            <a:chOff x="4114800" y="393858"/>
            <a:chExt cx="4648200" cy="2654142"/>
          </a:xfrm>
        </p:grpSpPr>
        <p:grpSp>
          <p:nvGrpSpPr>
            <p:cNvPr id="4" name="Group 3"/>
            <p:cNvGrpSpPr/>
            <p:nvPr/>
          </p:nvGrpSpPr>
          <p:grpSpPr>
            <a:xfrm>
              <a:off x="4114800" y="1346200"/>
              <a:ext cx="4648200" cy="1701800"/>
              <a:chOff x="4114800" y="1346200"/>
              <a:chExt cx="4648200" cy="17018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114800" y="1346200"/>
                <a:ext cx="4648200" cy="1701800"/>
                <a:chOff x="4114800" y="1346200"/>
                <a:chExt cx="4648200" cy="1701800"/>
              </a:xfrm>
            </p:grpSpPr>
            <p:sp>
              <p:nvSpPr>
                <p:cNvPr id="23" name="Rectangle 22"/>
                <p:cNvSpPr>
                  <a:spLocks noChangeArrowheads="1"/>
                </p:cNvSpPr>
                <p:nvPr/>
              </p:nvSpPr>
              <p:spPr bwMode="auto">
                <a:xfrm>
                  <a:off x="4114800" y="1346200"/>
                  <a:ext cx="4648200" cy="17018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7B9CC2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lnSpc>
                      <a:spcPct val="120000"/>
                    </a:lnSpc>
                  </a:pPr>
                  <a:r>
                    <a:rPr lang="en-US" sz="2000" dirty="0" smtClean="0">
                      <a:solidFill>
                        <a:srgbClr val="FF6600"/>
                      </a:solidFill>
                      <a:latin typeface="Verdana" charset="0"/>
                    </a:rPr>
                    <a:t>  </a:t>
                  </a:r>
                  <a:endParaRPr lang="en-US" sz="4000" dirty="0">
                    <a:solidFill>
                      <a:srgbClr val="FF6600"/>
                    </a:solidFill>
                    <a:latin typeface="Verdana" charset="0"/>
                  </a:endParaRPr>
                </a:p>
              </p:txBody>
            </p:sp>
            <p:sp>
              <p:nvSpPr>
                <p:cNvPr id="24" name="Rectangle 10"/>
                <p:cNvSpPr>
                  <a:spLocks noChangeArrowheads="1"/>
                </p:cNvSpPr>
                <p:nvPr/>
              </p:nvSpPr>
              <p:spPr bwMode="auto">
                <a:xfrm>
                  <a:off x="4255655" y="1498600"/>
                  <a:ext cx="4366491" cy="1397000"/>
                </a:xfrm>
                <a:prstGeom prst="rect">
                  <a:avLst/>
                </a:prstGeom>
                <a:noFill/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4419600" y="1841500"/>
                <a:ext cx="3962400" cy="685800"/>
                <a:chOff x="4495800" y="1866900"/>
                <a:chExt cx="3962400" cy="685800"/>
              </a:xfrm>
            </p:grpSpPr>
            <p:sp>
              <p:nvSpPr>
                <p:cNvPr id="26" name="Rectangle 25"/>
                <p:cNvSpPr/>
                <p:nvPr/>
              </p:nvSpPr>
              <p:spPr bwMode="auto">
                <a:xfrm>
                  <a:off x="5791200" y="1866900"/>
                  <a:ext cx="2667000" cy="685800"/>
                </a:xfrm>
                <a:prstGeom prst="rect">
                  <a:avLst/>
                </a:prstGeom>
                <a:solidFill>
                  <a:srgbClr val="336699"/>
                </a:solidFill>
                <a:ln w="19050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3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Geneva" pitchFamily="-111" charset="0"/>
                    </a:rPr>
                    <a:t>Sign in to NCBI</a:t>
                  </a: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 bwMode="auto">
                <a:xfrm>
                  <a:off x="4495800" y="1924050"/>
                  <a:ext cx="1219200" cy="5715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90000"/>
                    </a:lnSpc>
                  </a:pPr>
                  <a:r>
                    <a:rPr lang="en-US" sz="3200" dirty="0" smtClean="0">
                      <a:solidFill>
                        <a:srgbClr val="FF6600"/>
                      </a:solidFill>
                      <a:latin typeface="Verdana" charset="0"/>
                    </a:rPr>
                    <a:t>Click</a:t>
                  </a:r>
                  <a:endPara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neva" pitchFamily="-111" charset="0"/>
                  </a:endParaRPr>
                </a:p>
              </p:txBody>
            </p:sp>
          </p:grpSp>
        </p:grpSp>
        <p:sp>
          <p:nvSpPr>
            <p:cNvPr id="28" name="AutoShape 10"/>
            <p:cNvSpPr>
              <a:spLocks noChangeArrowheads="1"/>
            </p:cNvSpPr>
            <p:nvPr/>
          </p:nvSpPr>
          <p:spPr bwMode="auto">
            <a:xfrm rot="990585">
              <a:off x="6897956" y="393858"/>
              <a:ext cx="320675" cy="1586634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4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45" y="281686"/>
            <a:ext cx="6180709" cy="62692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791200" y="281686"/>
            <a:ext cx="1143000" cy="16281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97677" y="1654523"/>
            <a:ext cx="4419600" cy="3505855"/>
            <a:chOff x="3897677" y="1654523"/>
            <a:chExt cx="4419600" cy="3505855"/>
          </a:xfrm>
        </p:grpSpPr>
        <p:grpSp>
          <p:nvGrpSpPr>
            <p:cNvPr id="28" name="Group 27"/>
            <p:cNvGrpSpPr/>
            <p:nvPr/>
          </p:nvGrpSpPr>
          <p:grpSpPr>
            <a:xfrm>
              <a:off x="3897677" y="1936794"/>
              <a:ext cx="4419600" cy="3223584"/>
              <a:chOff x="3836261" y="1919916"/>
              <a:chExt cx="4419600" cy="3223584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836261" y="3886200"/>
                <a:ext cx="4419600" cy="1257300"/>
                <a:chOff x="3836261" y="3886200"/>
                <a:chExt cx="4419600" cy="1257300"/>
              </a:xfrm>
            </p:grpSpPr>
            <p:sp>
              <p:nvSpPr>
                <p:cNvPr id="8" name="Rectangle 7"/>
                <p:cNvSpPr>
                  <a:spLocks noChangeArrowheads="1"/>
                </p:cNvSpPr>
                <p:nvPr/>
              </p:nvSpPr>
              <p:spPr bwMode="auto">
                <a:xfrm>
                  <a:off x="3836261" y="3886200"/>
                  <a:ext cx="4419600" cy="1257300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3164A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9" name="Rectangle 8"/>
                <p:cNvSpPr>
                  <a:spLocks noChangeArrowheads="1"/>
                </p:cNvSpPr>
                <p:nvPr/>
              </p:nvSpPr>
              <p:spPr bwMode="auto">
                <a:xfrm>
                  <a:off x="3988661" y="4038600"/>
                  <a:ext cx="4114800" cy="95250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grpSp>
              <p:nvGrpSpPr>
                <p:cNvPr id="10" name="Group 9"/>
                <p:cNvGrpSpPr/>
                <p:nvPr/>
              </p:nvGrpSpPr>
              <p:grpSpPr>
                <a:xfrm>
                  <a:off x="4216611" y="4191000"/>
                  <a:ext cx="3688702" cy="585025"/>
                  <a:chOff x="4799950" y="5562600"/>
                  <a:chExt cx="3688702" cy="585025"/>
                </a:xfrm>
              </p:grpSpPr>
              <p:sp>
                <p:nvSpPr>
                  <p:cNvPr id="11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4799950" y="5562600"/>
                    <a:ext cx="1448450" cy="5850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r>
                      <a:rPr lang="en-US" sz="3600" dirty="0" smtClean="0">
                        <a:solidFill>
                          <a:srgbClr val="3266FF"/>
                        </a:solidFill>
                        <a:latin typeface="Verdana" charset="0"/>
                      </a:rPr>
                      <a:t>Click</a:t>
                    </a:r>
                    <a:endParaRPr lang="en-US" sz="3600" dirty="0">
                      <a:solidFill>
                        <a:srgbClr val="3266FF"/>
                      </a:solidFill>
                      <a:latin typeface="Verdana" charset="0"/>
                    </a:endParaRPr>
                  </a:p>
                </p:txBody>
              </p:sp>
              <p:sp>
                <p:nvSpPr>
                  <p:cNvPr id="12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6279371" y="5587175"/>
                    <a:ext cx="2209281" cy="552450"/>
                  </a:xfrm>
                  <a:prstGeom prst="rect">
                    <a:avLst/>
                  </a:prstGeom>
                  <a:solidFill>
                    <a:srgbClr val="CCCCCC"/>
                  </a:solidFill>
                  <a:ln w="9525">
                    <a:solidFill>
                      <a:srgbClr val="4C4C4C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r>
                      <a:rPr lang="en-US" sz="2000" dirty="0">
                        <a:solidFill>
                          <a:srgbClr val="191919"/>
                        </a:solidFill>
                        <a:latin typeface="Verdana" charset="0"/>
                      </a:rPr>
                      <a:t>Search PubMed</a:t>
                    </a:r>
                  </a:p>
                </p:txBody>
              </p:sp>
            </p:grpSp>
          </p:grpSp>
          <p:sp>
            <p:nvSpPr>
              <p:cNvPr id="7" name="AutoShape 10"/>
              <p:cNvSpPr>
                <a:spLocks noChangeArrowheads="1"/>
              </p:cNvSpPr>
              <p:nvPr/>
            </p:nvSpPr>
            <p:spPr bwMode="auto">
              <a:xfrm>
                <a:off x="6327300" y="1919916"/>
                <a:ext cx="372027" cy="2219459"/>
              </a:xfrm>
              <a:prstGeom prst="upArrow">
                <a:avLst>
                  <a:gd name="adj1" fmla="val 50000"/>
                  <a:gd name="adj2" fmla="val 111393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 bwMode="auto">
            <a:xfrm>
              <a:off x="6110060" y="1654523"/>
              <a:ext cx="650684" cy="206071"/>
            </a:xfrm>
            <a:prstGeom prst="roundRect">
              <a:avLst/>
            </a:prstGeom>
            <a:noFill/>
            <a:ln w="57150" cap="flat" cmpd="sng" algn="ctr">
              <a:solidFill>
                <a:srgbClr val="FF7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1000" y="1752600"/>
            <a:ext cx="5793057" cy="1416712"/>
            <a:chOff x="381000" y="1752600"/>
            <a:chExt cx="5793057" cy="1416712"/>
          </a:xfrm>
        </p:grpSpPr>
        <p:grpSp>
          <p:nvGrpSpPr>
            <p:cNvPr id="5" name="Group 4"/>
            <p:cNvGrpSpPr/>
            <p:nvPr/>
          </p:nvGrpSpPr>
          <p:grpSpPr>
            <a:xfrm>
              <a:off x="381000" y="1752600"/>
              <a:ext cx="4628414" cy="1416712"/>
              <a:chOff x="476986" y="1891112"/>
              <a:chExt cx="4628414" cy="1416712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476986" y="1891112"/>
                <a:ext cx="4628414" cy="1416712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886382" y="2293112"/>
                <a:ext cx="3672974" cy="564388"/>
                <a:chOff x="1295400" y="914400"/>
                <a:chExt cx="3672974" cy="564388"/>
              </a:xfrm>
            </p:grpSpPr>
            <p:sp>
              <p:nvSpPr>
                <p:cNvPr id="19" name="Rectangle 22"/>
                <p:cNvSpPr>
                  <a:spLocks noChangeArrowheads="1"/>
                </p:cNvSpPr>
                <p:nvPr/>
              </p:nvSpPr>
              <p:spPr bwMode="auto">
                <a:xfrm>
                  <a:off x="1295400" y="914400"/>
                  <a:ext cx="1276899" cy="542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3600" dirty="0">
                      <a:solidFill>
                        <a:srgbClr val="3CA642"/>
                      </a:solidFill>
                      <a:latin typeface="Verdana" charset="0"/>
                    </a:rPr>
                    <a:t>C</a:t>
                  </a:r>
                  <a:r>
                    <a:rPr lang="en-US" sz="3600" dirty="0" smtClean="0">
                      <a:solidFill>
                        <a:srgbClr val="3CA642"/>
                      </a:solidFill>
                      <a:latin typeface="Verdana" charset="0"/>
                    </a:rPr>
                    <a:t>lick</a:t>
                  </a:r>
                  <a:endParaRPr lang="en-US" sz="3600" dirty="0">
                    <a:solidFill>
                      <a:srgbClr val="3CA642"/>
                    </a:solidFill>
                    <a:latin typeface="Verdana" charset="0"/>
                  </a:endParaRPr>
                </a:p>
              </p:txBody>
            </p:sp>
            <p:sp>
              <p:nvSpPr>
                <p:cNvPr id="20" name="AutoShape 20"/>
                <p:cNvSpPr>
                  <a:spLocks noChangeArrowheads="1"/>
                </p:cNvSpPr>
                <p:nvPr/>
              </p:nvSpPr>
              <p:spPr bwMode="auto">
                <a:xfrm>
                  <a:off x="2648499" y="945388"/>
                  <a:ext cx="2319875" cy="5334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12700" cmpd="sng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600" dirty="0" smtClean="0">
                      <a:latin typeface="Verdana" charset="0"/>
                    </a:rPr>
                    <a:t>Add to search </a:t>
                  </a:r>
                  <a:r>
                    <a:rPr lang="en-US" sz="1600" dirty="0">
                      <a:latin typeface="Verdana" charset="0"/>
                    </a:rPr>
                    <a:t>b</a:t>
                  </a:r>
                  <a:r>
                    <a:rPr lang="en-US" sz="1600" dirty="0" smtClean="0">
                      <a:latin typeface="Verdana" charset="0"/>
                    </a:rPr>
                    <a:t>uilder</a:t>
                  </a:r>
                  <a:endParaRPr lang="en-US" sz="1600" dirty="0">
                    <a:latin typeface="Verdana" charset="0"/>
                  </a:endParaRPr>
                </a:p>
              </p:txBody>
            </p:sp>
          </p:grp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670188" y="2052108"/>
                <a:ext cx="4217262" cy="1080688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 rot="9182297">
              <a:off x="4442313" y="1877333"/>
              <a:ext cx="1731744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049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89" y="709041"/>
            <a:ext cx="8558022" cy="543991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24000" y="1219200"/>
            <a:ext cx="4152900" cy="3390900"/>
            <a:chOff x="1524000" y="1219200"/>
            <a:chExt cx="4152900" cy="3390900"/>
          </a:xfrm>
        </p:grpSpPr>
        <p:grpSp>
          <p:nvGrpSpPr>
            <p:cNvPr id="25" name="Group 9"/>
            <p:cNvGrpSpPr>
              <a:grpSpLocks/>
            </p:cNvGrpSpPr>
            <p:nvPr/>
          </p:nvGrpSpPr>
          <p:grpSpPr bwMode="auto">
            <a:xfrm>
              <a:off x="4114800" y="1219200"/>
              <a:ext cx="704850" cy="228599"/>
              <a:chOff x="4724400" y="990600"/>
              <a:chExt cx="457200" cy="304800"/>
            </a:xfrm>
          </p:grpSpPr>
          <p:sp>
            <p:nvSpPr>
              <p:cNvPr id="33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4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524000" y="3467100"/>
              <a:ext cx="4152900" cy="1143000"/>
              <a:chOff x="895350" y="3619500"/>
              <a:chExt cx="4152900" cy="1143000"/>
            </a:xfrm>
          </p:grpSpPr>
          <p:sp>
            <p:nvSpPr>
              <p:cNvPr id="30" name="Rectangle 12"/>
              <p:cNvSpPr>
                <a:spLocks noChangeArrowheads="1"/>
              </p:cNvSpPr>
              <p:nvPr/>
            </p:nvSpPr>
            <p:spPr bwMode="auto">
              <a:xfrm>
                <a:off x="895350" y="3619500"/>
                <a:ext cx="4152900" cy="11430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31" name="Rectangle 13"/>
              <p:cNvSpPr>
                <a:spLocks noChangeArrowheads="1"/>
              </p:cNvSpPr>
              <p:nvPr/>
            </p:nvSpPr>
            <p:spPr bwMode="auto">
              <a:xfrm>
                <a:off x="1040049" y="3771900"/>
                <a:ext cx="3863502" cy="838199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1333500" y="3924300"/>
                <a:ext cx="3276600" cy="53340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>
                  <a:lnSpc>
                    <a:spcPct val="90000"/>
                  </a:lnSpc>
                </a:pP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Click </a:t>
                </a:r>
                <a:r>
                  <a:rPr lang="en-US" sz="3200" dirty="0">
                    <a:solidFill>
                      <a:srgbClr val="336699"/>
                    </a:solidFill>
                    <a:latin typeface="Verdana" charset="0"/>
                  </a:rPr>
                  <a:t>Advanced</a:t>
                </a:r>
              </a:p>
            </p:txBody>
          </p:sp>
        </p:grpSp>
        <p:sp>
          <p:nvSpPr>
            <p:cNvPr id="29" name="AutoShape 10"/>
            <p:cNvSpPr>
              <a:spLocks noChangeArrowheads="1"/>
            </p:cNvSpPr>
            <p:nvPr/>
          </p:nvSpPr>
          <p:spPr bwMode="auto">
            <a:xfrm>
              <a:off x="4362450" y="1600200"/>
              <a:ext cx="304800" cy="220980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7620000" y="751586"/>
            <a:ext cx="1143000" cy="16281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7" y="291211"/>
            <a:ext cx="8023606" cy="627557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85800" y="1669637"/>
            <a:ext cx="4191001" cy="2648757"/>
            <a:chOff x="533399" y="1219200"/>
            <a:chExt cx="4191001" cy="2648757"/>
          </a:xfrm>
        </p:grpSpPr>
        <p:grpSp>
          <p:nvGrpSpPr>
            <p:cNvPr id="12" name="Group 11"/>
            <p:cNvGrpSpPr/>
            <p:nvPr/>
          </p:nvGrpSpPr>
          <p:grpSpPr>
            <a:xfrm>
              <a:off x="533399" y="1219200"/>
              <a:ext cx="4191001" cy="990600"/>
              <a:chOff x="380999" y="1600200"/>
              <a:chExt cx="4191001" cy="990600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80999" y="1600200"/>
                <a:ext cx="4191001" cy="9906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99064" y="1722239"/>
                <a:ext cx="3954869" cy="74652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605952" y="1828800"/>
                <a:ext cx="3741092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 the search number</a:t>
                </a:r>
                <a:endParaRPr lang="en-US" sz="2800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0800000">
              <a:off x="1376680" y="1982158"/>
              <a:ext cx="304800" cy="1885799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1524001" y="4349490"/>
            <a:ext cx="381000" cy="374910"/>
          </a:xfrm>
          <a:prstGeom prst="rect">
            <a:avLst/>
          </a:prstGeom>
          <a:noFill/>
          <a:ln w="57150" cap="flat" cmpd="sng" algn="ctr">
            <a:solidFill>
              <a:srgbClr val="82422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011771" y="4473356"/>
            <a:ext cx="5028942" cy="1931670"/>
            <a:chOff x="2011771" y="4473356"/>
            <a:chExt cx="5028942" cy="193167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771" y="4473356"/>
              <a:ext cx="2240280" cy="1931670"/>
            </a:xfrm>
            <a:prstGeom prst="rect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20" name="Group 19"/>
            <p:cNvGrpSpPr/>
            <p:nvPr/>
          </p:nvGrpSpPr>
          <p:grpSpPr>
            <a:xfrm>
              <a:off x="3916513" y="5013106"/>
              <a:ext cx="3124200" cy="1066800"/>
              <a:chOff x="152400" y="5486400"/>
              <a:chExt cx="3124200" cy="10668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152400" y="5486400"/>
                <a:ext cx="3124200" cy="10668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381000" y="5791200"/>
                <a:ext cx="2667000" cy="4572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 smtClean="0">
                    <a:solidFill>
                      <a:srgbClr val="2CB603"/>
                    </a:solidFill>
                    <a:latin typeface="Calibri"/>
                    <a:cs typeface="Calibri"/>
                  </a:rPr>
                  <a:t>Click</a:t>
                </a:r>
                <a:r>
                  <a:rPr lang="en-US" dirty="0" smtClean="0">
                    <a:solidFill>
                      <a:srgbClr val="336699"/>
                    </a:solidFill>
                    <a:latin typeface="Calibri"/>
                    <a:cs typeface="Calibri"/>
                  </a:rPr>
                  <a:t> AND in builder</a:t>
                </a:r>
                <a:endParaRPr lang="en-US" dirty="0">
                  <a:solidFill>
                    <a:srgbClr val="33669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" name="Rectangle 23"/>
              <p:cNvSpPr>
                <a:spLocks noChangeArrowheads="1"/>
              </p:cNvSpPr>
              <p:nvPr/>
            </p:nvSpPr>
            <p:spPr bwMode="auto">
              <a:xfrm>
                <a:off x="304800" y="5633085"/>
                <a:ext cx="2819400" cy="767715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 rot="2258593">
              <a:off x="3091591" y="4846259"/>
              <a:ext cx="1258764" cy="322262"/>
            </a:xfrm>
            <a:prstGeom prst="leftArrow">
              <a:avLst>
                <a:gd name="adj1" fmla="val 50000"/>
                <a:gd name="adj2" fmla="val 9441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 bwMode="auto">
          <a:xfrm>
            <a:off x="7391400" y="294386"/>
            <a:ext cx="1143000" cy="16281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"/>
          <a:stretch/>
        </p:blipFill>
        <p:spPr>
          <a:xfrm>
            <a:off x="552323" y="320040"/>
            <a:ext cx="8039354" cy="62179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09800" y="2743200"/>
            <a:ext cx="5867400" cy="2397818"/>
            <a:chOff x="1752600" y="2611483"/>
            <a:chExt cx="5867400" cy="2397818"/>
          </a:xfrm>
        </p:grpSpPr>
        <p:grpSp>
          <p:nvGrpSpPr>
            <p:cNvPr id="9" name="Group 8"/>
            <p:cNvGrpSpPr/>
            <p:nvPr/>
          </p:nvGrpSpPr>
          <p:grpSpPr>
            <a:xfrm>
              <a:off x="1752600" y="3677499"/>
              <a:ext cx="5867400" cy="1331802"/>
              <a:chOff x="1638300" y="3437437"/>
              <a:chExt cx="5867400" cy="1331802"/>
            </a:xfrm>
          </p:grpSpPr>
          <p:sp>
            <p:nvSpPr>
              <p:cNvPr id="11" name="Rectangle 12"/>
              <p:cNvSpPr>
                <a:spLocks noChangeArrowheads="1"/>
              </p:cNvSpPr>
              <p:nvPr/>
            </p:nvSpPr>
            <p:spPr bwMode="auto">
              <a:xfrm>
                <a:off x="1638300" y="3437437"/>
                <a:ext cx="5867400" cy="133180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12" name="Rectangle 13"/>
              <p:cNvSpPr>
                <a:spLocks noChangeArrowheads="1"/>
              </p:cNvSpPr>
              <p:nvPr/>
            </p:nvSpPr>
            <p:spPr bwMode="auto">
              <a:xfrm>
                <a:off x="1892558" y="3646138"/>
                <a:ext cx="5419177" cy="914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198896" y="3886200"/>
                <a:ext cx="4746207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30659E"/>
                    </a:solidFill>
                    <a:latin typeface="Calibri"/>
                    <a:cs typeface="Calibri"/>
                  </a:rPr>
                  <a:t>Strategy is in the </a:t>
                </a:r>
                <a:r>
                  <a:rPr lang="en-US" sz="2800" smtClean="0">
                    <a:solidFill>
                      <a:srgbClr val="30659E"/>
                    </a:solidFill>
                    <a:latin typeface="Calibri"/>
                    <a:cs typeface="Calibri"/>
                  </a:rPr>
                  <a:t>search builder</a:t>
                </a:r>
                <a:endParaRPr lang="en-US" sz="2800" dirty="0">
                  <a:latin typeface="Calibri"/>
                  <a:cs typeface="Calibri"/>
                </a:endParaRPr>
              </a:p>
            </p:txBody>
          </p:sp>
        </p:grp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 rot="1435941">
              <a:off x="2351266" y="2611483"/>
              <a:ext cx="393700" cy="1790965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7391400" y="370586"/>
            <a:ext cx="1143000" cy="16281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0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"/>
          <a:stretch/>
        </p:blipFill>
        <p:spPr>
          <a:xfrm>
            <a:off x="552323" y="320040"/>
            <a:ext cx="8039354" cy="621792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14658" y="1223261"/>
            <a:ext cx="4191001" cy="3285482"/>
            <a:chOff x="422482" y="829318"/>
            <a:chExt cx="4191001" cy="3285482"/>
          </a:xfrm>
        </p:grpSpPr>
        <p:grpSp>
          <p:nvGrpSpPr>
            <p:cNvPr id="15" name="Group 14"/>
            <p:cNvGrpSpPr/>
            <p:nvPr/>
          </p:nvGrpSpPr>
          <p:grpSpPr>
            <a:xfrm>
              <a:off x="422482" y="829318"/>
              <a:ext cx="4191001" cy="2998438"/>
              <a:chOff x="380999" y="1600200"/>
              <a:chExt cx="4191001" cy="2998438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80999" y="1600200"/>
                <a:ext cx="4191001" cy="990600"/>
                <a:chOff x="380999" y="1600200"/>
                <a:chExt cx="4191001" cy="990600"/>
              </a:xfrm>
            </p:grpSpPr>
            <p:sp>
              <p:nvSpPr>
                <p:cNvPr id="19" name="Rectangle 12"/>
                <p:cNvSpPr>
                  <a:spLocks noChangeArrowheads="1"/>
                </p:cNvSpPr>
                <p:nvPr/>
              </p:nvSpPr>
              <p:spPr bwMode="auto">
                <a:xfrm>
                  <a:off x="380999" y="1600200"/>
                  <a:ext cx="4191001" cy="9906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rgbClr val="2E5D8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en-US" sz="3600" dirty="0" smtClean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  <p:sp>
              <p:nvSpPr>
                <p:cNvPr id="20" name="Rectangle 13"/>
                <p:cNvSpPr>
                  <a:spLocks noChangeArrowheads="1"/>
                </p:cNvSpPr>
                <p:nvPr/>
              </p:nvSpPr>
              <p:spPr bwMode="auto">
                <a:xfrm>
                  <a:off x="499064" y="1722239"/>
                  <a:ext cx="3954869" cy="746522"/>
                </a:xfrm>
                <a:prstGeom prst="rect">
                  <a:avLst/>
                </a:prstGeom>
                <a:noFill/>
                <a:ln w="28575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" name="Rectangle 20"/>
                <p:cNvSpPr/>
                <p:nvPr/>
              </p:nvSpPr>
              <p:spPr bwMode="auto">
                <a:xfrm>
                  <a:off x="605952" y="1828800"/>
                  <a:ext cx="3741092" cy="428625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/>
                  <a:r>
                    <a:rPr lang="en-US" sz="2800" dirty="0" smtClean="0">
                      <a:solidFill>
                        <a:srgbClr val="FF6600"/>
                      </a:solidFill>
                      <a:latin typeface="Calibri"/>
                      <a:cs typeface="Calibri"/>
                    </a:rPr>
                    <a:t>Click the search number</a:t>
                  </a:r>
                  <a:endParaRPr lang="en-US" sz="2800" dirty="0">
                    <a:solidFill>
                      <a:srgbClr val="336699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8" name="AutoShape 10"/>
              <p:cNvSpPr>
                <a:spLocks noChangeArrowheads="1"/>
              </p:cNvSpPr>
              <p:nvPr/>
            </p:nvSpPr>
            <p:spPr bwMode="auto">
              <a:xfrm rot="10800000">
                <a:off x="1300480" y="2362200"/>
                <a:ext cx="304800" cy="2236438"/>
              </a:xfrm>
              <a:prstGeom prst="upArrow">
                <a:avLst>
                  <a:gd name="adj1" fmla="val 50000"/>
                  <a:gd name="adj2" fmla="val 99314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341962" y="3865856"/>
              <a:ext cx="299979" cy="248944"/>
            </a:xfrm>
            <a:prstGeom prst="rect">
              <a:avLst/>
            </a:prstGeom>
            <a:noFill/>
            <a:ln w="57150" cap="flat" cmpd="sng" algn="ctr">
              <a:solidFill>
                <a:srgbClr val="82422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1200" y="4377061"/>
            <a:ext cx="4832434" cy="2060450"/>
            <a:chOff x="1752600" y="4134329"/>
            <a:chExt cx="4832434" cy="206045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4134331"/>
              <a:ext cx="2389632" cy="2060448"/>
            </a:xfrm>
            <a:prstGeom prst="rect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</p:pic>
        <p:grpSp>
          <p:nvGrpSpPr>
            <p:cNvPr id="24" name="Group 23"/>
            <p:cNvGrpSpPr/>
            <p:nvPr/>
          </p:nvGrpSpPr>
          <p:grpSpPr>
            <a:xfrm>
              <a:off x="3328654" y="4134329"/>
              <a:ext cx="3256380" cy="1841415"/>
              <a:chOff x="2573105" y="4743436"/>
              <a:chExt cx="3256380" cy="184141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705285" y="5518051"/>
                <a:ext cx="3124200" cy="1066800"/>
                <a:chOff x="152400" y="5486400"/>
                <a:chExt cx="3124200" cy="1066800"/>
              </a:xfrm>
            </p:grpSpPr>
            <p:sp>
              <p:nvSpPr>
                <p:cNvPr id="27" name="Rectangle 12"/>
                <p:cNvSpPr>
                  <a:spLocks noChangeArrowheads="1"/>
                </p:cNvSpPr>
                <p:nvPr/>
              </p:nvSpPr>
              <p:spPr bwMode="auto">
                <a:xfrm>
                  <a:off x="152400" y="5486400"/>
                  <a:ext cx="3124200" cy="106680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rgbClr val="2E5D8E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>
                    <a:lnSpc>
                      <a:spcPct val="120000"/>
                    </a:lnSpc>
                  </a:pPr>
                  <a:endParaRPr lang="en-US" sz="3600" dirty="0" smtClean="0">
                    <a:solidFill>
                      <a:srgbClr val="336699"/>
                    </a:solidFill>
                    <a:latin typeface="Verdana" charset="0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 bwMode="auto">
                <a:xfrm>
                  <a:off x="381000" y="5791200"/>
                  <a:ext cx="2667000" cy="4572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algn="ctr"/>
                  <a:r>
                    <a:rPr lang="en-US" dirty="0" smtClean="0">
                      <a:solidFill>
                        <a:srgbClr val="2CB603"/>
                      </a:solidFill>
                      <a:latin typeface="Calibri"/>
                      <a:cs typeface="Calibri"/>
                    </a:rPr>
                    <a:t>Click</a:t>
                  </a:r>
                  <a:r>
                    <a:rPr lang="en-US" dirty="0" smtClean="0">
                      <a:solidFill>
                        <a:srgbClr val="336699"/>
                      </a:solidFill>
                      <a:latin typeface="Calibri"/>
                      <a:cs typeface="Calibri"/>
                    </a:rPr>
                    <a:t> AND in builder</a:t>
                  </a:r>
                  <a:endParaRPr lang="en-US" dirty="0">
                    <a:solidFill>
                      <a:srgbClr val="336699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29" name="Rectangle 28"/>
                <p:cNvSpPr>
                  <a:spLocks noChangeArrowheads="1"/>
                </p:cNvSpPr>
                <p:nvPr/>
              </p:nvSpPr>
              <p:spPr bwMode="auto">
                <a:xfrm>
                  <a:off x="304800" y="5633085"/>
                  <a:ext cx="2819400" cy="767715"/>
                </a:xfrm>
                <a:prstGeom prst="rect">
                  <a:avLst/>
                </a:prstGeom>
                <a:noFill/>
                <a:ln w="28575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6" name="AutoShape 19"/>
              <p:cNvSpPr>
                <a:spLocks noChangeArrowheads="1"/>
              </p:cNvSpPr>
              <p:nvPr/>
            </p:nvSpPr>
            <p:spPr bwMode="auto">
              <a:xfrm rot="2975388">
                <a:off x="2104854" y="5211687"/>
                <a:ext cx="1258764" cy="322262"/>
              </a:xfrm>
              <a:prstGeom prst="leftArrow">
                <a:avLst>
                  <a:gd name="adj1" fmla="val 50000"/>
                  <a:gd name="adj2" fmla="val 94410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30" name="Rectangle 29"/>
          <p:cNvSpPr/>
          <p:nvPr/>
        </p:nvSpPr>
        <p:spPr bwMode="auto">
          <a:xfrm>
            <a:off x="7391400" y="304800"/>
            <a:ext cx="1143000" cy="16281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9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3718"/>
            <a:ext cx="7520686" cy="629056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362200" y="2971800"/>
            <a:ext cx="5867400" cy="2652232"/>
            <a:chOff x="2362200" y="2971800"/>
            <a:chExt cx="5867400" cy="2652232"/>
          </a:xfrm>
        </p:grpSpPr>
        <p:grpSp>
          <p:nvGrpSpPr>
            <p:cNvPr id="29" name="Group 28"/>
            <p:cNvGrpSpPr/>
            <p:nvPr/>
          </p:nvGrpSpPr>
          <p:grpSpPr>
            <a:xfrm>
              <a:off x="2362200" y="4292230"/>
              <a:ext cx="5867400" cy="1331802"/>
              <a:chOff x="1638300" y="3437437"/>
              <a:chExt cx="5867400" cy="1331802"/>
            </a:xfrm>
          </p:grpSpPr>
          <p:sp>
            <p:nvSpPr>
              <p:cNvPr id="31" name="Rectangle 12"/>
              <p:cNvSpPr>
                <a:spLocks noChangeArrowheads="1"/>
              </p:cNvSpPr>
              <p:nvPr/>
            </p:nvSpPr>
            <p:spPr bwMode="auto">
              <a:xfrm>
                <a:off x="1638300" y="3437437"/>
                <a:ext cx="5867400" cy="1331802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 sz="3600" dirty="0" smtClean="0">
                  <a:solidFill>
                    <a:srgbClr val="336699"/>
                  </a:solidFill>
                  <a:latin typeface="Verdana" charset="0"/>
                </a:endParaRPr>
              </a:p>
            </p:txBody>
          </p:sp>
          <p:sp>
            <p:nvSpPr>
              <p:cNvPr id="32" name="Rectangle 13"/>
              <p:cNvSpPr>
                <a:spLocks noChangeArrowheads="1"/>
              </p:cNvSpPr>
              <p:nvPr/>
            </p:nvSpPr>
            <p:spPr bwMode="auto">
              <a:xfrm>
                <a:off x="1892558" y="3646138"/>
                <a:ext cx="5419177" cy="914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2198896" y="3886200"/>
                <a:ext cx="4746207" cy="428625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sz="2800" dirty="0" smtClean="0">
                    <a:solidFill>
                      <a:srgbClr val="30659E"/>
                    </a:solidFill>
                    <a:latin typeface="Calibri"/>
                    <a:cs typeface="Calibri"/>
                  </a:rPr>
                  <a:t>Strategy is in the </a:t>
                </a:r>
                <a:r>
                  <a:rPr lang="en-US" sz="2800" smtClean="0">
                    <a:solidFill>
                      <a:srgbClr val="30659E"/>
                    </a:solidFill>
                    <a:latin typeface="Calibri"/>
                    <a:cs typeface="Calibri"/>
                  </a:rPr>
                  <a:t>search builder</a:t>
                </a:r>
                <a:endParaRPr lang="en-US" sz="2800" dirty="0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AutoShape 10"/>
            <p:cNvSpPr>
              <a:spLocks noChangeArrowheads="1"/>
            </p:cNvSpPr>
            <p:nvPr/>
          </p:nvSpPr>
          <p:spPr bwMode="auto">
            <a:xfrm>
              <a:off x="3341896" y="2971800"/>
              <a:ext cx="393700" cy="1790965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34" name="Rounded Rectangular Callout 33"/>
          <p:cNvSpPr/>
          <p:nvPr/>
        </p:nvSpPr>
        <p:spPr bwMode="auto">
          <a:xfrm>
            <a:off x="1017796" y="1906974"/>
            <a:ext cx="2286000" cy="762000"/>
          </a:xfrm>
          <a:prstGeom prst="wedgeRoundRectCallout">
            <a:avLst>
              <a:gd name="adj1" fmla="val -13063"/>
              <a:gd name="adj2" fmla="val 12281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804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Geneva" pitchFamily="-111" charset="0"/>
              </a:rPr>
              <a:t>Click Search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804000"/>
              </a:solidFill>
              <a:effectLst/>
              <a:latin typeface="Geneva" pitchFamily="-11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239000" y="281686"/>
            <a:ext cx="1143000" cy="162814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83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562864"/>
            <a:ext cx="8449056" cy="57322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52600" y="1570233"/>
            <a:ext cx="5029200" cy="3717534"/>
            <a:chOff x="1752600" y="1295400"/>
            <a:chExt cx="5029200" cy="3717534"/>
          </a:xfrm>
        </p:grpSpPr>
        <p:grpSp>
          <p:nvGrpSpPr>
            <p:cNvPr id="4" name="Group 3"/>
            <p:cNvGrpSpPr/>
            <p:nvPr/>
          </p:nvGrpSpPr>
          <p:grpSpPr>
            <a:xfrm>
              <a:off x="2057400" y="3412734"/>
              <a:ext cx="4724400" cy="1600200"/>
              <a:chOff x="2057400" y="4632442"/>
              <a:chExt cx="4724400" cy="1600200"/>
            </a:xfrm>
          </p:grpSpPr>
          <p:sp>
            <p:nvSpPr>
              <p:cNvPr id="7" name="Rectangle 9"/>
              <p:cNvSpPr>
                <a:spLocks noChangeArrowheads="1"/>
              </p:cNvSpPr>
              <p:nvPr/>
            </p:nvSpPr>
            <p:spPr bwMode="auto">
              <a:xfrm>
                <a:off x="2057400" y="4632442"/>
                <a:ext cx="4724400" cy="1600200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600" dirty="0">
                    <a:solidFill>
                      <a:srgbClr val="FF6600"/>
                    </a:solidFill>
                    <a:latin typeface="Verdana" charset="0"/>
                  </a:rPr>
                  <a:t>Results </a:t>
                </a: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from different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600" dirty="0" smtClean="0">
                    <a:solidFill>
                      <a:srgbClr val="FF6600"/>
                    </a:solidFill>
                    <a:latin typeface="Verdana" charset="0"/>
                  </a:rPr>
                  <a:t>search strategy</a:t>
                </a:r>
                <a:endParaRPr lang="en-US" sz="54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8" name="Rectangle 10"/>
              <p:cNvSpPr>
                <a:spLocks noChangeArrowheads="1"/>
              </p:cNvSpPr>
              <p:nvPr/>
            </p:nvSpPr>
            <p:spPr bwMode="auto">
              <a:xfrm>
                <a:off x="2209800" y="4788106"/>
                <a:ext cx="4419600" cy="1295400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752600" y="1295400"/>
              <a:ext cx="1143000" cy="532872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 rot="3551652">
              <a:off x="2231904" y="2611405"/>
              <a:ext cx="2208068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6705600" y="562864"/>
            <a:ext cx="1143000" cy="199136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3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562864"/>
            <a:ext cx="8449056" cy="573227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95130" y="2370481"/>
            <a:ext cx="5638800" cy="3265439"/>
            <a:chOff x="1195130" y="2370481"/>
            <a:chExt cx="5638800" cy="3265439"/>
          </a:xfrm>
        </p:grpSpPr>
        <p:grpSp>
          <p:nvGrpSpPr>
            <p:cNvPr id="18" name="Group 17"/>
            <p:cNvGrpSpPr/>
            <p:nvPr/>
          </p:nvGrpSpPr>
          <p:grpSpPr>
            <a:xfrm>
              <a:off x="1195130" y="2370481"/>
              <a:ext cx="5638800" cy="2828259"/>
              <a:chOff x="1219200" y="1828800"/>
              <a:chExt cx="5638800" cy="2828259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219200" y="1828800"/>
                <a:ext cx="5638800" cy="1600200"/>
                <a:chOff x="1219200" y="3779536"/>
                <a:chExt cx="5638800" cy="1600200"/>
              </a:xfrm>
            </p:grpSpPr>
            <p:sp>
              <p:nvSpPr>
                <p:cNvPr id="12" name="Rectangle 11"/>
                <p:cNvSpPr>
                  <a:spLocks noChangeArrowheads="1"/>
                </p:cNvSpPr>
                <p:nvPr/>
              </p:nvSpPr>
              <p:spPr bwMode="auto">
                <a:xfrm>
                  <a:off x="1219200" y="3779536"/>
                  <a:ext cx="5638800" cy="1600200"/>
                </a:xfrm>
                <a:prstGeom prst="rect">
                  <a:avLst/>
                </a:prstGeom>
                <a:solidFill>
                  <a:srgbClr val="FFFFFF"/>
                </a:solidFill>
                <a:ln w="76200">
                  <a:solidFill>
                    <a:srgbClr val="2B5D8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90000"/>
                    </a:lnSpc>
                  </a:pPr>
                  <a:r>
                    <a:rPr lang="en-US" sz="3400" dirty="0" smtClean="0">
                      <a:solidFill>
                        <a:srgbClr val="FF6600"/>
                      </a:solidFill>
                      <a:latin typeface="Verdana" charset="0"/>
                    </a:rPr>
                    <a:t>Select article # 4</a:t>
                  </a:r>
                  <a:r>
                    <a:rPr lang="en-US" sz="3600" dirty="0" smtClean="0">
                      <a:solidFill>
                        <a:schemeClr val="bg1"/>
                      </a:solidFill>
                      <a:latin typeface="Verdana" charset="0"/>
                    </a:rPr>
                    <a:t>.</a:t>
                  </a:r>
                  <a:endParaRPr lang="en-US" sz="54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13" name="Rectangle 12"/>
                <p:cNvSpPr>
                  <a:spLocks noChangeArrowheads="1"/>
                </p:cNvSpPr>
                <p:nvPr/>
              </p:nvSpPr>
              <p:spPr bwMode="auto">
                <a:xfrm>
                  <a:off x="1409700" y="3931936"/>
                  <a:ext cx="5257799" cy="1295400"/>
                </a:xfrm>
                <a:prstGeom prst="rect">
                  <a:avLst/>
                </a:prstGeom>
                <a:noFill/>
                <a:ln w="38100">
                  <a:solidFill>
                    <a:srgbClr val="5CC26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sp>
            <p:nvSpPr>
              <p:cNvPr id="11" name="AutoShape 19"/>
              <p:cNvSpPr>
                <a:spLocks noChangeArrowheads="1"/>
              </p:cNvSpPr>
              <p:nvPr/>
            </p:nvSpPr>
            <p:spPr bwMode="auto">
              <a:xfrm rot="16200000">
                <a:off x="897599" y="3549389"/>
                <a:ext cx="1837659" cy="377682"/>
              </a:xfrm>
              <a:prstGeom prst="leftArrow">
                <a:avLst>
                  <a:gd name="adj1" fmla="val 46614"/>
                  <a:gd name="adj2" fmla="val 75608"/>
                </a:avLst>
              </a:prstGeom>
              <a:gradFill rotWithShape="0">
                <a:gsLst>
                  <a:gs pos="0">
                    <a:srgbClr val="0047DF"/>
                  </a:gs>
                  <a:gs pos="100000">
                    <a:srgbClr val="43E141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rgbClr val="0047D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600200" y="5254920"/>
              <a:ext cx="381000" cy="381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FF6600"/>
                  </a:solidFill>
                  <a:latin typeface="Times" charset="0"/>
                </a:rPr>
                <a:t>X</a:t>
              </a:r>
              <a:endParaRPr lang="en-US" sz="1400" dirty="0">
                <a:solidFill>
                  <a:srgbClr val="FF6600"/>
                </a:solidFill>
                <a:latin typeface="Times" charset="0"/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6705600" y="562864"/>
            <a:ext cx="1143000" cy="199136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7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562864"/>
            <a:ext cx="8449056" cy="57322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43400" y="1066800"/>
            <a:ext cx="4265167" cy="1600200"/>
            <a:chOff x="4421633" y="1066800"/>
            <a:chExt cx="4265167" cy="16002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421633" y="1066800"/>
              <a:ext cx="4265167" cy="1600200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</a:rPr>
                <a:t>1) </a:t>
              </a:r>
              <a:r>
                <a:rPr lang="en-US" sz="3200" dirty="0" smtClean="0">
                  <a:solidFill>
                    <a:srgbClr val="3CA642"/>
                  </a:solidFill>
                  <a:latin typeface="Verdana" charset="0"/>
                </a:rPr>
                <a:t>Click</a:t>
              </a:r>
              <a:r>
                <a:rPr lang="en-US" sz="32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charset="0"/>
                </a:rPr>
                <a:t>Summary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597479" y="1206500"/>
              <a:ext cx="3936921" cy="13081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2667000" y="1256448"/>
            <a:ext cx="3359026" cy="382588"/>
          </a:xfrm>
          <a:prstGeom prst="leftArrow">
            <a:avLst>
              <a:gd name="adj1" fmla="val 50000"/>
              <a:gd name="adj2" fmla="val 11534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pic>
        <p:nvPicPr>
          <p:cNvPr id="19" name="Picture 18" descr="Screen Shot 2015-04-13 at 1.03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17" y="1219200"/>
            <a:ext cx="1680210" cy="1668780"/>
          </a:xfrm>
          <a:prstGeom prst="rect">
            <a:avLst/>
          </a:prstGeom>
          <a:ln w="19050" cmpd="sng">
            <a:solidFill>
              <a:srgbClr val="7F7F7F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533400" y="2057401"/>
            <a:ext cx="4572000" cy="3694271"/>
            <a:chOff x="533400" y="2057401"/>
            <a:chExt cx="4572000" cy="3694271"/>
          </a:xfrm>
        </p:grpSpPr>
        <p:grpSp>
          <p:nvGrpSpPr>
            <p:cNvPr id="21" name="Group 20"/>
            <p:cNvGrpSpPr/>
            <p:nvPr/>
          </p:nvGrpSpPr>
          <p:grpSpPr>
            <a:xfrm>
              <a:off x="533400" y="4456272"/>
              <a:ext cx="4572000" cy="1295400"/>
              <a:chOff x="304800" y="4114800"/>
              <a:chExt cx="3962400" cy="1295400"/>
            </a:xfrm>
          </p:grpSpPr>
          <p:sp>
            <p:nvSpPr>
              <p:cNvPr id="23" name="Rectangle 11"/>
              <p:cNvSpPr>
                <a:spLocks noChangeArrowheads="1"/>
              </p:cNvSpPr>
              <p:nvPr/>
            </p:nvSpPr>
            <p:spPr bwMode="auto">
              <a:xfrm>
                <a:off x="304800" y="4114800"/>
                <a:ext cx="3962400" cy="12954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spcAft>
                    <a:spcPts val="1200"/>
                  </a:spcAft>
                </a:pPr>
                <a:endParaRPr lang="en-US" sz="2600" dirty="0">
                  <a:solidFill>
                    <a:srgbClr val="01A63A"/>
                  </a:solidFill>
                  <a:latin typeface="Verdana" charset="0"/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457200" y="4267200"/>
                <a:ext cx="3657600" cy="990599"/>
                <a:chOff x="457200" y="4267200"/>
                <a:chExt cx="3657600" cy="990599"/>
              </a:xfrm>
            </p:grpSpPr>
            <p:sp>
              <p:nvSpPr>
                <p:cNvPr id="25" name="Rectangle 12"/>
                <p:cNvSpPr>
                  <a:spLocks noChangeArrowheads="1"/>
                </p:cNvSpPr>
                <p:nvPr/>
              </p:nvSpPr>
              <p:spPr bwMode="auto">
                <a:xfrm>
                  <a:off x="457200" y="4267200"/>
                  <a:ext cx="3657600" cy="990599"/>
                </a:xfrm>
                <a:prstGeom prst="rect">
                  <a:avLst/>
                </a:prstGeom>
                <a:noFill/>
                <a:ln w="28575">
                  <a:solidFill>
                    <a:srgbClr val="5DC268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609600" y="4495800"/>
                  <a:ext cx="3352800" cy="60960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3200" dirty="0" smtClean="0">
                      <a:solidFill>
                        <a:srgbClr val="000000"/>
                      </a:solidFill>
                      <a:latin typeface="Verdana" charset="0"/>
                    </a:rPr>
                    <a:t>2) </a:t>
                  </a:r>
                  <a:r>
                    <a:rPr lang="en-US" sz="3200" dirty="0" smtClean="0">
                      <a:solidFill>
                        <a:srgbClr val="3CA642"/>
                      </a:solidFill>
                      <a:latin typeface="Verdana" charset="0"/>
                    </a:rPr>
                    <a:t>Select</a:t>
                  </a:r>
                  <a:r>
                    <a:rPr lang="en-US" sz="3200" dirty="0" smtClean="0">
                      <a:solidFill>
                        <a:srgbClr val="000000"/>
                      </a:solidFill>
                      <a:latin typeface="Verdana" charset="0"/>
                    </a:rPr>
                    <a:t> Abstract</a:t>
                  </a:r>
                  <a:endParaRPr kumimoji="0" lang="en-US" sz="3200" b="0" i="0" u="none" strike="noStrike" cap="none" normalizeH="0" baseline="0" dirty="0">
                    <a:solidFill>
                      <a:srgbClr val="000000"/>
                    </a:solidFill>
                    <a:effectLst/>
                    <a:latin typeface="Geneva" pitchFamily="-111" charset="0"/>
                  </a:endParaRPr>
                </a:p>
              </p:txBody>
            </p:sp>
          </p:grpSp>
        </p:grp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 rot="5400000">
              <a:off x="559681" y="3250320"/>
              <a:ext cx="2843037" cy="457199"/>
            </a:xfrm>
            <a:prstGeom prst="leftArrow">
              <a:avLst>
                <a:gd name="adj1" fmla="val 50000"/>
                <a:gd name="adj2" fmla="val 118957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7" name="Rectangle 26"/>
          <p:cNvSpPr/>
          <p:nvPr/>
        </p:nvSpPr>
        <p:spPr bwMode="auto">
          <a:xfrm>
            <a:off x="6705600" y="562864"/>
            <a:ext cx="1143000" cy="199136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</a:t>
            </a:r>
            <a:r>
              <a:rPr kumimoji="0" lang="en-US" sz="900" b="0" i="0" u="sng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7048"/>
            <a:ext cx="4786376" cy="634390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2668" y="3810000"/>
            <a:ext cx="4191000" cy="1712841"/>
            <a:chOff x="412668" y="3810000"/>
            <a:chExt cx="4191000" cy="1712841"/>
          </a:xfrm>
        </p:grpSpPr>
        <p:grpSp>
          <p:nvGrpSpPr>
            <p:cNvPr id="26" name="Group 25"/>
            <p:cNvGrpSpPr/>
            <p:nvPr/>
          </p:nvGrpSpPr>
          <p:grpSpPr>
            <a:xfrm>
              <a:off x="412668" y="3810000"/>
              <a:ext cx="4191000" cy="1447800"/>
              <a:chOff x="2057400" y="1066800"/>
              <a:chExt cx="4191000" cy="1447800"/>
            </a:xfrm>
          </p:grpSpPr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2057400" y="1066800"/>
                <a:ext cx="4191000" cy="14478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2800" smtClean="0">
                    <a:solidFill>
                      <a:srgbClr val="FF6600"/>
                    </a:solidFill>
                    <a:latin typeface="Verdana" charset="0"/>
                  </a:rPr>
                  <a:t>Icon 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for full text</a:t>
                </a: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2247900" y="1219200"/>
                <a:ext cx="3810000" cy="1143000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7" name="AutoShape 19"/>
            <p:cNvSpPr>
              <a:spLocks noChangeArrowheads="1"/>
            </p:cNvSpPr>
            <p:nvPr/>
          </p:nvSpPr>
          <p:spPr bwMode="auto">
            <a:xfrm rot="12353708">
              <a:off x="2520456" y="5145159"/>
              <a:ext cx="2054357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834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321183"/>
            <a:ext cx="8473821" cy="57748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67001" y="4864101"/>
            <a:ext cx="6096000" cy="1689100"/>
            <a:chOff x="2667001" y="4864101"/>
            <a:chExt cx="6096000" cy="16891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u="sng" dirty="0" smtClean="0">
                    <a:solidFill>
                      <a:srgbClr val="003366"/>
                    </a:solidFill>
                    <a:latin typeface="Calibri"/>
                    <a:cs typeface="Calibri"/>
                  </a:rPr>
                  <a:t>Re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gister</a:t>
                </a:r>
                <a:r>
                  <a:rPr kumimoji="0" lang="en-US" sz="2800" b="0" i="0" u="sng" strike="noStrike" cap="none" normalizeH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for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</a:t>
                </a: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cs typeface="Calibri"/>
                  </a:rPr>
                  <a:t>a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n NCBI account</a:t>
                </a:r>
                <a:endParaRPr kumimoji="0" lang="en-US" sz="2800" b="0" i="0" u="sng" strike="noStrike" cap="none" normalizeH="0" baseline="0" dirty="0">
                  <a:ln>
                    <a:noFill/>
                  </a:ln>
                  <a:solidFill>
                    <a:srgbClr val="003366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741450">
            <a:off x="2435765" y="4619100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12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3" y="257047"/>
            <a:ext cx="4786376" cy="63439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53010" y="3978256"/>
            <a:ext cx="6781800" cy="1933057"/>
            <a:chOff x="2053010" y="3978256"/>
            <a:chExt cx="6781800" cy="1933057"/>
          </a:xfrm>
        </p:grpSpPr>
        <p:grpSp>
          <p:nvGrpSpPr>
            <p:cNvPr id="2" name="Group 1"/>
            <p:cNvGrpSpPr/>
            <p:nvPr/>
          </p:nvGrpSpPr>
          <p:grpSpPr>
            <a:xfrm>
              <a:off x="2053010" y="3978256"/>
              <a:ext cx="6781800" cy="1676400"/>
              <a:chOff x="1828800" y="3047999"/>
              <a:chExt cx="6781800" cy="1676400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1828800" y="3047999"/>
                <a:ext cx="6781800" cy="16764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600" dirty="0" smtClean="0">
                    <a:solidFill>
                      <a:srgbClr val="FF6600"/>
                    </a:solidFill>
                    <a:latin typeface="Verdana" charset="0"/>
                  </a:rPr>
                  <a:t>Click      for </a:t>
                </a:r>
                <a:r>
                  <a:rPr lang="en-US" sz="3600" dirty="0" err="1">
                    <a:solidFill>
                      <a:srgbClr val="FF6600"/>
                    </a:solidFill>
                    <a:latin typeface="Verdana" charset="0"/>
                  </a:rPr>
                  <a:t>MeSH</a:t>
                </a:r>
                <a:r>
                  <a:rPr lang="en-US" sz="3600" dirty="0">
                    <a:solidFill>
                      <a:srgbClr val="FF6600"/>
                    </a:solidFill>
                    <a:latin typeface="Verdana" charset="0"/>
                  </a:rPr>
                  <a:t> </a:t>
                </a:r>
                <a:r>
                  <a:rPr lang="en-US" sz="3600" dirty="0" smtClean="0">
                    <a:solidFill>
                      <a:srgbClr val="FF6600"/>
                    </a:solidFill>
                    <a:latin typeface="Verdana" charset="0"/>
                  </a:rPr>
                  <a:t>terms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2019300" y="3234689"/>
                <a:ext cx="6400800" cy="1303020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3653790" y="3428999"/>
                <a:ext cx="609600" cy="762000"/>
                <a:chOff x="3048000" y="3429000"/>
                <a:chExt cx="609600" cy="762000"/>
              </a:xfrm>
            </p:grpSpPr>
            <p:sp>
              <p:nvSpPr>
                <p:cNvPr id="15" name="Rounded Rectangle 8"/>
                <p:cNvSpPr>
                  <a:spLocks noChangeArrowheads="1"/>
                </p:cNvSpPr>
                <p:nvPr/>
              </p:nvSpPr>
              <p:spPr bwMode="auto">
                <a:xfrm>
                  <a:off x="3048000" y="3505200"/>
                  <a:ext cx="609600" cy="6858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9D9D9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 eaLnBrk="0" hangingPunct="0">
                    <a:lnSpc>
                      <a:spcPct val="50000"/>
                    </a:lnSpc>
                  </a:pPr>
                  <a:endParaRPr lang="en-US" sz="4800" dirty="0" smtClean="0">
                    <a:latin typeface="ＭＳ ゴシック"/>
                    <a:ea typeface="ＭＳ ゴシック"/>
                    <a:cs typeface="ＭＳ ゴシック"/>
                  </a:endParaRPr>
                </a:p>
                <a:p>
                  <a:pPr eaLnBrk="0" hangingPunct="0">
                    <a:lnSpc>
                      <a:spcPct val="50000"/>
                    </a:lnSpc>
                  </a:pPr>
                  <a:endParaRPr lang="en-US" sz="4800" dirty="0" smtClean="0">
                    <a:latin typeface="ＭＳ ゴシック"/>
                    <a:ea typeface="ＭＳ ゴシック"/>
                    <a:cs typeface="ＭＳ ゴシック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3086100" y="3429000"/>
                  <a:ext cx="533400" cy="68580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4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neva" pitchFamily="-111" charset="0"/>
                    </a:rPr>
                    <a:t>+</a:t>
                  </a:r>
                  <a:endParaRPr kumimoji="0" lang="en-US" sz="4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neva" pitchFamily="-111" charset="0"/>
                  </a:endParaRPr>
                </a:p>
              </p:txBody>
            </p:sp>
          </p:grpSp>
        </p:grp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 rot="19394116">
              <a:off x="4653789" y="5528726"/>
              <a:ext cx="1861287" cy="382587"/>
            </a:xfrm>
            <a:prstGeom prst="leftArrow">
              <a:avLst>
                <a:gd name="adj1" fmla="val 42405"/>
                <a:gd name="adj2" fmla="val 8516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35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6605016" cy="59121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1371600"/>
            <a:ext cx="8229600" cy="4495800"/>
            <a:chOff x="457200" y="1371600"/>
            <a:chExt cx="8229600" cy="4495800"/>
          </a:xfrm>
        </p:grpSpPr>
        <p:sp>
          <p:nvSpPr>
            <p:cNvPr id="15" name="Rectangular Callout 14"/>
            <p:cNvSpPr/>
            <p:nvPr/>
          </p:nvSpPr>
          <p:spPr bwMode="auto">
            <a:xfrm>
              <a:off x="4876800" y="1371600"/>
              <a:ext cx="3810000" cy="721295"/>
            </a:xfrm>
            <a:prstGeom prst="wedgeRectCallout">
              <a:avLst>
                <a:gd name="adj1" fmla="val -68218"/>
                <a:gd name="adj2" fmla="val 172075"/>
              </a:avLst>
            </a:prstGeom>
            <a:solidFill>
              <a:schemeClr val="bg1"/>
            </a:solidFill>
            <a:ln w="57150" cap="flat" cmpd="sng" algn="ctr">
              <a:solidFill>
                <a:srgbClr val="37D1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erdana" charset="0"/>
                  <a:ea typeface="Verdana" charset="0"/>
                  <a:cs typeface="Verdana" charset="0"/>
                </a:rPr>
                <a:t>Mesh Terms Index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57200" y="1750060"/>
              <a:ext cx="2718816" cy="4117340"/>
            </a:xfrm>
            <a:prstGeom prst="rect">
              <a:avLst/>
            </a:prstGeom>
            <a:noFill/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9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6605016" cy="5912104"/>
          </a:xfrm>
          <a:prstGeom prst="rect">
            <a:avLst/>
          </a:prstGeom>
        </p:spPr>
      </p:pic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4114800" y="383388"/>
            <a:ext cx="4724400" cy="6140704"/>
          </a:xfrm>
          <a:prstGeom prst="rect">
            <a:avLst/>
          </a:prstGeom>
          <a:solidFill>
            <a:schemeClr val="bg1"/>
          </a:solidFill>
          <a:ln w="88900">
            <a:solidFill>
              <a:srgbClr val="3299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4283034" y="591787"/>
            <a:ext cx="4403766" cy="5732813"/>
          </a:xfrm>
          <a:prstGeom prst="rect">
            <a:avLst/>
          </a:prstGeom>
          <a:noFill/>
          <a:ln w="38100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264226" y="5257800"/>
            <a:ext cx="7965374" cy="833515"/>
            <a:chOff x="264226" y="5257800"/>
            <a:chExt cx="7965374" cy="833515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64226" y="5486401"/>
              <a:ext cx="1564574" cy="304800"/>
            </a:xfrm>
            <a:prstGeom prst="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6096000" y="5257800"/>
              <a:ext cx="762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AND</a:t>
              </a:r>
            </a:p>
          </p:txBody>
        </p:sp>
        <p:sp>
          <p:nvSpPr>
            <p:cNvPr id="19" name="Rectangle 34"/>
            <p:cNvSpPr>
              <a:spLocks noChangeArrowheads="1"/>
            </p:cNvSpPr>
            <p:nvPr/>
          </p:nvSpPr>
          <p:spPr bwMode="auto">
            <a:xfrm>
              <a:off x="4724400" y="5715000"/>
              <a:ext cx="3505200" cy="376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rgbClr val="FF6633"/>
                  </a:solidFill>
                  <a:latin typeface="Verdana" charset="0"/>
                </a:rPr>
                <a:t>T</a:t>
              </a:r>
              <a:r>
                <a:rPr lang="en-US" b="1" dirty="0" smtClean="0">
                  <a:solidFill>
                    <a:srgbClr val="FF6633"/>
                  </a:solidFill>
                  <a:latin typeface="Verdana" charset="0"/>
                </a:rPr>
                <a:t>reatment </a:t>
              </a:r>
              <a:r>
                <a:rPr lang="en-US" b="1" dirty="0">
                  <a:solidFill>
                    <a:srgbClr val="FF6633"/>
                  </a:solidFill>
                  <a:latin typeface="Verdana" charset="0"/>
                </a:rPr>
                <a:t>O</a:t>
              </a:r>
              <a:r>
                <a:rPr lang="en-US" b="1" dirty="0" smtClean="0">
                  <a:solidFill>
                    <a:srgbClr val="FF6633"/>
                  </a:solidFill>
                  <a:latin typeface="Verdana" charset="0"/>
                </a:rPr>
                <a:t>utcome</a:t>
              </a:r>
              <a:endParaRPr lang="en-US" b="1" dirty="0">
                <a:solidFill>
                  <a:srgbClr val="FF6633"/>
                </a:solidFill>
              </a:endParaRPr>
            </a:p>
          </p:txBody>
        </p:sp>
      </p:grpSp>
      <p:sp>
        <p:nvSpPr>
          <p:cNvPr id="20" name="Rectangle 27"/>
          <p:cNvSpPr>
            <a:spLocks noChangeArrowheads="1"/>
          </p:cNvSpPr>
          <p:nvPr/>
        </p:nvSpPr>
        <p:spPr bwMode="auto">
          <a:xfrm>
            <a:off x="4648200" y="762000"/>
            <a:ext cx="365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 Database</a:t>
            </a:r>
            <a:endParaRPr lang="en-US" sz="2900" dirty="0">
              <a:solidFill>
                <a:srgbClr val="FF66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600" dirty="0">
                <a:solidFill>
                  <a:srgbClr val="2B5D8F"/>
                </a:solidFill>
              </a:rPr>
              <a:t>searches </a:t>
            </a:r>
            <a:r>
              <a:rPr lang="en-US" sz="2600" i="1" dirty="0">
                <a:solidFill>
                  <a:srgbClr val="2B5D8F"/>
                </a:solidFill>
              </a:rPr>
              <a:t>only</a:t>
            </a:r>
            <a:endParaRPr lang="en-US" sz="2600" i="1" dirty="0">
              <a:solidFill>
                <a:srgbClr val="2B5D8F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700" i="1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the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900" dirty="0">
                <a:solidFill>
                  <a:srgbClr val="FF6600"/>
                </a:solidFill>
                <a:latin typeface="Book Antiqua" charset="0"/>
              </a:rPr>
              <a:t>MeSH</a:t>
            </a:r>
            <a:r>
              <a:rPr lang="en-US" sz="2700" dirty="0">
                <a:solidFill>
                  <a:srgbClr val="002A7E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terms</a:t>
            </a:r>
            <a:r>
              <a:rPr lang="en-US" sz="2600" dirty="0">
                <a:solidFill>
                  <a:srgbClr val="2B5D8F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2B5D8F"/>
                </a:solidFill>
              </a:rPr>
              <a:t>for: </a:t>
            </a:r>
          </a:p>
        </p:txBody>
      </p:sp>
      <p:sp>
        <p:nvSpPr>
          <p:cNvPr id="25" name="Rounded Rectangular Callout 24"/>
          <p:cNvSpPr/>
          <p:nvPr/>
        </p:nvSpPr>
        <p:spPr bwMode="auto">
          <a:xfrm>
            <a:off x="1600200" y="1695552"/>
            <a:ext cx="2362200" cy="914400"/>
          </a:xfrm>
          <a:prstGeom prst="wedgeRoundRectCallout">
            <a:avLst>
              <a:gd name="adj1" fmla="val -20958"/>
              <a:gd name="adj2" fmla="val 9700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rPr>
              <a:t>The * indicates Major focus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4226" y="2667000"/>
            <a:ext cx="7889174" cy="2165151"/>
            <a:chOff x="264226" y="2667000"/>
            <a:chExt cx="7889174" cy="2165151"/>
          </a:xfrm>
        </p:grpSpPr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264226" y="4531717"/>
              <a:ext cx="1955470" cy="300434"/>
            </a:xfrm>
            <a:prstGeom prst="rect">
              <a:avLst/>
            </a:prstGeom>
            <a:noFill/>
            <a:ln w="76200" cmpd="sng">
              <a:solidFill>
                <a:srgbClr val="008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00600" y="2667000"/>
              <a:ext cx="3352800" cy="1361704"/>
              <a:chOff x="4800600" y="2667000"/>
              <a:chExt cx="3352800" cy="1361704"/>
            </a:xfrm>
          </p:grpSpPr>
          <p:sp>
            <p:nvSpPr>
              <p:cNvPr id="22" name="Rectangle 30"/>
              <p:cNvSpPr>
                <a:spLocks noChangeArrowheads="1"/>
              </p:cNvSpPr>
              <p:nvPr/>
            </p:nvSpPr>
            <p:spPr bwMode="auto">
              <a:xfrm>
                <a:off x="4800600" y="3647704"/>
                <a:ext cx="33528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Pain measurement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  <p:sp>
            <p:nvSpPr>
              <p:cNvPr id="23" name="Rectangle 32"/>
              <p:cNvSpPr>
                <a:spLocks noChangeArrowheads="1"/>
              </p:cNvSpPr>
              <p:nvPr/>
            </p:nvSpPr>
            <p:spPr bwMode="auto">
              <a:xfrm>
                <a:off x="6096000" y="3157352"/>
                <a:ext cx="7620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000000"/>
                    </a:solidFill>
                  </a:rPr>
                  <a:t>OR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30"/>
              <p:cNvSpPr>
                <a:spLocks noChangeArrowheads="1"/>
              </p:cNvSpPr>
              <p:nvPr/>
            </p:nvSpPr>
            <p:spPr bwMode="auto">
              <a:xfrm>
                <a:off x="5638800" y="2667000"/>
                <a:ext cx="1676400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b="1" dirty="0" smtClean="0">
                    <a:solidFill>
                      <a:srgbClr val="3366FF"/>
                    </a:solidFill>
                    <a:latin typeface="Verdana" charset="0"/>
                  </a:rPr>
                  <a:t>Pain/pc</a:t>
                </a:r>
                <a:endParaRPr lang="en-US" b="1" dirty="0">
                  <a:solidFill>
                    <a:srgbClr val="3366FF"/>
                  </a:solidFill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254330" y="3148940"/>
            <a:ext cx="8051470" cy="1953083"/>
            <a:chOff x="254330" y="3148940"/>
            <a:chExt cx="8051470" cy="195308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254330" y="3148940"/>
              <a:ext cx="2133600" cy="304800"/>
            </a:xfrm>
            <a:prstGeom prst="rect">
              <a:avLst/>
            </a:prstGeom>
            <a:noFill/>
            <a:ln w="76200" cap="flat" cmpd="sng" algn="ctr">
              <a:solidFill>
                <a:srgbClr val="37D14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4" name="Rectangle 30"/>
            <p:cNvSpPr>
              <a:spLocks noChangeArrowheads="1"/>
            </p:cNvSpPr>
            <p:nvPr/>
          </p:nvSpPr>
          <p:spPr bwMode="auto">
            <a:xfrm>
              <a:off x="4648200" y="4721023"/>
              <a:ext cx="36576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37D142"/>
                  </a:solidFill>
                  <a:latin typeface="Verdana" charset="0"/>
                </a:rPr>
                <a:t>Bone Neoplasms/</a:t>
              </a:r>
              <a:r>
                <a:rPr lang="en-US" b="1" dirty="0" err="1" smtClean="0">
                  <a:solidFill>
                    <a:srgbClr val="37D142"/>
                  </a:solidFill>
                  <a:latin typeface="Verdana" charset="0"/>
                </a:rPr>
                <a:t>sc</a:t>
              </a:r>
              <a:endParaRPr lang="en-US" b="1" dirty="0">
                <a:solidFill>
                  <a:srgbClr val="37D142"/>
                </a:solidFill>
              </a:endParaRPr>
            </a:p>
          </p:txBody>
        </p:sp>
        <p:sp>
          <p:nvSpPr>
            <p:cNvPr id="27" name="Rectangle 32"/>
            <p:cNvSpPr>
              <a:spLocks noChangeArrowheads="1"/>
            </p:cNvSpPr>
            <p:nvPr/>
          </p:nvSpPr>
          <p:spPr bwMode="auto">
            <a:xfrm>
              <a:off x="6096000" y="4150717"/>
              <a:ext cx="762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b="1" dirty="0">
                  <a:solidFill>
                    <a:srgbClr val="000000"/>
                  </a:solidFill>
                </a:rPr>
                <a:t>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6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533400"/>
            <a:ext cx="6605016" cy="59121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43400" y="990600"/>
            <a:ext cx="4419600" cy="5334000"/>
            <a:chOff x="4343400" y="990600"/>
            <a:chExt cx="4419600" cy="5334000"/>
          </a:xfrm>
        </p:grpSpPr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4343400" y="990600"/>
              <a:ext cx="4419600" cy="5334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32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501243" y="1143000"/>
              <a:ext cx="4103914" cy="50292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659086" y="1447800"/>
              <a:ext cx="3788229" cy="1905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Look at subject headings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in the</a:t>
              </a:r>
              <a:endParaRPr lang="en-US" sz="2700" dirty="0">
                <a:solidFill>
                  <a:srgbClr val="2B5D8F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Book Antiqua" charset="0"/>
                </a:rPr>
                <a:t>MeSH Terms Index</a:t>
              </a:r>
              <a:endParaRPr lang="en-US" sz="27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</a:rPr>
                <a:t>for additional terms.</a:t>
              </a:r>
              <a:endParaRPr lang="en-US" sz="2800" dirty="0">
                <a:solidFill>
                  <a:srgbClr val="2B5D8F"/>
                </a:solidFill>
              </a:endParaRPr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5181600" y="3657600"/>
              <a:ext cx="2743200" cy="1295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You may want to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write a new search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program using:</a:t>
              </a:r>
              <a:endParaRPr lang="en-US" sz="2800" dirty="0">
                <a:solidFill>
                  <a:srgbClr val="2B5D8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9184" y="4753098"/>
            <a:ext cx="7824216" cy="1177636"/>
            <a:chOff x="329184" y="4753098"/>
            <a:chExt cx="7824216" cy="1177636"/>
          </a:xfrm>
        </p:grpSpPr>
        <p:sp>
          <p:nvSpPr>
            <p:cNvPr id="35" name="Rectangle 19"/>
            <p:cNvSpPr>
              <a:spLocks noChangeArrowheads="1"/>
            </p:cNvSpPr>
            <p:nvPr/>
          </p:nvSpPr>
          <p:spPr bwMode="auto">
            <a:xfrm>
              <a:off x="329184" y="4753098"/>
              <a:ext cx="1905000" cy="428501"/>
            </a:xfrm>
            <a:prstGeom prst="rect">
              <a:avLst/>
            </a:prstGeom>
            <a:noFill/>
            <a:ln w="127000" cap="flat" cmpd="sng" algn="ctr">
              <a:solidFill>
                <a:srgbClr val="26B40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4953000" y="5168734"/>
              <a:ext cx="3200400" cy="762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26B40C"/>
                  </a:solidFill>
                  <a:latin typeface="Verdana" charset="0"/>
                </a:rPr>
                <a:t>Palliative Care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7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287400"/>
            <a:ext cx="7432294" cy="6283199"/>
            <a:chOff x="228600" y="287400"/>
            <a:chExt cx="7432294" cy="62831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87401"/>
              <a:ext cx="7432294" cy="628319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5486400" y="287400"/>
              <a:ext cx="1143000" cy="1698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</a:t>
              </a:r>
              <a:r>
                <a:rPr kumimoji="0" lang="en-US" sz="9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7" y="1045401"/>
            <a:ext cx="3543300" cy="1244600"/>
          </a:xfrm>
          <a:prstGeom prst="rect">
            <a:avLst/>
          </a:prstGeom>
          <a:ln w="57150">
            <a:solidFill>
              <a:srgbClr val="FF7C00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371600" y="3048000"/>
            <a:ext cx="7467600" cy="3124199"/>
            <a:chOff x="1371600" y="3048000"/>
            <a:chExt cx="7467600" cy="3124199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371600" y="3048000"/>
              <a:ext cx="7467600" cy="3124199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3299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570736" y="3200400"/>
              <a:ext cx="7069328" cy="2826568"/>
            </a:xfrm>
            <a:prstGeom prst="rect">
              <a:avLst/>
            </a:prstGeom>
            <a:noFill/>
            <a:ln w="28575">
              <a:solidFill>
                <a:srgbClr val="01A63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682826" y="3505200"/>
              <a:ext cx="6387947" cy="609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200" u="sng" dirty="0">
                  <a:solidFill>
                    <a:srgbClr val="0000FF"/>
                  </a:solidFill>
                  <a:latin typeface="Verdana" charset="0"/>
                </a:rPr>
                <a:t>Send to:</a:t>
              </a:r>
              <a:r>
                <a:rPr lang="en-US" sz="3200" dirty="0">
                  <a:solidFill>
                    <a:srgbClr val="0000FF"/>
                  </a:solidFill>
                  <a:latin typeface="Verdana" charset="0"/>
                </a:rPr>
                <a:t> </a:t>
              </a:r>
              <a:r>
                <a:rPr lang="en-US" sz="3200" dirty="0">
                  <a:solidFill>
                    <a:srgbClr val="FF6600"/>
                  </a:solidFill>
                  <a:latin typeface="Verdana" charset="0"/>
                </a:rPr>
                <a:t>and select</a:t>
              </a:r>
              <a:endParaRPr lang="en-US" sz="3200" dirty="0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592855" y="4191000"/>
              <a:ext cx="6567889" cy="1676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File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save citations to a file on your computer or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Clipboard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temporarily store selected citations or 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  <a:p>
              <a:pPr eaLnBrk="0" hangingPunct="0"/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E-mail   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to send citations to self or colleague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sp>
        <p:nvSpPr>
          <p:cNvPr id="18" name="AutoShape 19"/>
          <p:cNvSpPr>
            <a:spLocks noChangeArrowheads="1"/>
          </p:cNvSpPr>
          <p:nvPr/>
        </p:nvSpPr>
        <p:spPr bwMode="auto">
          <a:xfrm rot="5400000">
            <a:off x="4406452" y="2349053"/>
            <a:ext cx="2057400" cy="407293"/>
          </a:xfrm>
          <a:prstGeom prst="leftArrow">
            <a:avLst>
              <a:gd name="adj1" fmla="val 50000"/>
              <a:gd name="adj2" fmla="val 10762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0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287400"/>
            <a:ext cx="7432294" cy="6283199"/>
            <a:chOff x="228600" y="287400"/>
            <a:chExt cx="7432294" cy="62831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87401"/>
              <a:ext cx="7432294" cy="628319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5486400" y="287400"/>
              <a:ext cx="1143000" cy="1698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</a:t>
              </a:r>
              <a:r>
                <a:rPr kumimoji="0" lang="en-US" sz="900" b="0" i="0" u="sng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57600" y="1574774"/>
            <a:ext cx="5067300" cy="2578126"/>
            <a:chOff x="3657600" y="1574774"/>
            <a:chExt cx="5067300" cy="2578126"/>
          </a:xfrm>
        </p:grpSpPr>
        <p:grpSp>
          <p:nvGrpSpPr>
            <p:cNvPr id="3" name="Group 2"/>
            <p:cNvGrpSpPr/>
            <p:nvPr/>
          </p:nvGrpSpPr>
          <p:grpSpPr>
            <a:xfrm>
              <a:off x="3657600" y="2705100"/>
              <a:ext cx="5067300" cy="1447800"/>
              <a:chOff x="3657600" y="2705100"/>
              <a:chExt cx="5067300" cy="1447800"/>
            </a:xfrm>
          </p:grpSpPr>
          <p:sp>
            <p:nvSpPr>
              <p:cNvPr id="16" name="Rectangle 15"/>
              <p:cNvSpPr>
                <a:spLocks noChangeArrowheads="1"/>
              </p:cNvSpPr>
              <p:nvPr/>
            </p:nvSpPr>
            <p:spPr bwMode="auto">
              <a:xfrm>
                <a:off x="3657600" y="2705100"/>
                <a:ext cx="5067300" cy="1447800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2800" dirty="0" smtClean="0">
                    <a:solidFill>
                      <a:srgbClr val="FF6600"/>
                    </a:solidFill>
                    <a:latin typeface="Verdana" charset="0"/>
                  </a:rPr>
                  <a:t>Click Icon </a:t>
                </a: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for full text</a:t>
                </a: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3849832" y="2857500"/>
                <a:ext cx="4684568" cy="1143000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 rot="3881635">
              <a:off x="5833283" y="2202536"/>
              <a:ext cx="1633205" cy="377682"/>
            </a:xfrm>
            <a:prstGeom prst="leftArrow">
              <a:avLst>
                <a:gd name="adj1" fmla="val 50000"/>
                <a:gd name="adj2" fmla="val 109409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176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889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6000" u="sng" dirty="0">
                <a:solidFill>
                  <a:srgbClr val="CC0000"/>
                </a:solidFill>
                <a:latin typeface="Verdana" pitchFamily="-106" charset="0"/>
                <a:ea typeface="Verdana" pitchFamily="-106" charset="0"/>
                <a:cs typeface="Verdana" pitchFamily="-106" charset="0"/>
              </a:rPr>
              <a:t>Linking to</a:t>
            </a:r>
            <a:endParaRPr lang="en-US" sz="5400" dirty="0">
              <a:solidFill>
                <a:srgbClr val="CC0000"/>
              </a:solidFill>
              <a:latin typeface="Verdana" pitchFamily="-106" charset="0"/>
              <a:ea typeface="Verdana" pitchFamily="-106" charset="0"/>
              <a:cs typeface="Verdana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7200" b="1" i="1" dirty="0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Full-Text Articles</a:t>
            </a:r>
            <a:endParaRPr lang="en-US" sz="5400" dirty="0">
              <a:latin typeface="Times New Roman" pitchFamily="-106" charset="0"/>
              <a:ea typeface="Times New Roman" pitchFamily="-106" charset="0"/>
              <a:cs typeface="Times New Roman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in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6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Electronic Journals</a:t>
            </a:r>
          </a:p>
          <a:p>
            <a:pPr algn="ctr" eaLnBrk="0" hangingPunct="0">
              <a:defRPr/>
            </a:pPr>
            <a:endParaRPr lang="en-US" dirty="0">
              <a:solidFill>
                <a:srgbClr val="6600CC"/>
              </a:solidFill>
              <a:latin typeface="Techno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2247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Verdana" charset="0"/>
              </a:rPr>
              <a:t> </a:t>
            </a:r>
            <a:r>
              <a:rPr lang="en-US" sz="2000" i="1" dirty="0" err="1">
                <a:solidFill>
                  <a:srgbClr val="B71204"/>
                </a:solidFill>
                <a:latin typeface="Verdana" charset="0"/>
              </a:rPr>
              <a:t>Eraider</a:t>
            </a:r>
            <a:r>
              <a:rPr lang="en-US" sz="2000" i="1" dirty="0">
                <a:solidFill>
                  <a:srgbClr val="B71204"/>
                </a:solidFill>
                <a:latin typeface="Verdana" charset="0"/>
              </a:rPr>
              <a:t> username and password</a:t>
            </a:r>
            <a:endParaRPr lang="en-US" sz="2000" dirty="0">
              <a:solidFill>
                <a:srgbClr val="B71204"/>
              </a:solidFill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Verdana" charset="0"/>
              </a:rPr>
              <a:t>by Information Services.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2623" r="1328" b="2922"/>
          <a:stretch/>
        </p:blipFill>
        <p:spPr>
          <a:xfrm>
            <a:off x="228600" y="1377297"/>
            <a:ext cx="4852756" cy="3575703"/>
          </a:xfrm>
          <a:prstGeom prst="rect">
            <a:avLst/>
          </a:prstGeom>
          <a:ln>
            <a:solidFill>
              <a:srgbClr val="4E80D1"/>
            </a:solidFill>
          </a:ln>
        </p:spPr>
      </p:pic>
      <p:sp>
        <p:nvSpPr>
          <p:cNvPr id="13" name="AutoShape 14"/>
          <p:cNvSpPr>
            <a:spLocks noChangeArrowheads="1"/>
          </p:cNvSpPr>
          <p:nvPr/>
        </p:nvSpPr>
        <p:spPr bwMode="auto">
          <a:xfrm rot="17286094">
            <a:off x="5216112" y="2052824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gradFill flip="none" rotWithShape="1">
            <a:gsLst>
              <a:gs pos="0">
                <a:srgbClr val="B71204"/>
              </a:gs>
              <a:gs pos="80000">
                <a:srgbClr val="B71204">
                  <a:tint val="44500"/>
                  <a:satMod val="160000"/>
                </a:srgbClr>
              </a:gs>
              <a:gs pos="100000">
                <a:srgbClr val="B71204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8422"/>
            <a:ext cx="5042154" cy="620115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09600" y="990218"/>
            <a:ext cx="3733800" cy="2743582"/>
            <a:chOff x="609600" y="990218"/>
            <a:chExt cx="3733800" cy="2743582"/>
          </a:xfrm>
        </p:grpSpPr>
        <p:grpSp>
          <p:nvGrpSpPr>
            <p:cNvPr id="7" name="Group 6"/>
            <p:cNvGrpSpPr/>
            <p:nvPr/>
          </p:nvGrpSpPr>
          <p:grpSpPr>
            <a:xfrm>
              <a:off x="609600" y="2514600"/>
              <a:ext cx="3733800" cy="1219200"/>
              <a:chOff x="533400" y="1344017"/>
              <a:chExt cx="3733800" cy="12192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533400" y="1344017"/>
                <a:ext cx="3733800" cy="1219200"/>
              </a:xfrm>
              <a:prstGeom prst="rect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09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1400" dirty="0">
                  <a:latin typeface="Verdana" pitchFamily="-106" charset="0"/>
                  <a:ea typeface="Verdana" pitchFamily="-106" charset="0"/>
                  <a:cs typeface="Verdana" pitchFamily="-106" charset="0"/>
                </a:endParaRPr>
              </a:p>
              <a:p>
                <a:pPr algn="ctr" eaLnBrk="0" hangingPunct="0">
                  <a:lnSpc>
                    <a:spcPct val="120000"/>
                  </a:lnSpc>
                  <a:defRPr/>
                </a:pPr>
                <a:r>
                  <a:rPr lang="en-US" sz="3600" dirty="0"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Click </a:t>
                </a:r>
                <a:r>
                  <a:rPr lang="en-US" sz="3600" dirty="0">
                    <a:solidFill>
                      <a:srgbClr val="FF0000"/>
                    </a:solidFill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PDF</a:t>
                </a:r>
              </a:p>
            </p:txBody>
          </p:sp>
          <p:sp>
            <p:nvSpPr>
              <p:cNvPr id="5" name="Rectangle 8"/>
              <p:cNvSpPr>
                <a:spLocks noChangeArrowheads="1"/>
              </p:cNvSpPr>
              <p:nvPr/>
            </p:nvSpPr>
            <p:spPr bwMode="auto">
              <a:xfrm>
                <a:off x="685800" y="1496417"/>
                <a:ext cx="3429000" cy="914400"/>
              </a:xfrm>
              <a:prstGeom prst="rect">
                <a:avLst/>
              </a:prstGeom>
              <a:noFill/>
              <a:ln w="28575" cmpd="sng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 rot="6493040">
              <a:off x="3071769" y="1858988"/>
              <a:ext cx="2053453" cy="315913"/>
            </a:xfrm>
            <a:prstGeom prst="leftArrow">
              <a:avLst>
                <a:gd name="adj1" fmla="val 50000"/>
                <a:gd name="adj2" fmla="val 11290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4494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95656"/>
            <a:ext cx="4665472" cy="6266688"/>
          </a:xfrm>
          <a:prstGeom prst="rect">
            <a:avLst/>
          </a:prstGeom>
          <a:ln w="57150">
            <a:solidFill>
              <a:srgbClr val="78AAD6"/>
            </a:solidFill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72000" y="1371600"/>
            <a:ext cx="4267200" cy="1600200"/>
            <a:chOff x="4572000" y="1524000"/>
            <a:chExt cx="4267200" cy="1600200"/>
          </a:xfrm>
        </p:grpSpPr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4572000" y="1524000"/>
              <a:ext cx="4267200" cy="1600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Full Text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4724400" y="1662544"/>
              <a:ext cx="3962400" cy="1309255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4572000" y="4495800"/>
            <a:ext cx="4267200" cy="1447800"/>
            <a:chOff x="384" y="2304"/>
            <a:chExt cx="3216" cy="1056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384" y="2304"/>
              <a:ext cx="3216" cy="1056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Close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480" y="2400"/>
              <a:ext cx="3024" cy="864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29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>
                  <a:solidFill>
                    <a:srgbClr val="FF6600"/>
                  </a:solidFill>
                  <a:latin typeface="Calibri"/>
                  <a:cs typeface="Calibri"/>
                </a:rPr>
                <a:t>Fill out form</a:t>
              </a:r>
              <a:endParaRPr kumimoji="0" 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Create </a:t>
                </a:r>
                <a:r>
                  <a:rPr kumimoji="0" lang="en-US" sz="2800" b="0" i="0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account</a:t>
                </a:r>
                <a:endParaRPr kumimoji="0" lang="en-US" sz="2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0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and click</a:t>
                </a:r>
                <a:endParaRPr kumimoji="0" 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284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371600" y="2667000"/>
            <a:ext cx="6400800" cy="15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7200" dirty="0" smtClean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Saving Searches</a:t>
            </a:r>
            <a:endParaRPr lang="en-US" sz="72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562864"/>
            <a:ext cx="8449056" cy="5732272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 bwMode="auto">
          <a:xfrm>
            <a:off x="1752600" y="1905000"/>
            <a:ext cx="3733800" cy="762000"/>
          </a:xfrm>
          <a:prstGeom prst="wedgeRoundRectCallout">
            <a:avLst>
              <a:gd name="adj1" fmla="val -7719"/>
              <a:gd name="adj2" fmla="val -14174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FF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Verdana" charset="0"/>
                <a:ea typeface="Verdana" charset="0"/>
                <a:cs typeface="Verdana" charset="0"/>
              </a:rPr>
              <a:t>Click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804000"/>
                </a:solidFill>
                <a:effectLst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Verdana" charset="0"/>
                <a:ea typeface="Verdana" charset="0"/>
                <a:cs typeface="Verdana" charset="0"/>
              </a:rPr>
              <a:t>Create alert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705600" y="562864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9" y="280670"/>
            <a:ext cx="8585581" cy="6296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300990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67200" y="2133600"/>
            <a:ext cx="3429000" cy="762000"/>
            <a:chOff x="4267200" y="2133600"/>
            <a:chExt cx="3429000" cy="762000"/>
          </a:xfrm>
        </p:grpSpPr>
        <p:sp>
          <p:nvSpPr>
            <p:cNvPr id="7" name="Rounded Rectangular Callout 6"/>
            <p:cNvSpPr/>
            <p:nvPr/>
          </p:nvSpPr>
          <p:spPr bwMode="auto">
            <a:xfrm>
              <a:off x="4267200" y="2133600"/>
              <a:ext cx="3429000" cy="762000"/>
            </a:xfrm>
            <a:prstGeom prst="wedgeRoundRectCallout">
              <a:avLst>
                <a:gd name="adj1" fmla="val -124861"/>
                <a:gd name="adj2" fmla="val 5477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331526" y="2324100"/>
              <a:ext cx="381000" cy="381000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745182" y="2286000"/>
              <a:ext cx="1874817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Yes, please.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298869" y="2362200"/>
              <a:ext cx="457200" cy="304800"/>
            </a:xfrm>
            <a:prstGeom prst="ellips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419600" y="2286000"/>
              <a:ext cx="9144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Click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7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323469"/>
            <a:ext cx="8457438" cy="6211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335375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038600" y="2971800"/>
            <a:ext cx="2895600" cy="762000"/>
            <a:chOff x="4724400" y="3124200"/>
            <a:chExt cx="2895600" cy="762000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4724400" y="3124200"/>
              <a:ext cx="2895600" cy="762000"/>
            </a:xfrm>
            <a:prstGeom prst="wedgeRoundRectCallout">
              <a:avLst>
                <a:gd name="adj1" fmla="val -102677"/>
                <a:gd name="adj2" fmla="val 3234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838700" y="3238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frequency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7" name="Picture 6" descr="Screen Shot 2014-08-26 at 6.04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03600"/>
            <a:ext cx="863600" cy="55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 bwMode="auto">
          <a:xfrm>
            <a:off x="1524000" y="3581400"/>
            <a:ext cx="8636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323469"/>
            <a:ext cx="8457438" cy="6211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335375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657600" y="3073400"/>
            <a:ext cx="1981200" cy="762000"/>
            <a:chOff x="4953000" y="2743200"/>
            <a:chExt cx="2895600" cy="762000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953000" y="2743200"/>
              <a:ext cx="28956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105400" y="2857500"/>
              <a:ext cx="2667000" cy="5334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day</a:t>
              </a:r>
              <a:endParaRPr lang="en-US" sz="2800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2" name="Picture 11" descr="Screen Shot 2014-08-26 at 6.05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06800"/>
            <a:ext cx="1270000" cy="1498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Rounded Rectangle 12"/>
          <p:cNvSpPr/>
          <p:nvPr/>
        </p:nvSpPr>
        <p:spPr bwMode="auto">
          <a:xfrm>
            <a:off x="1524000" y="3835400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323469"/>
            <a:ext cx="8457438" cy="6211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335375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 descr="Screen Shot 2014-08-26 at 6.0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0"/>
            <a:ext cx="1562100" cy="111760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4000500" y="3505200"/>
            <a:ext cx="3200400" cy="762000"/>
            <a:chOff x="4724400" y="3352800"/>
            <a:chExt cx="3200400" cy="762000"/>
          </a:xfrm>
        </p:grpSpPr>
        <p:sp>
          <p:nvSpPr>
            <p:cNvPr id="16" name="Rounded Rectangular Callout 15"/>
            <p:cNvSpPr/>
            <p:nvPr/>
          </p:nvSpPr>
          <p:spPr bwMode="auto">
            <a:xfrm>
              <a:off x="4724400" y="3352800"/>
              <a:ext cx="3200400" cy="762000"/>
            </a:xfrm>
            <a:prstGeom prst="wedgeRoundRectCallout">
              <a:avLst>
                <a:gd name="adj1" fmla="val -89743"/>
                <a:gd name="adj2" fmla="val 6579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876800" y="3524250"/>
              <a:ext cx="2947737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Report format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1524000" y="4252383"/>
            <a:ext cx="914400" cy="228600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23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1" y="323469"/>
            <a:ext cx="8457438" cy="6211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705600" y="335375"/>
            <a:ext cx="1143000" cy="156210"/>
          </a:xfrm>
          <a:prstGeom prst="rect">
            <a:avLst/>
          </a:prstGeom>
          <a:solidFill>
            <a:srgbClr val="3366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Your user name</a:t>
            </a:r>
            <a:endParaRPr kumimoji="0" lang="en-US" sz="900" b="0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48100" y="3276600"/>
            <a:ext cx="3429000" cy="762000"/>
            <a:chOff x="4648200" y="3276600"/>
            <a:chExt cx="3429000" cy="762000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4648200" y="3276600"/>
              <a:ext cx="3429000" cy="762000"/>
            </a:xfrm>
            <a:prstGeom prst="wedgeRoundRectCallout">
              <a:avLst>
                <a:gd name="adj1" fmla="val -85977"/>
                <a:gd name="adj2" fmla="val 8675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</a:t>
              </a:r>
              <a:endParaRPr kumimoji="0" lang="en-US" sz="36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24400" y="3448050"/>
              <a:ext cx="3245376" cy="4191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3366FF"/>
                  </a:solidFill>
                  <a:latin typeface="Calibri"/>
                  <a:cs typeface="Calibri"/>
                </a:rPr>
                <a:t>Select Number of items:</a:t>
              </a:r>
              <a:endParaRPr lang="en-US" dirty="0">
                <a:solidFill>
                  <a:srgbClr val="3366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2" name="Picture 11" descr="Screen Shot 2014-08-26 at 6.06.3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r="-67"/>
          <a:stretch/>
        </p:blipFill>
        <p:spPr>
          <a:xfrm>
            <a:off x="1600199" y="4232509"/>
            <a:ext cx="911606" cy="1146556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1752600" y="5638800"/>
            <a:ext cx="2514600" cy="762000"/>
            <a:chOff x="2029968" y="5791200"/>
            <a:chExt cx="2514600" cy="762000"/>
          </a:xfrm>
        </p:grpSpPr>
        <p:sp>
          <p:nvSpPr>
            <p:cNvPr id="19" name="Rounded Rectangular Callout 18"/>
            <p:cNvSpPr/>
            <p:nvPr/>
          </p:nvSpPr>
          <p:spPr bwMode="auto">
            <a:xfrm>
              <a:off x="2029968" y="5791200"/>
              <a:ext cx="2514600" cy="762000"/>
            </a:xfrm>
            <a:prstGeom prst="wedgeRoundRectCallout">
              <a:avLst>
                <a:gd name="adj1" fmla="val -68046"/>
                <a:gd name="adj2" fmla="val -2022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Click</a:t>
              </a:r>
              <a:endParaRPr kumimoji="0" lang="en-US" sz="2400" b="0" i="0" strike="noStrike" cap="none" normalizeH="0" baseline="0" dirty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3172968" y="5943600"/>
              <a:ext cx="990600" cy="457200"/>
            </a:xfrm>
            <a:prstGeom prst="roundRect">
              <a:avLst/>
            </a:prstGeom>
            <a:solidFill>
              <a:srgbClr val="336699"/>
            </a:solidFill>
            <a:ln w="19050" cap="flat" cmpd="sng" algn="ctr">
              <a:solidFill>
                <a:srgbClr val="004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Geneva" pitchFamily="-111" charset="0"/>
                </a:rPr>
                <a:t>Save</a:t>
              </a:r>
            </a:p>
          </p:txBody>
        </p:sp>
      </p:grpSp>
      <p:sp>
        <p:nvSpPr>
          <p:cNvPr id="21" name="Rounded Rectangle 20"/>
          <p:cNvSpPr/>
          <p:nvPr/>
        </p:nvSpPr>
        <p:spPr bwMode="auto">
          <a:xfrm>
            <a:off x="1600200" y="5105399"/>
            <a:ext cx="886968" cy="242677"/>
          </a:xfrm>
          <a:prstGeom prst="roundRect">
            <a:avLst/>
          </a:prstGeom>
          <a:noFill/>
          <a:ln w="38100" cap="flat" cmpd="sng" algn="ctr">
            <a:solidFill>
              <a:srgbClr val="32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66750" y="259080"/>
            <a:ext cx="7810500" cy="6339840"/>
            <a:chOff x="666750" y="259080"/>
            <a:chExt cx="7810500" cy="63398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" r="-215"/>
            <a:stretch/>
          </p:blipFill>
          <p:spPr>
            <a:xfrm>
              <a:off x="666750" y="259080"/>
              <a:ext cx="7810500" cy="633984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auto">
            <a:xfrm>
              <a:off x="6477000" y="259080"/>
              <a:ext cx="952500" cy="19812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81200" y="2133600"/>
            <a:ext cx="3829050" cy="1827701"/>
            <a:chOff x="1981200" y="2133600"/>
            <a:chExt cx="3829050" cy="1827701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981200" y="2133600"/>
              <a:ext cx="1447800" cy="304799"/>
            </a:xfrm>
            <a:prstGeom prst="rect">
              <a:avLst/>
            </a:prstGeom>
            <a:noFill/>
            <a:ln w="98425" cmpd="sng">
              <a:solidFill>
                <a:srgbClr val="21A809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4" name="Rounded Rectangular Callout 23"/>
            <p:cNvSpPr/>
            <p:nvPr/>
          </p:nvSpPr>
          <p:spPr bwMode="auto">
            <a:xfrm>
              <a:off x="2838450" y="3199301"/>
              <a:ext cx="2971800" cy="762000"/>
            </a:xfrm>
            <a:prstGeom prst="wedgeRoundRectCallout">
              <a:avLst>
                <a:gd name="adj1" fmla="val -36332"/>
                <a:gd name="adj2" fmla="val -13231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</a:t>
              </a: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effectLst/>
                  <a:latin typeface="Geneva" pitchFamily="-111" charset="0"/>
                </a:rPr>
                <a:t>Search is saved.</a:t>
              </a:r>
              <a:endParaRPr kumimoji="0" lang="en-US" sz="2400" b="0" i="0" strike="noStrike" cap="none" normalizeH="0" baseline="0" dirty="0">
                <a:ln>
                  <a:noFill/>
                </a:ln>
                <a:effectLst/>
                <a:latin typeface="Geneva" pitchFamily="-111" charset="0"/>
              </a:endParaRPr>
            </a:p>
          </p:txBody>
        </p:sp>
      </p:grpSp>
      <p:sp>
        <p:nvSpPr>
          <p:cNvPr id="25" name="Rounded Rectangular Callout 24"/>
          <p:cNvSpPr/>
          <p:nvPr/>
        </p:nvSpPr>
        <p:spPr bwMode="auto">
          <a:xfrm>
            <a:off x="5410200" y="1066800"/>
            <a:ext cx="2819400" cy="762000"/>
          </a:xfrm>
          <a:prstGeom prst="wedgeRoundRectCallout">
            <a:avLst>
              <a:gd name="adj1" fmla="val 28374"/>
              <a:gd name="adj2" fmla="val -12580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8000"/>
                </a:solidFill>
                <a:effectLst/>
                <a:latin typeface="Calibri"/>
                <a:cs typeface="Calibri"/>
              </a:rPr>
              <a:t>Click My NCBI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8000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5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63624" y="298259"/>
            <a:ext cx="6016752" cy="6261481"/>
            <a:chOff x="1563624" y="298259"/>
            <a:chExt cx="6016752" cy="62614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624" y="298259"/>
              <a:ext cx="6016752" cy="626148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4724400" y="1600200"/>
              <a:ext cx="25146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 bwMode="auto">
          <a:xfrm>
            <a:off x="6553200" y="381000"/>
            <a:ext cx="381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ular Callout 7"/>
          <p:cNvSpPr/>
          <p:nvPr/>
        </p:nvSpPr>
        <p:spPr bwMode="auto">
          <a:xfrm>
            <a:off x="1752600" y="3510148"/>
            <a:ext cx="5638800" cy="909452"/>
          </a:xfrm>
          <a:prstGeom prst="wedgeRoundRectCallout">
            <a:avLst>
              <a:gd name="adj1" fmla="val 33276"/>
              <a:gd name="adj2" fmla="val -13783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effectLst/>
                <a:latin typeface="Geneva" pitchFamily="-111" charset="0"/>
              </a:rPr>
              <a:t>Click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</a:t>
            </a:r>
            <a:r>
              <a:rPr kumimoji="0" lang="en-US" sz="2800" b="0" i="0" u="sng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Geneva" pitchFamily="-111" charset="0"/>
              </a:rPr>
              <a:t>Manage Saved Searches</a:t>
            </a:r>
            <a:endParaRPr kumimoji="0" lang="en-US" sz="2800" b="0" i="0" u="sng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8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85800" y="2484340"/>
            <a:ext cx="7809230" cy="3108960"/>
            <a:chOff x="685800" y="2484340"/>
            <a:chExt cx="7809230" cy="3108960"/>
          </a:xfrm>
        </p:grpSpPr>
        <p:grpSp>
          <p:nvGrpSpPr>
            <p:cNvPr id="12" name="Group 11"/>
            <p:cNvGrpSpPr/>
            <p:nvPr/>
          </p:nvGrpSpPr>
          <p:grpSpPr>
            <a:xfrm>
              <a:off x="685800" y="2484340"/>
              <a:ext cx="7809230" cy="3108960"/>
              <a:chOff x="762000" y="2484340"/>
              <a:chExt cx="7809230" cy="310896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" b="51414"/>
              <a:stretch/>
            </p:blipFill>
            <p:spPr>
              <a:xfrm>
                <a:off x="762000" y="2484340"/>
                <a:ext cx="7809230" cy="310896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1063089" y="4038820"/>
                <a:ext cx="7239000" cy="604698"/>
              </a:xfrm>
              <a:prstGeom prst="rect">
                <a:avLst/>
              </a:prstGeom>
              <a:solidFill>
                <a:schemeClr val="bg1"/>
              </a:solidFill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088077" y="4924928"/>
                <a:ext cx="7189024" cy="637672"/>
              </a:xfrm>
              <a:prstGeom prst="rect">
                <a:avLst/>
              </a:prstGeom>
              <a:solidFill>
                <a:schemeClr val="bg1"/>
              </a:solidFill>
              <a:ln w="571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 bwMode="auto">
            <a:xfrm>
              <a:off x="6400800" y="3010413"/>
              <a:ext cx="1143000" cy="157249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0" i="0" u="sng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Your user name</a:t>
              </a:r>
              <a:endParaRPr kumimoji="0" lang="en-US" sz="9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15" name="Rounded Rectangular Callout 14"/>
          <p:cNvSpPr/>
          <p:nvPr/>
        </p:nvSpPr>
        <p:spPr bwMode="auto">
          <a:xfrm>
            <a:off x="1371600" y="5816998"/>
            <a:ext cx="3810000" cy="762000"/>
          </a:xfrm>
          <a:prstGeom prst="wedgeRoundRectCallout">
            <a:avLst>
              <a:gd name="adj1" fmla="val -26811"/>
              <a:gd name="adj2" fmla="val -170286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Geneva" pitchFamily="-111" charset="0"/>
              </a:rPr>
              <a:t>  Click to re-run search.</a:t>
            </a:r>
            <a:endParaRPr kumimoji="0" lang="en-US" sz="24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Geneva" pitchFamily="-111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26041" y="791461"/>
            <a:ext cx="3276600" cy="838200"/>
            <a:chOff x="4800600" y="4495800"/>
            <a:chExt cx="3276600" cy="83820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4800600" y="4495800"/>
              <a:ext cx="3276600" cy="838200"/>
            </a:xfrm>
            <a:prstGeom prst="wedgeRoundRectCallout">
              <a:avLst>
                <a:gd name="adj1" fmla="val -56382"/>
                <a:gd name="adj2" fmla="val 26779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23A90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Geneva" pitchFamily="-111" charset="0"/>
                </a:rPr>
                <a:t>  </a:t>
              </a:r>
              <a:r>
                <a:rPr kumimoji="0" lang="en-US" sz="3200" b="0" i="0" u="none" strike="noStrike" cap="none" normalizeH="0" baseline="0" dirty="0" smtClean="0">
                  <a:ln>
                    <a:noFill/>
                  </a:ln>
                  <a:solidFill>
                    <a:srgbClr val="3366FF"/>
                  </a:solidFill>
                  <a:effectLst/>
                  <a:latin typeface="Calibri"/>
                  <a:cs typeface="Calibri"/>
                </a:rPr>
                <a:t>See</a:t>
              </a:r>
              <a:endParaRPr kumimoji="0" lang="en-US" sz="3200" b="0" i="0" strike="noStrike" cap="none" normalizeH="0" baseline="0" dirty="0">
                <a:ln>
                  <a:noFill/>
                </a:ln>
                <a:effectLst/>
                <a:latin typeface="Calibri"/>
                <a:cs typeface="Calibri"/>
              </a:endParaRP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867400" y="4648200"/>
              <a:ext cx="1905000" cy="533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latin typeface="Calibri"/>
                  <a:cs typeface="Calibri"/>
                </a:rPr>
                <a:t>What’s new</a:t>
              </a:r>
            </a:p>
          </p:txBody>
        </p:sp>
      </p:grpSp>
      <p:sp>
        <p:nvSpPr>
          <p:cNvPr id="19" name="Rounded Rectangular Callout 18"/>
          <p:cNvSpPr/>
          <p:nvPr/>
        </p:nvSpPr>
        <p:spPr bwMode="auto">
          <a:xfrm>
            <a:off x="609600" y="442946"/>
            <a:ext cx="2971966" cy="1066800"/>
          </a:xfrm>
          <a:prstGeom prst="wedgeRoundRectCallout">
            <a:avLst>
              <a:gd name="adj1" fmla="val 40772"/>
              <a:gd name="adj2" fmla="val 23434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23A9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Delete</a:t>
            </a:r>
          </a:p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saved search(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es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366FF"/>
                </a:solidFill>
                <a:effectLst/>
                <a:latin typeface="Calibri"/>
                <a:cs typeface="Calibri"/>
              </a:rPr>
              <a:t>).</a:t>
            </a:r>
            <a:endParaRPr kumimoji="0" lang="en-US" sz="2800" b="0" i="0" strike="noStrike" cap="none" normalizeH="0" baseline="0" dirty="0">
              <a:ln>
                <a:noFill/>
              </a:ln>
              <a:solidFill>
                <a:srgbClr val="3366FF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18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HD:Desktop Folder:New Hard Disk:Microsoft Office:Msoft Office 98:Templates:Blank Presentation</Template>
  <TotalTime>18695</TotalTime>
  <Words>1664</Words>
  <Application>Microsoft Macintosh PowerPoint</Application>
  <PresentationFormat>On-screen Show (4:3)</PresentationFormat>
  <Paragraphs>609</Paragraphs>
  <Slides>116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33" baseType="lpstr">
      <vt:lpstr>Book Antiqua</vt:lpstr>
      <vt:lpstr>Calibri</vt:lpstr>
      <vt:lpstr>Geneva</vt:lpstr>
      <vt:lpstr>Monotype Corsiva</vt:lpstr>
      <vt:lpstr>ＭＳ Ｐゴシック</vt:lpstr>
      <vt:lpstr>ＭＳ ゴシック</vt:lpstr>
      <vt:lpstr>News Gothic MT</vt:lpstr>
      <vt:lpstr>Palatino</vt:lpstr>
      <vt:lpstr>Techno</vt:lpstr>
      <vt:lpstr>Textile</vt:lpstr>
      <vt:lpstr>Times</vt:lpstr>
      <vt:lpstr>Times New Roman</vt:lpstr>
      <vt:lpstr>Verdana</vt:lpstr>
      <vt:lpstr>Wingdings</vt:lpstr>
      <vt:lpstr>Zapf Dingbats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Peggy Edwards</cp:lastModifiedBy>
  <cp:revision>2365</cp:revision>
  <dcterms:created xsi:type="dcterms:W3CDTF">2010-01-21T01:54:01Z</dcterms:created>
  <dcterms:modified xsi:type="dcterms:W3CDTF">2017-08-09T03:11:42Z</dcterms:modified>
</cp:coreProperties>
</file>