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7"/>
  </p:notesMasterIdLst>
  <p:sldIdLst>
    <p:sldId id="1425" r:id="rId2"/>
    <p:sldId id="2504" r:id="rId3"/>
    <p:sldId id="2505" r:id="rId4"/>
    <p:sldId id="2506" r:id="rId5"/>
    <p:sldId id="2508" r:id="rId6"/>
    <p:sldId id="2507" r:id="rId7"/>
    <p:sldId id="2600" r:id="rId8"/>
    <p:sldId id="2601" r:id="rId9"/>
    <p:sldId id="2602" r:id="rId10"/>
    <p:sldId id="2613" r:id="rId11"/>
    <p:sldId id="2604" r:id="rId12"/>
    <p:sldId id="2635" r:id="rId13"/>
    <p:sldId id="2605" r:id="rId14"/>
    <p:sldId id="2606" r:id="rId15"/>
    <p:sldId id="2607" r:id="rId16"/>
    <p:sldId id="2608" r:id="rId17"/>
    <p:sldId id="2636" r:id="rId18"/>
    <p:sldId id="2637" r:id="rId19"/>
    <p:sldId id="2609" r:id="rId20"/>
    <p:sldId id="2630" r:id="rId21"/>
    <p:sldId id="2639" r:id="rId22"/>
    <p:sldId id="2638" r:id="rId23"/>
    <p:sldId id="2648" r:id="rId24"/>
    <p:sldId id="2647" r:id="rId25"/>
    <p:sldId id="2640" r:id="rId26"/>
    <p:sldId id="2642" r:id="rId27"/>
    <p:sldId id="2644" r:id="rId28"/>
    <p:sldId id="2646" r:id="rId29"/>
    <p:sldId id="2643" r:id="rId30"/>
    <p:sldId id="2645" r:id="rId31"/>
    <p:sldId id="2641" r:id="rId32"/>
    <p:sldId id="2614" r:id="rId33"/>
    <p:sldId id="2616" r:id="rId34"/>
    <p:sldId id="2512" r:id="rId35"/>
    <p:sldId id="2617" r:id="rId36"/>
    <p:sldId id="2618" r:id="rId37"/>
    <p:sldId id="2539" r:id="rId38"/>
    <p:sldId id="2619" r:id="rId39"/>
    <p:sldId id="2536" r:id="rId40"/>
    <p:sldId id="2537" r:id="rId41"/>
    <p:sldId id="2538" r:id="rId42"/>
    <p:sldId id="2620" r:id="rId43"/>
    <p:sldId id="2623" r:id="rId44"/>
    <p:sldId id="2621" r:id="rId45"/>
    <p:sldId id="2622" r:id="rId46"/>
    <p:sldId id="2540" r:id="rId47"/>
    <p:sldId id="2624" r:id="rId48"/>
    <p:sldId id="2625" r:id="rId49"/>
    <p:sldId id="2626" r:id="rId50"/>
    <p:sldId id="2541" r:id="rId51"/>
    <p:sldId id="1372" r:id="rId52"/>
    <p:sldId id="1373" r:id="rId53"/>
    <p:sldId id="2628" r:id="rId54"/>
    <p:sldId id="2513" r:id="rId55"/>
    <p:sldId id="2543" r:id="rId56"/>
    <p:sldId id="2650" r:id="rId57"/>
    <p:sldId id="2545" r:id="rId58"/>
    <p:sldId id="2651" r:id="rId59"/>
    <p:sldId id="2652" r:id="rId60"/>
    <p:sldId id="2552" r:id="rId61"/>
    <p:sldId id="2553" r:id="rId62"/>
    <p:sldId id="2546" r:id="rId63"/>
    <p:sldId id="2547" r:id="rId64"/>
    <p:sldId id="2653" r:id="rId65"/>
    <p:sldId id="2555" r:id="rId66"/>
    <p:sldId id="2649" r:id="rId67"/>
    <p:sldId id="2557" r:id="rId68"/>
    <p:sldId id="2558" r:id="rId69"/>
    <p:sldId id="2559" r:id="rId70"/>
    <p:sldId id="2560" r:id="rId71"/>
    <p:sldId id="2561" r:id="rId72"/>
    <p:sldId id="2562" r:id="rId73"/>
    <p:sldId id="2564" r:id="rId74"/>
    <p:sldId id="2571" r:id="rId75"/>
    <p:sldId id="2572" r:id="rId76"/>
    <p:sldId id="2565" r:id="rId77"/>
    <p:sldId id="2654" r:id="rId78"/>
    <p:sldId id="2566" r:id="rId79"/>
    <p:sldId id="2655" r:id="rId80"/>
    <p:sldId id="2662" r:id="rId81"/>
    <p:sldId id="2567" r:id="rId82"/>
    <p:sldId id="2656" r:id="rId83"/>
    <p:sldId id="2568" r:id="rId84"/>
    <p:sldId id="2550" r:id="rId85"/>
    <p:sldId id="1528" r:id="rId86"/>
    <p:sldId id="2247" r:id="rId87"/>
    <p:sldId id="2575" r:id="rId88"/>
    <p:sldId id="2576" r:id="rId89"/>
    <p:sldId id="2514" r:id="rId90"/>
    <p:sldId id="2577" r:id="rId91"/>
    <p:sldId id="2578" r:id="rId92"/>
    <p:sldId id="2579" r:id="rId93"/>
    <p:sldId id="2580" r:id="rId94"/>
    <p:sldId id="2582" r:id="rId95"/>
    <p:sldId id="2657" r:id="rId96"/>
    <p:sldId id="2658" r:id="rId97"/>
    <p:sldId id="2585" r:id="rId98"/>
    <p:sldId id="2586" r:id="rId99"/>
    <p:sldId id="2587" r:id="rId100"/>
    <p:sldId id="2659" r:id="rId101"/>
    <p:sldId id="2515" r:id="rId102"/>
    <p:sldId id="2589" r:id="rId103"/>
    <p:sldId id="2590" r:id="rId104"/>
    <p:sldId id="2660" r:id="rId105"/>
    <p:sldId id="2591" r:id="rId106"/>
    <p:sldId id="2592" r:id="rId107"/>
    <p:sldId id="2593" r:id="rId108"/>
    <p:sldId id="2594" r:id="rId109"/>
    <p:sldId id="2595" r:id="rId110"/>
    <p:sldId id="2516" r:id="rId111"/>
    <p:sldId id="2597" r:id="rId112"/>
    <p:sldId id="2517" r:id="rId113"/>
    <p:sldId id="2598" r:id="rId114"/>
    <p:sldId id="2661" r:id="rId115"/>
    <p:sldId id="2518" r:id="rId1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D142"/>
    <a:srgbClr val="3CA642"/>
    <a:srgbClr val="824224"/>
    <a:srgbClr val="7A9DC2"/>
    <a:srgbClr val="C1D0E0"/>
    <a:srgbClr val="3266FF"/>
    <a:srgbClr val="30659E"/>
    <a:srgbClr val="007AAA"/>
    <a:srgbClr val="00AAD6"/>
    <a:srgbClr val="00D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39" autoAdjust="0"/>
    <p:restoredTop sz="95417" autoAdjust="0"/>
  </p:normalViewPr>
  <p:slideViewPr>
    <p:cSldViewPr>
      <p:cViewPr>
        <p:scale>
          <a:sx n="114" d="100"/>
          <a:sy n="114" d="100"/>
        </p:scale>
        <p:origin x="208" y="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5" d="100"/>
        <a:sy n="1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theme" Target="theme/theme1.xml"/><Relationship Id="rId121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notesMaster" Target="notesMasters/notesMaster1.xml"/><Relationship Id="rId118" Type="http://schemas.openxmlformats.org/officeDocument/2006/relationships/presProps" Target="presProps.xml"/><Relationship Id="rId119" Type="http://schemas.openxmlformats.org/officeDocument/2006/relationships/viewProps" Target="viewProp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fld id="{F7D3033A-D8AD-BB4B-9115-5C0243B46E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4942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D3033A-D8AD-BB4B-9115-5C0243B46ED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733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D3033A-D8AD-BB4B-9115-5C0243B46ED4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636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43869-209F-694C-A2E6-526398E8358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51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4683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EE58F5-3EC4-9249-9477-7FBDF80485C6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52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4272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ADF80D-FC5B-BC43-94D2-32B57ADB8E9B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85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6391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D3033A-D8AD-BB4B-9115-5C0243B46ED4}" type="slidenum">
              <a:rPr lang="en-US" smtClean="0"/>
              <a:pPr>
                <a:defRPr/>
              </a:pPr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44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0C73B-C73C-A34D-9558-3E8FCCCD9E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BA263-C4C3-9B42-AD90-991BE6A9F3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95E6B-68EA-6F4F-8E6A-A9D9F30D69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7612C-681A-C647-AE1F-E120C4A8AA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9DA8A-16A0-8E43-B450-625D7CCCB8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8E9E1-8D26-AB44-B437-5AED1BC03B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7F654-C4B5-C54D-81C2-7E5518A185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EFDFE-029C-794B-B24A-0B51CB3ACA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D2EF7-FECF-244D-89E9-2F6B2B0FE2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E5BF7-D74E-A748-A276-D01412FD6B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680FC-7591-D043-9B56-08A4B78276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6A6B5-4E5E-4641-A67C-EAC7432D2D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fld id="{95645473-C866-7341-A4B4-2D4E87013C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1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9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3" Type="http://schemas.openxmlformats.org/officeDocument/2006/relationships/image" Target="../media/image73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3" Type="http://schemas.openxmlformats.org/officeDocument/2006/relationships/image" Target="../media/image74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6"/>
          <p:cNvGrpSpPr>
            <a:grpSpLocks/>
          </p:cNvGrpSpPr>
          <p:nvPr/>
        </p:nvGrpSpPr>
        <p:grpSpPr bwMode="auto">
          <a:xfrm>
            <a:off x="152400" y="152400"/>
            <a:ext cx="8839200" cy="6553200"/>
            <a:chOff x="152400" y="152400"/>
            <a:chExt cx="8839200" cy="6553200"/>
          </a:xfrm>
        </p:grpSpPr>
        <p:sp>
          <p:nvSpPr>
            <p:cNvPr id="15363" name="Rectangle 2"/>
            <p:cNvSpPr>
              <a:spLocks noChangeArrowheads="1"/>
            </p:cNvSpPr>
            <p:nvPr/>
          </p:nvSpPr>
          <p:spPr bwMode="auto">
            <a:xfrm>
              <a:off x="152400" y="152400"/>
              <a:ext cx="8839200" cy="6553200"/>
            </a:xfrm>
            <a:prstGeom prst="rect">
              <a:avLst/>
            </a:prstGeom>
            <a:noFill/>
            <a:ln w="57150">
              <a:solidFill>
                <a:srgbClr val="DF0044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5364" name="Rectangle 3"/>
            <p:cNvSpPr>
              <a:spLocks noChangeArrowheads="1"/>
            </p:cNvSpPr>
            <p:nvPr/>
          </p:nvSpPr>
          <p:spPr bwMode="auto">
            <a:xfrm>
              <a:off x="304800" y="304800"/>
              <a:ext cx="8534400" cy="6248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5365" name="Rectangle 4"/>
            <p:cNvSpPr>
              <a:spLocks noChangeArrowheads="1"/>
            </p:cNvSpPr>
            <p:nvPr/>
          </p:nvSpPr>
          <p:spPr bwMode="auto">
            <a:xfrm>
              <a:off x="1304925" y="3275484"/>
              <a:ext cx="653415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40000"/>
                </a:lnSpc>
              </a:pPr>
              <a:r>
                <a:rPr lang="en-US" sz="6000" i="1" dirty="0" smtClean="0">
                  <a:latin typeface="Times New Roman" charset="0"/>
                  <a:ea typeface="Times New Roman" charset="0"/>
                  <a:cs typeface="Times New Roman" charset="0"/>
                </a:rPr>
                <a:t>Searching PubMed</a:t>
              </a:r>
              <a:r>
                <a:rPr lang="en-US" sz="3200" i="1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®</a:t>
              </a:r>
            </a:p>
            <a:p>
              <a:pPr algn="ctr" eaLnBrk="0" hangingPunct="0">
                <a:lnSpc>
                  <a:spcPct val="140000"/>
                </a:lnSpc>
              </a:pPr>
              <a:r>
                <a:rPr lang="en-US" sz="6000" i="1" dirty="0" smtClean="0">
                  <a:latin typeface="Times New Roman" charset="0"/>
                  <a:ea typeface="Times New Roman" charset="0"/>
                  <a:cs typeface="Times New Roman" charset="0"/>
                </a:rPr>
                <a:t>Medical Focus</a:t>
              </a:r>
              <a:endParaRPr lang="en-US" sz="6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5366" name="Rectangle 5"/>
            <p:cNvSpPr>
              <a:spLocks noChangeArrowheads="1"/>
            </p:cNvSpPr>
            <p:nvPr/>
          </p:nvSpPr>
          <p:spPr bwMode="auto">
            <a:xfrm>
              <a:off x="1257300" y="1371600"/>
              <a:ext cx="66294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35000"/>
                </a:lnSpc>
              </a:pPr>
              <a:r>
                <a:rPr lang="en-US" sz="3200" i="1" dirty="0">
                  <a:solidFill>
                    <a:srgbClr val="DF0044"/>
                  </a:solidFill>
                  <a:latin typeface="Verdana" charset="0"/>
                </a:rPr>
                <a:t>TTUHSC  Preston Smith Library</a:t>
              </a:r>
            </a:p>
            <a:p>
              <a:pPr algn="ctr" eaLnBrk="0" hangingPunct="0">
                <a:lnSpc>
                  <a:spcPct val="135000"/>
                </a:lnSpc>
              </a:pPr>
              <a:r>
                <a:rPr lang="en-US" sz="3200" i="1" dirty="0">
                  <a:solidFill>
                    <a:srgbClr val="DF0044"/>
                  </a:solidFill>
                  <a:latin typeface="Verdana" charset="0"/>
                </a:rPr>
                <a:t>presents</a:t>
              </a:r>
              <a:endParaRPr lang="en-US" dirty="0">
                <a:latin typeface="Times" charset="0"/>
              </a:endParaRPr>
            </a:p>
          </p:txBody>
        </p:sp>
        <p:sp>
          <p:nvSpPr>
            <p:cNvPr id="15367" name="Text Box 6"/>
            <p:cNvSpPr txBox="1">
              <a:spLocks noChangeArrowheads="1"/>
            </p:cNvSpPr>
            <p:nvPr/>
          </p:nvSpPr>
          <p:spPr bwMode="auto">
            <a:xfrm>
              <a:off x="7620000" y="6248400"/>
              <a:ext cx="10668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charset="0"/>
                  <a:ea typeface="Verdana" charset="0"/>
                  <a:cs typeface="Verdana" charset="0"/>
                </a:rPr>
                <a:t>Rev.</a:t>
              </a:r>
              <a:r>
                <a:rPr lang="en-US" sz="9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charset="0"/>
                  <a:ea typeface="Verdana" charset="0"/>
                  <a:cs typeface="Verdana" charset="0"/>
                </a:rPr>
                <a:t> 06/2016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1325" y="457200"/>
            <a:ext cx="8261349" cy="8720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sz="4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Verifying your MY NCBI Account</a:t>
            </a:r>
            <a:endParaRPr lang="en-US" sz="4000" i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268" y="194733"/>
            <a:ext cx="8779932" cy="6434668"/>
          </a:xfrm>
          <a:prstGeom prst="rect">
            <a:avLst/>
          </a:prstGeom>
          <a:noFill/>
          <a:ln w="38100" cmpd="dbl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7200" y="1752600"/>
            <a:ext cx="8229600" cy="3581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130000"/>
              </a:lnSpc>
              <a:defRPr/>
            </a:pPr>
            <a:r>
              <a:rPr lang="en-US" sz="3200" dirty="0" smtClean="0">
                <a:solidFill>
                  <a:srgbClr val="3366FF"/>
                </a:solidFill>
                <a:latin typeface="Calibri"/>
                <a:cs typeface="Calibri"/>
              </a:rPr>
              <a:t>Open the email you used in the account: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 smtClean="0">
                <a:solidFill>
                  <a:srgbClr val="3366FF"/>
                </a:solidFill>
                <a:latin typeface="Calibri"/>
                <a:cs typeface="Calibri"/>
              </a:rPr>
              <a:t>	1) Locate the link from NCBI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dirty="0">
                <a:solidFill>
                  <a:srgbClr val="3366FF"/>
                </a:solidFill>
                <a:latin typeface="Calibri"/>
                <a:cs typeface="Calibri"/>
              </a:rPr>
              <a:t>	</a:t>
            </a:r>
            <a:r>
              <a:rPr lang="en-US" dirty="0" smtClean="0">
                <a:solidFill>
                  <a:srgbClr val="3366FF"/>
                </a:solidFill>
                <a:latin typeface="Calibri"/>
                <a:cs typeface="Calibri"/>
              </a:rPr>
              <a:t>2</a:t>
            </a:r>
            <a:r>
              <a:rPr lang="en-US" smtClean="0">
                <a:solidFill>
                  <a:srgbClr val="3366FF"/>
                </a:solidFill>
                <a:latin typeface="Calibri"/>
                <a:cs typeface="Calibri"/>
              </a:rPr>
              <a:t>) Click </a:t>
            </a:r>
            <a:r>
              <a:rPr lang="en-US" dirty="0" smtClean="0">
                <a:solidFill>
                  <a:srgbClr val="3366FF"/>
                </a:solidFill>
                <a:latin typeface="Calibri"/>
                <a:cs typeface="Calibri"/>
              </a:rPr>
              <a:t>the link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cs typeface="Calibri"/>
              </a:rPr>
              <a:t>	</a:t>
            </a:r>
            <a:r>
              <a:rPr lang="en-US" sz="2400" dirty="0" smtClean="0">
                <a:solidFill>
                  <a:srgbClr val="3366FF"/>
                </a:solidFill>
                <a:latin typeface="Calibri"/>
                <a:cs typeface="Calibri"/>
              </a:rPr>
              <a:t>3) Tells NCBI you are a real user requesting the account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dirty="0">
                <a:solidFill>
                  <a:srgbClr val="3366FF"/>
                </a:solidFill>
                <a:latin typeface="Calibri"/>
                <a:cs typeface="Calibri"/>
              </a:rPr>
              <a:t>	</a:t>
            </a:r>
            <a:r>
              <a:rPr lang="en-US" dirty="0" smtClean="0">
                <a:solidFill>
                  <a:srgbClr val="3366FF"/>
                </a:solidFill>
                <a:latin typeface="Calibri"/>
                <a:cs typeface="Calibri"/>
              </a:rPr>
              <a:t>	(not computer generated)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 smtClean="0">
                <a:solidFill>
                  <a:srgbClr val="3366FF"/>
                </a:solidFill>
                <a:latin typeface="Calibri"/>
                <a:cs typeface="Calibri"/>
              </a:rPr>
              <a:t>	4) Your user name will now appear on the top right-hand side</a:t>
            </a:r>
          </a:p>
        </p:txBody>
      </p:sp>
    </p:spTree>
    <p:extLst>
      <p:ext uri="{BB962C8B-B14F-4D97-AF65-F5344CB8AC3E}">
        <p14:creationId xmlns:p14="http://schemas.microsoft.com/office/powerpoint/2010/main" val="116505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" y="739013"/>
            <a:ext cx="8504555" cy="5379974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1981200" y="4038600"/>
            <a:ext cx="5638800" cy="762000"/>
          </a:xfrm>
          <a:prstGeom prst="wedgeRoundRectCallout">
            <a:avLst>
              <a:gd name="adj1" fmla="val -14287"/>
              <a:gd name="adj2" fmla="val -138954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rPr>
              <a:t>  Click </a:t>
            </a: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rPr>
              <a:t>to go to PubMed home page.</a:t>
            </a:r>
            <a:endParaRPr kumimoji="0" lang="en-US" sz="2400" b="0" i="0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68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762000" y="1066800"/>
            <a:ext cx="7620000" cy="990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sz="5400" u="sng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Other Searching </a:t>
            </a:r>
            <a:r>
              <a:rPr lang="en-US" sz="5400" u="sng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Features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838200" y="3048000"/>
            <a:ext cx="7467600" cy="2057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514350" indent="-514350">
              <a:lnSpc>
                <a:spcPct val="13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MeSH</a:t>
            </a:r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, phrase, &amp; title word searching</a:t>
            </a:r>
          </a:p>
          <a:p>
            <a:pPr lvl="2">
              <a:lnSpc>
                <a:spcPct val="13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 using the [</a:t>
            </a:r>
            <a:r>
              <a:rPr lang="en-US" sz="28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ti</a:t>
            </a:r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] pneumonic 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Truncation</a:t>
            </a:r>
          </a:p>
        </p:txBody>
      </p:sp>
    </p:spTree>
    <p:extLst>
      <p:ext uri="{BB962C8B-B14F-4D97-AF65-F5344CB8AC3E}">
        <p14:creationId xmlns:p14="http://schemas.microsoft.com/office/powerpoint/2010/main" val="78548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" y="309593"/>
            <a:ext cx="8577580" cy="509206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63725" y="4876800"/>
            <a:ext cx="5527675" cy="1524000"/>
            <a:chOff x="1676400" y="4837113"/>
            <a:chExt cx="5527675" cy="1411287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1676400" y="4837113"/>
              <a:ext cx="5527675" cy="1411287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1849438" y="5018088"/>
              <a:ext cx="5181600" cy="1077912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2001658" y="5257800"/>
              <a:ext cx="4876967" cy="54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200" dirty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Click MeSH Database</a:t>
              </a:r>
            </a:p>
          </p:txBody>
        </p:sp>
      </p:grpSp>
      <p:sp>
        <p:nvSpPr>
          <p:cNvPr id="7" name="AutoShape 10"/>
          <p:cNvSpPr>
            <a:spLocks noChangeArrowheads="1"/>
          </p:cNvSpPr>
          <p:nvPr/>
        </p:nvSpPr>
        <p:spPr bwMode="auto">
          <a:xfrm rot="2797233">
            <a:off x="4948780" y="3235127"/>
            <a:ext cx="379413" cy="2412409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753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13 at 2.40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46" y="609600"/>
            <a:ext cx="8661908" cy="3471672"/>
          </a:xfrm>
          <a:prstGeom prst="rect">
            <a:avLst/>
          </a:prstGeom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304800" y="4267200"/>
            <a:ext cx="8534400" cy="1981200"/>
          </a:xfrm>
          <a:prstGeom prst="rect">
            <a:avLst/>
          </a:prstGeom>
          <a:solidFill>
            <a:schemeClr val="bg1"/>
          </a:solidFill>
          <a:ln w="114300">
            <a:solidFill>
              <a:srgbClr val="6289B5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  </a:t>
            </a:r>
          </a:p>
          <a:p>
            <a:pPr eaLnBrk="0" hangingPunct="0">
              <a:lnSpc>
                <a:spcPct val="120000"/>
              </a:lnSpc>
            </a:pPr>
            <a:endParaRPr lang="en-US" sz="3200" dirty="0" smtClean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  </a:t>
            </a:r>
            <a:r>
              <a:rPr lang="en-US" sz="3200" dirty="0" smtClean="0">
                <a:solidFill>
                  <a:srgbClr val="FF8411"/>
                </a:solidFill>
                <a:latin typeface="Verdana" charset="0"/>
              </a:rPr>
              <a:t>Enter</a:t>
            </a: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                  </a:t>
            </a:r>
            <a:r>
              <a:rPr lang="en-US" sz="3200" dirty="0" smtClean="0">
                <a:solidFill>
                  <a:srgbClr val="FF8411"/>
                </a:solidFill>
                <a:latin typeface="Verdana" charset="0"/>
              </a:rPr>
              <a:t>and click  </a:t>
            </a:r>
            <a:r>
              <a:rPr lang="en-US" sz="1400" dirty="0" smtClean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1400" dirty="0" smtClean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3200" dirty="0" smtClean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endParaRPr lang="en-US" dirty="0" smtClean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 smtClean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>
              <a:solidFill>
                <a:srgbClr val="002A7E"/>
              </a:solidFill>
              <a:latin typeface="Verdana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546462" y="4495800"/>
            <a:ext cx="8064137" cy="1524000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081349" y="4876800"/>
            <a:ext cx="2338251" cy="685800"/>
            <a:chOff x="2081349" y="4876800"/>
            <a:chExt cx="2338251" cy="685800"/>
          </a:xfrm>
        </p:grpSpPr>
        <p:sp>
          <p:nvSpPr>
            <p:cNvPr id="6" name="AutoShape 20"/>
            <p:cNvSpPr>
              <a:spLocks noChangeArrowheads="1"/>
            </p:cNvSpPr>
            <p:nvPr/>
          </p:nvSpPr>
          <p:spPr bwMode="auto">
            <a:xfrm flipV="1">
              <a:off x="2081349" y="4876800"/>
              <a:ext cx="2338251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7" name="Rectangle 21"/>
            <p:cNvSpPr>
              <a:spLocks noChangeArrowheads="1"/>
            </p:cNvSpPr>
            <p:nvPr/>
          </p:nvSpPr>
          <p:spPr bwMode="auto">
            <a:xfrm>
              <a:off x="2201259" y="5029200"/>
              <a:ext cx="209843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>
                  <a:solidFill>
                    <a:srgbClr val="191919"/>
                  </a:solidFill>
                  <a:latin typeface="Verdana" charset="0"/>
                </a:rPr>
                <a:t>h</a:t>
              </a:r>
              <a:r>
                <a:rPr lang="en-US" sz="2000" dirty="0" smtClean="0">
                  <a:solidFill>
                    <a:srgbClr val="191919"/>
                  </a:solidFill>
                  <a:latin typeface="Verdana" charset="0"/>
                </a:rPr>
                <a:t>uman genome</a:t>
              </a:r>
              <a:endParaRPr lang="en-US" sz="2000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sp>
        <p:nvSpPr>
          <p:cNvPr id="8" name="AutoShape 10"/>
          <p:cNvSpPr>
            <a:spLocks noChangeArrowheads="1"/>
          </p:cNvSpPr>
          <p:nvPr/>
        </p:nvSpPr>
        <p:spPr bwMode="auto">
          <a:xfrm rot="522253">
            <a:off x="2691098" y="1380911"/>
            <a:ext cx="379412" cy="3368487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553200" y="838200"/>
            <a:ext cx="1828800" cy="4724400"/>
            <a:chOff x="6553200" y="838200"/>
            <a:chExt cx="1828800" cy="4724400"/>
          </a:xfrm>
        </p:grpSpPr>
        <p:grpSp>
          <p:nvGrpSpPr>
            <p:cNvPr id="10" name="Group 20"/>
            <p:cNvGrpSpPr>
              <a:grpSpLocks/>
            </p:cNvGrpSpPr>
            <p:nvPr/>
          </p:nvGrpSpPr>
          <p:grpSpPr bwMode="auto">
            <a:xfrm>
              <a:off x="7543800" y="838200"/>
              <a:ext cx="685800" cy="457200"/>
              <a:chOff x="4724400" y="990600"/>
              <a:chExt cx="457200" cy="304800"/>
            </a:xfrm>
          </p:grpSpPr>
          <p:sp>
            <p:nvSpPr>
              <p:cNvPr id="12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3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1" name="AutoShape 12"/>
            <p:cNvSpPr>
              <a:spLocks noChangeArrowheads="1"/>
            </p:cNvSpPr>
            <p:nvPr/>
          </p:nvSpPr>
          <p:spPr bwMode="auto">
            <a:xfrm flipV="1">
              <a:off x="6553200" y="4876800"/>
              <a:ext cx="18288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200" dirty="0">
                  <a:solidFill>
                    <a:schemeClr val="bg1"/>
                  </a:solidFill>
                  <a:latin typeface="Verdana" charset="0"/>
                </a:rPr>
                <a:t>h</a:t>
              </a:r>
              <a:endParaRPr lang="en-US" sz="3600" dirty="0">
                <a:solidFill>
                  <a:schemeClr val="bg1"/>
                </a:solidFill>
                <a:latin typeface="Verdana" charset="0"/>
              </a:endParaRPr>
            </a:p>
          </p:txBody>
        </p:sp>
      </p:grpSp>
      <p:grpSp>
        <p:nvGrpSpPr>
          <p:cNvPr id="14" name="Group 20"/>
          <p:cNvGrpSpPr>
            <a:grpSpLocks/>
          </p:cNvGrpSpPr>
          <p:nvPr/>
        </p:nvGrpSpPr>
        <p:grpSpPr bwMode="auto">
          <a:xfrm>
            <a:off x="2743200" y="838200"/>
            <a:ext cx="1143000" cy="381000"/>
            <a:chOff x="4724400" y="990600"/>
            <a:chExt cx="457200" cy="304800"/>
          </a:xfrm>
        </p:grpSpPr>
        <p:sp>
          <p:nvSpPr>
            <p:cNvPr id="15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6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586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339471"/>
            <a:ext cx="8119872" cy="617905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505200" y="2819400"/>
            <a:ext cx="5029200" cy="3206757"/>
            <a:chOff x="3505200" y="2819400"/>
            <a:chExt cx="5029200" cy="3206757"/>
          </a:xfrm>
        </p:grpSpPr>
        <p:grpSp>
          <p:nvGrpSpPr>
            <p:cNvPr id="17" name="Group 16"/>
            <p:cNvGrpSpPr/>
            <p:nvPr/>
          </p:nvGrpSpPr>
          <p:grpSpPr>
            <a:xfrm>
              <a:off x="3505200" y="2819400"/>
              <a:ext cx="5029200" cy="1524000"/>
              <a:chOff x="3505200" y="2819400"/>
              <a:chExt cx="5029200" cy="1524000"/>
            </a:xfrm>
          </p:grpSpPr>
          <p:sp>
            <p:nvSpPr>
              <p:cNvPr id="4" name="Rectangle 3"/>
              <p:cNvSpPr>
                <a:spLocks noChangeArrowheads="1"/>
              </p:cNvSpPr>
              <p:nvPr/>
            </p:nvSpPr>
            <p:spPr bwMode="auto">
              <a:xfrm>
                <a:off x="3505200" y="2819400"/>
                <a:ext cx="5029200" cy="15240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  </a:t>
                </a:r>
              </a:p>
            </p:txBody>
          </p:sp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3662363" y="2942131"/>
                <a:ext cx="4714875" cy="1248869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3819525" y="3153233"/>
                <a:ext cx="4400550" cy="824753"/>
                <a:chOff x="457200" y="5366660"/>
                <a:chExt cx="4267200" cy="609600"/>
              </a:xfrm>
            </p:grpSpPr>
            <p:sp>
              <p:nvSpPr>
                <p:cNvPr id="7" name="Rectangle 22"/>
                <p:cNvSpPr>
                  <a:spLocks noChangeArrowheads="1"/>
                </p:cNvSpPr>
                <p:nvPr/>
              </p:nvSpPr>
              <p:spPr bwMode="auto">
                <a:xfrm>
                  <a:off x="457200" y="5428343"/>
                  <a:ext cx="1143000" cy="457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sz="3200" dirty="0">
                      <a:solidFill>
                        <a:srgbClr val="2B5D8F"/>
                      </a:solidFill>
                      <a:latin typeface="Verdana" charset="0"/>
                    </a:rPr>
                    <a:t>C</a:t>
                  </a:r>
                  <a:r>
                    <a:rPr lang="en-US" sz="3200" dirty="0" smtClean="0">
                      <a:solidFill>
                        <a:srgbClr val="2B5D8F"/>
                      </a:solidFill>
                      <a:latin typeface="Verdana" charset="0"/>
                    </a:rPr>
                    <a:t>lick</a:t>
                  </a:r>
                  <a:endParaRPr lang="en-US" sz="3200" dirty="0">
                    <a:solidFill>
                      <a:srgbClr val="2B5D8F"/>
                    </a:solidFill>
                    <a:latin typeface="Verdana" charset="0"/>
                  </a:endParaRPr>
                </a:p>
              </p:txBody>
            </p:sp>
            <p:sp>
              <p:nvSpPr>
                <p:cNvPr id="8" name="AutoShape 20"/>
                <p:cNvSpPr>
                  <a:spLocks noChangeArrowheads="1"/>
                </p:cNvSpPr>
                <p:nvPr/>
              </p:nvSpPr>
              <p:spPr bwMode="auto">
                <a:xfrm>
                  <a:off x="1600200" y="5366660"/>
                  <a:ext cx="3124200" cy="609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 w="1270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smtClean="0">
                      <a:latin typeface="Verdana" charset="0"/>
                    </a:rPr>
                    <a:t>Add to search </a:t>
                  </a:r>
                  <a:r>
                    <a:rPr lang="en-US" sz="2000" dirty="0">
                      <a:latin typeface="Verdana" charset="0"/>
                    </a:rPr>
                    <a:t>b</a:t>
                  </a:r>
                  <a:r>
                    <a:rPr lang="en-US" sz="2000" dirty="0" smtClean="0">
                      <a:latin typeface="Verdana" charset="0"/>
                    </a:rPr>
                    <a:t>uilder</a:t>
                  </a:r>
                  <a:endParaRPr lang="en-US" sz="2000" dirty="0">
                    <a:latin typeface="Verdana" charset="0"/>
                  </a:endParaRPr>
                </a:p>
              </p:txBody>
            </p:sp>
          </p:grpSp>
        </p:grpSp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 rot="8845283">
              <a:off x="6478234" y="3934865"/>
              <a:ext cx="342899" cy="2091292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713974" y="5029200"/>
            <a:ext cx="4931345" cy="1295400"/>
            <a:chOff x="1713974" y="5029200"/>
            <a:chExt cx="4931345" cy="1295400"/>
          </a:xfrm>
        </p:grpSpPr>
        <p:grpSp>
          <p:nvGrpSpPr>
            <p:cNvPr id="10" name="Group 9"/>
            <p:cNvGrpSpPr/>
            <p:nvPr/>
          </p:nvGrpSpPr>
          <p:grpSpPr>
            <a:xfrm>
              <a:off x="1713974" y="5029200"/>
              <a:ext cx="3733800" cy="1295400"/>
              <a:chOff x="5181600" y="5181600"/>
              <a:chExt cx="3733800" cy="1295400"/>
            </a:xfrm>
          </p:grpSpPr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5181600" y="5181600"/>
                <a:ext cx="3733800" cy="1295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3164A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5334000" y="5334000"/>
                <a:ext cx="3428999" cy="9906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5519100" y="5562600"/>
                <a:ext cx="3091500" cy="533400"/>
                <a:chOff x="5519100" y="5562600"/>
                <a:chExt cx="3091500" cy="533400"/>
              </a:xfrm>
            </p:grpSpPr>
            <p:sp>
              <p:nvSpPr>
                <p:cNvPr id="14" name="Rectangle 13"/>
                <p:cNvSpPr>
                  <a:spLocks noChangeArrowheads="1"/>
                </p:cNvSpPr>
                <p:nvPr/>
              </p:nvSpPr>
              <p:spPr bwMode="auto">
                <a:xfrm>
                  <a:off x="5519100" y="5562600"/>
                  <a:ext cx="957900" cy="533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dirty="0">
                      <a:solidFill>
                        <a:srgbClr val="FF6600"/>
                      </a:solidFill>
                      <a:latin typeface="Verdana" charset="0"/>
                    </a:rPr>
                    <a:t>Click</a:t>
                  </a:r>
                </a:p>
              </p:txBody>
            </p:sp>
            <p:sp>
              <p:nvSpPr>
                <p:cNvPr id="15" name="Rectangle 18"/>
                <p:cNvSpPr>
                  <a:spLocks noChangeArrowheads="1"/>
                </p:cNvSpPr>
                <p:nvPr/>
              </p:nvSpPr>
              <p:spPr bwMode="auto">
                <a:xfrm>
                  <a:off x="6553200" y="5562600"/>
                  <a:ext cx="2057400" cy="533400"/>
                </a:xfrm>
                <a:prstGeom prst="rect">
                  <a:avLst/>
                </a:prstGeom>
                <a:solidFill>
                  <a:srgbClr val="CCCCCC"/>
                </a:solidFill>
                <a:ln w="9525">
                  <a:solidFill>
                    <a:srgbClr val="4C4C4C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1800" dirty="0">
                      <a:solidFill>
                        <a:srgbClr val="191919"/>
                      </a:solidFill>
                      <a:latin typeface="Verdana" charset="0"/>
                    </a:rPr>
                    <a:t>Search PubMed</a:t>
                  </a:r>
                </a:p>
              </p:txBody>
            </p:sp>
          </p:grpSp>
        </p:grpSp>
        <p:sp>
          <p:nvSpPr>
            <p:cNvPr id="16" name="AutoShape 10"/>
            <p:cNvSpPr>
              <a:spLocks noChangeArrowheads="1"/>
            </p:cNvSpPr>
            <p:nvPr/>
          </p:nvSpPr>
          <p:spPr bwMode="auto">
            <a:xfrm rot="6361188">
              <a:off x="5675525" y="5141530"/>
              <a:ext cx="329137" cy="1610450"/>
            </a:xfrm>
            <a:prstGeom prst="upArrow">
              <a:avLst>
                <a:gd name="adj1" fmla="val 50000"/>
                <a:gd name="adj2" fmla="val 84840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04800" y="442638"/>
            <a:ext cx="6172200" cy="2148162"/>
            <a:chOff x="304800" y="442638"/>
            <a:chExt cx="6172200" cy="2148162"/>
          </a:xfrm>
        </p:grpSpPr>
        <p:grpSp>
          <p:nvGrpSpPr>
            <p:cNvPr id="3" name="Group 2"/>
            <p:cNvGrpSpPr/>
            <p:nvPr/>
          </p:nvGrpSpPr>
          <p:grpSpPr>
            <a:xfrm>
              <a:off x="753940" y="442638"/>
              <a:ext cx="5723060" cy="1233762"/>
              <a:chOff x="753940" y="442638"/>
              <a:chExt cx="5723060" cy="1233762"/>
            </a:xfrm>
          </p:grpSpPr>
          <p:sp>
            <p:nvSpPr>
              <p:cNvPr id="25" name="Rectangle 12"/>
              <p:cNvSpPr>
                <a:spLocks noChangeArrowheads="1"/>
              </p:cNvSpPr>
              <p:nvPr/>
            </p:nvSpPr>
            <p:spPr bwMode="auto">
              <a:xfrm>
                <a:off x="753940" y="442638"/>
                <a:ext cx="5723060" cy="123376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7A9D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200" dirty="0" smtClean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26" name="Rectangle 13"/>
              <p:cNvSpPr>
                <a:spLocks noChangeArrowheads="1"/>
              </p:cNvSpPr>
              <p:nvPr/>
            </p:nvSpPr>
            <p:spPr bwMode="auto">
              <a:xfrm>
                <a:off x="906340" y="577453"/>
                <a:ext cx="5418260" cy="957331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1050680" y="720988"/>
                <a:ext cx="5121520" cy="682393"/>
                <a:chOff x="1050680" y="720988"/>
                <a:chExt cx="5121520" cy="682393"/>
              </a:xfrm>
            </p:grpSpPr>
            <p:sp>
              <p:nvSpPr>
                <p:cNvPr id="27" name="Rectangle 26"/>
                <p:cNvSpPr/>
                <p:nvPr/>
              </p:nvSpPr>
              <p:spPr bwMode="auto">
                <a:xfrm>
                  <a:off x="1050680" y="720988"/>
                  <a:ext cx="5121520" cy="682393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algn="ctr">
                    <a:lnSpc>
                      <a:spcPct val="120000"/>
                    </a:lnSpc>
                  </a:pPr>
                  <a:r>
                    <a:rPr lang="en-US" sz="2800" dirty="0" smtClean="0">
                      <a:solidFill>
                        <a:srgbClr val="FF6600"/>
                      </a:solidFill>
                      <a:latin typeface="Verdana" charset="0"/>
                    </a:rPr>
                    <a:t>Click box to     select </a:t>
                  </a:r>
                  <a:r>
                    <a:rPr lang="en-US" sz="2800" dirty="0">
                      <a:solidFill>
                        <a:srgbClr val="FF6600"/>
                      </a:solidFill>
                      <a:latin typeface="Verdana" charset="0"/>
                    </a:rPr>
                    <a:t>term</a:t>
                  </a:r>
                </a:p>
              </p:txBody>
            </p:sp>
            <p:sp>
              <p:nvSpPr>
                <p:cNvPr id="30" name="Rounded Rectangle 11"/>
                <p:cNvSpPr>
                  <a:spLocks noChangeArrowheads="1"/>
                </p:cNvSpPr>
                <p:nvPr/>
              </p:nvSpPr>
              <p:spPr bwMode="auto">
                <a:xfrm>
                  <a:off x="3471863" y="861038"/>
                  <a:ext cx="381000" cy="3810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sz="1800" b="1" dirty="0">
                      <a:solidFill>
                        <a:srgbClr val="FF6600"/>
                      </a:solidFill>
                      <a:latin typeface="Zapf Dingbats" charset="2"/>
                      <a:ea typeface="Zapf Dingbats" charset="2"/>
                      <a:cs typeface="Zapf Dingbats" charset="2"/>
                    </a:rPr>
                    <a:t>✔</a:t>
                  </a:r>
                  <a:endParaRPr lang="en-US" sz="1800" b="1" dirty="0">
                    <a:solidFill>
                      <a:srgbClr val="FF6600"/>
                    </a:solidFill>
                    <a:latin typeface="Verdana" charset="0"/>
                    <a:ea typeface="Verdana" charset="0"/>
                    <a:cs typeface="Verdana" charset="0"/>
                  </a:endParaRPr>
                </a:p>
              </p:txBody>
            </p:sp>
          </p:grpSp>
        </p:grpSp>
        <p:grpSp>
          <p:nvGrpSpPr>
            <p:cNvPr id="20" name="Group 19"/>
            <p:cNvGrpSpPr/>
            <p:nvPr/>
          </p:nvGrpSpPr>
          <p:grpSpPr>
            <a:xfrm>
              <a:off x="304800" y="1691754"/>
              <a:ext cx="2272754" cy="899046"/>
              <a:chOff x="304800" y="1691754"/>
              <a:chExt cx="2272754" cy="899046"/>
            </a:xfrm>
          </p:grpSpPr>
          <p:sp>
            <p:nvSpPr>
              <p:cNvPr id="29" name="Rounded Rectangle 11"/>
              <p:cNvSpPr>
                <a:spLocks noChangeArrowheads="1"/>
              </p:cNvSpPr>
              <p:nvPr/>
            </p:nvSpPr>
            <p:spPr bwMode="auto">
              <a:xfrm>
                <a:off x="304800" y="2209800"/>
                <a:ext cx="381000" cy="3810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 b="1" dirty="0">
                    <a:solidFill>
                      <a:srgbClr val="FF660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800" b="1" dirty="0">
                  <a:solidFill>
                    <a:srgbClr val="FF660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33" name="AutoShape 10"/>
              <p:cNvSpPr>
                <a:spLocks noChangeArrowheads="1"/>
              </p:cNvSpPr>
              <p:nvPr/>
            </p:nvSpPr>
            <p:spPr bwMode="auto">
              <a:xfrm rot="14179705">
                <a:off x="1368116" y="908807"/>
                <a:ext cx="426492" cy="1992385"/>
              </a:xfrm>
              <a:prstGeom prst="upArrow">
                <a:avLst>
                  <a:gd name="adj1" fmla="val 50000"/>
                  <a:gd name="adj2" fmla="val 99314"/>
                </a:avLst>
              </a:prstGeom>
              <a:gradFill rotWithShape="0">
                <a:gsLst>
                  <a:gs pos="0">
                    <a:srgbClr val="A5E895"/>
                  </a:gs>
                  <a:gs pos="100000">
                    <a:srgbClr val="FFE57B"/>
                  </a:gs>
                  <a:gs pos="5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19050" cap="flat" cmpd="sng" algn="ctr">
                <a:solidFill>
                  <a:srgbClr val="336699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30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" t="1449" r="450"/>
          <a:stretch/>
        </p:blipFill>
        <p:spPr>
          <a:xfrm>
            <a:off x="548640" y="320040"/>
            <a:ext cx="8046720" cy="62179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57299" y="3699697"/>
            <a:ext cx="6629400" cy="1862903"/>
            <a:chOff x="1257299" y="3699697"/>
            <a:chExt cx="6629400" cy="1862903"/>
          </a:xfrm>
        </p:grpSpPr>
        <p:sp>
          <p:nvSpPr>
            <p:cNvPr id="4" name="Rectangle 10"/>
            <p:cNvSpPr>
              <a:spLocks noChangeArrowheads="1"/>
            </p:cNvSpPr>
            <p:nvPr/>
          </p:nvSpPr>
          <p:spPr bwMode="auto">
            <a:xfrm>
              <a:off x="1257299" y="3699697"/>
              <a:ext cx="6629400" cy="1862903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2B5D8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1434765" y="3866067"/>
              <a:ext cx="6274469" cy="1544133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1600200" y="4020834"/>
              <a:ext cx="5943600" cy="609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PubMed identifies </a:t>
              </a:r>
              <a:r>
                <a:rPr lang="en-US" sz="2800" dirty="0" smtClean="0">
                  <a:solidFill>
                    <a:srgbClr val="FF6600"/>
                  </a:solidFill>
                  <a:latin typeface="Verdana" charset="0"/>
                </a:rPr>
                <a:t> 6997 </a:t>
              </a: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articles</a:t>
              </a:r>
            </a:p>
          </p:txBody>
        </p:sp>
      </p:grpSp>
      <p:sp>
        <p:nvSpPr>
          <p:cNvPr id="10" name="AutoShape 10"/>
          <p:cNvSpPr>
            <a:spLocks noChangeArrowheads="1"/>
          </p:cNvSpPr>
          <p:nvPr/>
        </p:nvSpPr>
        <p:spPr bwMode="auto">
          <a:xfrm rot="19468702">
            <a:off x="3548216" y="1728104"/>
            <a:ext cx="376238" cy="2559969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38399" y="2362200"/>
            <a:ext cx="4267201" cy="2871248"/>
            <a:chOff x="2438399" y="2362200"/>
            <a:chExt cx="4267201" cy="2871248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438399" y="4697917"/>
              <a:ext cx="4267201" cy="535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i="1" dirty="0" smtClean="0">
                  <a:solidFill>
                    <a:srgbClr val="FF0000"/>
                  </a:solidFill>
                  <a:latin typeface="Verdana" charset="0"/>
                </a:rPr>
                <a:t>Note: </a:t>
              </a:r>
              <a:r>
                <a:rPr lang="en-US" dirty="0" smtClean="0">
                  <a:solidFill>
                    <a:srgbClr val="30659E"/>
                  </a:solidFill>
                  <a:latin typeface="Verdana" charset="0"/>
                </a:rPr>
                <a:t>filters are activated</a:t>
              </a:r>
              <a:endParaRPr lang="en-US" dirty="0">
                <a:solidFill>
                  <a:srgbClr val="30659E"/>
                </a:solidFill>
                <a:latin typeface="Verdana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4637824" y="2362200"/>
              <a:ext cx="467576" cy="24494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761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" r="542"/>
          <a:stretch/>
        </p:blipFill>
        <p:spPr>
          <a:xfrm>
            <a:off x="501777" y="291465"/>
            <a:ext cx="8140446" cy="6275070"/>
          </a:xfrm>
          <a:prstGeom prst="rect">
            <a:avLst/>
          </a:prstGeom>
        </p:spPr>
      </p:pic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282511" y="2286000"/>
            <a:ext cx="8578977" cy="2209800"/>
          </a:xfrm>
          <a:prstGeom prst="rect">
            <a:avLst/>
          </a:prstGeom>
          <a:solidFill>
            <a:schemeClr val="bg1"/>
          </a:solidFill>
          <a:ln w="114300">
            <a:solidFill>
              <a:srgbClr val="6289B5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endParaRPr lang="en-US" sz="3000" dirty="0">
              <a:solidFill>
                <a:srgbClr val="002A7E"/>
              </a:solidFill>
              <a:latin typeface="Verdana" charset="0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501777" y="2514600"/>
            <a:ext cx="8159877" cy="1752600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33400" y="2743200"/>
            <a:ext cx="6271880" cy="685800"/>
            <a:chOff x="533400" y="2743200"/>
            <a:chExt cx="6271880" cy="685800"/>
          </a:xfrm>
        </p:grpSpPr>
        <p:sp>
          <p:nvSpPr>
            <p:cNvPr id="29" name="Rectangle 28"/>
            <p:cNvSpPr/>
            <p:nvPr/>
          </p:nvSpPr>
          <p:spPr bwMode="auto">
            <a:xfrm>
              <a:off x="533400" y="2819400"/>
              <a:ext cx="1155954" cy="533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2800" dirty="0">
                  <a:solidFill>
                    <a:srgbClr val="FF8411"/>
                  </a:solidFill>
                  <a:latin typeface="Verdana" charset="0"/>
                </a:rPr>
                <a:t>Enter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5042154" y="2819400"/>
              <a:ext cx="1763126" cy="533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2800" dirty="0">
                  <a:solidFill>
                    <a:srgbClr val="FF8411"/>
                  </a:solidFill>
                  <a:latin typeface="Verdana" charset="0"/>
                </a:rPr>
                <a:t>a</a:t>
              </a:r>
              <a:r>
                <a:rPr lang="en-US" sz="2800" dirty="0" smtClean="0">
                  <a:solidFill>
                    <a:srgbClr val="FF8411"/>
                  </a:solidFill>
                  <a:latin typeface="Verdana" charset="0"/>
                </a:rPr>
                <a:t>nd click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689354" y="2743200"/>
              <a:ext cx="3279878" cy="685800"/>
              <a:chOff x="2522804" y="3048000"/>
              <a:chExt cx="2781300" cy="685800"/>
            </a:xfrm>
          </p:grpSpPr>
          <p:sp>
            <p:nvSpPr>
              <p:cNvPr id="32" name="AutoShape 20"/>
              <p:cNvSpPr>
                <a:spLocks noChangeArrowheads="1"/>
              </p:cNvSpPr>
              <p:nvPr/>
            </p:nvSpPr>
            <p:spPr bwMode="auto">
              <a:xfrm flipV="1">
                <a:off x="2522804" y="3048000"/>
                <a:ext cx="2781300" cy="6858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57150">
                <a:solidFill>
                  <a:srgbClr val="A0B4C3"/>
                </a:solidFill>
                <a:round/>
                <a:headEnd/>
                <a:tailEnd/>
              </a:ln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3600" dirty="0">
                  <a:latin typeface="Verdana" charset="0"/>
                </a:endParaRPr>
              </a:p>
            </p:txBody>
          </p:sp>
          <p:sp>
            <p:nvSpPr>
              <p:cNvPr id="33" name="Rectangle 21"/>
              <p:cNvSpPr>
                <a:spLocks noChangeArrowheads="1"/>
              </p:cNvSpPr>
              <p:nvPr/>
            </p:nvSpPr>
            <p:spPr bwMode="auto">
              <a:xfrm>
                <a:off x="2685562" y="3200400"/>
                <a:ext cx="2496038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dirty="0" smtClean="0">
                    <a:solidFill>
                      <a:srgbClr val="191919"/>
                    </a:solidFill>
                    <a:latin typeface="Verdana" charset="0"/>
                  </a:rPr>
                  <a:t>AND “dark matter”</a:t>
                </a:r>
                <a:endParaRPr lang="en-US" dirty="0">
                  <a:solidFill>
                    <a:srgbClr val="191919"/>
                  </a:solidFill>
                  <a:latin typeface="Verdana" charset="0"/>
                </a:endParaRPr>
              </a:p>
            </p:txBody>
          </p:sp>
        </p:grpSp>
      </p:grpSp>
      <p:sp>
        <p:nvSpPr>
          <p:cNvPr id="35" name="AutoShape 10"/>
          <p:cNvSpPr>
            <a:spLocks noChangeArrowheads="1"/>
          </p:cNvSpPr>
          <p:nvPr/>
        </p:nvSpPr>
        <p:spPr bwMode="auto">
          <a:xfrm rot="1462621">
            <a:off x="4330622" y="761974"/>
            <a:ext cx="379412" cy="2202458"/>
          </a:xfrm>
          <a:prstGeom prst="upArrow">
            <a:avLst>
              <a:gd name="adj1" fmla="val 50000"/>
              <a:gd name="adj2" fmla="val 83663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747337" y="3733800"/>
            <a:ext cx="5649326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i="1" dirty="0" smtClean="0">
                <a:solidFill>
                  <a:srgbClr val="FF0000"/>
                </a:solidFill>
                <a:latin typeface="Verdana" charset="0"/>
              </a:rPr>
              <a:t>Note: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Verdana" charset="0"/>
              </a:rPr>
              <a:t>“dark matter” is not a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Verdana" charset="0"/>
              </a:rPr>
              <a:t>MeSH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Verdana" charset="0"/>
              </a:rPr>
              <a:t> term.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Geneva" pitchFamily="-111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870954" y="533400"/>
            <a:ext cx="1592952" cy="2971800"/>
            <a:chOff x="6870954" y="533400"/>
            <a:chExt cx="1592952" cy="2971800"/>
          </a:xfrm>
        </p:grpSpPr>
        <p:grpSp>
          <p:nvGrpSpPr>
            <p:cNvPr id="22" name="Group 20"/>
            <p:cNvGrpSpPr>
              <a:grpSpLocks/>
            </p:cNvGrpSpPr>
            <p:nvPr/>
          </p:nvGrpSpPr>
          <p:grpSpPr bwMode="auto">
            <a:xfrm>
              <a:off x="7397876" y="533400"/>
              <a:ext cx="679324" cy="381000"/>
              <a:chOff x="4724400" y="990600"/>
              <a:chExt cx="457200" cy="304800"/>
            </a:xfrm>
          </p:grpSpPr>
          <p:sp>
            <p:nvSpPr>
              <p:cNvPr id="36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37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23" name="AutoShape 12"/>
            <p:cNvSpPr>
              <a:spLocks noChangeArrowheads="1"/>
            </p:cNvSpPr>
            <p:nvPr/>
          </p:nvSpPr>
          <p:spPr bwMode="auto">
            <a:xfrm flipV="1">
              <a:off x="6870954" y="2667000"/>
              <a:ext cx="1592952" cy="838200"/>
            </a:xfrm>
            <a:prstGeom prst="roundRect">
              <a:avLst>
                <a:gd name="adj" fmla="val 16667"/>
              </a:avLst>
            </a:prstGeom>
            <a:solidFill>
              <a:srgbClr val="00408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 smtClean="0">
                  <a:solidFill>
                    <a:schemeClr val="bg1"/>
                  </a:solidFill>
                  <a:latin typeface="Verdana" charset="0"/>
                </a:rPr>
                <a:t>Search</a:t>
              </a: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00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0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4" y="522541"/>
            <a:ext cx="8607171" cy="581291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29000" y="1981201"/>
            <a:ext cx="5181600" cy="2133600"/>
            <a:chOff x="3276600" y="2057400"/>
            <a:chExt cx="5181600" cy="2133600"/>
          </a:xfrm>
        </p:grpSpPr>
        <p:sp>
          <p:nvSpPr>
            <p:cNvPr id="4" name="Rectangle 10"/>
            <p:cNvSpPr>
              <a:spLocks noChangeArrowheads="1"/>
            </p:cNvSpPr>
            <p:nvPr/>
          </p:nvSpPr>
          <p:spPr bwMode="auto">
            <a:xfrm>
              <a:off x="3276600" y="2057400"/>
              <a:ext cx="5181600" cy="2133600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2B5D8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3467100" y="2209800"/>
              <a:ext cx="4800600" cy="18288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3743325" y="2468562"/>
              <a:ext cx="4248150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PubMed identifies</a:t>
              </a:r>
              <a:r>
                <a:rPr lang="en-US" sz="400" dirty="0" smtClean="0">
                  <a:solidFill>
                    <a:srgbClr val="FF6600"/>
                  </a:solidFill>
                  <a:latin typeface="Verdana" charset="0"/>
                </a:rPr>
                <a:t>  </a:t>
              </a:r>
            </a:p>
            <a:p>
              <a:pPr algn="ctr" eaLnBrk="0" hangingPunct="0"/>
              <a:endParaRPr lang="en-US" sz="400" dirty="0" smtClean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4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endParaRPr lang="en-US" sz="4400" dirty="0" smtClean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5 articles</a:t>
              </a:r>
              <a:endParaRPr lang="en-US" sz="44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sp>
        <p:nvSpPr>
          <p:cNvPr id="7" name="AutoShape 10"/>
          <p:cNvSpPr>
            <a:spLocks noChangeArrowheads="1"/>
          </p:cNvSpPr>
          <p:nvPr/>
        </p:nvSpPr>
        <p:spPr bwMode="auto">
          <a:xfrm rot="18338644">
            <a:off x="3068951" y="1449937"/>
            <a:ext cx="376238" cy="2307615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00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1225" b="-373"/>
          <a:stretch/>
        </p:blipFill>
        <p:spPr>
          <a:xfrm>
            <a:off x="379156" y="640080"/>
            <a:ext cx="8385688" cy="5669280"/>
          </a:xfrm>
          <a:prstGeom prst="rect">
            <a:avLst/>
          </a:prstGeom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533400" y="2971800"/>
            <a:ext cx="8382000" cy="2057400"/>
          </a:xfrm>
          <a:prstGeom prst="rect">
            <a:avLst/>
          </a:prstGeom>
          <a:solidFill>
            <a:schemeClr val="bg1"/>
          </a:solidFill>
          <a:ln w="114300">
            <a:solidFill>
              <a:srgbClr val="6289B5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3200" dirty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3000" dirty="0" smtClean="0">
                <a:solidFill>
                  <a:srgbClr val="FF8411"/>
                </a:solidFill>
                <a:latin typeface="Verdana" charset="0"/>
              </a:rPr>
              <a:t>Enter</a:t>
            </a: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                      </a:t>
            </a:r>
            <a:r>
              <a:rPr lang="en-US" sz="3000" dirty="0" smtClean="0">
                <a:solidFill>
                  <a:srgbClr val="FF8411"/>
                </a:solidFill>
                <a:latin typeface="Verdana" charset="0"/>
              </a:rPr>
              <a:t>and click</a:t>
            </a:r>
            <a:endParaRPr lang="en-US" sz="3000" dirty="0">
              <a:solidFill>
                <a:srgbClr val="002A7E"/>
              </a:solidFill>
              <a:latin typeface="Verdana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57400" y="3733800"/>
            <a:ext cx="3048000" cy="685800"/>
            <a:chOff x="2362200" y="3962400"/>
            <a:chExt cx="2514600" cy="685800"/>
          </a:xfrm>
        </p:grpSpPr>
        <p:sp>
          <p:nvSpPr>
            <p:cNvPr id="5" name="AutoShape 20"/>
            <p:cNvSpPr>
              <a:spLocks noChangeArrowheads="1"/>
            </p:cNvSpPr>
            <p:nvPr/>
          </p:nvSpPr>
          <p:spPr bwMode="auto">
            <a:xfrm flipV="1">
              <a:off x="2362200" y="3962400"/>
              <a:ext cx="2514600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6" name="Rectangle 21"/>
            <p:cNvSpPr>
              <a:spLocks noChangeArrowheads="1"/>
            </p:cNvSpPr>
            <p:nvPr/>
          </p:nvSpPr>
          <p:spPr bwMode="auto">
            <a:xfrm>
              <a:off x="2491154" y="4114800"/>
              <a:ext cx="2256692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191919"/>
                  </a:solidFill>
                  <a:latin typeface="Verdana" charset="0"/>
                </a:rPr>
                <a:t>“dark matter” [</a:t>
              </a:r>
              <a:r>
                <a:rPr lang="en-US" dirty="0" err="1" smtClean="0">
                  <a:solidFill>
                    <a:srgbClr val="191919"/>
                  </a:solidFill>
                  <a:latin typeface="Verdana" charset="0"/>
                </a:rPr>
                <a:t>ti</a:t>
              </a:r>
              <a:r>
                <a:rPr lang="en-US" dirty="0" smtClean="0">
                  <a:solidFill>
                    <a:srgbClr val="191919"/>
                  </a:solidFill>
                  <a:latin typeface="Verdana" charset="0"/>
                </a:rPr>
                <a:t>]</a:t>
              </a:r>
              <a:endParaRPr lang="en-US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10400" y="762000"/>
            <a:ext cx="1524000" cy="3657600"/>
            <a:chOff x="7010400" y="762000"/>
            <a:chExt cx="1524000" cy="3657600"/>
          </a:xfrm>
        </p:grpSpPr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 flipV="1">
              <a:off x="7010400" y="3733800"/>
              <a:ext cx="1524000" cy="685800"/>
            </a:xfrm>
            <a:prstGeom prst="roundRect">
              <a:avLst>
                <a:gd name="adj" fmla="val 16667"/>
              </a:avLst>
            </a:prstGeom>
            <a:solidFill>
              <a:srgbClr val="00408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 smtClean="0">
                  <a:solidFill>
                    <a:schemeClr val="bg1"/>
                  </a:solidFill>
                  <a:latin typeface="Verdana" charset="0"/>
                </a:rPr>
                <a:t>Search</a:t>
              </a: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7162800" y="762000"/>
              <a:ext cx="609600" cy="381000"/>
              <a:chOff x="4724400" y="990600"/>
              <a:chExt cx="457200" cy="304800"/>
            </a:xfrm>
          </p:grpSpPr>
          <p:sp>
            <p:nvSpPr>
              <p:cNvPr id="10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1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62000" y="3200400"/>
            <a:ext cx="7924800" cy="1600200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4343400" y="1082218"/>
            <a:ext cx="379412" cy="2524582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984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r="495"/>
          <a:stretch/>
        </p:blipFill>
        <p:spPr>
          <a:xfrm>
            <a:off x="228600" y="1066800"/>
            <a:ext cx="8536295" cy="49804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458610" y="312738"/>
            <a:ext cx="5867400" cy="2380879"/>
            <a:chOff x="2457663" y="449262"/>
            <a:chExt cx="5867400" cy="2380879"/>
          </a:xfrm>
        </p:grpSpPr>
        <p:grpSp>
          <p:nvGrpSpPr>
            <p:cNvPr id="4" name="Group 3"/>
            <p:cNvGrpSpPr/>
            <p:nvPr/>
          </p:nvGrpSpPr>
          <p:grpSpPr>
            <a:xfrm>
              <a:off x="2457663" y="449262"/>
              <a:ext cx="5867400" cy="1447800"/>
              <a:chOff x="2971800" y="381000"/>
              <a:chExt cx="5867400" cy="1447800"/>
            </a:xfrm>
          </p:grpSpPr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2971800" y="381000"/>
                <a:ext cx="5867400" cy="14478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80000"/>
                  </a:lnSpc>
                </a:pPr>
                <a:r>
                  <a:rPr lang="en-US" sz="2800" dirty="0" smtClean="0">
                    <a:solidFill>
                      <a:srgbClr val="FF6600"/>
                    </a:solidFill>
                    <a:latin typeface="Verdana" charset="0"/>
                  </a:rPr>
                  <a:t>Results</a:t>
                </a:r>
                <a:r>
                  <a:rPr lang="en-US" sz="2800" dirty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r>
                  <a:rPr lang="en-US" sz="2800" dirty="0" smtClean="0">
                    <a:solidFill>
                      <a:srgbClr val="FF6600"/>
                    </a:solidFill>
                    <a:latin typeface="Verdana" charset="0"/>
                  </a:rPr>
                  <a:t>are narrowed to </a:t>
                </a:r>
                <a:r>
                  <a:rPr lang="en-US" sz="2800" dirty="0" smtClean="0">
                    <a:solidFill>
                      <a:srgbClr val="004080"/>
                    </a:solidFill>
                    <a:latin typeface="Verdana" charset="0"/>
                  </a:rPr>
                  <a:t>4</a:t>
                </a:r>
                <a:endParaRPr lang="en-US" sz="2800" dirty="0">
                  <a:solidFill>
                    <a:srgbClr val="004080"/>
                  </a:solidFill>
                  <a:latin typeface="Verdana" charset="0"/>
                </a:endParaRPr>
              </a:p>
            </p:txBody>
          </p:sp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3140904" y="512618"/>
                <a:ext cx="5545898" cy="1180634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5" name="AutoShape 10"/>
            <p:cNvSpPr>
              <a:spLocks noChangeArrowheads="1"/>
            </p:cNvSpPr>
            <p:nvPr/>
          </p:nvSpPr>
          <p:spPr bwMode="auto">
            <a:xfrm rot="13343611">
              <a:off x="2701788" y="1276602"/>
              <a:ext cx="320675" cy="1553539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48200" y="5105400"/>
            <a:ext cx="4267200" cy="1447800"/>
            <a:chOff x="2438400" y="5105400"/>
            <a:chExt cx="4267200" cy="1447800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438400" y="5105400"/>
              <a:ext cx="4267200" cy="14478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7B9CC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r>
                <a:rPr lang="en-US" sz="2200" dirty="0" smtClean="0">
                  <a:solidFill>
                    <a:srgbClr val="FF0000"/>
                  </a:solidFill>
                  <a:latin typeface="Verdana" charset="0"/>
                </a:rPr>
                <a:t>Note: </a:t>
              </a:r>
              <a:r>
                <a:rPr lang="en-US" sz="2200" dirty="0" smtClean="0">
                  <a:solidFill>
                    <a:schemeClr val="bg2">
                      <a:lumMod val="75000"/>
                    </a:schemeClr>
                  </a:solidFill>
                  <a:latin typeface="Verdana" charset="0"/>
                </a:rPr>
                <a:t>all articles have </a:t>
              </a:r>
            </a:p>
            <a:p>
              <a:pPr algn="ctr" eaLnBrk="0" hangingPunct="0">
                <a:lnSpc>
                  <a:spcPct val="150000"/>
                </a:lnSpc>
              </a:pPr>
              <a:r>
                <a:rPr lang="en-US" sz="2200" dirty="0" smtClean="0">
                  <a:solidFill>
                    <a:schemeClr val="bg2">
                      <a:lumMod val="75000"/>
                    </a:schemeClr>
                  </a:solidFill>
                  <a:latin typeface="Verdana" charset="0"/>
                </a:rPr>
                <a:t>”dark matter” in the title</a:t>
              </a:r>
              <a:endParaRPr lang="en-US" sz="2200" dirty="0">
                <a:solidFill>
                  <a:schemeClr val="bg2">
                    <a:lumMod val="75000"/>
                  </a:schemeClr>
                </a:solidFill>
                <a:latin typeface="Verdana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590800" y="5237018"/>
              <a:ext cx="3945696" cy="1180634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463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0360" y="1790329"/>
            <a:ext cx="8463280" cy="4464812"/>
            <a:chOff x="340360" y="1790329"/>
            <a:chExt cx="8463280" cy="4464812"/>
          </a:xfrm>
        </p:grpSpPr>
        <p:pic>
          <p:nvPicPr>
            <p:cNvPr id="12" name="Picture 11" descr="Screen Shot 2015-04-09 at 11.50.20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60" y="1790329"/>
              <a:ext cx="8463280" cy="4464812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 bwMode="auto">
            <a:xfrm>
              <a:off x="7239000" y="1905000"/>
              <a:ext cx="381000" cy="0"/>
            </a:xfrm>
            <a:prstGeom prst="line">
              <a:avLst/>
            </a:prstGeom>
            <a:solidFill>
              <a:schemeClr val="accent1"/>
            </a:solidFill>
            <a:ln w="1778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" name="Rectangle 14"/>
          <p:cNvSpPr/>
          <p:nvPr/>
        </p:nvSpPr>
        <p:spPr bwMode="auto">
          <a:xfrm>
            <a:off x="6248400" y="1752600"/>
            <a:ext cx="1371600" cy="228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u="sng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Your user name</a:t>
            </a:r>
          </a:p>
          <a:p>
            <a:pPr algn="ctr" eaLnBrk="0" hangingPunct="0"/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Rounded Rectangular Callout 15"/>
          <p:cNvSpPr/>
          <p:nvPr/>
        </p:nvSpPr>
        <p:spPr bwMode="auto">
          <a:xfrm>
            <a:off x="2667000" y="609600"/>
            <a:ext cx="2895600" cy="688434"/>
          </a:xfrm>
          <a:prstGeom prst="wedgeRoundRectCallout">
            <a:avLst>
              <a:gd name="adj1" fmla="val 74151"/>
              <a:gd name="adj2" fmla="val 134374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Geneva" pitchFamily="-111" charset="0"/>
              </a:rPr>
              <a:t>Your username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336699"/>
              </a:solidFill>
              <a:effectLst/>
              <a:latin typeface="Geneva" pitchFamily="-111" charset="0"/>
            </a:endParaRP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5867400" y="422919"/>
            <a:ext cx="3124200" cy="841248"/>
          </a:xfrm>
          <a:prstGeom prst="wedgeRoundRectCallout">
            <a:avLst>
              <a:gd name="adj1" fmla="val 12940"/>
              <a:gd name="adj2" fmla="val 112757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5DC268"/>
                </a:solidFill>
                <a:effectLst/>
                <a:latin typeface="Calibri"/>
                <a:cs typeface="Calibri"/>
              </a:rPr>
              <a:t>Click </a:t>
            </a: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rgbClr val="5DC268"/>
                </a:solidFill>
                <a:effectLst/>
                <a:latin typeface="Calibri"/>
                <a:cs typeface="Calibri"/>
              </a:rPr>
              <a:t>My NCBI</a:t>
            </a:r>
            <a:endParaRPr kumimoji="0" lang="en-US" sz="3600" b="0" i="0" u="sng" strike="noStrike" cap="none" normalizeH="0" baseline="0" dirty="0">
              <a:ln>
                <a:noFill/>
              </a:ln>
              <a:solidFill>
                <a:srgbClr val="5DC268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695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371600" y="2667000"/>
            <a:ext cx="64008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80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Truncation</a:t>
            </a:r>
            <a:endParaRPr lang="en-US" sz="80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59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" y="277368"/>
            <a:ext cx="7315200" cy="630326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450274" y="527341"/>
            <a:ext cx="6285199" cy="1143000"/>
            <a:chOff x="2450274" y="527341"/>
            <a:chExt cx="6285199" cy="1143000"/>
          </a:xfrm>
        </p:grpSpPr>
        <p:grpSp>
          <p:nvGrpSpPr>
            <p:cNvPr id="4" name="Group 3"/>
            <p:cNvGrpSpPr/>
            <p:nvPr/>
          </p:nvGrpSpPr>
          <p:grpSpPr>
            <a:xfrm>
              <a:off x="4239673" y="527341"/>
              <a:ext cx="4495800" cy="1143000"/>
              <a:chOff x="3733800" y="381000"/>
              <a:chExt cx="4495800" cy="1143000"/>
            </a:xfrm>
          </p:grpSpPr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3733800" y="381000"/>
                <a:ext cx="4495800" cy="1143000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33669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endParaRPr lang="en-US" sz="2800" dirty="0">
                  <a:solidFill>
                    <a:srgbClr val="004080"/>
                  </a:solidFill>
                  <a:latin typeface="Verdana" charset="0"/>
                </a:endParaRPr>
              </a:p>
            </p:txBody>
          </p:sp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3886200" y="533400"/>
                <a:ext cx="4191000" cy="838200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983947" y="759767"/>
                <a:ext cx="399550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dirty="0">
                    <a:solidFill>
                      <a:srgbClr val="FF6600"/>
                    </a:solidFill>
                    <a:latin typeface="Verdana" charset="0"/>
                  </a:rPr>
                  <a:t>Enter</a:t>
                </a:r>
                <a:r>
                  <a:rPr lang="en-US" dirty="0">
                    <a:solidFill>
                      <a:srgbClr val="000000"/>
                    </a:solidFill>
                    <a:latin typeface="Verdana" charset="0"/>
                  </a:rPr>
                  <a:t> gene* </a:t>
                </a:r>
                <a:r>
                  <a:rPr lang="en-US" dirty="0">
                    <a:solidFill>
                      <a:srgbClr val="FF6600"/>
                    </a:solidFill>
                    <a:latin typeface="Verdana" charset="0"/>
                  </a:rPr>
                  <a:t>to truncate.</a:t>
                </a:r>
                <a:endParaRPr lang="en-US" dirty="0">
                  <a:solidFill>
                    <a:srgbClr val="004080"/>
                  </a:solidFill>
                  <a:latin typeface="Verdana" charset="0"/>
                </a:endParaRPr>
              </a:p>
            </p:txBody>
          </p:sp>
        </p:grp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 rot="16844022">
              <a:off x="3318032" y="-221888"/>
              <a:ext cx="320675" cy="2056192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400300" y="2667000"/>
            <a:ext cx="6462562" cy="3917478"/>
            <a:chOff x="2400300" y="2667000"/>
            <a:chExt cx="6462562" cy="3917478"/>
          </a:xfrm>
        </p:grpSpPr>
        <p:sp>
          <p:nvSpPr>
            <p:cNvPr id="10" name="Rectangle 9"/>
            <p:cNvSpPr/>
            <p:nvPr/>
          </p:nvSpPr>
          <p:spPr bwMode="auto">
            <a:xfrm>
              <a:off x="2895600" y="2667000"/>
              <a:ext cx="381000" cy="304800"/>
            </a:xfrm>
            <a:prstGeom prst="rect">
              <a:avLst/>
            </a:prstGeom>
            <a:noFill/>
            <a:ln w="57150" cap="flat" cmpd="sng" algn="ctr">
              <a:solidFill>
                <a:srgbClr val="23A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400300" y="4972093"/>
              <a:ext cx="381000" cy="228600"/>
            </a:xfrm>
            <a:prstGeom prst="rect">
              <a:avLst/>
            </a:prstGeom>
            <a:noFill/>
            <a:ln w="57150" cap="flat" cmpd="sng" algn="ctr">
              <a:solidFill>
                <a:srgbClr val="23A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011769" y="2816183"/>
              <a:ext cx="4851093" cy="3768295"/>
              <a:chOff x="4011769" y="2816183"/>
              <a:chExt cx="4851093" cy="3768295"/>
            </a:xfrm>
          </p:grpSpPr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4011769" y="2816183"/>
                <a:ext cx="4851093" cy="3768295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 </a:t>
                </a:r>
                <a:endParaRPr lang="en-US" sz="2000" dirty="0">
                  <a:solidFill>
                    <a:srgbClr val="FF6600"/>
                  </a:solidFill>
                  <a:latin typeface="Verdana" charset="0"/>
                </a:endParaRPr>
              </a:p>
              <a:p>
                <a:pPr eaLnBrk="0" hangingPunct="0">
                  <a:lnSpc>
                    <a:spcPct val="120000"/>
                  </a:lnSpc>
                </a:pPr>
                <a:r>
                  <a:rPr lang="en-US" sz="2000" dirty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 </a:t>
                </a:r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4167425" y="2955985"/>
                <a:ext cx="4543038" cy="3476093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4262921" y="3077307"/>
                <a:ext cx="4281462" cy="167837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eaLnBrk="0" hangingPunct="0">
                  <a:lnSpc>
                    <a:spcPct val="120000"/>
                  </a:lnSpc>
                </a:pPr>
                <a:r>
                  <a:rPr lang="en-US" sz="1800" dirty="0" smtClean="0">
                    <a:solidFill>
                      <a:srgbClr val="26B40C"/>
                    </a:solidFill>
                    <a:latin typeface="Verdana" charset="0"/>
                  </a:rPr>
                  <a:t>Truncation searches for all suffixes</a:t>
                </a:r>
              </a:p>
              <a:p>
                <a:pPr lvl="0" eaLnBrk="0" hangingPunct="0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26B40C"/>
                    </a:solidFill>
                    <a:latin typeface="Verdana" charset="0"/>
                  </a:rPr>
                  <a:t>s</a:t>
                </a:r>
                <a:r>
                  <a:rPr lang="en-US" sz="1800" dirty="0" smtClean="0">
                    <a:solidFill>
                      <a:srgbClr val="26B40C"/>
                    </a:solidFill>
                    <a:latin typeface="Verdana" charset="0"/>
                  </a:rPr>
                  <a:t>uch as:</a:t>
                </a:r>
                <a:r>
                  <a:rPr lang="en-US" sz="1800" dirty="0">
                    <a:solidFill>
                      <a:srgbClr val="26B40C"/>
                    </a:solidFill>
                    <a:latin typeface="Verdana" charset="0"/>
                  </a:rPr>
                  <a:t>	</a:t>
                </a:r>
                <a:r>
                  <a:rPr lang="en-US" sz="1800" dirty="0" smtClean="0">
                    <a:solidFill>
                      <a:srgbClr val="26B40C"/>
                    </a:solidFill>
                    <a:latin typeface="Verdana" charset="0"/>
                  </a:rPr>
                  <a:t>gene</a:t>
                </a:r>
              </a:p>
              <a:p>
                <a:pPr lvl="0" eaLnBrk="0" hangingPunct="0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26B40C"/>
                    </a:solidFill>
                    <a:latin typeface="Verdana" charset="0"/>
                  </a:rPr>
                  <a:t>	</a:t>
                </a:r>
                <a:r>
                  <a:rPr lang="en-US" sz="1800" dirty="0" smtClean="0">
                    <a:solidFill>
                      <a:srgbClr val="26B40C"/>
                    </a:solidFill>
                    <a:latin typeface="Verdana" charset="0"/>
                  </a:rPr>
                  <a:t>	genes</a:t>
                </a:r>
                <a:endParaRPr lang="en-US" sz="1800" dirty="0">
                  <a:solidFill>
                    <a:srgbClr val="26B40C"/>
                  </a:solidFill>
                  <a:latin typeface="Verdana" charset="0"/>
                </a:endParaRPr>
              </a:p>
              <a:p>
                <a:pPr lvl="0" eaLnBrk="0" hangingPunct="0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26B40C"/>
                    </a:solidFill>
                    <a:latin typeface="Verdana" charset="0"/>
                  </a:rPr>
                  <a:t>	</a:t>
                </a:r>
                <a:r>
                  <a:rPr lang="en-US" sz="1800" dirty="0" smtClean="0">
                    <a:solidFill>
                      <a:srgbClr val="26B40C"/>
                    </a:solidFill>
                    <a:latin typeface="Verdana" charset="0"/>
                  </a:rPr>
                  <a:t>	genetic</a:t>
                </a:r>
              </a:p>
              <a:p>
                <a:pPr lvl="0" eaLnBrk="0" hangingPunct="0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26B40C"/>
                    </a:solidFill>
                    <a:latin typeface="Verdana" charset="0"/>
                  </a:rPr>
                  <a:t>	</a:t>
                </a:r>
                <a:r>
                  <a:rPr lang="en-US" sz="1800" dirty="0" smtClean="0">
                    <a:solidFill>
                      <a:srgbClr val="26B40C"/>
                    </a:solidFill>
                    <a:latin typeface="Verdana" charset="0"/>
                  </a:rPr>
                  <a:t>	genetics, etc.</a:t>
                </a:r>
                <a:endParaRPr lang="en-US" sz="1800" dirty="0">
                  <a:solidFill>
                    <a:srgbClr val="26B40C"/>
                  </a:solidFill>
                  <a:latin typeface="Verdana" charset="0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2527610" y="1905000"/>
            <a:ext cx="6016772" cy="4329263"/>
            <a:chOff x="2527610" y="1905000"/>
            <a:chExt cx="6016772" cy="4329263"/>
          </a:xfrm>
        </p:grpSpPr>
        <p:sp>
          <p:nvSpPr>
            <p:cNvPr id="21" name="Rectangle 20"/>
            <p:cNvSpPr/>
            <p:nvPr/>
          </p:nvSpPr>
          <p:spPr bwMode="auto">
            <a:xfrm>
              <a:off x="3478369" y="1905000"/>
              <a:ext cx="533400" cy="3048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527610" y="3397009"/>
              <a:ext cx="571500" cy="2286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6054968" y="4755678"/>
              <a:ext cx="2489414" cy="147858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dirty="0" smtClean="0">
                  <a:solidFill>
                    <a:srgbClr val="FF6600"/>
                  </a:solidFill>
                  <a:latin typeface="Verdana" charset="0"/>
                </a:rPr>
                <a:t>   	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general</a:t>
              </a:r>
              <a:endParaRPr lang="en-US" sz="1800" dirty="0">
                <a:solidFill>
                  <a:srgbClr val="FF6600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	  and</a:t>
              </a:r>
              <a:endParaRPr lang="en-US" sz="1800" dirty="0">
                <a:solidFill>
                  <a:srgbClr val="FF6600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   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	generation</a:t>
              </a:r>
              <a:endParaRPr lang="en-US" sz="1800" dirty="0">
                <a:solidFill>
                  <a:srgbClr val="FF6600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    are “false drops”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9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371600" y="2667000"/>
            <a:ext cx="64008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72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Online Tutorial</a:t>
            </a:r>
            <a:endParaRPr lang="en-US" sz="72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78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28409"/>
            <a:ext cx="7982966" cy="640118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04800" y="2891802"/>
            <a:ext cx="7010400" cy="2869087"/>
            <a:chOff x="304800" y="2891802"/>
            <a:chExt cx="7010400" cy="2869087"/>
          </a:xfrm>
        </p:grpSpPr>
        <p:grpSp>
          <p:nvGrpSpPr>
            <p:cNvPr id="6" name="Group 5"/>
            <p:cNvGrpSpPr/>
            <p:nvPr/>
          </p:nvGrpSpPr>
          <p:grpSpPr>
            <a:xfrm>
              <a:off x="304800" y="4078393"/>
              <a:ext cx="7010400" cy="1682496"/>
              <a:chOff x="838200" y="1898904"/>
              <a:chExt cx="8077200" cy="1682496"/>
            </a:xfrm>
          </p:grpSpPr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838200" y="1898904"/>
                <a:ext cx="8077200" cy="1682496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2800" dirty="0">
                    <a:solidFill>
                      <a:srgbClr val="2B5D8F"/>
                    </a:solidFill>
                    <a:latin typeface="Verdana" charset="0"/>
                  </a:rPr>
                  <a:t>Click</a:t>
                </a:r>
                <a:r>
                  <a:rPr lang="en-US" sz="2800" dirty="0">
                    <a:solidFill>
                      <a:srgbClr val="002A80"/>
                    </a:solidFill>
                    <a:latin typeface="Verdana" charset="0"/>
                  </a:rPr>
                  <a:t> </a:t>
                </a:r>
                <a:r>
                  <a:rPr lang="en-US" sz="2800" dirty="0" smtClean="0">
                    <a:solidFill>
                      <a:srgbClr val="2B5D8F"/>
                    </a:solidFill>
                    <a:latin typeface="Verdana" charset="0"/>
                  </a:rPr>
                  <a:t>for more </a:t>
                </a:r>
                <a:r>
                  <a:rPr lang="en-US" sz="2800" dirty="0">
                    <a:solidFill>
                      <a:srgbClr val="2B5D8F"/>
                    </a:solidFill>
                    <a:latin typeface="Verdana" charset="0"/>
                  </a:rPr>
                  <a:t>hands-on learning.</a:t>
                </a:r>
              </a:p>
            </p:txBody>
          </p:sp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990600" y="2067154"/>
                <a:ext cx="7772399" cy="1345997"/>
              </a:xfrm>
              <a:prstGeom prst="rect">
                <a:avLst/>
              </a:prstGeom>
              <a:noFill/>
              <a:ln w="38100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990600" y="2971800"/>
              <a:ext cx="838200" cy="304800"/>
              <a:chOff x="192" y="1728"/>
              <a:chExt cx="384" cy="144"/>
            </a:xfrm>
          </p:grpSpPr>
          <p:sp>
            <p:nvSpPr>
              <p:cNvPr id="4" name="AutoShape 13"/>
              <p:cNvSpPr>
                <a:spLocks noChangeArrowheads="1"/>
              </p:cNvSpPr>
              <p:nvPr/>
            </p:nvSpPr>
            <p:spPr bwMode="auto">
              <a:xfrm>
                <a:off x="192" y="1728"/>
                <a:ext cx="384" cy="144"/>
              </a:xfrm>
              <a:prstGeom prst="roundRect">
                <a:avLst>
                  <a:gd name="adj" fmla="val 16667"/>
                </a:avLst>
              </a:prstGeom>
              <a:noFill/>
              <a:ln w="762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" name="AutoShape 14"/>
              <p:cNvSpPr>
                <a:spLocks noChangeArrowheads="1"/>
              </p:cNvSpPr>
              <p:nvPr/>
            </p:nvSpPr>
            <p:spPr bwMode="auto">
              <a:xfrm>
                <a:off x="192" y="1728"/>
                <a:ext cx="384" cy="144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 rot="19158978">
              <a:off x="2427540" y="2891802"/>
              <a:ext cx="379412" cy="1977624"/>
            </a:xfrm>
            <a:prstGeom prst="upArrow">
              <a:avLst>
                <a:gd name="adj1" fmla="val 50000"/>
                <a:gd name="adj2" fmla="val 87262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574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0" y="191262"/>
            <a:ext cx="5216906" cy="644372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685525" y="304800"/>
            <a:ext cx="3142445" cy="612648"/>
          </a:xfrm>
          <a:prstGeom prst="wedgeRoundRectCallout">
            <a:avLst>
              <a:gd name="adj1" fmla="val -70060"/>
              <a:gd name="adj2" fmla="val -20019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1D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200" dirty="0" err="1" smtClean="0">
                <a:solidFill>
                  <a:srgbClr val="000000"/>
                </a:solidFill>
              </a:rPr>
              <a:t>www.ttuhsc.edu</a:t>
            </a:r>
            <a:r>
              <a:rPr lang="en-US" sz="2200" dirty="0" smtClean="0">
                <a:solidFill>
                  <a:srgbClr val="000000"/>
                </a:solidFill>
              </a:rPr>
              <a:t>/libraries</a:t>
            </a:r>
            <a:endParaRPr lang="en-US" sz="2200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71600" y="2540000"/>
            <a:ext cx="7425268" cy="3479800"/>
            <a:chOff x="1371600" y="2540000"/>
            <a:chExt cx="7425268" cy="3479800"/>
          </a:xfrm>
        </p:grpSpPr>
        <p:sp>
          <p:nvSpPr>
            <p:cNvPr id="6" name="Rectangle 5"/>
            <p:cNvSpPr/>
            <p:nvPr/>
          </p:nvSpPr>
          <p:spPr>
            <a:xfrm>
              <a:off x="1371600" y="5105400"/>
              <a:ext cx="533400" cy="593035"/>
            </a:xfrm>
            <a:prstGeom prst="rect">
              <a:avLst/>
            </a:prstGeom>
            <a:noFill/>
            <a:ln w="76200">
              <a:solidFill>
                <a:srgbClr val="2CB60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67400" y="2540000"/>
              <a:ext cx="2929468" cy="3479800"/>
              <a:chOff x="5867400" y="2540000"/>
              <a:chExt cx="2929468" cy="3479800"/>
            </a:xfrm>
          </p:grpSpPr>
          <p:sp>
            <p:nvSpPr>
              <p:cNvPr id="8" name="Rounded Rectangular Callout 7"/>
              <p:cNvSpPr/>
              <p:nvPr/>
            </p:nvSpPr>
            <p:spPr>
              <a:xfrm>
                <a:off x="5867400" y="2540000"/>
                <a:ext cx="2929468" cy="3479800"/>
              </a:xfrm>
              <a:prstGeom prst="wedgeRoundRectCallout">
                <a:avLst>
                  <a:gd name="adj1" fmla="val -182693"/>
                  <a:gd name="adj2" fmla="val 27879"/>
                  <a:gd name="adj3" fmla="val 16667"/>
                </a:avLst>
              </a:prstGeom>
              <a:solidFill>
                <a:srgbClr val="FFFFFF"/>
              </a:solidFill>
              <a:ln w="57150" cmpd="sng">
                <a:solidFill>
                  <a:srgbClr val="CC003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675966" y="2828921"/>
                <a:ext cx="1295401" cy="74506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</a:rPr>
                  <a:t>Click</a:t>
                </a:r>
                <a:endParaRPr lang="en-US" sz="4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2766" y="3755335"/>
                <a:ext cx="1701800" cy="1943100"/>
              </a:xfrm>
              <a:prstGeom prst="rect">
                <a:avLst/>
              </a:prstGeom>
              <a:ln w="19050">
                <a:solidFill>
                  <a:schemeClr val="bg2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36677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171700" y="2438400"/>
            <a:ext cx="4800600" cy="17526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9600" i="1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The End</a:t>
            </a:r>
            <a:endParaRPr lang="en-US" sz="9600" i="1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4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26" y="315468"/>
            <a:ext cx="7838948" cy="618134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95400" y="1295400"/>
            <a:ext cx="4419600" cy="2514600"/>
            <a:chOff x="2362200" y="1295400"/>
            <a:chExt cx="4419600" cy="2514600"/>
          </a:xfrm>
        </p:grpSpPr>
        <p:sp>
          <p:nvSpPr>
            <p:cNvPr id="4" name="Rounded Rectangular Callout 3"/>
            <p:cNvSpPr/>
            <p:nvPr/>
          </p:nvSpPr>
          <p:spPr bwMode="auto">
            <a:xfrm>
              <a:off x="2362200" y="1295400"/>
              <a:ext cx="4419600" cy="2514600"/>
            </a:xfrm>
            <a:prstGeom prst="wedgeRoundRectCallout">
              <a:avLst>
                <a:gd name="adj1" fmla="val 60850"/>
                <a:gd name="adj2" fmla="val -29123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07AA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2590800" y="1561875"/>
              <a:ext cx="3962400" cy="2020379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2915675" y="1737991"/>
              <a:ext cx="3312650" cy="16681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32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For quick access to filtered results, create custom filters!</a:t>
              </a:r>
              <a:r>
                <a:rPr lang="en-US" sz="3200" u="sng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 </a:t>
              </a:r>
              <a:endParaRPr lang="en-US" sz="3200" u="sng" dirty="0">
                <a:solidFill>
                  <a:srgbClr val="FF8411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9" name="Rounded Rectangle 8"/>
          <p:cNvSpPr/>
          <p:nvPr/>
        </p:nvSpPr>
        <p:spPr bwMode="auto">
          <a:xfrm>
            <a:off x="6357874" y="914400"/>
            <a:ext cx="2024126" cy="2971800"/>
          </a:xfrm>
          <a:prstGeom prst="roundRect">
            <a:avLst/>
          </a:prstGeom>
          <a:noFill/>
          <a:ln w="76200" cap="flat" cmpd="sng" algn="ctr">
            <a:solidFill>
              <a:srgbClr val="00D1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5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5 at 5.46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28" y="367792"/>
            <a:ext cx="7154672" cy="56042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79928" y="5334000"/>
            <a:ext cx="3810000" cy="1219200"/>
            <a:chOff x="2286000" y="4572000"/>
            <a:chExt cx="3810000" cy="1219200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2286000" y="4572000"/>
              <a:ext cx="38100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2438400" y="4724400"/>
              <a:ext cx="3505200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2628900" y="4876800"/>
              <a:ext cx="312419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Click </a:t>
              </a:r>
              <a:r>
                <a:rPr lang="en-US" sz="2800" u="sng" dirty="0" smtClean="0">
                  <a:solidFill>
                    <a:srgbClr val="0000FF"/>
                  </a:solidFill>
                  <a:latin typeface="Calibri"/>
                  <a:ea typeface="Verdana" charset="0"/>
                  <a:cs typeface="Calibri"/>
                </a:rPr>
                <a:t>Manage Filters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7" name="AutoShape 10"/>
          <p:cNvSpPr>
            <a:spLocks noChangeArrowheads="1"/>
          </p:cNvSpPr>
          <p:nvPr/>
        </p:nvSpPr>
        <p:spPr bwMode="auto">
          <a:xfrm rot="3400476">
            <a:off x="6157462" y="4502932"/>
            <a:ext cx="299772" cy="1413974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989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344678" y="914400"/>
            <a:ext cx="8454644" cy="5518404"/>
            <a:chOff x="344678" y="958596"/>
            <a:chExt cx="8454644" cy="5518404"/>
          </a:xfrm>
        </p:grpSpPr>
        <p:pic>
          <p:nvPicPr>
            <p:cNvPr id="2" name="Picture 1" descr="Screen Shot 2015-04-09 at 2.34.26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78" y="958596"/>
              <a:ext cx="8454644" cy="5518404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 bwMode="auto">
            <a:xfrm>
              <a:off x="7239000" y="1066800"/>
              <a:ext cx="381000" cy="0"/>
            </a:xfrm>
            <a:prstGeom prst="line">
              <a:avLst/>
            </a:prstGeom>
            <a:solidFill>
              <a:schemeClr val="accent1"/>
            </a:solidFill>
            <a:ln w="136525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2177844" y="310098"/>
            <a:ext cx="3124200" cy="1219200"/>
            <a:chOff x="1905000" y="381000"/>
            <a:chExt cx="3124200" cy="1219200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1905000" y="381000"/>
              <a:ext cx="31242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2057400" y="533400"/>
              <a:ext cx="2819400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1" name="Rectangle 33"/>
            <p:cNvSpPr>
              <a:spLocks noChangeArrowheads="1"/>
            </p:cNvSpPr>
            <p:nvPr/>
          </p:nvSpPr>
          <p:spPr bwMode="auto">
            <a:xfrm>
              <a:off x="2209799" y="685800"/>
              <a:ext cx="251460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 database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22" name="AutoShape 10"/>
          <p:cNvSpPr>
            <a:spLocks noChangeArrowheads="1"/>
          </p:cNvSpPr>
          <p:nvPr/>
        </p:nvSpPr>
        <p:spPr bwMode="auto">
          <a:xfrm rot="7242416">
            <a:off x="5304556" y="791075"/>
            <a:ext cx="299772" cy="1413974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33400" y="4114800"/>
            <a:ext cx="3809999" cy="990600"/>
            <a:chOff x="533400" y="4114800"/>
            <a:chExt cx="3809999" cy="990600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533400" y="4114800"/>
              <a:ext cx="3809999" cy="9906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720182" y="4267200"/>
              <a:ext cx="3436434" cy="6858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6" name="Rectangle 33"/>
            <p:cNvSpPr>
              <a:spLocks noChangeArrowheads="1"/>
            </p:cNvSpPr>
            <p:nvPr/>
          </p:nvSpPr>
          <p:spPr bwMode="auto">
            <a:xfrm>
              <a:off x="820039" y="4348490"/>
              <a:ext cx="323672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 up to 15 </a:t>
              </a:r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filters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27" name="Rounded Rectangle 26"/>
          <p:cNvSpPr>
            <a:spLocks noChangeArrowheads="1"/>
          </p:cNvSpPr>
          <p:nvPr/>
        </p:nvSpPr>
        <p:spPr bwMode="auto">
          <a:xfrm>
            <a:off x="4572000" y="4038600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rgbClr val="FF6600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6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40360" y="958596"/>
            <a:ext cx="8463280" cy="5518404"/>
            <a:chOff x="340360" y="669798"/>
            <a:chExt cx="8463280" cy="5518404"/>
          </a:xfrm>
        </p:grpSpPr>
        <p:pic>
          <p:nvPicPr>
            <p:cNvPr id="2" name="Picture 1" descr="Screen Shot 2015-04-09 at 2.37.34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60" y="669798"/>
              <a:ext cx="8463280" cy="551840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 bwMode="auto">
            <a:xfrm>
              <a:off x="7239000" y="762000"/>
              <a:ext cx="381000" cy="0"/>
            </a:xfrm>
            <a:prstGeom prst="line">
              <a:avLst/>
            </a:prstGeom>
            <a:solidFill>
              <a:schemeClr val="accent1"/>
            </a:solidFill>
            <a:ln w="17145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" name="Group 8"/>
          <p:cNvGrpSpPr/>
          <p:nvPr/>
        </p:nvGrpSpPr>
        <p:grpSpPr>
          <a:xfrm>
            <a:off x="914400" y="3870198"/>
            <a:ext cx="2971800" cy="1219200"/>
            <a:chOff x="914400" y="3962400"/>
            <a:chExt cx="2971800" cy="121920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914400" y="3962400"/>
              <a:ext cx="29718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1059366" y="4114800"/>
              <a:ext cx="2681868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2" name="Rectangle 33"/>
            <p:cNvSpPr>
              <a:spLocks noChangeArrowheads="1"/>
            </p:cNvSpPr>
            <p:nvPr/>
          </p:nvSpPr>
          <p:spPr bwMode="auto">
            <a:xfrm>
              <a:off x="1204331" y="4267200"/>
              <a:ext cx="239193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Filter activated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13" name="AutoShape 10"/>
          <p:cNvSpPr>
            <a:spLocks noChangeArrowheads="1"/>
          </p:cNvSpPr>
          <p:nvPr/>
        </p:nvSpPr>
        <p:spPr bwMode="auto">
          <a:xfrm rot="19433587">
            <a:off x="2497552" y="2738873"/>
            <a:ext cx="299772" cy="1591545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35701" y="439688"/>
            <a:ext cx="4322299" cy="1770112"/>
            <a:chOff x="2514600" y="457200"/>
            <a:chExt cx="4322299" cy="1770112"/>
          </a:xfrm>
        </p:grpSpPr>
        <p:grpSp>
          <p:nvGrpSpPr>
            <p:cNvPr id="16" name="Group 15"/>
            <p:cNvGrpSpPr/>
            <p:nvPr/>
          </p:nvGrpSpPr>
          <p:grpSpPr>
            <a:xfrm>
              <a:off x="2514600" y="457200"/>
              <a:ext cx="3505200" cy="1219200"/>
              <a:chOff x="2590800" y="533400"/>
              <a:chExt cx="3505200" cy="1219200"/>
            </a:xfrm>
          </p:grpSpPr>
          <p:sp>
            <p:nvSpPr>
              <p:cNvPr id="18" name="Rounded Rectangle 17"/>
              <p:cNvSpPr/>
              <p:nvPr/>
            </p:nvSpPr>
            <p:spPr bwMode="auto">
              <a:xfrm>
                <a:off x="2590800" y="533400"/>
                <a:ext cx="3505200" cy="12192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 bwMode="auto">
              <a:xfrm>
                <a:off x="2781300" y="685800"/>
                <a:ext cx="3128846" cy="9144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0" name="Rectangle 33"/>
              <p:cNvSpPr>
                <a:spLocks noChangeArrowheads="1"/>
              </p:cNvSpPr>
              <p:nvPr/>
            </p:nvSpPr>
            <p:spPr bwMode="auto">
              <a:xfrm>
                <a:off x="2971800" y="891649"/>
                <a:ext cx="2743200" cy="502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Click </a:t>
                </a:r>
                <a:r>
                  <a:rPr lang="en-US" sz="3200" dirty="0" smtClean="0">
                    <a:latin typeface="Calibri"/>
                    <a:ea typeface="Verdana" charset="0"/>
                    <a:cs typeface="Calibri"/>
                  </a:rPr>
                  <a:t>Propertie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Calibri"/>
                    <a:ea typeface="Verdana" charset="0"/>
                    <a:cs typeface="Calibri"/>
                  </a:rPr>
                  <a:t>s</a:t>
                </a:r>
                <a:endParaRPr lang="en-US" sz="3200" u="sng" dirty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</p:grpSp>
        <p:sp>
          <p:nvSpPr>
            <p:cNvPr id="17" name="AutoShape 10"/>
            <p:cNvSpPr>
              <a:spLocks noChangeArrowheads="1"/>
            </p:cNvSpPr>
            <p:nvPr/>
          </p:nvSpPr>
          <p:spPr bwMode="auto">
            <a:xfrm rot="7933059">
              <a:off x="5574991" y="965404"/>
              <a:ext cx="299772" cy="2224044"/>
            </a:xfrm>
            <a:prstGeom prst="upArrow">
              <a:avLst>
                <a:gd name="adj1" fmla="val 50000"/>
                <a:gd name="adj2" fmla="val 855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015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24790" y="916940"/>
            <a:ext cx="8694420" cy="5636260"/>
            <a:chOff x="224790" y="916940"/>
            <a:chExt cx="8694420" cy="5636260"/>
          </a:xfrm>
        </p:grpSpPr>
        <p:pic>
          <p:nvPicPr>
            <p:cNvPr id="2" name="Picture 1" descr="Screen Shot 2015-04-09 at 2.39.54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90" y="916940"/>
              <a:ext cx="8694420" cy="563626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 bwMode="auto">
            <a:xfrm>
              <a:off x="7315200" y="1066800"/>
              <a:ext cx="381000" cy="0"/>
            </a:xfrm>
            <a:prstGeom prst="line">
              <a:avLst/>
            </a:prstGeom>
            <a:solidFill>
              <a:schemeClr val="accent1"/>
            </a:solidFill>
            <a:ln w="1651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914400" y="3429000"/>
            <a:ext cx="7543800" cy="2819400"/>
            <a:chOff x="990600" y="3429000"/>
            <a:chExt cx="7543800" cy="2819400"/>
          </a:xfrm>
        </p:grpSpPr>
        <p:grpSp>
          <p:nvGrpSpPr>
            <p:cNvPr id="22" name="Group 21"/>
            <p:cNvGrpSpPr/>
            <p:nvPr/>
          </p:nvGrpSpPr>
          <p:grpSpPr>
            <a:xfrm>
              <a:off x="990600" y="4114800"/>
              <a:ext cx="3048000" cy="1143000"/>
              <a:chOff x="228600" y="3886200"/>
              <a:chExt cx="3048000" cy="1143000"/>
            </a:xfrm>
          </p:grpSpPr>
          <p:sp>
            <p:nvSpPr>
              <p:cNvPr id="24" name="Rounded Rectangle 23"/>
              <p:cNvSpPr/>
              <p:nvPr/>
            </p:nvSpPr>
            <p:spPr bwMode="auto">
              <a:xfrm>
                <a:off x="228600" y="3886200"/>
                <a:ext cx="3048000" cy="11430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 bwMode="auto">
              <a:xfrm>
                <a:off x="381000" y="4038600"/>
                <a:ext cx="2743200" cy="8382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6" name="Rectangle 33"/>
              <p:cNvSpPr>
                <a:spLocks noChangeArrowheads="1"/>
              </p:cNvSpPr>
              <p:nvPr/>
            </p:nvSpPr>
            <p:spPr bwMode="auto">
              <a:xfrm>
                <a:off x="552450" y="4191000"/>
                <a:ext cx="2400300" cy="55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40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Selections</a:t>
                </a:r>
                <a:endParaRPr lang="en-US" sz="4000" u="sng" dirty="0">
                  <a:solidFill>
                    <a:srgbClr val="003366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 bwMode="auto">
            <a:xfrm>
              <a:off x="4724400" y="3429000"/>
              <a:ext cx="3810000" cy="28194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428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28600" y="610870"/>
            <a:ext cx="8694420" cy="5636260"/>
            <a:chOff x="224790" y="916940"/>
            <a:chExt cx="8694420" cy="5636260"/>
          </a:xfrm>
        </p:grpSpPr>
        <p:pic>
          <p:nvPicPr>
            <p:cNvPr id="2" name="Picture 1" descr="Screen Shot 2015-04-09 at 2.39.54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90" y="916940"/>
              <a:ext cx="8694420" cy="563626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 bwMode="auto">
            <a:xfrm>
              <a:off x="7315200" y="1066800"/>
              <a:ext cx="381000" cy="0"/>
            </a:xfrm>
            <a:prstGeom prst="line">
              <a:avLst/>
            </a:prstGeom>
            <a:solidFill>
              <a:schemeClr val="accent1"/>
            </a:solidFill>
            <a:ln w="1651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" name="Group 3"/>
          <p:cNvGrpSpPr/>
          <p:nvPr/>
        </p:nvGrpSpPr>
        <p:grpSpPr>
          <a:xfrm>
            <a:off x="342900" y="3276599"/>
            <a:ext cx="5295900" cy="1219200"/>
            <a:chOff x="342900" y="3276599"/>
            <a:chExt cx="5295900" cy="1219200"/>
          </a:xfrm>
        </p:grpSpPr>
        <p:sp>
          <p:nvSpPr>
            <p:cNvPr id="27" name="Rectangle 26"/>
            <p:cNvSpPr/>
            <p:nvPr/>
          </p:nvSpPr>
          <p:spPr bwMode="auto">
            <a:xfrm>
              <a:off x="4724400" y="3331845"/>
              <a:ext cx="914400" cy="267970"/>
            </a:xfrm>
            <a:prstGeom prst="rect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42900" y="3276599"/>
              <a:ext cx="4038600" cy="1219200"/>
              <a:chOff x="342900" y="3276599"/>
              <a:chExt cx="4038600" cy="1219200"/>
            </a:xfrm>
          </p:grpSpPr>
          <p:sp>
            <p:nvSpPr>
              <p:cNvPr id="3" name="Rounded Rectangular Callout 2"/>
              <p:cNvSpPr/>
              <p:nvPr/>
            </p:nvSpPr>
            <p:spPr bwMode="auto">
              <a:xfrm>
                <a:off x="342900" y="3276599"/>
                <a:ext cx="4038600" cy="1219200"/>
              </a:xfrm>
              <a:prstGeom prst="wedgeRoundRectCallout">
                <a:avLst>
                  <a:gd name="adj1" fmla="val 56613"/>
                  <a:gd name="adj2" fmla="val -31186"/>
                  <a:gd name="adj3" fmla="val 16667"/>
                </a:avLst>
              </a:prstGeom>
              <a:solidFill>
                <a:schemeClr val="bg1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 bwMode="auto">
              <a:xfrm>
                <a:off x="495300" y="3429000"/>
                <a:ext cx="3733800" cy="9144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8" name="Rectangle 33"/>
              <p:cNvSpPr>
                <a:spLocks noChangeArrowheads="1"/>
              </p:cNvSpPr>
              <p:nvPr/>
            </p:nvSpPr>
            <p:spPr bwMode="auto">
              <a:xfrm>
                <a:off x="588964" y="3643055"/>
                <a:ext cx="3579494" cy="486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Open      </a:t>
                </a:r>
                <a:r>
                  <a:rPr lang="en-US" sz="3200" dirty="0" smtClean="0">
                    <a:latin typeface="Calibri"/>
                    <a:ea typeface="Verdana" charset="0"/>
                    <a:cs typeface="Calibri"/>
                  </a:rPr>
                  <a:t>Age Groups</a:t>
                </a:r>
                <a:endParaRPr lang="en-US" sz="3200" u="sng" dirty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1692911" y="3733800"/>
                <a:ext cx="300953" cy="3048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5000">
                    <a:schemeClr val="accent4">
                      <a:lumMod val="0"/>
                      <a:lumOff val="10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1270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charset="0"/>
                    <a:ea typeface="Verdana" charset="0"/>
                    <a:cs typeface="Verdana" charset="0"/>
                  </a:rPr>
                  <a:t>+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296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1" y="228600"/>
            <a:ext cx="8617077" cy="509663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3460" y="5013198"/>
            <a:ext cx="8617077" cy="854202"/>
            <a:chOff x="263460" y="5013198"/>
            <a:chExt cx="8617077" cy="854202"/>
          </a:xfrm>
        </p:grpSpPr>
        <p:sp>
          <p:nvSpPr>
            <p:cNvPr id="6" name="Rectangle 5"/>
            <p:cNvSpPr/>
            <p:nvPr/>
          </p:nvSpPr>
          <p:spPr bwMode="auto">
            <a:xfrm>
              <a:off x="263460" y="5325237"/>
              <a:ext cx="8617077" cy="54216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5013198"/>
              <a:ext cx="3733800" cy="62407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42900" y="3276599"/>
            <a:ext cx="4038600" cy="1143001"/>
            <a:chOff x="342900" y="3276599"/>
            <a:chExt cx="4038600" cy="1143001"/>
          </a:xfrm>
        </p:grpSpPr>
        <p:sp>
          <p:nvSpPr>
            <p:cNvPr id="17" name="Rounded Rectangular Callout 16"/>
            <p:cNvSpPr/>
            <p:nvPr/>
          </p:nvSpPr>
          <p:spPr bwMode="auto">
            <a:xfrm>
              <a:off x="342900" y="3276599"/>
              <a:ext cx="4038600" cy="1143001"/>
            </a:xfrm>
            <a:prstGeom prst="wedgeRoundRectCallout">
              <a:avLst>
                <a:gd name="adj1" fmla="val 56613"/>
                <a:gd name="adj2" fmla="val -31186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495300" y="3429000"/>
              <a:ext cx="3733800" cy="8382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572453" y="3629577"/>
              <a:ext cx="3579494" cy="437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 appropriate ages</a:t>
              </a:r>
              <a:endParaRPr lang="en-US" sz="2800" u="sng" dirty="0">
                <a:solidFill>
                  <a:srgbClr val="FF8411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68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2.3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" y="610870"/>
            <a:ext cx="8694420" cy="563626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7200" y="3552972"/>
            <a:ext cx="4038600" cy="1219200"/>
            <a:chOff x="457200" y="3505200"/>
            <a:chExt cx="4038600" cy="1219200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457200" y="3505200"/>
              <a:ext cx="40386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601436" y="3657600"/>
              <a:ext cx="3750129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09612" y="3908398"/>
              <a:ext cx="3533775" cy="412804"/>
              <a:chOff x="709613" y="3930596"/>
              <a:chExt cx="3533775" cy="412804"/>
            </a:xfrm>
          </p:grpSpPr>
          <p:sp>
            <p:nvSpPr>
              <p:cNvPr id="6" name="Rectangle 33"/>
              <p:cNvSpPr>
                <a:spLocks noChangeArrowheads="1"/>
              </p:cNvSpPr>
              <p:nvPr/>
            </p:nvSpPr>
            <p:spPr bwMode="auto">
              <a:xfrm>
                <a:off x="709613" y="3955602"/>
                <a:ext cx="3533775" cy="3877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</a:pPr>
                <a:r>
                  <a:rPr lang="en-US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Open       </a:t>
                </a:r>
                <a:r>
                  <a:rPr lang="en-US" u="sng" dirty="0" smtClean="0">
                    <a:solidFill>
                      <a:srgbClr val="003366"/>
                    </a:solidFill>
                    <a:latin typeface="Calibri"/>
                    <a:ea typeface="Verdana" charset="0"/>
                    <a:cs typeface="Calibri"/>
                  </a:rPr>
                  <a:t>Publication Types</a:t>
                </a:r>
                <a:endParaRPr lang="en-US" u="sng" dirty="0">
                  <a:solidFill>
                    <a:srgbClr val="003366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1600200" y="3930596"/>
                <a:ext cx="300953" cy="3048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5000">
                    <a:schemeClr val="accent4">
                      <a:lumMod val="0"/>
                      <a:lumOff val="10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1270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charset="0"/>
                    <a:ea typeface="Verdana" charset="0"/>
                    <a:cs typeface="Verdana" charset="0"/>
                  </a:rPr>
                  <a:t>+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</p:grpSp>
      <p:sp>
        <p:nvSpPr>
          <p:cNvPr id="14" name="AutoShape 10"/>
          <p:cNvSpPr>
            <a:spLocks noChangeArrowheads="1"/>
          </p:cNvSpPr>
          <p:nvPr/>
        </p:nvSpPr>
        <p:spPr bwMode="auto">
          <a:xfrm rot="6910755">
            <a:off x="3772635" y="3930072"/>
            <a:ext cx="299772" cy="1677058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594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209800" y="2724150"/>
            <a:ext cx="4724400" cy="14097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sz="80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To begin...</a:t>
            </a:r>
            <a:endParaRPr lang="en-US" sz="80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63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2" y="381000"/>
            <a:ext cx="8560435" cy="525018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62180" y="3884171"/>
            <a:ext cx="1305220" cy="381000"/>
            <a:chOff x="4562180" y="4280760"/>
            <a:chExt cx="1305220" cy="381000"/>
          </a:xfrm>
        </p:grpSpPr>
        <p:sp>
          <p:nvSpPr>
            <p:cNvPr id="4" name="Rounded Rectangle 11"/>
            <p:cNvSpPr>
              <a:spLocks noChangeArrowheads="1"/>
            </p:cNvSpPr>
            <p:nvPr/>
          </p:nvSpPr>
          <p:spPr bwMode="auto">
            <a:xfrm>
              <a:off x="4562180" y="4280760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5037307" y="4280760"/>
              <a:ext cx="830093" cy="381000"/>
            </a:xfrm>
            <a:prstGeom prst="round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562180" y="4649265"/>
            <a:ext cx="1229020" cy="381000"/>
            <a:chOff x="4562180" y="5072175"/>
            <a:chExt cx="1229020" cy="381000"/>
          </a:xfrm>
        </p:grpSpPr>
        <p:sp>
          <p:nvSpPr>
            <p:cNvPr id="7" name="Rounded Rectangle 11"/>
            <p:cNvSpPr>
              <a:spLocks noChangeArrowheads="1"/>
            </p:cNvSpPr>
            <p:nvPr/>
          </p:nvSpPr>
          <p:spPr bwMode="auto">
            <a:xfrm>
              <a:off x="4562180" y="5072175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5085761" y="5105399"/>
              <a:ext cx="705439" cy="314553"/>
            </a:xfrm>
            <a:prstGeom prst="round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19200" y="3465095"/>
            <a:ext cx="2743200" cy="1600200"/>
            <a:chOff x="1219200" y="3438774"/>
            <a:chExt cx="2743200" cy="160020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1219200" y="3438774"/>
              <a:ext cx="2743200" cy="1600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1371600" y="3568313"/>
              <a:ext cx="2438400" cy="1322614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2" name="Rectangle 33"/>
            <p:cNvSpPr>
              <a:spLocks noChangeArrowheads="1"/>
            </p:cNvSpPr>
            <p:nvPr/>
          </p:nvSpPr>
          <p:spPr bwMode="auto">
            <a:xfrm>
              <a:off x="1524000" y="3638709"/>
              <a:ext cx="1939046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Case Reports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Clinical Trial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24600" y="5105400"/>
            <a:ext cx="2286000" cy="1214834"/>
            <a:chOff x="6324600" y="5105400"/>
            <a:chExt cx="2286000" cy="1214834"/>
          </a:xfrm>
        </p:grpSpPr>
        <p:grpSp>
          <p:nvGrpSpPr>
            <p:cNvPr id="3" name="Group 2"/>
            <p:cNvGrpSpPr/>
            <p:nvPr/>
          </p:nvGrpSpPr>
          <p:grpSpPr>
            <a:xfrm>
              <a:off x="6324600" y="5105400"/>
              <a:ext cx="2286000" cy="1214834"/>
              <a:chOff x="6324600" y="5105400"/>
              <a:chExt cx="2286000" cy="1214834"/>
            </a:xfrm>
          </p:grpSpPr>
          <p:sp>
            <p:nvSpPr>
              <p:cNvPr id="16" name="Rounded Rectangular Callout 15"/>
              <p:cNvSpPr/>
              <p:nvPr/>
            </p:nvSpPr>
            <p:spPr bwMode="auto">
              <a:xfrm>
                <a:off x="6324600" y="5105400"/>
                <a:ext cx="2286000" cy="1214834"/>
              </a:xfrm>
              <a:prstGeom prst="wedgeRoundRectCallout">
                <a:avLst/>
              </a:prstGeom>
              <a:solidFill>
                <a:schemeClr val="bg1"/>
              </a:solidFill>
              <a:ln w="57150" cap="flat" cmpd="sng" algn="ctr">
                <a:solidFill>
                  <a:srgbClr val="7A9D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 bwMode="auto">
              <a:xfrm>
                <a:off x="6470214" y="5234271"/>
                <a:ext cx="1981200" cy="933563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27" name="Rectangle 33"/>
            <p:cNvSpPr>
              <a:spLocks noChangeArrowheads="1"/>
            </p:cNvSpPr>
            <p:nvPr/>
          </p:nvSpPr>
          <p:spPr bwMode="auto">
            <a:xfrm>
              <a:off x="6546692" y="5352372"/>
              <a:ext cx="184181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Scroll to make more selections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3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/>
          <a:stretch/>
        </p:blipFill>
        <p:spPr>
          <a:xfrm>
            <a:off x="261095" y="771906"/>
            <a:ext cx="8621809" cy="531418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572000" y="3505200"/>
            <a:ext cx="1524000" cy="381000"/>
            <a:chOff x="4572000" y="3505200"/>
            <a:chExt cx="1524000" cy="381000"/>
          </a:xfrm>
        </p:grpSpPr>
        <p:sp>
          <p:nvSpPr>
            <p:cNvPr id="5" name="Rounded Rectangle 11"/>
            <p:cNvSpPr>
              <a:spLocks noChangeArrowheads="1"/>
            </p:cNvSpPr>
            <p:nvPr/>
          </p:nvSpPr>
          <p:spPr bwMode="auto">
            <a:xfrm>
              <a:off x="4572000" y="3505200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5029200" y="3505200"/>
              <a:ext cx="1066800" cy="381000"/>
            </a:xfrm>
            <a:prstGeom prst="round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24220" y="4114800"/>
            <a:ext cx="3114380" cy="1485876"/>
            <a:chOff x="924220" y="4114800"/>
            <a:chExt cx="3114380" cy="1485876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924220" y="4114800"/>
              <a:ext cx="3114380" cy="1485876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1076620" y="4244339"/>
              <a:ext cx="2809580" cy="1203937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4" name="Rectangle 33"/>
            <p:cNvSpPr>
              <a:spLocks noChangeArrowheads="1"/>
            </p:cNvSpPr>
            <p:nvPr/>
          </p:nvSpPr>
          <p:spPr bwMode="auto">
            <a:xfrm>
              <a:off x="1229020" y="4357902"/>
              <a:ext cx="2580980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Comparative Study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470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 r="916"/>
          <a:stretch/>
        </p:blipFill>
        <p:spPr>
          <a:xfrm>
            <a:off x="360867" y="799782"/>
            <a:ext cx="8398202" cy="525843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45168" y="3657600"/>
            <a:ext cx="3974432" cy="1905000"/>
            <a:chOff x="445168" y="3657600"/>
            <a:chExt cx="3974432" cy="1905000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445168" y="3657600"/>
              <a:ext cx="3974432" cy="19050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546595" y="3789194"/>
              <a:ext cx="3745832" cy="1630759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6" name="Rectangle 33"/>
            <p:cNvSpPr>
              <a:spLocks noChangeArrowheads="1"/>
            </p:cNvSpPr>
            <p:nvPr/>
          </p:nvSpPr>
          <p:spPr bwMode="auto">
            <a:xfrm>
              <a:off x="685800" y="3810000"/>
              <a:ext cx="3505200" cy="1538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Meta-analysis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Multicenter Study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Practice Guideline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27884" y="3266774"/>
            <a:ext cx="1339517" cy="314626"/>
            <a:chOff x="4527884" y="3266774"/>
            <a:chExt cx="1339517" cy="314626"/>
          </a:xfrm>
        </p:grpSpPr>
        <p:sp>
          <p:nvSpPr>
            <p:cNvPr id="4" name="Rounded Rectangle 11"/>
            <p:cNvSpPr>
              <a:spLocks noChangeArrowheads="1"/>
            </p:cNvSpPr>
            <p:nvPr/>
          </p:nvSpPr>
          <p:spPr bwMode="auto">
            <a:xfrm>
              <a:off x="4527884" y="3266774"/>
              <a:ext cx="457200" cy="31462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6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5029201" y="3382678"/>
              <a:ext cx="838200" cy="181276"/>
            </a:xfrm>
            <a:prstGeom prst="round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559968" y="5272739"/>
            <a:ext cx="1449767" cy="381000"/>
            <a:chOff x="4559968" y="5272739"/>
            <a:chExt cx="1449767" cy="381000"/>
          </a:xfrm>
        </p:grpSpPr>
        <p:sp>
          <p:nvSpPr>
            <p:cNvPr id="11" name="Rounded Rectangle 11"/>
            <p:cNvSpPr>
              <a:spLocks noChangeArrowheads="1"/>
            </p:cNvSpPr>
            <p:nvPr/>
          </p:nvSpPr>
          <p:spPr bwMode="auto">
            <a:xfrm>
              <a:off x="4559968" y="5272739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5029200" y="5363878"/>
              <a:ext cx="980535" cy="198722"/>
            </a:xfrm>
            <a:prstGeom prst="round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27884" y="3563954"/>
            <a:ext cx="1491915" cy="322246"/>
            <a:chOff x="4527884" y="3563954"/>
            <a:chExt cx="1491915" cy="322246"/>
          </a:xfrm>
        </p:grpSpPr>
        <p:sp>
          <p:nvSpPr>
            <p:cNvPr id="18" name="Rounded Rectangle 17"/>
            <p:cNvSpPr/>
            <p:nvPr/>
          </p:nvSpPr>
          <p:spPr bwMode="auto">
            <a:xfrm>
              <a:off x="5039264" y="3563954"/>
              <a:ext cx="980535" cy="198722"/>
            </a:xfrm>
            <a:prstGeom prst="round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0" name="Rounded Rectangle 11"/>
            <p:cNvSpPr>
              <a:spLocks noChangeArrowheads="1"/>
            </p:cNvSpPr>
            <p:nvPr/>
          </p:nvSpPr>
          <p:spPr bwMode="auto">
            <a:xfrm>
              <a:off x="4527884" y="3571574"/>
              <a:ext cx="457200" cy="31462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6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851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/>
          <a:stretch/>
        </p:blipFill>
        <p:spPr>
          <a:xfrm>
            <a:off x="322326" y="803910"/>
            <a:ext cx="8499348" cy="525018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495800" y="3238500"/>
            <a:ext cx="1981200" cy="381000"/>
            <a:chOff x="4495800" y="3238500"/>
            <a:chExt cx="1981200" cy="381000"/>
          </a:xfrm>
        </p:grpSpPr>
        <p:sp>
          <p:nvSpPr>
            <p:cNvPr id="5" name="Rounded Rectangle 11"/>
            <p:cNvSpPr>
              <a:spLocks noChangeArrowheads="1"/>
            </p:cNvSpPr>
            <p:nvPr/>
          </p:nvSpPr>
          <p:spPr bwMode="auto">
            <a:xfrm>
              <a:off x="4495800" y="3238500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4953000" y="3238500"/>
              <a:ext cx="1524000" cy="381000"/>
            </a:xfrm>
            <a:prstGeom prst="round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1847" y="2667000"/>
            <a:ext cx="3974432" cy="1371600"/>
            <a:chOff x="421847" y="2667000"/>
            <a:chExt cx="3974432" cy="1371600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421847" y="2667000"/>
              <a:ext cx="3974432" cy="13716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523274" y="2798595"/>
              <a:ext cx="3745832" cy="1087606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0" name="Rectangle 33"/>
            <p:cNvSpPr>
              <a:spLocks noChangeArrowheads="1"/>
            </p:cNvSpPr>
            <p:nvPr/>
          </p:nvSpPr>
          <p:spPr bwMode="auto">
            <a:xfrm>
              <a:off x="662479" y="2895600"/>
              <a:ext cx="3505200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Randomized Controlled Trial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149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2" y="816292"/>
            <a:ext cx="8560435" cy="522541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3400" y="3753993"/>
            <a:ext cx="4256526" cy="1503807"/>
            <a:chOff x="533400" y="3886200"/>
            <a:chExt cx="4256526" cy="1503807"/>
          </a:xfrm>
        </p:grpSpPr>
        <p:grpSp>
          <p:nvGrpSpPr>
            <p:cNvPr id="4" name="Group 3"/>
            <p:cNvGrpSpPr/>
            <p:nvPr/>
          </p:nvGrpSpPr>
          <p:grpSpPr>
            <a:xfrm>
              <a:off x="533400" y="3886200"/>
              <a:ext cx="3505200" cy="1219200"/>
              <a:chOff x="2819400" y="3381188"/>
              <a:chExt cx="3505200" cy="1219200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2819400" y="3381188"/>
                <a:ext cx="3505200" cy="12192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2971800" y="3533588"/>
                <a:ext cx="3200400" cy="9144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3059905" y="3747644"/>
                <a:ext cx="3024188" cy="486287"/>
                <a:chOff x="709613" y="3981176"/>
                <a:chExt cx="3024188" cy="486287"/>
              </a:xfrm>
            </p:grpSpPr>
            <p:sp>
              <p:nvSpPr>
                <p:cNvPr id="9" name="Rectangle 33"/>
                <p:cNvSpPr>
                  <a:spLocks noChangeArrowheads="1"/>
                </p:cNvSpPr>
                <p:nvPr/>
              </p:nvSpPr>
              <p:spPr bwMode="auto">
                <a:xfrm>
                  <a:off x="709613" y="3981176"/>
                  <a:ext cx="3024188" cy="4862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lnSpc>
                      <a:spcPct val="80000"/>
                    </a:lnSpc>
                  </a:pPr>
                  <a:r>
                    <a:rPr lang="en-US" sz="3200" dirty="0" smtClean="0">
                      <a:solidFill>
                        <a:srgbClr val="FF8411"/>
                      </a:solidFill>
                      <a:latin typeface="Calibri"/>
                      <a:ea typeface="Verdana" charset="0"/>
                      <a:cs typeface="Calibri"/>
                    </a:rPr>
                    <a:t>Open       </a:t>
                  </a:r>
                  <a:r>
                    <a:rPr lang="en-US" sz="3200" u="sng" dirty="0" smtClean="0">
                      <a:solidFill>
                        <a:srgbClr val="003366"/>
                      </a:solidFill>
                      <a:latin typeface="Calibri"/>
                      <a:ea typeface="Verdana" charset="0"/>
                      <a:cs typeface="Calibri"/>
                    </a:rPr>
                    <a:t>Subsets</a:t>
                  </a:r>
                  <a:endParaRPr lang="en-US" sz="3200" u="sng" dirty="0">
                    <a:solidFill>
                      <a:srgbClr val="003366"/>
                    </a:solidFill>
                    <a:latin typeface="Calibri"/>
                    <a:ea typeface="Verdana" charset="0"/>
                    <a:cs typeface="Calibri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 bwMode="auto">
                <a:xfrm>
                  <a:off x="1828800" y="4071178"/>
                  <a:ext cx="300953" cy="3048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500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12700" cap="flat" cmpd="sng" algn="ctr">
                  <a:solidFill>
                    <a:srgbClr val="285D9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charset="0"/>
                      <a:ea typeface="Verdana" charset="0"/>
                      <a:cs typeface="Verdana" charset="0"/>
                    </a:rPr>
                    <a:t>+</a:t>
                  </a:r>
                  <a:endPara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charset="0"/>
                    <a:ea typeface="Verdana" charset="0"/>
                    <a:cs typeface="Verdana" charset="0"/>
                  </a:endParaRPr>
                </a:p>
              </p:txBody>
            </p:sp>
          </p:grpSp>
        </p:grpSp>
        <p:sp>
          <p:nvSpPr>
            <p:cNvPr id="5" name="AutoShape 10"/>
            <p:cNvSpPr>
              <a:spLocks noChangeArrowheads="1"/>
            </p:cNvSpPr>
            <p:nvPr/>
          </p:nvSpPr>
          <p:spPr bwMode="auto">
            <a:xfrm rot="6910755">
              <a:off x="3801511" y="4401592"/>
              <a:ext cx="299772" cy="1677058"/>
            </a:xfrm>
            <a:prstGeom prst="upArrow">
              <a:avLst>
                <a:gd name="adj1" fmla="val 50000"/>
                <a:gd name="adj2" fmla="val 855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486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2" y="799782"/>
            <a:ext cx="8560435" cy="525843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95800" y="5007839"/>
            <a:ext cx="1219200" cy="381000"/>
            <a:chOff x="4495800" y="5007839"/>
            <a:chExt cx="1219200" cy="381000"/>
          </a:xfrm>
        </p:grpSpPr>
        <p:sp>
          <p:nvSpPr>
            <p:cNvPr id="5" name="Rounded Rectangle 11"/>
            <p:cNvSpPr>
              <a:spLocks noChangeArrowheads="1"/>
            </p:cNvSpPr>
            <p:nvPr/>
          </p:nvSpPr>
          <p:spPr bwMode="auto">
            <a:xfrm>
              <a:off x="4495800" y="5007839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4953000" y="5007839"/>
              <a:ext cx="762000" cy="381000"/>
            </a:xfrm>
            <a:prstGeom prst="round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43000" y="4191000"/>
            <a:ext cx="2743200" cy="1371600"/>
            <a:chOff x="3200400" y="4474439"/>
            <a:chExt cx="2743200" cy="1371600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3200400" y="4474439"/>
              <a:ext cx="2743200" cy="13716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3350268" y="4648200"/>
              <a:ext cx="2443464" cy="1024078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0" name="Rectangle 33"/>
            <p:cNvSpPr>
              <a:spLocks noChangeArrowheads="1"/>
            </p:cNvSpPr>
            <p:nvPr/>
          </p:nvSpPr>
          <p:spPr bwMode="auto">
            <a:xfrm>
              <a:off x="3505198" y="4613527"/>
              <a:ext cx="2133602" cy="1058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32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	</a:t>
              </a:r>
              <a:r>
                <a:rPr lang="en-US" sz="2800" dirty="0" smtClean="0">
                  <a:latin typeface="Calibri"/>
                  <a:ea typeface="Verdana" charset="0"/>
                  <a:cs typeface="Calibri"/>
                </a:rPr>
                <a:t>Cancer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582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4" y="852424"/>
            <a:ext cx="8444992" cy="51531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495800" y="5257800"/>
            <a:ext cx="1219200" cy="457200"/>
            <a:chOff x="4495800" y="5257800"/>
            <a:chExt cx="1219200" cy="457200"/>
          </a:xfrm>
        </p:grpSpPr>
        <p:sp>
          <p:nvSpPr>
            <p:cNvPr id="5" name="Rounded Rectangle 11"/>
            <p:cNvSpPr>
              <a:spLocks noChangeArrowheads="1"/>
            </p:cNvSpPr>
            <p:nvPr/>
          </p:nvSpPr>
          <p:spPr bwMode="auto">
            <a:xfrm>
              <a:off x="4495800" y="5295900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5029200" y="5257800"/>
              <a:ext cx="685800" cy="457200"/>
            </a:xfrm>
            <a:prstGeom prst="round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3400" y="4343400"/>
            <a:ext cx="3841496" cy="1371600"/>
            <a:chOff x="578104" y="4343400"/>
            <a:chExt cx="3841496" cy="1371600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578104" y="4343400"/>
              <a:ext cx="3841496" cy="13716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727972" y="4517161"/>
              <a:ext cx="3539228" cy="1024078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0" name="Rectangle 33"/>
            <p:cNvSpPr>
              <a:spLocks noChangeArrowheads="1"/>
            </p:cNvSpPr>
            <p:nvPr/>
          </p:nvSpPr>
          <p:spPr bwMode="auto">
            <a:xfrm>
              <a:off x="882902" y="4495800"/>
              <a:ext cx="3308098" cy="991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32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</a:t>
              </a:r>
              <a:r>
                <a:rPr lang="en-US" dirty="0" smtClean="0">
                  <a:latin typeface="Calibri"/>
                  <a:ea typeface="Verdana" charset="0"/>
                  <a:cs typeface="Calibri"/>
                </a:rPr>
                <a:t>Systematic Reviews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8428736" cy="516128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33400" y="3810000"/>
            <a:ext cx="3841496" cy="1371600"/>
            <a:chOff x="533400" y="3810000"/>
            <a:chExt cx="3841496" cy="137160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533400" y="3810000"/>
              <a:ext cx="3841496" cy="13716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683268" y="3983761"/>
              <a:ext cx="3539228" cy="1024078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7" name="Rectangle 33"/>
            <p:cNvSpPr>
              <a:spLocks noChangeArrowheads="1"/>
            </p:cNvSpPr>
            <p:nvPr/>
          </p:nvSpPr>
          <p:spPr bwMode="auto">
            <a:xfrm>
              <a:off x="852681" y="4080301"/>
              <a:ext cx="320040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 smtClean="0">
                  <a:latin typeface="Calibri"/>
                  <a:ea typeface="Verdana" charset="0"/>
                  <a:cs typeface="Calibri"/>
                </a:rPr>
                <a:t>If you do research, </a:t>
              </a:r>
              <a:r>
                <a:rPr lang="en-US" i="1" dirty="0" smtClean="0">
                  <a:latin typeface="Calibri"/>
                  <a:ea typeface="Verdana" charset="0"/>
                  <a:cs typeface="Calibri"/>
                </a:rPr>
                <a:t>Other Animals </a:t>
              </a:r>
              <a:r>
                <a:rPr lang="en-US" dirty="0" smtClean="0">
                  <a:latin typeface="Calibri"/>
                  <a:ea typeface="Verdana" charset="0"/>
                  <a:cs typeface="Calibri"/>
                </a:rPr>
                <a:t>is a filter.</a:t>
              </a: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4560770" y="4437254"/>
            <a:ext cx="1535229" cy="820546"/>
          </a:xfrm>
          <a:prstGeom prst="roundRect">
            <a:avLst/>
          </a:prstGeom>
          <a:noFill/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4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9" y="1828800"/>
            <a:ext cx="8606282" cy="475589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7200" y="381000"/>
            <a:ext cx="4800600" cy="1143001"/>
            <a:chOff x="457200" y="381000"/>
            <a:chExt cx="4800600" cy="1143001"/>
          </a:xfrm>
        </p:grpSpPr>
        <p:sp>
          <p:nvSpPr>
            <p:cNvPr id="4" name="Rounded Rectangular Callout 3"/>
            <p:cNvSpPr/>
            <p:nvPr/>
          </p:nvSpPr>
          <p:spPr bwMode="auto">
            <a:xfrm>
              <a:off x="457200" y="381000"/>
              <a:ext cx="4800600" cy="1143001"/>
            </a:xfrm>
            <a:prstGeom prst="wedgeRoundRectCallout">
              <a:avLst>
                <a:gd name="adj1" fmla="val 20899"/>
                <a:gd name="adj2" fmla="val 167814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A8C4C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647700" y="524387"/>
              <a:ext cx="4419600" cy="8382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724376" y="709358"/>
              <a:ext cx="4266248" cy="486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n-US" sz="32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To create a custom filter</a:t>
              </a:r>
              <a:endParaRPr lang="en-US" sz="3200" u="sng" dirty="0">
                <a:solidFill>
                  <a:srgbClr val="FF8411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24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/>
          <a:stretch/>
        </p:blipFill>
        <p:spPr>
          <a:xfrm>
            <a:off x="424921" y="1708972"/>
            <a:ext cx="8294157" cy="479526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200400" y="381000"/>
            <a:ext cx="2743200" cy="1143001"/>
            <a:chOff x="3200400" y="381000"/>
            <a:chExt cx="2743200" cy="1143001"/>
          </a:xfrm>
        </p:grpSpPr>
        <p:sp>
          <p:nvSpPr>
            <p:cNvPr id="15" name="Rounded Rectangular Callout 14"/>
            <p:cNvSpPr/>
            <p:nvPr/>
          </p:nvSpPr>
          <p:spPr bwMode="auto">
            <a:xfrm>
              <a:off x="3200400" y="381000"/>
              <a:ext cx="2743200" cy="1143001"/>
            </a:xfrm>
            <a:prstGeom prst="wedgeRoundRectCallout">
              <a:avLst>
                <a:gd name="adj1" fmla="val 20899"/>
                <a:gd name="adj2" fmla="val 167814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A8C4C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3352801" y="524387"/>
              <a:ext cx="2438400" cy="8382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7" name="Rectangle 33"/>
            <p:cNvSpPr>
              <a:spLocks noChangeArrowheads="1"/>
            </p:cNvSpPr>
            <p:nvPr/>
          </p:nvSpPr>
          <p:spPr bwMode="auto">
            <a:xfrm>
              <a:off x="3573190" y="709358"/>
              <a:ext cx="1989410" cy="486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32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Enter term</a:t>
              </a:r>
              <a:endParaRPr lang="en-US" sz="3200" u="sng" dirty="0">
                <a:solidFill>
                  <a:srgbClr val="FF8411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8600" y="3429000"/>
            <a:ext cx="2743200" cy="1143001"/>
            <a:chOff x="3200400" y="381000"/>
            <a:chExt cx="2743200" cy="1143001"/>
          </a:xfrm>
        </p:grpSpPr>
        <p:sp>
          <p:nvSpPr>
            <p:cNvPr id="19" name="Rounded Rectangular Callout 18"/>
            <p:cNvSpPr/>
            <p:nvPr/>
          </p:nvSpPr>
          <p:spPr bwMode="auto">
            <a:xfrm>
              <a:off x="3200400" y="381000"/>
              <a:ext cx="2743200" cy="1143001"/>
            </a:xfrm>
            <a:prstGeom prst="wedgeRoundRectCallout">
              <a:avLst>
                <a:gd name="adj1" fmla="val 87982"/>
                <a:gd name="adj2" fmla="val 41814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A8C4C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3352801" y="524387"/>
              <a:ext cx="2438400" cy="8382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1" name="Rectangle 33"/>
            <p:cNvSpPr>
              <a:spLocks noChangeArrowheads="1"/>
            </p:cNvSpPr>
            <p:nvPr/>
          </p:nvSpPr>
          <p:spPr bwMode="auto">
            <a:xfrm>
              <a:off x="3577295" y="635490"/>
              <a:ext cx="1989410" cy="634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44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Click</a:t>
              </a:r>
              <a:endParaRPr lang="en-US" sz="4400" u="sng" dirty="0">
                <a:solidFill>
                  <a:srgbClr val="FF8411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356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0" y="191262"/>
            <a:ext cx="5216906" cy="644372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685525" y="304800"/>
            <a:ext cx="3142445" cy="612648"/>
          </a:xfrm>
          <a:prstGeom prst="wedgeRoundRectCallout">
            <a:avLst>
              <a:gd name="adj1" fmla="val -70060"/>
              <a:gd name="adj2" fmla="val -20019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1D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200" dirty="0" err="1" smtClean="0">
                <a:solidFill>
                  <a:srgbClr val="000000"/>
                </a:solidFill>
              </a:rPr>
              <a:t>www.ttuhsc.edu</a:t>
            </a:r>
            <a:r>
              <a:rPr lang="en-US" sz="2200" dirty="0" smtClean="0">
                <a:solidFill>
                  <a:srgbClr val="000000"/>
                </a:solidFill>
              </a:rPr>
              <a:t>/libraries</a:t>
            </a:r>
            <a:endParaRPr lang="en-US" sz="2200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96631" y="2540000"/>
            <a:ext cx="7400237" cy="3318934"/>
            <a:chOff x="1396631" y="2540000"/>
            <a:chExt cx="7400237" cy="3318934"/>
          </a:xfrm>
        </p:grpSpPr>
        <p:sp>
          <p:nvSpPr>
            <p:cNvPr id="6" name="Rectangle 5"/>
            <p:cNvSpPr/>
            <p:nvPr/>
          </p:nvSpPr>
          <p:spPr>
            <a:xfrm>
              <a:off x="1396631" y="3689625"/>
              <a:ext cx="432169" cy="516835"/>
            </a:xfrm>
            <a:prstGeom prst="rect">
              <a:avLst/>
            </a:prstGeom>
            <a:noFill/>
            <a:ln w="76200">
              <a:solidFill>
                <a:srgbClr val="2CB60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867400" y="2540000"/>
              <a:ext cx="2929468" cy="3318934"/>
              <a:chOff x="5867400" y="2540000"/>
              <a:chExt cx="2929468" cy="3318934"/>
            </a:xfrm>
          </p:grpSpPr>
          <p:sp>
            <p:nvSpPr>
              <p:cNvPr id="8" name="Rounded Rectangular Callout 7"/>
              <p:cNvSpPr/>
              <p:nvPr/>
            </p:nvSpPr>
            <p:spPr>
              <a:xfrm>
                <a:off x="5867400" y="2540000"/>
                <a:ext cx="2929468" cy="3318934"/>
              </a:xfrm>
              <a:prstGeom prst="wedgeRoundRectCallout">
                <a:avLst>
                  <a:gd name="adj1" fmla="val -184216"/>
                  <a:gd name="adj2" fmla="val -8012"/>
                  <a:gd name="adj3" fmla="val 16667"/>
                </a:avLst>
              </a:prstGeom>
              <a:solidFill>
                <a:srgbClr val="FFFFFF"/>
              </a:solidFill>
              <a:ln w="57150" cmpd="sng">
                <a:solidFill>
                  <a:srgbClr val="CC003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675966" y="2828921"/>
                <a:ext cx="1295401" cy="74506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</a:rPr>
                  <a:t>Click</a:t>
                </a:r>
                <a:endParaRPr lang="en-US" sz="4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" r="4428"/>
              <a:stretch/>
            </p:blipFill>
            <p:spPr>
              <a:xfrm>
                <a:off x="6570366" y="3832218"/>
                <a:ext cx="1506601" cy="1578102"/>
              </a:xfrm>
              <a:prstGeom prst="rect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37196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r="3069"/>
          <a:stretch/>
        </p:blipFill>
        <p:spPr>
          <a:xfrm>
            <a:off x="990600" y="397092"/>
            <a:ext cx="7863840" cy="478739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4800" y="4038600"/>
            <a:ext cx="3657600" cy="2343690"/>
            <a:chOff x="2743200" y="2304510"/>
            <a:chExt cx="3657600" cy="2343690"/>
          </a:xfrm>
        </p:grpSpPr>
        <p:sp>
          <p:nvSpPr>
            <p:cNvPr id="5" name="Rounded Rectangular Callout 4"/>
            <p:cNvSpPr/>
            <p:nvPr/>
          </p:nvSpPr>
          <p:spPr bwMode="auto">
            <a:xfrm>
              <a:off x="2743200" y="2304510"/>
              <a:ext cx="3657600" cy="2343690"/>
            </a:xfrm>
            <a:prstGeom prst="wedgeRoundRectCallout">
              <a:avLst>
                <a:gd name="adj1" fmla="val 58698"/>
                <a:gd name="adj2" fmla="val -67646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07AA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2933699" y="2475420"/>
              <a:ext cx="3276601" cy="2020379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7" name="Rectangle 33"/>
            <p:cNvSpPr>
              <a:spLocks noChangeArrowheads="1"/>
            </p:cNvSpPr>
            <p:nvPr/>
          </p:nvSpPr>
          <p:spPr bwMode="auto">
            <a:xfrm>
              <a:off x="3164350" y="2553046"/>
              <a:ext cx="2815297" cy="18651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36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Click the box</a:t>
              </a:r>
            </a:p>
            <a:p>
              <a:pPr algn="ctr" eaLnBrk="0" hangingPunct="0">
                <a:lnSpc>
                  <a:spcPct val="80000"/>
                </a:lnSpc>
              </a:pPr>
              <a:endParaRPr lang="en-US" sz="3600" dirty="0">
                <a:solidFill>
                  <a:srgbClr val="FF8411"/>
                </a:solidFill>
                <a:latin typeface="Calibri"/>
                <a:ea typeface="Verdana" charset="0"/>
                <a:cs typeface="Calibri"/>
              </a:endParaRPr>
            </a:p>
            <a:p>
              <a:pPr algn="ctr" eaLnBrk="0" hangingPunct="0">
                <a:lnSpc>
                  <a:spcPct val="80000"/>
                </a:lnSpc>
              </a:pPr>
              <a:r>
                <a:rPr lang="en-US" sz="36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 to save the filter name </a:t>
              </a:r>
              <a:endParaRPr lang="en-US" sz="3600" u="sng" dirty="0">
                <a:solidFill>
                  <a:srgbClr val="FF8411"/>
                </a:solidFill>
                <a:latin typeface="Calibri"/>
                <a:ea typeface="Verdana" charset="0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68173" y="3090877"/>
              <a:ext cx="1407649" cy="332847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rgbClr val="BCD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01573" y="4824967"/>
            <a:ext cx="4452867" cy="1404922"/>
            <a:chOff x="4401573" y="4824967"/>
            <a:chExt cx="4452867" cy="1404922"/>
          </a:xfrm>
        </p:grpSpPr>
        <p:sp>
          <p:nvSpPr>
            <p:cNvPr id="12" name="Rounded Rectangular Callout 11"/>
            <p:cNvSpPr/>
            <p:nvPr/>
          </p:nvSpPr>
          <p:spPr bwMode="auto">
            <a:xfrm>
              <a:off x="4401573" y="4824967"/>
              <a:ext cx="4452867" cy="1404922"/>
            </a:xfrm>
            <a:prstGeom prst="wedgeRoundRectCallout">
              <a:avLst>
                <a:gd name="adj1" fmla="val -33807"/>
                <a:gd name="adj2" fmla="val -102852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A8C4C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4572000" y="4994028"/>
              <a:ext cx="4114800" cy="1066799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648200" y="5165433"/>
              <a:ext cx="3962400" cy="688286"/>
              <a:chOff x="4572000" y="5165433"/>
              <a:chExt cx="3962400" cy="688286"/>
            </a:xfrm>
          </p:grpSpPr>
          <p:sp>
            <p:nvSpPr>
              <p:cNvPr id="14" name="Rectangle 33"/>
              <p:cNvSpPr>
                <a:spLocks noChangeArrowheads="1"/>
              </p:cNvSpPr>
              <p:nvPr/>
            </p:nvSpPr>
            <p:spPr bwMode="auto">
              <a:xfrm>
                <a:off x="4572000" y="5219699"/>
                <a:ext cx="1295400" cy="634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</a:pPr>
                <a:r>
                  <a:rPr lang="en-US" sz="44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Click</a:t>
                </a:r>
                <a:endParaRPr lang="en-US" sz="4400" u="sng" dirty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 bwMode="auto">
              <a:xfrm>
                <a:off x="5867400" y="5165433"/>
                <a:ext cx="2667000" cy="688285"/>
              </a:xfrm>
              <a:prstGeom prst="roundRect">
                <a:avLst/>
              </a:prstGeom>
              <a:solidFill>
                <a:srgbClr val="30659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Verdana" charset="0"/>
                    <a:ea typeface="Verdana" charset="0"/>
                    <a:cs typeface="Verdana" charset="0"/>
                  </a:rPr>
                  <a:t>Save Filter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335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4" y="371856"/>
            <a:ext cx="7235952" cy="611428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191000" y="1752600"/>
            <a:ext cx="3810000" cy="1371600"/>
            <a:chOff x="4876800" y="2819400"/>
            <a:chExt cx="3810000" cy="1371600"/>
          </a:xfrm>
        </p:grpSpPr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4876800" y="2819400"/>
              <a:ext cx="3810000" cy="1371600"/>
            </a:xfrm>
            <a:prstGeom prst="rect">
              <a:avLst/>
            </a:prstGeom>
            <a:solidFill>
              <a:srgbClr val="FFFFFF"/>
            </a:solidFill>
            <a:ln w="76200" cmpd="sng">
              <a:solidFill>
                <a:srgbClr val="7F7F7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800" dirty="0">
                <a:latin typeface="Verdana" charset="0"/>
              </a:endParaRPr>
            </a:p>
            <a:p>
              <a:pPr algn="ctr" eaLnBrk="0" hangingPunct="0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5334000" y="3200400"/>
              <a:ext cx="2895601" cy="609600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10000"/>
                </a:lnSpc>
              </a:pPr>
              <a:r>
                <a:rPr lang="en-US" sz="3200" dirty="0">
                  <a:latin typeface="Verdana" charset="0"/>
                </a:rPr>
                <a:t>Click PubMed</a:t>
              </a:r>
              <a:endParaRPr lang="en-US" sz="1700" dirty="0">
                <a:latin typeface="Verdana" charset="0"/>
              </a:endParaRPr>
            </a:p>
          </p:txBody>
        </p:sp>
      </p:grpSp>
      <p:sp>
        <p:nvSpPr>
          <p:cNvPr id="6" name="AutoShape 10"/>
          <p:cNvSpPr>
            <a:spLocks noChangeArrowheads="1"/>
          </p:cNvSpPr>
          <p:nvPr/>
        </p:nvSpPr>
        <p:spPr bwMode="auto">
          <a:xfrm rot="1746646" flipV="1">
            <a:off x="4306722" y="2651125"/>
            <a:ext cx="347664" cy="1590338"/>
          </a:xfrm>
          <a:prstGeom prst="upArrow">
            <a:avLst>
              <a:gd name="adj1" fmla="val 50368"/>
              <a:gd name="adj2" fmla="val 89354"/>
            </a:avLst>
          </a:prstGeom>
          <a:gradFill rotWithShape="0">
            <a:gsLst>
              <a:gs pos="0">
                <a:srgbClr val="F49394"/>
              </a:gs>
              <a:gs pos="50000">
                <a:srgbClr val="9A0002"/>
              </a:gs>
              <a:gs pos="100000">
                <a:srgbClr val="F49394"/>
              </a:gs>
            </a:gsLst>
            <a:lin ang="5400000" scaled="1"/>
          </a:gradFill>
          <a:ln w="28575">
            <a:solidFill>
              <a:srgbClr val="6600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718554" y="4288185"/>
            <a:ext cx="762000" cy="402687"/>
            <a:chOff x="3718554" y="4288185"/>
            <a:chExt cx="762000" cy="402687"/>
          </a:xfrm>
        </p:grpSpPr>
        <p:sp>
          <p:nvSpPr>
            <p:cNvPr id="8" name="Rectangle 7"/>
            <p:cNvSpPr/>
            <p:nvPr/>
          </p:nvSpPr>
          <p:spPr bwMode="auto">
            <a:xfrm>
              <a:off x="3718554" y="4386072"/>
              <a:ext cx="762000" cy="1097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718554" y="4288185"/>
              <a:ext cx="762000" cy="402687"/>
            </a:xfrm>
            <a:prstGeom prst="roundRect">
              <a:avLst>
                <a:gd name="adj" fmla="val 16667"/>
              </a:avLst>
            </a:prstGeom>
            <a:noFill/>
            <a:ln w="130175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8505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81000" y="6858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400" b="1" i="1" u="sng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</a:rPr>
              <a:t>Create a Search Strategy Plan</a:t>
            </a:r>
            <a:endParaRPr lang="en-US" sz="4800" b="1" i="1" dirty="0">
              <a:solidFill>
                <a:srgbClr val="CC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" y="2057400"/>
            <a:ext cx="8229600" cy="685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6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Identify the question and key concepts: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57200" y="2971800"/>
            <a:ext cx="8229600" cy="1600200"/>
          </a:xfrm>
          <a:prstGeom prst="rect">
            <a:avLst/>
          </a:prstGeom>
          <a:solidFill>
            <a:srgbClr val="FFFFFF"/>
          </a:solidFill>
          <a:ln w="63500" cmpd="dbl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Aft>
                <a:spcPts val="1800"/>
              </a:spcAft>
            </a:pPr>
            <a:r>
              <a:rPr lang="en-US" sz="3000" i="1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prevention and control of</a:t>
            </a:r>
          </a:p>
          <a:p>
            <a:pPr algn="ctr" eaLnBrk="0" hangingPunct="0">
              <a:spcAft>
                <a:spcPts val="1800"/>
              </a:spcAft>
            </a:pPr>
            <a:r>
              <a:rPr lang="en-US" sz="3000" i="1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hypertension with life style changes</a:t>
            </a:r>
            <a:endParaRPr lang="en-US" sz="3000" i="1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28600" y="4800600"/>
            <a:ext cx="8686800" cy="1295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Aft>
                <a:spcPts val="1200"/>
              </a:spcAft>
            </a:pPr>
            <a:r>
              <a:rPr lang="en-US" sz="26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Write the search program using </a:t>
            </a:r>
          </a:p>
          <a:p>
            <a:pPr algn="ctr" eaLnBrk="0" hangingPunct="0">
              <a:spcAft>
                <a:spcPts val="1200"/>
              </a:spcAft>
            </a:pPr>
            <a:r>
              <a:rPr lang="en-US" sz="26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m</a:t>
            </a:r>
            <a:r>
              <a:rPr lang="en-US" sz="26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edical subject headings (</a:t>
            </a:r>
            <a:r>
              <a:rPr lang="en-US" sz="2600" dirty="0" err="1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MeSH</a:t>
            </a:r>
            <a:r>
              <a:rPr lang="en-US" sz="26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  <a:endParaRPr lang="en-US" sz="26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38100" cmpd="dbl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8" grpId="0" animBg="1" autoUpdateAnimBg="0"/>
      <p:bldP spid="9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38100" cmpd="dbl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209800" y="609600"/>
            <a:ext cx="4724400" cy="838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5000" u="sng" dirty="0">
                <a:solidFill>
                  <a:srgbClr val="CC0000"/>
                </a:solidFill>
                <a:latin typeface="Book Antiqua" charset="0"/>
              </a:rPr>
              <a:t>MeSH Database</a:t>
            </a:r>
            <a:endParaRPr lang="en-US" sz="4800" b="1" dirty="0">
              <a:solidFill>
                <a:srgbClr val="CC0000"/>
              </a:solidFill>
              <a:latin typeface="Book Antiqua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990600" y="3200400"/>
            <a:ext cx="7162800" cy="914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 dirty="0">
                <a:solidFill>
                  <a:srgbClr val="000000"/>
                </a:solidFill>
                <a:latin typeface="Verdana" charset="0"/>
              </a:rPr>
              <a:t>Terms in the database are called</a:t>
            </a:r>
          </a:p>
          <a:p>
            <a:pPr eaLnBrk="0" hangingPunct="0"/>
            <a:r>
              <a:rPr lang="en-US" sz="3200" b="1" i="1" dirty="0">
                <a:solidFill>
                  <a:srgbClr val="000000"/>
                </a:solidFill>
                <a:latin typeface="Book Antiqua" charset="0"/>
              </a:rPr>
              <a:t>	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Verdana" charset="0"/>
              </a:rPr>
              <a:t>edical 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S</a:t>
            </a:r>
            <a:r>
              <a:rPr lang="en-US" dirty="0">
                <a:solidFill>
                  <a:srgbClr val="000000"/>
                </a:solidFill>
                <a:latin typeface="Verdana" charset="0"/>
              </a:rPr>
              <a:t>ubject 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Verdana" charset="0"/>
              </a:rPr>
              <a:t>eadings or 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MeSH</a:t>
            </a:r>
            <a:r>
              <a:rPr lang="en-US" sz="3200" b="1" i="1" dirty="0">
                <a:solidFill>
                  <a:srgbClr val="000000"/>
                </a:solidFill>
                <a:latin typeface="Book Antiqua" charset="0"/>
              </a:rPr>
              <a:t>.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990600" y="1905000"/>
            <a:ext cx="7162800" cy="838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 dirty="0">
                <a:solidFill>
                  <a:srgbClr val="000000"/>
                </a:solidFill>
                <a:latin typeface="Verdana" charset="0"/>
              </a:rPr>
              <a:t>is a “controlled vocabulary list” of more than</a:t>
            </a:r>
          </a:p>
          <a:p>
            <a:pPr eaLnBrk="0" hangingPunct="0"/>
            <a:r>
              <a:rPr lang="en-US" dirty="0">
                <a:solidFill>
                  <a:srgbClr val="000000"/>
                </a:solidFill>
                <a:latin typeface="Verdana" charset="0"/>
              </a:rPr>
              <a:t>	</a:t>
            </a:r>
            <a:r>
              <a:rPr lang="en-US" u="sng" dirty="0">
                <a:solidFill>
                  <a:srgbClr val="CC0000"/>
                </a:solidFill>
                <a:latin typeface="Textile" charset="0"/>
              </a:rPr>
              <a:t>25,000</a:t>
            </a:r>
            <a:r>
              <a:rPr lang="en-US" dirty="0">
                <a:solidFill>
                  <a:srgbClr val="000000"/>
                </a:solidFill>
                <a:latin typeface="Book Antiqua" charset="0"/>
              </a:rPr>
              <a:t>  </a:t>
            </a:r>
            <a:r>
              <a:rPr lang="en-US" dirty="0">
                <a:solidFill>
                  <a:srgbClr val="000000"/>
                </a:solidFill>
                <a:latin typeface="Verdana" charset="0"/>
              </a:rPr>
              <a:t>subject headings.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914400" y="4419600"/>
            <a:ext cx="7315200" cy="1524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The 10</a:t>
            </a:r>
            <a:r>
              <a:rPr lang="en-US" dirty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-15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sz="3200" b="1" i="1" dirty="0" err="1">
                <a:solidFill>
                  <a:srgbClr val="CC0000"/>
                </a:solidFill>
                <a:latin typeface="Book Antiqua" pitchFamily="-106" charset="0"/>
                <a:ea typeface="ＭＳ Ｐゴシック" pitchFamily="-106" charset="-128"/>
                <a:cs typeface="ＭＳ Ｐゴシック" pitchFamily="-106" charset="-128"/>
              </a:rPr>
              <a:t>MeSH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assigned </a:t>
            </a:r>
            <a:r>
              <a:rPr lang="en-US" dirty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to each article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	in </a:t>
            </a:r>
            <a:r>
              <a:rPr lang="en-US" i="1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PubMed </a:t>
            </a: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is</a:t>
            </a:r>
            <a:r>
              <a:rPr lang="en-US" i="1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like a keyword abstract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of the article.</a:t>
            </a:r>
            <a:endParaRPr lang="en-US" dirty="0">
              <a:solidFill>
                <a:srgbClr val="000000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282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13" grpId="0" autoUpdateAnimBg="0"/>
      <p:bldP spid="14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81000" y="2133600"/>
            <a:ext cx="8382000" cy="24003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6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Using</a:t>
            </a:r>
          </a:p>
          <a:p>
            <a:pPr lvl="0" algn="ctr" eaLnBrk="0" hangingPunct="0">
              <a:lnSpc>
                <a:spcPct val="120000"/>
              </a:lnSpc>
            </a:pPr>
            <a:r>
              <a:rPr lang="en-US" sz="6600" dirty="0" err="1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MeSH</a:t>
            </a:r>
            <a:r>
              <a:rPr lang="en-US" sz="6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Database</a:t>
            </a:r>
            <a:endParaRPr lang="en-US" sz="66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91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0360" y="477989"/>
            <a:ext cx="8463280" cy="4464812"/>
            <a:chOff x="340360" y="1790329"/>
            <a:chExt cx="8463280" cy="4464812"/>
          </a:xfrm>
        </p:grpSpPr>
        <p:pic>
          <p:nvPicPr>
            <p:cNvPr id="12" name="Picture 11" descr="Screen Shot 2015-04-09 at 11.50.20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60" y="1790329"/>
              <a:ext cx="8463280" cy="4464812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 bwMode="auto">
            <a:xfrm>
              <a:off x="7239000" y="1905000"/>
              <a:ext cx="381000" cy="0"/>
            </a:xfrm>
            <a:prstGeom prst="line">
              <a:avLst/>
            </a:prstGeom>
            <a:solidFill>
              <a:schemeClr val="accent1"/>
            </a:solidFill>
            <a:ln w="1778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" name="Rectangle 14"/>
          <p:cNvSpPr/>
          <p:nvPr/>
        </p:nvSpPr>
        <p:spPr bwMode="auto">
          <a:xfrm>
            <a:off x="6248400" y="1752600"/>
            <a:ext cx="1371600" cy="228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u="sng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Your user name</a:t>
            </a:r>
          </a:p>
          <a:p>
            <a:pPr algn="ctr" eaLnBrk="0" hangingPunct="0"/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63725" y="4876800"/>
            <a:ext cx="5527675" cy="1524000"/>
            <a:chOff x="1676400" y="4837113"/>
            <a:chExt cx="5527675" cy="1411287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1676400" y="4837113"/>
              <a:ext cx="5527675" cy="1411287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1849438" y="5018088"/>
              <a:ext cx="5181600" cy="1077912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1" name="Rectangle 33"/>
            <p:cNvSpPr>
              <a:spLocks noChangeArrowheads="1"/>
            </p:cNvSpPr>
            <p:nvPr/>
          </p:nvSpPr>
          <p:spPr bwMode="auto">
            <a:xfrm>
              <a:off x="2001658" y="5257800"/>
              <a:ext cx="4876967" cy="54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200" dirty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Click MeSH Database</a:t>
              </a:r>
            </a:p>
          </p:txBody>
        </p:sp>
      </p:grpSp>
      <p:sp>
        <p:nvSpPr>
          <p:cNvPr id="17" name="AutoShape 10"/>
          <p:cNvSpPr>
            <a:spLocks noChangeArrowheads="1"/>
          </p:cNvSpPr>
          <p:nvPr/>
        </p:nvSpPr>
        <p:spPr bwMode="auto">
          <a:xfrm rot="2703485">
            <a:off x="4987188" y="3209124"/>
            <a:ext cx="379413" cy="2412409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272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1295400"/>
            <a:ext cx="266700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1822CD"/>
                </a:solidFill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A1   Body Regions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A2  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Musculoskeletal System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A3   Digestive System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A4   Respiratory System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A5   Urogenital System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A6   Endocrine System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A7  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Cardiovascular System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A8   Nervous System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A9   Sense Organs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A10 Tissues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A11 Cells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A12 Fluids and Secretions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A13 Animal Structures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A14 </a:t>
            </a:r>
            <a:r>
              <a:rPr lang="en-US" sz="1100" dirty="0" err="1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Stomatognathic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System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A15 Hemic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and Immune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Systems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A16 Embryonic Structures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</a:t>
            </a:r>
            <a:r>
              <a:rPr lang="en-US" sz="1100" dirty="0">
                <a:latin typeface="Verdana" charset="0"/>
                <a:ea typeface="Verdana" charset="0"/>
                <a:cs typeface="Verdana" charset="0"/>
              </a:rPr>
              <a:t>17 Integumentary </a:t>
            </a:r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System</a:t>
            </a:r>
          </a:p>
          <a:p>
            <a:pPr eaLnBrk="0" hangingPunct="0"/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 A18 Plant Structures</a:t>
            </a:r>
          </a:p>
          <a:p>
            <a:pPr eaLnBrk="0" hangingPunct="0"/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 A19 Fungal Structures</a:t>
            </a:r>
          </a:p>
          <a:p>
            <a:pPr eaLnBrk="0" hangingPunct="0"/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 A20 Bacterial Structures</a:t>
            </a:r>
          </a:p>
          <a:p>
            <a:pPr eaLnBrk="0" hangingPunct="0"/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 A21 Viral Structures</a:t>
            </a:r>
            <a:endParaRPr lang="en-US" sz="11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52400" y="5638800"/>
            <a:ext cx="1933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1822CD"/>
                </a:solidFill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B1  </a:t>
            </a:r>
            <a:r>
              <a:rPr lang="en-US" sz="1100" dirty="0" err="1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Eukaryota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B2  </a:t>
            </a:r>
            <a:r>
              <a:rPr lang="en-US" sz="1100" dirty="0" err="1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Archaea</a:t>
            </a:r>
            <a:endParaRPr lang="en-US" sz="1100" dirty="0" smtClean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B3  Bacteria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B4  Viruses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B5 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Organism Forms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600200" y="152400"/>
            <a:ext cx="594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200" i="1" dirty="0">
                <a:latin typeface="Verdana" charset="0"/>
                <a:ea typeface="Verdana" charset="0"/>
                <a:cs typeface="Verdana" charset="0"/>
              </a:rPr>
              <a:t>Frequently Used Mesh Categories </a:t>
            </a:r>
            <a:r>
              <a:rPr lang="en-US" sz="2200" i="1" dirty="0" smtClean="0">
                <a:latin typeface="Verdana" charset="0"/>
                <a:ea typeface="Verdana" charset="0"/>
                <a:cs typeface="Verdana" charset="0"/>
              </a:rPr>
              <a:t>– 2011</a:t>
            </a:r>
          </a:p>
        </p:txBody>
      </p:sp>
      <p:sp>
        <p:nvSpPr>
          <p:cNvPr id="16" name="Rectangle 25"/>
          <p:cNvSpPr>
            <a:spLocks noChangeArrowheads="1"/>
          </p:cNvSpPr>
          <p:nvPr/>
        </p:nvSpPr>
        <p:spPr bwMode="auto">
          <a:xfrm>
            <a:off x="228600" y="838200"/>
            <a:ext cx="1912937" cy="304800"/>
          </a:xfrm>
          <a:prstGeom prst="rect">
            <a:avLst/>
          </a:prstGeom>
          <a:solidFill>
            <a:schemeClr val="bg1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Verdana" charset="0"/>
              </a:rPr>
              <a:t>A   Anatomy</a:t>
            </a:r>
            <a:endParaRPr lang="en-US" sz="1600" b="1" u="sng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7" name="Rectangle 34"/>
          <p:cNvSpPr>
            <a:spLocks noChangeArrowheads="1"/>
          </p:cNvSpPr>
          <p:nvPr/>
        </p:nvSpPr>
        <p:spPr bwMode="auto">
          <a:xfrm>
            <a:off x="228600" y="5181600"/>
            <a:ext cx="2057400" cy="304800"/>
          </a:xfrm>
          <a:prstGeom prst="rect">
            <a:avLst/>
          </a:prstGeom>
          <a:solidFill>
            <a:srgbClr val="FFFFFF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Verdana" charset="0"/>
              </a:rPr>
              <a:t>B   Organisms</a:t>
            </a:r>
            <a:endParaRPr lang="en-US" sz="1600" b="1" u="sng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971800" y="1295400"/>
            <a:ext cx="3048000" cy="500137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 Bacterial Infections &amp; Mycoses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 Virus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C3 Parasitic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C4 Neoplasms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C5 Musculoskeletal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C6 Digestive System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C7 Stomatognathic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C8 Respiratory Tract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C9 Otorhinolaryngologic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C10 Nervous System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C11 Eye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C12 Male Urogenital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C13 Female Urogenital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 &amp;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Pregnancy Complications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C14 Cardiovascular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C15 Hemic &amp; Lymphatic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C16 Congenital, Hereditary,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&amp;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Neonatal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Diseases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&amp; Abnormalities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C17 Skin &amp;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Connective Tissue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C18 Nutritional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&amp; Metabolic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C19 Endocrine System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C20 Immune System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C21 Disorders of Environmental Origin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C22 Animal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C23 Pathologic Conditions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 Signs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 and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Symptoms</a:t>
            </a:r>
          </a:p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C24 Occupational Diseases</a:t>
            </a:r>
          </a:p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C25 Chemically-Induced Disorders</a:t>
            </a:r>
          </a:p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C26 Wounds and Injuries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3276600" y="838200"/>
            <a:ext cx="1905000" cy="304800"/>
          </a:xfrm>
          <a:prstGeom prst="rect">
            <a:avLst/>
          </a:prstGeom>
          <a:solidFill>
            <a:srgbClr val="FFFFFF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Verdana" charset="0"/>
              </a:rPr>
              <a:t>C   Diseases</a:t>
            </a:r>
            <a:endParaRPr lang="en-US" sz="1600" b="1" u="sng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6019800" y="838200"/>
            <a:ext cx="2819400" cy="304800"/>
          </a:xfrm>
          <a:prstGeom prst="rect">
            <a:avLst/>
          </a:prstGeom>
          <a:solidFill>
            <a:srgbClr val="FFFFFF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Verdana" charset="0"/>
              </a:rPr>
              <a:t>D   Chemicals &amp; Drugs</a:t>
            </a:r>
            <a:endParaRPr lang="en-US" sz="1600" b="1" u="sng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6019800" y="1295400"/>
            <a:ext cx="2895600" cy="33085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D1  Inorganic Chemicals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  Organic Chemicals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D3  Heterocyclic Compounds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D4  Polycyclic Compounds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D5  Macromolecular Substances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D6  Hormones, Hormone Substitutes, </a:t>
            </a:r>
            <a:endParaRPr lang="en-US" sz="1100" dirty="0" smtClean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&amp; Hormone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Antagonists 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D8  Enzymes, &amp; Coenzymes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D9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Carbohydrates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D10 Lipids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D12 Amino Acids, Peptides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 &amp;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Proteins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D13 Nucleic Acids, Nucleotides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&amp;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Nucleosides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D20 Complex Mixtures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D23 Biologic Factors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D25 Biomedical and Dental Materials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D26 Pharmaceutical Preparations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D27 Chemical Actions and Uses</a:t>
            </a:r>
          </a:p>
        </p:txBody>
      </p:sp>
    </p:spTree>
    <p:extLst>
      <p:ext uri="{BB962C8B-B14F-4D97-AF65-F5344CB8AC3E}">
        <p14:creationId xmlns:p14="http://schemas.microsoft.com/office/powerpoint/2010/main" val="137262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57150" cmpd="thickThin">
            <a:solidFill>
              <a:srgbClr val="004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85800" y="259487"/>
            <a:ext cx="7772400" cy="6266656"/>
            <a:chOff x="685800" y="259487"/>
            <a:chExt cx="7772400" cy="6266656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685800" y="1143000"/>
              <a:ext cx="7772400" cy="370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3366FF"/>
                  </a:solidFill>
                  <a:latin typeface="Verdana" charset="0"/>
                </a:rPr>
                <a:t>Analytical, Diagnostic, &amp; Therapeutic Techniques &amp; Equipment</a:t>
              </a: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2819400" y="1600200"/>
              <a:ext cx="3505200" cy="370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004080"/>
                  </a:solidFill>
                  <a:latin typeface="Verdana" charset="0"/>
                </a:rPr>
                <a:t>Psychiatry and Psychology</a:t>
              </a: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3200400" y="2057405"/>
              <a:ext cx="27432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3366FF"/>
                  </a:solidFill>
                  <a:latin typeface="Verdana" charset="0"/>
                </a:rPr>
                <a:t>Physical Phenomena</a:t>
              </a:r>
              <a:endParaRPr lang="en-US" sz="1700" b="1" u="sng" dirty="0">
                <a:solidFill>
                  <a:srgbClr val="3366FF"/>
                </a:solidFill>
                <a:latin typeface="Verdana" charset="0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3429000" y="2514600"/>
              <a:ext cx="22860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004080"/>
                  </a:solidFill>
                  <a:latin typeface="Verdana" charset="0"/>
                </a:rPr>
                <a:t>Natural Sciences</a:t>
              </a:r>
              <a:endParaRPr lang="en-US" sz="1700" b="1" u="sng" dirty="0">
                <a:solidFill>
                  <a:srgbClr val="004080"/>
                </a:solidFill>
                <a:latin typeface="Verdana" charset="0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3733800" y="3903251"/>
              <a:ext cx="1676401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3366FF"/>
                  </a:solidFill>
                  <a:latin typeface="Verdana" charset="0"/>
                </a:rPr>
                <a:t>Humanities</a:t>
              </a:r>
              <a:endParaRPr lang="en-US" sz="1700" b="1" u="sng" dirty="0">
                <a:solidFill>
                  <a:srgbClr val="3366FF"/>
                </a:solidFill>
                <a:latin typeface="Verdana" charset="0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990600" y="2971800"/>
              <a:ext cx="71628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3366FF"/>
                  </a:solidFill>
                  <a:latin typeface="Verdana" charset="0"/>
                </a:rPr>
                <a:t>Anthropology, Education, Sociology &amp; Social Phenomena</a:t>
              </a: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3009900" y="5732051"/>
              <a:ext cx="31242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3366FF"/>
                  </a:solidFill>
                  <a:latin typeface="Verdana" charset="0"/>
                </a:rPr>
                <a:t>Publication </a:t>
              </a:r>
              <a:r>
                <a:rPr lang="en-US" sz="1700" b="1" u="sng" dirty="0" smtClean="0">
                  <a:solidFill>
                    <a:srgbClr val="3366FF"/>
                  </a:solidFill>
                  <a:latin typeface="Verdana" charset="0"/>
                </a:rPr>
                <a:t>Components</a:t>
              </a:r>
              <a:endParaRPr lang="en-US" sz="1700" b="1" u="sng" dirty="0">
                <a:solidFill>
                  <a:srgbClr val="3366FF"/>
                </a:solidFill>
                <a:latin typeface="Verdana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3200400" y="4343400"/>
              <a:ext cx="27432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004080"/>
                  </a:solidFill>
                  <a:latin typeface="Verdana" charset="0"/>
                </a:rPr>
                <a:t>Information Science</a:t>
              </a: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3962401" y="4817651"/>
              <a:ext cx="12192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3366FF"/>
                  </a:solidFill>
                  <a:latin typeface="Verdana" charset="0"/>
                </a:rPr>
                <a:t>Persons</a:t>
              </a:r>
              <a:endParaRPr lang="en-US" sz="1700" b="1" u="sng" dirty="0">
                <a:solidFill>
                  <a:srgbClr val="3366FF"/>
                </a:solidFill>
                <a:latin typeface="Verdana" charset="0"/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2857500" y="5274851"/>
              <a:ext cx="34290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004080"/>
                  </a:solidFill>
                  <a:latin typeface="Verdana" charset="0"/>
                </a:rPr>
                <a:t>Population Characteristics</a:t>
              </a:r>
              <a:endParaRPr lang="en-US" sz="1700" b="1" u="sng" dirty="0">
                <a:solidFill>
                  <a:srgbClr val="004080"/>
                </a:solidFill>
                <a:latin typeface="Verdana" charset="0"/>
              </a:endParaRPr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3124200" y="6172200"/>
              <a:ext cx="28956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004080"/>
                  </a:solidFill>
                  <a:latin typeface="Verdana" charset="0"/>
                </a:rPr>
                <a:t>Geographic Locations</a:t>
              </a: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2362201" y="3429000"/>
              <a:ext cx="44196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004080"/>
                  </a:solidFill>
                  <a:latin typeface="Verdana" charset="0"/>
                </a:rPr>
                <a:t>Technology, Industry, Agriculture</a:t>
              </a:r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2390932" y="259487"/>
              <a:ext cx="4365625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600" b="1" u="sng" dirty="0">
                  <a:solidFill>
                    <a:srgbClr val="004080"/>
                  </a:solidFill>
                  <a:latin typeface="Monotype Corsiva" charset="0"/>
                  <a:ea typeface="Monotype Corsiva" charset="0"/>
                  <a:cs typeface="Monotype Corsiva" charset="0"/>
                </a:rPr>
                <a:t>Other Categories Include</a:t>
              </a:r>
              <a:r>
                <a:rPr lang="en-US" sz="3600" b="1" dirty="0">
                  <a:solidFill>
                    <a:srgbClr val="004080"/>
                  </a:solidFill>
                  <a:latin typeface="Monotype Corsiva" charset="0"/>
                  <a:ea typeface="Monotype Corsiva" charset="0"/>
                  <a:cs typeface="Monotype Corsiva" charset="0"/>
                </a:rPr>
                <a:t>: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726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9" y="381000"/>
            <a:ext cx="8710422" cy="3803142"/>
          </a:xfrm>
          <a:prstGeom prst="rect">
            <a:avLst/>
          </a:prstGeom>
        </p:spPr>
      </p:pic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457200" y="3390900"/>
            <a:ext cx="8229600" cy="3124200"/>
            <a:chOff x="914400" y="3429000"/>
            <a:chExt cx="8001000" cy="3124200"/>
          </a:xfrm>
        </p:grpSpPr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914400" y="3429000"/>
              <a:ext cx="8001000" cy="3124200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648BB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3200" dirty="0">
                  <a:solidFill>
                    <a:srgbClr val="002A7E"/>
                  </a:solidFill>
                  <a:latin typeface="Verdana" charset="0"/>
                </a:rPr>
                <a:t>  </a:t>
              </a:r>
              <a:r>
                <a:rPr lang="en-US" sz="3200" dirty="0" smtClean="0">
                  <a:solidFill>
                    <a:srgbClr val="FF8411"/>
                  </a:solidFill>
                  <a:latin typeface="Verdana" charset="0"/>
                </a:rPr>
                <a:t>Enter</a:t>
              </a:r>
              <a:r>
                <a:rPr lang="en-US" sz="3200" dirty="0" smtClean="0">
                  <a:solidFill>
                    <a:srgbClr val="002A7E"/>
                  </a:solidFill>
                  <a:latin typeface="Verdana" charset="0"/>
                </a:rPr>
                <a:t>                  </a:t>
              </a:r>
              <a:r>
                <a:rPr lang="en-US" sz="3200" dirty="0" smtClean="0">
                  <a:solidFill>
                    <a:srgbClr val="FF8411"/>
                  </a:solidFill>
                  <a:latin typeface="Verdana" charset="0"/>
                </a:rPr>
                <a:t>and </a:t>
              </a:r>
              <a:r>
                <a:rPr lang="en-US" sz="3200" dirty="0">
                  <a:solidFill>
                    <a:srgbClr val="FF8411"/>
                  </a:solidFill>
                  <a:latin typeface="Verdana" charset="0"/>
                </a:rPr>
                <a:t>click  </a:t>
              </a: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14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32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2A7E"/>
                </a:solidFill>
                <a:latin typeface="Verdana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1066800" y="3574312"/>
              <a:ext cx="7696200" cy="2833577"/>
            </a:xfrm>
            <a:prstGeom prst="rect">
              <a:avLst/>
            </a:prstGeom>
            <a:noFill/>
            <a:ln w="38100">
              <a:solidFill>
                <a:srgbClr val="5EC2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81200" y="3962400"/>
            <a:ext cx="2309172" cy="685800"/>
            <a:chOff x="2057400" y="3810000"/>
            <a:chExt cx="2309172" cy="685800"/>
          </a:xfrm>
        </p:grpSpPr>
        <p:sp>
          <p:nvSpPr>
            <p:cNvPr id="21" name="AutoShape 20"/>
            <p:cNvSpPr>
              <a:spLocks noChangeArrowheads="1"/>
            </p:cNvSpPr>
            <p:nvPr/>
          </p:nvSpPr>
          <p:spPr bwMode="auto">
            <a:xfrm flipV="1">
              <a:off x="2057400" y="3810000"/>
              <a:ext cx="2309172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133601" y="3962400"/>
              <a:ext cx="21336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191919"/>
                  </a:solidFill>
                  <a:latin typeface="Verdana" charset="0"/>
                </a:rPr>
                <a:t>hypertension</a:t>
              </a:r>
              <a:endParaRPr lang="en-US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sp>
        <p:nvSpPr>
          <p:cNvPr id="23" name="AutoShape 10"/>
          <p:cNvSpPr>
            <a:spLocks noChangeArrowheads="1"/>
          </p:cNvSpPr>
          <p:nvPr/>
        </p:nvSpPr>
        <p:spPr bwMode="auto">
          <a:xfrm>
            <a:off x="3211848" y="1007190"/>
            <a:ext cx="379412" cy="3107985"/>
          </a:xfrm>
          <a:prstGeom prst="upArrow">
            <a:avLst>
              <a:gd name="adj1" fmla="val 50000"/>
              <a:gd name="adj2" fmla="val 978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400800" y="685800"/>
            <a:ext cx="1828800" cy="3962400"/>
            <a:chOff x="6400800" y="685800"/>
            <a:chExt cx="1828800" cy="3962400"/>
          </a:xfrm>
        </p:grpSpPr>
        <p:sp>
          <p:nvSpPr>
            <p:cNvPr id="25" name="AutoShape 12"/>
            <p:cNvSpPr>
              <a:spLocks noChangeArrowheads="1"/>
            </p:cNvSpPr>
            <p:nvPr/>
          </p:nvSpPr>
          <p:spPr bwMode="auto">
            <a:xfrm flipV="1">
              <a:off x="6400800" y="3962400"/>
              <a:ext cx="18288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200" dirty="0">
                  <a:solidFill>
                    <a:schemeClr val="bg1"/>
                  </a:solidFill>
                  <a:latin typeface="Verdana" charset="0"/>
                </a:rPr>
                <a:t>h</a:t>
              </a:r>
              <a:endParaRPr lang="en-US" sz="36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7620000" y="685800"/>
              <a:ext cx="609600" cy="381000"/>
              <a:chOff x="5410200" y="990600"/>
              <a:chExt cx="533400" cy="304800"/>
            </a:xfrm>
          </p:grpSpPr>
          <p:sp>
            <p:nvSpPr>
              <p:cNvPr id="27" name="AutoShape 17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8" name="AutoShape 18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2590800" y="4953000"/>
            <a:ext cx="42672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(Note: If there is a Boolean OR</a:t>
            </a:r>
          </a:p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relationship, start with the</a:t>
            </a:r>
          </a:p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“OR” statement first.)</a:t>
            </a:r>
            <a:endParaRPr lang="en-US" dirty="0">
              <a:solidFill>
                <a:srgbClr val="2B5D8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04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8" y="287401"/>
            <a:ext cx="7911084" cy="628319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84363" y="4495800"/>
            <a:ext cx="5354637" cy="1676400"/>
            <a:chOff x="1884363" y="4419600"/>
            <a:chExt cx="5354637" cy="1676400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1884363" y="4419600"/>
              <a:ext cx="5354637" cy="16764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133600" y="4648200"/>
              <a:ext cx="4876799" cy="1219200"/>
              <a:chOff x="2209801" y="4648200"/>
              <a:chExt cx="4876799" cy="1219200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2209801" y="4648200"/>
                <a:ext cx="4876799" cy="12192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7" name="Rectangle 33"/>
              <p:cNvSpPr>
                <a:spLocks noChangeArrowheads="1"/>
              </p:cNvSpPr>
              <p:nvPr/>
            </p:nvSpPr>
            <p:spPr bwMode="auto">
              <a:xfrm>
                <a:off x="2362199" y="4903857"/>
                <a:ext cx="4419601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4000" dirty="0">
                    <a:solidFill>
                      <a:srgbClr val="FF8411"/>
                    </a:solidFill>
                    <a:latin typeface="Verdana" charset="0"/>
                    <a:ea typeface="Verdana" charset="0"/>
                    <a:cs typeface="Verdana" charset="0"/>
                  </a:rPr>
                  <a:t>Term Definitions</a:t>
                </a:r>
              </a:p>
            </p:txBody>
          </p:sp>
        </p:grp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16458" y="1828800"/>
            <a:ext cx="5936742" cy="838200"/>
            <a:chOff x="4724400" y="990600"/>
            <a:chExt cx="457200" cy="304800"/>
          </a:xfrm>
        </p:grpSpPr>
        <p:sp>
          <p:nvSpPr>
            <p:cNvPr id="9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0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4566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0" y="1524000"/>
            <a:ext cx="7340600" cy="1496314"/>
            <a:chOff x="381000" y="1510283"/>
            <a:chExt cx="7340600" cy="1496314"/>
          </a:xfrm>
        </p:grpSpPr>
        <p:sp>
          <p:nvSpPr>
            <p:cNvPr id="4" name="Rectangle 3"/>
            <p:cNvSpPr/>
            <p:nvPr/>
          </p:nvSpPr>
          <p:spPr bwMode="auto">
            <a:xfrm>
              <a:off x="381000" y="1613916"/>
              <a:ext cx="5334000" cy="9906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Biomedical </a:t>
              </a:r>
              <a:r>
                <a:rPr lang="en-US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and life </a:t>
              </a: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sciences </a:t>
              </a:r>
              <a:r>
                <a:rPr lang="en-US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	journal literature</a:t>
              </a:r>
              <a:endParaRPr lang="en-US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  <p:pic>
          <p:nvPicPr>
            <p:cNvPr id="5" name="Picture 13" descr="ebooks122_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1510283"/>
              <a:ext cx="1092200" cy="149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2095500" y="381000"/>
            <a:ext cx="49530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i="1" dirty="0">
                <a:solidFill>
                  <a:prstClr val="white"/>
                </a:solidFill>
                <a:latin typeface="Times New Roman"/>
                <a:cs typeface="Times New Roman"/>
              </a:rPr>
              <a:t>PubMed Database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7200" y="2909315"/>
            <a:ext cx="5410200" cy="1378458"/>
            <a:chOff x="381000" y="2895598"/>
            <a:chExt cx="5410200" cy="1378458"/>
          </a:xfrm>
        </p:grpSpPr>
        <p:sp>
          <p:nvSpPr>
            <p:cNvPr id="8" name="Rectangle 7"/>
            <p:cNvSpPr/>
            <p:nvPr/>
          </p:nvSpPr>
          <p:spPr bwMode="auto">
            <a:xfrm>
              <a:off x="381000" y="3343272"/>
              <a:ext cx="3810000" cy="4984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International scope</a:t>
              </a:r>
            </a:p>
          </p:txBody>
        </p:sp>
        <p:pic>
          <p:nvPicPr>
            <p:cNvPr id="9" name="Picture 17" descr="New Globe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2895598"/>
              <a:ext cx="1371600" cy="137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57200" y="4433317"/>
            <a:ext cx="8077200" cy="1828800"/>
            <a:chOff x="381000" y="4419600"/>
            <a:chExt cx="8077200" cy="1828800"/>
          </a:xfrm>
        </p:grpSpPr>
        <p:pic>
          <p:nvPicPr>
            <p:cNvPr id="11" name="Picture 16" descr="nlm69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8"/>
            <a:stretch>
              <a:fillRect/>
            </a:stretch>
          </p:blipFill>
          <p:spPr bwMode="auto">
            <a:xfrm>
              <a:off x="6491874" y="4858499"/>
              <a:ext cx="1966326" cy="1237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 bwMode="auto">
            <a:xfrm>
              <a:off x="381000" y="4419600"/>
              <a:ext cx="5867400" cy="18288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Developed and maintained by the:</a:t>
              </a:r>
            </a:p>
            <a:p>
              <a:pPr defTabSz="45720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		National Center for Biotechnology Information</a:t>
              </a:r>
            </a:p>
            <a:p>
              <a:pPr lvl="2" defTabSz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at the U.S. National Library of Medicine</a:t>
              </a:r>
            </a:p>
            <a:p>
              <a:pPr lvl="2" defTabSz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at the National Institutes of Health</a:t>
              </a:r>
              <a:endParaRPr lang="en-US" sz="1800" i="1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91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8" y="287401"/>
            <a:ext cx="7911084" cy="628319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90600" y="4343400"/>
            <a:ext cx="7315200" cy="1752600"/>
            <a:chOff x="914400" y="4572000"/>
            <a:chExt cx="7315200" cy="19812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914400" y="4572000"/>
              <a:ext cx="7315200" cy="19812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2E5D8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Click the underlined </a:t>
              </a:r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term</a:t>
              </a: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066800" y="4724400"/>
              <a:ext cx="7010400" cy="1676400"/>
            </a:xfrm>
            <a:prstGeom prst="rect">
              <a:avLst/>
            </a:prstGeom>
            <a:noFill/>
            <a:ln w="28575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762000" y="1904999"/>
            <a:ext cx="1219200" cy="465195"/>
            <a:chOff x="4724400" y="990600"/>
            <a:chExt cx="457200" cy="304800"/>
          </a:xfrm>
        </p:grpSpPr>
        <p:sp>
          <p:nvSpPr>
            <p:cNvPr id="7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 rot="20409582">
            <a:off x="1725825" y="2365080"/>
            <a:ext cx="426492" cy="2610976"/>
          </a:xfrm>
          <a:prstGeom prst="upArrow">
            <a:avLst>
              <a:gd name="adj1" fmla="val 50000"/>
              <a:gd name="adj2" fmla="val 99314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82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279844"/>
            <a:ext cx="8328025" cy="629831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28700" y="2743200"/>
            <a:ext cx="7086600" cy="3733800"/>
            <a:chOff x="1028700" y="2743200"/>
            <a:chExt cx="7086600" cy="373380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4572000" y="2743200"/>
              <a:ext cx="1524000" cy="304800"/>
              <a:chOff x="4724400" y="990600"/>
              <a:chExt cx="457200" cy="304800"/>
            </a:xfrm>
          </p:grpSpPr>
          <p:sp>
            <p:nvSpPr>
              <p:cNvPr id="4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028700" y="4572000"/>
              <a:ext cx="7086600" cy="1905000"/>
              <a:chOff x="990600" y="4724400"/>
              <a:chExt cx="7086600" cy="1905000"/>
            </a:xfrm>
          </p:grpSpPr>
          <p:sp>
            <p:nvSpPr>
              <p:cNvPr id="7" name="Rounded Rectangle 6"/>
              <p:cNvSpPr/>
              <p:nvPr/>
            </p:nvSpPr>
            <p:spPr bwMode="auto">
              <a:xfrm>
                <a:off x="990600" y="4724400"/>
                <a:ext cx="7086600" cy="1905000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 bwMode="auto">
              <a:xfrm>
                <a:off x="1143000" y="4876800"/>
                <a:ext cx="6781800" cy="16002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1562100" y="5006340"/>
                <a:ext cx="6019800" cy="41549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70000"/>
                  </a:lnSpc>
                  <a:spcAft>
                    <a:spcPts val="3000"/>
                  </a:spcAft>
                  <a:defRPr/>
                </a:pPr>
                <a:r>
                  <a:rPr lang="en-US" sz="2800" b="1" i="1" dirty="0">
                    <a:solidFill>
                      <a:srgbClr val="FF66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Sub-headings</a:t>
                </a:r>
                <a:r>
                  <a:rPr lang="en-US" sz="28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000" dirty="0">
                    <a:solidFill>
                      <a:srgbClr val="2B5D8F"/>
                    </a:solidFill>
                    <a:latin typeface="Verdana" charset="0"/>
                  </a:rPr>
                  <a:t>narrow the “meaning” of 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a</a:t>
                </a:r>
                <a:endParaRPr lang="en-US" sz="20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219200" y="5957312"/>
                <a:ext cx="6629400" cy="420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60000"/>
                  </a:lnSpc>
                  <a:spcAft>
                    <a:spcPts val="3000"/>
                  </a:spcAft>
                </a:pPr>
                <a:r>
                  <a:rPr lang="en-US" sz="2000" dirty="0">
                    <a:solidFill>
                      <a:srgbClr val="2B5D8F"/>
                    </a:solidFill>
                    <a:latin typeface="Verdana" charset="0"/>
                  </a:rPr>
                  <a:t>a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rticles</a:t>
                </a:r>
                <a:r>
                  <a:rPr lang="en-US" sz="2000" dirty="0" smtClean="0">
                    <a:solidFill>
                      <a:schemeClr val="bg1"/>
                    </a:solidFill>
                    <a:latin typeface="Verdana" charset="0"/>
                  </a:rPr>
                  <a:t> 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under </a:t>
                </a:r>
                <a:r>
                  <a:rPr lang="en-US" sz="2000" dirty="0">
                    <a:solidFill>
                      <a:srgbClr val="2B5D8F"/>
                    </a:solidFill>
                    <a:latin typeface="Verdana" charset="0"/>
                  </a:rPr>
                  <a:t>the  </a:t>
                </a:r>
                <a:r>
                  <a:rPr lang="en-US" sz="3200" b="1" dirty="0" err="1">
                    <a:solidFill>
                      <a:srgbClr val="FF66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MeSH</a:t>
                </a:r>
                <a:r>
                  <a:rPr lang="en-US" sz="2800" b="1" dirty="0">
                    <a:solidFill>
                      <a:srgbClr val="FF66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term</a:t>
                </a:r>
                <a:r>
                  <a:rPr lang="en-US" sz="2000" dirty="0">
                    <a:solidFill>
                      <a:srgbClr val="2B5D8F"/>
                    </a:solidFill>
                    <a:latin typeface="Verdana" charset="0"/>
                  </a:rPr>
                  <a:t>: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 </a:t>
                </a:r>
                <a:r>
                  <a:rPr lang="en-US" b="1" i="1" dirty="0" smtClean="0">
                    <a:solidFill>
                      <a:srgbClr val="008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Hypertension</a:t>
                </a:r>
                <a:r>
                  <a:rPr lang="en-US" dirty="0" smtClean="0">
                    <a:solidFill>
                      <a:srgbClr val="2B5D8F"/>
                    </a:solidFill>
                    <a:latin typeface="Verdana" charset="0"/>
                  </a:rPr>
                  <a:t>.</a:t>
                </a: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1600200" y="5397520"/>
                <a:ext cx="6096000" cy="523220"/>
                <a:chOff x="1295400" y="5496580"/>
                <a:chExt cx="6096000" cy="523220"/>
              </a:xfrm>
            </p:grpSpPr>
            <p:sp>
              <p:nvSpPr>
                <p:cNvPr id="12" name="Rectangle 22"/>
                <p:cNvSpPr>
                  <a:spLocks noChangeArrowheads="1"/>
                </p:cNvSpPr>
                <p:nvPr/>
              </p:nvSpPr>
              <p:spPr bwMode="auto">
                <a:xfrm>
                  <a:off x="2743200" y="5496580"/>
                  <a:ext cx="46482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spcAft>
                      <a:spcPts val="3000"/>
                    </a:spcAft>
                  </a:pPr>
                  <a:r>
                    <a:rPr lang="en-US" sz="2000" dirty="0" smtClean="0">
                      <a:solidFill>
                        <a:srgbClr val="2B5D8F"/>
                      </a:solidFill>
                      <a:latin typeface="Verdana" charset="0"/>
                    </a:rPr>
                    <a:t> </a:t>
                  </a:r>
                  <a:r>
                    <a:rPr lang="en-US" sz="2800" dirty="0" smtClean="0">
                      <a:solidFill>
                        <a:schemeClr val="bg1"/>
                      </a:solidFill>
                      <a:latin typeface="Times New Roman"/>
                      <a:cs typeface="Times New Roman"/>
                    </a:rPr>
                    <a:t>M</a:t>
                  </a:r>
                  <a:r>
                    <a:rPr lang="en-US" sz="2000" dirty="0" smtClean="0">
                      <a:solidFill>
                        <a:srgbClr val="2B5D8F"/>
                      </a:solidFill>
                      <a:latin typeface="Verdana" charset="0"/>
                    </a:rPr>
                    <a:t>  They </a:t>
                  </a:r>
                  <a:r>
                    <a:rPr lang="en-US" sz="2000" dirty="0">
                      <a:solidFill>
                        <a:srgbClr val="2B5D8F"/>
                      </a:solidFill>
                      <a:latin typeface="Verdana" charset="0"/>
                    </a:rPr>
                    <a:t>are a “subset” of </a:t>
                  </a:r>
                  <a:r>
                    <a:rPr lang="en-US" sz="2000" b="1" u="sng" dirty="0">
                      <a:solidFill>
                        <a:srgbClr val="2B5D8F"/>
                      </a:solidFill>
                      <a:latin typeface="Verdana" charset="0"/>
                    </a:rPr>
                    <a:t>all</a:t>
                  </a:r>
                  <a:r>
                    <a:rPr lang="en-US" sz="2000" dirty="0">
                      <a:solidFill>
                        <a:srgbClr val="2B5D8F"/>
                      </a:solidFill>
                      <a:latin typeface="Verdana" charset="0"/>
                    </a:rPr>
                    <a:t> </a:t>
                  </a:r>
                  <a:r>
                    <a:rPr lang="en-US" sz="2000" dirty="0" smtClean="0">
                      <a:solidFill>
                        <a:srgbClr val="2B5D8F"/>
                      </a:solidFill>
                      <a:latin typeface="Verdana" charset="0"/>
                    </a:rPr>
                    <a:t>the </a:t>
                  </a:r>
                  <a:endParaRPr lang="en-US" sz="2000" dirty="0">
                    <a:solidFill>
                      <a:schemeClr val="bg1"/>
                    </a:solidFill>
                    <a:latin typeface="Verdana" charset="0"/>
                  </a:endParaRPr>
                </a:p>
              </p:txBody>
            </p:sp>
            <p:sp>
              <p:nvSpPr>
                <p:cNvPr id="13" name="Rectangle 22"/>
                <p:cNvSpPr>
                  <a:spLocks noChangeArrowheads="1"/>
                </p:cNvSpPr>
                <p:nvPr/>
              </p:nvSpPr>
              <p:spPr bwMode="auto">
                <a:xfrm>
                  <a:off x="1295400" y="5496580"/>
                  <a:ext cx="20574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>
                    <a:spcAft>
                      <a:spcPts val="3000"/>
                    </a:spcAft>
                  </a:pPr>
                  <a:r>
                    <a:rPr lang="en-US" sz="2800" b="1" dirty="0" err="1" smtClean="0">
                      <a:solidFill>
                        <a:srgbClr val="FF6600"/>
                      </a:solidFill>
                      <a:latin typeface="Times New Roman"/>
                      <a:cs typeface="Times New Roman"/>
                    </a:rPr>
                    <a:t>MeSH</a:t>
                  </a:r>
                  <a:r>
                    <a:rPr lang="en-US" sz="2000" dirty="0" smtClean="0">
                      <a:solidFill>
                        <a:srgbClr val="2B5D8F"/>
                      </a:solidFill>
                      <a:latin typeface="Verdana" charset="0"/>
                    </a:rPr>
                    <a:t> term.</a:t>
                  </a:r>
                  <a:endParaRPr lang="en-US" sz="2000" dirty="0">
                    <a:solidFill>
                      <a:schemeClr val="bg1"/>
                    </a:solidFill>
                    <a:latin typeface="Verdana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5742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" y="0"/>
            <a:ext cx="9105900" cy="6858000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52400" y="269875"/>
            <a:ext cx="3352800" cy="49212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600" b="1" dirty="0">
                <a:solidFill>
                  <a:srgbClr val="CC0000"/>
                </a:solidFill>
                <a:latin typeface="Textile" charset="0"/>
              </a:rPr>
              <a:t> </a:t>
            </a:r>
            <a:r>
              <a:rPr lang="en-US" sz="2600" b="1" u="sng" dirty="0" smtClean="0">
                <a:solidFill>
                  <a:srgbClr val="CC0000"/>
                </a:solidFill>
                <a:latin typeface="Textile" charset="0"/>
              </a:rPr>
              <a:t>82 SUBHEADINGS</a:t>
            </a:r>
            <a:r>
              <a:rPr lang="en-US" sz="2600" b="1" u="sng" dirty="0">
                <a:solidFill>
                  <a:srgbClr val="CC0000"/>
                </a:solidFill>
                <a:latin typeface="Textile" charset="0"/>
              </a:rPr>
              <a:t>:</a:t>
            </a:r>
            <a:endParaRPr lang="en-US" sz="2200" b="1" u="sng" dirty="0">
              <a:solidFill>
                <a:srgbClr val="CC0000"/>
              </a:solidFill>
              <a:latin typeface="Time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963067"/>
            <a:ext cx="88392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latin typeface="Verdana" charset="0"/>
              </a:rPr>
              <a:t>   abnormalities </a:t>
            </a: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	enzymology 		poisoning 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administrations &amp; dosage	epidemiology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adverse effects	ethics	 		prevention &amp; control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agonists	ethnology	 			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analogs &amp; derivatives	etiology 			psychology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analysis	genetics			radiation effects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anatomy &amp; histology	growth &amp; development  	radiography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antagonists &amp; inhibitors 	history			radionuclide imaging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biosynthesis 	immunology 		radiotherapy    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blood 	injuries		 	rehabilitation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blood supply 	innervation 		secondary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cerebrospinal fluid 	instrumentation 		secretion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chemical synthesis 	isolation &amp; purification 	standards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chemically induced 	legislation &amp; jurisprudence  	statistics &amp; numerical data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chemistry 	manpower  		supply &amp; distribution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classification 	metabolism 		surgery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complications 	methods 	 		therapeutic use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congenital 	microbiology 		therapy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contraindications 	mortality 			toxicity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cytology 	nursing 			transmission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deficiency 	organization &amp; administration  	transplantation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diagnosis	parasitology 		trends    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diet therapy	pathogenicity 	 	ultrasonography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drug effects	pathology 		ultrastructure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</a:t>
            </a:r>
            <a:r>
              <a:rPr lang="en-US" sz="1300" dirty="0" smtClean="0">
                <a:solidFill>
                  <a:srgbClr val="000000"/>
                </a:solidFill>
                <a:latin typeface="Verdana" charset="0"/>
              </a:rPr>
              <a:t>drug </a:t>
            </a: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therapy	pharmacokinetics 		urine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economics 	pharmacology 		utilization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education 	physiology 		veterinary 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embryology 	physiopathology		virology</a:t>
            </a:r>
            <a:endParaRPr lang="en-US" dirty="0"/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6477000" y="1295400"/>
            <a:ext cx="1981200" cy="457200"/>
          </a:xfrm>
          <a:prstGeom prst="roundRect">
            <a:avLst>
              <a:gd name="adj" fmla="val 16667"/>
            </a:avLst>
          </a:prstGeom>
          <a:noFill/>
          <a:ln w="111125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40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279844"/>
            <a:ext cx="8328025" cy="62983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14081" y="1041590"/>
            <a:ext cx="4267715" cy="2040065"/>
            <a:chOff x="514081" y="1041590"/>
            <a:chExt cx="4267715" cy="2040065"/>
          </a:xfrm>
        </p:grpSpPr>
        <p:sp>
          <p:nvSpPr>
            <p:cNvPr id="16" name="Rounded Rectangle 11"/>
            <p:cNvSpPr>
              <a:spLocks noChangeArrowheads="1"/>
            </p:cNvSpPr>
            <p:nvPr/>
          </p:nvSpPr>
          <p:spPr bwMode="auto">
            <a:xfrm>
              <a:off x="4400796" y="2700655"/>
              <a:ext cx="3810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14081" y="1041590"/>
              <a:ext cx="3886200" cy="1524000"/>
              <a:chOff x="152400" y="4953000"/>
              <a:chExt cx="4191000" cy="1701800"/>
            </a:xfrm>
          </p:grpSpPr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152400" y="4953000"/>
                <a:ext cx="4191000" cy="17018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648BB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 1</a:t>
                </a:r>
                <a:r>
                  <a:rPr lang="en-US" sz="2000" dirty="0">
                    <a:solidFill>
                      <a:srgbClr val="FF6600"/>
                    </a:solidFill>
                    <a:latin typeface="Verdana" charset="0"/>
                  </a:rPr>
                  <a:t>) Check the box next</a:t>
                </a:r>
              </a:p>
              <a:p>
                <a:pPr algn="ctr"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     to </a:t>
                </a:r>
                <a:r>
                  <a:rPr lang="en-US" sz="2000" dirty="0">
                    <a:solidFill>
                      <a:srgbClr val="FF6600"/>
                    </a:solidFill>
                    <a:latin typeface="Verdana" charset="0"/>
                  </a:rPr>
                  <a:t>the subheading</a:t>
                </a:r>
                <a:r>
                  <a:rPr lang="en-US" sz="400" dirty="0">
                    <a:solidFill>
                      <a:srgbClr val="FF6600"/>
                    </a:solidFill>
                    <a:latin typeface="Verdana" charset="0"/>
                  </a:rPr>
                  <a:t>a</a:t>
                </a:r>
                <a:endParaRPr lang="en-US" sz="40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9" name="Rectangle 10"/>
              <p:cNvSpPr>
                <a:spLocks noChangeArrowheads="1"/>
              </p:cNvSpPr>
              <p:nvPr/>
            </p:nvSpPr>
            <p:spPr bwMode="auto">
              <a:xfrm>
                <a:off x="325703" y="5105400"/>
                <a:ext cx="3865297" cy="137160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 rot="12371348">
              <a:off x="3121632" y="2378678"/>
              <a:ext cx="1258616" cy="322262"/>
            </a:xfrm>
            <a:prstGeom prst="leftArrow">
              <a:avLst>
                <a:gd name="adj1" fmla="val 50000"/>
                <a:gd name="adj2" fmla="val 9441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14800" y="2552925"/>
            <a:ext cx="4724400" cy="3897560"/>
            <a:chOff x="4114800" y="2552925"/>
            <a:chExt cx="4724400" cy="3897560"/>
          </a:xfrm>
        </p:grpSpPr>
        <p:grpSp>
          <p:nvGrpSpPr>
            <p:cNvPr id="21" name="Group 20"/>
            <p:cNvGrpSpPr/>
            <p:nvPr/>
          </p:nvGrpSpPr>
          <p:grpSpPr>
            <a:xfrm>
              <a:off x="4114800" y="4926485"/>
              <a:ext cx="4724400" cy="1524000"/>
              <a:chOff x="3429000" y="4648200"/>
              <a:chExt cx="5410200" cy="1524000"/>
            </a:xfrm>
          </p:grpSpPr>
          <p:sp>
            <p:nvSpPr>
              <p:cNvPr id="22" name="Rectangle 21"/>
              <p:cNvSpPr>
                <a:spLocks noChangeArrowheads="1"/>
              </p:cNvSpPr>
              <p:nvPr/>
            </p:nvSpPr>
            <p:spPr bwMode="auto">
              <a:xfrm>
                <a:off x="3429000" y="4648200"/>
                <a:ext cx="5410200" cy="15240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  </a:t>
                </a:r>
              </a:p>
            </p:txBody>
          </p:sp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3581400" y="4800600"/>
                <a:ext cx="5105400" cy="121920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3632598" y="5181600"/>
                <a:ext cx="4939903" cy="533400"/>
                <a:chOff x="3632598" y="5181600"/>
                <a:chExt cx="4939903" cy="533400"/>
              </a:xfrm>
            </p:grpSpPr>
            <p:sp>
              <p:nvSpPr>
                <p:cNvPr id="25" name="Rectangle 22"/>
                <p:cNvSpPr>
                  <a:spLocks noChangeArrowheads="1"/>
                </p:cNvSpPr>
                <p:nvPr/>
              </p:nvSpPr>
              <p:spPr bwMode="auto">
                <a:xfrm>
                  <a:off x="3632598" y="5257800"/>
                  <a:ext cx="2163365" cy="381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sz="2200" dirty="0">
                      <a:solidFill>
                        <a:srgbClr val="2B5D8F"/>
                      </a:solidFill>
                      <a:latin typeface="Verdana" charset="0"/>
                    </a:rPr>
                    <a:t>3</a:t>
                  </a:r>
                  <a:r>
                    <a:rPr lang="en-US" sz="2200" dirty="0" smtClean="0">
                      <a:solidFill>
                        <a:srgbClr val="2B5D8F"/>
                      </a:solidFill>
                      <a:latin typeface="Verdana" charset="0"/>
                    </a:rPr>
                    <a:t>) </a:t>
                  </a:r>
                  <a:r>
                    <a:rPr lang="en-US" sz="2200" dirty="0">
                      <a:solidFill>
                        <a:srgbClr val="2B5D8F"/>
                      </a:solidFill>
                      <a:latin typeface="Verdana" charset="0"/>
                    </a:rPr>
                    <a:t>Then click</a:t>
                  </a:r>
                  <a:endParaRPr lang="en-US" dirty="0">
                    <a:solidFill>
                      <a:srgbClr val="2B5D8F"/>
                    </a:solidFill>
                    <a:latin typeface="Verdana" charset="0"/>
                  </a:endParaRPr>
                </a:p>
              </p:txBody>
            </p:sp>
            <p:sp>
              <p:nvSpPr>
                <p:cNvPr id="26" name="AutoShape 20"/>
                <p:cNvSpPr>
                  <a:spLocks noChangeArrowheads="1"/>
                </p:cNvSpPr>
                <p:nvPr/>
              </p:nvSpPr>
              <p:spPr bwMode="auto">
                <a:xfrm>
                  <a:off x="5872316" y="5181600"/>
                  <a:ext cx="2700185" cy="5334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 w="1270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1600" dirty="0" smtClean="0">
                      <a:latin typeface="Verdana" charset="0"/>
                    </a:rPr>
                    <a:t>Add to search </a:t>
                  </a:r>
                  <a:r>
                    <a:rPr lang="en-US" sz="1600" dirty="0">
                      <a:latin typeface="Verdana" charset="0"/>
                    </a:rPr>
                    <a:t>b</a:t>
                  </a:r>
                  <a:r>
                    <a:rPr lang="en-US" sz="1600" dirty="0" smtClean="0">
                      <a:latin typeface="Verdana" charset="0"/>
                    </a:rPr>
                    <a:t>uilder</a:t>
                  </a:r>
                  <a:endParaRPr lang="en-US" sz="1600" dirty="0">
                    <a:latin typeface="Verdana" charset="0"/>
                  </a:endParaRPr>
                </a:p>
              </p:txBody>
            </p:sp>
          </p:grpSp>
        </p:grpSp>
        <p:sp>
          <p:nvSpPr>
            <p:cNvPr id="27" name="AutoShape 10"/>
            <p:cNvSpPr>
              <a:spLocks noChangeArrowheads="1"/>
            </p:cNvSpPr>
            <p:nvPr/>
          </p:nvSpPr>
          <p:spPr bwMode="auto">
            <a:xfrm rot="21096990">
              <a:off x="7185758" y="2552925"/>
              <a:ext cx="381000" cy="2743451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28575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947252" y="398193"/>
            <a:ext cx="2971800" cy="1836817"/>
            <a:chOff x="5947252" y="398193"/>
            <a:chExt cx="2971800" cy="1836817"/>
          </a:xfrm>
        </p:grpSpPr>
        <p:sp>
          <p:nvSpPr>
            <p:cNvPr id="29" name="Rectangle 9"/>
            <p:cNvSpPr>
              <a:spLocks noChangeArrowheads="1"/>
            </p:cNvSpPr>
            <p:nvPr/>
          </p:nvSpPr>
          <p:spPr bwMode="auto">
            <a:xfrm>
              <a:off x="5947252" y="398193"/>
              <a:ext cx="2971800" cy="1219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699C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26AF00"/>
                  </a:solidFill>
                  <a:latin typeface="Verdana" charset="0"/>
                </a:rPr>
                <a:t>    2) Select  </a:t>
              </a:r>
              <a:endParaRPr lang="en-US" sz="2000" dirty="0">
                <a:solidFill>
                  <a:srgbClr val="26AF00"/>
                </a:solidFill>
                <a:latin typeface="Verdana" charset="0"/>
              </a:endParaRPr>
            </a:p>
          </p:txBody>
        </p:sp>
        <p:sp>
          <p:nvSpPr>
            <p:cNvPr id="36" name="Rectangle 10"/>
            <p:cNvSpPr>
              <a:spLocks noChangeArrowheads="1"/>
            </p:cNvSpPr>
            <p:nvPr/>
          </p:nvSpPr>
          <p:spPr bwMode="auto">
            <a:xfrm>
              <a:off x="6099652" y="557709"/>
              <a:ext cx="2667000" cy="914400"/>
            </a:xfrm>
            <a:prstGeom prst="rect">
              <a:avLst/>
            </a:prstGeom>
            <a:noFill/>
            <a:ln w="19050" cmpd="sng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37" name="AutoShape 20"/>
            <p:cNvSpPr>
              <a:spLocks noChangeArrowheads="1"/>
            </p:cNvSpPr>
            <p:nvPr/>
          </p:nvSpPr>
          <p:spPr bwMode="auto">
            <a:xfrm>
              <a:off x="7672865" y="719240"/>
              <a:ext cx="914400" cy="533400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smtClean="0">
                  <a:solidFill>
                    <a:srgbClr val="000000"/>
                  </a:solidFill>
                  <a:latin typeface="Verdana" charset="0"/>
                </a:rPr>
                <a:t>AND</a:t>
              </a:r>
              <a:endParaRPr lang="en-US" sz="2000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38" name="AutoShape 19"/>
            <p:cNvSpPr>
              <a:spLocks noChangeArrowheads="1"/>
            </p:cNvSpPr>
            <p:nvPr/>
          </p:nvSpPr>
          <p:spPr bwMode="auto">
            <a:xfrm rot="16200000">
              <a:off x="7313530" y="1543886"/>
              <a:ext cx="1067152" cy="315095"/>
            </a:xfrm>
            <a:prstGeom prst="leftArrow">
              <a:avLst>
                <a:gd name="adj1" fmla="val 50000"/>
                <a:gd name="adj2" fmla="val 94536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1229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" y="659447"/>
            <a:ext cx="8618220" cy="5539105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209800" y="4114800"/>
            <a:ext cx="5181600" cy="1752600"/>
            <a:chOff x="1981200" y="4419600"/>
            <a:chExt cx="5181600" cy="1752600"/>
          </a:xfrm>
        </p:grpSpPr>
        <p:grpSp>
          <p:nvGrpSpPr>
            <p:cNvPr id="38" name="Group 37"/>
            <p:cNvGrpSpPr/>
            <p:nvPr/>
          </p:nvGrpSpPr>
          <p:grpSpPr>
            <a:xfrm>
              <a:off x="1981200" y="4419600"/>
              <a:ext cx="5181600" cy="1752600"/>
              <a:chOff x="1981200" y="4419600"/>
              <a:chExt cx="5181600" cy="1752600"/>
            </a:xfrm>
          </p:grpSpPr>
          <p:sp>
            <p:nvSpPr>
              <p:cNvPr id="40" name="Rectangle 10"/>
              <p:cNvSpPr>
                <a:spLocks noChangeArrowheads="1"/>
              </p:cNvSpPr>
              <p:nvPr/>
            </p:nvSpPr>
            <p:spPr bwMode="auto">
              <a:xfrm>
                <a:off x="1981200" y="4419600"/>
                <a:ext cx="5181600" cy="17526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41" name="Rectangle 11"/>
              <p:cNvSpPr>
                <a:spLocks noChangeArrowheads="1"/>
              </p:cNvSpPr>
              <p:nvPr/>
            </p:nvSpPr>
            <p:spPr bwMode="auto">
              <a:xfrm>
                <a:off x="2166579" y="4572001"/>
                <a:ext cx="4843821" cy="144779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2" name="Rectangle 13"/>
              <p:cNvSpPr>
                <a:spLocks noChangeArrowheads="1"/>
              </p:cNvSpPr>
              <p:nvPr/>
            </p:nvSpPr>
            <p:spPr bwMode="auto">
              <a:xfrm>
                <a:off x="2318980" y="4800600"/>
                <a:ext cx="4495800" cy="9906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2200" dirty="0">
                    <a:solidFill>
                      <a:srgbClr val="FF6600"/>
                    </a:solidFill>
                    <a:latin typeface="Verdana" charset="0"/>
                  </a:rPr>
                  <a:t>The first                term is in</a:t>
                </a:r>
              </a:p>
              <a:p>
                <a:pPr algn="ctr" eaLnBrk="0" hangingPunct="0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2200" dirty="0">
                    <a:solidFill>
                      <a:srgbClr val="FF6600"/>
                    </a:solidFill>
                    <a:latin typeface="Verdana" charset="0"/>
                  </a:rPr>
                  <a:t>the search program “box”</a:t>
                </a:r>
                <a:endParaRPr lang="en-US" sz="36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</p:grpSp>
        <p:sp>
          <p:nvSpPr>
            <p:cNvPr id="39" name="Rectangle 19"/>
            <p:cNvSpPr>
              <a:spLocks noChangeArrowheads="1"/>
            </p:cNvSpPr>
            <p:nvPr/>
          </p:nvSpPr>
          <p:spPr bwMode="auto">
            <a:xfrm>
              <a:off x="3733800" y="4648200"/>
              <a:ext cx="1524000" cy="6096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4000" dirty="0">
                  <a:solidFill>
                    <a:srgbClr val="01A63A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MeSH</a:t>
              </a:r>
            </a:p>
          </p:txBody>
        </p:sp>
      </p:grpSp>
      <p:sp>
        <p:nvSpPr>
          <p:cNvPr id="43" name="AutoShape 19"/>
          <p:cNvSpPr>
            <a:spLocks noChangeArrowheads="1"/>
          </p:cNvSpPr>
          <p:nvPr/>
        </p:nvSpPr>
        <p:spPr bwMode="auto">
          <a:xfrm rot="7155683">
            <a:off x="5070507" y="3216421"/>
            <a:ext cx="2548882" cy="355116"/>
          </a:xfrm>
          <a:prstGeom prst="leftArrow">
            <a:avLst>
              <a:gd name="adj1" fmla="val 50000"/>
              <a:gd name="adj2" fmla="val 109965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52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6" y="457200"/>
            <a:ext cx="8501888" cy="5486400"/>
          </a:xfrm>
          <a:prstGeom prst="rect">
            <a:avLst/>
          </a:prstGeom>
        </p:spPr>
      </p:pic>
      <p:grpSp>
        <p:nvGrpSpPr>
          <p:cNvPr id="36" name="Group 18"/>
          <p:cNvGrpSpPr>
            <a:grpSpLocks/>
          </p:cNvGrpSpPr>
          <p:nvPr/>
        </p:nvGrpSpPr>
        <p:grpSpPr bwMode="auto">
          <a:xfrm>
            <a:off x="457200" y="3352800"/>
            <a:ext cx="8229600" cy="3124200"/>
            <a:chOff x="914400" y="3429000"/>
            <a:chExt cx="8001000" cy="3124200"/>
          </a:xfrm>
        </p:grpSpPr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914400" y="3429000"/>
              <a:ext cx="8001000" cy="3124200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648BB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3200" dirty="0">
                  <a:solidFill>
                    <a:srgbClr val="002A7E"/>
                  </a:solidFill>
                  <a:latin typeface="Verdana" charset="0"/>
                </a:rPr>
                <a:t>  </a:t>
              </a:r>
              <a:r>
                <a:rPr lang="en-US" sz="3200" dirty="0" smtClean="0">
                  <a:solidFill>
                    <a:srgbClr val="FF8411"/>
                  </a:solidFill>
                  <a:latin typeface="Verdana" charset="0"/>
                </a:rPr>
                <a:t>Enter</a:t>
              </a:r>
              <a:r>
                <a:rPr lang="en-US" sz="3200" dirty="0" smtClean="0">
                  <a:solidFill>
                    <a:srgbClr val="002A7E"/>
                  </a:solidFill>
                  <a:latin typeface="Verdana" charset="0"/>
                </a:rPr>
                <a:t>                  </a:t>
              </a:r>
              <a:r>
                <a:rPr lang="en-US" sz="3200" dirty="0" smtClean="0">
                  <a:solidFill>
                    <a:srgbClr val="FF8411"/>
                  </a:solidFill>
                  <a:latin typeface="Verdana" charset="0"/>
                </a:rPr>
                <a:t>and </a:t>
              </a:r>
              <a:r>
                <a:rPr lang="en-US" sz="3200" dirty="0">
                  <a:solidFill>
                    <a:srgbClr val="FF8411"/>
                  </a:solidFill>
                  <a:latin typeface="Verdana" charset="0"/>
                </a:rPr>
                <a:t>click  </a:t>
              </a: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14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32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2A7E"/>
                </a:solidFill>
                <a:latin typeface="Verdana" charset="0"/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1066800" y="3574312"/>
              <a:ext cx="7696200" cy="2833577"/>
            </a:xfrm>
            <a:prstGeom prst="rect">
              <a:avLst/>
            </a:prstGeom>
            <a:noFill/>
            <a:ln w="38100">
              <a:solidFill>
                <a:srgbClr val="5EC2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39" name="Group 19"/>
          <p:cNvGrpSpPr>
            <a:grpSpLocks/>
          </p:cNvGrpSpPr>
          <p:nvPr/>
        </p:nvGrpSpPr>
        <p:grpSpPr bwMode="auto">
          <a:xfrm>
            <a:off x="2133600" y="3886200"/>
            <a:ext cx="2133600" cy="685800"/>
            <a:chOff x="1344" y="2208"/>
            <a:chExt cx="1872" cy="432"/>
          </a:xfrm>
        </p:grpSpPr>
        <p:sp>
          <p:nvSpPr>
            <p:cNvPr id="40" name="AutoShape 20"/>
            <p:cNvSpPr>
              <a:spLocks noChangeArrowheads="1"/>
            </p:cNvSpPr>
            <p:nvPr/>
          </p:nvSpPr>
          <p:spPr bwMode="auto">
            <a:xfrm flipV="1">
              <a:off x="1344" y="2208"/>
              <a:ext cx="1872" cy="43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41" name="Rectangle 21"/>
            <p:cNvSpPr>
              <a:spLocks noChangeArrowheads="1"/>
            </p:cNvSpPr>
            <p:nvPr/>
          </p:nvSpPr>
          <p:spPr bwMode="auto">
            <a:xfrm>
              <a:off x="1440" y="2304"/>
              <a:ext cx="1680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191919"/>
                  </a:solidFill>
                  <a:latin typeface="Verdana" charset="0"/>
                </a:rPr>
                <a:t>life style</a:t>
              </a:r>
              <a:endParaRPr lang="en-US" sz="2800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sp>
        <p:nvSpPr>
          <p:cNvPr id="42" name="AutoShape 10"/>
          <p:cNvSpPr>
            <a:spLocks noChangeArrowheads="1"/>
          </p:cNvSpPr>
          <p:nvPr/>
        </p:nvSpPr>
        <p:spPr bwMode="auto">
          <a:xfrm rot="20758049">
            <a:off x="3211848" y="930990"/>
            <a:ext cx="379412" cy="3107985"/>
          </a:xfrm>
          <a:prstGeom prst="upArrow">
            <a:avLst>
              <a:gd name="adj1" fmla="val 50000"/>
              <a:gd name="adj2" fmla="val 978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77000" y="762000"/>
            <a:ext cx="1828800" cy="3810000"/>
            <a:chOff x="6477000" y="762000"/>
            <a:chExt cx="1828800" cy="3810000"/>
          </a:xfrm>
        </p:grpSpPr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 flipV="1">
              <a:off x="6477000" y="3886200"/>
              <a:ext cx="18288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200" dirty="0">
                  <a:solidFill>
                    <a:schemeClr val="bg1"/>
                  </a:solidFill>
                  <a:latin typeface="Verdana" charset="0"/>
                </a:rPr>
                <a:t>h</a:t>
              </a:r>
              <a:endParaRPr lang="en-US" sz="36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7391400" y="762000"/>
              <a:ext cx="685800" cy="304800"/>
              <a:chOff x="5410200" y="990600"/>
              <a:chExt cx="533400" cy="304800"/>
            </a:xfrm>
          </p:grpSpPr>
          <p:sp>
            <p:nvSpPr>
              <p:cNvPr id="46" name="AutoShape 17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7" name="AutoShape 18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sp>
        <p:nvSpPr>
          <p:cNvPr id="48" name="Rectangle 15"/>
          <p:cNvSpPr>
            <a:spLocks noChangeArrowheads="1"/>
          </p:cNvSpPr>
          <p:nvPr/>
        </p:nvSpPr>
        <p:spPr bwMode="auto">
          <a:xfrm>
            <a:off x="2590800" y="4800600"/>
            <a:ext cx="42672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(Note: If there is a Boolean OR</a:t>
            </a:r>
          </a:p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relationship, start with the</a:t>
            </a:r>
          </a:p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“OR” statement first.)</a:t>
            </a:r>
            <a:endParaRPr lang="en-US" dirty="0">
              <a:solidFill>
                <a:srgbClr val="2B5D8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7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3" y="305371"/>
            <a:ext cx="8440674" cy="624725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09800" y="3657600"/>
            <a:ext cx="4724399" cy="1676400"/>
            <a:chOff x="3276601" y="3276600"/>
            <a:chExt cx="4724399" cy="1676400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3276601" y="3276600"/>
              <a:ext cx="4724399" cy="16764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3505200" y="3505200"/>
              <a:ext cx="4267200" cy="12192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3657600" y="3581400"/>
              <a:ext cx="3962400" cy="1112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sz="2800" dirty="0" smtClean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Full Display of Term Information</a:t>
              </a:r>
              <a:endParaRPr lang="en-US" sz="2800" dirty="0">
                <a:solidFill>
                  <a:srgbClr val="FF8411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04800" y="1219200"/>
            <a:ext cx="6172200" cy="1828800"/>
            <a:chOff x="4724400" y="990600"/>
            <a:chExt cx="457200" cy="304800"/>
          </a:xfrm>
        </p:grpSpPr>
        <p:sp>
          <p:nvSpPr>
            <p:cNvPr id="8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9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5083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3" y="305371"/>
            <a:ext cx="8440674" cy="62472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93535" y="3886772"/>
            <a:ext cx="4800600" cy="2362200"/>
            <a:chOff x="304800" y="4191000"/>
            <a:chExt cx="4800600" cy="2362200"/>
          </a:xfrm>
        </p:grpSpPr>
        <p:grpSp>
          <p:nvGrpSpPr>
            <p:cNvPr id="11" name="Group 10"/>
            <p:cNvGrpSpPr/>
            <p:nvPr/>
          </p:nvGrpSpPr>
          <p:grpSpPr>
            <a:xfrm>
              <a:off x="304800" y="4191000"/>
              <a:ext cx="4800600" cy="2362200"/>
              <a:chOff x="304800" y="3581400"/>
              <a:chExt cx="5715000" cy="304800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304800" y="3581400"/>
                <a:ext cx="5715000" cy="3048000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 bwMode="auto">
              <a:xfrm>
                <a:off x="457200" y="3733800"/>
                <a:ext cx="5410200" cy="272796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609601" y="4572000"/>
              <a:ext cx="4190999" cy="1600200"/>
            </a:xfrm>
            <a:prstGeom prst="rect">
              <a:avLst/>
            </a:prstGeom>
            <a:solidFill>
              <a:schemeClr val="bg1"/>
            </a:solidFill>
            <a:ln w="762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Aft>
                  <a:spcPts val="600"/>
                </a:spcAft>
              </a:pP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Terms are listed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from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broadest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to narrowest.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If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1800" i="1" dirty="0" smtClean="0">
                  <a:solidFill>
                    <a:srgbClr val="008000"/>
                  </a:solidFill>
                  <a:latin typeface="Verdana" charset="0"/>
                </a:rPr>
                <a:t>Life Style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yields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zero results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, try using a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broader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term: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1800" i="1" dirty="0" smtClean="0">
                  <a:solidFill>
                    <a:srgbClr val="008000"/>
                  </a:solidFill>
                  <a:latin typeface="Verdana" charset="0"/>
                </a:rPr>
                <a:t>Psychology, Social</a:t>
              </a:r>
              <a:r>
                <a:rPr lang="en-US" sz="1800" dirty="0" smtClean="0">
                  <a:solidFill>
                    <a:srgbClr val="008000"/>
                  </a:solidFill>
                  <a:latin typeface="Verdana" charset="0"/>
                </a:rPr>
                <a:t>.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endParaRPr lang="en-US" sz="18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grpSp>
        <p:nvGrpSpPr>
          <p:cNvPr id="16" name="Group 22"/>
          <p:cNvGrpSpPr/>
          <p:nvPr/>
        </p:nvGrpSpPr>
        <p:grpSpPr>
          <a:xfrm>
            <a:off x="290133" y="1829372"/>
            <a:ext cx="4495800" cy="1600200"/>
            <a:chOff x="304800" y="914400"/>
            <a:chExt cx="4495800" cy="1600200"/>
          </a:xfrm>
        </p:grpSpPr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304800" y="914400"/>
              <a:ext cx="4495800" cy="1600200"/>
              <a:chOff x="1143000" y="3810000"/>
              <a:chExt cx="6934200" cy="2514600"/>
            </a:xfrm>
          </p:grpSpPr>
          <p:sp>
            <p:nvSpPr>
              <p:cNvPr id="24" name="Rounded Rectangle 23"/>
              <p:cNvSpPr/>
              <p:nvPr/>
            </p:nvSpPr>
            <p:spPr bwMode="auto">
              <a:xfrm>
                <a:off x="1143000" y="3810000"/>
                <a:ext cx="6934200" cy="2514600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 bwMode="auto">
              <a:xfrm>
                <a:off x="1359694" y="4003431"/>
                <a:ext cx="6500813" cy="2127738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grpSp>
          <p:nvGrpSpPr>
            <p:cNvPr id="21" name="Group 15"/>
            <p:cNvGrpSpPr/>
            <p:nvPr/>
          </p:nvGrpSpPr>
          <p:grpSpPr>
            <a:xfrm>
              <a:off x="604520" y="1122218"/>
              <a:ext cx="3836416" cy="1087582"/>
              <a:chOff x="604520" y="1122218"/>
              <a:chExt cx="3836416" cy="1087582"/>
            </a:xfrm>
          </p:grpSpPr>
          <p:sp>
            <p:nvSpPr>
              <p:cNvPr id="22" name="Rectangle 15"/>
              <p:cNvSpPr>
                <a:spLocks noChangeArrowheads="1"/>
              </p:cNvSpPr>
              <p:nvPr/>
            </p:nvSpPr>
            <p:spPr bwMode="auto">
              <a:xfrm>
                <a:off x="604520" y="1122218"/>
                <a:ext cx="3836416" cy="1087582"/>
              </a:xfrm>
              <a:prstGeom prst="rect">
                <a:avLst/>
              </a:prstGeom>
              <a:solidFill>
                <a:schemeClr val="bg1"/>
              </a:solidFill>
              <a:ln w="5715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30000"/>
                  </a:lnSpc>
                </a:pPr>
                <a:r>
                  <a:rPr lang="en-US" sz="2000" dirty="0">
                    <a:solidFill>
                      <a:srgbClr val="002A80"/>
                    </a:solidFill>
                    <a:latin typeface="Verdana" charset="0"/>
                  </a:rPr>
                  <a:t>         </a:t>
                </a:r>
                <a:r>
                  <a:rPr lang="en-US" sz="2000" dirty="0" smtClean="0">
                    <a:solidFill>
                      <a:srgbClr val="002A80"/>
                    </a:solidFill>
                    <a:latin typeface="Verdana" charset="0"/>
                  </a:rPr>
                  <a:t>   </a:t>
                </a: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terms arranged in</a:t>
                </a:r>
              </a:p>
              <a:p>
                <a:pPr algn="ctr" eaLnBrk="0" hangingPunct="0">
                  <a:lnSpc>
                    <a:spcPct val="13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tree structure hierarchy</a:t>
                </a:r>
                <a:endParaRPr lang="en-US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23" name="Rectangle 28"/>
              <p:cNvSpPr>
                <a:spLocks noChangeArrowheads="1"/>
              </p:cNvSpPr>
              <p:nvPr/>
            </p:nvSpPr>
            <p:spPr bwMode="auto">
              <a:xfrm>
                <a:off x="697161" y="1143000"/>
                <a:ext cx="1226127" cy="609600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3000" dirty="0" err="1" smtClean="0">
                    <a:solidFill>
                      <a:srgbClr val="008000"/>
                    </a:solidFill>
                    <a:latin typeface="Book Antiqua" charset="0"/>
                  </a:rPr>
                  <a:t>MeSH</a:t>
                </a:r>
                <a:r>
                  <a:rPr lang="en-US" sz="3000" dirty="0" smtClean="0">
                    <a:solidFill>
                      <a:srgbClr val="008000"/>
                    </a:solidFill>
                    <a:latin typeface="Book Antiqua" charset="0"/>
                  </a:rPr>
                  <a:t> </a:t>
                </a:r>
                <a:endParaRPr lang="en-US" sz="3000" dirty="0">
                  <a:solidFill>
                    <a:srgbClr val="008000"/>
                  </a:solidFill>
                  <a:latin typeface="Verdana" charset="0"/>
                </a:endParaRPr>
              </a:p>
            </p:txBody>
          </p:sp>
        </p:grpSp>
      </p:grpSp>
      <p:sp>
        <p:nvSpPr>
          <p:cNvPr id="18" name="Rounded Rectangle 17"/>
          <p:cNvSpPr/>
          <p:nvPr/>
        </p:nvSpPr>
        <p:spPr bwMode="auto">
          <a:xfrm>
            <a:off x="442533" y="4801172"/>
            <a:ext cx="3048000" cy="1447800"/>
          </a:xfrm>
          <a:prstGeom prst="roundRect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 rot="16200000">
            <a:off x="1806429" y="4093810"/>
            <a:ext cx="2348342" cy="410265"/>
          </a:xfrm>
          <a:prstGeom prst="leftArrow">
            <a:avLst>
              <a:gd name="adj1" fmla="val 50000"/>
              <a:gd name="adj2" fmla="val 95270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17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3" y="305371"/>
            <a:ext cx="8440674" cy="624725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752600" y="4114800"/>
            <a:ext cx="5334000" cy="2133600"/>
            <a:chOff x="1828800" y="4343400"/>
            <a:chExt cx="5334000" cy="2133600"/>
          </a:xfrm>
        </p:grpSpPr>
        <p:grpSp>
          <p:nvGrpSpPr>
            <p:cNvPr id="27" name="Group 26"/>
            <p:cNvGrpSpPr/>
            <p:nvPr/>
          </p:nvGrpSpPr>
          <p:grpSpPr>
            <a:xfrm>
              <a:off x="3657600" y="4343400"/>
              <a:ext cx="3505200" cy="2133600"/>
              <a:chOff x="3810000" y="609600"/>
              <a:chExt cx="3505200" cy="2133600"/>
            </a:xfrm>
          </p:grpSpPr>
          <p:sp>
            <p:nvSpPr>
              <p:cNvPr id="29" name="Rounded Rectangle 28"/>
              <p:cNvSpPr/>
              <p:nvPr/>
            </p:nvSpPr>
            <p:spPr bwMode="auto">
              <a:xfrm>
                <a:off x="3810000" y="609600"/>
                <a:ext cx="3505200" cy="2133600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3399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 bwMode="auto">
              <a:xfrm>
                <a:off x="3962400" y="762000"/>
                <a:ext cx="3200400" cy="18288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31" name="Rectangle 13"/>
              <p:cNvSpPr>
                <a:spLocks noChangeArrowheads="1"/>
              </p:cNvSpPr>
              <p:nvPr/>
            </p:nvSpPr>
            <p:spPr bwMode="auto">
              <a:xfrm>
                <a:off x="4114800" y="857250"/>
                <a:ext cx="2895600" cy="1638300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2200" b="1" i="1" dirty="0" smtClean="0">
                    <a:solidFill>
                      <a:srgbClr val="004381"/>
                    </a:solidFill>
                    <a:latin typeface="Verdana" charset="0"/>
                  </a:rPr>
                  <a:t>Note:</a:t>
                </a:r>
              </a:p>
              <a:p>
                <a:pPr algn="ctr" eaLnBrk="0" hangingPunct="0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PubMed automatically</a:t>
                </a:r>
              </a:p>
              <a:p>
                <a:pPr algn="ctr" eaLnBrk="0" hangingPunct="0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OR’s</a:t>
                </a:r>
                <a:r>
                  <a:rPr lang="en-US" sz="1800" dirty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indented terms</a:t>
                </a:r>
              </a:p>
              <a:p>
                <a:pPr algn="ctr" eaLnBrk="0" hangingPunct="0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under a broader term…</a:t>
                </a:r>
                <a:endParaRPr lang="en-US" sz="1800" i="1" dirty="0" smtClean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 bwMode="auto">
            <a:xfrm>
              <a:off x="1828800" y="5791200"/>
              <a:ext cx="1447800" cy="685800"/>
            </a:xfrm>
            <a:prstGeom prst="rect">
              <a:avLst/>
            </a:prstGeom>
            <a:noFill/>
            <a:ln w="666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8600" y="567417"/>
            <a:ext cx="4314825" cy="2461818"/>
            <a:chOff x="228600" y="567417"/>
            <a:chExt cx="4314825" cy="2461818"/>
          </a:xfrm>
        </p:grpSpPr>
        <p:grpSp>
          <p:nvGrpSpPr>
            <p:cNvPr id="3" name="Group 2"/>
            <p:cNvGrpSpPr/>
            <p:nvPr/>
          </p:nvGrpSpPr>
          <p:grpSpPr>
            <a:xfrm>
              <a:off x="1190625" y="567417"/>
              <a:ext cx="3352800" cy="1211035"/>
              <a:chOff x="1190625" y="567417"/>
              <a:chExt cx="3352800" cy="1211035"/>
            </a:xfrm>
          </p:grpSpPr>
          <p:sp>
            <p:nvSpPr>
              <p:cNvPr id="39" name="Rounded Rectangle 38"/>
              <p:cNvSpPr/>
              <p:nvPr/>
            </p:nvSpPr>
            <p:spPr bwMode="auto">
              <a:xfrm>
                <a:off x="1190625" y="567417"/>
                <a:ext cx="3352800" cy="1211035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3399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 bwMode="auto">
              <a:xfrm>
                <a:off x="1295400" y="685800"/>
                <a:ext cx="3124200" cy="974271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1438275" y="853739"/>
                <a:ext cx="2838450" cy="670261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… </a:t>
                </a:r>
                <a:r>
                  <a:rPr lang="en-US" sz="1800" i="1" dirty="0" smtClean="0">
                    <a:solidFill>
                      <a:srgbClr val="108800"/>
                    </a:solidFill>
                    <a:latin typeface="Verdana" charset="0"/>
                  </a:rPr>
                  <a:t>unless</a:t>
                </a: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 you select</a:t>
                </a:r>
              </a:p>
              <a:p>
                <a:pPr algn="ctr" eaLnBrk="0" hangingPunct="0"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the</a:t>
                </a:r>
                <a:r>
                  <a:rPr lang="en-US" sz="1800" dirty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following command</a:t>
                </a:r>
                <a:endParaRPr lang="en-US" sz="1800" i="1" dirty="0" smtClean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</p:grpSp>
        <p:sp>
          <p:nvSpPr>
            <p:cNvPr id="38" name="AutoShape 19"/>
            <p:cNvSpPr>
              <a:spLocks noChangeArrowheads="1"/>
            </p:cNvSpPr>
            <p:nvPr/>
          </p:nvSpPr>
          <p:spPr bwMode="auto">
            <a:xfrm rot="18842367">
              <a:off x="276721" y="1961603"/>
              <a:ext cx="1495137" cy="280328"/>
            </a:xfrm>
            <a:prstGeom prst="leftArrow">
              <a:avLst>
                <a:gd name="adj1" fmla="val 50000"/>
                <a:gd name="adj2" fmla="val 82574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228600" y="2724435"/>
              <a:ext cx="3505200" cy="304800"/>
              <a:chOff x="228600" y="2895600"/>
              <a:chExt cx="3505200" cy="304800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228600" y="2895600"/>
                <a:ext cx="304800" cy="304800"/>
              </a:xfrm>
              <a:prstGeom prst="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FF6600"/>
                    </a:solidFill>
                    <a:effectLst/>
                    <a:latin typeface="Zapf Dingbats"/>
                    <a:ea typeface="Zapf Dingbats"/>
                    <a:cs typeface="Zapf Dingbats"/>
                    <a:sym typeface="Zapf Dingbats"/>
                  </a:rPr>
                  <a:t>✓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6600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533400" y="2895600"/>
                <a:ext cx="3200400" cy="304800"/>
              </a:xfrm>
              <a:prstGeom prst="rect">
                <a:avLst/>
              </a:prstGeom>
              <a:noFill/>
              <a:ln w="571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19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3" y="305371"/>
            <a:ext cx="8440674" cy="624725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148074" y="3124200"/>
            <a:ext cx="3962400" cy="1219200"/>
            <a:chOff x="3886200" y="3276600"/>
            <a:chExt cx="3962400" cy="1219200"/>
          </a:xfrm>
        </p:grpSpPr>
        <p:grpSp>
          <p:nvGrpSpPr>
            <p:cNvPr id="19" name="Group 18"/>
            <p:cNvGrpSpPr/>
            <p:nvPr/>
          </p:nvGrpSpPr>
          <p:grpSpPr>
            <a:xfrm>
              <a:off x="3886200" y="3276600"/>
              <a:ext cx="3962400" cy="1219200"/>
              <a:chOff x="2667000" y="5334000"/>
              <a:chExt cx="5334000" cy="1371600"/>
            </a:xfrm>
          </p:grpSpPr>
          <p:sp>
            <p:nvSpPr>
              <p:cNvPr id="22" name="Rectangle 21"/>
              <p:cNvSpPr>
                <a:spLocks noChangeArrowheads="1"/>
              </p:cNvSpPr>
              <p:nvPr/>
            </p:nvSpPr>
            <p:spPr bwMode="auto">
              <a:xfrm>
                <a:off x="2667000" y="5334000"/>
                <a:ext cx="5334000" cy="13716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  </a:t>
                </a:r>
              </a:p>
            </p:txBody>
          </p:sp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2817254" y="5478379"/>
                <a:ext cx="5033493" cy="1082842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114800" y="3695700"/>
              <a:ext cx="8382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dirty="0">
                  <a:solidFill>
                    <a:srgbClr val="2B5D8F"/>
                  </a:solidFill>
                  <a:latin typeface="Verdana" charset="0"/>
                </a:rPr>
                <a:t>C</a:t>
              </a:r>
              <a:r>
                <a:rPr lang="en-US" dirty="0" smtClean="0">
                  <a:solidFill>
                    <a:srgbClr val="2B5D8F"/>
                  </a:solidFill>
                  <a:latin typeface="Verdana" charset="0"/>
                </a:rPr>
                <a:t>lick</a:t>
              </a:r>
              <a:endParaRPr lang="en-US" dirty="0">
                <a:solidFill>
                  <a:srgbClr val="2B5D8F"/>
                </a:solidFill>
                <a:latin typeface="Verdana" charset="0"/>
              </a:endParaRPr>
            </a:p>
          </p:txBody>
        </p:sp>
        <p:sp>
          <p:nvSpPr>
            <p:cNvPr id="21" name="AutoShape 20"/>
            <p:cNvSpPr>
              <a:spLocks noChangeArrowheads="1"/>
            </p:cNvSpPr>
            <p:nvPr/>
          </p:nvSpPr>
          <p:spPr bwMode="auto">
            <a:xfrm>
              <a:off x="5029200" y="3657600"/>
              <a:ext cx="2438400" cy="4572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600" dirty="0" smtClean="0">
                  <a:latin typeface="Verdana" charset="0"/>
                </a:rPr>
                <a:t>Add to search </a:t>
              </a:r>
              <a:r>
                <a:rPr lang="en-US" sz="1600" dirty="0">
                  <a:latin typeface="Verdana" charset="0"/>
                </a:rPr>
                <a:t>b</a:t>
              </a:r>
              <a:r>
                <a:rPr lang="en-US" sz="1600" dirty="0" smtClean="0">
                  <a:latin typeface="Verdana" charset="0"/>
                </a:rPr>
                <a:t>uilder</a:t>
              </a:r>
              <a:endParaRPr lang="en-US" sz="1600" dirty="0">
                <a:latin typeface="Verdana" charset="0"/>
              </a:endParaRPr>
            </a:p>
          </p:txBody>
        </p:sp>
      </p:grpSp>
      <p:sp>
        <p:nvSpPr>
          <p:cNvPr id="24" name="AutoShape 10"/>
          <p:cNvSpPr>
            <a:spLocks noChangeArrowheads="1"/>
          </p:cNvSpPr>
          <p:nvPr/>
        </p:nvSpPr>
        <p:spPr bwMode="auto">
          <a:xfrm rot="1883089">
            <a:off x="6534750" y="2104915"/>
            <a:ext cx="298773" cy="1641116"/>
          </a:xfrm>
          <a:prstGeom prst="upArrow">
            <a:avLst>
              <a:gd name="adj1" fmla="val 49392"/>
              <a:gd name="adj2" fmla="val 10477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80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3175" y="371475"/>
            <a:ext cx="6594475" cy="10080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i="1" dirty="0">
                <a:solidFill>
                  <a:prstClr val="white"/>
                </a:solidFill>
                <a:latin typeface="Times New Roman"/>
                <a:cs typeface="Times New Roman"/>
              </a:rPr>
              <a:t>Accessing PubMed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04813" y="1635125"/>
            <a:ext cx="8201025" cy="1219200"/>
            <a:chOff x="404923" y="1516587"/>
            <a:chExt cx="8200236" cy="1219810"/>
          </a:xfrm>
        </p:grpSpPr>
        <p:sp>
          <p:nvSpPr>
            <p:cNvPr id="5" name="Rectangle 4"/>
            <p:cNvSpPr/>
            <p:nvPr/>
          </p:nvSpPr>
          <p:spPr>
            <a:xfrm>
              <a:off x="404923" y="1970839"/>
              <a:ext cx="6141446" cy="5971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800" dirty="0">
                  <a:solidFill>
                    <a:prstClr val="white"/>
                  </a:solidFill>
                  <a:latin typeface="News Gothic MT"/>
                  <a:cs typeface="News Gothic MT"/>
                </a:rPr>
                <a:t>Freely available over the Internet</a:t>
              </a:r>
            </a:p>
          </p:txBody>
        </p:sp>
        <p:pic>
          <p:nvPicPr>
            <p:cNvPr id="6" name="Picture 13" descr="scre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359" y="1516587"/>
              <a:ext cx="1828800" cy="1219810"/>
            </a:xfrm>
            <a:prstGeom prst="rect">
              <a:avLst/>
            </a:prstGeom>
            <a:noFill/>
            <a:ln w="1905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90525" y="3255963"/>
            <a:ext cx="6300788" cy="1223962"/>
            <a:chOff x="390867" y="3155496"/>
            <a:chExt cx="6301127" cy="1224828"/>
          </a:xfrm>
        </p:grpSpPr>
        <p:pic>
          <p:nvPicPr>
            <p:cNvPr id="8" name="Picture 2" descr="Screen Shot 2012-05-23 at 11.28.1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6693"/>
            <a:stretch>
              <a:fillRect/>
            </a:stretch>
          </p:blipFill>
          <p:spPr bwMode="auto">
            <a:xfrm>
              <a:off x="3832589" y="3155496"/>
              <a:ext cx="2859405" cy="1224828"/>
            </a:xfrm>
            <a:prstGeom prst="rect">
              <a:avLst/>
            </a:prstGeom>
            <a:noFill/>
            <a:ln w="12700">
              <a:solidFill>
                <a:srgbClr val="D9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90867" y="3468454"/>
              <a:ext cx="3256138" cy="49247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@ </a:t>
              </a:r>
              <a:r>
                <a:rPr lang="en-US" dirty="0" err="1">
                  <a:solidFill>
                    <a:prstClr val="white"/>
                  </a:solidFill>
                  <a:latin typeface="News Gothic MT"/>
                  <a:cs typeface="News Gothic MT"/>
                </a:rPr>
                <a:t>www.pubmed.gov</a:t>
              </a:r>
              <a:endParaRPr lang="en-US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4813" y="4467484"/>
            <a:ext cx="8205787" cy="1961134"/>
            <a:chOff x="404813" y="4467484"/>
            <a:chExt cx="8205787" cy="1961134"/>
          </a:xfrm>
        </p:grpSpPr>
        <p:sp>
          <p:nvSpPr>
            <p:cNvPr id="11" name="Rectangle 10"/>
            <p:cNvSpPr/>
            <p:nvPr/>
          </p:nvSpPr>
          <p:spPr bwMode="auto">
            <a:xfrm>
              <a:off x="404813" y="5224463"/>
              <a:ext cx="6323012" cy="65405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800" dirty="0">
                  <a:solidFill>
                    <a:prstClr val="white"/>
                  </a:solidFill>
                  <a:latin typeface="News Gothic MT"/>
                  <a:cs typeface="News Gothic MT"/>
                </a:rPr>
                <a:t>Also through library’s home page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2846" y="4467484"/>
              <a:ext cx="1587754" cy="196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839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2" y="360172"/>
            <a:ext cx="8306816" cy="61376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90600" y="3810000"/>
            <a:ext cx="5943600" cy="1752600"/>
            <a:chOff x="1676400" y="3962400"/>
            <a:chExt cx="5943600" cy="1752600"/>
          </a:xfrm>
        </p:grpSpPr>
        <p:sp>
          <p:nvSpPr>
            <p:cNvPr id="4" name="Rectangle 10"/>
            <p:cNvSpPr>
              <a:spLocks noChangeArrowheads="1"/>
            </p:cNvSpPr>
            <p:nvPr/>
          </p:nvSpPr>
          <p:spPr bwMode="auto">
            <a:xfrm>
              <a:off x="1676400" y="3962400"/>
              <a:ext cx="5943600" cy="17526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1859389" y="4114800"/>
              <a:ext cx="5556148" cy="14477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241176" y="4343400"/>
              <a:ext cx="4958603" cy="990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dirty="0">
                  <a:solidFill>
                    <a:srgbClr val="FF6600"/>
                  </a:solidFill>
                  <a:latin typeface="Verdana" charset="0"/>
                </a:rPr>
                <a:t>The</a:t>
              </a:r>
              <a:r>
                <a:rPr lang="en-US" sz="2200" dirty="0" smtClean="0">
                  <a:solidFill>
                    <a:srgbClr val="FF6600"/>
                  </a:solidFill>
                  <a:latin typeface="Verdana" charset="0"/>
                </a:rPr>
                <a:t> second                 term </a:t>
              </a:r>
              <a:r>
                <a:rPr lang="en-US" sz="2200" dirty="0">
                  <a:solidFill>
                    <a:srgbClr val="FF6600"/>
                  </a:solidFill>
                  <a:latin typeface="Verdana" charset="0"/>
                </a:rPr>
                <a:t>is in</a:t>
              </a:r>
            </a:p>
            <a:p>
              <a:pPr algn="ctr" eaLnBrk="0" hangingPunct="0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dirty="0">
                  <a:solidFill>
                    <a:srgbClr val="FF6600"/>
                  </a:solidFill>
                  <a:latin typeface="Verdana" charset="0"/>
                </a:rPr>
                <a:t>the search program “box”</a:t>
              </a:r>
              <a:endParaRPr lang="en-US" sz="36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7" name="Rectangle 19"/>
            <p:cNvSpPr>
              <a:spLocks noChangeArrowheads="1"/>
            </p:cNvSpPr>
            <p:nvPr/>
          </p:nvSpPr>
          <p:spPr bwMode="auto">
            <a:xfrm>
              <a:off x="4110318" y="4191000"/>
              <a:ext cx="1528482" cy="6096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4000" dirty="0">
                  <a:solidFill>
                    <a:srgbClr val="01A63A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MeSH</a:t>
              </a:r>
            </a:p>
          </p:txBody>
        </p:sp>
      </p:grpSp>
      <p:sp>
        <p:nvSpPr>
          <p:cNvPr id="8" name="AutoShape 19"/>
          <p:cNvSpPr>
            <a:spLocks noChangeArrowheads="1"/>
          </p:cNvSpPr>
          <p:nvPr/>
        </p:nvSpPr>
        <p:spPr bwMode="auto">
          <a:xfrm rot="7100266">
            <a:off x="4781031" y="2888699"/>
            <a:ext cx="2700198" cy="355116"/>
          </a:xfrm>
          <a:prstGeom prst="leftArrow">
            <a:avLst>
              <a:gd name="adj1" fmla="val 50000"/>
              <a:gd name="adj2" fmla="val 120297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04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240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273859" name="Rectangle 3"/>
          <p:cNvSpPr>
            <a:spLocks noChangeArrowheads="1"/>
          </p:cNvSpPr>
          <p:nvPr/>
        </p:nvSpPr>
        <p:spPr bwMode="auto">
          <a:xfrm>
            <a:off x="304800" y="304800"/>
            <a:ext cx="4953000" cy="6508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3600" i="1" u="sng" dirty="0">
                <a:solidFill>
                  <a:srgbClr val="00408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Boolean Logic - AND</a:t>
            </a:r>
            <a:endParaRPr lang="en-US" sz="6000" dirty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14800" y="1828800"/>
            <a:ext cx="4343400" cy="4267200"/>
            <a:chOff x="4114800" y="1828800"/>
            <a:chExt cx="4343400" cy="4267200"/>
          </a:xfrm>
        </p:grpSpPr>
        <p:sp>
          <p:nvSpPr>
            <p:cNvPr id="63497" name="Oval 6"/>
            <p:cNvSpPr>
              <a:spLocks noChangeArrowheads="1"/>
            </p:cNvSpPr>
            <p:nvPr/>
          </p:nvSpPr>
          <p:spPr bwMode="auto">
            <a:xfrm>
              <a:off x="4114800" y="1828800"/>
              <a:ext cx="4343400" cy="4267200"/>
            </a:xfrm>
            <a:prstGeom prst="ellipse">
              <a:avLst/>
            </a:prstGeom>
            <a:gradFill rotWithShape="0">
              <a:gsLst>
                <a:gs pos="0">
                  <a:srgbClr val="C0E1E4">
                    <a:alpha val="85001"/>
                  </a:srgbClr>
                </a:gs>
                <a:gs pos="100000">
                  <a:srgbClr val="7D7FCC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800" i="1" dirty="0">
                <a:latin typeface="Palatino" charset="0"/>
              </a:endParaRPr>
            </a:p>
          </p:txBody>
        </p:sp>
        <p:sp>
          <p:nvSpPr>
            <p:cNvPr id="63498" name="Rectangle 8"/>
            <p:cNvSpPr>
              <a:spLocks noChangeArrowheads="1"/>
            </p:cNvSpPr>
            <p:nvPr/>
          </p:nvSpPr>
          <p:spPr bwMode="auto">
            <a:xfrm>
              <a:off x="5638800" y="3543300"/>
              <a:ext cx="19050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i="1" dirty="0" smtClean="0">
                  <a:latin typeface="Verdana" charset="0"/>
                </a:rPr>
                <a:t>life style</a:t>
              </a:r>
              <a:endParaRPr lang="en-US" i="1" dirty="0">
                <a:latin typeface="Verdana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62000" y="1828800"/>
            <a:ext cx="4267200" cy="4267200"/>
            <a:chOff x="762000" y="1828800"/>
            <a:chExt cx="4267200" cy="4267200"/>
          </a:xfrm>
        </p:grpSpPr>
        <p:sp>
          <p:nvSpPr>
            <p:cNvPr id="63495" name="Oval 20"/>
            <p:cNvSpPr>
              <a:spLocks noChangeArrowheads="1"/>
            </p:cNvSpPr>
            <p:nvPr/>
          </p:nvSpPr>
          <p:spPr bwMode="auto">
            <a:xfrm>
              <a:off x="762000" y="1828800"/>
              <a:ext cx="4267200" cy="4267200"/>
            </a:xfrm>
            <a:prstGeom prst="ellipse">
              <a:avLst/>
            </a:prstGeom>
            <a:gradFill rotWithShape="0">
              <a:gsLst>
                <a:gs pos="0">
                  <a:srgbClr val="F794FF"/>
                </a:gs>
                <a:gs pos="100000">
                  <a:srgbClr val="FACCFF">
                    <a:alpha val="29999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3496" name="Rectangle 21"/>
            <p:cNvSpPr>
              <a:spLocks noChangeArrowheads="1"/>
            </p:cNvSpPr>
            <p:nvPr/>
          </p:nvSpPr>
          <p:spPr bwMode="auto">
            <a:xfrm>
              <a:off x="990600" y="2514600"/>
              <a:ext cx="31242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Aft>
                  <a:spcPts val="1200"/>
                </a:spcAft>
              </a:pPr>
              <a:r>
                <a:rPr lang="en-US" sz="2000" i="1" dirty="0" smtClean="0">
                  <a:latin typeface="Verdana" charset="0"/>
                </a:rPr>
                <a:t>hypertension/</a:t>
              </a:r>
            </a:p>
            <a:p>
              <a:pPr algn="ctr" eaLnBrk="0" hangingPunct="0">
                <a:spcAft>
                  <a:spcPts val="1200"/>
                </a:spcAft>
              </a:pPr>
              <a:r>
                <a:rPr lang="en-US" sz="2000" i="1" dirty="0" smtClean="0">
                  <a:latin typeface="Verdana" charset="0"/>
                </a:rPr>
                <a:t>prevention &amp; control </a:t>
              </a:r>
              <a:endParaRPr lang="en-US" sz="2000" i="1" dirty="0">
                <a:latin typeface="Verdana" charset="0"/>
              </a:endParaRPr>
            </a:p>
          </p:txBody>
        </p:sp>
      </p:grpSp>
      <p:sp>
        <p:nvSpPr>
          <p:cNvPr id="1273878" name="Rectangle 22"/>
          <p:cNvSpPr>
            <a:spLocks noChangeArrowheads="1"/>
          </p:cNvSpPr>
          <p:nvPr/>
        </p:nvSpPr>
        <p:spPr bwMode="auto">
          <a:xfrm>
            <a:off x="4191000" y="36576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 dirty="0">
                <a:latin typeface="Verdana" charset="0"/>
              </a:rPr>
              <a:t>and</a:t>
            </a:r>
            <a:endParaRPr lang="en-US" sz="3200" dirty="0">
              <a:latin typeface="Verdan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73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73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3878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275907" name="Rectangle 3"/>
          <p:cNvSpPr>
            <a:spLocks noChangeArrowheads="1"/>
          </p:cNvSpPr>
          <p:nvPr/>
        </p:nvSpPr>
        <p:spPr bwMode="auto">
          <a:xfrm>
            <a:off x="304800" y="263525"/>
            <a:ext cx="4648200" cy="6508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3600" i="1" u="sng" dirty="0">
                <a:solidFill>
                  <a:srgbClr val="00408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Boolean Logic - OR</a:t>
            </a:r>
            <a:endParaRPr lang="en-US" sz="6000" dirty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28800" y="1219200"/>
            <a:ext cx="5638800" cy="5334000"/>
            <a:chOff x="1828800" y="1219200"/>
            <a:chExt cx="5638800" cy="5334000"/>
          </a:xfrm>
        </p:grpSpPr>
        <p:sp>
          <p:nvSpPr>
            <p:cNvPr id="59397" name="Oval 13"/>
            <p:cNvSpPr>
              <a:spLocks noChangeArrowheads="1"/>
            </p:cNvSpPr>
            <p:nvPr/>
          </p:nvSpPr>
          <p:spPr bwMode="auto">
            <a:xfrm>
              <a:off x="1828800" y="1219200"/>
              <a:ext cx="5638800" cy="5334000"/>
            </a:xfrm>
            <a:prstGeom prst="ellipse">
              <a:avLst/>
            </a:prstGeom>
            <a:gradFill rotWithShape="0">
              <a:gsLst>
                <a:gs pos="0">
                  <a:srgbClr val="C0E1E4">
                    <a:alpha val="85001"/>
                  </a:srgbClr>
                </a:gs>
                <a:gs pos="100000">
                  <a:srgbClr val="7D7FCC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800" i="1" dirty="0">
                <a:latin typeface="Palatino" charset="0"/>
              </a:endParaRPr>
            </a:p>
          </p:txBody>
        </p:sp>
        <p:sp>
          <p:nvSpPr>
            <p:cNvPr id="59398" name="Rectangle 14"/>
            <p:cNvSpPr>
              <a:spLocks noChangeArrowheads="1"/>
            </p:cNvSpPr>
            <p:nvPr/>
          </p:nvSpPr>
          <p:spPr bwMode="auto">
            <a:xfrm>
              <a:off x="5105400" y="3200400"/>
              <a:ext cx="21336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i="1" dirty="0" smtClean="0">
                  <a:latin typeface="Verdana" charset="0"/>
                </a:rPr>
                <a:t>diet</a:t>
              </a:r>
              <a:endParaRPr lang="en-US" sz="2800" i="1" dirty="0">
                <a:latin typeface="Verdana" charset="0"/>
              </a:endParaRPr>
            </a:p>
          </p:txBody>
        </p:sp>
        <p:sp>
          <p:nvSpPr>
            <p:cNvPr id="59399" name="Rectangle 15"/>
            <p:cNvSpPr>
              <a:spLocks noChangeArrowheads="1"/>
            </p:cNvSpPr>
            <p:nvPr/>
          </p:nvSpPr>
          <p:spPr bwMode="auto">
            <a:xfrm>
              <a:off x="4343400" y="3657600"/>
              <a:ext cx="609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>
                  <a:latin typeface="Verdana" charset="0"/>
                </a:rPr>
                <a:t>OR</a:t>
              </a:r>
            </a:p>
          </p:txBody>
        </p:sp>
        <p:sp>
          <p:nvSpPr>
            <p:cNvPr id="59400" name="Rectangle 17"/>
            <p:cNvSpPr>
              <a:spLocks noChangeArrowheads="1"/>
            </p:cNvSpPr>
            <p:nvPr/>
          </p:nvSpPr>
          <p:spPr bwMode="auto">
            <a:xfrm>
              <a:off x="2133600" y="3276600"/>
              <a:ext cx="21336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i="1" dirty="0" smtClean="0">
                  <a:latin typeface="Verdana" charset="0"/>
                </a:rPr>
                <a:t>life</a:t>
              </a:r>
            </a:p>
            <a:p>
              <a:pPr algn="ctr" eaLnBrk="0" hangingPunct="0"/>
              <a:r>
                <a:rPr lang="en-US" sz="2800" i="1" dirty="0" smtClean="0">
                  <a:latin typeface="Verdana" charset="0"/>
                </a:rPr>
                <a:t>style</a:t>
              </a:r>
              <a:endParaRPr lang="en-US" sz="2800" i="1" dirty="0">
                <a:latin typeface="Verdana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2" y="360172"/>
            <a:ext cx="8306816" cy="613765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000" y="3429000"/>
            <a:ext cx="7467600" cy="1981200"/>
            <a:chOff x="228600" y="3581400"/>
            <a:chExt cx="7467600" cy="1981200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28600" y="3581400"/>
              <a:ext cx="7467600" cy="1981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164A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90939" y="3733800"/>
              <a:ext cx="7142922" cy="1676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533400" y="3962400"/>
              <a:ext cx="6137413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The search program is complete.</a:t>
              </a:r>
              <a:endParaRPr lang="en-US" sz="30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095500" y="4648200"/>
              <a:ext cx="1055204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Click</a:t>
              </a:r>
              <a:endParaRPr lang="en-US" sz="26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3313043" y="4648200"/>
              <a:ext cx="2678596" cy="6096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rgbClr val="4C4C4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200" dirty="0">
                  <a:solidFill>
                    <a:srgbClr val="191919"/>
                  </a:solidFill>
                  <a:latin typeface="Verdana" charset="0"/>
                </a:rPr>
                <a:t>Search PubMed</a:t>
              </a:r>
            </a:p>
          </p:txBody>
        </p:sp>
      </p:grpSp>
      <p:sp>
        <p:nvSpPr>
          <p:cNvPr id="15" name="AutoShape 10"/>
          <p:cNvSpPr>
            <a:spLocks noChangeArrowheads="1"/>
          </p:cNvSpPr>
          <p:nvPr/>
        </p:nvSpPr>
        <p:spPr bwMode="auto">
          <a:xfrm>
            <a:off x="7139241" y="2459962"/>
            <a:ext cx="328360" cy="1971409"/>
          </a:xfrm>
          <a:prstGeom prst="upArrow">
            <a:avLst>
              <a:gd name="adj1" fmla="val 50000"/>
              <a:gd name="adj2" fmla="val 111393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                 </a:t>
            </a: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40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371600" y="2667000"/>
            <a:ext cx="64008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80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Search Results</a:t>
            </a:r>
            <a:endParaRPr lang="en-US" sz="80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16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" r="-70"/>
          <a:stretch/>
        </p:blipFill>
        <p:spPr>
          <a:xfrm>
            <a:off x="320040" y="313944"/>
            <a:ext cx="8503920" cy="6230112"/>
          </a:xfrm>
          <a:prstGeom prst="rect">
            <a:avLst/>
          </a:prstGeom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828800" y="3581400"/>
            <a:ext cx="5257800" cy="2209800"/>
            <a:chOff x="3429000" y="2324100"/>
            <a:chExt cx="5257800" cy="2209800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3429000" y="2324100"/>
              <a:ext cx="5257800" cy="2209800"/>
              <a:chOff x="2057400" y="2743200"/>
              <a:chExt cx="5257800" cy="2209800"/>
            </a:xfrm>
          </p:grpSpPr>
          <p:sp>
            <p:nvSpPr>
              <p:cNvPr id="7" name="Rectangle 10"/>
              <p:cNvSpPr>
                <a:spLocks noChangeArrowheads="1"/>
              </p:cNvSpPr>
              <p:nvPr/>
            </p:nvSpPr>
            <p:spPr bwMode="auto">
              <a:xfrm>
                <a:off x="2057400" y="2743200"/>
                <a:ext cx="5257800" cy="2209800"/>
              </a:xfrm>
              <a:prstGeom prst="rect">
                <a:avLst/>
              </a:prstGeom>
              <a:solidFill>
                <a:schemeClr val="bg1"/>
              </a:solidFill>
              <a:ln w="101600">
                <a:solidFill>
                  <a:srgbClr val="2B5D8F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2174240" y="2881313"/>
                <a:ext cx="5024120" cy="196091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905250" y="2773363"/>
              <a:ext cx="4248150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PubMed identifies</a:t>
              </a:r>
              <a:r>
                <a:rPr lang="en-US" sz="400" dirty="0">
                  <a:solidFill>
                    <a:srgbClr val="FF6600"/>
                  </a:solidFill>
                  <a:latin typeface="Verdana" charset="0"/>
                </a:rPr>
                <a:t>  </a:t>
              </a:r>
            </a:p>
            <a:p>
              <a:pPr algn="ctr" eaLnBrk="0" hangingPunct="0"/>
              <a:endParaRPr lang="en-US" sz="400" dirty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400" dirty="0">
                  <a:solidFill>
                    <a:srgbClr val="FF6600"/>
                  </a:solidFill>
                  <a:latin typeface="Verdana" charset="0"/>
                </a:rPr>
                <a:t> </a:t>
              </a:r>
              <a:endParaRPr lang="en-US" sz="4400" dirty="0" smtClean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728 </a:t>
              </a:r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articles</a:t>
              </a:r>
              <a:endParaRPr lang="en-US" sz="44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 rot="20153659">
            <a:off x="2701179" y="1722911"/>
            <a:ext cx="376238" cy="2460848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653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" r="-70"/>
          <a:stretch/>
        </p:blipFill>
        <p:spPr>
          <a:xfrm>
            <a:off x="320040" y="313944"/>
            <a:ext cx="8503920" cy="623011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09600" y="1066800"/>
            <a:ext cx="7848600" cy="5105400"/>
            <a:chOff x="609600" y="1066800"/>
            <a:chExt cx="7848600" cy="5105400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4724400"/>
              <a:ext cx="6705600" cy="1447800"/>
              <a:chOff x="1066800" y="4876800"/>
              <a:chExt cx="5562600" cy="1447800"/>
            </a:xfrm>
          </p:grpSpPr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1066800" y="4876800"/>
                <a:ext cx="5562600" cy="1447800"/>
              </a:xfrm>
              <a:prstGeom prst="rect">
                <a:avLst/>
              </a:prstGeom>
              <a:solidFill>
                <a:schemeClr val="bg1"/>
              </a:solidFill>
              <a:ln w="76200" cap="flat" cmpd="sng" algn="ctr">
                <a:solidFill>
                  <a:srgbClr val="2B5D8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1241612" y="5029200"/>
                <a:ext cx="5235388" cy="114300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1371600" y="5181600"/>
                <a:ext cx="5029200" cy="892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2800" i="1" dirty="0" smtClean="0">
                    <a:solidFill>
                      <a:srgbClr val="FF0000"/>
                    </a:solidFill>
                    <a:latin typeface="Verdana" charset="0"/>
                  </a:rPr>
                  <a:t>NOTE:  </a:t>
                </a:r>
                <a:r>
                  <a:rPr lang="en-US" dirty="0" smtClean="0">
                    <a:solidFill>
                      <a:srgbClr val="0080FF"/>
                    </a:solidFill>
                    <a:latin typeface="Verdana" charset="0"/>
                  </a:rPr>
                  <a:t>Custom Filters appear when</a:t>
                </a:r>
              </a:p>
              <a:p>
                <a:pPr algn="ctr" eaLnBrk="0" hangingPunct="0"/>
                <a:r>
                  <a:rPr lang="en-US" dirty="0" smtClean="0">
                    <a:solidFill>
                      <a:srgbClr val="0080FF"/>
                    </a:solidFill>
                    <a:latin typeface="Verdana" charset="0"/>
                  </a:rPr>
                  <a:t>you’re in your My NCBI account.</a:t>
                </a:r>
                <a:endParaRPr lang="en-US" dirty="0">
                  <a:solidFill>
                    <a:srgbClr val="0080FF"/>
                  </a:solidFill>
                  <a:latin typeface="Verdana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 bwMode="auto">
            <a:xfrm>
              <a:off x="6564532" y="1066800"/>
              <a:ext cx="1893668" cy="33528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 rot="7736679">
              <a:off x="3497351" y="3435663"/>
              <a:ext cx="3552512" cy="382587"/>
            </a:xfrm>
            <a:prstGeom prst="leftArrow">
              <a:avLst>
                <a:gd name="adj1" fmla="val 50000"/>
                <a:gd name="adj2" fmla="val 10159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4856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" y="762000"/>
            <a:ext cx="8589264" cy="438302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7368" y="3942129"/>
            <a:ext cx="5273842" cy="2211783"/>
            <a:chOff x="277368" y="3942129"/>
            <a:chExt cx="5273842" cy="2211783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77368" y="3989832"/>
              <a:ext cx="685800" cy="411480"/>
            </a:xfrm>
            <a:prstGeom prst="rect">
              <a:avLst/>
            </a:prstGeom>
            <a:noFill/>
            <a:ln w="7620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05968" y="3942129"/>
              <a:ext cx="5045242" cy="2211783"/>
              <a:chOff x="505968" y="3942129"/>
              <a:chExt cx="5045242" cy="2211783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05968" y="4858512"/>
                <a:ext cx="5045242" cy="1295400"/>
                <a:chOff x="1600200" y="3810000"/>
                <a:chExt cx="5045242" cy="1295400"/>
              </a:xfrm>
            </p:grpSpPr>
            <p:sp>
              <p:nvSpPr>
                <p:cNvPr id="9" name="Rectangle 9"/>
                <p:cNvSpPr>
                  <a:spLocks noChangeArrowheads="1"/>
                </p:cNvSpPr>
                <p:nvPr/>
              </p:nvSpPr>
              <p:spPr bwMode="auto">
                <a:xfrm>
                  <a:off x="1600200" y="3810000"/>
                  <a:ext cx="5045242" cy="1295400"/>
                </a:xfrm>
                <a:prstGeom prst="rect">
                  <a:avLst/>
                </a:prstGeom>
                <a:solidFill>
                  <a:schemeClr val="bg1"/>
                </a:solidFill>
                <a:ln w="57150" cmpd="sng">
                  <a:solidFill>
                    <a:srgbClr val="2B5D8F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lnSpc>
                      <a:spcPct val="150000"/>
                    </a:lnSpc>
                  </a:pPr>
                  <a:endParaRPr lang="en-US" dirty="0">
                    <a:solidFill>
                      <a:schemeClr val="bg1"/>
                    </a:solidFill>
                    <a:latin typeface="Verdana" charset="0"/>
                  </a:endParaRPr>
                </a:p>
              </p:txBody>
            </p:sp>
            <p:sp>
              <p:nvSpPr>
                <p:cNvPr id="10" name="Rectangle 10"/>
                <p:cNvSpPr>
                  <a:spLocks noChangeArrowheads="1"/>
                </p:cNvSpPr>
                <p:nvPr/>
              </p:nvSpPr>
              <p:spPr bwMode="auto">
                <a:xfrm>
                  <a:off x="1748590" y="4000501"/>
                  <a:ext cx="4748463" cy="914400"/>
                </a:xfrm>
                <a:prstGeom prst="rect">
                  <a:avLst/>
                </a:prstGeom>
                <a:noFill/>
                <a:ln w="28575" cmpd="sng">
                  <a:solidFill>
                    <a:srgbClr val="5DC268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dirty="0"/>
                </a:p>
              </p:txBody>
            </p:sp>
            <p:sp>
              <p:nvSpPr>
                <p:cNvPr id="11" name="Rectangle 10"/>
                <p:cNvSpPr>
                  <a:spLocks noChangeArrowheads="1"/>
                </p:cNvSpPr>
                <p:nvPr/>
              </p:nvSpPr>
              <p:spPr bwMode="auto">
                <a:xfrm>
                  <a:off x="1905000" y="4267200"/>
                  <a:ext cx="4451684" cy="457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dirty="0" smtClean="0">
                      <a:solidFill>
                        <a:srgbClr val="336699"/>
                      </a:solidFill>
                      <a:latin typeface="Verdana" charset="0"/>
                    </a:rPr>
                    <a:t>Humans is a standard filter</a:t>
                  </a:r>
                  <a:endParaRPr lang="en-US" dirty="0">
                    <a:solidFill>
                      <a:srgbClr val="336699"/>
                    </a:solidFill>
                    <a:latin typeface="Verdana" charset="0"/>
                  </a:endParaRPr>
                </a:p>
              </p:txBody>
            </p:sp>
          </p:grpSp>
          <p:sp>
            <p:nvSpPr>
              <p:cNvPr id="8" name="AutoShape 19"/>
              <p:cNvSpPr>
                <a:spLocks noChangeArrowheads="1"/>
              </p:cNvSpPr>
              <p:nvPr/>
            </p:nvSpPr>
            <p:spPr bwMode="auto">
              <a:xfrm rot="2906649">
                <a:off x="825131" y="4553662"/>
                <a:ext cx="1591008" cy="367942"/>
              </a:xfrm>
              <a:prstGeom prst="leftArrow">
                <a:avLst>
                  <a:gd name="adj1" fmla="val 46509"/>
                  <a:gd name="adj2" fmla="val 73747"/>
                </a:avLst>
              </a:prstGeom>
              <a:gradFill rotWithShape="0">
                <a:gsLst>
                  <a:gs pos="0">
                    <a:srgbClr val="0047DF"/>
                  </a:gs>
                  <a:gs pos="100000">
                    <a:srgbClr val="43E141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7D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77368" y="1228344"/>
            <a:ext cx="6477000" cy="2639568"/>
            <a:chOff x="277368" y="1703832"/>
            <a:chExt cx="6477000" cy="2639568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77368" y="3677411"/>
              <a:ext cx="941832" cy="665989"/>
            </a:xfrm>
            <a:prstGeom prst="rect">
              <a:avLst/>
            </a:prstGeom>
            <a:noFill/>
            <a:ln w="7620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106168" y="1703832"/>
              <a:ext cx="4648200" cy="1752600"/>
              <a:chOff x="2247900" y="304800"/>
              <a:chExt cx="4648200" cy="1752600"/>
            </a:xfrm>
          </p:grpSpPr>
          <p:sp>
            <p:nvSpPr>
              <p:cNvPr id="17" name="Rectangle 9"/>
              <p:cNvSpPr>
                <a:spLocks noChangeArrowheads="1"/>
              </p:cNvSpPr>
              <p:nvPr/>
            </p:nvSpPr>
            <p:spPr bwMode="auto">
              <a:xfrm>
                <a:off x="2247900" y="304800"/>
                <a:ext cx="4648200" cy="17526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4A79A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50000"/>
                  </a:lnSpc>
                </a:pP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18" name="Rectangle 13"/>
              <p:cNvSpPr>
                <a:spLocks noChangeArrowheads="1"/>
              </p:cNvSpPr>
              <p:nvPr/>
            </p:nvSpPr>
            <p:spPr bwMode="auto">
              <a:xfrm>
                <a:off x="2501438" y="501869"/>
                <a:ext cx="4141124" cy="132693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Limit to articles that were</a:t>
                </a:r>
                <a:endParaRPr lang="en-US" sz="1800" dirty="0">
                  <a:solidFill>
                    <a:srgbClr val="FF6600"/>
                  </a:solidFill>
                  <a:latin typeface="Verdana" charset="0"/>
                </a:endParaRPr>
              </a:p>
              <a:p>
                <a:pPr algn="ctr" eaLnBrk="0" hangingPunct="0"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written in the 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Verdana" charset="0"/>
                  </a:rPr>
                  <a:t>past 5 years </a:t>
                </a: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by</a:t>
                </a:r>
              </a:p>
              <a:p>
                <a:pPr algn="ctr" eaLnBrk="0" hangingPunct="0"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clicking the selection on the left.</a:t>
                </a:r>
                <a:endParaRPr lang="en-US" sz="18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9" name="Rectangle 10"/>
              <p:cNvSpPr>
                <a:spLocks noChangeArrowheads="1"/>
              </p:cNvSpPr>
              <p:nvPr/>
            </p:nvSpPr>
            <p:spPr bwMode="auto">
              <a:xfrm>
                <a:off x="2438399" y="457200"/>
                <a:ext cx="4267201" cy="1447800"/>
              </a:xfrm>
              <a:prstGeom prst="rect">
                <a:avLst/>
              </a:prstGeom>
              <a:noFill/>
              <a:ln w="38100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 rot="20416978">
              <a:off x="1226694" y="3438331"/>
              <a:ext cx="2564906" cy="347292"/>
            </a:xfrm>
            <a:prstGeom prst="leftArrow">
              <a:avLst>
                <a:gd name="adj1" fmla="val 49898"/>
                <a:gd name="adj2" fmla="val 73747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7782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" y="379476"/>
            <a:ext cx="8589264" cy="43830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7368" y="4114800"/>
            <a:ext cx="5513832" cy="2438400"/>
            <a:chOff x="277368" y="4114800"/>
            <a:chExt cx="5513832" cy="2438400"/>
          </a:xfrm>
        </p:grpSpPr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277368" y="4114800"/>
              <a:ext cx="1094232" cy="381000"/>
            </a:xfrm>
            <a:prstGeom prst="rect">
              <a:avLst/>
            </a:prstGeom>
            <a:noFill/>
            <a:ln w="7620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609600" y="5257800"/>
              <a:ext cx="5181600" cy="1295400"/>
              <a:chOff x="2286000" y="2362200"/>
              <a:chExt cx="5181600" cy="1295400"/>
            </a:xfrm>
          </p:grpSpPr>
          <p:sp>
            <p:nvSpPr>
              <p:cNvPr id="26" name="Rectangle 9"/>
              <p:cNvSpPr>
                <a:spLocks noChangeArrowheads="1"/>
              </p:cNvSpPr>
              <p:nvPr/>
            </p:nvSpPr>
            <p:spPr bwMode="auto">
              <a:xfrm>
                <a:off x="2286000" y="2362200"/>
                <a:ext cx="5181600" cy="1295400"/>
              </a:xfrm>
              <a:prstGeom prst="rect">
                <a:avLst/>
              </a:prstGeom>
              <a:solidFill>
                <a:schemeClr val="bg1"/>
              </a:solidFill>
              <a:ln w="57150" cmpd="sng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50000"/>
                  </a:lnSpc>
                </a:pP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27" name="Rectangle 10"/>
              <p:cNvSpPr>
                <a:spLocks noChangeArrowheads="1"/>
              </p:cNvSpPr>
              <p:nvPr/>
            </p:nvSpPr>
            <p:spPr bwMode="auto">
              <a:xfrm>
                <a:off x="2438401" y="2552701"/>
                <a:ext cx="4876800" cy="914400"/>
              </a:xfrm>
              <a:prstGeom prst="rect">
                <a:avLst/>
              </a:prstGeom>
              <a:noFill/>
              <a:ln w="28575" cmpd="sng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2667000" y="2781300"/>
                <a:ext cx="4418682" cy="457200"/>
                <a:chOff x="2667000" y="2781300"/>
                <a:chExt cx="4418682" cy="457200"/>
              </a:xfrm>
            </p:grpSpPr>
            <p:sp>
              <p:nvSpPr>
                <p:cNvPr id="29" name="Rectangle 12"/>
                <p:cNvSpPr>
                  <a:spLocks noChangeArrowheads="1"/>
                </p:cNvSpPr>
                <p:nvPr/>
              </p:nvSpPr>
              <p:spPr bwMode="auto">
                <a:xfrm>
                  <a:off x="2667000" y="2781300"/>
                  <a:ext cx="838200" cy="457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dirty="0" smtClean="0">
                      <a:solidFill>
                        <a:srgbClr val="FF6600"/>
                      </a:solidFill>
                      <a:latin typeface="Verdana" charset="0"/>
                    </a:rPr>
                    <a:t>Click</a:t>
                  </a:r>
                  <a:endParaRPr lang="en-US" dirty="0">
                    <a:solidFill>
                      <a:srgbClr val="FF6600"/>
                    </a:solidFill>
                    <a:latin typeface="Verdana" charset="0"/>
                  </a:endParaRPr>
                </a:p>
              </p:txBody>
            </p:sp>
            <p:sp>
              <p:nvSpPr>
                <p:cNvPr id="30" name="Rectangle 12"/>
                <p:cNvSpPr>
                  <a:spLocks noChangeArrowheads="1"/>
                </p:cNvSpPr>
                <p:nvPr/>
              </p:nvSpPr>
              <p:spPr bwMode="auto">
                <a:xfrm>
                  <a:off x="3505200" y="2781300"/>
                  <a:ext cx="3580482" cy="457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u="sng" dirty="0" smtClean="0">
                      <a:solidFill>
                        <a:srgbClr val="336699"/>
                      </a:solidFill>
                      <a:latin typeface="Verdana" charset="0"/>
                    </a:rPr>
                    <a:t>Show additional filters</a:t>
                  </a:r>
                  <a:endParaRPr lang="en-US" u="sng" dirty="0">
                    <a:solidFill>
                      <a:srgbClr val="336699"/>
                    </a:solidFill>
                    <a:latin typeface="Verdana" charset="0"/>
                  </a:endParaRPr>
                </a:p>
              </p:txBody>
            </p:sp>
          </p:grpSp>
        </p:grpSp>
        <p:sp>
          <p:nvSpPr>
            <p:cNvPr id="25" name="AutoShape 19"/>
            <p:cNvSpPr>
              <a:spLocks noChangeArrowheads="1"/>
            </p:cNvSpPr>
            <p:nvPr/>
          </p:nvSpPr>
          <p:spPr bwMode="auto">
            <a:xfrm rot="2906649">
              <a:off x="828007" y="4997410"/>
              <a:ext cx="1483441" cy="317396"/>
            </a:xfrm>
            <a:prstGeom prst="leftArrow">
              <a:avLst>
                <a:gd name="adj1" fmla="val 46509"/>
                <a:gd name="adj2" fmla="val 91127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5394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" y="342138"/>
            <a:ext cx="8589264" cy="438302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00200" y="2971800"/>
            <a:ext cx="5410200" cy="3657600"/>
            <a:chOff x="2286000" y="2209800"/>
            <a:chExt cx="5410200" cy="3657600"/>
          </a:xfrm>
        </p:grpSpPr>
        <p:grpSp>
          <p:nvGrpSpPr>
            <p:cNvPr id="13" name="Group 12"/>
            <p:cNvGrpSpPr/>
            <p:nvPr/>
          </p:nvGrpSpPr>
          <p:grpSpPr>
            <a:xfrm>
              <a:off x="2286000" y="2286000"/>
              <a:ext cx="2209800" cy="3581400"/>
              <a:chOff x="2286000" y="2286000"/>
              <a:chExt cx="2209800" cy="3581400"/>
            </a:xfrm>
          </p:grpSpPr>
          <p:pic>
            <p:nvPicPr>
              <p:cNvPr id="22" name="Picture 21" descr="Screen Shot 2015-04-13 at 11.34.16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2200" y="2362200"/>
                <a:ext cx="2052320" cy="3403600"/>
              </a:xfrm>
              <a:prstGeom prst="rect">
                <a:avLst/>
              </a:prstGeom>
              <a:ln w="28575" cmpd="sng">
                <a:solidFill>
                  <a:srgbClr val="004080"/>
                </a:solidFill>
              </a:ln>
            </p:spPr>
          </p:pic>
          <p:sp>
            <p:nvSpPr>
              <p:cNvPr id="31" name="Rectangle 30"/>
              <p:cNvSpPr>
                <a:spLocks noChangeArrowheads="1"/>
              </p:cNvSpPr>
              <p:nvPr/>
            </p:nvSpPr>
            <p:spPr bwMode="auto">
              <a:xfrm>
                <a:off x="2286000" y="2286000"/>
                <a:ext cx="2209800" cy="3581400"/>
              </a:xfrm>
              <a:prstGeom prst="rect">
                <a:avLst/>
              </a:prstGeom>
              <a:noFill/>
              <a:ln w="76200" cmpd="sng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32" name="Rounded Rectangle 11"/>
              <p:cNvSpPr>
                <a:spLocks noChangeArrowheads="1"/>
              </p:cNvSpPr>
              <p:nvPr/>
            </p:nvSpPr>
            <p:spPr bwMode="auto">
              <a:xfrm>
                <a:off x="2286000" y="3810000"/>
                <a:ext cx="304800" cy="3048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100" b="1" dirty="0"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100" b="1" dirty="0"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059579" y="2209800"/>
              <a:ext cx="4636621" cy="3086100"/>
              <a:chOff x="3059579" y="2209800"/>
              <a:chExt cx="4636621" cy="308610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953000" y="2209800"/>
                <a:ext cx="2743200" cy="3086100"/>
                <a:chOff x="3962400" y="1352550"/>
                <a:chExt cx="2743200" cy="3086100"/>
              </a:xfrm>
            </p:grpSpPr>
            <p:sp>
              <p:nvSpPr>
                <p:cNvPr id="17" name="Rectangle 9"/>
                <p:cNvSpPr>
                  <a:spLocks noChangeArrowheads="1"/>
                </p:cNvSpPr>
                <p:nvPr/>
              </p:nvSpPr>
              <p:spPr bwMode="auto">
                <a:xfrm>
                  <a:off x="3962400" y="1352550"/>
                  <a:ext cx="2743200" cy="3086100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4173A4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lnSpc>
                      <a:spcPct val="150000"/>
                    </a:lnSpc>
                  </a:pPr>
                  <a:endParaRPr lang="en-US" dirty="0">
                    <a:solidFill>
                      <a:schemeClr val="bg1"/>
                    </a:solidFill>
                    <a:latin typeface="Verdana" charset="0"/>
                  </a:endParaRPr>
                </a:p>
              </p:txBody>
            </p:sp>
            <p:sp>
              <p:nvSpPr>
                <p:cNvPr id="18" name="Rectangle 13"/>
                <p:cNvSpPr>
                  <a:spLocks noChangeArrowheads="1"/>
                </p:cNvSpPr>
                <p:nvPr/>
              </p:nvSpPr>
              <p:spPr bwMode="auto">
                <a:xfrm>
                  <a:off x="4343400" y="1676400"/>
                  <a:ext cx="1981200" cy="1143000"/>
                </a:xfrm>
                <a:prstGeom prst="rect">
                  <a:avLst/>
                </a:prstGeom>
                <a:solidFill>
                  <a:schemeClr val="bg1"/>
                </a:solidFill>
                <a:ln w="19050" cmpd="sng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lnSpc>
                      <a:spcPct val="120000"/>
                    </a:lnSpc>
                    <a:spcAft>
                      <a:spcPts val="600"/>
                    </a:spcAft>
                  </a:pPr>
                  <a:r>
                    <a:rPr lang="en-US" dirty="0">
                      <a:solidFill>
                        <a:srgbClr val="FF6600"/>
                      </a:solidFill>
                      <a:latin typeface="Verdana" charset="0"/>
                    </a:rPr>
                    <a:t>S</a:t>
                  </a:r>
                  <a:r>
                    <a:rPr lang="en-US" dirty="0" smtClean="0">
                      <a:solidFill>
                        <a:srgbClr val="FF6600"/>
                      </a:solidFill>
                      <a:latin typeface="Verdana" charset="0"/>
                    </a:rPr>
                    <a:t>elect</a:t>
                  </a:r>
                </a:p>
                <a:p>
                  <a:pPr algn="ctr" eaLnBrk="0" hangingPunct="0">
                    <a:lnSpc>
                      <a:spcPct val="120000"/>
                    </a:lnSpc>
                    <a:spcAft>
                      <a:spcPts val="600"/>
                    </a:spcAft>
                  </a:pPr>
                  <a:r>
                    <a:rPr lang="en-US" dirty="0" smtClean="0">
                      <a:solidFill>
                        <a:srgbClr val="FF6600"/>
                      </a:solidFill>
                      <a:latin typeface="Verdana" charset="0"/>
                    </a:rPr>
                    <a:t>Languages</a:t>
                  </a:r>
                </a:p>
              </p:txBody>
            </p:sp>
            <p:sp>
              <p:nvSpPr>
                <p:cNvPr id="19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4191000" y="1589028"/>
                  <a:ext cx="2286000" cy="2613143"/>
                </a:xfrm>
                <a:prstGeom prst="rect">
                  <a:avLst/>
                </a:prstGeom>
                <a:noFill/>
                <a:ln w="28575" cmpd="sng">
                  <a:solidFill>
                    <a:srgbClr val="5DC268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dirty="0"/>
                </a:p>
              </p:txBody>
            </p:sp>
            <p:sp>
              <p:nvSpPr>
                <p:cNvPr id="20" name="Rounded Rectangle 19"/>
                <p:cNvSpPr/>
                <p:nvPr/>
              </p:nvSpPr>
              <p:spPr bwMode="auto">
                <a:xfrm>
                  <a:off x="4838700" y="3429000"/>
                  <a:ext cx="990600" cy="533400"/>
                </a:xfrm>
                <a:prstGeom prst="roundRect">
                  <a:avLst/>
                </a:prstGeom>
                <a:solidFill>
                  <a:srgbClr val="1A5692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Geneva" pitchFamily="-111" charset="0"/>
                    </a:rPr>
                    <a:t>Show</a:t>
                  </a:r>
                  <a:endPara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Geneva" pitchFamily="-111" charset="0"/>
                  </a:endParaRPr>
                </a:p>
              </p:txBody>
            </p:sp>
            <p:sp>
              <p:nvSpPr>
                <p:cNvPr id="21" name="Rectangle 20"/>
                <p:cNvSpPr>
                  <a:spLocks noChangeArrowheads="1"/>
                </p:cNvSpPr>
                <p:nvPr/>
              </p:nvSpPr>
              <p:spPr bwMode="auto">
                <a:xfrm>
                  <a:off x="4533900" y="2819400"/>
                  <a:ext cx="1600200" cy="457200"/>
                </a:xfrm>
                <a:prstGeom prst="rect">
                  <a:avLst/>
                </a:prstGeom>
                <a:solidFill>
                  <a:schemeClr val="bg1"/>
                </a:solidFill>
                <a:ln w="19050" cmpd="sng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lnSpc>
                      <a:spcPct val="80000"/>
                    </a:lnSpc>
                    <a:spcAft>
                      <a:spcPts val="600"/>
                    </a:spcAft>
                  </a:pPr>
                  <a:r>
                    <a:rPr lang="en-US" dirty="0" smtClean="0">
                      <a:solidFill>
                        <a:srgbClr val="FF6600"/>
                      </a:solidFill>
                      <a:latin typeface="Verdana" charset="0"/>
                    </a:rPr>
                    <a:t>and click </a:t>
                  </a:r>
                </a:p>
              </p:txBody>
            </p:sp>
          </p:grpSp>
          <p:sp>
            <p:nvSpPr>
              <p:cNvPr id="16" name="AutoShape 19"/>
              <p:cNvSpPr>
                <a:spLocks noChangeArrowheads="1"/>
              </p:cNvSpPr>
              <p:nvPr/>
            </p:nvSpPr>
            <p:spPr bwMode="auto">
              <a:xfrm rot="20509434">
                <a:off x="3059579" y="4908819"/>
                <a:ext cx="2949157" cy="347292"/>
              </a:xfrm>
              <a:prstGeom prst="leftArrow">
                <a:avLst>
                  <a:gd name="adj1" fmla="val 49898"/>
                  <a:gd name="adj2" fmla="val 73747"/>
                </a:avLst>
              </a:prstGeom>
              <a:gradFill rotWithShape="0">
                <a:gsLst>
                  <a:gs pos="0">
                    <a:srgbClr val="0047DF"/>
                  </a:gs>
                  <a:gs pos="100000">
                    <a:srgbClr val="43E141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7D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57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81000" y="2133600"/>
            <a:ext cx="8382000" cy="24003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66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Creating a</a:t>
            </a:r>
          </a:p>
          <a:p>
            <a:pPr lvl="0" algn="ctr" eaLnBrk="0" hangingPunct="0">
              <a:lnSpc>
                <a:spcPct val="120000"/>
              </a:lnSpc>
            </a:pPr>
            <a:r>
              <a:rPr lang="en-US" sz="66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My NCBI Account</a:t>
            </a:r>
            <a:endParaRPr lang="en-US" sz="66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02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" y="826008"/>
            <a:ext cx="8589264" cy="52059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7368" y="2819400"/>
            <a:ext cx="6961632" cy="2057400"/>
            <a:chOff x="277368" y="2819400"/>
            <a:chExt cx="6961632" cy="2057400"/>
          </a:xfrm>
        </p:grpSpPr>
        <p:grpSp>
          <p:nvGrpSpPr>
            <p:cNvPr id="3" name="Group 2"/>
            <p:cNvGrpSpPr/>
            <p:nvPr/>
          </p:nvGrpSpPr>
          <p:grpSpPr>
            <a:xfrm>
              <a:off x="1905000" y="2819400"/>
              <a:ext cx="5334000" cy="1066800"/>
              <a:chOff x="1905000" y="3048694"/>
              <a:chExt cx="5334000" cy="1066800"/>
            </a:xfrm>
          </p:grpSpPr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1905000" y="3048694"/>
                <a:ext cx="5334000" cy="1066800"/>
              </a:xfrm>
              <a:prstGeom prst="rect">
                <a:avLst/>
              </a:prstGeom>
              <a:solidFill>
                <a:schemeClr val="bg1"/>
              </a:solidFill>
              <a:ln w="76200" cap="flat" cmpd="sng" algn="ctr">
                <a:solidFill>
                  <a:srgbClr val="2B5D8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2019299" y="3190511"/>
                <a:ext cx="5105400" cy="783167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2171568" y="3320484"/>
                <a:ext cx="4800863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2800" dirty="0" smtClean="0">
                    <a:solidFill>
                      <a:srgbClr val="FF6600"/>
                    </a:solidFill>
                    <a:latin typeface="Verdana" charset="0"/>
                  </a:rPr>
                  <a:t>C</a:t>
                </a:r>
                <a:r>
                  <a:rPr lang="en-US" dirty="0" smtClean="0">
                    <a:solidFill>
                      <a:srgbClr val="FF6600"/>
                    </a:solidFill>
                    <a:latin typeface="Verdana" charset="0"/>
                  </a:rPr>
                  <a:t>lick </a:t>
                </a: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Verdana" charset="0"/>
                  </a:rPr>
                  <a:t>English to activate filter</a:t>
                </a:r>
                <a:endParaRPr lang="en-US" u="sng" dirty="0" smtClean="0">
                  <a:solidFill>
                    <a:schemeClr val="bg1">
                      <a:lumMod val="50000"/>
                    </a:schemeClr>
                  </a:solidFill>
                  <a:latin typeface="Verdana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277368" y="3975576"/>
              <a:ext cx="2703890" cy="901224"/>
              <a:chOff x="277368" y="3975576"/>
              <a:chExt cx="2703890" cy="901224"/>
            </a:xfrm>
          </p:grpSpPr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277368" y="4343400"/>
                <a:ext cx="914400" cy="533400"/>
              </a:xfrm>
              <a:prstGeom prst="rect">
                <a:avLst/>
              </a:prstGeom>
              <a:noFill/>
              <a:ln w="57150" cmpd="sng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3" name="AutoShape 19"/>
              <p:cNvSpPr>
                <a:spLocks noChangeArrowheads="1"/>
              </p:cNvSpPr>
              <p:nvPr/>
            </p:nvSpPr>
            <p:spPr bwMode="auto">
              <a:xfrm rot="19633682">
                <a:off x="1140169" y="3975576"/>
                <a:ext cx="1841089" cy="350722"/>
              </a:xfrm>
              <a:prstGeom prst="leftArrow">
                <a:avLst>
                  <a:gd name="adj1" fmla="val 50000"/>
                  <a:gd name="adj2" fmla="val 80762"/>
                </a:avLst>
              </a:prstGeom>
              <a:gradFill rotWithShape="0">
                <a:gsLst>
                  <a:gs pos="0">
                    <a:srgbClr val="0047DF"/>
                  </a:gs>
                  <a:gs pos="100000">
                    <a:srgbClr val="43E141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7D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558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" y="252984"/>
            <a:ext cx="8680704" cy="635203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25552" y="1371600"/>
            <a:ext cx="6403848" cy="4191000"/>
            <a:chOff x="225552" y="1371600"/>
            <a:chExt cx="6403848" cy="4191000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600200" y="1371600"/>
              <a:ext cx="1524000" cy="457200"/>
            </a:xfrm>
            <a:prstGeom prst="rect">
              <a:avLst/>
            </a:prstGeom>
            <a:noFill/>
            <a:ln w="5715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905000" y="1814819"/>
              <a:ext cx="4724400" cy="3747781"/>
              <a:chOff x="2057400" y="2119619"/>
              <a:chExt cx="4724400" cy="3747781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057400" y="4267200"/>
                <a:ext cx="4724400" cy="1600200"/>
                <a:chOff x="2057400" y="4419600"/>
                <a:chExt cx="4724400" cy="1600200"/>
              </a:xfrm>
            </p:grpSpPr>
            <p:sp>
              <p:nvSpPr>
                <p:cNvPr id="16" name="Rectangle 9"/>
                <p:cNvSpPr>
                  <a:spLocks noChangeArrowheads="1"/>
                </p:cNvSpPr>
                <p:nvPr/>
              </p:nvSpPr>
              <p:spPr bwMode="auto">
                <a:xfrm>
                  <a:off x="2057400" y="4419600"/>
                  <a:ext cx="4724400" cy="1600200"/>
                </a:xfrm>
                <a:prstGeom prst="rect">
                  <a:avLst/>
                </a:prstGeom>
                <a:solidFill>
                  <a:schemeClr val="bg1"/>
                </a:solidFill>
                <a:ln w="88900">
                  <a:solidFill>
                    <a:srgbClr val="2E5D8E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2600" dirty="0">
                      <a:solidFill>
                        <a:srgbClr val="FF6600"/>
                      </a:solidFill>
                      <a:latin typeface="Verdana" charset="0"/>
                    </a:rPr>
                    <a:t>Results are reduced</a:t>
                  </a:r>
                  <a:endParaRPr lang="en-US" sz="2600" dirty="0" smtClean="0">
                    <a:solidFill>
                      <a:srgbClr val="FF6600"/>
                    </a:solidFill>
                    <a:latin typeface="Verdana" charset="0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sz="2600" dirty="0" smtClean="0">
                      <a:solidFill>
                        <a:srgbClr val="FF6600"/>
                      </a:solidFill>
                      <a:latin typeface="Verdana" charset="0"/>
                    </a:rPr>
                    <a:t>From 728 </a:t>
                  </a:r>
                  <a:r>
                    <a:rPr lang="en-US" sz="2600" dirty="0">
                      <a:solidFill>
                        <a:srgbClr val="FF6600"/>
                      </a:solidFill>
                      <a:latin typeface="Verdana" charset="0"/>
                    </a:rPr>
                    <a:t>to </a:t>
                  </a:r>
                  <a:r>
                    <a:rPr lang="en-US" sz="2600" dirty="0" smtClean="0">
                      <a:solidFill>
                        <a:srgbClr val="FF6600"/>
                      </a:solidFill>
                      <a:latin typeface="Verdana" charset="0"/>
                    </a:rPr>
                    <a:t>123</a:t>
                  </a:r>
                  <a:endParaRPr lang="en-US" sz="5400" dirty="0">
                    <a:solidFill>
                      <a:srgbClr val="FF6600"/>
                    </a:solidFill>
                    <a:latin typeface="Verdana" charset="0"/>
                  </a:endParaRPr>
                </a:p>
              </p:txBody>
            </p:sp>
            <p:sp>
              <p:nvSpPr>
                <p:cNvPr id="17" name="Rectangle 10"/>
                <p:cNvSpPr>
                  <a:spLocks noChangeArrowheads="1"/>
                </p:cNvSpPr>
                <p:nvPr/>
              </p:nvSpPr>
              <p:spPr bwMode="auto">
                <a:xfrm>
                  <a:off x="2209800" y="4572000"/>
                  <a:ext cx="4419600" cy="1295400"/>
                </a:xfrm>
                <a:prstGeom prst="rect">
                  <a:avLst/>
                </a:prstGeom>
                <a:noFill/>
                <a:ln w="28575">
                  <a:solidFill>
                    <a:srgbClr val="5CC26A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5" name="AutoShape 19"/>
              <p:cNvSpPr>
                <a:spLocks noChangeArrowheads="1"/>
              </p:cNvSpPr>
              <p:nvPr/>
            </p:nvSpPr>
            <p:spPr bwMode="auto">
              <a:xfrm rot="4148156">
                <a:off x="2162657" y="3193769"/>
                <a:ext cx="2536839" cy="388539"/>
              </a:xfrm>
              <a:prstGeom prst="leftArrow">
                <a:avLst>
                  <a:gd name="adj1" fmla="val 50000"/>
                  <a:gd name="adj2" fmla="val 109674"/>
                </a:avLst>
              </a:prstGeom>
              <a:gradFill rotWithShape="0">
                <a:gsLst>
                  <a:gs pos="0">
                    <a:srgbClr val="0047DF"/>
                  </a:gs>
                  <a:gs pos="100000">
                    <a:srgbClr val="43E141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7D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25552" y="3771900"/>
              <a:ext cx="765048" cy="533400"/>
            </a:xfrm>
            <a:prstGeom prst="rect">
              <a:avLst/>
            </a:prstGeom>
            <a:noFill/>
            <a:ln w="76200" cmpd="sng">
              <a:solidFill>
                <a:srgbClr val="33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7297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8" y="307213"/>
            <a:ext cx="8517763" cy="6243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2600" y="1905000"/>
            <a:ext cx="4800600" cy="1600200"/>
            <a:chOff x="1828800" y="2590800"/>
            <a:chExt cx="4800600" cy="1600200"/>
          </a:xfrm>
        </p:grpSpPr>
        <p:sp>
          <p:nvSpPr>
            <p:cNvPr id="4" name="Rectangle 9"/>
            <p:cNvSpPr>
              <a:spLocks noChangeArrowheads="1"/>
            </p:cNvSpPr>
            <p:nvPr/>
          </p:nvSpPr>
          <p:spPr bwMode="auto">
            <a:xfrm>
              <a:off x="1828800" y="2590800"/>
              <a:ext cx="4800600" cy="16002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2E5D8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600" dirty="0" smtClean="0">
                  <a:solidFill>
                    <a:srgbClr val="FF6600"/>
                  </a:solidFill>
                  <a:latin typeface="Verdana" charset="0"/>
                </a:rPr>
                <a:t>Change </a:t>
              </a:r>
              <a:r>
                <a:rPr lang="en-US" sz="2600" dirty="0" smtClean="0">
                  <a:latin typeface="Verdana" charset="0"/>
                </a:rPr>
                <a:t>[Mesh] </a:t>
              </a:r>
              <a:r>
                <a:rPr lang="en-US" sz="2600" dirty="0" smtClean="0">
                  <a:solidFill>
                    <a:srgbClr val="FF6600"/>
                  </a:solidFill>
                  <a:latin typeface="Verdana" charset="0"/>
                </a:rPr>
                <a:t>to </a:t>
              </a:r>
              <a:r>
                <a:rPr lang="en-US" sz="2600" dirty="0" smtClean="0">
                  <a:solidFill>
                    <a:srgbClr val="26B40C"/>
                  </a:solidFill>
                  <a:latin typeface="Verdana" charset="0"/>
                </a:rPr>
                <a:t>[</a:t>
              </a:r>
              <a:r>
                <a:rPr lang="en-US" sz="2600" dirty="0" err="1" smtClean="0">
                  <a:solidFill>
                    <a:srgbClr val="26B40C"/>
                  </a:solidFill>
                  <a:latin typeface="Verdana" charset="0"/>
                </a:rPr>
                <a:t>Majr</a:t>
              </a:r>
              <a:r>
                <a:rPr lang="en-US" sz="2600" dirty="0" smtClean="0">
                  <a:solidFill>
                    <a:srgbClr val="26B40C"/>
                  </a:solidFill>
                  <a:latin typeface="Verdana" charset="0"/>
                </a:rPr>
                <a:t>]</a:t>
              </a:r>
              <a:endParaRPr lang="en-US" sz="5400" dirty="0">
                <a:solidFill>
                  <a:srgbClr val="26B40C"/>
                </a:solidFill>
                <a:latin typeface="Verdana" charset="0"/>
              </a:endParaRPr>
            </a:p>
          </p:txBody>
        </p:sp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1981200" y="2746464"/>
              <a:ext cx="4495800" cy="1295400"/>
            </a:xfrm>
            <a:prstGeom prst="rect">
              <a:avLst/>
            </a:prstGeom>
            <a:noFill/>
            <a:ln w="38100" cmpd="dbl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76800" y="533400"/>
            <a:ext cx="1066800" cy="1905001"/>
            <a:chOff x="5029200" y="914400"/>
            <a:chExt cx="1066800" cy="1905001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5029200" y="914400"/>
              <a:ext cx="1066800" cy="304800"/>
            </a:xfrm>
            <a:prstGeom prst="rect">
              <a:avLst/>
            </a:prstGeom>
            <a:noFill/>
            <a:ln w="5715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 rot="5400000">
              <a:off x="5097004" y="1913396"/>
              <a:ext cx="1524001" cy="288009"/>
            </a:xfrm>
            <a:prstGeom prst="leftArrow">
              <a:avLst>
                <a:gd name="adj1" fmla="val 50000"/>
                <a:gd name="adj2" fmla="val 100702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1643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9" y="310197"/>
            <a:ext cx="8529701" cy="623760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00200" y="1371599"/>
            <a:ext cx="5029200" cy="4250935"/>
            <a:chOff x="1600200" y="1371599"/>
            <a:chExt cx="5029200" cy="4250935"/>
          </a:xfrm>
        </p:grpSpPr>
        <p:grpSp>
          <p:nvGrpSpPr>
            <p:cNvPr id="4" name="Group 3"/>
            <p:cNvGrpSpPr/>
            <p:nvPr/>
          </p:nvGrpSpPr>
          <p:grpSpPr>
            <a:xfrm>
              <a:off x="1905000" y="4022334"/>
              <a:ext cx="4724400" cy="1600200"/>
              <a:chOff x="2057400" y="4632442"/>
              <a:chExt cx="4724400" cy="1600200"/>
            </a:xfrm>
          </p:grpSpPr>
          <p:sp>
            <p:nvSpPr>
              <p:cNvPr id="7" name="Rectangle 9"/>
              <p:cNvSpPr>
                <a:spLocks noChangeArrowheads="1"/>
              </p:cNvSpPr>
              <p:nvPr/>
            </p:nvSpPr>
            <p:spPr bwMode="auto">
              <a:xfrm>
                <a:off x="2057400" y="4632442"/>
                <a:ext cx="47244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600" dirty="0">
                    <a:solidFill>
                      <a:srgbClr val="FF6600"/>
                    </a:solidFill>
                    <a:latin typeface="Verdana" charset="0"/>
                  </a:rPr>
                  <a:t>Results are reduced</a:t>
                </a:r>
                <a:endParaRPr lang="en-US" sz="2600" dirty="0" smtClean="0">
                  <a:solidFill>
                    <a:srgbClr val="FF6600"/>
                  </a:solidFill>
                  <a:latin typeface="Verdana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From 123 </a:t>
                </a:r>
                <a:r>
                  <a:rPr lang="en-US" sz="2600" dirty="0">
                    <a:solidFill>
                      <a:srgbClr val="FF6600"/>
                    </a:solidFill>
                    <a:latin typeface="Verdana" charset="0"/>
                  </a:rPr>
                  <a:t>to </a:t>
                </a: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40</a:t>
                </a:r>
                <a:endParaRPr lang="en-US" sz="54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8" name="Rectangle 10"/>
              <p:cNvSpPr>
                <a:spLocks noChangeArrowheads="1"/>
              </p:cNvSpPr>
              <p:nvPr/>
            </p:nvSpPr>
            <p:spPr bwMode="auto">
              <a:xfrm>
                <a:off x="2209800" y="4788106"/>
                <a:ext cx="4419600" cy="1295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600200" y="1371599"/>
              <a:ext cx="1447800" cy="462305"/>
            </a:xfrm>
            <a:prstGeom prst="rect">
              <a:avLst/>
            </a:prstGeom>
            <a:noFill/>
            <a:ln w="7620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 rot="3551652">
              <a:off x="2266969" y="2950228"/>
              <a:ext cx="2820094" cy="388539"/>
            </a:xfrm>
            <a:prstGeom prst="leftArrow">
              <a:avLst>
                <a:gd name="adj1" fmla="val 50000"/>
                <a:gd name="adj2" fmla="val 109674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8612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9" y="310197"/>
            <a:ext cx="8529701" cy="623760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7149" y="457200"/>
            <a:ext cx="1143000" cy="457200"/>
          </a:xfrm>
          <a:prstGeom prst="rect">
            <a:avLst/>
          </a:prstGeom>
          <a:noFill/>
          <a:ln w="76200" cmpd="sng">
            <a:solidFill>
              <a:srgbClr val="26B4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992949" y="2895600"/>
            <a:ext cx="5410200" cy="2057400"/>
            <a:chOff x="990600" y="3810000"/>
            <a:chExt cx="5410200" cy="2057400"/>
          </a:xfrm>
        </p:grpSpPr>
        <p:grpSp>
          <p:nvGrpSpPr>
            <p:cNvPr id="12" name="Group 11"/>
            <p:cNvGrpSpPr/>
            <p:nvPr/>
          </p:nvGrpSpPr>
          <p:grpSpPr>
            <a:xfrm>
              <a:off x="990600" y="3810000"/>
              <a:ext cx="5410200" cy="2057400"/>
              <a:chOff x="2057400" y="4632442"/>
              <a:chExt cx="4724400" cy="1600200"/>
            </a:xfrm>
          </p:grpSpPr>
          <p:sp>
            <p:nvSpPr>
              <p:cNvPr id="14" name="Rectangle 9"/>
              <p:cNvSpPr>
                <a:spLocks noChangeArrowheads="1"/>
              </p:cNvSpPr>
              <p:nvPr/>
            </p:nvSpPr>
            <p:spPr bwMode="auto">
              <a:xfrm>
                <a:off x="2057400" y="4632442"/>
                <a:ext cx="47244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r>
                  <a:rPr lang="en-US" sz="4000" dirty="0" smtClean="0">
                    <a:solidFill>
                      <a:srgbClr val="FF6600"/>
                    </a:solidFill>
                    <a:latin typeface="Verdana" charset="0"/>
                  </a:rPr>
                  <a:t>   Click</a:t>
                </a: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endParaRPr lang="en-US" sz="54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>
                <a:off x="2209800" y="4788106"/>
                <a:ext cx="4419600" cy="1295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13" name="Picture 12" descr="Screen Shot 2014-08-27 at 2.30.2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4267200"/>
              <a:ext cx="2880360" cy="1217930"/>
            </a:xfrm>
            <a:prstGeom prst="rect">
              <a:avLst/>
            </a:prstGeom>
          </p:spPr>
        </p:pic>
      </p:grpSp>
      <p:sp>
        <p:nvSpPr>
          <p:cNvPr id="16" name="AutoShape 19"/>
          <p:cNvSpPr>
            <a:spLocks noChangeArrowheads="1"/>
          </p:cNvSpPr>
          <p:nvPr/>
        </p:nvSpPr>
        <p:spPr bwMode="auto">
          <a:xfrm rot="3551652">
            <a:off x="834953" y="1987617"/>
            <a:ext cx="2743030" cy="388539"/>
          </a:xfrm>
          <a:prstGeom prst="leftArrow">
            <a:avLst>
              <a:gd name="adj1" fmla="val 50000"/>
              <a:gd name="adj2" fmla="val 109674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15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" y="624795"/>
            <a:ext cx="8680704" cy="445617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08162" y="4724400"/>
            <a:ext cx="5527675" cy="1524000"/>
            <a:chOff x="1676400" y="4837113"/>
            <a:chExt cx="5527675" cy="1411287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1676400" y="4837113"/>
              <a:ext cx="5527675" cy="1411287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1849438" y="5018088"/>
              <a:ext cx="5181600" cy="1077912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2001658" y="5257800"/>
              <a:ext cx="4876967" cy="54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200" dirty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Click MeSH Database</a:t>
              </a:r>
            </a:p>
          </p:txBody>
        </p:sp>
      </p:grpSp>
      <p:sp>
        <p:nvSpPr>
          <p:cNvPr id="7" name="AutoShape 10"/>
          <p:cNvSpPr>
            <a:spLocks noChangeArrowheads="1"/>
          </p:cNvSpPr>
          <p:nvPr/>
        </p:nvSpPr>
        <p:spPr bwMode="auto">
          <a:xfrm rot="2684143">
            <a:off x="5016100" y="3197493"/>
            <a:ext cx="379413" cy="2274824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1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" y="1288782"/>
            <a:ext cx="8692896" cy="32004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09600" y="4191000"/>
            <a:ext cx="8229600" cy="1752600"/>
          </a:xfrm>
          <a:prstGeom prst="rect">
            <a:avLst/>
          </a:prstGeom>
          <a:solidFill>
            <a:schemeClr val="bg1"/>
          </a:solidFill>
          <a:ln w="114300">
            <a:solidFill>
              <a:srgbClr val="6289B5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1400" dirty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3200" dirty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endParaRPr lang="en-US" dirty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>
              <a:solidFill>
                <a:srgbClr val="002A7E"/>
              </a:solidFill>
              <a:latin typeface="Verdana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70709" y="4336313"/>
            <a:ext cx="7916091" cy="1451344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209800" y="4724400"/>
            <a:ext cx="2362200" cy="685800"/>
            <a:chOff x="2362200" y="3962400"/>
            <a:chExt cx="2514600" cy="685800"/>
          </a:xfrm>
        </p:grpSpPr>
        <p:sp>
          <p:nvSpPr>
            <p:cNvPr id="7" name="AutoShape 20"/>
            <p:cNvSpPr>
              <a:spLocks noChangeArrowheads="1"/>
            </p:cNvSpPr>
            <p:nvPr/>
          </p:nvSpPr>
          <p:spPr bwMode="auto">
            <a:xfrm flipV="1">
              <a:off x="2362200" y="3962400"/>
              <a:ext cx="2514600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8" name="Rectangle 21"/>
            <p:cNvSpPr>
              <a:spLocks noChangeArrowheads="1"/>
            </p:cNvSpPr>
            <p:nvPr/>
          </p:nvSpPr>
          <p:spPr bwMode="auto">
            <a:xfrm>
              <a:off x="2491154" y="4114800"/>
              <a:ext cx="2256692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191919"/>
                  </a:solidFill>
                  <a:latin typeface="Verdana" charset="0"/>
                </a:rPr>
                <a:t>hypertension</a:t>
              </a:r>
              <a:endParaRPr lang="en-US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29400" y="1524000"/>
            <a:ext cx="1828800" cy="3886200"/>
            <a:chOff x="6629400" y="1524000"/>
            <a:chExt cx="1828800" cy="3886200"/>
          </a:xfrm>
        </p:grpSpPr>
        <p:sp>
          <p:nvSpPr>
            <p:cNvPr id="10" name="AutoShape 12"/>
            <p:cNvSpPr>
              <a:spLocks noChangeArrowheads="1"/>
            </p:cNvSpPr>
            <p:nvPr/>
          </p:nvSpPr>
          <p:spPr bwMode="auto">
            <a:xfrm flipV="1">
              <a:off x="6629400" y="4724400"/>
              <a:ext cx="18288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200" dirty="0">
                  <a:solidFill>
                    <a:schemeClr val="bg1"/>
                  </a:solidFill>
                  <a:latin typeface="Verdana" charset="0"/>
                </a:rPr>
                <a:t>h</a:t>
              </a:r>
              <a:endParaRPr lang="en-US" sz="36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11" name="Group 20"/>
            <p:cNvGrpSpPr>
              <a:grpSpLocks/>
            </p:cNvGrpSpPr>
            <p:nvPr/>
          </p:nvGrpSpPr>
          <p:grpSpPr bwMode="auto">
            <a:xfrm>
              <a:off x="7239000" y="1524000"/>
              <a:ext cx="762000" cy="381000"/>
              <a:chOff x="4724400" y="990600"/>
              <a:chExt cx="457200" cy="304800"/>
            </a:xfrm>
          </p:grpSpPr>
          <p:sp>
            <p:nvSpPr>
              <p:cNvPr id="12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3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sp>
        <p:nvSpPr>
          <p:cNvPr id="14" name="AutoShape 10"/>
          <p:cNvSpPr>
            <a:spLocks noChangeArrowheads="1"/>
          </p:cNvSpPr>
          <p:nvPr/>
        </p:nvSpPr>
        <p:spPr bwMode="auto">
          <a:xfrm rot="20654987">
            <a:off x="3371437" y="1683219"/>
            <a:ext cx="388454" cy="2998256"/>
          </a:xfrm>
          <a:prstGeom prst="upArrow">
            <a:avLst>
              <a:gd name="adj1" fmla="val 50000"/>
              <a:gd name="adj2" fmla="val 133306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838200" y="4876800"/>
            <a:ext cx="1219200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3000" dirty="0">
                <a:solidFill>
                  <a:srgbClr val="FF8411"/>
                </a:solidFill>
                <a:latin typeface="Verdana" charset="0"/>
              </a:rPr>
              <a:t>Enter</a:t>
            </a:r>
            <a:endParaRPr kumimoji="0" 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724400" y="4876800"/>
            <a:ext cx="1905000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3000" dirty="0">
                <a:solidFill>
                  <a:srgbClr val="FF8411"/>
                </a:solidFill>
                <a:latin typeface="Verdana" charset="0"/>
              </a:rPr>
              <a:t>and click 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79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8" y="453453"/>
            <a:ext cx="8517763" cy="5951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09600" y="4419600"/>
            <a:ext cx="7315200" cy="1752600"/>
            <a:chOff x="914400" y="4572000"/>
            <a:chExt cx="7315200" cy="1981200"/>
          </a:xfrm>
        </p:grpSpPr>
        <p:sp>
          <p:nvSpPr>
            <p:cNvPr id="4" name="Rectangle 12"/>
            <p:cNvSpPr>
              <a:spLocks noChangeArrowheads="1"/>
            </p:cNvSpPr>
            <p:nvPr/>
          </p:nvSpPr>
          <p:spPr bwMode="auto">
            <a:xfrm>
              <a:off x="914400" y="4572000"/>
              <a:ext cx="7315200" cy="19812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2E5D8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Click the underlined </a:t>
              </a:r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term</a:t>
              </a:r>
            </a:p>
          </p:txBody>
        </p:sp>
        <p:sp>
          <p:nvSpPr>
            <p:cNvPr id="5" name="Rectangle 13"/>
            <p:cNvSpPr>
              <a:spLocks noChangeArrowheads="1"/>
            </p:cNvSpPr>
            <p:nvPr/>
          </p:nvSpPr>
          <p:spPr bwMode="auto">
            <a:xfrm>
              <a:off x="1066800" y="4724400"/>
              <a:ext cx="7010400" cy="1676400"/>
            </a:xfrm>
            <a:prstGeom prst="rect">
              <a:avLst/>
            </a:prstGeom>
            <a:noFill/>
            <a:ln w="28575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57200" y="2057400"/>
            <a:ext cx="1066800" cy="381000"/>
            <a:chOff x="4724400" y="990600"/>
            <a:chExt cx="457200" cy="304800"/>
          </a:xfrm>
        </p:grpSpPr>
        <p:sp>
          <p:nvSpPr>
            <p:cNvPr id="7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 rot="20409582">
            <a:off x="1285042" y="2513981"/>
            <a:ext cx="426492" cy="2459462"/>
          </a:xfrm>
          <a:prstGeom prst="upArrow">
            <a:avLst>
              <a:gd name="adj1" fmla="val 50000"/>
              <a:gd name="adj2" fmla="val 99314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090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6" y="896112"/>
            <a:ext cx="8674608" cy="506577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04800" y="1548384"/>
            <a:ext cx="3886200" cy="3861816"/>
            <a:chOff x="304800" y="1548384"/>
            <a:chExt cx="3886200" cy="3861816"/>
          </a:xfrm>
        </p:grpSpPr>
        <p:grpSp>
          <p:nvGrpSpPr>
            <p:cNvPr id="4" name="Group 3"/>
            <p:cNvGrpSpPr/>
            <p:nvPr/>
          </p:nvGrpSpPr>
          <p:grpSpPr>
            <a:xfrm>
              <a:off x="304800" y="1548384"/>
              <a:ext cx="3886200" cy="1524000"/>
              <a:chOff x="152400" y="4953000"/>
              <a:chExt cx="4191000" cy="1701800"/>
            </a:xfrm>
          </p:grpSpPr>
          <p:sp>
            <p:nvSpPr>
              <p:cNvPr id="5" name="Rectangle 9"/>
              <p:cNvSpPr>
                <a:spLocks noChangeArrowheads="1"/>
              </p:cNvSpPr>
              <p:nvPr/>
            </p:nvSpPr>
            <p:spPr bwMode="auto">
              <a:xfrm>
                <a:off x="152400" y="4953000"/>
                <a:ext cx="4191000" cy="17018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648BB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 1</a:t>
                </a:r>
                <a:r>
                  <a:rPr lang="en-US" sz="2000" dirty="0">
                    <a:solidFill>
                      <a:srgbClr val="FF6600"/>
                    </a:solidFill>
                    <a:latin typeface="Verdana" charset="0"/>
                  </a:rPr>
                  <a:t>) Check the box next</a:t>
                </a:r>
              </a:p>
              <a:p>
                <a:pPr algn="ctr"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     to </a:t>
                </a:r>
                <a:r>
                  <a:rPr lang="en-US" sz="2000" dirty="0">
                    <a:solidFill>
                      <a:srgbClr val="FF6600"/>
                    </a:solidFill>
                    <a:latin typeface="Verdana" charset="0"/>
                  </a:rPr>
                  <a:t>the subheading</a:t>
                </a:r>
                <a:r>
                  <a:rPr lang="en-US" sz="400" dirty="0">
                    <a:solidFill>
                      <a:srgbClr val="FF6600"/>
                    </a:solidFill>
                    <a:latin typeface="Verdana" charset="0"/>
                  </a:rPr>
                  <a:t>a</a:t>
                </a:r>
                <a:endParaRPr lang="en-US" sz="40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6" name="Rectangle 10"/>
              <p:cNvSpPr>
                <a:spLocks noChangeArrowheads="1"/>
              </p:cNvSpPr>
              <p:nvPr/>
            </p:nvSpPr>
            <p:spPr bwMode="auto">
              <a:xfrm>
                <a:off x="325703" y="5105400"/>
                <a:ext cx="3865297" cy="137160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81000" y="2495508"/>
              <a:ext cx="629548" cy="2914692"/>
              <a:chOff x="381000" y="2495508"/>
              <a:chExt cx="629548" cy="2914692"/>
            </a:xfrm>
          </p:grpSpPr>
          <p:sp>
            <p:nvSpPr>
              <p:cNvPr id="8" name="Rounded Rectangle 11"/>
              <p:cNvSpPr>
                <a:spLocks noChangeArrowheads="1"/>
              </p:cNvSpPr>
              <p:nvPr/>
            </p:nvSpPr>
            <p:spPr bwMode="auto">
              <a:xfrm>
                <a:off x="381000" y="5029200"/>
                <a:ext cx="381000" cy="3810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 b="1" dirty="0">
                    <a:solidFill>
                      <a:srgbClr val="FF660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800" b="1" dirty="0">
                  <a:solidFill>
                    <a:srgbClr val="FF660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9" name="AutoShape 19"/>
              <p:cNvSpPr>
                <a:spLocks noChangeArrowheads="1"/>
              </p:cNvSpPr>
              <p:nvPr/>
            </p:nvSpPr>
            <p:spPr bwMode="auto">
              <a:xfrm rot="16853732">
                <a:off x="-376852" y="3560646"/>
                <a:ext cx="2452537" cy="322262"/>
              </a:xfrm>
              <a:prstGeom prst="leftArrow">
                <a:avLst>
                  <a:gd name="adj1" fmla="val 50000"/>
                  <a:gd name="adj2" fmla="val 94410"/>
                </a:avLst>
              </a:prstGeom>
              <a:gradFill rotWithShape="0">
                <a:gsLst>
                  <a:gs pos="0">
                    <a:srgbClr val="0047DF"/>
                  </a:gs>
                  <a:gs pos="100000">
                    <a:srgbClr val="43E141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7D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5867400" y="304800"/>
            <a:ext cx="2971800" cy="2378965"/>
            <a:chOff x="5867400" y="304800"/>
            <a:chExt cx="2971800" cy="2378965"/>
          </a:xfrm>
        </p:grpSpPr>
        <p:grpSp>
          <p:nvGrpSpPr>
            <p:cNvPr id="11" name="Group 10"/>
            <p:cNvGrpSpPr/>
            <p:nvPr/>
          </p:nvGrpSpPr>
          <p:grpSpPr>
            <a:xfrm>
              <a:off x="5867400" y="304800"/>
              <a:ext cx="2971800" cy="1219200"/>
              <a:chOff x="5791200" y="228600"/>
              <a:chExt cx="2971800" cy="1219200"/>
            </a:xfrm>
          </p:grpSpPr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5791200" y="228600"/>
                <a:ext cx="2971800" cy="12192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6699CC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26AF00"/>
                    </a:solidFill>
                    <a:latin typeface="Verdana" charset="0"/>
                  </a:rPr>
                  <a:t>    2) Select  </a:t>
                </a:r>
                <a:endParaRPr lang="en-US" sz="2000" dirty="0">
                  <a:solidFill>
                    <a:srgbClr val="26AF00"/>
                  </a:solidFill>
                  <a:latin typeface="Verdana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943600" y="381000"/>
                <a:ext cx="2667000" cy="914400"/>
              </a:xfrm>
              <a:prstGeom prst="rect">
                <a:avLst/>
              </a:prstGeom>
              <a:noFill/>
              <a:ln w="19050" cmpd="sng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5" name="AutoShape 20"/>
              <p:cNvSpPr>
                <a:spLocks noChangeArrowheads="1"/>
              </p:cNvSpPr>
              <p:nvPr/>
            </p:nvSpPr>
            <p:spPr bwMode="auto">
              <a:xfrm>
                <a:off x="7543800" y="609600"/>
                <a:ext cx="914400" cy="533400"/>
              </a:xfrm>
              <a:prstGeom prst="roundRect">
                <a:avLst>
                  <a:gd name="adj" fmla="val 16667"/>
                </a:avLst>
              </a:prstGeom>
              <a:solidFill>
                <a:srgbClr val="D9D9D9"/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2000" dirty="0" smtClean="0">
                    <a:solidFill>
                      <a:srgbClr val="000000"/>
                    </a:solidFill>
                    <a:latin typeface="Verdana" charset="0"/>
                  </a:rPr>
                  <a:t>AND</a:t>
                </a:r>
                <a:endParaRPr lang="en-US" sz="2000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</p:grp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 rot="15612835">
              <a:off x="7239807" y="1844401"/>
              <a:ext cx="1363633" cy="315095"/>
            </a:xfrm>
            <a:prstGeom prst="leftArrow">
              <a:avLst>
                <a:gd name="adj1" fmla="val 50000"/>
                <a:gd name="adj2" fmla="val 80207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438400" y="2526466"/>
            <a:ext cx="4648200" cy="3965426"/>
            <a:chOff x="2438400" y="2526466"/>
            <a:chExt cx="4648200" cy="3965426"/>
          </a:xfrm>
        </p:grpSpPr>
        <p:grpSp>
          <p:nvGrpSpPr>
            <p:cNvPr id="16" name="Group 15"/>
            <p:cNvGrpSpPr/>
            <p:nvPr/>
          </p:nvGrpSpPr>
          <p:grpSpPr>
            <a:xfrm>
              <a:off x="2438400" y="5196491"/>
              <a:ext cx="4648200" cy="1295401"/>
              <a:chOff x="228600" y="5257799"/>
              <a:chExt cx="4648200" cy="1295401"/>
            </a:xfrm>
          </p:grpSpPr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228600" y="5257799"/>
                <a:ext cx="4648200" cy="1295401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  </a:t>
                </a: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381000" y="5638800"/>
                <a:ext cx="4191000" cy="533400"/>
                <a:chOff x="381000" y="5638800"/>
                <a:chExt cx="4191000" cy="533400"/>
              </a:xfrm>
            </p:grpSpPr>
            <p:sp>
              <p:nvSpPr>
                <p:cNvPr id="20" name="Rectangle 22"/>
                <p:cNvSpPr>
                  <a:spLocks noChangeArrowheads="1"/>
                </p:cNvSpPr>
                <p:nvPr/>
              </p:nvSpPr>
              <p:spPr bwMode="auto">
                <a:xfrm>
                  <a:off x="381000" y="5715000"/>
                  <a:ext cx="1774320" cy="381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sz="2000" dirty="0">
                      <a:solidFill>
                        <a:srgbClr val="2B5D8F"/>
                      </a:solidFill>
                      <a:latin typeface="Verdana" charset="0"/>
                    </a:rPr>
                    <a:t>3</a:t>
                  </a:r>
                  <a:r>
                    <a:rPr lang="en-US" sz="2000" dirty="0" smtClean="0">
                      <a:solidFill>
                        <a:srgbClr val="2B5D8F"/>
                      </a:solidFill>
                      <a:latin typeface="Verdana" charset="0"/>
                    </a:rPr>
                    <a:t>) </a:t>
                  </a:r>
                  <a:r>
                    <a:rPr lang="en-US" sz="2000" dirty="0">
                      <a:solidFill>
                        <a:srgbClr val="2B5D8F"/>
                      </a:solidFill>
                      <a:latin typeface="Verdana" charset="0"/>
                    </a:rPr>
                    <a:t>Then click</a:t>
                  </a:r>
                </a:p>
              </p:txBody>
            </p:sp>
            <p:sp>
              <p:nvSpPr>
                <p:cNvPr id="21" name="AutoShape 20"/>
                <p:cNvSpPr>
                  <a:spLocks noChangeArrowheads="1"/>
                </p:cNvSpPr>
                <p:nvPr/>
              </p:nvSpPr>
              <p:spPr bwMode="auto">
                <a:xfrm>
                  <a:off x="2252125" y="5638800"/>
                  <a:ext cx="2319875" cy="5334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 w="1270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1600" dirty="0" smtClean="0">
                      <a:latin typeface="Verdana" charset="0"/>
                    </a:rPr>
                    <a:t>Add to search </a:t>
                  </a:r>
                  <a:r>
                    <a:rPr lang="en-US" sz="1600" dirty="0">
                      <a:latin typeface="Verdana" charset="0"/>
                    </a:rPr>
                    <a:t>b</a:t>
                  </a:r>
                  <a:r>
                    <a:rPr lang="en-US" sz="1600" dirty="0" smtClean="0">
                      <a:latin typeface="Verdana" charset="0"/>
                    </a:rPr>
                    <a:t>uilder</a:t>
                  </a:r>
                  <a:endParaRPr lang="en-US" sz="1600" dirty="0">
                    <a:latin typeface="Verdana" charset="0"/>
                  </a:endParaRPr>
                </a:p>
              </p:txBody>
            </p:sp>
          </p:grp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342363" y="5410200"/>
                <a:ext cx="4382037" cy="1008145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 rot="2420869">
              <a:off x="5791925" y="2526466"/>
              <a:ext cx="381000" cy="3197867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28575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09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72" y="762000"/>
            <a:ext cx="8499856" cy="49363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81600" y="2895600"/>
            <a:ext cx="3810000" cy="3543300"/>
            <a:chOff x="5181600" y="2895600"/>
            <a:chExt cx="3810000" cy="3543300"/>
          </a:xfrm>
        </p:grpSpPr>
        <p:grpSp>
          <p:nvGrpSpPr>
            <p:cNvPr id="4" name="Group 3"/>
            <p:cNvGrpSpPr/>
            <p:nvPr/>
          </p:nvGrpSpPr>
          <p:grpSpPr>
            <a:xfrm>
              <a:off x="5181600" y="5181600"/>
              <a:ext cx="3810000" cy="1257300"/>
              <a:chOff x="5105400" y="3714750"/>
              <a:chExt cx="3810000" cy="1257300"/>
            </a:xfrm>
          </p:grpSpPr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5105400" y="3714750"/>
                <a:ext cx="3810000" cy="12573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3164A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5257800" y="3867150"/>
                <a:ext cx="3500230" cy="9525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5257800" y="4067175"/>
                <a:ext cx="3346172" cy="552450"/>
                <a:chOff x="5269396" y="4038600"/>
                <a:chExt cx="3346172" cy="552450"/>
              </a:xfrm>
            </p:grpSpPr>
            <p:sp>
              <p:nvSpPr>
                <p:cNvPr id="9" name="Rectangle 8"/>
                <p:cNvSpPr>
                  <a:spLocks noChangeArrowheads="1"/>
                </p:cNvSpPr>
                <p:nvPr/>
              </p:nvSpPr>
              <p:spPr bwMode="auto">
                <a:xfrm>
                  <a:off x="5269396" y="4038600"/>
                  <a:ext cx="1055204" cy="533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dirty="0">
                      <a:solidFill>
                        <a:srgbClr val="FF6600"/>
                      </a:solidFill>
                      <a:latin typeface="Verdana" charset="0"/>
                    </a:rPr>
                    <a:t>Click</a:t>
                  </a:r>
                </a:p>
              </p:txBody>
            </p:sp>
            <p:sp>
              <p:nvSpPr>
                <p:cNvPr id="10" name="Rectangle 18"/>
                <p:cNvSpPr>
                  <a:spLocks noChangeArrowheads="1"/>
                </p:cNvSpPr>
                <p:nvPr/>
              </p:nvSpPr>
              <p:spPr bwMode="auto">
                <a:xfrm>
                  <a:off x="6324600" y="4038600"/>
                  <a:ext cx="2290968" cy="552450"/>
                </a:xfrm>
                <a:prstGeom prst="rect">
                  <a:avLst/>
                </a:prstGeom>
                <a:solidFill>
                  <a:srgbClr val="CCCCCC"/>
                </a:solidFill>
                <a:ln w="9525">
                  <a:solidFill>
                    <a:srgbClr val="4C4C4C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solidFill>
                        <a:srgbClr val="191919"/>
                      </a:solidFill>
                      <a:latin typeface="Verdana" charset="0"/>
                    </a:rPr>
                    <a:t>Search PubMed</a:t>
                  </a:r>
                </a:p>
              </p:txBody>
            </p:sp>
          </p:grpSp>
        </p:grpSp>
        <p:sp>
          <p:nvSpPr>
            <p:cNvPr id="5" name="AutoShape 10"/>
            <p:cNvSpPr>
              <a:spLocks noChangeArrowheads="1"/>
            </p:cNvSpPr>
            <p:nvPr/>
          </p:nvSpPr>
          <p:spPr bwMode="auto">
            <a:xfrm>
              <a:off x="6934200" y="2895600"/>
              <a:ext cx="328360" cy="2504809"/>
            </a:xfrm>
            <a:prstGeom prst="upArrow">
              <a:avLst>
                <a:gd name="adj1" fmla="val 50000"/>
                <a:gd name="adj2" fmla="val 111393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931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10.59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52425"/>
            <a:ext cx="6210300" cy="6153150"/>
          </a:xfrm>
          <a:prstGeom prst="rect">
            <a:avLst/>
          </a:prstGeom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62000" y="4191000"/>
            <a:ext cx="7162800" cy="1524000"/>
            <a:chOff x="990600" y="4191000"/>
            <a:chExt cx="7162800" cy="1524000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990600" y="4191000"/>
              <a:ext cx="7162800" cy="1524000"/>
              <a:chOff x="838200" y="4191000"/>
              <a:chExt cx="7162800" cy="1371600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838200" y="4191000"/>
                <a:ext cx="7162800" cy="1371600"/>
              </a:xfrm>
              <a:prstGeom prst="roundRect">
                <a:avLst/>
              </a:prstGeom>
              <a:solidFill>
                <a:srgbClr val="FFFFFF"/>
              </a:solidFill>
              <a:ln w="7620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  <a:latin typeface="Calibri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990600" y="4343877"/>
                <a:ext cx="6858000" cy="1065848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  <a:latin typeface="Calibri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5" name="Rectangle 33"/>
            <p:cNvSpPr>
              <a:spLocks noChangeArrowheads="1"/>
            </p:cNvSpPr>
            <p:nvPr/>
          </p:nvSpPr>
          <p:spPr bwMode="auto">
            <a:xfrm>
              <a:off x="1333500" y="4537501"/>
              <a:ext cx="6477000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457200"/>
              <a:r>
                <a:rPr lang="en-US" sz="4800">
                  <a:solidFill>
                    <a:srgbClr val="FF8411"/>
                  </a:solidFill>
                  <a:latin typeface="Verdana" charset="0"/>
                  <a:cs typeface="Verdana" charset="0"/>
                </a:rPr>
                <a:t>PubMed Home Page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14800" y="1346200"/>
            <a:ext cx="4648200" cy="1701800"/>
            <a:chOff x="4191000" y="1371600"/>
            <a:chExt cx="4648200" cy="1701800"/>
          </a:xfrm>
        </p:grpSpPr>
        <p:grpSp>
          <p:nvGrpSpPr>
            <p:cNvPr id="9" name="Group 8"/>
            <p:cNvGrpSpPr/>
            <p:nvPr/>
          </p:nvGrpSpPr>
          <p:grpSpPr>
            <a:xfrm>
              <a:off x="4191000" y="1371600"/>
              <a:ext cx="4648200" cy="1701800"/>
              <a:chOff x="3810000" y="1371600"/>
              <a:chExt cx="5029200" cy="1701800"/>
            </a:xfrm>
          </p:grpSpPr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3810000" y="1371600"/>
                <a:ext cx="5029200" cy="17018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</a:t>
                </a:r>
                <a:endParaRPr lang="en-US" sz="40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3962400" y="1524000"/>
                <a:ext cx="4724400" cy="139700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495800" y="1866900"/>
              <a:ext cx="3962400" cy="685800"/>
              <a:chOff x="4495800" y="1866900"/>
              <a:chExt cx="3962400" cy="68580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5791200" y="1866900"/>
                <a:ext cx="2667000" cy="685800"/>
              </a:xfrm>
              <a:prstGeom prst="rect">
                <a:avLst/>
              </a:prstGeom>
              <a:solidFill>
                <a:srgbClr val="336699"/>
              </a:solidFill>
              <a:ln w="19050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Geneva" pitchFamily="-111" charset="0"/>
                  </a:rPr>
                  <a:t>Sign in to NCBI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495800" y="1924050"/>
                <a:ext cx="1219200" cy="5715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3200" dirty="0" smtClean="0">
                    <a:solidFill>
                      <a:srgbClr val="FF6600"/>
                    </a:solidFill>
                    <a:latin typeface="Verdana" charset="0"/>
                  </a:rPr>
                  <a:t>Click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</p:grpSp>
      <p:sp>
        <p:nvSpPr>
          <p:cNvPr id="15" name="AutoShape 10"/>
          <p:cNvSpPr>
            <a:spLocks noChangeArrowheads="1"/>
          </p:cNvSpPr>
          <p:nvPr/>
        </p:nvSpPr>
        <p:spPr bwMode="auto">
          <a:xfrm rot="1078842">
            <a:off x="6684185" y="521085"/>
            <a:ext cx="320675" cy="1490984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106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8" y="462407"/>
            <a:ext cx="8517763" cy="593318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14400" y="838200"/>
            <a:ext cx="4152900" cy="3467100"/>
            <a:chOff x="895350" y="1295400"/>
            <a:chExt cx="4152900" cy="3467100"/>
          </a:xfrm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505200" y="1295400"/>
              <a:ext cx="762000" cy="304800"/>
              <a:chOff x="4724400" y="990600"/>
              <a:chExt cx="457200" cy="304800"/>
            </a:xfrm>
          </p:grpSpPr>
          <p:sp>
            <p:nvSpPr>
              <p:cNvPr id="10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1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895350" y="3619500"/>
              <a:ext cx="4152900" cy="1143000"/>
              <a:chOff x="895350" y="3619500"/>
              <a:chExt cx="4152900" cy="1143000"/>
            </a:xfrm>
          </p:grpSpPr>
          <p:sp>
            <p:nvSpPr>
              <p:cNvPr id="7" name="Rectangle 12"/>
              <p:cNvSpPr>
                <a:spLocks noChangeArrowheads="1"/>
              </p:cNvSpPr>
              <p:nvPr/>
            </p:nvSpPr>
            <p:spPr bwMode="auto">
              <a:xfrm>
                <a:off x="895350" y="3619500"/>
                <a:ext cx="4152900" cy="11430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8" name="Rectangle 13"/>
              <p:cNvSpPr>
                <a:spLocks noChangeArrowheads="1"/>
              </p:cNvSpPr>
              <p:nvPr/>
            </p:nvSpPr>
            <p:spPr bwMode="auto">
              <a:xfrm>
                <a:off x="1040049" y="3771900"/>
                <a:ext cx="3863502" cy="838199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1333500" y="3924300"/>
                <a:ext cx="3276600" cy="5334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>
                  <a:lnSpc>
                    <a:spcPct val="90000"/>
                  </a:lnSpc>
                </a:pPr>
                <a:r>
                  <a:rPr lang="en-US" sz="3200" dirty="0">
                    <a:solidFill>
                      <a:srgbClr val="FF6600"/>
                    </a:solidFill>
                    <a:latin typeface="Verdana" charset="0"/>
                  </a:rPr>
                  <a:t>Click </a:t>
                </a:r>
                <a:r>
                  <a:rPr lang="en-US" sz="3200" dirty="0">
                    <a:solidFill>
                      <a:srgbClr val="336699"/>
                    </a:solidFill>
                    <a:latin typeface="Verdana" charset="0"/>
                  </a:rPr>
                  <a:t>Advanced</a:t>
                </a:r>
              </a:p>
            </p:txBody>
          </p:sp>
        </p:grp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>
              <a:off x="3733800" y="1752600"/>
              <a:ext cx="304800" cy="2209800"/>
            </a:xfrm>
            <a:prstGeom prst="upArrow">
              <a:avLst>
                <a:gd name="adj1" fmla="val 50000"/>
                <a:gd name="adj2" fmla="val 99314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71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7" y="644461"/>
            <a:ext cx="8505825" cy="5569077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9087" y="1295400"/>
            <a:ext cx="3567113" cy="304800"/>
          </a:xfrm>
          <a:prstGeom prst="rect">
            <a:avLst/>
          </a:prstGeom>
          <a:noFill/>
          <a:ln w="57150" cmpd="sng">
            <a:solidFill>
              <a:srgbClr val="33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84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3" y="632524"/>
            <a:ext cx="8511794" cy="55929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80999" y="1600200"/>
            <a:ext cx="4191001" cy="2998438"/>
            <a:chOff x="380999" y="1600200"/>
            <a:chExt cx="4191001" cy="2998438"/>
          </a:xfrm>
        </p:grpSpPr>
        <p:grpSp>
          <p:nvGrpSpPr>
            <p:cNvPr id="5" name="Group 4"/>
            <p:cNvGrpSpPr/>
            <p:nvPr/>
          </p:nvGrpSpPr>
          <p:grpSpPr>
            <a:xfrm>
              <a:off x="380999" y="1600200"/>
              <a:ext cx="4191001" cy="990600"/>
              <a:chOff x="380999" y="1600200"/>
              <a:chExt cx="4191001" cy="990600"/>
            </a:xfrm>
          </p:grpSpPr>
          <p:sp>
            <p:nvSpPr>
              <p:cNvPr id="20" name="Rectangle 12"/>
              <p:cNvSpPr>
                <a:spLocks noChangeArrowheads="1"/>
              </p:cNvSpPr>
              <p:nvPr/>
            </p:nvSpPr>
            <p:spPr bwMode="auto">
              <a:xfrm>
                <a:off x="380999" y="1600200"/>
                <a:ext cx="4191001" cy="9906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21" name="Rectangle 13"/>
              <p:cNvSpPr>
                <a:spLocks noChangeArrowheads="1"/>
              </p:cNvSpPr>
              <p:nvPr/>
            </p:nvSpPr>
            <p:spPr bwMode="auto">
              <a:xfrm>
                <a:off x="499064" y="1722239"/>
                <a:ext cx="3954869" cy="746522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605952" y="1828800"/>
                <a:ext cx="3741092" cy="428625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sz="2800" dirty="0" smtClean="0">
                    <a:solidFill>
                      <a:srgbClr val="FF6600"/>
                    </a:solidFill>
                    <a:latin typeface="Calibri"/>
                    <a:cs typeface="Calibri"/>
                  </a:rPr>
                  <a:t>Click the search number</a:t>
                </a:r>
                <a:endParaRPr lang="en-US" sz="2800" dirty="0">
                  <a:solidFill>
                    <a:srgbClr val="336699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23" name="AutoShape 10"/>
            <p:cNvSpPr>
              <a:spLocks noChangeArrowheads="1"/>
            </p:cNvSpPr>
            <p:nvPr/>
          </p:nvSpPr>
          <p:spPr bwMode="auto">
            <a:xfrm rot="10800000">
              <a:off x="1300480" y="2362200"/>
              <a:ext cx="304800" cy="2236438"/>
            </a:xfrm>
            <a:prstGeom prst="upArrow">
              <a:avLst>
                <a:gd name="adj1" fmla="val 50000"/>
                <a:gd name="adj2" fmla="val 99314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59560" y="4789138"/>
            <a:ext cx="4384040" cy="1741139"/>
            <a:chOff x="1559560" y="4789138"/>
            <a:chExt cx="4384040" cy="1741139"/>
          </a:xfrm>
        </p:grpSpPr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1559560" y="4789138"/>
              <a:ext cx="878840" cy="240062"/>
            </a:xfrm>
            <a:prstGeom prst="rect">
              <a:avLst/>
            </a:prstGeom>
            <a:noFill/>
            <a:ln w="5715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819400" y="5463477"/>
              <a:ext cx="3124200" cy="1066800"/>
              <a:chOff x="152400" y="5486400"/>
              <a:chExt cx="3124200" cy="1066800"/>
            </a:xfrm>
          </p:grpSpPr>
          <p:sp>
            <p:nvSpPr>
              <p:cNvPr id="27" name="Rectangle 12"/>
              <p:cNvSpPr>
                <a:spLocks noChangeArrowheads="1"/>
              </p:cNvSpPr>
              <p:nvPr/>
            </p:nvSpPr>
            <p:spPr bwMode="auto">
              <a:xfrm>
                <a:off x="152400" y="5486400"/>
                <a:ext cx="3124200" cy="10668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81000" y="5791200"/>
                <a:ext cx="2667000" cy="4572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dirty="0" smtClean="0">
                    <a:solidFill>
                      <a:srgbClr val="2CB603"/>
                    </a:solidFill>
                    <a:latin typeface="Calibri"/>
                    <a:cs typeface="Calibri"/>
                  </a:rPr>
                  <a:t>Click</a:t>
                </a:r>
                <a:r>
                  <a:rPr lang="en-US" dirty="0" smtClean="0">
                    <a:solidFill>
                      <a:srgbClr val="336699"/>
                    </a:solidFill>
                    <a:latin typeface="Calibri"/>
                    <a:cs typeface="Calibri"/>
                  </a:rPr>
                  <a:t> AND in builder</a:t>
                </a:r>
                <a:endParaRPr lang="en-US" dirty="0">
                  <a:solidFill>
                    <a:srgbClr val="336699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304800" y="5633085"/>
                <a:ext cx="2819400" cy="767715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6" name="Rectangle 5"/>
          <p:cNvSpPr/>
          <p:nvPr/>
        </p:nvSpPr>
        <p:spPr bwMode="auto">
          <a:xfrm>
            <a:off x="1371600" y="4636738"/>
            <a:ext cx="228858" cy="240062"/>
          </a:xfrm>
          <a:prstGeom prst="rect">
            <a:avLst/>
          </a:prstGeom>
          <a:noFill/>
          <a:ln w="38100" cap="flat" cmpd="sng" algn="ctr">
            <a:solidFill>
              <a:srgbClr val="8242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2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7" y="632523"/>
            <a:ext cx="8505825" cy="559295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05282" y="4278661"/>
            <a:ext cx="4384040" cy="1741139"/>
            <a:chOff x="1559560" y="4789138"/>
            <a:chExt cx="4384040" cy="1741139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559560" y="4789138"/>
              <a:ext cx="878840" cy="240062"/>
            </a:xfrm>
            <a:prstGeom prst="rect">
              <a:avLst/>
            </a:prstGeom>
            <a:noFill/>
            <a:ln w="5715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819400" y="5463477"/>
              <a:ext cx="3124200" cy="1066800"/>
              <a:chOff x="152400" y="5486400"/>
              <a:chExt cx="3124200" cy="1066800"/>
            </a:xfrm>
          </p:grpSpPr>
          <p:sp>
            <p:nvSpPr>
              <p:cNvPr id="12" name="Rectangle 12"/>
              <p:cNvSpPr>
                <a:spLocks noChangeArrowheads="1"/>
              </p:cNvSpPr>
              <p:nvPr/>
            </p:nvSpPr>
            <p:spPr bwMode="auto">
              <a:xfrm>
                <a:off x="152400" y="5486400"/>
                <a:ext cx="3124200" cy="10668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81000" y="5791200"/>
                <a:ext cx="2667000" cy="4572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dirty="0" smtClean="0">
                    <a:solidFill>
                      <a:srgbClr val="2CB603"/>
                    </a:solidFill>
                    <a:latin typeface="Calibri"/>
                    <a:cs typeface="Calibri"/>
                  </a:rPr>
                  <a:t>Click</a:t>
                </a:r>
                <a:r>
                  <a:rPr lang="en-US" dirty="0" smtClean="0">
                    <a:solidFill>
                      <a:srgbClr val="336699"/>
                    </a:solidFill>
                    <a:latin typeface="Calibri"/>
                    <a:cs typeface="Calibri"/>
                  </a:rPr>
                  <a:t> AND in builder</a:t>
                </a:r>
                <a:endParaRPr lang="en-US" dirty="0">
                  <a:solidFill>
                    <a:srgbClr val="336699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304800" y="5633085"/>
                <a:ext cx="2819400" cy="767715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15" name="Rectangle 14"/>
          <p:cNvSpPr/>
          <p:nvPr/>
        </p:nvSpPr>
        <p:spPr bwMode="auto">
          <a:xfrm>
            <a:off x="1371344" y="4103338"/>
            <a:ext cx="228858" cy="240062"/>
          </a:xfrm>
          <a:prstGeom prst="rect">
            <a:avLst/>
          </a:prstGeom>
          <a:noFill/>
          <a:ln w="38100" cap="flat" cmpd="sng" algn="ctr">
            <a:solidFill>
              <a:srgbClr val="8242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18253" y="1074547"/>
            <a:ext cx="4191001" cy="2998438"/>
            <a:chOff x="380999" y="1600200"/>
            <a:chExt cx="4191001" cy="2998438"/>
          </a:xfrm>
        </p:grpSpPr>
        <p:grpSp>
          <p:nvGrpSpPr>
            <p:cNvPr id="17" name="Group 16"/>
            <p:cNvGrpSpPr/>
            <p:nvPr/>
          </p:nvGrpSpPr>
          <p:grpSpPr>
            <a:xfrm>
              <a:off x="380999" y="1600200"/>
              <a:ext cx="4191001" cy="990600"/>
              <a:chOff x="380999" y="1600200"/>
              <a:chExt cx="4191001" cy="990600"/>
            </a:xfrm>
          </p:grpSpPr>
          <p:sp>
            <p:nvSpPr>
              <p:cNvPr id="19" name="Rectangle 12"/>
              <p:cNvSpPr>
                <a:spLocks noChangeArrowheads="1"/>
              </p:cNvSpPr>
              <p:nvPr/>
            </p:nvSpPr>
            <p:spPr bwMode="auto">
              <a:xfrm>
                <a:off x="380999" y="1600200"/>
                <a:ext cx="4191001" cy="9906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20" name="Rectangle 13"/>
              <p:cNvSpPr>
                <a:spLocks noChangeArrowheads="1"/>
              </p:cNvSpPr>
              <p:nvPr/>
            </p:nvSpPr>
            <p:spPr bwMode="auto">
              <a:xfrm>
                <a:off x="499064" y="1722239"/>
                <a:ext cx="3954869" cy="746522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605952" y="1828800"/>
                <a:ext cx="3741092" cy="428625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sz="2800" dirty="0" smtClean="0">
                    <a:solidFill>
                      <a:srgbClr val="FF6600"/>
                    </a:solidFill>
                    <a:latin typeface="Calibri"/>
                    <a:cs typeface="Calibri"/>
                  </a:rPr>
                  <a:t>Click the search number</a:t>
                </a:r>
                <a:endParaRPr lang="en-US" sz="2800" dirty="0">
                  <a:solidFill>
                    <a:srgbClr val="336699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18" name="AutoShape 10"/>
            <p:cNvSpPr>
              <a:spLocks noChangeArrowheads="1"/>
            </p:cNvSpPr>
            <p:nvPr/>
          </p:nvSpPr>
          <p:spPr bwMode="auto">
            <a:xfrm rot="10800000">
              <a:off x="1300480" y="2362200"/>
              <a:ext cx="304800" cy="2236438"/>
            </a:xfrm>
            <a:prstGeom prst="upArrow">
              <a:avLst>
                <a:gd name="adj1" fmla="val 50000"/>
                <a:gd name="adj2" fmla="val 99314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92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8" y="525081"/>
            <a:ext cx="8517763" cy="580783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66800" y="838200"/>
            <a:ext cx="7620000" cy="2362200"/>
            <a:chOff x="1066800" y="838200"/>
            <a:chExt cx="7620000" cy="23622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1066800" y="1524000"/>
              <a:ext cx="5638800" cy="1676400"/>
            </a:xfrm>
            <a:prstGeom prst="rect">
              <a:avLst/>
            </a:prstGeom>
            <a:noFill/>
            <a:ln w="76200" cmpd="sng">
              <a:solidFill>
                <a:srgbClr val="21A80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5" name="Rounded Rectangular Callout 4"/>
            <p:cNvSpPr/>
            <p:nvPr/>
          </p:nvSpPr>
          <p:spPr bwMode="auto">
            <a:xfrm>
              <a:off x="5638800" y="838200"/>
              <a:ext cx="3048000" cy="1219200"/>
            </a:xfrm>
            <a:prstGeom prst="wedgeRoundRectCallout">
              <a:avLst>
                <a:gd name="adj1" fmla="val -88024"/>
                <a:gd name="adj2" fmla="val 91962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4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99"/>
                  </a:solidFill>
                  <a:effectLst/>
                  <a:latin typeface="Geneva" pitchFamily="-111" charset="0"/>
                </a:rPr>
                <a:t>New Strategy in Search Builder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Geneva" pitchFamily="-111" charset="0"/>
              </a:endParaRPr>
            </a:p>
          </p:txBody>
        </p:sp>
      </p:grpSp>
      <p:sp>
        <p:nvSpPr>
          <p:cNvPr id="6" name="Rounded Rectangular Callout 5"/>
          <p:cNvSpPr/>
          <p:nvPr/>
        </p:nvSpPr>
        <p:spPr bwMode="auto">
          <a:xfrm>
            <a:off x="914400" y="4229799"/>
            <a:ext cx="2286000" cy="762000"/>
          </a:xfrm>
          <a:prstGeom prst="wedgeRoundRectCallout">
            <a:avLst>
              <a:gd name="adj1" fmla="val -30841"/>
              <a:gd name="adj2" fmla="val -132898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804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Geneva" pitchFamily="-111" charset="0"/>
              </a:rPr>
              <a:t>Click Search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804000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0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72" y="262445"/>
            <a:ext cx="8499856" cy="63331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76400" y="1464066"/>
            <a:ext cx="5029200" cy="3641334"/>
            <a:chOff x="1752600" y="1845066"/>
            <a:chExt cx="5029200" cy="3641334"/>
          </a:xfrm>
        </p:grpSpPr>
        <p:grpSp>
          <p:nvGrpSpPr>
            <p:cNvPr id="4" name="Group 3"/>
            <p:cNvGrpSpPr/>
            <p:nvPr/>
          </p:nvGrpSpPr>
          <p:grpSpPr>
            <a:xfrm>
              <a:off x="2057400" y="3886200"/>
              <a:ext cx="4724400" cy="1600200"/>
              <a:chOff x="2057400" y="4632442"/>
              <a:chExt cx="4724400" cy="1600200"/>
            </a:xfrm>
          </p:grpSpPr>
          <p:sp>
            <p:nvSpPr>
              <p:cNvPr id="7" name="Rectangle 9"/>
              <p:cNvSpPr>
                <a:spLocks noChangeArrowheads="1"/>
              </p:cNvSpPr>
              <p:nvPr/>
            </p:nvSpPr>
            <p:spPr bwMode="auto">
              <a:xfrm>
                <a:off x="2057400" y="4632442"/>
                <a:ext cx="47244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600" dirty="0">
                    <a:solidFill>
                      <a:srgbClr val="FF6600"/>
                    </a:solidFill>
                    <a:latin typeface="Verdana" charset="0"/>
                  </a:rPr>
                  <a:t>Results </a:t>
                </a: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from different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search strategy</a:t>
                </a:r>
                <a:endParaRPr lang="en-US" sz="54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8" name="Rectangle 10"/>
              <p:cNvSpPr>
                <a:spLocks noChangeArrowheads="1"/>
              </p:cNvSpPr>
              <p:nvPr/>
            </p:nvSpPr>
            <p:spPr bwMode="auto">
              <a:xfrm>
                <a:off x="2209800" y="4788106"/>
                <a:ext cx="4419600" cy="1295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752600" y="1845066"/>
              <a:ext cx="914400" cy="381000"/>
            </a:xfrm>
            <a:prstGeom prst="rect">
              <a:avLst/>
            </a:prstGeom>
            <a:noFill/>
            <a:ln w="7620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 rot="3551652">
              <a:off x="2212904" y="3074079"/>
              <a:ext cx="2233198" cy="388539"/>
            </a:xfrm>
            <a:prstGeom prst="leftArrow">
              <a:avLst>
                <a:gd name="adj1" fmla="val 50000"/>
                <a:gd name="adj2" fmla="val 109674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22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1" y="420243"/>
            <a:ext cx="8467598" cy="601751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43200" y="1398477"/>
            <a:ext cx="5532085" cy="3981259"/>
            <a:chOff x="2743200" y="1398477"/>
            <a:chExt cx="5532085" cy="3981259"/>
          </a:xfrm>
        </p:grpSpPr>
        <p:grpSp>
          <p:nvGrpSpPr>
            <p:cNvPr id="4" name="Group 3"/>
            <p:cNvGrpSpPr/>
            <p:nvPr/>
          </p:nvGrpSpPr>
          <p:grpSpPr>
            <a:xfrm>
              <a:off x="3093685" y="1398477"/>
              <a:ext cx="5181600" cy="1600200"/>
              <a:chOff x="3452793" y="2438400"/>
              <a:chExt cx="5438814" cy="1600200"/>
            </a:xfrm>
          </p:grpSpPr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3452793" y="2438400"/>
                <a:ext cx="5438814" cy="1600200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3400" dirty="0" smtClean="0">
                    <a:solidFill>
                      <a:srgbClr val="FF6600"/>
                    </a:solidFill>
                    <a:latin typeface="Verdana" charset="0"/>
                  </a:rPr>
                  <a:t>Select article # 4</a:t>
                </a:r>
                <a:r>
                  <a:rPr lang="en-US" sz="3600" dirty="0" smtClean="0">
                    <a:solidFill>
                      <a:schemeClr val="bg1"/>
                    </a:solidFill>
                    <a:latin typeface="Verdana" charset="0"/>
                  </a:rPr>
                  <a:t>.</a:t>
                </a:r>
                <a:endParaRPr lang="en-US" sz="54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3657600" y="2590800"/>
                <a:ext cx="5029200" cy="1295400"/>
              </a:xfrm>
              <a:prstGeom prst="rect">
                <a:avLst/>
              </a:prstGeom>
              <a:noFill/>
              <a:ln w="38100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5" name="AutoShape 19"/>
            <p:cNvSpPr>
              <a:spLocks noChangeArrowheads="1"/>
            </p:cNvSpPr>
            <p:nvPr/>
          </p:nvSpPr>
          <p:spPr bwMode="auto">
            <a:xfrm rot="18126335">
              <a:off x="1386563" y="3645417"/>
              <a:ext cx="3090956" cy="377682"/>
            </a:xfrm>
            <a:prstGeom prst="leftArrow">
              <a:avLst>
                <a:gd name="adj1" fmla="val 50000"/>
                <a:gd name="adj2" fmla="val 75608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600200" y="5189236"/>
            <a:ext cx="381000" cy="381000"/>
          </a:xfrm>
          <a:prstGeom prst="rect">
            <a:avLst/>
          </a:prstGeom>
          <a:solidFill>
            <a:schemeClr val="bg1"/>
          </a:solidFill>
          <a:ln w="38100">
            <a:solidFill>
              <a:srgbClr val="2B5D8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solidFill>
                  <a:srgbClr val="FF6600"/>
                </a:solidFill>
                <a:latin typeface="Times" charset="0"/>
              </a:rPr>
              <a:t>X</a:t>
            </a:r>
            <a:endParaRPr lang="en-US" sz="1400" dirty="0">
              <a:solidFill>
                <a:srgbClr val="FF66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14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1" y="420243"/>
            <a:ext cx="8467598" cy="601751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419600" y="1066800"/>
            <a:ext cx="4191000" cy="1676400"/>
            <a:chOff x="3657600" y="762000"/>
            <a:chExt cx="4191000" cy="1676400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657600" y="762000"/>
              <a:ext cx="4191000" cy="1676400"/>
            </a:xfrm>
            <a:prstGeom prst="rect">
              <a:avLst/>
            </a:prstGeom>
            <a:solidFill>
              <a:schemeClr val="bg1"/>
            </a:solidFill>
            <a:ln w="10795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>
                  <a:latin typeface="Verdana" charset="0"/>
                </a:rPr>
                <a:t>Click</a:t>
              </a:r>
              <a:r>
                <a:rPr lang="en-US" sz="3200" dirty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3200" dirty="0" smtClean="0">
                  <a:solidFill>
                    <a:srgbClr val="336699"/>
                  </a:solidFill>
                  <a:latin typeface="Verdana" charset="0"/>
                </a:rPr>
                <a:t>Summary</a:t>
              </a:r>
              <a:endParaRPr lang="en-US" sz="3200" dirty="0">
                <a:solidFill>
                  <a:srgbClr val="336699"/>
                </a:solidFill>
                <a:latin typeface="Verdana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810000" y="901700"/>
              <a:ext cx="3886200" cy="13970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3657600" y="1256448"/>
            <a:ext cx="2444626" cy="382588"/>
          </a:xfrm>
          <a:prstGeom prst="leftArrow">
            <a:avLst>
              <a:gd name="adj1" fmla="val 50000"/>
              <a:gd name="adj2" fmla="val 115340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pic>
        <p:nvPicPr>
          <p:cNvPr id="13" name="Picture 12" descr="Screen Shot 2015-04-13 at 1.03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085" y="1355839"/>
            <a:ext cx="1680210" cy="1668780"/>
          </a:xfrm>
          <a:prstGeom prst="rect">
            <a:avLst/>
          </a:prstGeom>
          <a:ln w="19050" cmpd="sng">
            <a:solidFill>
              <a:srgbClr val="7F7F7F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609600" y="2187100"/>
            <a:ext cx="3962400" cy="3385405"/>
            <a:chOff x="609600" y="2187100"/>
            <a:chExt cx="3962400" cy="3385405"/>
          </a:xfrm>
        </p:grpSpPr>
        <p:grpSp>
          <p:nvGrpSpPr>
            <p:cNvPr id="14" name="Group 13"/>
            <p:cNvGrpSpPr/>
            <p:nvPr/>
          </p:nvGrpSpPr>
          <p:grpSpPr>
            <a:xfrm>
              <a:off x="609600" y="4277105"/>
              <a:ext cx="3962400" cy="1295400"/>
              <a:chOff x="304800" y="4114800"/>
              <a:chExt cx="3962400" cy="1295400"/>
            </a:xfrm>
          </p:grpSpPr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304800" y="4114800"/>
                <a:ext cx="3962400" cy="1295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spcAft>
                    <a:spcPts val="1200"/>
                  </a:spcAft>
                </a:pPr>
                <a:endParaRPr lang="en-US" sz="2600" dirty="0">
                  <a:solidFill>
                    <a:srgbClr val="01A63A"/>
                  </a:solidFill>
                  <a:latin typeface="Verdana" charset="0"/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457200" y="4267200"/>
                <a:ext cx="3657600" cy="990599"/>
                <a:chOff x="457200" y="4267200"/>
                <a:chExt cx="3657600" cy="990599"/>
              </a:xfrm>
            </p:grpSpPr>
            <p:sp>
              <p:nvSpPr>
                <p:cNvPr id="17" name="Rectangle 12"/>
                <p:cNvSpPr>
                  <a:spLocks noChangeArrowheads="1"/>
                </p:cNvSpPr>
                <p:nvPr/>
              </p:nvSpPr>
              <p:spPr bwMode="auto">
                <a:xfrm>
                  <a:off x="457200" y="4267200"/>
                  <a:ext cx="3657600" cy="990599"/>
                </a:xfrm>
                <a:prstGeom prst="rect">
                  <a:avLst/>
                </a:prstGeom>
                <a:noFill/>
                <a:ln w="28575">
                  <a:solidFill>
                    <a:srgbClr val="5DC268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dirty="0"/>
                </a:p>
              </p:txBody>
            </p:sp>
            <p:sp>
              <p:nvSpPr>
                <p:cNvPr id="18" name="Rectangle 17"/>
                <p:cNvSpPr/>
                <p:nvPr/>
              </p:nvSpPr>
              <p:spPr bwMode="auto">
                <a:xfrm>
                  <a:off x="609600" y="4495800"/>
                  <a:ext cx="3352800" cy="6096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3200" dirty="0" smtClean="0">
                      <a:solidFill>
                        <a:srgbClr val="000000"/>
                      </a:solidFill>
                      <a:latin typeface="Verdana" charset="0"/>
                    </a:rPr>
                    <a:t>Select Abstract</a:t>
                  </a:r>
                  <a:endParaRPr kumimoji="0" lang="en-US" sz="3200" b="0" i="0" u="none" strike="noStrike" cap="none" normalizeH="0" baseline="0" dirty="0">
                    <a:solidFill>
                      <a:srgbClr val="000000"/>
                    </a:solidFill>
                    <a:effectLst/>
                    <a:latin typeface="Geneva" pitchFamily="-111" charset="0"/>
                  </a:endParaRPr>
                </a:p>
              </p:txBody>
            </p:sp>
          </p:grpSp>
        </p:grp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 rot="5400000">
              <a:off x="770502" y="3296228"/>
              <a:ext cx="2534170" cy="315913"/>
            </a:xfrm>
            <a:prstGeom prst="leftArrow">
              <a:avLst>
                <a:gd name="adj1" fmla="val 50000"/>
                <a:gd name="adj2" fmla="val 11290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834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14" y="253873"/>
            <a:ext cx="7980172" cy="635025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33600" y="533400"/>
            <a:ext cx="4381500" cy="1447800"/>
            <a:chOff x="2133600" y="533400"/>
            <a:chExt cx="4381500" cy="14478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133600" y="533400"/>
              <a:ext cx="4191000" cy="1447800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70000"/>
                </a:lnSpc>
              </a:pPr>
              <a:r>
                <a:rPr lang="en-US" sz="2800" dirty="0" smtClean="0">
                  <a:solidFill>
                    <a:srgbClr val="FF6600"/>
                  </a:solidFill>
                  <a:latin typeface="Verdana" charset="0"/>
                </a:rPr>
                <a:t>Icons </a:t>
              </a: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for full text</a:t>
              </a: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.</a:t>
              </a:r>
              <a:endParaRPr lang="en-US" sz="54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324100" y="685800"/>
              <a:ext cx="3810000" cy="1143000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 rot="10800000">
              <a:off x="4534655" y="1374918"/>
              <a:ext cx="1980445" cy="377682"/>
            </a:xfrm>
            <a:prstGeom prst="leftArrow">
              <a:avLst>
                <a:gd name="adj1" fmla="val 50000"/>
                <a:gd name="adj2" fmla="val 75608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03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14" y="253873"/>
            <a:ext cx="7980172" cy="635025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2600" y="2971800"/>
            <a:ext cx="5638800" cy="2895600"/>
            <a:chOff x="1752600" y="2971800"/>
            <a:chExt cx="5638800" cy="2895600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1752600" y="2971800"/>
              <a:ext cx="5638800" cy="1447800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2800" dirty="0" smtClean="0">
                  <a:solidFill>
                    <a:srgbClr val="FF6600"/>
                  </a:solidFill>
                  <a:latin typeface="Verdana" charset="0"/>
                </a:rPr>
                <a:t>Click       </a:t>
              </a: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for MeSH terms</a:t>
              </a: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.</a:t>
              </a:r>
              <a:endParaRPr lang="en-US" sz="54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1981200" y="3124200"/>
              <a:ext cx="5181600" cy="1143000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1" name="Rounded Rectangle 8"/>
            <p:cNvSpPr>
              <a:spLocks noChangeArrowheads="1"/>
            </p:cNvSpPr>
            <p:nvPr/>
          </p:nvSpPr>
          <p:spPr bwMode="auto">
            <a:xfrm>
              <a:off x="3200400" y="3276600"/>
              <a:ext cx="609600" cy="838200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50000"/>
                </a:lnSpc>
              </a:pPr>
              <a:endParaRPr lang="en-US" sz="2800" dirty="0" smtClean="0">
                <a:latin typeface="ＭＳ ゴシック"/>
                <a:ea typeface="ＭＳ ゴシック"/>
                <a:cs typeface="ＭＳ ゴシック"/>
              </a:endParaRPr>
            </a:p>
            <a:p>
              <a:pPr eaLnBrk="0" hangingPunct="0">
                <a:lnSpc>
                  <a:spcPct val="50000"/>
                </a:lnSpc>
              </a:pPr>
              <a:r>
                <a:rPr lang="en-US" sz="2800" dirty="0" smtClean="0">
                  <a:latin typeface="ＭＳ ゴシック"/>
                  <a:ea typeface="ＭＳ ゴシック"/>
                  <a:cs typeface="ＭＳ ゴシック"/>
                </a:rPr>
                <a:t>∨∨</a:t>
              </a:r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 rot="16200000">
              <a:off x="5372894" y="4761706"/>
              <a:ext cx="1828800" cy="382587"/>
            </a:xfrm>
            <a:prstGeom prst="leftArrow">
              <a:avLst>
                <a:gd name="adj1" fmla="val 42405"/>
                <a:gd name="adj2" fmla="val 8516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1490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11.00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9" y="321183"/>
            <a:ext cx="8473821" cy="577481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67001" y="4864101"/>
            <a:ext cx="6096000" cy="1689100"/>
            <a:chOff x="2667001" y="4864101"/>
            <a:chExt cx="6096000" cy="16891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667001" y="4864101"/>
              <a:ext cx="6096000" cy="16891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366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  </a:t>
              </a:r>
              <a:endParaRPr lang="en-US" sz="40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2819401" y="5016501"/>
              <a:ext cx="5778546" cy="13970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086101" y="5410201"/>
              <a:ext cx="5257800" cy="590550"/>
              <a:chOff x="3124200" y="5353050"/>
              <a:chExt cx="5257800" cy="590550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3124200" y="5353050"/>
                <a:ext cx="990600" cy="59055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3200" dirty="0" smtClean="0">
                    <a:solidFill>
                      <a:srgbClr val="FF6600"/>
                    </a:solidFill>
                    <a:latin typeface="Calibri"/>
                    <a:cs typeface="Calibri"/>
                  </a:rPr>
                  <a:t>Click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4038600" y="5378450"/>
                <a:ext cx="4343400" cy="520700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u="sng" dirty="0" smtClean="0">
                    <a:solidFill>
                      <a:srgbClr val="003366"/>
                    </a:solidFill>
                    <a:latin typeface="Calibri"/>
                    <a:cs typeface="Calibri"/>
                  </a:rPr>
                  <a:t>Re</a:t>
                </a:r>
                <a:r>
                  <a:rPr kumimoji="0" lang="en-US" sz="2800" b="0" i="0" u="sng" strike="noStrike" cap="none" normalizeH="0" baseline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gister</a:t>
                </a:r>
                <a:r>
                  <a:rPr kumimoji="0" lang="en-US" sz="2800" b="0" i="0" u="sng" strike="noStrike" cap="none" normalizeH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 for</a:t>
                </a:r>
                <a:r>
                  <a:rPr kumimoji="0" lang="en-US" sz="2800" b="0" i="0" u="sng" strike="noStrike" cap="none" normalizeH="0" baseline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 </a:t>
                </a:r>
                <a:r>
                  <a:rPr lang="en-US" sz="2800" u="sng" dirty="0">
                    <a:solidFill>
                      <a:srgbClr val="003366"/>
                    </a:solidFill>
                    <a:latin typeface="Calibri"/>
                    <a:cs typeface="Calibri"/>
                  </a:rPr>
                  <a:t>a</a:t>
                </a:r>
                <a:r>
                  <a:rPr kumimoji="0" lang="en-US" sz="2800" b="0" i="0" u="sng" strike="noStrike" cap="none" normalizeH="0" baseline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n NCBI account</a:t>
                </a:r>
                <a:endParaRPr kumimoji="0" lang="en-US" sz="2800" b="0" i="0" u="sng" strike="noStrike" cap="none" normalizeH="0" baseline="0" dirty="0">
                  <a:ln>
                    <a:noFill/>
                  </a:ln>
                  <a:solidFill>
                    <a:srgbClr val="003366"/>
                  </a:solidFill>
                  <a:effectLst/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 rot="18741450">
            <a:off x="2435765" y="4619100"/>
            <a:ext cx="320675" cy="1371865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312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2" y="1198816"/>
            <a:ext cx="8692896" cy="446036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25552" y="1524000"/>
            <a:ext cx="2974848" cy="2743200"/>
            <a:chOff x="225552" y="1524000"/>
            <a:chExt cx="2974848" cy="2743200"/>
          </a:xfrm>
        </p:grpSpPr>
        <p:sp>
          <p:nvSpPr>
            <p:cNvPr id="3" name="Rectangle 25"/>
            <p:cNvSpPr>
              <a:spLocks noChangeArrowheads="1"/>
            </p:cNvSpPr>
            <p:nvPr/>
          </p:nvSpPr>
          <p:spPr bwMode="auto">
            <a:xfrm>
              <a:off x="225552" y="2362200"/>
              <a:ext cx="2974848" cy="1905000"/>
            </a:xfrm>
            <a:prstGeom prst="rect">
              <a:avLst/>
            </a:prstGeom>
            <a:noFill/>
            <a:ln w="57150">
              <a:solidFill>
                <a:srgbClr val="37D14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000" dirty="0">
                <a:solidFill>
                  <a:srgbClr val="00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2000" dirty="0">
                <a:solidFill>
                  <a:srgbClr val="0BFFFF"/>
                </a:solidFill>
                <a:latin typeface="Verdana" charset="0"/>
              </a:endParaRPr>
            </a:p>
          </p:txBody>
        </p:sp>
        <p:sp>
          <p:nvSpPr>
            <p:cNvPr id="17" name="Rectangular Callout 16"/>
            <p:cNvSpPr/>
            <p:nvPr/>
          </p:nvSpPr>
          <p:spPr bwMode="auto">
            <a:xfrm>
              <a:off x="252645" y="1524000"/>
              <a:ext cx="2829222" cy="568895"/>
            </a:xfrm>
            <a:prstGeom prst="wedgeRectCallout">
              <a:avLst>
                <a:gd name="adj1" fmla="val -19907"/>
                <a:gd name="adj2" fmla="val 74938"/>
              </a:avLst>
            </a:prstGeom>
            <a:solidFill>
              <a:schemeClr val="bg1"/>
            </a:solidFill>
            <a:ln w="57150" cap="flat" cmpd="sng" algn="ctr">
              <a:solidFill>
                <a:srgbClr val="37D14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  <a:ea typeface="Verdana" charset="0"/>
                  <a:cs typeface="Verdana" charset="0"/>
                </a:rPr>
                <a:t>Mesh Terms Index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73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" y="1198816"/>
            <a:ext cx="8692896" cy="4460367"/>
          </a:xfrm>
          <a:prstGeom prst="rect">
            <a:avLst/>
          </a:prstGeom>
        </p:spPr>
      </p:pic>
      <p:sp>
        <p:nvSpPr>
          <p:cNvPr id="3" name="Rectangle 25"/>
          <p:cNvSpPr>
            <a:spLocks noChangeArrowheads="1"/>
          </p:cNvSpPr>
          <p:nvPr/>
        </p:nvSpPr>
        <p:spPr bwMode="auto">
          <a:xfrm>
            <a:off x="4343400" y="914400"/>
            <a:ext cx="4267200" cy="5029200"/>
          </a:xfrm>
          <a:prstGeom prst="rect">
            <a:avLst/>
          </a:prstGeom>
          <a:solidFill>
            <a:schemeClr val="bg1"/>
          </a:solidFill>
          <a:ln w="88900">
            <a:solidFill>
              <a:srgbClr val="2B5D8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000" dirty="0">
              <a:solidFill>
                <a:srgbClr val="00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2000" dirty="0">
              <a:solidFill>
                <a:srgbClr val="0BFFFF"/>
              </a:solidFill>
              <a:latin typeface="Verdana" charset="0"/>
            </a:endParaRPr>
          </a:p>
        </p:txBody>
      </p:sp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488051" y="1068010"/>
            <a:ext cx="3977898" cy="4723190"/>
          </a:xfrm>
          <a:prstGeom prst="rect">
            <a:avLst/>
          </a:prstGeom>
          <a:noFill/>
          <a:ln w="38100">
            <a:solidFill>
              <a:srgbClr val="5CC26A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61112" y="3723639"/>
            <a:ext cx="7189914" cy="1905000"/>
            <a:chOff x="261112" y="3723639"/>
            <a:chExt cx="7189914" cy="1905000"/>
          </a:xfrm>
        </p:grpSpPr>
        <p:sp>
          <p:nvSpPr>
            <p:cNvPr id="5" name="Rectangle 32"/>
            <p:cNvSpPr>
              <a:spLocks noChangeArrowheads="1"/>
            </p:cNvSpPr>
            <p:nvPr/>
          </p:nvSpPr>
          <p:spPr bwMode="auto">
            <a:xfrm>
              <a:off x="6096000" y="4648200"/>
              <a:ext cx="7620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>
                  <a:solidFill>
                    <a:srgbClr val="000000"/>
                  </a:solidFill>
                </a:rPr>
                <a:t>AND</a:t>
              </a:r>
            </a:p>
          </p:txBody>
        </p:sp>
        <p:sp>
          <p:nvSpPr>
            <p:cNvPr id="7" name="Rectangle 34"/>
            <p:cNvSpPr>
              <a:spLocks noChangeArrowheads="1"/>
            </p:cNvSpPr>
            <p:nvPr/>
          </p:nvSpPr>
          <p:spPr bwMode="auto">
            <a:xfrm>
              <a:off x="5546026" y="5095239"/>
              <a:ext cx="19050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 smtClean="0">
                  <a:solidFill>
                    <a:srgbClr val="FF6633"/>
                  </a:solidFill>
                  <a:latin typeface="Verdana" charset="0"/>
                </a:rPr>
                <a:t>life style</a:t>
              </a:r>
              <a:endParaRPr lang="en-US" b="1" dirty="0">
                <a:solidFill>
                  <a:srgbClr val="FF6633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61112" y="3723639"/>
              <a:ext cx="914400" cy="3048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9" name="Rectangle 27"/>
          <p:cNvSpPr>
            <a:spLocks noChangeArrowheads="1"/>
          </p:cNvSpPr>
          <p:nvPr/>
        </p:nvSpPr>
        <p:spPr bwMode="auto">
          <a:xfrm>
            <a:off x="4648200" y="1295400"/>
            <a:ext cx="3657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900" dirty="0">
                <a:solidFill>
                  <a:srgbClr val="FF6600"/>
                </a:solidFill>
                <a:latin typeface="Book Antiqua" charset="0"/>
              </a:rPr>
              <a:t>MeSH Database</a:t>
            </a:r>
            <a:endParaRPr lang="en-US" sz="2900" dirty="0">
              <a:solidFill>
                <a:srgbClr val="FF6600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lang="en-US" sz="2600" dirty="0">
                <a:solidFill>
                  <a:srgbClr val="2B5D8F"/>
                </a:solidFill>
              </a:rPr>
              <a:t>searches </a:t>
            </a:r>
            <a:r>
              <a:rPr lang="en-US" sz="2600" i="1" dirty="0">
                <a:solidFill>
                  <a:srgbClr val="2B5D8F"/>
                </a:solidFill>
              </a:rPr>
              <a:t>only</a:t>
            </a:r>
            <a:endParaRPr lang="en-US" sz="2600" i="1" dirty="0">
              <a:solidFill>
                <a:srgbClr val="2B5D8F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lang="en-US" sz="2700" i="1" dirty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2600" dirty="0">
                <a:solidFill>
                  <a:srgbClr val="2B5D8F"/>
                </a:solidFill>
              </a:rPr>
              <a:t>the</a:t>
            </a:r>
            <a:r>
              <a:rPr lang="en-US" sz="2700" dirty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2900" dirty="0">
                <a:solidFill>
                  <a:srgbClr val="FF6600"/>
                </a:solidFill>
                <a:latin typeface="Book Antiqua" charset="0"/>
              </a:rPr>
              <a:t>MeSH</a:t>
            </a:r>
            <a:r>
              <a:rPr lang="en-US" sz="2700" dirty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2600" dirty="0">
                <a:solidFill>
                  <a:srgbClr val="2B5D8F"/>
                </a:solidFill>
              </a:rPr>
              <a:t>terms</a:t>
            </a:r>
            <a:r>
              <a:rPr lang="en-US" sz="2600" dirty="0">
                <a:solidFill>
                  <a:srgbClr val="2B5D8F"/>
                </a:solidFill>
                <a:latin typeface="Verdana" charset="0"/>
              </a:rPr>
              <a:t> </a:t>
            </a:r>
            <a:r>
              <a:rPr lang="en-US" sz="2600" dirty="0">
                <a:solidFill>
                  <a:srgbClr val="2B5D8F"/>
                </a:solidFill>
              </a:rPr>
              <a:t>for: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4726" y="3048000"/>
            <a:ext cx="8004874" cy="1447800"/>
            <a:chOff x="224726" y="3048000"/>
            <a:chExt cx="8004874" cy="1447800"/>
          </a:xfrm>
        </p:grpSpPr>
        <p:sp>
          <p:nvSpPr>
            <p:cNvPr id="11" name="Rectangle 19"/>
            <p:cNvSpPr>
              <a:spLocks noChangeArrowheads="1"/>
            </p:cNvSpPr>
            <p:nvPr/>
          </p:nvSpPr>
          <p:spPr bwMode="auto">
            <a:xfrm>
              <a:off x="224726" y="3195318"/>
              <a:ext cx="2442274" cy="396304"/>
            </a:xfrm>
            <a:prstGeom prst="rect">
              <a:avLst/>
            </a:prstGeom>
            <a:noFill/>
            <a:ln w="57150" cmpd="sng">
              <a:solidFill>
                <a:srgbClr val="008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800600" y="3048000"/>
              <a:ext cx="3429000" cy="1447800"/>
              <a:chOff x="4800600" y="3048000"/>
              <a:chExt cx="3429000" cy="1447800"/>
            </a:xfrm>
          </p:grpSpPr>
          <p:sp>
            <p:nvSpPr>
              <p:cNvPr id="13" name="Rectangle 30"/>
              <p:cNvSpPr>
                <a:spLocks noChangeArrowheads="1"/>
              </p:cNvSpPr>
              <p:nvPr/>
            </p:nvSpPr>
            <p:spPr bwMode="auto">
              <a:xfrm>
                <a:off x="4876800" y="4114800"/>
                <a:ext cx="335280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b="1" dirty="0" smtClean="0">
                    <a:solidFill>
                      <a:srgbClr val="3366FF"/>
                    </a:solidFill>
                    <a:latin typeface="Verdana" charset="0"/>
                  </a:rPr>
                  <a:t>hypertension/pc</a:t>
                </a:r>
                <a:endParaRPr lang="en-US" b="1" dirty="0">
                  <a:solidFill>
                    <a:srgbClr val="3366FF"/>
                  </a:solidFill>
                </a:endParaRPr>
              </a:p>
            </p:txBody>
          </p:sp>
          <p:sp>
            <p:nvSpPr>
              <p:cNvPr id="14" name="Rectangle 32"/>
              <p:cNvSpPr>
                <a:spLocks noChangeArrowheads="1"/>
              </p:cNvSpPr>
              <p:nvPr/>
            </p:nvSpPr>
            <p:spPr bwMode="auto">
              <a:xfrm>
                <a:off x="6096000" y="3581400"/>
                <a:ext cx="76200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b="1" dirty="0">
                    <a:solidFill>
                      <a:srgbClr val="000000"/>
                    </a:solidFill>
                  </a:rPr>
                  <a:t>AND</a:t>
                </a:r>
              </a:p>
            </p:txBody>
          </p:sp>
          <p:sp>
            <p:nvSpPr>
              <p:cNvPr id="15" name="Rectangle 30"/>
              <p:cNvSpPr>
                <a:spLocks noChangeArrowheads="1"/>
              </p:cNvSpPr>
              <p:nvPr/>
            </p:nvSpPr>
            <p:spPr bwMode="auto">
              <a:xfrm>
                <a:off x="4800600" y="3048000"/>
                <a:ext cx="3352800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b="1" dirty="0" smtClean="0">
                    <a:solidFill>
                      <a:srgbClr val="3366FF"/>
                    </a:solidFill>
                    <a:latin typeface="Verdana" charset="0"/>
                  </a:rPr>
                  <a:t>hypertension/</a:t>
                </a:r>
                <a:r>
                  <a:rPr lang="en-US" b="1" dirty="0" err="1" smtClean="0">
                    <a:solidFill>
                      <a:srgbClr val="3366FF"/>
                    </a:solidFill>
                    <a:latin typeface="Verdana" charset="0"/>
                  </a:rPr>
                  <a:t>dt</a:t>
                </a:r>
                <a:endParaRPr lang="en-US" b="1" dirty="0">
                  <a:solidFill>
                    <a:srgbClr val="3366FF"/>
                  </a:solidFill>
                </a:endParaRPr>
              </a:p>
            </p:txBody>
          </p:sp>
        </p:grpSp>
      </p:grpSp>
      <p:sp>
        <p:nvSpPr>
          <p:cNvPr id="16" name="Rounded Rectangular Callout 15"/>
          <p:cNvSpPr/>
          <p:nvPr/>
        </p:nvSpPr>
        <p:spPr bwMode="auto">
          <a:xfrm>
            <a:off x="1221483" y="4216462"/>
            <a:ext cx="2362200" cy="914400"/>
          </a:xfrm>
          <a:prstGeom prst="wedgeRoundRectCallout">
            <a:avLst>
              <a:gd name="adj1" fmla="val -27493"/>
              <a:gd name="adj2" fmla="val -10169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The * indicates Major focus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4800" y="2438400"/>
            <a:ext cx="1066800" cy="233616"/>
          </a:xfrm>
          <a:prstGeom prst="rect">
            <a:avLst/>
          </a:prstGeom>
          <a:noFill/>
          <a:ln w="38100" cap="flat" cmpd="sng" algn="ctr">
            <a:solidFill>
              <a:srgbClr val="37D14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5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79" y="1187259"/>
            <a:ext cx="8440928" cy="433108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419600" y="685800"/>
            <a:ext cx="4419600" cy="5715000"/>
            <a:chOff x="4495800" y="609600"/>
            <a:chExt cx="4267200" cy="5715000"/>
          </a:xfrm>
        </p:grpSpPr>
        <p:sp>
          <p:nvSpPr>
            <p:cNvPr id="20" name="Rectangle 25"/>
            <p:cNvSpPr>
              <a:spLocks noChangeArrowheads="1"/>
            </p:cNvSpPr>
            <p:nvPr/>
          </p:nvSpPr>
          <p:spPr bwMode="auto">
            <a:xfrm>
              <a:off x="4495800" y="609600"/>
              <a:ext cx="4267200" cy="57150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000" dirty="0">
                <a:solidFill>
                  <a:srgbClr val="00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2000" dirty="0">
                <a:solidFill>
                  <a:srgbClr val="0BFFFF"/>
                </a:solidFill>
                <a:latin typeface="Verdana" charset="0"/>
              </a:endParaRPr>
            </a:p>
          </p:txBody>
        </p:sp>
        <p:sp>
          <p:nvSpPr>
            <p:cNvPr id="21" name="Rectangle 26"/>
            <p:cNvSpPr>
              <a:spLocks noChangeArrowheads="1"/>
            </p:cNvSpPr>
            <p:nvPr/>
          </p:nvSpPr>
          <p:spPr bwMode="auto">
            <a:xfrm>
              <a:off x="4648200" y="762000"/>
              <a:ext cx="3962400" cy="5418138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800600" y="1066800"/>
              <a:ext cx="3657600" cy="1905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sz="2200" dirty="0">
                  <a:solidFill>
                    <a:srgbClr val="002A7E"/>
                  </a:solidFill>
                  <a:latin typeface="Verdana" charset="0"/>
                </a:rPr>
                <a:t> </a:t>
              </a:r>
              <a:r>
                <a:rPr lang="en-US" sz="2200" dirty="0">
                  <a:solidFill>
                    <a:srgbClr val="2B5D8F"/>
                  </a:solidFill>
                  <a:latin typeface="Verdana" charset="0"/>
                </a:rPr>
                <a:t>Look at subject headings 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200" dirty="0">
                  <a:solidFill>
                    <a:srgbClr val="2B5D8F"/>
                  </a:solidFill>
                  <a:latin typeface="Verdana" charset="0"/>
                </a:rPr>
                <a:t>in the</a:t>
              </a:r>
              <a:endParaRPr lang="en-US" sz="2700" dirty="0">
                <a:solidFill>
                  <a:srgbClr val="2B5D8F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800" dirty="0">
                  <a:solidFill>
                    <a:srgbClr val="FF6600"/>
                  </a:solidFill>
                  <a:latin typeface="Book Antiqua" charset="0"/>
                </a:rPr>
                <a:t>MeSH Terms Index</a:t>
              </a:r>
              <a:endParaRPr lang="en-US" sz="2700" dirty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200" dirty="0">
                  <a:solidFill>
                    <a:srgbClr val="2B5D8F"/>
                  </a:solidFill>
                </a:rPr>
                <a:t>for additional terms.</a:t>
              </a:r>
              <a:endParaRPr lang="en-US" sz="2800" dirty="0">
                <a:solidFill>
                  <a:srgbClr val="2B5D8F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15686" y="3810000"/>
            <a:ext cx="7685314" cy="1981200"/>
            <a:chOff x="315686" y="3810000"/>
            <a:chExt cx="7685314" cy="1981200"/>
          </a:xfrm>
        </p:grpSpPr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5265537" y="4800600"/>
              <a:ext cx="2735463" cy="990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sz="3200" dirty="0" smtClean="0">
                  <a:solidFill>
                    <a:srgbClr val="26B40C"/>
                  </a:solidFill>
                  <a:latin typeface="Verdana" charset="0"/>
                </a:rPr>
                <a:t>Poverty</a:t>
              </a:r>
            </a:p>
          </p:txBody>
        </p:sp>
        <p:sp>
          <p:nvSpPr>
            <p:cNvPr id="25" name="Rectangle 19"/>
            <p:cNvSpPr>
              <a:spLocks noChangeArrowheads="1"/>
            </p:cNvSpPr>
            <p:nvPr/>
          </p:nvSpPr>
          <p:spPr bwMode="auto">
            <a:xfrm>
              <a:off x="315686" y="3810000"/>
              <a:ext cx="917448" cy="304800"/>
            </a:xfrm>
            <a:prstGeom prst="rect">
              <a:avLst/>
            </a:prstGeom>
            <a:noFill/>
            <a:ln w="127000" cap="flat" cmpd="sng" algn="ctr">
              <a:solidFill>
                <a:srgbClr val="26B40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5257800" y="3352800"/>
            <a:ext cx="2743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200" dirty="0">
                <a:solidFill>
                  <a:srgbClr val="2B5D8F"/>
                </a:solidFill>
                <a:latin typeface="Verdana" charset="0"/>
              </a:rPr>
              <a:t>You may want to 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2200" dirty="0">
                <a:solidFill>
                  <a:srgbClr val="2B5D8F"/>
                </a:solidFill>
                <a:latin typeface="Verdana" charset="0"/>
              </a:rPr>
              <a:t>write a new search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2200" dirty="0">
                <a:solidFill>
                  <a:srgbClr val="2B5D8F"/>
                </a:solidFill>
                <a:latin typeface="Verdana" charset="0"/>
              </a:rPr>
              <a:t>program using:</a:t>
            </a:r>
            <a:endParaRPr lang="en-US" sz="2800" dirty="0">
              <a:solidFill>
                <a:srgbClr val="2B5D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0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" y="533400"/>
            <a:ext cx="8614410" cy="488365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71600" y="3276600"/>
            <a:ext cx="7467600" cy="3124199"/>
            <a:chOff x="1371600" y="3429000"/>
            <a:chExt cx="7467600" cy="3124199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1371600" y="3429000"/>
              <a:ext cx="7467600" cy="3124199"/>
              <a:chOff x="771328" y="3208710"/>
              <a:chExt cx="5715000" cy="3464861"/>
            </a:xfrm>
          </p:grpSpPr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771328" y="3208710"/>
                <a:ext cx="5715000" cy="3464861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.</a:t>
                </a:r>
                <a:endParaRPr lang="en-US" sz="54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923728" y="3377728"/>
                <a:ext cx="5410200" cy="3134776"/>
              </a:xfrm>
              <a:prstGeom prst="rect">
                <a:avLst/>
              </a:prstGeom>
              <a:noFill/>
              <a:ln w="28575">
                <a:solidFill>
                  <a:srgbClr val="01A63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682826" y="3886200"/>
              <a:ext cx="6387947" cy="6098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>
                  <a:solidFill>
                    <a:srgbClr val="FF6600"/>
                  </a:solidFill>
                  <a:latin typeface="Verdana" charset="0"/>
                </a:rPr>
                <a:t>Click </a:t>
              </a:r>
              <a:r>
                <a:rPr lang="en-US" sz="3200" u="sng" dirty="0">
                  <a:solidFill>
                    <a:srgbClr val="0000FF"/>
                  </a:solidFill>
                  <a:latin typeface="Verdana" charset="0"/>
                </a:rPr>
                <a:t>Send to:</a:t>
              </a:r>
              <a:r>
                <a:rPr lang="en-US" sz="3200" dirty="0">
                  <a:solidFill>
                    <a:srgbClr val="0000FF"/>
                  </a:solidFill>
                  <a:latin typeface="Verdana" charset="0"/>
                </a:rPr>
                <a:t> </a:t>
              </a:r>
              <a:r>
                <a:rPr lang="en-US" sz="3200" dirty="0">
                  <a:solidFill>
                    <a:srgbClr val="FF6600"/>
                  </a:solidFill>
                  <a:latin typeface="Verdana" charset="0"/>
                </a:rPr>
                <a:t>and select</a:t>
              </a:r>
              <a:endParaRPr lang="en-US" sz="3200" dirty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592855" y="4572000"/>
              <a:ext cx="6567889" cy="16764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2200" dirty="0" smtClean="0">
                  <a:latin typeface="Verdana" charset="0"/>
                  <a:ea typeface="Verdana" charset="0"/>
                  <a:cs typeface="Verdana" charset="0"/>
                </a:rPr>
                <a:t>File</a:t>
              </a:r>
              <a:r>
                <a:rPr lang="en-US" sz="1800" dirty="0" smtClean="0">
                  <a:latin typeface="Verdana" charset="0"/>
                  <a:ea typeface="Verdana" charset="0"/>
                  <a:cs typeface="Verdana" charset="0"/>
                </a:rPr>
                <a:t>   to save citations to a file on your computer or</a:t>
              </a:r>
            </a:p>
            <a:p>
              <a:pPr eaLnBrk="0" hangingPunct="0"/>
              <a:endParaRPr lang="en-US" sz="1800" dirty="0" smtClean="0">
                <a:latin typeface="Verdana" charset="0"/>
                <a:ea typeface="Verdana" charset="0"/>
                <a:cs typeface="Verdana" charset="0"/>
              </a:endParaRPr>
            </a:p>
            <a:p>
              <a:pPr eaLnBrk="0" hangingPunct="0"/>
              <a:r>
                <a:rPr lang="en-US" sz="2200" dirty="0" smtClean="0">
                  <a:latin typeface="Verdana" charset="0"/>
                  <a:ea typeface="Verdana" charset="0"/>
                  <a:cs typeface="Verdana" charset="0"/>
                </a:rPr>
                <a:t>Clipboard</a:t>
              </a:r>
              <a:r>
                <a:rPr lang="en-US" sz="1800" dirty="0" smtClean="0">
                  <a:latin typeface="Verdana" charset="0"/>
                  <a:ea typeface="Verdana" charset="0"/>
                  <a:cs typeface="Verdana" charset="0"/>
                </a:rPr>
                <a:t>   to temporarily store selected citations or </a:t>
              </a:r>
            </a:p>
            <a:p>
              <a:pPr eaLnBrk="0" hangingPunct="0"/>
              <a:endParaRPr lang="en-US" sz="1800" dirty="0" smtClean="0">
                <a:latin typeface="Verdana" charset="0"/>
                <a:ea typeface="Verdana" charset="0"/>
                <a:cs typeface="Verdana" charset="0"/>
              </a:endParaRPr>
            </a:p>
            <a:p>
              <a:pPr eaLnBrk="0" hangingPunct="0"/>
              <a:r>
                <a:rPr lang="en-US" sz="2200" dirty="0" smtClean="0">
                  <a:latin typeface="Verdana" charset="0"/>
                  <a:ea typeface="Verdana" charset="0"/>
                  <a:cs typeface="Verdana" charset="0"/>
                </a:rPr>
                <a:t>E-mail   </a:t>
              </a:r>
              <a:r>
                <a:rPr lang="en-US" sz="1800" dirty="0" smtClean="0">
                  <a:latin typeface="Verdana" charset="0"/>
                  <a:ea typeface="Verdana" charset="0"/>
                  <a:cs typeface="Verdana" charset="0"/>
                </a:rPr>
                <a:t>to send citations to self or colleague</a:t>
              </a:r>
            </a:p>
            <a:p>
              <a:pPr eaLnBrk="0" hangingPunct="0"/>
              <a:endParaRPr lang="en-US" sz="1800" dirty="0" smtClean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sp>
        <p:nvSpPr>
          <p:cNvPr id="9" name="AutoShape 19"/>
          <p:cNvSpPr>
            <a:spLocks noChangeArrowheads="1"/>
          </p:cNvSpPr>
          <p:nvPr/>
        </p:nvSpPr>
        <p:spPr bwMode="auto">
          <a:xfrm rot="7657447">
            <a:off x="3038783" y="2691422"/>
            <a:ext cx="2049239" cy="407293"/>
          </a:xfrm>
          <a:prstGeom prst="leftArrow">
            <a:avLst>
              <a:gd name="adj1" fmla="val 50000"/>
              <a:gd name="adj2" fmla="val 107620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4953000" y="1447800"/>
            <a:ext cx="2833332" cy="1066800"/>
          </a:xfrm>
          <a:prstGeom prst="rect">
            <a:avLst/>
          </a:prstGeom>
          <a:noFill/>
          <a:ln w="76200" cap="flat" cmpd="sng" algn="ctr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09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55" y="999325"/>
            <a:ext cx="8594090" cy="5454269"/>
          </a:xfrm>
          <a:prstGeom prst="rect">
            <a:avLst/>
          </a:prstGeom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371600" y="381000"/>
            <a:ext cx="6400800" cy="1447800"/>
            <a:chOff x="1600200" y="3429000"/>
            <a:chExt cx="6400800" cy="1600200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1600200" y="3429000"/>
              <a:ext cx="6400800" cy="1600200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3400" dirty="0" smtClean="0">
                  <a:solidFill>
                    <a:srgbClr val="FF6600"/>
                  </a:solidFill>
                  <a:latin typeface="Verdana" charset="0"/>
                </a:rPr>
                <a:t>…or click </a:t>
              </a:r>
              <a:r>
                <a:rPr lang="en-US" sz="3400" dirty="0">
                  <a:solidFill>
                    <a:srgbClr val="FF6600"/>
                  </a:solidFill>
                  <a:latin typeface="Verdana" charset="0"/>
                </a:rPr>
                <a:t>icon for full text</a:t>
              </a: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.</a:t>
              </a:r>
              <a:endParaRPr lang="en-US" sz="54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752600" y="3581400"/>
              <a:ext cx="6080760" cy="1295400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6" name="AutoShape 19"/>
          <p:cNvSpPr>
            <a:spLocks noChangeArrowheads="1"/>
          </p:cNvSpPr>
          <p:nvPr/>
        </p:nvSpPr>
        <p:spPr bwMode="auto">
          <a:xfrm rot="13672832">
            <a:off x="5186251" y="1881484"/>
            <a:ext cx="1747963" cy="377682"/>
          </a:xfrm>
          <a:prstGeom prst="leftArrow">
            <a:avLst>
              <a:gd name="adj1" fmla="val 50000"/>
              <a:gd name="adj2" fmla="val 75608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78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889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30000"/>
              </a:lnSpc>
              <a:defRPr/>
            </a:pPr>
            <a:endParaRPr lang="en-US" sz="400" dirty="0">
              <a:solidFill>
                <a:schemeClr val="bg1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30000"/>
              </a:lnSpc>
              <a:defRPr/>
            </a:pPr>
            <a:endParaRPr lang="en-US" sz="400" dirty="0">
              <a:solidFill>
                <a:schemeClr val="bg1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30000"/>
              </a:lnSpc>
              <a:defRPr/>
            </a:pPr>
            <a:endParaRPr lang="en-US" sz="400" dirty="0">
              <a:solidFill>
                <a:schemeClr val="bg1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lang="en-US" sz="6000" u="sng" dirty="0">
                <a:solidFill>
                  <a:srgbClr val="CC0000"/>
                </a:solidFill>
                <a:latin typeface="Verdana" pitchFamily="-106" charset="0"/>
                <a:ea typeface="Verdana" pitchFamily="-106" charset="0"/>
                <a:cs typeface="Verdana" pitchFamily="-106" charset="0"/>
              </a:rPr>
              <a:t>Linking to</a:t>
            </a:r>
            <a:endParaRPr lang="en-US" sz="5400" dirty="0">
              <a:solidFill>
                <a:srgbClr val="CC0000"/>
              </a:solidFill>
              <a:latin typeface="Verdana" pitchFamily="-106" charset="0"/>
              <a:ea typeface="Verdana" pitchFamily="-106" charset="0"/>
              <a:cs typeface="Verdana" pitchFamily="-106" charset="0"/>
            </a:endParaRPr>
          </a:p>
          <a:p>
            <a:pPr algn="ctr" eaLnBrk="0" hangingPunct="0">
              <a:lnSpc>
                <a:spcPct val="140000"/>
              </a:lnSpc>
              <a:defRPr/>
            </a:pPr>
            <a:endParaRPr lang="en-US" sz="400" b="1" i="1" dirty="0">
              <a:solidFill>
                <a:srgbClr val="0BFFFF"/>
              </a:solidFill>
              <a:latin typeface="Book Antiqu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40000"/>
              </a:lnSpc>
              <a:defRPr/>
            </a:pPr>
            <a:endParaRPr lang="en-US" sz="400" b="1" i="1" dirty="0">
              <a:solidFill>
                <a:srgbClr val="0BFFFF"/>
              </a:solidFill>
              <a:latin typeface="Book Antiqu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lang="en-US" sz="7200" b="1" i="1" dirty="0">
                <a:latin typeface="Times New Roman" pitchFamily="-106" charset="0"/>
                <a:ea typeface="Times New Roman" pitchFamily="-106" charset="0"/>
                <a:cs typeface="Times New Roman" pitchFamily="-106" charset="0"/>
              </a:rPr>
              <a:t>Full-Text Articles</a:t>
            </a:r>
            <a:endParaRPr lang="en-US" sz="5400" dirty="0">
              <a:latin typeface="Times New Roman" pitchFamily="-106" charset="0"/>
              <a:ea typeface="Times New Roman" pitchFamily="-106" charset="0"/>
              <a:cs typeface="Times New Roman" pitchFamily="-106" charset="0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lang="en-US" sz="54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in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sz="5400" dirty="0">
                <a:solidFill>
                  <a:schemeClr val="bg1"/>
                </a:solidFill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sz="640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Electronic Journals</a:t>
            </a:r>
          </a:p>
          <a:p>
            <a:pPr algn="ctr" eaLnBrk="0" hangingPunct="0">
              <a:defRPr/>
            </a:pPr>
            <a:endParaRPr lang="en-US" dirty="0">
              <a:solidFill>
                <a:srgbClr val="6600CC"/>
              </a:solidFill>
              <a:latin typeface="Techno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pic>
        <p:nvPicPr>
          <p:cNvPr id="6" name="Picture 6" descr="eRaider2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3825"/>
            <a:ext cx="5867400" cy="3711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8775" y="311150"/>
            <a:ext cx="8480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When Searching from Off Campus:</a:t>
            </a:r>
            <a:endParaRPr lang="en-US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03838" y="2079625"/>
            <a:ext cx="3694112" cy="20923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Enter the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 </a:t>
            </a:r>
            <a:r>
              <a:rPr lang="en-US" sz="2000" i="1">
                <a:solidFill>
                  <a:srgbClr val="870400"/>
                </a:solidFill>
                <a:latin typeface="Verdana" charset="0"/>
              </a:rPr>
              <a:t>Eraider username and password</a:t>
            </a:r>
            <a:endParaRPr lang="en-US" sz="2000"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assigned to you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by Information Services.</a:t>
            </a: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 rot="17879237">
            <a:off x="4738792" y="2206625"/>
            <a:ext cx="331788" cy="1658937"/>
          </a:xfrm>
          <a:prstGeom prst="upArrow">
            <a:avLst>
              <a:gd name="adj1" fmla="val 50000"/>
              <a:gd name="adj2" fmla="val 82268"/>
            </a:avLst>
          </a:prstGeom>
          <a:solidFill>
            <a:srgbClr val="9804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alibri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95400" y="5486400"/>
            <a:ext cx="6553200" cy="990600"/>
            <a:chOff x="914400" y="4610100"/>
            <a:chExt cx="6553200" cy="9906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914400" y="4610100"/>
              <a:ext cx="6553200" cy="99060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1078706" y="4782234"/>
              <a:ext cx="6224587" cy="6463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>
                  <a:solidFill>
                    <a:srgbClr val="FFFFFF"/>
                  </a:solidFill>
                  <a:latin typeface="Verdana" charset="0"/>
                  <a:cs typeface="Verdana" charset="0"/>
                </a:rPr>
                <a:t>A</a:t>
              </a:r>
            </a:p>
            <a:p>
              <a:pPr algn="ctr" eaLnBrk="1" hangingPunct="1"/>
              <a:r>
                <a:rPr lang="en-US" sz="2000" b="1" dirty="0">
                  <a:latin typeface="Verdana" charset="0"/>
                  <a:cs typeface="Verdana" charset="0"/>
                </a:rPr>
                <a:t>Problems</a:t>
              </a:r>
              <a:r>
                <a:rPr lang="en-US" sz="2000" dirty="0">
                  <a:latin typeface="Verdana" charset="0"/>
                  <a:cs typeface="Verdana" charset="0"/>
                </a:rPr>
                <a:t> with </a:t>
              </a:r>
              <a:r>
                <a:rPr lang="en-US" sz="2000" dirty="0" err="1" smtClean="0">
                  <a:latin typeface="Verdana" charset="0"/>
                  <a:cs typeface="Verdana" charset="0"/>
                </a:rPr>
                <a:t>eRaider</a:t>
              </a:r>
              <a:r>
                <a:rPr lang="en-US" sz="2000" dirty="0" smtClean="0">
                  <a:latin typeface="Verdana" charset="0"/>
                  <a:cs typeface="Verdana" charset="0"/>
                </a:rPr>
                <a:t>?   </a:t>
              </a:r>
              <a:r>
                <a:rPr lang="en-US" sz="2000" dirty="0">
                  <a:latin typeface="Verdana" charset="0"/>
                  <a:cs typeface="Verdana" charset="0"/>
                </a:rPr>
                <a:t>C</a:t>
              </a:r>
              <a:r>
                <a:rPr lang="en-US" sz="2000" dirty="0" smtClean="0">
                  <a:latin typeface="Verdana" charset="0"/>
                  <a:cs typeface="Verdana" charset="0"/>
                </a:rPr>
                <a:t>all</a:t>
              </a:r>
              <a:r>
                <a:rPr lang="en-US" sz="2000" dirty="0">
                  <a:latin typeface="Verdana" charset="0"/>
                  <a:cs typeface="Verdana" charset="0"/>
                </a:rPr>
                <a:t>: 806-743</a:t>
              </a:r>
              <a:r>
                <a:rPr lang="en-US" sz="2000" dirty="0" smtClean="0">
                  <a:latin typeface="Verdana" charset="0"/>
                  <a:cs typeface="Verdana" charset="0"/>
                </a:rPr>
                <a:t>-1234 </a:t>
              </a:r>
              <a:r>
                <a:rPr lang="en-US" sz="800" dirty="0" smtClean="0">
                  <a:solidFill>
                    <a:schemeClr val="bg1"/>
                  </a:solidFill>
                  <a:latin typeface="Verdana" charset="0"/>
                  <a:cs typeface="Verdana" charset="0"/>
                </a:rPr>
                <a:t>a</a:t>
              </a:r>
              <a:endParaRPr lang="en-US" sz="800" dirty="0">
                <a:solidFill>
                  <a:schemeClr val="bg1"/>
                </a:solidFill>
                <a:latin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19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6" y="294322"/>
            <a:ext cx="6629400" cy="62693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80806" y="3048000"/>
            <a:ext cx="3733800" cy="1219200"/>
            <a:chOff x="5029200" y="3962400"/>
            <a:chExt cx="3733800" cy="1219200"/>
          </a:xfrm>
        </p:grpSpPr>
        <p:sp>
          <p:nvSpPr>
            <p:cNvPr id="4" name="Rectangle 3"/>
            <p:cNvSpPr/>
            <p:nvPr/>
          </p:nvSpPr>
          <p:spPr bwMode="auto">
            <a:xfrm>
              <a:off x="5029200" y="3962400"/>
              <a:ext cx="3733800" cy="1219200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sz="1400" dirty="0">
                <a:latin typeface="Verdana" pitchFamily="-106" charset="0"/>
                <a:ea typeface="Verdana" pitchFamily="-106" charset="0"/>
                <a:cs typeface="Verdana" pitchFamily="-106" charset="0"/>
              </a:endParaRPr>
            </a:p>
            <a:p>
              <a:pPr algn="ctr" eaLnBrk="0" hangingPunct="0">
                <a:lnSpc>
                  <a:spcPct val="120000"/>
                </a:lnSpc>
                <a:defRPr/>
              </a:pPr>
              <a:r>
                <a:rPr lang="en-US" sz="3600" dirty="0">
                  <a:latin typeface="Verdana" pitchFamily="-106" charset="0"/>
                  <a:ea typeface="Verdana" pitchFamily="-106" charset="0"/>
                  <a:cs typeface="Verdana" pitchFamily="-106" charset="0"/>
                </a:rPr>
                <a:t>Click </a:t>
              </a:r>
              <a:r>
                <a:rPr lang="en-US" sz="3600" dirty="0">
                  <a:solidFill>
                    <a:srgbClr val="4173A4"/>
                  </a:solidFill>
                  <a:latin typeface="Verdana" pitchFamily="-106" charset="0"/>
                  <a:ea typeface="Verdana" pitchFamily="-106" charset="0"/>
                  <a:cs typeface="Verdana" pitchFamily="-106" charset="0"/>
                </a:rPr>
                <a:t>PDF</a:t>
              </a:r>
            </a:p>
          </p:txBody>
        </p:sp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5181600" y="4114800"/>
              <a:ext cx="3429000" cy="914400"/>
            </a:xfrm>
            <a:prstGeom prst="rect">
              <a:avLst/>
            </a:prstGeom>
            <a:noFill/>
            <a:ln w="28575" cmpd="sng">
              <a:solidFill>
                <a:srgbClr val="FF9D4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6" name="AutoShape 10"/>
          <p:cNvSpPr>
            <a:spLocks noChangeArrowheads="1"/>
          </p:cNvSpPr>
          <p:nvPr/>
        </p:nvSpPr>
        <p:spPr bwMode="auto">
          <a:xfrm rot="21304530">
            <a:off x="6011341" y="1765942"/>
            <a:ext cx="379412" cy="1594550"/>
          </a:xfrm>
          <a:prstGeom prst="upArrow">
            <a:avLst>
              <a:gd name="adj1" fmla="val 50000"/>
              <a:gd name="adj2" fmla="val 978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28575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298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9811"/>
            <a:ext cx="4483481" cy="6318377"/>
          </a:xfrm>
          <a:prstGeom prst="rect">
            <a:avLst/>
          </a:prstGeom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572000" y="1371600"/>
            <a:ext cx="4267200" cy="1600200"/>
            <a:chOff x="4572000" y="1524000"/>
            <a:chExt cx="4267200" cy="1600200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4572000" y="1524000"/>
              <a:ext cx="4267200" cy="1600200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9999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r>
                <a:rPr lang="en-US" sz="2800" dirty="0">
                  <a:solidFill>
                    <a:srgbClr val="FF8000"/>
                  </a:solidFill>
                  <a:latin typeface="Verdana" charset="0"/>
                </a:rPr>
                <a:t>Full Text Article </a:t>
              </a:r>
            </a:p>
            <a:p>
              <a:pPr algn="ctr" eaLnBrk="0" hangingPunct="0">
                <a:lnSpc>
                  <a:spcPct val="160000"/>
                </a:lnSpc>
              </a:pPr>
              <a:endParaRPr lang="en-US" sz="4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60000"/>
                </a:lnSpc>
              </a:pPr>
              <a:r>
                <a:rPr lang="en-US" sz="400" dirty="0">
                  <a:solidFill>
                    <a:schemeClr val="bg1"/>
                  </a:solidFill>
                  <a:latin typeface="Verdana" charset="0"/>
                </a:rPr>
                <a:t> </a:t>
              </a: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4724400" y="1662544"/>
              <a:ext cx="3962400" cy="1309255"/>
            </a:xfrm>
            <a:prstGeom prst="rect">
              <a:avLst/>
            </a:prstGeom>
            <a:noFill/>
            <a:ln w="28575">
              <a:solidFill>
                <a:srgbClr val="0072A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572000" y="4495800"/>
            <a:ext cx="4267200" cy="1447800"/>
            <a:chOff x="384" y="2304"/>
            <a:chExt cx="3216" cy="1056"/>
          </a:xfrm>
        </p:grpSpPr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>
              <a:off x="384" y="2304"/>
              <a:ext cx="3216" cy="1056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9999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r>
                <a:rPr lang="en-US" sz="2800" dirty="0">
                  <a:solidFill>
                    <a:srgbClr val="FF8000"/>
                  </a:solidFill>
                  <a:latin typeface="Verdana" charset="0"/>
                </a:rPr>
                <a:t>Close Article </a:t>
              </a:r>
            </a:p>
            <a:p>
              <a:pPr algn="ctr" eaLnBrk="0" hangingPunct="0">
                <a:lnSpc>
                  <a:spcPct val="160000"/>
                </a:lnSpc>
              </a:pPr>
              <a:endParaRPr lang="en-US" sz="4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60000"/>
                </a:lnSpc>
              </a:pPr>
              <a:r>
                <a:rPr lang="en-US" sz="400" dirty="0">
                  <a:solidFill>
                    <a:schemeClr val="bg1"/>
                  </a:solidFill>
                  <a:latin typeface="Verdana" charset="0"/>
                </a:rPr>
                <a:t> </a:t>
              </a: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480" y="2400"/>
              <a:ext cx="3024" cy="864"/>
            </a:xfrm>
            <a:prstGeom prst="rect">
              <a:avLst/>
            </a:prstGeom>
            <a:noFill/>
            <a:ln w="28575">
              <a:solidFill>
                <a:srgbClr val="0072A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280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371600" y="2667000"/>
            <a:ext cx="64008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72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Saving Searches</a:t>
            </a:r>
            <a:endParaRPr lang="en-US" sz="72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17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11.03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03098"/>
            <a:ext cx="8080248" cy="60518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514600" y="5181600"/>
            <a:ext cx="13716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86200" y="2667000"/>
            <a:ext cx="4837633" cy="1911350"/>
            <a:chOff x="3886200" y="2667000"/>
            <a:chExt cx="4837633" cy="191135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886200" y="2667000"/>
              <a:ext cx="4837633" cy="191135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366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  </a:t>
              </a:r>
              <a:endParaRPr lang="en-US" sz="40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4041230" y="2822575"/>
              <a:ext cx="4527573" cy="16002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238217" y="3032125"/>
              <a:ext cx="2133600" cy="590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3000" dirty="0" smtClean="0">
                  <a:solidFill>
                    <a:srgbClr val="FF6600"/>
                  </a:solidFill>
                  <a:latin typeface="Calibri"/>
                  <a:cs typeface="Calibri"/>
                </a:rPr>
                <a:t>Fill out form</a:t>
              </a:r>
              <a:endParaRPr kumimoji="0" 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243383" y="3698875"/>
              <a:ext cx="4062417" cy="520700"/>
              <a:chOff x="4243383" y="3698875"/>
              <a:chExt cx="4062417" cy="520700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5867400" y="3698875"/>
                <a:ext cx="2438400" cy="520700"/>
              </a:xfrm>
              <a:prstGeom prst="rect">
                <a:avLst/>
              </a:prstGeom>
              <a:solidFill>
                <a:srgbClr val="336699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 smtClean="0">
                    <a:solidFill>
                      <a:schemeClr val="bg1"/>
                    </a:solidFill>
                    <a:latin typeface="Calibri"/>
                    <a:cs typeface="Calibri"/>
                  </a:rPr>
                  <a:t>Create </a:t>
                </a:r>
                <a:r>
                  <a:rPr kumimoji="0" lang="en-US" sz="2800" b="0" i="0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libri"/>
                    <a:cs typeface="Calibri"/>
                  </a:rPr>
                  <a:t>account</a:t>
                </a:r>
                <a:endParaRPr kumimoji="0" lang="en-US" sz="2800" b="0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cs typeface="Calibri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4243383" y="3773488"/>
                <a:ext cx="1600200" cy="371474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000" dirty="0" smtClean="0">
                    <a:solidFill>
                      <a:srgbClr val="FF6600"/>
                    </a:solidFill>
                    <a:latin typeface="Calibri"/>
                    <a:cs typeface="Calibri"/>
                  </a:rPr>
                  <a:t>and click</a:t>
                </a:r>
                <a:endParaRPr kumimoji="0" lang="en-US" sz="3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1" name="AutoShape 10"/>
          <p:cNvSpPr>
            <a:spLocks noChangeArrowheads="1"/>
          </p:cNvSpPr>
          <p:nvPr/>
        </p:nvSpPr>
        <p:spPr bwMode="auto">
          <a:xfrm rot="12709754">
            <a:off x="3786936" y="4064360"/>
            <a:ext cx="320675" cy="1881999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284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85507"/>
            <a:ext cx="8264144" cy="470458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3400" y="228600"/>
            <a:ext cx="4419600" cy="1371600"/>
            <a:chOff x="533400" y="228600"/>
            <a:chExt cx="4419600" cy="1371600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533400" y="228600"/>
              <a:ext cx="4419600" cy="1371600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3200" dirty="0">
                  <a:solidFill>
                    <a:srgbClr val="FF6600"/>
                  </a:solidFill>
                  <a:latin typeface="Verdana" charset="0"/>
                </a:rPr>
                <a:t>C</a:t>
              </a:r>
              <a:r>
                <a:rPr lang="en-US" sz="3200" dirty="0" smtClean="0">
                  <a:solidFill>
                    <a:srgbClr val="FF6600"/>
                  </a:solidFill>
                  <a:latin typeface="Verdana" charset="0"/>
                </a:rPr>
                <a:t>lick </a:t>
              </a:r>
              <a:r>
                <a:rPr lang="en-US" sz="3200" dirty="0" smtClean="0">
                  <a:solidFill>
                    <a:srgbClr val="336699"/>
                  </a:solidFill>
                  <a:latin typeface="Verdana" charset="0"/>
                </a:rPr>
                <a:t>Advanced</a:t>
              </a:r>
              <a:r>
                <a:rPr lang="en-US" sz="3600" dirty="0" smtClean="0">
                  <a:solidFill>
                    <a:schemeClr val="bg1"/>
                  </a:solidFill>
                  <a:latin typeface="Verdana" charset="0"/>
                </a:rPr>
                <a:t>.</a:t>
              </a:r>
              <a:endParaRPr lang="en-US" sz="54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762000" y="457200"/>
              <a:ext cx="3962400" cy="914400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6" name="AutoShape 19"/>
          <p:cNvSpPr>
            <a:spLocks noChangeArrowheads="1"/>
          </p:cNvSpPr>
          <p:nvPr/>
        </p:nvSpPr>
        <p:spPr bwMode="auto">
          <a:xfrm rot="14658647">
            <a:off x="1673633" y="1587343"/>
            <a:ext cx="1274481" cy="311022"/>
          </a:xfrm>
          <a:prstGeom prst="leftArrow">
            <a:avLst>
              <a:gd name="adj1" fmla="val 50000"/>
              <a:gd name="adj2" fmla="val 75608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4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1" y="252158"/>
            <a:ext cx="8295259" cy="6353683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6553200" y="3733800"/>
            <a:ext cx="2286000" cy="914400"/>
          </a:xfrm>
          <a:prstGeom prst="wedgeRoundRectCallout">
            <a:avLst>
              <a:gd name="adj1" fmla="val -24781"/>
              <a:gd name="adj2" fmla="val 6431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FF66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FF6633"/>
                </a:solidFill>
                <a:effectLst/>
                <a:latin typeface="Calibri"/>
                <a:cs typeface="Calibri"/>
              </a:rPr>
              <a:t>Click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Calibri"/>
                <a:cs typeface="Calibri"/>
              </a:rPr>
              <a:t> </a:t>
            </a: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Calibri"/>
                <a:cs typeface="Calibri"/>
              </a:rPr>
              <a:t>40</a:t>
            </a:r>
            <a:endParaRPr kumimoji="0" lang="en-US" sz="3600" b="0" i="0" u="sng" strike="noStrike" cap="none" normalizeH="0" baseline="0" dirty="0">
              <a:ln>
                <a:noFill/>
              </a:ln>
              <a:solidFill>
                <a:srgbClr val="336699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19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06425"/>
            <a:ext cx="8458200" cy="564515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2057400" y="1905000"/>
            <a:ext cx="3733800" cy="762000"/>
          </a:xfrm>
          <a:prstGeom prst="wedgeRoundRectCallout">
            <a:avLst>
              <a:gd name="adj1" fmla="val -8355"/>
              <a:gd name="adj2" fmla="val -13239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FF66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6633"/>
                </a:solidFill>
                <a:effectLst/>
                <a:latin typeface="Verdana" charset="0"/>
                <a:ea typeface="Verdana" charset="0"/>
                <a:cs typeface="Verdana" charset="0"/>
              </a:rPr>
              <a:t>Click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Verdana" charset="0"/>
                <a:ea typeface="Verdana" charset="0"/>
                <a:cs typeface="Verdana" charset="0"/>
              </a:rPr>
              <a:t> 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Verdana" charset="0"/>
                <a:ea typeface="Verdana" charset="0"/>
                <a:cs typeface="Verdana" charset="0"/>
              </a:rPr>
              <a:t>Create alert</a:t>
            </a:r>
            <a:endParaRPr kumimoji="0" lang="en-US" sz="2800" b="0" i="0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98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" y="268986"/>
            <a:ext cx="7198360" cy="632002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67200" y="2209800"/>
            <a:ext cx="3429000" cy="762000"/>
            <a:chOff x="4267200" y="2667000"/>
            <a:chExt cx="3429000" cy="762000"/>
          </a:xfrm>
        </p:grpSpPr>
        <p:sp>
          <p:nvSpPr>
            <p:cNvPr id="4" name="Rounded Rectangular Callout 3"/>
            <p:cNvSpPr/>
            <p:nvPr/>
          </p:nvSpPr>
          <p:spPr bwMode="auto">
            <a:xfrm>
              <a:off x="4267200" y="2667000"/>
              <a:ext cx="3429000" cy="762000"/>
            </a:xfrm>
            <a:prstGeom prst="wedgeRoundRectCallout">
              <a:avLst>
                <a:gd name="adj1" fmla="val -105467"/>
                <a:gd name="adj2" fmla="val 53213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334000" y="2895600"/>
              <a:ext cx="381000" cy="381000"/>
              <a:chOff x="5867400" y="3657600"/>
              <a:chExt cx="381000" cy="381000"/>
            </a:xfrm>
          </p:grpSpPr>
          <p:sp>
            <p:nvSpPr>
              <p:cNvPr id="8" name="Oval 7"/>
              <p:cNvSpPr/>
              <p:nvPr/>
            </p:nvSpPr>
            <p:spPr bwMode="auto">
              <a:xfrm>
                <a:off x="5867400" y="3657600"/>
                <a:ext cx="381000" cy="381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 bwMode="auto">
              <a:xfrm>
                <a:off x="5867400" y="3657600"/>
                <a:ext cx="304800" cy="304800"/>
              </a:xfrm>
              <a:prstGeom prst="ellips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 bwMode="auto">
            <a:xfrm>
              <a:off x="4419600" y="2819400"/>
              <a:ext cx="914400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sz="2800" dirty="0">
                  <a:solidFill>
                    <a:srgbClr val="3366FF"/>
                  </a:solidFill>
                  <a:latin typeface="Calibri"/>
                  <a:cs typeface="Calibri"/>
                </a:rPr>
                <a:t>Click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715000" y="2819400"/>
              <a:ext cx="1905000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sz="2800" dirty="0" smtClean="0">
                  <a:solidFill>
                    <a:srgbClr val="3366FF"/>
                  </a:solidFill>
                  <a:latin typeface="Calibri"/>
                  <a:cs typeface="Calibri"/>
                </a:rPr>
                <a:t>Yes, please.</a:t>
              </a:r>
              <a:endParaRPr lang="en-US" sz="2800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24400" y="3124200"/>
            <a:ext cx="2895600" cy="762000"/>
            <a:chOff x="4724400" y="3124200"/>
            <a:chExt cx="2895600" cy="762000"/>
          </a:xfrm>
        </p:grpSpPr>
        <p:sp>
          <p:nvSpPr>
            <p:cNvPr id="11" name="Rounded Rectangular Callout 10"/>
            <p:cNvSpPr/>
            <p:nvPr/>
          </p:nvSpPr>
          <p:spPr bwMode="auto">
            <a:xfrm>
              <a:off x="4724400" y="3124200"/>
              <a:ext cx="2895600" cy="762000"/>
            </a:xfrm>
            <a:prstGeom prst="wedgeRoundRectCallout">
              <a:avLst>
                <a:gd name="adj1" fmla="val -102677"/>
                <a:gd name="adj2" fmla="val 3234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838700" y="3238500"/>
              <a:ext cx="2667000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sz="2800" dirty="0" smtClean="0">
                  <a:solidFill>
                    <a:srgbClr val="3366FF"/>
                  </a:solidFill>
                  <a:latin typeface="Calibri"/>
                  <a:cs typeface="Calibri"/>
                </a:rPr>
                <a:t>Select frequency</a:t>
              </a:r>
              <a:endParaRPr lang="en-US" sz="2800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13" name="Picture 12" descr="Screen Shot 2014-08-26 at 6.04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556000"/>
            <a:ext cx="863600" cy="55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ounded Rectangle 13"/>
          <p:cNvSpPr/>
          <p:nvPr/>
        </p:nvSpPr>
        <p:spPr bwMode="auto">
          <a:xfrm>
            <a:off x="2209800" y="3733800"/>
            <a:ext cx="863600" cy="228600"/>
          </a:xfrm>
          <a:prstGeom prst="roundRect">
            <a:avLst/>
          </a:prstGeom>
          <a:noFill/>
          <a:ln w="38100" cap="flat" cmpd="sng" algn="ctr">
            <a:solidFill>
              <a:srgbClr val="32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11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16" y="249174"/>
            <a:ext cx="7211568" cy="63596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43400" y="3124200"/>
            <a:ext cx="1981200" cy="762000"/>
            <a:chOff x="4953000" y="2743200"/>
            <a:chExt cx="2895600" cy="762000"/>
          </a:xfrm>
        </p:grpSpPr>
        <p:sp>
          <p:nvSpPr>
            <p:cNvPr id="4" name="Rounded Rectangular Callout 3"/>
            <p:cNvSpPr/>
            <p:nvPr/>
          </p:nvSpPr>
          <p:spPr bwMode="auto">
            <a:xfrm>
              <a:off x="4953000" y="2743200"/>
              <a:ext cx="2895600" cy="762000"/>
            </a:xfrm>
            <a:prstGeom prst="wedgeRoundRectCallout">
              <a:avLst>
                <a:gd name="adj1" fmla="val -89743"/>
                <a:gd name="adj2" fmla="val 65792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5105400" y="2857500"/>
              <a:ext cx="2667000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sz="2800" dirty="0" smtClean="0">
                  <a:solidFill>
                    <a:srgbClr val="3366FF"/>
                  </a:solidFill>
                  <a:latin typeface="Calibri"/>
                  <a:cs typeface="Calibri"/>
                </a:rPr>
                <a:t>Select day</a:t>
              </a:r>
              <a:endParaRPr lang="en-US" sz="2800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6" name="Picture 5" descr="Screen Shot 2014-08-26 at 6.05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657600"/>
            <a:ext cx="1270000" cy="14986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Rounded Rectangle 6"/>
          <p:cNvSpPr/>
          <p:nvPr/>
        </p:nvSpPr>
        <p:spPr bwMode="auto">
          <a:xfrm>
            <a:off x="2209800" y="3886200"/>
            <a:ext cx="914400" cy="228600"/>
          </a:xfrm>
          <a:prstGeom prst="roundRect">
            <a:avLst/>
          </a:prstGeom>
          <a:noFill/>
          <a:ln w="38100" cap="flat" cmpd="sng" algn="ctr">
            <a:solidFill>
              <a:srgbClr val="32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31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16" y="249174"/>
            <a:ext cx="7211568" cy="6359652"/>
          </a:xfrm>
          <a:prstGeom prst="rect">
            <a:avLst/>
          </a:prstGeom>
        </p:spPr>
      </p:pic>
      <p:pic>
        <p:nvPicPr>
          <p:cNvPr id="7" name="Picture 6" descr="Screen Shot 2014-08-26 at 6.05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987800"/>
            <a:ext cx="1562100" cy="1117600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4762500" y="3683000"/>
            <a:ext cx="3200400" cy="762000"/>
            <a:chOff x="4724400" y="3352800"/>
            <a:chExt cx="3200400" cy="762000"/>
          </a:xfrm>
        </p:grpSpPr>
        <p:sp>
          <p:nvSpPr>
            <p:cNvPr id="9" name="Rounded Rectangular Callout 8"/>
            <p:cNvSpPr/>
            <p:nvPr/>
          </p:nvSpPr>
          <p:spPr bwMode="auto">
            <a:xfrm>
              <a:off x="4724400" y="3352800"/>
              <a:ext cx="3200400" cy="762000"/>
            </a:xfrm>
            <a:prstGeom prst="wedgeRoundRectCallout">
              <a:avLst>
                <a:gd name="adj1" fmla="val -89743"/>
                <a:gd name="adj2" fmla="val 65792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876800" y="3524250"/>
              <a:ext cx="2947737" cy="4191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dirty="0" smtClean="0">
                  <a:solidFill>
                    <a:srgbClr val="3366FF"/>
                  </a:solidFill>
                  <a:latin typeface="Calibri"/>
                  <a:cs typeface="Calibri"/>
                </a:rPr>
                <a:t>Select Report format</a:t>
              </a:r>
              <a:endParaRPr lang="en-US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1" name="Rounded Rectangle 10"/>
          <p:cNvSpPr/>
          <p:nvPr/>
        </p:nvSpPr>
        <p:spPr bwMode="auto">
          <a:xfrm>
            <a:off x="2286000" y="4430183"/>
            <a:ext cx="914400" cy="228600"/>
          </a:xfrm>
          <a:prstGeom prst="roundRect">
            <a:avLst/>
          </a:prstGeom>
          <a:noFill/>
          <a:ln w="38100" cap="flat" cmpd="sng" algn="ctr">
            <a:solidFill>
              <a:srgbClr val="32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3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"/>
          <a:stretch/>
        </p:blipFill>
        <p:spPr>
          <a:xfrm>
            <a:off x="966216" y="249174"/>
            <a:ext cx="7211568" cy="630936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19600" y="3352800"/>
            <a:ext cx="3429000" cy="762000"/>
            <a:chOff x="4648200" y="3276600"/>
            <a:chExt cx="3429000" cy="762000"/>
          </a:xfrm>
        </p:grpSpPr>
        <p:sp>
          <p:nvSpPr>
            <p:cNvPr id="12" name="Rounded Rectangular Callout 11"/>
            <p:cNvSpPr/>
            <p:nvPr/>
          </p:nvSpPr>
          <p:spPr bwMode="auto">
            <a:xfrm>
              <a:off x="4648200" y="3276600"/>
              <a:ext cx="3429000" cy="762000"/>
            </a:xfrm>
            <a:prstGeom prst="wedgeRoundRectCallout">
              <a:avLst>
                <a:gd name="adj1" fmla="val -85977"/>
                <a:gd name="adj2" fmla="val 8675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724400" y="3448050"/>
              <a:ext cx="3245376" cy="4191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dirty="0" smtClean="0">
                  <a:solidFill>
                    <a:srgbClr val="3366FF"/>
                  </a:solidFill>
                  <a:latin typeface="Calibri"/>
                  <a:cs typeface="Calibri"/>
                </a:rPr>
                <a:t>Select Number of items:</a:t>
              </a:r>
              <a:endParaRPr lang="en-US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14" name="Picture 13" descr="Screen Shot 2014-08-26 at 6.06.3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r="-67"/>
          <a:stretch/>
        </p:blipFill>
        <p:spPr>
          <a:xfrm>
            <a:off x="2209800" y="4343400"/>
            <a:ext cx="886968" cy="1115568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2438400" y="5715000"/>
            <a:ext cx="2514600" cy="762000"/>
            <a:chOff x="2057400" y="5867400"/>
            <a:chExt cx="2514600" cy="762000"/>
          </a:xfrm>
        </p:grpSpPr>
        <p:sp>
          <p:nvSpPr>
            <p:cNvPr id="16" name="Rounded Rectangular Callout 15"/>
            <p:cNvSpPr/>
            <p:nvPr/>
          </p:nvSpPr>
          <p:spPr bwMode="auto">
            <a:xfrm>
              <a:off x="2057400" y="5867400"/>
              <a:ext cx="2514600" cy="762000"/>
            </a:xfrm>
            <a:prstGeom prst="wedgeRoundRectCallout">
              <a:avLst>
                <a:gd name="adj1" fmla="val -68046"/>
                <a:gd name="adj2" fmla="val -20224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23A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 Click</a:t>
              </a:r>
              <a:endParaRPr kumimoji="0" lang="en-US" sz="24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3200400" y="6019800"/>
              <a:ext cx="990600" cy="457200"/>
            </a:xfrm>
            <a:prstGeom prst="roundRect">
              <a:avLst/>
            </a:prstGeom>
            <a:solidFill>
              <a:srgbClr val="336699"/>
            </a:solidFill>
            <a:ln w="19050" cap="flat" cmpd="sng" algn="ctr">
              <a:solidFill>
                <a:srgbClr val="004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  <a:latin typeface="Geneva" pitchFamily="-111" charset="0"/>
                </a:rPr>
                <a:t>Save</a:t>
              </a: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2182368" y="5213985"/>
            <a:ext cx="914400" cy="228600"/>
          </a:xfrm>
          <a:prstGeom prst="roundRect">
            <a:avLst/>
          </a:prstGeom>
          <a:noFill/>
          <a:ln w="38100" cap="flat" cmpd="sng" algn="ctr">
            <a:solidFill>
              <a:srgbClr val="32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57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4" y="283464"/>
            <a:ext cx="6748272" cy="6291072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86000" y="2209800"/>
            <a:ext cx="2590800" cy="304800"/>
          </a:xfrm>
          <a:prstGeom prst="rect">
            <a:avLst/>
          </a:prstGeom>
          <a:noFill/>
          <a:ln w="76200" cmpd="sng">
            <a:solidFill>
              <a:srgbClr val="21A80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4" name="Rounded Rectangular Callout 3"/>
          <p:cNvSpPr/>
          <p:nvPr/>
        </p:nvSpPr>
        <p:spPr bwMode="auto">
          <a:xfrm>
            <a:off x="2514600" y="3199301"/>
            <a:ext cx="2971800" cy="762000"/>
          </a:xfrm>
          <a:prstGeom prst="wedgeRoundRectCallout">
            <a:avLst>
              <a:gd name="adj1" fmla="val -36332"/>
              <a:gd name="adj2" fmla="val -132318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rPr>
              <a:t>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Geneva" pitchFamily="-111" charset="0"/>
              </a:rPr>
              <a:t>Search is saved.</a:t>
            </a:r>
            <a:endParaRPr kumimoji="0" lang="en-US" sz="2400" b="0" i="0" strike="noStrike" cap="none" normalizeH="0" baseline="0" dirty="0">
              <a:ln>
                <a:noFill/>
              </a:ln>
              <a:effectLst/>
              <a:latin typeface="Geneva" pitchFamily="-111" charset="0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5029200" y="1143000"/>
            <a:ext cx="3124200" cy="917448"/>
          </a:xfrm>
          <a:prstGeom prst="wedgeRoundRectCallout">
            <a:avLst>
              <a:gd name="adj1" fmla="val 18686"/>
              <a:gd name="adj2" fmla="val -11645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8000"/>
                </a:solidFill>
                <a:effectLst/>
                <a:latin typeface="Calibri"/>
                <a:cs typeface="Calibri"/>
              </a:rPr>
              <a:t>Click My NCBI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8000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524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88" y="342773"/>
            <a:ext cx="5907024" cy="6172454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2590800" y="2819400"/>
            <a:ext cx="4876800" cy="762000"/>
          </a:xfrm>
          <a:prstGeom prst="wedgeRoundRectCallout">
            <a:avLst>
              <a:gd name="adj1" fmla="val 30327"/>
              <a:gd name="adj2" fmla="val -14175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rPr>
              <a:t>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Geneva" pitchFamily="-111" charset="0"/>
              </a:rPr>
              <a:t>Click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rPr>
              <a:t> </a:t>
            </a: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Geneva" pitchFamily="-111" charset="0"/>
              </a:rPr>
              <a:t>Manage Saved Searches</a:t>
            </a:r>
            <a:endParaRPr kumimoji="0" lang="en-US" sz="2400" b="0" i="0" u="sng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86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" y="2458085"/>
            <a:ext cx="8689340" cy="194183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914400" y="4572000"/>
            <a:ext cx="3810000" cy="762000"/>
          </a:xfrm>
          <a:prstGeom prst="wedgeRoundRectCallout">
            <a:avLst>
              <a:gd name="adj1" fmla="val -30863"/>
              <a:gd name="adj2" fmla="val -137559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rPr>
              <a:t>  Click to re-run search.</a:t>
            </a:r>
            <a:endParaRPr kumimoji="0" lang="en-US" sz="2400" b="0" i="0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Geneva" pitchFamily="-111" charset="0"/>
            </a:endParaRPr>
          </a:p>
        </p:txBody>
      </p:sp>
      <p:sp>
        <p:nvSpPr>
          <p:cNvPr id="4" name="Rounded Rectangular Callout 3"/>
          <p:cNvSpPr/>
          <p:nvPr/>
        </p:nvSpPr>
        <p:spPr bwMode="auto">
          <a:xfrm>
            <a:off x="685634" y="1066800"/>
            <a:ext cx="2971966" cy="1066800"/>
          </a:xfrm>
          <a:prstGeom prst="wedgeRoundRectCallout">
            <a:avLst>
              <a:gd name="adj1" fmla="val 34379"/>
              <a:gd name="adj2" fmla="val 130819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Delete</a:t>
            </a:r>
          </a:p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saved search(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es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).</a:t>
            </a:r>
            <a:endParaRPr kumimoji="0" lang="en-US" sz="2800" b="0" i="0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Calibri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72000" y="1143000"/>
            <a:ext cx="3276600" cy="838200"/>
            <a:chOff x="4800600" y="4495800"/>
            <a:chExt cx="3276600" cy="838200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4800600" y="4495800"/>
              <a:ext cx="3276600" cy="838200"/>
            </a:xfrm>
            <a:prstGeom prst="wedgeRoundRectCallout">
              <a:avLst>
                <a:gd name="adj1" fmla="val -51308"/>
                <a:gd name="adj2" fmla="val 170037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23A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 </a:t>
              </a:r>
              <a:r>
                <a: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Calibri"/>
                  <a:cs typeface="Calibri"/>
                </a:rPr>
                <a:t>See</a:t>
              </a:r>
              <a:endParaRPr kumimoji="0" lang="en-US" sz="3200" b="0" i="0" strike="noStrike" cap="none" normalizeH="0" baseline="0" dirty="0">
                <a:ln>
                  <a:noFill/>
                </a:ln>
                <a:effectLst/>
                <a:latin typeface="Calibri"/>
                <a:cs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5867400" y="4648200"/>
              <a:ext cx="1905000" cy="533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latin typeface="Calibri"/>
                  <a:cs typeface="Calibri"/>
                </a:rPr>
                <a:t>What’s new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14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HD:Desktop Folder:New Hard Disk:Microsoft Office:Msoft Office 98:Templates:Blank Presentation</Template>
  <TotalTime>16273</TotalTime>
  <Words>1403</Words>
  <Application>Microsoft Macintosh PowerPoint</Application>
  <PresentationFormat>On-screen Show (4:3)</PresentationFormat>
  <Paragraphs>522</Paragraphs>
  <Slides>115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32" baseType="lpstr">
      <vt:lpstr>Book Antiqua</vt:lpstr>
      <vt:lpstr>Calibri</vt:lpstr>
      <vt:lpstr>Geneva</vt:lpstr>
      <vt:lpstr>Monotype Corsiva</vt:lpstr>
      <vt:lpstr>ＭＳ Ｐゴシック</vt:lpstr>
      <vt:lpstr>ＭＳ ゴシック</vt:lpstr>
      <vt:lpstr>News Gothic MT</vt:lpstr>
      <vt:lpstr>Palatino</vt:lpstr>
      <vt:lpstr>Techno</vt:lpstr>
      <vt:lpstr>Textile</vt:lpstr>
      <vt:lpstr>Times</vt:lpstr>
      <vt:lpstr>Times New Roman</vt:lpstr>
      <vt:lpstr>Verdana</vt:lpstr>
      <vt:lpstr>Wingdings</vt:lpstr>
      <vt:lpstr>Zapf Dingbats</vt:lpstr>
      <vt:lpstr>Arial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뿿콰뿿컐뿿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Peggy Edwards</dc:creator>
  <cp:lastModifiedBy>Microsoft Office User</cp:lastModifiedBy>
  <cp:revision>2190</cp:revision>
  <dcterms:created xsi:type="dcterms:W3CDTF">2010-01-21T01:54:01Z</dcterms:created>
  <dcterms:modified xsi:type="dcterms:W3CDTF">2016-06-15T16:50:27Z</dcterms:modified>
</cp:coreProperties>
</file>