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8"/>
  </p:notesMasterIdLst>
  <p:sldIdLst>
    <p:sldId id="1425" r:id="rId2"/>
    <p:sldId id="2504" r:id="rId3"/>
    <p:sldId id="2505" r:id="rId4"/>
    <p:sldId id="2506" r:id="rId5"/>
    <p:sldId id="2508" r:id="rId6"/>
    <p:sldId id="2507" r:id="rId7"/>
    <p:sldId id="2600" r:id="rId8"/>
    <p:sldId id="2601" r:id="rId9"/>
    <p:sldId id="2602" r:id="rId10"/>
    <p:sldId id="2613" r:id="rId11"/>
    <p:sldId id="2604" r:id="rId12"/>
    <p:sldId id="2663" r:id="rId13"/>
    <p:sldId id="2605" r:id="rId14"/>
    <p:sldId id="2606" r:id="rId15"/>
    <p:sldId id="2607" r:id="rId16"/>
    <p:sldId id="2608" r:id="rId17"/>
    <p:sldId id="2636" r:id="rId18"/>
    <p:sldId id="2637" r:id="rId19"/>
    <p:sldId id="2609" r:id="rId20"/>
    <p:sldId id="2630" r:id="rId21"/>
    <p:sldId id="2639" r:id="rId22"/>
    <p:sldId id="2638" r:id="rId23"/>
    <p:sldId id="2648" r:id="rId24"/>
    <p:sldId id="2647" r:id="rId25"/>
    <p:sldId id="2640" r:id="rId26"/>
    <p:sldId id="2642" r:id="rId27"/>
    <p:sldId id="2646" r:id="rId28"/>
    <p:sldId id="2643" r:id="rId29"/>
    <p:sldId id="2645" r:id="rId30"/>
    <p:sldId id="2641" r:id="rId31"/>
    <p:sldId id="2614" r:id="rId32"/>
    <p:sldId id="2616" r:id="rId33"/>
    <p:sldId id="2512" r:id="rId34"/>
    <p:sldId id="2617" r:id="rId35"/>
    <p:sldId id="2618" r:id="rId36"/>
    <p:sldId id="2539" r:id="rId37"/>
    <p:sldId id="2619" r:id="rId38"/>
    <p:sldId id="2536" r:id="rId39"/>
    <p:sldId id="2537" r:id="rId40"/>
    <p:sldId id="2538" r:id="rId41"/>
    <p:sldId id="2620" r:id="rId42"/>
    <p:sldId id="2623" r:id="rId43"/>
    <p:sldId id="2621" r:id="rId44"/>
    <p:sldId id="2622" r:id="rId45"/>
    <p:sldId id="2540" r:id="rId46"/>
    <p:sldId id="2624" r:id="rId47"/>
    <p:sldId id="2625" r:id="rId48"/>
    <p:sldId id="2626" r:id="rId49"/>
    <p:sldId id="2541" r:id="rId50"/>
    <p:sldId id="1372" r:id="rId51"/>
    <p:sldId id="1373" r:id="rId52"/>
    <p:sldId id="2628" r:id="rId53"/>
    <p:sldId id="2513" r:id="rId54"/>
    <p:sldId id="2665" r:id="rId55"/>
    <p:sldId id="2666" r:id="rId56"/>
    <p:sldId id="2667" r:id="rId57"/>
    <p:sldId id="2669" r:id="rId58"/>
    <p:sldId id="2670" r:id="rId59"/>
    <p:sldId id="2652" r:id="rId60"/>
    <p:sldId id="2664" r:id="rId61"/>
    <p:sldId id="2671" r:id="rId62"/>
    <p:sldId id="2553" r:id="rId63"/>
    <p:sldId id="2672" r:id="rId64"/>
    <p:sldId id="2555" r:id="rId65"/>
    <p:sldId id="2649" r:id="rId66"/>
    <p:sldId id="2557" r:id="rId67"/>
    <p:sldId id="2558" r:id="rId68"/>
    <p:sldId id="2559" r:id="rId69"/>
    <p:sldId id="2673" r:id="rId70"/>
    <p:sldId id="2561" r:id="rId71"/>
    <p:sldId id="2562" r:id="rId72"/>
    <p:sldId id="2564" r:id="rId73"/>
    <p:sldId id="2571" r:id="rId74"/>
    <p:sldId id="2560" r:id="rId75"/>
    <p:sldId id="2675" r:id="rId76"/>
    <p:sldId id="2676" r:id="rId77"/>
    <p:sldId id="2566" r:id="rId78"/>
    <p:sldId id="2655" r:id="rId79"/>
    <p:sldId id="2662" r:id="rId80"/>
    <p:sldId id="2567" r:id="rId81"/>
    <p:sldId id="2656" r:id="rId82"/>
    <p:sldId id="2568" r:id="rId83"/>
    <p:sldId id="2550" r:id="rId84"/>
    <p:sldId id="1528" r:id="rId85"/>
    <p:sldId id="2247" r:id="rId86"/>
    <p:sldId id="2575" r:id="rId87"/>
    <p:sldId id="2576" r:id="rId88"/>
    <p:sldId id="2678" r:id="rId89"/>
    <p:sldId id="2679" r:id="rId90"/>
    <p:sldId id="2514" r:id="rId91"/>
    <p:sldId id="2577" r:id="rId92"/>
    <p:sldId id="2578" r:id="rId93"/>
    <p:sldId id="2654" r:id="rId94"/>
    <p:sldId id="2580" r:id="rId95"/>
    <p:sldId id="2582" r:id="rId96"/>
    <p:sldId id="2657" r:id="rId97"/>
    <p:sldId id="2658" r:id="rId98"/>
    <p:sldId id="2585" r:id="rId99"/>
    <p:sldId id="2586" r:id="rId100"/>
    <p:sldId id="2587" r:id="rId101"/>
    <p:sldId id="2659" r:id="rId102"/>
    <p:sldId id="2515" r:id="rId103"/>
    <p:sldId id="2589" r:id="rId104"/>
    <p:sldId id="2590" r:id="rId105"/>
    <p:sldId id="2660" r:id="rId106"/>
    <p:sldId id="2591" r:id="rId107"/>
    <p:sldId id="2592" r:id="rId108"/>
    <p:sldId id="2593" r:id="rId109"/>
    <p:sldId id="2594" r:id="rId110"/>
    <p:sldId id="2595" r:id="rId111"/>
    <p:sldId id="2516" r:id="rId112"/>
    <p:sldId id="2597" r:id="rId113"/>
    <p:sldId id="2517" r:id="rId114"/>
    <p:sldId id="2598" r:id="rId115"/>
    <p:sldId id="2661" r:id="rId116"/>
    <p:sldId id="2518" r:id="rId1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DC2"/>
    <a:srgbClr val="37D142"/>
    <a:srgbClr val="3CA642"/>
    <a:srgbClr val="824224"/>
    <a:srgbClr val="C1D0E0"/>
    <a:srgbClr val="3266FF"/>
    <a:srgbClr val="30659E"/>
    <a:srgbClr val="007AAA"/>
    <a:srgbClr val="00AAD6"/>
    <a:srgbClr val="00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1" autoAdjust="0"/>
    <p:restoredTop sz="95497" autoAdjust="0"/>
  </p:normalViewPr>
  <p:slideViewPr>
    <p:cSldViewPr>
      <p:cViewPr>
        <p:scale>
          <a:sx n="114" d="100"/>
          <a:sy n="114" d="100"/>
        </p:scale>
        <p:origin x="808" y="1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F7D3033A-D8AD-BB4B-9115-5C0243B46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3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3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68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27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39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95645473-C866-7341-A4B4-2D4E8701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8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6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7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1304925" y="3275484"/>
              <a:ext cx="653415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Searching PubMed</a:t>
              </a:r>
              <a:r>
                <a:rPr lang="en-US" sz="3200" i="1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®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Nursing </a:t>
              </a: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Focus</a:t>
              </a:r>
              <a:endParaRPr lang="en-US" sz="6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573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620000" y="6248400"/>
              <a:ext cx="10668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Rev.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 06/2016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mtClean="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11650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" y="2458085"/>
            <a:ext cx="8689340" cy="19418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914400" y="4572000"/>
            <a:ext cx="3810000" cy="762000"/>
          </a:xfrm>
          <a:prstGeom prst="wedgeRoundRectCallout">
            <a:avLst>
              <a:gd name="adj1" fmla="val -30863"/>
              <a:gd name="adj2" fmla="val -13755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to re-run search.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685634" y="1066800"/>
            <a:ext cx="2971966" cy="1066800"/>
          </a:xfrm>
          <a:prstGeom prst="wedgeRoundRectCallout">
            <a:avLst>
              <a:gd name="adj1" fmla="val 34379"/>
              <a:gd name="adj2" fmla="val 1308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Delete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saved search(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).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0" y="1143000"/>
            <a:ext cx="3276600" cy="838200"/>
            <a:chOff x="4800600" y="4495800"/>
            <a:chExt cx="3276600" cy="83820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4800600" y="4495800"/>
              <a:ext cx="3276600" cy="838200"/>
            </a:xfrm>
            <a:prstGeom prst="wedgeRoundRectCallout">
              <a:avLst>
                <a:gd name="adj1" fmla="val -51308"/>
                <a:gd name="adj2" fmla="val 170037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rPr>
                <a:t>See</a:t>
              </a:r>
              <a:endParaRPr kumimoji="0" lang="en-US" sz="3200" b="0" i="0" strike="noStrike" cap="none" normalizeH="0" baseline="0" dirty="0">
                <a:ln>
                  <a:noFill/>
                </a:ln>
                <a:effectLst/>
                <a:latin typeface="Calibri"/>
                <a:cs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867400" y="4648200"/>
              <a:ext cx="19050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latin typeface="Calibri"/>
                  <a:cs typeface="Calibri"/>
                </a:rPr>
                <a:t>What’s 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1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739013"/>
            <a:ext cx="8504555" cy="537997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981200" y="4038600"/>
            <a:ext cx="5638800" cy="762000"/>
          </a:xfrm>
          <a:prstGeom prst="wedgeRoundRectCallout">
            <a:avLst>
              <a:gd name="adj1" fmla="val -14287"/>
              <a:gd name="adj2" fmla="val -13895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to go to PubMed home page.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62000" y="1066800"/>
            <a:ext cx="7620000" cy="990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5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Other Searching </a:t>
            </a:r>
            <a:r>
              <a:rPr lang="en-US" sz="5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Features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38200" y="30480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, phrase, &amp; title word searching</a:t>
            </a:r>
          </a:p>
          <a:p>
            <a:pPr lvl="2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 using the [</a:t>
            </a: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] pneumonic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Truncation</a:t>
            </a:r>
          </a:p>
        </p:txBody>
      </p:sp>
    </p:spTree>
    <p:extLst>
      <p:ext uri="{BB962C8B-B14F-4D97-AF65-F5344CB8AC3E}">
        <p14:creationId xmlns:p14="http://schemas.microsoft.com/office/powerpoint/2010/main" val="7854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" y="309593"/>
            <a:ext cx="8577580" cy="50920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797233">
            <a:off x="4948780" y="3235127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5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13 at 2.40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6" y="609600"/>
            <a:ext cx="8661908" cy="3471672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04800" y="4267200"/>
            <a:ext cx="8534400" cy="1981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and click  </a:t>
            </a: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546462" y="4495800"/>
            <a:ext cx="8064137" cy="15240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81349" y="4876800"/>
            <a:ext cx="2338251" cy="685800"/>
            <a:chOff x="2081349" y="4876800"/>
            <a:chExt cx="2338251" cy="685800"/>
          </a:xfrm>
        </p:grpSpPr>
        <p:sp>
          <p:nvSpPr>
            <p:cNvPr id="6" name="AutoShape 20"/>
            <p:cNvSpPr>
              <a:spLocks noChangeArrowheads="1"/>
            </p:cNvSpPr>
            <p:nvPr/>
          </p:nvSpPr>
          <p:spPr bwMode="auto">
            <a:xfrm flipV="1">
              <a:off x="2081349" y="4876800"/>
              <a:ext cx="2338251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201259" y="5029200"/>
              <a:ext cx="209843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h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uman genome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522253">
            <a:off x="2691098" y="1380911"/>
            <a:ext cx="379412" cy="3368487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53200" y="838200"/>
            <a:ext cx="1828800" cy="4724400"/>
            <a:chOff x="6553200" y="838200"/>
            <a:chExt cx="1828800" cy="4724400"/>
          </a:xfrm>
        </p:grpSpPr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7543800" y="838200"/>
              <a:ext cx="685800" cy="457200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flipV="1">
              <a:off x="6553200" y="48768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2743200" y="838200"/>
            <a:ext cx="1143000" cy="381000"/>
            <a:chOff x="4724400" y="990600"/>
            <a:chExt cx="457200" cy="304800"/>
          </a:xfrm>
        </p:grpSpPr>
        <p:sp>
          <p:nvSpPr>
            <p:cNvPr id="15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86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339471"/>
            <a:ext cx="8119872" cy="61790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05200" y="2819400"/>
            <a:ext cx="5029200" cy="3206757"/>
            <a:chOff x="3505200" y="2819400"/>
            <a:chExt cx="5029200" cy="3206757"/>
          </a:xfrm>
        </p:grpSpPr>
        <p:grpSp>
          <p:nvGrpSpPr>
            <p:cNvPr id="17" name="Group 16"/>
            <p:cNvGrpSpPr/>
            <p:nvPr/>
          </p:nvGrpSpPr>
          <p:grpSpPr>
            <a:xfrm>
              <a:off x="3505200" y="2819400"/>
              <a:ext cx="5029200" cy="1524000"/>
              <a:chOff x="3505200" y="2819400"/>
              <a:chExt cx="5029200" cy="1524000"/>
            </a:xfrm>
          </p:grpSpPr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3505200" y="2819400"/>
                <a:ext cx="5029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662363" y="2942131"/>
                <a:ext cx="4714875" cy="124886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3819525" y="3153233"/>
                <a:ext cx="4400550" cy="824753"/>
                <a:chOff x="457200" y="5366660"/>
                <a:chExt cx="4267200" cy="609600"/>
              </a:xfrm>
            </p:grpSpPr>
            <p:sp>
              <p:nvSpPr>
                <p:cNvPr id="7" name="Rectangle 22"/>
                <p:cNvSpPr>
                  <a:spLocks noChangeArrowheads="1"/>
                </p:cNvSpPr>
                <p:nvPr/>
              </p:nvSpPr>
              <p:spPr bwMode="auto">
                <a:xfrm>
                  <a:off x="457200" y="5428343"/>
                  <a:ext cx="11430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3200" dirty="0">
                      <a:solidFill>
                        <a:srgbClr val="2B5D8F"/>
                      </a:solidFill>
                      <a:latin typeface="Verdana" charset="0"/>
                    </a:rPr>
                    <a:t>C</a:t>
                  </a:r>
                  <a:r>
                    <a:rPr lang="en-US" sz="3200" dirty="0" smtClean="0">
                      <a:solidFill>
                        <a:srgbClr val="2B5D8F"/>
                      </a:solidFill>
                      <a:latin typeface="Verdana" charset="0"/>
                    </a:rPr>
                    <a:t>lick</a:t>
                  </a:r>
                  <a:endParaRPr lang="en-US" sz="3200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8" name="AutoShape 20"/>
                <p:cNvSpPr>
                  <a:spLocks noChangeArrowheads="1"/>
                </p:cNvSpPr>
                <p:nvPr/>
              </p:nvSpPr>
              <p:spPr bwMode="auto">
                <a:xfrm>
                  <a:off x="1600200" y="5366660"/>
                  <a:ext cx="3124200" cy="609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smtClean="0">
                      <a:latin typeface="Verdana" charset="0"/>
                    </a:rPr>
                    <a:t>Add to search </a:t>
                  </a:r>
                  <a:r>
                    <a:rPr lang="en-US" sz="2000" dirty="0">
                      <a:latin typeface="Verdana" charset="0"/>
                    </a:rPr>
                    <a:t>b</a:t>
                  </a:r>
                  <a:r>
                    <a:rPr lang="en-US" sz="2000" dirty="0" smtClean="0">
                      <a:latin typeface="Verdana" charset="0"/>
                    </a:rPr>
                    <a:t>uilder</a:t>
                  </a:r>
                  <a:endParaRPr lang="en-US" sz="20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8845283">
              <a:off x="6478234" y="3934865"/>
              <a:ext cx="342899" cy="20912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13974" y="5029200"/>
            <a:ext cx="4931345" cy="1295400"/>
            <a:chOff x="1713974" y="5029200"/>
            <a:chExt cx="4931345" cy="1295400"/>
          </a:xfrm>
        </p:grpSpPr>
        <p:grpSp>
          <p:nvGrpSpPr>
            <p:cNvPr id="10" name="Group 9"/>
            <p:cNvGrpSpPr/>
            <p:nvPr/>
          </p:nvGrpSpPr>
          <p:grpSpPr>
            <a:xfrm>
              <a:off x="1713974" y="5029200"/>
              <a:ext cx="3733800" cy="1295400"/>
              <a:chOff x="5181600" y="5181600"/>
              <a:chExt cx="3733800" cy="1295400"/>
            </a:xfrm>
          </p:grpSpPr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5181600" y="5181600"/>
                <a:ext cx="37338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5334000" y="5334000"/>
                <a:ext cx="3428999" cy="990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519100" y="5562600"/>
                <a:ext cx="3091500" cy="533400"/>
                <a:chOff x="5519100" y="5562600"/>
                <a:chExt cx="3091500" cy="533400"/>
              </a:xfrm>
            </p:grpSpPr>
            <p:sp>
              <p:nvSpPr>
                <p:cNvPr id="14" name="Rectangle 13"/>
                <p:cNvSpPr>
                  <a:spLocks noChangeArrowheads="1"/>
                </p:cNvSpPr>
                <p:nvPr/>
              </p:nvSpPr>
              <p:spPr bwMode="auto">
                <a:xfrm>
                  <a:off x="5519100" y="5562600"/>
                  <a:ext cx="957900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15" name="Rectangle 18"/>
                <p:cNvSpPr>
                  <a:spLocks noChangeArrowheads="1"/>
                </p:cNvSpPr>
                <p:nvPr/>
              </p:nvSpPr>
              <p:spPr bwMode="auto">
                <a:xfrm>
                  <a:off x="6553200" y="5562600"/>
                  <a:ext cx="2057400" cy="53340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8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 rot="6361188">
              <a:off x="5675525" y="5141530"/>
              <a:ext cx="329137" cy="1610450"/>
            </a:xfrm>
            <a:prstGeom prst="upArrow">
              <a:avLst>
                <a:gd name="adj1" fmla="val 50000"/>
                <a:gd name="adj2" fmla="val 8484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4800" y="442638"/>
            <a:ext cx="6172200" cy="2148162"/>
            <a:chOff x="304800" y="442638"/>
            <a:chExt cx="6172200" cy="2148162"/>
          </a:xfrm>
        </p:grpSpPr>
        <p:grpSp>
          <p:nvGrpSpPr>
            <p:cNvPr id="3" name="Group 2"/>
            <p:cNvGrpSpPr/>
            <p:nvPr/>
          </p:nvGrpSpPr>
          <p:grpSpPr>
            <a:xfrm>
              <a:off x="753940" y="442638"/>
              <a:ext cx="5723060" cy="1233762"/>
              <a:chOff x="753940" y="442638"/>
              <a:chExt cx="5723060" cy="1233762"/>
            </a:xfrm>
          </p:grpSpPr>
          <p:sp>
            <p:nvSpPr>
              <p:cNvPr id="25" name="Rectangle 12"/>
              <p:cNvSpPr>
                <a:spLocks noChangeArrowheads="1"/>
              </p:cNvSpPr>
              <p:nvPr/>
            </p:nvSpPr>
            <p:spPr bwMode="auto">
              <a:xfrm>
                <a:off x="753940" y="442638"/>
                <a:ext cx="5723060" cy="12337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7A9D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/>
            </p:nvSpPr>
            <p:spPr bwMode="auto">
              <a:xfrm>
                <a:off x="906340" y="577453"/>
                <a:ext cx="5418260" cy="957331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050680" y="720988"/>
                <a:ext cx="5121520" cy="682393"/>
                <a:chOff x="1050680" y="720988"/>
                <a:chExt cx="5121520" cy="682393"/>
              </a:xfrm>
            </p:grpSpPr>
            <p:sp>
              <p:nvSpPr>
                <p:cNvPr id="27" name="Rectangle 26"/>
                <p:cNvSpPr/>
                <p:nvPr/>
              </p:nvSpPr>
              <p:spPr bwMode="auto">
                <a:xfrm>
                  <a:off x="1050680" y="720988"/>
                  <a:ext cx="5121520" cy="68239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Click box to     select </a:t>
                  </a:r>
                  <a:r>
                    <a:rPr lang="en-US" sz="2800" dirty="0">
                      <a:solidFill>
                        <a:srgbClr val="FF6600"/>
                      </a:solidFill>
                      <a:latin typeface="Verdana" charset="0"/>
                    </a:rPr>
                    <a:t>term</a:t>
                  </a:r>
                </a:p>
              </p:txBody>
            </p:sp>
            <p:sp>
              <p:nvSpPr>
                <p:cNvPr id="30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3471863" y="861038"/>
                  <a:ext cx="381000" cy="381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1800" b="1" dirty="0">
                      <a:solidFill>
                        <a:srgbClr val="FF6600"/>
                      </a:solidFill>
                      <a:latin typeface="Zapf Dingbats" charset="2"/>
                      <a:ea typeface="Zapf Dingbats" charset="2"/>
                      <a:cs typeface="Zapf Dingbats" charset="2"/>
                    </a:rPr>
                    <a:t>✔</a:t>
                  </a:r>
                  <a:endParaRPr lang="en-US" sz="1800" b="1" dirty="0">
                    <a:solidFill>
                      <a:srgbClr val="FF6600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304800" y="1691754"/>
              <a:ext cx="2272754" cy="899046"/>
              <a:chOff x="304800" y="1691754"/>
              <a:chExt cx="2272754" cy="899046"/>
            </a:xfrm>
          </p:grpSpPr>
          <p:sp>
            <p:nvSpPr>
              <p:cNvPr id="29" name="Rounded Rectangle 11"/>
              <p:cNvSpPr>
                <a:spLocks noChangeArrowheads="1"/>
              </p:cNvSpPr>
              <p:nvPr/>
            </p:nvSpPr>
            <p:spPr bwMode="auto">
              <a:xfrm>
                <a:off x="304800" y="22098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 rot="14179705">
                <a:off x="1368116" y="908807"/>
                <a:ext cx="426492" cy="1992385"/>
              </a:xfrm>
              <a:prstGeom prst="upArrow">
                <a:avLst>
                  <a:gd name="adj1" fmla="val 50000"/>
                  <a:gd name="adj2" fmla="val 99314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1449" r="450"/>
          <a:stretch/>
        </p:blipFill>
        <p:spPr>
          <a:xfrm>
            <a:off x="548640" y="320040"/>
            <a:ext cx="8046720" cy="6217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7299" y="3699697"/>
            <a:ext cx="6629400" cy="1862903"/>
            <a:chOff x="1257299" y="3699697"/>
            <a:chExt cx="6629400" cy="1862903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1257299" y="3699697"/>
              <a:ext cx="6629400" cy="186290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434765" y="3866067"/>
              <a:ext cx="6274469" cy="1544133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1600200" y="4020834"/>
              <a:ext cx="5943600" cy="60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PubMed identifies </a:t>
              </a: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 6997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9468702">
            <a:off x="3548216" y="1728104"/>
            <a:ext cx="376238" cy="255996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8399" y="2362200"/>
            <a:ext cx="4267201" cy="2871248"/>
            <a:chOff x="2438399" y="2362200"/>
            <a:chExt cx="4267201" cy="2871248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38399" y="4697917"/>
              <a:ext cx="4267201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i="1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dirty="0" smtClean="0">
                  <a:solidFill>
                    <a:srgbClr val="30659E"/>
                  </a:solidFill>
                  <a:latin typeface="Verdana" charset="0"/>
                </a:rPr>
                <a:t>filters are activated</a:t>
              </a:r>
              <a:endParaRPr lang="en-US" dirty="0">
                <a:solidFill>
                  <a:srgbClr val="30659E"/>
                </a:solidFill>
                <a:latin typeface="Verdana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4637824" y="2362200"/>
              <a:ext cx="467576" cy="2449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761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542"/>
          <a:stretch/>
        </p:blipFill>
        <p:spPr>
          <a:xfrm>
            <a:off x="501777" y="291465"/>
            <a:ext cx="8140446" cy="6275070"/>
          </a:xfrm>
          <a:prstGeom prst="rect">
            <a:avLst/>
          </a:prstGeom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82511" y="2286000"/>
            <a:ext cx="8578977" cy="22098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01777" y="2514600"/>
            <a:ext cx="8159877" cy="17526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2743200"/>
            <a:ext cx="6271880" cy="685800"/>
            <a:chOff x="533400" y="2743200"/>
            <a:chExt cx="6271880" cy="6858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33400" y="2819400"/>
              <a:ext cx="1155954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042154" y="2819400"/>
              <a:ext cx="1763126" cy="533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a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nd click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689354" y="2743200"/>
              <a:ext cx="3279878" cy="685800"/>
              <a:chOff x="2522804" y="3048000"/>
              <a:chExt cx="2781300" cy="685800"/>
            </a:xfrm>
          </p:grpSpPr>
          <p:sp>
            <p:nvSpPr>
              <p:cNvPr id="32" name="AutoShape 20"/>
              <p:cNvSpPr>
                <a:spLocks noChangeArrowheads="1"/>
              </p:cNvSpPr>
              <p:nvPr/>
            </p:nvSpPr>
            <p:spPr bwMode="auto">
              <a:xfrm flipV="1">
                <a:off x="2522804" y="3048000"/>
                <a:ext cx="27813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33" name="Rectangle 21"/>
              <p:cNvSpPr>
                <a:spLocks noChangeArrowheads="1"/>
              </p:cNvSpPr>
              <p:nvPr/>
            </p:nvSpPr>
            <p:spPr bwMode="auto">
              <a:xfrm>
                <a:off x="2685562" y="3200400"/>
                <a:ext cx="2496038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dirty="0" smtClean="0">
                    <a:solidFill>
                      <a:srgbClr val="191919"/>
                    </a:solidFill>
                    <a:latin typeface="Verdana" charset="0"/>
                  </a:rPr>
                  <a:t>AND “dark matter”</a:t>
                </a:r>
                <a:endParaRPr lang="en-US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35" name="AutoShape 10"/>
          <p:cNvSpPr>
            <a:spLocks noChangeArrowheads="1"/>
          </p:cNvSpPr>
          <p:nvPr/>
        </p:nvSpPr>
        <p:spPr bwMode="auto">
          <a:xfrm rot="1462621">
            <a:off x="4330622" y="761974"/>
            <a:ext cx="379412" cy="2202458"/>
          </a:xfrm>
          <a:prstGeom prst="upArrow">
            <a:avLst>
              <a:gd name="adj1" fmla="val 50000"/>
              <a:gd name="adj2" fmla="val 8366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747337" y="3733800"/>
            <a:ext cx="564932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i="1" dirty="0" smtClean="0">
                <a:solidFill>
                  <a:srgbClr val="FF0000"/>
                </a:solidFill>
                <a:latin typeface="Verdana" charset="0"/>
              </a:rPr>
              <a:t>Note: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“dark matter” is not a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MeSH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 term.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Geneva" pitchFamily="-111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70954" y="533400"/>
            <a:ext cx="1592952" cy="2971800"/>
            <a:chOff x="6870954" y="533400"/>
            <a:chExt cx="1592952" cy="2971800"/>
          </a:xfrm>
        </p:grpSpPr>
        <p:grpSp>
          <p:nvGrpSpPr>
            <p:cNvPr id="22" name="Group 20"/>
            <p:cNvGrpSpPr>
              <a:grpSpLocks/>
            </p:cNvGrpSpPr>
            <p:nvPr/>
          </p:nvGrpSpPr>
          <p:grpSpPr bwMode="auto">
            <a:xfrm>
              <a:off x="7397876" y="533400"/>
              <a:ext cx="679324" cy="381000"/>
              <a:chOff x="4724400" y="990600"/>
              <a:chExt cx="457200" cy="304800"/>
            </a:xfrm>
          </p:grpSpPr>
          <p:sp>
            <p:nvSpPr>
              <p:cNvPr id="36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7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flipV="1">
              <a:off x="6870954" y="2667000"/>
              <a:ext cx="1592952" cy="8382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0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4" y="522541"/>
            <a:ext cx="8607171" cy="58129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29000" y="1981201"/>
            <a:ext cx="5181600" cy="2133600"/>
            <a:chOff x="3276600" y="2057400"/>
            <a:chExt cx="5181600" cy="2133600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3276600" y="2057400"/>
              <a:ext cx="5181600" cy="2133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467100" y="22098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3743325" y="2468562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5 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8338644">
            <a:off x="3068951" y="1449937"/>
            <a:ext cx="376238" cy="2307615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0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225" b="-373"/>
          <a:stretch/>
        </p:blipFill>
        <p:spPr>
          <a:xfrm>
            <a:off x="379156" y="640080"/>
            <a:ext cx="8385688" cy="5669280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533400" y="2971800"/>
            <a:ext cx="8382000" cy="20574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   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and click</a:t>
            </a: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57400" y="3733800"/>
            <a:ext cx="3048000" cy="685800"/>
            <a:chOff x="2362200" y="3962400"/>
            <a:chExt cx="2514600" cy="685800"/>
          </a:xfrm>
        </p:grpSpPr>
        <p:sp>
          <p:nvSpPr>
            <p:cNvPr id="5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“dark matter” [</a:t>
              </a:r>
              <a:r>
                <a:rPr lang="en-US" dirty="0" err="1" smtClean="0">
                  <a:solidFill>
                    <a:srgbClr val="191919"/>
                  </a:solidFill>
                  <a:latin typeface="Verdana" charset="0"/>
                </a:rPr>
                <a:t>ti</a:t>
              </a:r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]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762000"/>
            <a:ext cx="1524000" cy="3657600"/>
            <a:chOff x="7010400" y="762000"/>
            <a:chExt cx="1524000" cy="3657600"/>
          </a:xfrm>
        </p:grpSpPr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 flipV="1">
              <a:off x="7010400" y="3733800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7162800" y="762000"/>
              <a:ext cx="609600" cy="381000"/>
              <a:chOff x="4724400" y="990600"/>
              <a:chExt cx="457200" cy="304800"/>
            </a:xfrm>
          </p:grpSpPr>
          <p:sp>
            <p:nvSpPr>
              <p:cNvPr id="10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2000" y="3200400"/>
            <a:ext cx="7924800" cy="16002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343400" y="1082218"/>
            <a:ext cx="379412" cy="2524582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8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0360" y="1790329"/>
            <a:ext cx="8463280" cy="4464812"/>
            <a:chOff x="340360" y="1790329"/>
            <a:chExt cx="8463280" cy="4464812"/>
          </a:xfrm>
        </p:grpSpPr>
        <p:pic>
          <p:nvPicPr>
            <p:cNvPr id="12" name="Picture 11" descr="Screen Shot 2015-04-09 at 11.50.2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1790329"/>
              <a:ext cx="8463280" cy="446481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7239000" y="1905000"/>
              <a:ext cx="38100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Rectangle 14"/>
          <p:cNvSpPr/>
          <p:nvPr/>
        </p:nvSpPr>
        <p:spPr bwMode="auto">
          <a:xfrm>
            <a:off x="6248400" y="1752600"/>
            <a:ext cx="13716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Your user name</a:t>
            </a:r>
          </a:p>
          <a:p>
            <a:pPr algn="ctr" eaLnBrk="0" hangingPunct="0"/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2667000" y="609600"/>
            <a:ext cx="2895600" cy="688434"/>
          </a:xfrm>
          <a:prstGeom prst="wedgeRoundRectCallout">
            <a:avLst>
              <a:gd name="adj1" fmla="val 74151"/>
              <a:gd name="adj2" fmla="val 13437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5867400" y="422919"/>
            <a:ext cx="3124200" cy="841248"/>
          </a:xfrm>
          <a:prstGeom prst="wedgeRoundRectCallout">
            <a:avLst>
              <a:gd name="adj1" fmla="val 12940"/>
              <a:gd name="adj2" fmla="val 11275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My NCBI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9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297117" y="680545"/>
            <a:ext cx="8549766" cy="579843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84003" y="304800"/>
            <a:ext cx="6274197" cy="1563736"/>
            <a:chOff x="2184003" y="304800"/>
            <a:chExt cx="6274197" cy="1563736"/>
          </a:xfrm>
        </p:grpSpPr>
        <p:grpSp>
          <p:nvGrpSpPr>
            <p:cNvPr id="16" name="Group 15"/>
            <p:cNvGrpSpPr/>
            <p:nvPr/>
          </p:nvGrpSpPr>
          <p:grpSpPr>
            <a:xfrm>
              <a:off x="2590800" y="304800"/>
              <a:ext cx="5867400" cy="1447800"/>
              <a:chOff x="2971800" y="381000"/>
              <a:chExt cx="5867400" cy="1447800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971800" y="381000"/>
                <a:ext cx="5867400" cy="1447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Results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are narrowed to </a:t>
                </a:r>
                <a:r>
                  <a:rPr lang="en-US" sz="2800" dirty="0" smtClean="0">
                    <a:solidFill>
                      <a:srgbClr val="004080"/>
                    </a:solidFill>
                    <a:latin typeface="Verdana" charset="0"/>
                  </a:rPr>
                  <a:t>4</a:t>
                </a: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140904" y="512618"/>
                <a:ext cx="5545898" cy="1180634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14678800">
              <a:off x="2924555" y="807309"/>
              <a:ext cx="320675" cy="1801779"/>
            </a:xfrm>
            <a:prstGeom prst="upArrow">
              <a:avLst>
                <a:gd name="adj1" fmla="val 49671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48200" y="5105400"/>
            <a:ext cx="4267200" cy="1447800"/>
            <a:chOff x="2438400" y="5105400"/>
            <a:chExt cx="4267200" cy="1447800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438400" y="5105400"/>
              <a:ext cx="42672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all articles have </a:t>
              </a:r>
            </a:p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”dark matter” in the title</a:t>
              </a:r>
              <a:endParaRPr lang="en-US" sz="2200" dirty="0">
                <a:solidFill>
                  <a:schemeClr val="bg2">
                    <a:lumMod val="75000"/>
                  </a:schemeClr>
                </a:solidFill>
                <a:latin typeface="Verdana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590800" y="5237018"/>
              <a:ext cx="3945696" cy="1180634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6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Truncation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" y="277368"/>
            <a:ext cx="7315200" cy="630326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50274" y="527341"/>
            <a:ext cx="6285199" cy="1143000"/>
            <a:chOff x="2450274" y="527341"/>
            <a:chExt cx="6285199" cy="1143000"/>
          </a:xfrm>
        </p:grpSpPr>
        <p:grpSp>
          <p:nvGrpSpPr>
            <p:cNvPr id="4" name="Group 3"/>
            <p:cNvGrpSpPr/>
            <p:nvPr/>
          </p:nvGrpSpPr>
          <p:grpSpPr>
            <a:xfrm>
              <a:off x="4239673" y="527341"/>
              <a:ext cx="4495800" cy="1143000"/>
              <a:chOff x="3733800" y="381000"/>
              <a:chExt cx="4495800" cy="1143000"/>
            </a:xfrm>
          </p:grpSpPr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3733800" y="381000"/>
                <a:ext cx="4495800" cy="11430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3886200" y="533400"/>
                <a:ext cx="4191000" cy="8382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83947" y="759767"/>
                <a:ext cx="399550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Enter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gene* </a:t>
                </a: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to truncate.</a:t>
                </a:r>
                <a:endParaRPr lang="en-US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16844022">
              <a:off x="3318032" y="-221888"/>
              <a:ext cx="320675" cy="20561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00300" y="2667000"/>
            <a:ext cx="6462562" cy="3917478"/>
            <a:chOff x="2400300" y="2667000"/>
            <a:chExt cx="6462562" cy="3917478"/>
          </a:xfrm>
        </p:grpSpPr>
        <p:sp>
          <p:nvSpPr>
            <p:cNvPr id="10" name="Rectangle 9"/>
            <p:cNvSpPr/>
            <p:nvPr/>
          </p:nvSpPr>
          <p:spPr bwMode="auto">
            <a:xfrm>
              <a:off x="2895600" y="2667000"/>
              <a:ext cx="381000" cy="3048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400300" y="4972093"/>
              <a:ext cx="3810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11769" y="2816183"/>
              <a:ext cx="4851093" cy="3768295"/>
              <a:chOff x="4011769" y="2816183"/>
              <a:chExt cx="4851093" cy="3768295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011769" y="2816183"/>
                <a:ext cx="4851093" cy="3768295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  <a:endParaRPr lang="en-US" sz="20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</a:t>
                </a: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4167425" y="2955985"/>
                <a:ext cx="4543038" cy="3476093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262921" y="3077307"/>
                <a:ext cx="4281462" cy="167837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Truncation searches for all suffixes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s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uch as:</a:t>
                </a: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gene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genes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</a:t>
                </a:r>
              </a:p>
              <a:p>
                <a:pPr lvl="0" eaLnBrk="0" hangingPunct="0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26B40C"/>
                    </a:solidFill>
                    <a:latin typeface="Verdana" charset="0"/>
                  </a:rPr>
                  <a:t>	</a:t>
                </a:r>
                <a:r>
                  <a:rPr lang="en-US" sz="1800" dirty="0" smtClean="0">
                    <a:solidFill>
                      <a:srgbClr val="26B40C"/>
                    </a:solidFill>
                    <a:latin typeface="Verdana" charset="0"/>
                  </a:rPr>
                  <a:t>	genetics, etc.</a:t>
                </a:r>
                <a:endParaRPr lang="en-US" sz="1800" dirty="0">
                  <a:solidFill>
                    <a:srgbClr val="26B40C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2527610" y="1905000"/>
            <a:ext cx="6016772" cy="4329263"/>
            <a:chOff x="2527610" y="1905000"/>
            <a:chExt cx="6016772" cy="4329263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478369" y="1905000"/>
              <a:ext cx="5334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27610" y="3397009"/>
              <a:ext cx="5715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054968" y="4755678"/>
              <a:ext cx="2489414" cy="147858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dirty="0" smtClean="0">
                  <a:solidFill>
                    <a:srgbClr val="FF6600"/>
                  </a:solidFill>
                  <a:latin typeface="Verdana" charset="0"/>
                </a:rPr>
                <a:t>   	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general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  and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	generation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   are “false drops”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Online Tutorial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409"/>
            <a:ext cx="7982966" cy="64011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4800" y="2891802"/>
            <a:ext cx="7010400" cy="2869087"/>
            <a:chOff x="304800" y="2891802"/>
            <a:chExt cx="7010400" cy="2869087"/>
          </a:xfrm>
        </p:grpSpPr>
        <p:grpSp>
          <p:nvGrpSpPr>
            <p:cNvPr id="6" name="Group 5"/>
            <p:cNvGrpSpPr/>
            <p:nvPr/>
          </p:nvGrpSpPr>
          <p:grpSpPr>
            <a:xfrm>
              <a:off x="304800" y="4078393"/>
              <a:ext cx="7010400" cy="1682496"/>
              <a:chOff x="838200" y="1898904"/>
              <a:chExt cx="8077200" cy="1682496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838200" y="1898904"/>
                <a:ext cx="8077200" cy="1682496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Click</a:t>
                </a:r>
                <a:r>
                  <a:rPr lang="en-US" sz="2800" dirty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for more </a:t>
                </a: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hands-on learning.</a:t>
                </a: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90600" y="2067154"/>
                <a:ext cx="7772399" cy="1345997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990600" y="2971800"/>
              <a:ext cx="838200" cy="304800"/>
              <a:chOff x="192" y="1728"/>
              <a:chExt cx="384" cy="144"/>
            </a:xfrm>
          </p:grpSpPr>
          <p:sp>
            <p:nvSpPr>
              <p:cNvPr id="4" name="AutoShape 13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" name="AutoShape 14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19158978">
              <a:off x="2427540" y="2891802"/>
              <a:ext cx="379412" cy="1977624"/>
            </a:xfrm>
            <a:prstGeom prst="upArrow">
              <a:avLst>
                <a:gd name="adj1" fmla="val 50000"/>
                <a:gd name="adj2" fmla="val 87262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7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600" y="2540000"/>
            <a:ext cx="7425268" cy="3479800"/>
            <a:chOff x="1371600" y="2540000"/>
            <a:chExt cx="7425268" cy="3479800"/>
          </a:xfrm>
        </p:grpSpPr>
        <p:sp>
          <p:nvSpPr>
            <p:cNvPr id="6" name="Rectangle 5"/>
            <p:cNvSpPr/>
            <p:nvPr/>
          </p:nvSpPr>
          <p:spPr>
            <a:xfrm>
              <a:off x="1371600" y="5105400"/>
              <a:ext cx="533400" cy="5930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67400" y="2540000"/>
              <a:ext cx="2929468" cy="3479800"/>
              <a:chOff x="5867400" y="2540000"/>
              <a:chExt cx="2929468" cy="3479800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479800"/>
              </a:xfrm>
              <a:prstGeom prst="wedgeRoundRectCallout">
                <a:avLst>
                  <a:gd name="adj1" fmla="val -182693"/>
                  <a:gd name="adj2" fmla="val 2787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766" y="3755335"/>
                <a:ext cx="1701800" cy="1943100"/>
              </a:xfrm>
              <a:prstGeom prst="rect">
                <a:avLst/>
              </a:prstGeom>
              <a:ln w="19050">
                <a:solidFill>
                  <a:schemeClr val="bg2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667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171700" y="2438400"/>
            <a:ext cx="48006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96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End</a:t>
            </a:r>
            <a:endParaRPr lang="en-US" sz="9600" i="1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851916"/>
            <a:ext cx="8614410" cy="51541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47800" y="2057400"/>
            <a:ext cx="4419600" cy="2514600"/>
            <a:chOff x="2362200" y="1295400"/>
            <a:chExt cx="4419600" cy="25146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2362200" y="1295400"/>
              <a:ext cx="4419600" cy="2514600"/>
            </a:xfrm>
            <a:prstGeom prst="wedgeRoundRectCallout">
              <a:avLst>
                <a:gd name="adj1" fmla="val 60850"/>
                <a:gd name="adj2" fmla="val -2912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2590800" y="1561875"/>
              <a:ext cx="3962400" cy="202037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2915675" y="1737991"/>
              <a:ext cx="3312650" cy="1668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For quick access to filtered results, create custom filters!</a:t>
              </a:r>
              <a:r>
                <a:rPr lang="en-US" sz="3200" u="sng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4" name="Rounded Rectangle 13"/>
          <p:cNvSpPr/>
          <p:nvPr/>
        </p:nvSpPr>
        <p:spPr bwMode="auto">
          <a:xfrm>
            <a:off x="6553199" y="1524000"/>
            <a:ext cx="2326005" cy="3429000"/>
          </a:xfrm>
          <a:prstGeom prst="roundRect">
            <a:avLst/>
          </a:prstGeom>
          <a:noFill/>
          <a:ln w="76200" cap="flat" cmpd="sng" algn="ctr">
            <a:solidFill>
              <a:srgbClr val="00D1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157462" y="4502932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98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44678" y="914400"/>
            <a:ext cx="8454644" cy="5518404"/>
            <a:chOff x="344678" y="958596"/>
            <a:chExt cx="8454644" cy="5518404"/>
          </a:xfrm>
        </p:grpSpPr>
        <p:pic>
          <p:nvPicPr>
            <p:cNvPr id="2" name="Picture 1" descr="Screen Shot 2015-04-09 at 2.34.2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78" y="958596"/>
              <a:ext cx="8454644" cy="55184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72390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36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2177844" y="310098"/>
            <a:ext cx="3124200" cy="1219200"/>
            <a:chOff x="1905000" y="381000"/>
            <a:chExt cx="3124200" cy="1219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7242416">
            <a:off x="5304556" y="791075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4114800"/>
            <a:ext cx="3809999" cy="990600"/>
            <a:chOff x="533400" y="4114800"/>
            <a:chExt cx="3809999" cy="9906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33400" y="4114800"/>
              <a:ext cx="3809999" cy="990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720182" y="4267200"/>
              <a:ext cx="3436434" cy="685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820039" y="4348490"/>
              <a:ext cx="32367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up to 15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4572000" y="4038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0360" y="958596"/>
            <a:ext cx="8463280" cy="5518404"/>
            <a:chOff x="340360" y="669798"/>
            <a:chExt cx="8463280" cy="5518404"/>
          </a:xfrm>
        </p:grpSpPr>
        <p:pic>
          <p:nvPicPr>
            <p:cNvPr id="2" name="Picture 1" descr="Screen Shot 2015-04-09 at 2.37.3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669798"/>
              <a:ext cx="8463280" cy="551840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7239000" y="762000"/>
              <a:ext cx="381000" cy="0"/>
            </a:xfrm>
            <a:prstGeom prst="line">
              <a:avLst/>
            </a:prstGeom>
            <a:solidFill>
              <a:schemeClr val="accent1"/>
            </a:solidFill>
            <a:ln w="1714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914400" y="3870198"/>
            <a:ext cx="2971800" cy="1219200"/>
            <a:chOff x="914400" y="3962400"/>
            <a:chExt cx="2971800" cy="121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914400" y="3962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059366" y="4114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204331" y="4267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19433587">
            <a:off x="2497552" y="2738873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35701" y="439688"/>
            <a:ext cx="4322299" cy="1770112"/>
            <a:chOff x="2514600" y="457200"/>
            <a:chExt cx="4322299" cy="1770112"/>
          </a:xfrm>
        </p:grpSpPr>
        <p:grpSp>
          <p:nvGrpSpPr>
            <p:cNvPr id="16" name="Group 15"/>
            <p:cNvGrpSpPr/>
            <p:nvPr/>
          </p:nvGrpSpPr>
          <p:grpSpPr>
            <a:xfrm>
              <a:off x="2514600" y="457200"/>
              <a:ext cx="3505200" cy="1219200"/>
              <a:chOff x="2590800" y="533400"/>
              <a:chExt cx="3505200" cy="1219200"/>
            </a:xfrm>
          </p:grpSpPr>
          <p:sp>
            <p:nvSpPr>
              <p:cNvPr id="18" name="Rounded Rectangle 17"/>
              <p:cNvSpPr/>
              <p:nvPr/>
            </p:nvSpPr>
            <p:spPr bwMode="auto">
              <a:xfrm>
                <a:off x="2590800" y="5334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2781300" y="6858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971800" y="8916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Propertie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7933059">
              <a:off x="5574991" y="965404"/>
              <a:ext cx="299772" cy="2224044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1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4790" y="916940"/>
            <a:ext cx="8694420" cy="5636260"/>
            <a:chOff x="224790" y="916940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916940"/>
              <a:ext cx="8694420" cy="563626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73152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651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914400" y="3429000"/>
            <a:ext cx="7543800" cy="2819400"/>
            <a:chOff x="990600" y="3429000"/>
            <a:chExt cx="7543800" cy="2819400"/>
          </a:xfrm>
        </p:grpSpPr>
        <p:grpSp>
          <p:nvGrpSpPr>
            <p:cNvPr id="22" name="Group 21"/>
            <p:cNvGrpSpPr/>
            <p:nvPr/>
          </p:nvGrpSpPr>
          <p:grpSpPr>
            <a:xfrm>
              <a:off x="990600" y="4114800"/>
              <a:ext cx="3048000" cy="1143000"/>
              <a:chOff x="228600" y="3886200"/>
              <a:chExt cx="3048000" cy="114300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228600" y="3886200"/>
                <a:ext cx="3048000" cy="11430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381000" y="4038600"/>
                <a:ext cx="2743200" cy="838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6" name="Rectangle 33"/>
              <p:cNvSpPr>
                <a:spLocks noChangeArrowheads="1"/>
              </p:cNvSpPr>
              <p:nvPr/>
            </p:nvSpPr>
            <p:spPr bwMode="auto">
              <a:xfrm>
                <a:off x="552450" y="4191000"/>
                <a:ext cx="240030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40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Selections</a:t>
                </a:r>
                <a:endParaRPr lang="en-US" sz="4000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724400" y="3429000"/>
              <a:ext cx="3810000" cy="28194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2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610870"/>
            <a:ext cx="8694420" cy="5636260"/>
            <a:chOff x="224790" y="916940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916940"/>
              <a:ext cx="8694420" cy="563626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>
              <a:off x="73152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651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342900" y="3276599"/>
            <a:ext cx="5295900" cy="1219200"/>
            <a:chOff x="342900" y="3276599"/>
            <a:chExt cx="5295900" cy="12192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724400" y="3331845"/>
              <a:ext cx="914400" cy="267970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42900" y="3276599"/>
              <a:ext cx="4038600" cy="1219200"/>
              <a:chOff x="342900" y="3276599"/>
              <a:chExt cx="4038600" cy="1219200"/>
            </a:xfrm>
          </p:grpSpPr>
          <p:sp>
            <p:nvSpPr>
              <p:cNvPr id="3" name="Rounded Rectangular Callout 2"/>
              <p:cNvSpPr/>
              <p:nvPr/>
            </p:nvSpPr>
            <p:spPr bwMode="auto">
              <a:xfrm>
                <a:off x="342900" y="3276599"/>
                <a:ext cx="4038600" cy="1219200"/>
              </a:xfrm>
              <a:prstGeom prst="wedgeRoundRectCallout">
                <a:avLst>
                  <a:gd name="adj1" fmla="val 56613"/>
                  <a:gd name="adj2" fmla="val -31186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495300" y="3429000"/>
                <a:ext cx="37338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8" name="Rectangle 33"/>
              <p:cNvSpPr>
                <a:spLocks noChangeArrowheads="1"/>
              </p:cNvSpPr>
              <p:nvPr/>
            </p:nvSpPr>
            <p:spPr bwMode="auto">
              <a:xfrm>
                <a:off x="588964" y="3643055"/>
                <a:ext cx="3579494" cy="486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Age Groups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1692911" y="3733800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9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" y="228600"/>
            <a:ext cx="8617077" cy="50966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3460" y="5013198"/>
            <a:ext cx="8617077" cy="854202"/>
            <a:chOff x="263460" y="5013198"/>
            <a:chExt cx="8617077" cy="854202"/>
          </a:xfrm>
        </p:grpSpPr>
        <p:sp>
          <p:nvSpPr>
            <p:cNvPr id="6" name="Rectangle 5"/>
            <p:cNvSpPr/>
            <p:nvPr/>
          </p:nvSpPr>
          <p:spPr bwMode="auto">
            <a:xfrm>
              <a:off x="263460" y="5325237"/>
              <a:ext cx="8617077" cy="5421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5013198"/>
              <a:ext cx="3733800" cy="62407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42900" y="3276599"/>
            <a:ext cx="4038600" cy="1143001"/>
            <a:chOff x="342900" y="3276599"/>
            <a:chExt cx="4038600" cy="1143001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342900" y="3276599"/>
              <a:ext cx="4038600" cy="1143001"/>
            </a:xfrm>
            <a:prstGeom prst="wedgeRoundRectCallout">
              <a:avLst>
                <a:gd name="adj1" fmla="val 56613"/>
                <a:gd name="adj2" fmla="val -3118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95300" y="3429000"/>
              <a:ext cx="37338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572453" y="3629577"/>
              <a:ext cx="3579494" cy="437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appropriate ages</a:t>
              </a:r>
              <a:endParaRPr lang="en-US" sz="28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6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610870"/>
            <a:ext cx="8694420" cy="56362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3552972"/>
            <a:ext cx="4038600" cy="1219200"/>
            <a:chOff x="457200" y="3505200"/>
            <a:chExt cx="40386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57200" y="3505200"/>
              <a:ext cx="40386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01436" y="3657600"/>
              <a:ext cx="3750129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09612" y="3908398"/>
              <a:ext cx="3533775" cy="412804"/>
              <a:chOff x="709613" y="3930596"/>
              <a:chExt cx="3533775" cy="412804"/>
            </a:xfrm>
          </p:grpSpPr>
          <p:sp>
            <p:nvSpPr>
              <p:cNvPr id="6" name="Rectangle 33"/>
              <p:cNvSpPr>
                <a:spLocks noChangeArrowheads="1"/>
              </p:cNvSpPr>
              <p:nvPr/>
            </p:nvSpPr>
            <p:spPr bwMode="auto">
              <a:xfrm>
                <a:off x="709613" y="3955602"/>
                <a:ext cx="3533775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 </a:t>
                </a:r>
                <a:r>
                  <a:rPr lang="en-US" u="sng" dirty="0" smtClean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rPr>
                  <a:t>Publication Types</a:t>
                </a:r>
                <a:endParaRPr lang="en-US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1600200" y="3930596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 rot="6910755">
            <a:off x="3772635" y="3930072"/>
            <a:ext cx="299772" cy="1677058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9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09800" y="2724150"/>
            <a:ext cx="4724400" cy="1409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8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To begin...</a:t>
            </a:r>
            <a:endParaRPr lang="en-US" sz="80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381000"/>
            <a:ext cx="8560435" cy="52501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62180" y="3884171"/>
            <a:ext cx="1305220" cy="381000"/>
            <a:chOff x="4562180" y="4280760"/>
            <a:chExt cx="1305220" cy="381000"/>
          </a:xfrm>
        </p:grpSpPr>
        <p:sp>
          <p:nvSpPr>
            <p:cNvPr id="4" name="Rounded Rectangle 11"/>
            <p:cNvSpPr>
              <a:spLocks noChangeArrowheads="1"/>
            </p:cNvSpPr>
            <p:nvPr/>
          </p:nvSpPr>
          <p:spPr bwMode="auto">
            <a:xfrm>
              <a:off x="4562180" y="428076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5037307" y="4280760"/>
              <a:ext cx="830093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62180" y="4649265"/>
            <a:ext cx="1229020" cy="381000"/>
            <a:chOff x="4562180" y="5072175"/>
            <a:chExt cx="1229020" cy="381000"/>
          </a:xfrm>
        </p:grpSpPr>
        <p:sp>
          <p:nvSpPr>
            <p:cNvPr id="7" name="Rounded Rectangle 11"/>
            <p:cNvSpPr>
              <a:spLocks noChangeArrowheads="1"/>
            </p:cNvSpPr>
            <p:nvPr/>
          </p:nvSpPr>
          <p:spPr bwMode="auto">
            <a:xfrm>
              <a:off x="4562180" y="507217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085761" y="5105399"/>
              <a:ext cx="705439" cy="314553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9200" y="3465095"/>
            <a:ext cx="2743200" cy="1600200"/>
            <a:chOff x="1219200" y="3438774"/>
            <a:chExt cx="2743200" cy="1600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219200" y="3438774"/>
              <a:ext cx="2743200" cy="1600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371600" y="3568313"/>
              <a:ext cx="2438400" cy="1322614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524000" y="3638709"/>
              <a:ext cx="193904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Case Reports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Clinical Trial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4600" y="5105400"/>
            <a:ext cx="2286000" cy="1214834"/>
            <a:chOff x="6324600" y="5105400"/>
            <a:chExt cx="2286000" cy="1214834"/>
          </a:xfrm>
        </p:grpSpPr>
        <p:grpSp>
          <p:nvGrpSpPr>
            <p:cNvPr id="3" name="Group 2"/>
            <p:cNvGrpSpPr/>
            <p:nvPr/>
          </p:nvGrpSpPr>
          <p:grpSpPr>
            <a:xfrm>
              <a:off x="6324600" y="5105400"/>
              <a:ext cx="2286000" cy="1214834"/>
              <a:chOff x="6324600" y="5105400"/>
              <a:chExt cx="2286000" cy="1214834"/>
            </a:xfrm>
          </p:grpSpPr>
          <p:sp>
            <p:nvSpPr>
              <p:cNvPr id="16" name="Rounded Rectangular Callout 15"/>
              <p:cNvSpPr/>
              <p:nvPr/>
            </p:nvSpPr>
            <p:spPr bwMode="auto">
              <a:xfrm>
                <a:off x="6324600" y="5105400"/>
                <a:ext cx="2286000" cy="1214834"/>
              </a:xfrm>
              <a:prstGeom prst="wedgeRoundRectCallou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7A9D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6470214" y="5234271"/>
                <a:ext cx="1981200" cy="93356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6546692" y="5352372"/>
              <a:ext cx="184181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Scroll to make more selections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261095" y="771906"/>
            <a:ext cx="8621809" cy="53141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3505200"/>
            <a:ext cx="1524000" cy="381000"/>
            <a:chOff x="4572000" y="3505200"/>
            <a:chExt cx="15240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572000" y="35052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029200" y="3505200"/>
              <a:ext cx="10668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24220" y="4114800"/>
            <a:ext cx="3114380" cy="1485876"/>
            <a:chOff x="924220" y="4114800"/>
            <a:chExt cx="3114380" cy="148587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924220" y="4114800"/>
              <a:ext cx="3114380" cy="1485876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1076620" y="4244339"/>
              <a:ext cx="2809580" cy="1203937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1229020" y="4357902"/>
              <a:ext cx="258098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Comparative Study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7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r="916"/>
          <a:stretch/>
        </p:blipFill>
        <p:spPr>
          <a:xfrm>
            <a:off x="360867" y="799782"/>
            <a:ext cx="8398202" cy="52584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168" y="3657600"/>
            <a:ext cx="3974432" cy="1905000"/>
            <a:chOff x="445168" y="3657600"/>
            <a:chExt cx="3974432" cy="190500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445168" y="3657600"/>
              <a:ext cx="3974432" cy="19050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46595" y="3789194"/>
              <a:ext cx="3745832" cy="163075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685800" y="3810000"/>
              <a:ext cx="3505200" cy="153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Meta-analysis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Multicenter Study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Practice Guideline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7884" y="3266774"/>
            <a:ext cx="1339517" cy="314626"/>
            <a:chOff x="4527884" y="3266774"/>
            <a:chExt cx="1339517" cy="314626"/>
          </a:xfrm>
        </p:grpSpPr>
        <p:sp>
          <p:nvSpPr>
            <p:cNvPr id="4" name="Rounded Rectangle 11"/>
            <p:cNvSpPr>
              <a:spLocks noChangeArrowheads="1"/>
            </p:cNvSpPr>
            <p:nvPr/>
          </p:nvSpPr>
          <p:spPr bwMode="auto">
            <a:xfrm>
              <a:off x="4527884" y="32667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029201" y="3382678"/>
              <a:ext cx="838200" cy="181276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59968" y="5272739"/>
            <a:ext cx="1449767" cy="381000"/>
            <a:chOff x="4559968" y="5272739"/>
            <a:chExt cx="1449767" cy="381000"/>
          </a:xfrm>
        </p:grpSpPr>
        <p:sp>
          <p:nvSpPr>
            <p:cNvPr id="11" name="Rounded Rectangle 11"/>
            <p:cNvSpPr>
              <a:spLocks noChangeArrowheads="1"/>
            </p:cNvSpPr>
            <p:nvPr/>
          </p:nvSpPr>
          <p:spPr bwMode="auto">
            <a:xfrm>
              <a:off x="4559968" y="52727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5029200" y="5363878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27884" y="3563954"/>
            <a:ext cx="1491915" cy="322246"/>
            <a:chOff x="4527884" y="3563954"/>
            <a:chExt cx="1491915" cy="322246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5039264" y="3563954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1"/>
            <p:cNvSpPr>
              <a:spLocks noChangeArrowheads="1"/>
            </p:cNvSpPr>
            <p:nvPr/>
          </p:nvSpPr>
          <p:spPr bwMode="auto">
            <a:xfrm>
              <a:off x="4527884" y="35715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5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22326" y="803910"/>
            <a:ext cx="8499348" cy="52501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5800" y="3238500"/>
            <a:ext cx="1981200" cy="381000"/>
            <a:chOff x="4495800" y="3238500"/>
            <a:chExt cx="19812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32385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953000" y="3238500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1847" y="2667000"/>
            <a:ext cx="3974432" cy="1371600"/>
            <a:chOff x="421847" y="2667000"/>
            <a:chExt cx="3974432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21847" y="2667000"/>
              <a:ext cx="3974432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23274" y="2798595"/>
              <a:ext cx="3745832" cy="1087606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662479" y="2895600"/>
              <a:ext cx="350520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Randomized Controlled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4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816292"/>
            <a:ext cx="8560435" cy="52254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3400" y="3753993"/>
            <a:ext cx="4256526" cy="1503807"/>
            <a:chOff x="533400" y="3886200"/>
            <a:chExt cx="4256526" cy="1503807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3886200"/>
              <a:ext cx="3505200" cy="1219200"/>
              <a:chOff x="2819400" y="3381188"/>
              <a:chExt cx="3505200" cy="12192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2819400" y="3381188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971800" y="3533588"/>
                <a:ext cx="32004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059905" y="3747644"/>
                <a:ext cx="3024188" cy="486287"/>
                <a:chOff x="709613" y="3981176"/>
                <a:chExt cx="3024188" cy="486287"/>
              </a:xfrm>
            </p:grpSpPr>
            <p:sp>
              <p:nvSpPr>
                <p:cNvPr id="9" name="Rectangle 33"/>
                <p:cNvSpPr>
                  <a:spLocks noChangeArrowheads="1"/>
                </p:cNvSpPr>
                <p:nvPr/>
              </p:nvSpPr>
              <p:spPr bwMode="auto">
                <a:xfrm>
                  <a:off x="709613" y="3981176"/>
                  <a:ext cx="3024188" cy="486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80000"/>
                    </a:lnSpc>
                  </a:pPr>
                  <a:r>
                    <a:rPr lang="en-US" sz="3200" dirty="0" smtClean="0">
                      <a:solidFill>
                        <a:srgbClr val="FF8411"/>
                      </a:solidFill>
                      <a:latin typeface="Calibri"/>
                      <a:ea typeface="Verdana" charset="0"/>
                      <a:cs typeface="Calibri"/>
                    </a:rPr>
                    <a:t>Open       </a:t>
                  </a:r>
                  <a:r>
                    <a:rPr lang="en-US" sz="3200" u="sng" dirty="0" smtClean="0">
                      <a:solidFill>
                        <a:srgbClr val="003366"/>
                      </a:solidFill>
                      <a:latin typeface="Calibri"/>
                      <a:ea typeface="Verdana" charset="0"/>
                      <a:cs typeface="Calibri"/>
                    </a:rPr>
                    <a:t>Subsets</a:t>
                  </a:r>
                  <a:endParaRPr lang="en-US" sz="3200" u="sng" dirty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1828800" y="4071178"/>
                  <a:ext cx="300953" cy="3048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12700" cap="flat" cmpd="sng" algn="ctr">
                  <a:solidFill>
                    <a:srgbClr val="285D9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  <a:ea typeface="Verdana" charset="0"/>
                      <a:cs typeface="Verdana" charset="0"/>
                    </a:rPr>
                    <a:t>+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 rot="6910755">
              <a:off x="3801511" y="4401592"/>
              <a:ext cx="299772" cy="1677058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8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799782"/>
            <a:ext cx="8560435" cy="5258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95800" y="5007839"/>
            <a:ext cx="1219200" cy="381000"/>
            <a:chOff x="4495800" y="5007839"/>
            <a:chExt cx="12192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50078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953000" y="5007839"/>
              <a:ext cx="762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43000" y="4191000"/>
            <a:ext cx="2743200" cy="1371600"/>
            <a:chOff x="3200400" y="4474439"/>
            <a:chExt cx="2743200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200400" y="4474439"/>
              <a:ext cx="2743200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50268" y="4648200"/>
              <a:ext cx="2443464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3505198" y="4613527"/>
              <a:ext cx="2133602" cy="1058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	</a:t>
              </a:r>
              <a:r>
                <a:rPr lang="en-US" sz="2800" dirty="0" smtClean="0">
                  <a:latin typeface="Calibri"/>
                  <a:ea typeface="Verdana" charset="0"/>
                  <a:cs typeface="Calibri"/>
                </a:rPr>
                <a:t>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82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" y="1247648"/>
            <a:ext cx="8444992" cy="51531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5800" y="5653024"/>
            <a:ext cx="1219200" cy="457200"/>
            <a:chOff x="4495800" y="5257800"/>
            <a:chExt cx="1219200" cy="4572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52959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029200" y="5257800"/>
              <a:ext cx="6858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2000" y="381000"/>
            <a:ext cx="3733800" cy="1981200"/>
            <a:chOff x="2590800" y="2438400"/>
            <a:chExt cx="3733800" cy="19812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590800" y="2438400"/>
              <a:ext cx="3733800" cy="1981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743200" y="2590800"/>
              <a:ext cx="3429000" cy="1676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2917951" y="2743200"/>
              <a:ext cx="3308098" cy="1397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</a:t>
              </a:r>
              <a:r>
                <a:rPr lang="en-US" dirty="0" smtClean="0">
                  <a:latin typeface="Calibri"/>
                  <a:ea typeface="Verdana" charset="0"/>
                  <a:cs typeface="Calibri"/>
                </a:rPr>
                <a:t>Nursing Journals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dirty="0" smtClean="0">
                  <a:latin typeface="Calibri"/>
                  <a:ea typeface="Verdana" charset="0"/>
                  <a:cs typeface="Calibri"/>
                </a:rPr>
                <a:t>     Systematic </a:t>
              </a:r>
              <a:r>
                <a:rPr lang="en-US" dirty="0" smtClean="0">
                  <a:latin typeface="Calibri"/>
                  <a:ea typeface="Verdana" charset="0"/>
                  <a:cs typeface="Calibri"/>
                </a:rPr>
                <a:t>Reviews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9600" y="3931412"/>
            <a:ext cx="1219200" cy="457200"/>
            <a:chOff x="4495800" y="5257800"/>
            <a:chExt cx="1219200" cy="457200"/>
          </a:xfrm>
        </p:grpSpPr>
        <p:sp>
          <p:nvSpPr>
            <p:cNvPr id="13" name="Rounded Rectangle 11"/>
            <p:cNvSpPr>
              <a:spLocks noChangeArrowheads="1"/>
            </p:cNvSpPr>
            <p:nvPr/>
          </p:nvSpPr>
          <p:spPr bwMode="auto">
            <a:xfrm>
              <a:off x="4495800" y="52959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5029200" y="5257800"/>
              <a:ext cx="6858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3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" y="1828800"/>
            <a:ext cx="8606282" cy="475589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381000"/>
            <a:ext cx="4800600" cy="1143001"/>
            <a:chOff x="457200" y="381000"/>
            <a:chExt cx="4800600" cy="1143001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57200" y="381000"/>
              <a:ext cx="4800600" cy="1143001"/>
            </a:xfrm>
            <a:prstGeom prst="wedgeRoundRectCallout">
              <a:avLst>
                <a:gd name="adj1" fmla="val 20899"/>
                <a:gd name="adj2" fmla="val 167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47700" y="524387"/>
              <a:ext cx="44196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724376" y="709358"/>
              <a:ext cx="4266248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To create a custom filter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2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424921" y="1708972"/>
            <a:ext cx="8294157" cy="47952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00400" y="381000"/>
            <a:ext cx="2743200" cy="1143001"/>
            <a:chOff x="3200400" y="381000"/>
            <a:chExt cx="2743200" cy="1143001"/>
          </a:xfrm>
        </p:grpSpPr>
        <p:sp>
          <p:nvSpPr>
            <p:cNvPr id="15" name="Rounded Rectangular Callout 14"/>
            <p:cNvSpPr/>
            <p:nvPr/>
          </p:nvSpPr>
          <p:spPr bwMode="auto">
            <a:xfrm>
              <a:off x="3200400" y="381000"/>
              <a:ext cx="2743200" cy="1143001"/>
            </a:xfrm>
            <a:prstGeom prst="wedgeRoundRectCallout">
              <a:avLst>
                <a:gd name="adj1" fmla="val 20899"/>
                <a:gd name="adj2" fmla="val 167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352801" y="524387"/>
              <a:ext cx="24384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3573190" y="709358"/>
              <a:ext cx="198941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Enter term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3429000"/>
            <a:ext cx="2743200" cy="1143001"/>
            <a:chOff x="3200400" y="381000"/>
            <a:chExt cx="2743200" cy="1143001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3200400" y="381000"/>
              <a:ext cx="2743200" cy="1143001"/>
            </a:xfrm>
            <a:prstGeom prst="wedgeRoundRectCallout">
              <a:avLst>
                <a:gd name="adj1" fmla="val 87982"/>
                <a:gd name="adj2" fmla="val 4181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352801" y="524387"/>
              <a:ext cx="24384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3577295" y="635490"/>
              <a:ext cx="1989410" cy="634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44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</a:t>
              </a:r>
              <a:endParaRPr lang="en-US" sz="44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5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3069"/>
          <a:stretch/>
        </p:blipFill>
        <p:spPr>
          <a:xfrm>
            <a:off x="990600" y="397092"/>
            <a:ext cx="7863840" cy="47873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4038600"/>
            <a:ext cx="3657600" cy="2343690"/>
            <a:chOff x="2743200" y="2304510"/>
            <a:chExt cx="3657600" cy="234369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743200" y="2304510"/>
              <a:ext cx="3657600" cy="2343690"/>
            </a:xfrm>
            <a:prstGeom prst="wedgeRoundRectCallout">
              <a:avLst>
                <a:gd name="adj1" fmla="val 58698"/>
                <a:gd name="adj2" fmla="val -67646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933699" y="2475420"/>
              <a:ext cx="3276601" cy="202037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3164350" y="2553046"/>
              <a:ext cx="2815297" cy="1865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the box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sz="3600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to save the filter name </a:t>
              </a:r>
              <a:endParaRPr lang="en-US" sz="36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868173" y="3090877"/>
              <a:ext cx="1407649" cy="332847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BCD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01573" y="4824967"/>
            <a:ext cx="4452867" cy="1404922"/>
            <a:chOff x="4401573" y="4824967"/>
            <a:chExt cx="4452867" cy="1404922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401573" y="4824967"/>
              <a:ext cx="4452867" cy="1404922"/>
            </a:xfrm>
            <a:prstGeom prst="wedgeRoundRectCallout">
              <a:avLst>
                <a:gd name="adj1" fmla="val -33807"/>
                <a:gd name="adj2" fmla="val -10285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572000" y="4994028"/>
              <a:ext cx="4114800" cy="106679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48200" y="5165433"/>
              <a:ext cx="3962400" cy="688286"/>
              <a:chOff x="4572000" y="5165433"/>
              <a:chExt cx="3962400" cy="688286"/>
            </a:xfrm>
          </p:grpSpPr>
          <p:sp>
            <p:nvSpPr>
              <p:cNvPr id="14" name="Rectangle 33"/>
              <p:cNvSpPr>
                <a:spLocks noChangeArrowheads="1"/>
              </p:cNvSpPr>
              <p:nvPr/>
            </p:nvSpPr>
            <p:spPr bwMode="auto">
              <a:xfrm>
                <a:off x="4572000" y="5219699"/>
                <a:ext cx="1295400" cy="63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44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</a:t>
                </a:r>
                <a:endParaRPr lang="en-US" sz="4400" u="sng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5867400" y="5165433"/>
                <a:ext cx="2667000" cy="688285"/>
              </a:xfrm>
              <a:prstGeom prst="roundRect">
                <a:avLst/>
              </a:prstGeom>
              <a:solidFill>
                <a:srgbClr val="30659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Save Filter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33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96631" y="2540000"/>
            <a:ext cx="7400237" cy="3318934"/>
            <a:chOff x="1396631" y="2540000"/>
            <a:chExt cx="7400237" cy="3318934"/>
          </a:xfrm>
        </p:grpSpPr>
        <p:sp>
          <p:nvSpPr>
            <p:cNvPr id="6" name="Rectangle 5"/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3719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371856"/>
            <a:ext cx="7235952" cy="61142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91000" y="1752600"/>
            <a:ext cx="3810000" cy="1371600"/>
            <a:chOff x="4876800" y="2819400"/>
            <a:chExt cx="3810000" cy="137160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 rot="1746646" flipV="1">
            <a:off x="4306722" y="2651125"/>
            <a:ext cx="347664" cy="1590338"/>
          </a:xfrm>
          <a:prstGeom prst="upArrow">
            <a:avLst>
              <a:gd name="adj1" fmla="val 50368"/>
              <a:gd name="adj2" fmla="val 89354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18554" y="4288185"/>
            <a:ext cx="762000" cy="402687"/>
            <a:chOff x="3718554" y="4288185"/>
            <a:chExt cx="762000" cy="402687"/>
          </a:xfrm>
        </p:grpSpPr>
        <p:sp>
          <p:nvSpPr>
            <p:cNvPr id="8" name="Rectangle 7"/>
            <p:cNvSpPr/>
            <p:nvPr/>
          </p:nvSpPr>
          <p:spPr bwMode="auto">
            <a:xfrm>
              <a:off x="3718554" y="4386072"/>
              <a:ext cx="762000" cy="109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718554" y="4288185"/>
              <a:ext cx="762000" cy="402687"/>
            </a:xfrm>
            <a:prstGeom prst="roundRect">
              <a:avLst>
                <a:gd name="adj" fmla="val 16667"/>
              </a:avLst>
            </a:prstGeom>
            <a:noFill/>
            <a:ln w="13017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50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57200" y="2971800"/>
            <a:ext cx="8229600" cy="16002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prevention and control of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sz="3000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hypertension with life style changes</a:t>
            </a:r>
            <a:endParaRPr lang="en-US" sz="3000" i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48006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209800" y="609600"/>
            <a:ext cx="472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0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48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90600" y="3200400"/>
            <a:ext cx="71628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90600" y="1905000"/>
            <a:ext cx="71628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is a “controlled vocabulary list” of more than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u="sng" dirty="0">
                <a:solidFill>
                  <a:srgbClr val="CC0000"/>
                </a:solidFill>
                <a:latin typeface="Textile" charset="0"/>
              </a:rPr>
              <a:t>25,000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4419600"/>
            <a:ext cx="73152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The 10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-15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3200" b="1" i="1" dirty="0" err="1">
                <a:solidFill>
                  <a:srgbClr val="CC0000"/>
                </a:solidFill>
                <a:latin typeface="Book Antiqua" pitchFamily="-106" charset="0"/>
                <a:ea typeface="ＭＳ Ｐゴシック" pitchFamily="-106" charset="-128"/>
                <a:cs typeface="ＭＳ Ｐゴシック" pitchFamily="-106" charset="-128"/>
              </a:rPr>
              <a:t>MeSH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assigned 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to each article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in 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PubMed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like a keyword abstract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of the article.</a:t>
            </a:r>
            <a:endParaRPr lang="en-US" dirty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8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Using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MeSH</a:t>
            </a: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Database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0360" y="477989"/>
            <a:ext cx="8463280" cy="4464812"/>
            <a:chOff x="340360" y="1790329"/>
            <a:chExt cx="8463280" cy="4464812"/>
          </a:xfrm>
        </p:grpSpPr>
        <p:pic>
          <p:nvPicPr>
            <p:cNvPr id="12" name="Picture 11" descr="Screen Shot 2015-04-09 at 11.50.20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1790329"/>
              <a:ext cx="8463280" cy="4464812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7239000" y="1905000"/>
              <a:ext cx="381000" cy="0"/>
            </a:xfrm>
            <a:prstGeom prst="line">
              <a:avLst/>
            </a:prstGeom>
            <a:solidFill>
              <a:schemeClr val="accent1"/>
            </a:solidFill>
            <a:ln w="17780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Rectangle 14"/>
          <p:cNvSpPr/>
          <p:nvPr/>
        </p:nvSpPr>
        <p:spPr bwMode="auto">
          <a:xfrm>
            <a:off x="6248400" y="1752600"/>
            <a:ext cx="13716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u="sng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Your user name</a:t>
            </a:r>
          </a:p>
          <a:p>
            <a:pPr algn="ctr" eaLnBrk="0" hangingPunct="0"/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 rot="2703485">
            <a:off x="4987188" y="3209124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7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1295400"/>
            <a:ext cx="2667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A1   Body Regions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A2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Musculoskeletal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A3   Digestive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A4   Respiratory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A5   Urogenital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A6   Endocrine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A7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Cardiovascular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A8   Nervous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A9   Sense Organs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A10 Tissues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A11 Cells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A12 Fluids and Secretions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A13 Animal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A14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Stomatognathic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A15 Hemic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Immune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Systems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A16 Embryonic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17 Integumentary </a:t>
            </a:r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System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A18 Plant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A19 Fungal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A20 Bacterial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A21 Viral Structures</a:t>
            </a:r>
            <a:endParaRPr lang="en-US" sz="11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5638800"/>
            <a:ext cx="193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B1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Eukaryota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B2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Archaea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B3  Bacteria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B4  Viruses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B5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Organism Forms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00200" y="1524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200" i="1" dirty="0">
                <a:latin typeface="Verdana" charset="0"/>
                <a:ea typeface="Verdana" charset="0"/>
                <a:cs typeface="Verdana" charset="0"/>
              </a:rPr>
              <a:t>Frequently Used Mesh Categories </a:t>
            </a:r>
            <a:r>
              <a:rPr lang="en-US" sz="2200" i="1" dirty="0" smtClean="0">
                <a:latin typeface="Verdana" charset="0"/>
                <a:ea typeface="Verdana" charset="0"/>
                <a:cs typeface="Verdana" charset="0"/>
              </a:rPr>
              <a:t>– 2011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28600" y="838200"/>
            <a:ext cx="1912937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A   Anatomy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28600" y="5181600"/>
            <a:ext cx="2057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B   Organisms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71800" y="1295400"/>
            <a:ext cx="3048000" cy="5001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 Bacterial Infections &amp; Mycoses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 Virus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C3 Parasitic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C4 Neoplasms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C5 Musculoskeletal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C6 Digestive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C7 Stomatognathic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C8 Respiratory Tract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C9 Otorhinolaryngologic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C10 Nervous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C11 Eye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C12 Male Urogenital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C13 Female Urogenital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Pregnancy Complications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C14 Cardiovascular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C15 Hemic &amp; Lymphatic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C16 Congenital, Hereditary,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Neonatal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Abnormalities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C17 Skin &amp;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Connective Tissue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C18 Nutritional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Metabolic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C19 Endocrine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C20 Immune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C21 Disorders of Environmental Origin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C22 Animal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C23 Pathologic Conditions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Signs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and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Symptoms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C24 Occupational Diseases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C25 Chemically-Induced Disorders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C26 Wounds and Injuries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276600" y="838200"/>
            <a:ext cx="19050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C   Diseases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019800" y="838200"/>
            <a:ext cx="2819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D   Chemicals &amp; Drugs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019800" y="1295400"/>
            <a:ext cx="2895600" cy="3308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  Inorganic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  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D3  Heterocyclic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D4  Polycyclic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D5  Macromolecular Substances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D6  Hormones, Hormone Substitutes, 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&amp; Hormone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Antagonists 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D8  Enzymes, &amp; Coenzymes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D9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Carbohydrates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D10 Lipids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D12 Amino Acids, Peptides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Proteins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D13 Nucleic Acids, Nucleotides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Nucleosides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D20 Complex Mixtures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D23 Biologic Factors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D25 Biomedical and Dental Materials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D26 Pharmaceutical Preparations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D27 Chemical Actions and Uses</a:t>
            </a:r>
          </a:p>
        </p:txBody>
      </p:sp>
    </p:spTree>
    <p:extLst>
      <p:ext uri="{BB962C8B-B14F-4D97-AF65-F5344CB8AC3E}">
        <p14:creationId xmlns:p14="http://schemas.microsoft.com/office/powerpoint/2010/main" val="13726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rgbClr val="004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259487"/>
            <a:ext cx="7772400" cy="6266656"/>
            <a:chOff x="685800" y="259487"/>
            <a:chExt cx="7772400" cy="6266656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85800" y="1143000"/>
              <a:ext cx="77724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Analytical, Diagnostic, &amp; Therapeutic Techniques &amp; Equipment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819400" y="1600200"/>
              <a:ext cx="35052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Psychiatry and Psychology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200400" y="2057405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Physical Phenomena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29000" y="2514600"/>
              <a:ext cx="2286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Natural Sciences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733800" y="3903251"/>
              <a:ext cx="167640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Humanities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990600" y="2971800"/>
              <a:ext cx="7162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Anthropology, Education, Sociology &amp; Social Phenomena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009900" y="5732051"/>
              <a:ext cx="3124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Publication </a:t>
              </a:r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Components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200400" y="4343400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Information Science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962401" y="4817651"/>
              <a:ext cx="1219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Persons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857500" y="5274851"/>
              <a:ext cx="3429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Population Characteristics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124200" y="6172200"/>
              <a:ext cx="2895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Geographic Locations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362201" y="3429000"/>
              <a:ext cx="4419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Technology, Industry, Agriculture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390932" y="259487"/>
              <a:ext cx="4365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b="1" u="sng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Other Categories Include</a:t>
              </a:r>
              <a:r>
                <a:rPr lang="en-US" sz="3600" b="1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: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9" y="381000"/>
            <a:ext cx="8710422" cy="3803142"/>
          </a:xfrm>
          <a:prstGeom prst="rect">
            <a:avLst/>
          </a:prstGeom>
        </p:spPr>
      </p:pic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457200" y="3390900"/>
            <a:ext cx="8229600" cy="3124200"/>
            <a:chOff x="914400" y="3429000"/>
            <a:chExt cx="8001000" cy="312420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81200" y="3962400"/>
            <a:ext cx="2309172" cy="685800"/>
            <a:chOff x="2057400" y="3810000"/>
            <a:chExt cx="2309172" cy="685800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 flipV="1">
              <a:off x="2057400" y="3810000"/>
              <a:ext cx="2309172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33601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3211848" y="10071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400800" y="685800"/>
            <a:ext cx="1828800" cy="3962400"/>
            <a:chOff x="6400800" y="685800"/>
            <a:chExt cx="1828800" cy="3962400"/>
          </a:xfrm>
        </p:grpSpPr>
        <p:sp>
          <p:nvSpPr>
            <p:cNvPr id="25" name="AutoShape 12"/>
            <p:cNvSpPr>
              <a:spLocks noChangeArrowheads="1"/>
            </p:cNvSpPr>
            <p:nvPr/>
          </p:nvSpPr>
          <p:spPr bwMode="auto">
            <a:xfrm flipV="1">
              <a:off x="6400800" y="39624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620000" y="685800"/>
              <a:ext cx="609600" cy="381000"/>
              <a:chOff x="5410200" y="990600"/>
              <a:chExt cx="533400" cy="304800"/>
            </a:xfrm>
          </p:grpSpPr>
          <p:sp>
            <p:nvSpPr>
              <p:cNvPr id="27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8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2590800" y="49530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287401"/>
            <a:ext cx="7911084" cy="62831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84363" y="4495800"/>
            <a:ext cx="5354637" cy="1676400"/>
            <a:chOff x="1884363" y="4419600"/>
            <a:chExt cx="5354637" cy="16764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Definitions</a:t>
                </a:r>
              </a:p>
            </p:txBody>
          </p:sp>
        </p:grp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16458" y="1828800"/>
            <a:ext cx="5936742" cy="838200"/>
            <a:chOff x="4724400" y="990600"/>
            <a:chExt cx="457200" cy="304800"/>
          </a:xfrm>
        </p:grpSpPr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0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66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" y="287401"/>
            <a:ext cx="7911084" cy="62831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0600" y="4343400"/>
            <a:ext cx="7315200" cy="1752600"/>
            <a:chOff x="914400" y="4572000"/>
            <a:chExt cx="7315200" cy="19812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762000" y="1904999"/>
            <a:ext cx="1219200" cy="465195"/>
            <a:chOff x="4724400" y="990600"/>
            <a:chExt cx="457200" cy="304800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409582">
            <a:off x="1725825" y="2365080"/>
            <a:ext cx="426492" cy="261097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8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7340600" cy="1496314"/>
            <a:chOff x="381000" y="1510283"/>
            <a:chExt cx="7340600" cy="1496314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and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journal literature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5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095500" y="3810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909315"/>
            <a:ext cx="5410200" cy="1378458"/>
            <a:chOff x="381000" y="2895598"/>
            <a:chExt cx="5410200" cy="1378458"/>
          </a:xfrm>
        </p:grpSpPr>
        <p:sp>
          <p:nvSpPr>
            <p:cNvPr id="8" name="Rectangle 7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9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" y="4433317"/>
            <a:ext cx="8077200" cy="1828800"/>
            <a:chOff x="381000" y="4419600"/>
            <a:chExt cx="8077200" cy="1828800"/>
          </a:xfrm>
        </p:grpSpPr>
        <p:pic>
          <p:nvPicPr>
            <p:cNvPr id="11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9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79844"/>
            <a:ext cx="8328025" cy="62983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28700" y="2743200"/>
            <a:ext cx="7086600" cy="3733800"/>
            <a:chOff x="1028700" y="2743200"/>
            <a:chExt cx="7086600" cy="373380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4572000" y="2743200"/>
              <a:ext cx="1524000" cy="304800"/>
              <a:chOff x="4724400" y="990600"/>
              <a:chExt cx="457200" cy="304800"/>
            </a:xfrm>
          </p:grpSpPr>
          <p:sp>
            <p:nvSpPr>
              <p:cNvPr id="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8700" y="4572000"/>
              <a:ext cx="7086600" cy="1905000"/>
              <a:chOff x="990600" y="4724400"/>
              <a:chExt cx="7086600" cy="19050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990600" y="4724400"/>
                <a:ext cx="7086600" cy="1905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1143000" y="4876800"/>
                <a:ext cx="6781800" cy="1600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562100" y="5006340"/>
                <a:ext cx="6019800" cy="4154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  <a:spcAft>
                    <a:spcPts val="3000"/>
                  </a:spcAft>
                  <a:defRPr/>
                </a:pPr>
                <a:r>
                  <a:rPr lang="en-US" sz="2800" b="1" i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Sub-headings</a:t>
                </a:r>
                <a:r>
                  <a:rPr lang="en-US" sz="28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narrow the “meaning” of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219200" y="5957312"/>
                <a:ext cx="6629400" cy="420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60000"/>
                  </a:lnSpc>
                  <a:spcAft>
                    <a:spcPts val="3000"/>
                  </a:spcAft>
                </a:pP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rticles</a:t>
                </a:r>
                <a:r>
                  <a:rPr lang="en-US" sz="2000" dirty="0" smtClean="0">
                    <a:solidFill>
                      <a:schemeClr val="bg1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under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the 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MeSH</a:t>
                </a:r>
                <a:r>
                  <a:rPr lang="en-US" sz="2800" b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term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: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b="1" i="1" dirty="0" smtClean="0">
                    <a:solidFill>
                      <a:srgbClr val="008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Hypertension</a:t>
                </a:r>
                <a:r>
                  <a:rPr lang="en-US" dirty="0" smtClean="0">
                    <a:solidFill>
                      <a:srgbClr val="2B5D8F"/>
                    </a:solidFill>
                    <a:latin typeface="Verdana" charset="0"/>
                  </a:rPr>
                  <a:t>.</a:t>
                </a: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600200" y="5397520"/>
                <a:ext cx="6096000" cy="523220"/>
                <a:chOff x="1295400" y="5496580"/>
                <a:chExt cx="6096000" cy="523220"/>
              </a:xfrm>
            </p:grpSpPr>
            <p:sp>
              <p:nvSpPr>
                <p:cNvPr id="12" name="Rectangle 22"/>
                <p:cNvSpPr>
                  <a:spLocks noChangeArrowheads="1"/>
                </p:cNvSpPr>
                <p:nvPr/>
              </p:nvSpPr>
              <p:spPr bwMode="auto">
                <a:xfrm>
                  <a:off x="2743200" y="5496580"/>
                  <a:ext cx="46482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spcAft>
                      <a:spcPts val="3000"/>
                    </a:spcAft>
                  </a:pP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M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 They 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are a “subset” of </a:t>
                  </a:r>
                  <a:r>
                    <a:rPr lang="en-US" sz="2000" b="1" u="sng" dirty="0">
                      <a:solidFill>
                        <a:srgbClr val="2B5D8F"/>
                      </a:solidFill>
                      <a:latin typeface="Verdana" charset="0"/>
                    </a:rPr>
                    <a:t>all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the 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3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5400" y="5496580"/>
                  <a:ext cx="2057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spcAft>
                      <a:spcPts val="3000"/>
                    </a:spcAft>
                  </a:pPr>
                  <a:r>
                    <a:rPr lang="en-US" sz="28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MeSH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term.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574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" y="0"/>
            <a:ext cx="91059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269875"/>
            <a:ext cx="3352800" cy="4921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Textile" charset="0"/>
              </a:rPr>
              <a:t> </a:t>
            </a:r>
            <a:r>
              <a:rPr lang="en-US" sz="2600" b="1" u="sng" dirty="0" smtClean="0">
                <a:solidFill>
                  <a:srgbClr val="CC0000"/>
                </a:solidFill>
                <a:latin typeface="Textile" charset="0"/>
              </a:rPr>
              <a:t>82 SUBHEADINGS</a:t>
            </a:r>
            <a:r>
              <a:rPr lang="en-US" sz="2600" b="1" u="sng" dirty="0">
                <a:solidFill>
                  <a:srgbClr val="CC0000"/>
                </a:solidFill>
                <a:latin typeface="Textile" charset="0"/>
              </a:rPr>
              <a:t>:</a:t>
            </a:r>
            <a:endParaRPr lang="en-US" sz="2200" b="1" u="sng" dirty="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63067"/>
            <a:ext cx="8839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abnormalities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	enzymology 		poisoning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administrations &amp; dosage	epidemiology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adverse effects	ethics	 		prevention &amp; control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agonists	ethnology	 			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analogs &amp; derivatives	etiology 			psychology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analysis	genetics			radiation effects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anatomy &amp; histology	growth &amp; development  	radiography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antagonists &amp; inhibitors 	history			radionuclide imaging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biosynthesis 	immunology 		radiotherapy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	injuries		 	rehabilitation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supply 	innervation 		secondary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cerebrospinal fluid 	instrumentation 		secretion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 synthesis 	isolation &amp; purification 	standards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chemically induced 	legislation &amp; jurisprudence  	statistics &amp; numerical data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chemistry 	manpower  		supply &amp; distribution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classification 	metabolism 		surgery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complications 	methods 	 		therapeutic use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congenital 	microbiology 		therapy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contraindications 	mortality 			toxicity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cytology 	nursing 			transmission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deficiency 	organization &amp; administration  	transplantation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diagnosis	parasitology 		trends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diet therapy	pathogenicity 	 	ultrasonography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drug effects	pathology 		ultrastructure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drug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therapy	pharmacokinetics 		urine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economics 	pharmacology 		utilization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education 	physiology 		veterinary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embryology 	physiopathology		virology</a:t>
            </a:r>
            <a:endParaRPr lang="en-US" dirty="0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6477000" y="1295400"/>
            <a:ext cx="1981200" cy="457200"/>
          </a:xfrm>
          <a:prstGeom prst="roundRect">
            <a:avLst>
              <a:gd name="adj" fmla="val 16667"/>
            </a:avLst>
          </a:prstGeom>
          <a:noFill/>
          <a:ln w="11112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79844"/>
            <a:ext cx="8328025" cy="62983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4081" y="1041590"/>
            <a:ext cx="4267715" cy="2040065"/>
            <a:chOff x="514081" y="1041590"/>
            <a:chExt cx="4267715" cy="2040065"/>
          </a:xfrm>
        </p:grpSpPr>
        <p:sp>
          <p:nvSpPr>
            <p:cNvPr id="16" name="Rounded Rectangle 11"/>
            <p:cNvSpPr>
              <a:spLocks noChangeArrowheads="1"/>
            </p:cNvSpPr>
            <p:nvPr/>
          </p:nvSpPr>
          <p:spPr bwMode="auto">
            <a:xfrm>
              <a:off x="4400796" y="2700655"/>
              <a:ext cx="3810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14081" y="1041590"/>
              <a:ext cx="3886200" cy="1524000"/>
              <a:chOff x="152400" y="4953000"/>
              <a:chExt cx="4191000" cy="1701800"/>
            </a:xfrm>
          </p:grpSpPr>
          <p:sp>
            <p:nvSpPr>
              <p:cNvPr id="18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    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12371348">
              <a:off x="3121632" y="2378678"/>
              <a:ext cx="1258616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14800" y="2552925"/>
            <a:ext cx="4724400" cy="3897560"/>
            <a:chOff x="4114800" y="2552925"/>
            <a:chExt cx="4724400" cy="3897560"/>
          </a:xfrm>
        </p:grpSpPr>
        <p:grpSp>
          <p:nvGrpSpPr>
            <p:cNvPr id="21" name="Group 20"/>
            <p:cNvGrpSpPr/>
            <p:nvPr/>
          </p:nvGrpSpPr>
          <p:grpSpPr>
            <a:xfrm>
              <a:off x="4114800" y="4926485"/>
              <a:ext cx="4724400" cy="1524000"/>
              <a:chOff x="3429000" y="4648200"/>
              <a:chExt cx="5410200" cy="15240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3429000" y="4648200"/>
                <a:ext cx="5410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581400" y="4800600"/>
                <a:ext cx="5105400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632598" y="5181600"/>
                <a:ext cx="4939903" cy="533400"/>
                <a:chOff x="3632598" y="5181600"/>
                <a:chExt cx="4939903" cy="533400"/>
              </a:xfrm>
            </p:grpSpPr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3632598" y="5257800"/>
                  <a:ext cx="2163365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2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  <a:endParaRPr lang="en-US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26" name="AutoShape 20"/>
                <p:cNvSpPr>
                  <a:spLocks noChangeArrowheads="1"/>
                </p:cNvSpPr>
                <p:nvPr/>
              </p:nvSpPr>
              <p:spPr bwMode="auto">
                <a:xfrm>
                  <a:off x="5872316" y="5181600"/>
                  <a:ext cx="270018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21096990">
              <a:off x="7185758" y="2552925"/>
              <a:ext cx="381000" cy="2743451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947252" y="398193"/>
            <a:ext cx="2971800" cy="1836817"/>
            <a:chOff x="5947252" y="398193"/>
            <a:chExt cx="2971800" cy="1836817"/>
          </a:xfrm>
        </p:grpSpPr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5947252" y="398193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6099652" y="557709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7" name="AutoShape 20"/>
            <p:cNvSpPr>
              <a:spLocks noChangeArrowheads="1"/>
            </p:cNvSpPr>
            <p:nvPr/>
          </p:nvSpPr>
          <p:spPr bwMode="auto">
            <a:xfrm>
              <a:off x="7672865" y="719240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38" name="AutoShape 19"/>
            <p:cNvSpPr>
              <a:spLocks noChangeArrowheads="1"/>
            </p:cNvSpPr>
            <p:nvPr/>
          </p:nvSpPr>
          <p:spPr bwMode="auto">
            <a:xfrm rot="16200000">
              <a:off x="7313530" y="1543886"/>
              <a:ext cx="1067152" cy="315095"/>
            </a:xfrm>
            <a:prstGeom prst="leftArrow">
              <a:avLst>
                <a:gd name="adj1" fmla="val 50000"/>
                <a:gd name="adj2" fmla="val 94536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22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659447"/>
            <a:ext cx="8618220" cy="553910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209800" y="4114800"/>
            <a:ext cx="5181600" cy="1752600"/>
            <a:chOff x="1981200" y="4419600"/>
            <a:chExt cx="5181600" cy="1752600"/>
          </a:xfrm>
        </p:grpSpPr>
        <p:grpSp>
          <p:nvGrpSpPr>
            <p:cNvPr id="38" name="Group 37"/>
            <p:cNvGrpSpPr/>
            <p:nvPr/>
          </p:nvGrpSpPr>
          <p:grpSpPr>
            <a:xfrm>
              <a:off x="1981200" y="4419600"/>
              <a:ext cx="5181600" cy="1752600"/>
              <a:chOff x="1981200" y="4419600"/>
              <a:chExt cx="5181600" cy="1752600"/>
            </a:xfrm>
          </p:grpSpPr>
          <p:sp>
            <p:nvSpPr>
              <p:cNvPr id="40" name="Rectangle 10"/>
              <p:cNvSpPr>
                <a:spLocks noChangeArrowheads="1"/>
              </p:cNvSpPr>
              <p:nvPr/>
            </p:nvSpPr>
            <p:spPr bwMode="auto">
              <a:xfrm>
                <a:off x="1981200" y="4419600"/>
                <a:ext cx="5181600" cy="17526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41" name="Rectangle 11"/>
              <p:cNvSpPr>
                <a:spLocks noChangeArrowheads="1"/>
              </p:cNvSpPr>
              <p:nvPr/>
            </p:nvSpPr>
            <p:spPr bwMode="auto">
              <a:xfrm>
                <a:off x="2166579" y="4572001"/>
                <a:ext cx="4843821" cy="14477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2" name="Rectangle 13"/>
              <p:cNvSpPr>
                <a:spLocks noChangeArrowheads="1"/>
              </p:cNvSpPr>
              <p:nvPr/>
            </p:nvSpPr>
            <p:spPr bwMode="auto">
              <a:xfrm>
                <a:off x="2318980" y="4800600"/>
                <a:ext cx="4495800" cy="990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first                term is in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search program “box”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39" name="Rectangle 19"/>
            <p:cNvSpPr>
              <a:spLocks noChangeArrowheads="1"/>
            </p:cNvSpPr>
            <p:nvPr/>
          </p:nvSpPr>
          <p:spPr bwMode="auto">
            <a:xfrm>
              <a:off x="3733800" y="4648200"/>
              <a:ext cx="1524000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43" name="AutoShape 19"/>
          <p:cNvSpPr>
            <a:spLocks noChangeArrowheads="1"/>
          </p:cNvSpPr>
          <p:nvPr/>
        </p:nvSpPr>
        <p:spPr bwMode="auto">
          <a:xfrm rot="7155683">
            <a:off x="5070507" y="3216421"/>
            <a:ext cx="2548882" cy="355116"/>
          </a:xfrm>
          <a:prstGeom prst="leftArrow">
            <a:avLst>
              <a:gd name="adj1" fmla="val 50000"/>
              <a:gd name="adj2" fmla="val 10996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52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" y="457200"/>
            <a:ext cx="8501888" cy="5486400"/>
          </a:xfrm>
          <a:prstGeom prst="rect">
            <a:avLst/>
          </a:prstGeom>
        </p:spPr>
      </p:pic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457200" y="3352800"/>
            <a:ext cx="8229600" cy="3124200"/>
            <a:chOff x="914400" y="3429000"/>
            <a:chExt cx="8001000" cy="3124200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9" name="Group 19"/>
          <p:cNvGrpSpPr>
            <a:grpSpLocks/>
          </p:cNvGrpSpPr>
          <p:nvPr/>
        </p:nvGrpSpPr>
        <p:grpSpPr bwMode="auto">
          <a:xfrm>
            <a:off x="2133600" y="3886200"/>
            <a:ext cx="2133600" cy="685800"/>
            <a:chOff x="1344" y="2208"/>
            <a:chExt cx="1872" cy="432"/>
          </a:xfrm>
        </p:grpSpPr>
        <p:sp>
          <p:nvSpPr>
            <p:cNvPr id="40" name="AutoShape 20"/>
            <p:cNvSpPr>
              <a:spLocks noChangeArrowheads="1"/>
            </p:cNvSpPr>
            <p:nvPr/>
          </p:nvSpPr>
          <p:spPr bwMode="auto">
            <a:xfrm flipV="1">
              <a:off x="1344" y="2208"/>
              <a:ext cx="1872" cy="43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41" name="Rectangle 21"/>
            <p:cNvSpPr>
              <a:spLocks noChangeArrowheads="1"/>
            </p:cNvSpPr>
            <p:nvPr/>
          </p:nvSpPr>
          <p:spPr bwMode="auto">
            <a:xfrm>
              <a:off x="1440" y="2304"/>
              <a:ext cx="168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191919"/>
                  </a:solidFill>
                  <a:latin typeface="Verdana" charset="0"/>
                </a:rPr>
                <a:t>life style</a:t>
              </a:r>
              <a:endParaRPr lang="en-US" sz="28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42" name="AutoShape 10"/>
          <p:cNvSpPr>
            <a:spLocks noChangeArrowheads="1"/>
          </p:cNvSpPr>
          <p:nvPr/>
        </p:nvSpPr>
        <p:spPr bwMode="auto">
          <a:xfrm rot="20758049">
            <a:off x="3211848" y="930990"/>
            <a:ext cx="379412" cy="310798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77000" y="762000"/>
            <a:ext cx="1828800" cy="3810000"/>
            <a:chOff x="6477000" y="762000"/>
            <a:chExt cx="1828800" cy="3810000"/>
          </a:xfrm>
        </p:grpSpPr>
        <p:sp>
          <p:nvSpPr>
            <p:cNvPr id="44" name="AutoShape 12"/>
            <p:cNvSpPr>
              <a:spLocks noChangeArrowheads="1"/>
            </p:cNvSpPr>
            <p:nvPr/>
          </p:nvSpPr>
          <p:spPr bwMode="auto">
            <a:xfrm flipV="1">
              <a:off x="6477000" y="38862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391400" y="762000"/>
              <a:ext cx="685800" cy="304800"/>
              <a:chOff x="5410200" y="990600"/>
              <a:chExt cx="533400" cy="304800"/>
            </a:xfrm>
          </p:grpSpPr>
          <p:sp>
            <p:nvSpPr>
              <p:cNvPr id="46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7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48" name="Rectangle 15"/>
          <p:cNvSpPr>
            <a:spLocks noChangeArrowheads="1"/>
          </p:cNvSpPr>
          <p:nvPr/>
        </p:nvSpPr>
        <p:spPr bwMode="auto">
          <a:xfrm>
            <a:off x="2590800" y="48006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9800" y="3657600"/>
            <a:ext cx="4724399" cy="1676400"/>
            <a:chOff x="3276601" y="3276600"/>
            <a:chExt cx="4724399" cy="16764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276601" y="3276600"/>
              <a:ext cx="4724399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505200" y="3505200"/>
              <a:ext cx="4267200" cy="1219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3657600" y="3581400"/>
              <a:ext cx="3962400" cy="1112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Full Display of Term Information</a:t>
              </a:r>
              <a:endParaRPr lang="en-US" sz="2800" dirty="0">
                <a:solidFill>
                  <a:srgbClr val="FF841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4800" y="1219200"/>
            <a:ext cx="6172200" cy="1828800"/>
            <a:chOff x="4724400" y="990600"/>
            <a:chExt cx="457200" cy="304800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08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93535" y="3886772"/>
            <a:ext cx="4800600" cy="2362200"/>
            <a:chOff x="304800" y="4191000"/>
            <a:chExt cx="4800600" cy="2362200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" y="4191000"/>
              <a:ext cx="4800600" cy="2362200"/>
              <a:chOff x="304800" y="3581400"/>
              <a:chExt cx="5715000" cy="304800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304800" y="3581400"/>
                <a:ext cx="5715000" cy="3048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457200" y="3733800"/>
                <a:ext cx="5410200" cy="27279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09601" y="4572000"/>
              <a:ext cx="4190999" cy="1600200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Life Style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results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, try using a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Psychology, Social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grpSp>
        <p:nvGrpSpPr>
          <p:cNvPr id="16" name="Group 22"/>
          <p:cNvGrpSpPr/>
          <p:nvPr/>
        </p:nvGrpSpPr>
        <p:grpSpPr>
          <a:xfrm>
            <a:off x="290133" y="1829372"/>
            <a:ext cx="4495800" cy="1600200"/>
            <a:chOff x="304800" y="914400"/>
            <a:chExt cx="4495800" cy="16002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304800" y="914400"/>
              <a:ext cx="4495800" cy="1600200"/>
              <a:chOff x="1143000" y="3810000"/>
              <a:chExt cx="6934200" cy="251460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1143000" y="3810000"/>
                <a:ext cx="6934200" cy="2514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1359694" y="4003431"/>
                <a:ext cx="6500813" cy="212773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grpSp>
          <p:nvGrpSpPr>
            <p:cNvPr id="21" name="Group 15"/>
            <p:cNvGrpSpPr/>
            <p:nvPr/>
          </p:nvGrpSpPr>
          <p:grpSpPr>
            <a:xfrm>
              <a:off x="604520" y="1122218"/>
              <a:ext cx="3836416" cy="1087582"/>
              <a:chOff x="604520" y="1122218"/>
              <a:chExt cx="3836416" cy="1087582"/>
            </a:xfrm>
          </p:grpSpPr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604520" y="1122218"/>
                <a:ext cx="3836416" cy="1087582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>
                    <a:solidFill>
                      <a:srgbClr val="002A80"/>
                    </a:solidFill>
                    <a:latin typeface="Verdana" charset="0"/>
                  </a:rPr>
                  <a:t>         </a:t>
                </a:r>
                <a:r>
                  <a:rPr lang="en-US" sz="2000" dirty="0" smtClean="0">
                    <a:solidFill>
                      <a:srgbClr val="002A80"/>
                    </a:solidFill>
                    <a:latin typeface="Verdana" charset="0"/>
                  </a:rPr>
                  <a:t>  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terms arranged in</a:t>
                </a:r>
              </a:p>
              <a:p>
                <a:pPr algn="ctr" eaLnBrk="0" hangingPunct="0">
                  <a:lnSpc>
                    <a:spcPct val="13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tree structure hierarchy</a:t>
                </a:r>
                <a:endParaRPr lang="en-US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3" name="Rectangle 28"/>
              <p:cNvSpPr>
                <a:spLocks noChangeArrowheads="1"/>
              </p:cNvSpPr>
              <p:nvPr/>
            </p:nvSpPr>
            <p:spPr bwMode="auto">
              <a:xfrm>
                <a:off x="697161" y="1143000"/>
                <a:ext cx="1226127" cy="6096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000" dirty="0" err="1" smtClean="0">
                    <a:solidFill>
                      <a:srgbClr val="008000"/>
                    </a:solidFill>
                    <a:latin typeface="Book Antiqua" charset="0"/>
                  </a:rPr>
                  <a:t>MeSH</a:t>
                </a:r>
                <a:r>
                  <a:rPr lang="en-US" sz="3000" dirty="0" smtClean="0">
                    <a:solidFill>
                      <a:srgbClr val="008000"/>
                    </a:solidFill>
                    <a:latin typeface="Book Antiqua" charset="0"/>
                  </a:rPr>
                  <a:t> </a:t>
                </a:r>
                <a:endParaRPr lang="en-US" sz="3000" dirty="0">
                  <a:solidFill>
                    <a:srgbClr val="008000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18" name="Rounded Rectangle 17"/>
          <p:cNvSpPr/>
          <p:nvPr/>
        </p:nvSpPr>
        <p:spPr bwMode="auto">
          <a:xfrm>
            <a:off x="442533" y="4801172"/>
            <a:ext cx="3048000" cy="1447800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 rot="16200000">
            <a:off x="1806429" y="4093810"/>
            <a:ext cx="2348342" cy="410265"/>
          </a:xfrm>
          <a:prstGeom prst="leftArrow">
            <a:avLst>
              <a:gd name="adj1" fmla="val 50000"/>
              <a:gd name="adj2" fmla="val 9527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52600" y="4114800"/>
            <a:ext cx="5334000" cy="2133600"/>
            <a:chOff x="1828800" y="4343400"/>
            <a:chExt cx="5334000" cy="2133600"/>
          </a:xfrm>
        </p:grpSpPr>
        <p:grpSp>
          <p:nvGrpSpPr>
            <p:cNvPr id="27" name="Group 26"/>
            <p:cNvGrpSpPr/>
            <p:nvPr/>
          </p:nvGrpSpPr>
          <p:grpSpPr>
            <a:xfrm>
              <a:off x="3657600" y="4343400"/>
              <a:ext cx="3505200" cy="2133600"/>
              <a:chOff x="3810000" y="609600"/>
              <a:chExt cx="3505200" cy="2133600"/>
            </a:xfrm>
          </p:grpSpPr>
          <p:sp>
            <p:nvSpPr>
              <p:cNvPr id="29" name="Rounded Rectangle 28"/>
              <p:cNvSpPr/>
              <p:nvPr/>
            </p:nvSpPr>
            <p:spPr bwMode="auto">
              <a:xfrm>
                <a:off x="3810000" y="609600"/>
                <a:ext cx="3505200" cy="2133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3962400" y="762000"/>
                <a:ext cx="3200400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1" name="Rectangle 13"/>
              <p:cNvSpPr>
                <a:spLocks noChangeArrowheads="1"/>
              </p:cNvSpPr>
              <p:nvPr/>
            </p:nvSpPr>
            <p:spPr bwMode="auto">
              <a:xfrm>
                <a:off x="4114800" y="857250"/>
                <a:ext cx="2895600" cy="163830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200" b="1" i="1" dirty="0" smtClean="0">
                    <a:solidFill>
                      <a:srgbClr val="004381"/>
                    </a:solidFill>
                    <a:latin typeface="Verdana" charset="0"/>
                  </a:rPr>
                  <a:t>Note: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PubMed automatically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OR’s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indented terms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under a broader term…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1828800" y="5791200"/>
              <a:ext cx="1447800" cy="685800"/>
            </a:xfrm>
            <a:prstGeom prst="rect">
              <a:avLst/>
            </a:prstGeom>
            <a:noFill/>
            <a:ln w="666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567417"/>
            <a:ext cx="4314825" cy="2461818"/>
            <a:chOff x="228600" y="567417"/>
            <a:chExt cx="4314825" cy="2461818"/>
          </a:xfrm>
        </p:grpSpPr>
        <p:grpSp>
          <p:nvGrpSpPr>
            <p:cNvPr id="3" name="Group 2"/>
            <p:cNvGrpSpPr/>
            <p:nvPr/>
          </p:nvGrpSpPr>
          <p:grpSpPr>
            <a:xfrm>
              <a:off x="1190625" y="567417"/>
              <a:ext cx="3352800" cy="1211035"/>
              <a:chOff x="1190625" y="567417"/>
              <a:chExt cx="3352800" cy="1211035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1190625" y="567417"/>
                <a:ext cx="3352800" cy="1211035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 bwMode="auto">
              <a:xfrm>
                <a:off x="1295400" y="685800"/>
                <a:ext cx="3124200" cy="97427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1438275" y="853739"/>
                <a:ext cx="2838450" cy="670261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… </a:t>
                </a:r>
                <a:r>
                  <a:rPr lang="en-US" sz="1800" i="1" dirty="0" smtClean="0">
                    <a:solidFill>
                      <a:srgbClr val="108800"/>
                    </a:solidFill>
                    <a:latin typeface="Verdana" charset="0"/>
                  </a:rPr>
                  <a:t>unless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 you select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the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following command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38" name="AutoShape 19"/>
            <p:cNvSpPr>
              <a:spLocks noChangeArrowheads="1"/>
            </p:cNvSpPr>
            <p:nvPr/>
          </p:nvSpPr>
          <p:spPr bwMode="auto">
            <a:xfrm rot="18842367">
              <a:off x="276721" y="1961603"/>
              <a:ext cx="1495137" cy="280328"/>
            </a:xfrm>
            <a:prstGeom prst="leftArrow">
              <a:avLst>
                <a:gd name="adj1" fmla="val 50000"/>
                <a:gd name="adj2" fmla="val 825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28600" y="2724435"/>
              <a:ext cx="3505200" cy="304800"/>
              <a:chOff x="228600" y="2895600"/>
              <a:chExt cx="3505200" cy="304800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228600" y="2895600"/>
                <a:ext cx="304800" cy="304800"/>
              </a:xfrm>
              <a:prstGeom prst="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533400" y="2895600"/>
                <a:ext cx="3200400" cy="304800"/>
              </a:xfrm>
              <a:prstGeom prst="rect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3" y="305371"/>
            <a:ext cx="8440674" cy="62472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48074" y="3124200"/>
            <a:ext cx="3962400" cy="1219200"/>
            <a:chOff x="3886200" y="3276600"/>
            <a:chExt cx="3962400" cy="1219200"/>
          </a:xfrm>
        </p:grpSpPr>
        <p:grpSp>
          <p:nvGrpSpPr>
            <p:cNvPr id="19" name="Group 18"/>
            <p:cNvGrpSpPr/>
            <p:nvPr/>
          </p:nvGrpSpPr>
          <p:grpSpPr>
            <a:xfrm>
              <a:off x="3886200" y="3276600"/>
              <a:ext cx="3962400" cy="1219200"/>
              <a:chOff x="2667000" y="5334000"/>
              <a:chExt cx="5334000" cy="13716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2667000" y="5334000"/>
                <a:ext cx="5334000" cy="1371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2817254" y="5478379"/>
                <a:ext cx="5033493" cy="1082842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114800" y="3695700"/>
              <a:ext cx="8382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C</a:t>
              </a:r>
              <a:r>
                <a:rPr lang="en-US" dirty="0" smtClean="0">
                  <a:solidFill>
                    <a:srgbClr val="2B5D8F"/>
                  </a:solidFill>
                  <a:latin typeface="Verdana" charset="0"/>
                </a:rPr>
                <a:t>lick</a:t>
              </a:r>
              <a:endParaRPr lang="en-US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5029200" y="3657600"/>
              <a:ext cx="2438400" cy="4572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 dirty="0" smtClean="0">
                  <a:latin typeface="Verdana" charset="0"/>
                </a:rPr>
                <a:t>Add to search </a:t>
              </a:r>
              <a:r>
                <a:rPr lang="en-US" sz="1600" dirty="0">
                  <a:latin typeface="Verdana" charset="0"/>
                </a:rPr>
                <a:t>b</a:t>
              </a:r>
              <a:r>
                <a:rPr lang="en-US" sz="1600" dirty="0" smtClean="0">
                  <a:latin typeface="Verdana" charset="0"/>
                </a:rPr>
                <a:t>uilder</a:t>
              </a:r>
              <a:endParaRPr lang="en-US" sz="1600" dirty="0">
                <a:latin typeface="Verdana" charset="0"/>
              </a:endParaRPr>
            </a:p>
          </p:txBody>
        </p:sp>
      </p:grpSp>
      <p:sp>
        <p:nvSpPr>
          <p:cNvPr id="24" name="AutoShape 10"/>
          <p:cNvSpPr>
            <a:spLocks noChangeArrowheads="1"/>
          </p:cNvSpPr>
          <p:nvPr/>
        </p:nvSpPr>
        <p:spPr bwMode="auto">
          <a:xfrm rot="1883089">
            <a:off x="6534750" y="2104915"/>
            <a:ext cx="298773" cy="1641116"/>
          </a:xfrm>
          <a:prstGeom prst="upArrow">
            <a:avLst>
              <a:gd name="adj1" fmla="val 49392"/>
              <a:gd name="adj2" fmla="val 10477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" y="360172"/>
            <a:ext cx="8306816" cy="61376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0600" y="3810000"/>
            <a:ext cx="5943600" cy="1752600"/>
            <a:chOff x="1676400" y="3962400"/>
            <a:chExt cx="5943600" cy="1752600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1676400" y="3962400"/>
              <a:ext cx="5943600" cy="17526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859389" y="4114800"/>
              <a:ext cx="5556148" cy="14477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241176" y="4343400"/>
              <a:ext cx="495860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 second                 term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is in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7" name="Rectangle 19"/>
            <p:cNvSpPr>
              <a:spLocks noChangeArrowheads="1"/>
            </p:cNvSpPr>
            <p:nvPr/>
          </p:nvSpPr>
          <p:spPr bwMode="auto">
            <a:xfrm>
              <a:off x="4110318" y="4191000"/>
              <a:ext cx="1528482" cy="609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8" name="AutoShape 19"/>
          <p:cNvSpPr>
            <a:spLocks noChangeArrowheads="1"/>
          </p:cNvSpPr>
          <p:nvPr/>
        </p:nvSpPr>
        <p:spPr bwMode="auto">
          <a:xfrm rot="7100266">
            <a:off x="4781031" y="2888699"/>
            <a:ext cx="2700198" cy="355116"/>
          </a:xfrm>
          <a:prstGeom prst="leftArrow">
            <a:avLst>
              <a:gd name="adj1" fmla="val 50000"/>
              <a:gd name="adj2" fmla="val 12029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5" name="Rectangle 4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8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4813" y="4467484"/>
            <a:ext cx="8205787" cy="1961134"/>
            <a:chOff x="404813" y="4467484"/>
            <a:chExt cx="8205787" cy="196113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846" y="4467484"/>
              <a:ext cx="1587754" cy="196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3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304800" y="304800"/>
            <a:ext cx="49530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AND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14800" y="1828800"/>
            <a:ext cx="4343400" cy="4267200"/>
            <a:chOff x="4114800" y="1828800"/>
            <a:chExt cx="4343400" cy="42672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114800" y="1828800"/>
              <a:ext cx="4343400" cy="42672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638800" y="3543300"/>
              <a:ext cx="1905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i="1" dirty="0" smtClean="0">
                  <a:latin typeface="Verdana" charset="0"/>
                </a:rPr>
                <a:t>life style</a:t>
              </a:r>
              <a:endParaRPr lang="en-US" i="1" dirty="0">
                <a:latin typeface="Verdan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62000" y="1828800"/>
            <a:ext cx="4267200" cy="4267200"/>
            <a:chOff x="762000" y="1828800"/>
            <a:chExt cx="4267200" cy="42672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762000" y="1828800"/>
              <a:ext cx="4267200" cy="42672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990600" y="2514600"/>
              <a:ext cx="3124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hypertension/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prevention &amp; control 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1910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304800" y="263525"/>
            <a:ext cx="46482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OR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1219200"/>
            <a:ext cx="5638800" cy="5334000"/>
            <a:chOff x="1828800" y="12192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828800" y="12192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105400" y="32004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diet</a:t>
              </a:r>
              <a:endParaRPr lang="en-US" sz="2800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343400" y="3657600"/>
              <a:ext cx="609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133600" y="3276600"/>
              <a:ext cx="2133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life</a:t>
              </a:r>
            </a:p>
            <a:p>
              <a:pPr algn="ctr" eaLnBrk="0" hangingPunct="0"/>
              <a:r>
                <a:rPr lang="en-US" sz="2800" i="1" dirty="0" smtClean="0">
                  <a:latin typeface="Verdana" charset="0"/>
                </a:rPr>
                <a:t>style</a:t>
              </a:r>
              <a:endParaRPr lang="en-US" sz="2800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" y="360172"/>
            <a:ext cx="8306816" cy="61376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3429000"/>
            <a:ext cx="7467600" cy="1981200"/>
            <a:chOff x="228600" y="3581400"/>
            <a:chExt cx="7467600" cy="19812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8600" y="3581400"/>
              <a:ext cx="7467600" cy="1981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90939" y="3733800"/>
              <a:ext cx="7142922" cy="1676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33400" y="3962400"/>
              <a:ext cx="6137413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The search program is complete.</a:t>
              </a:r>
              <a:endParaRPr lang="en-US" sz="3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095500" y="4648200"/>
              <a:ext cx="105520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3313043" y="4648200"/>
              <a:ext cx="2678596" cy="609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7139241" y="2459962"/>
            <a:ext cx="328360" cy="1971409"/>
          </a:xfrm>
          <a:prstGeom prst="upArrow">
            <a:avLst>
              <a:gd name="adj1" fmla="val 50000"/>
              <a:gd name="adj2" fmla="val 11139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                 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 Results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526255"/>
            <a:ext cx="8614410" cy="5154168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28800" y="3962400"/>
            <a:ext cx="5257800" cy="2209800"/>
            <a:chOff x="3429000" y="2324100"/>
            <a:chExt cx="5257800" cy="2209800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429000" y="2324100"/>
              <a:ext cx="5257800" cy="2209800"/>
              <a:chOff x="2057400" y="2743200"/>
              <a:chExt cx="5257800" cy="2209800"/>
            </a:xfrm>
          </p:grpSpPr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057400" y="2743200"/>
                <a:ext cx="5257800" cy="22098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2B5D8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2174240" y="2881313"/>
                <a:ext cx="5024120" cy="196091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905250" y="277336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728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 rot="20153659">
            <a:off x="3000725" y="1955495"/>
            <a:ext cx="376238" cy="2460848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9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526255"/>
            <a:ext cx="8614410" cy="51541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9600" y="1066800"/>
            <a:ext cx="7848600" cy="5105400"/>
            <a:chOff x="609600" y="1066800"/>
            <a:chExt cx="7848600" cy="5105400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4724400"/>
              <a:ext cx="6705600" cy="1447800"/>
              <a:chOff x="1066800" y="4876800"/>
              <a:chExt cx="5562600" cy="14478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066800" y="4876800"/>
                <a:ext cx="5562600" cy="1447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241612" y="5029200"/>
                <a:ext cx="5235388" cy="1143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71600" y="5181600"/>
                <a:ext cx="5029200" cy="892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i="1" dirty="0" smtClean="0">
                    <a:solidFill>
                      <a:srgbClr val="FF0000"/>
                    </a:solidFill>
                    <a:latin typeface="Verdana" charset="0"/>
                  </a:rPr>
                  <a:t>NOTE:  </a:t>
                </a:r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Custom Filters appear when</a:t>
                </a:r>
              </a:p>
              <a:p>
                <a:pPr algn="ctr" eaLnBrk="0" hangingPunct="0"/>
                <a:r>
                  <a:rPr lang="en-US" dirty="0" smtClean="0">
                    <a:solidFill>
                      <a:srgbClr val="0080FF"/>
                    </a:solidFill>
                    <a:latin typeface="Verdana" charset="0"/>
                  </a:rPr>
                  <a:t>you’re in your My NCBI account.</a:t>
                </a:r>
                <a:endParaRPr lang="en-US" dirty="0">
                  <a:solidFill>
                    <a:srgbClr val="0080FF"/>
                  </a:solidFill>
                  <a:latin typeface="Verdana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 bwMode="auto">
            <a:xfrm>
              <a:off x="6564532" y="1066800"/>
              <a:ext cx="1893668" cy="3352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 rot="7736679">
              <a:off x="3497351" y="3435663"/>
              <a:ext cx="3552512" cy="382587"/>
            </a:xfrm>
            <a:prstGeom prst="leftArrow">
              <a:avLst>
                <a:gd name="adj1" fmla="val 50000"/>
                <a:gd name="adj2" fmla="val 10159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119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678655"/>
            <a:ext cx="8614410" cy="51541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77368" y="3884217"/>
            <a:ext cx="5273842" cy="2211783"/>
            <a:chOff x="277368" y="3942129"/>
            <a:chExt cx="5273842" cy="2211783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77368" y="3989832"/>
              <a:ext cx="685800" cy="41148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05968" y="3942129"/>
              <a:ext cx="5045242" cy="2211783"/>
              <a:chOff x="505968" y="3942129"/>
              <a:chExt cx="5045242" cy="221178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968" y="4858512"/>
                <a:ext cx="5045242" cy="1295400"/>
                <a:chOff x="1600200" y="3810000"/>
                <a:chExt cx="5045242" cy="1295400"/>
              </a:xfrm>
            </p:grpSpPr>
            <p:sp>
              <p:nvSpPr>
                <p:cNvPr id="22" name="Rectangle 9"/>
                <p:cNvSpPr>
                  <a:spLocks noChangeArrowheads="1"/>
                </p:cNvSpPr>
                <p:nvPr/>
              </p:nvSpPr>
              <p:spPr bwMode="auto">
                <a:xfrm>
                  <a:off x="1600200" y="3810000"/>
                  <a:ext cx="5045242" cy="1295400"/>
                </a:xfrm>
                <a:prstGeom prst="rect">
                  <a:avLst/>
                </a:prstGeom>
                <a:solidFill>
                  <a:schemeClr val="bg1"/>
                </a:solidFill>
                <a:ln w="57150" cmpd="sng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23" name="Rectangle 10"/>
                <p:cNvSpPr>
                  <a:spLocks noChangeArrowheads="1"/>
                </p:cNvSpPr>
                <p:nvPr/>
              </p:nvSpPr>
              <p:spPr bwMode="auto">
                <a:xfrm>
                  <a:off x="1748590" y="4000501"/>
                  <a:ext cx="4748463" cy="914400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5000" y="4267200"/>
                  <a:ext cx="4451684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dirty="0" smtClean="0">
                      <a:solidFill>
                        <a:srgbClr val="336699"/>
                      </a:solidFill>
                      <a:latin typeface="Verdana" charset="0"/>
                    </a:rPr>
                    <a:t>Humans is a standard filter</a:t>
                  </a:r>
                  <a:endParaRPr lang="en-US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 rot="2906649">
                <a:off x="825131" y="4553662"/>
                <a:ext cx="1591008" cy="367942"/>
              </a:xfrm>
              <a:prstGeom prst="leftArrow">
                <a:avLst>
                  <a:gd name="adj1" fmla="val 46509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77368" y="1246632"/>
            <a:ext cx="6477000" cy="2639568"/>
            <a:chOff x="277368" y="1703832"/>
            <a:chExt cx="6477000" cy="2639568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77368" y="3677411"/>
              <a:ext cx="941832" cy="665989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106168" y="1703832"/>
              <a:ext cx="4648200" cy="1752600"/>
              <a:chOff x="2247900" y="304800"/>
              <a:chExt cx="4648200" cy="1752600"/>
            </a:xfrm>
          </p:grpSpPr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2247900" y="304800"/>
                <a:ext cx="46482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A79A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30" name="Rectangle 13"/>
              <p:cNvSpPr>
                <a:spLocks noChangeArrowheads="1"/>
              </p:cNvSpPr>
              <p:nvPr/>
            </p:nvSpPr>
            <p:spPr bwMode="auto">
              <a:xfrm>
                <a:off x="2501438" y="501869"/>
                <a:ext cx="4141124" cy="13269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Limit to articles that were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written in the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Verdana" charset="0"/>
                  </a:rPr>
                  <a:t>past 5 years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by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clicking the selection on the left.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2438399" y="457200"/>
                <a:ext cx="4267201" cy="1447800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8" name="AutoShape 19"/>
            <p:cNvSpPr>
              <a:spLocks noChangeArrowheads="1"/>
            </p:cNvSpPr>
            <p:nvPr/>
          </p:nvSpPr>
          <p:spPr bwMode="auto">
            <a:xfrm rot="20416978">
              <a:off x="1226694" y="3438331"/>
              <a:ext cx="2564906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1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5" y="349250"/>
            <a:ext cx="6330950" cy="6159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30686" y="3352800"/>
            <a:ext cx="5513832" cy="2438400"/>
            <a:chOff x="277368" y="4114800"/>
            <a:chExt cx="5513832" cy="2438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77368" y="4114800"/>
              <a:ext cx="1094232" cy="3810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9600" y="5257800"/>
              <a:ext cx="5181600" cy="1295400"/>
              <a:chOff x="2286000" y="2362200"/>
              <a:chExt cx="5181600" cy="1295400"/>
            </a:xfrm>
          </p:grpSpPr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2286000" y="2362200"/>
                <a:ext cx="5181600" cy="12954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438401" y="2552701"/>
                <a:ext cx="4876800" cy="914400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667000" y="2781300"/>
                <a:ext cx="4418682" cy="457200"/>
                <a:chOff x="2667000" y="2781300"/>
                <a:chExt cx="4418682" cy="457200"/>
              </a:xfrm>
            </p:grpSpPr>
            <p:sp>
              <p:nvSpPr>
                <p:cNvPr id="10" name="Rectangle 12"/>
                <p:cNvSpPr>
                  <a:spLocks noChangeArrowheads="1"/>
                </p:cNvSpPr>
                <p:nvPr/>
              </p:nvSpPr>
              <p:spPr bwMode="auto">
                <a:xfrm>
                  <a:off x="2667000" y="2781300"/>
                  <a:ext cx="8382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1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5200" y="2781300"/>
                  <a:ext cx="3580482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u="sng" dirty="0" smtClean="0">
                      <a:solidFill>
                        <a:srgbClr val="336699"/>
                      </a:solidFill>
                      <a:latin typeface="Verdana" charset="0"/>
                    </a:rPr>
                    <a:t>Show additional filters</a:t>
                  </a:r>
                  <a:endParaRPr lang="en-US" u="sng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2906649">
              <a:off x="828007" y="4997410"/>
              <a:ext cx="1483441" cy="317396"/>
            </a:xfrm>
            <a:prstGeom prst="leftArrow">
              <a:avLst>
                <a:gd name="adj1" fmla="val 46509"/>
                <a:gd name="adj2" fmla="val 9112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29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5" y="349250"/>
            <a:ext cx="6330950" cy="6159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38400" y="2879028"/>
            <a:ext cx="5410200" cy="3657600"/>
            <a:chOff x="2286000" y="2209800"/>
            <a:chExt cx="5410200" cy="3657600"/>
          </a:xfrm>
        </p:grpSpPr>
        <p:grpSp>
          <p:nvGrpSpPr>
            <p:cNvPr id="13" name="Group 12"/>
            <p:cNvGrpSpPr/>
            <p:nvPr/>
          </p:nvGrpSpPr>
          <p:grpSpPr>
            <a:xfrm>
              <a:off x="2286000" y="2286000"/>
              <a:ext cx="2209800" cy="3581400"/>
              <a:chOff x="2286000" y="2286000"/>
              <a:chExt cx="2209800" cy="3581400"/>
            </a:xfrm>
          </p:grpSpPr>
          <p:pic>
            <p:nvPicPr>
              <p:cNvPr id="22" name="Picture 21" descr="Screen Shot 2015-04-13 at 11.34.1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200" y="2362200"/>
                <a:ext cx="2052320" cy="3403600"/>
              </a:xfrm>
              <a:prstGeom prst="rect">
                <a:avLst/>
              </a:prstGeom>
              <a:ln w="28575" cmpd="sng">
                <a:solidFill>
                  <a:srgbClr val="004080"/>
                </a:solidFill>
              </a:ln>
            </p:spPr>
          </p:pic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2286000" y="2286000"/>
                <a:ext cx="2209800" cy="3581400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4" name="Rounded Rectangle 11"/>
              <p:cNvSpPr>
                <a:spLocks noChangeArrowheads="1"/>
              </p:cNvSpPr>
              <p:nvPr/>
            </p:nvSpPr>
            <p:spPr bwMode="auto">
              <a:xfrm>
                <a:off x="2286000" y="3810000"/>
                <a:ext cx="304800" cy="304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100" b="1" dirty="0"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100" b="1" dirty="0"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059579" y="2209800"/>
              <a:ext cx="4636621" cy="3086100"/>
              <a:chOff x="3059579" y="2209800"/>
              <a:chExt cx="4636621" cy="30861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953000" y="2209800"/>
                <a:ext cx="2743200" cy="3086100"/>
                <a:chOff x="3962400" y="1352550"/>
                <a:chExt cx="2743200" cy="3086100"/>
              </a:xfrm>
            </p:grpSpPr>
            <p:sp>
              <p:nvSpPr>
                <p:cNvPr id="17" name="Rectangle 9"/>
                <p:cNvSpPr>
                  <a:spLocks noChangeArrowheads="1"/>
                </p:cNvSpPr>
                <p:nvPr/>
              </p:nvSpPr>
              <p:spPr bwMode="auto">
                <a:xfrm>
                  <a:off x="3962400" y="1352550"/>
                  <a:ext cx="2743200" cy="30861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4173A4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8" name="Rectangle 13"/>
                <p:cNvSpPr>
                  <a:spLocks noChangeArrowheads="1"/>
                </p:cNvSpPr>
                <p:nvPr/>
              </p:nvSpPr>
              <p:spPr bwMode="auto">
                <a:xfrm>
                  <a:off x="4343400" y="1676400"/>
                  <a:ext cx="1981200" cy="11430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S</a:t>
                  </a: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elect</a:t>
                  </a:r>
                </a:p>
                <a:p>
                  <a:pPr algn="ctr" eaLnBrk="0" hangingPunct="0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Languages</a:t>
                  </a:r>
                </a:p>
              </p:txBody>
            </p:sp>
            <p:sp>
              <p:nvSpPr>
                <p:cNvPr id="19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191000" y="1589028"/>
                  <a:ext cx="2286000" cy="2613143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 bwMode="auto">
                <a:xfrm>
                  <a:off x="4838700" y="3429000"/>
                  <a:ext cx="990600" cy="533400"/>
                </a:xfrm>
                <a:prstGeom prst="roundRect">
                  <a:avLst/>
                </a:prstGeom>
                <a:solidFill>
                  <a:srgbClr val="1A569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Geneva" pitchFamily="-111" charset="0"/>
                    </a:rPr>
                    <a:t>Show</a:t>
                  </a:r>
                  <a:endPara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4533900" y="2819400"/>
                  <a:ext cx="1600200" cy="457200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80000"/>
                    </a:lnSpc>
                    <a:spcAft>
                      <a:spcPts val="600"/>
                    </a:spcAft>
                  </a:pPr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and click </a:t>
                  </a:r>
                </a:p>
              </p:txBody>
            </p:sp>
          </p:grpSp>
          <p:sp>
            <p:nvSpPr>
              <p:cNvPr id="16" name="AutoShape 19"/>
              <p:cNvSpPr>
                <a:spLocks noChangeArrowheads="1"/>
              </p:cNvSpPr>
              <p:nvPr/>
            </p:nvSpPr>
            <p:spPr bwMode="auto">
              <a:xfrm rot="20509434">
                <a:off x="3059579" y="4908819"/>
                <a:ext cx="2949157" cy="347292"/>
              </a:xfrm>
              <a:prstGeom prst="leftArrow">
                <a:avLst>
                  <a:gd name="adj1" fmla="val 49898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0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92" y="277939"/>
            <a:ext cx="6444615" cy="630212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349692" y="1600200"/>
            <a:ext cx="6961632" cy="2057400"/>
            <a:chOff x="277368" y="2819400"/>
            <a:chExt cx="6961632" cy="2057400"/>
          </a:xfrm>
        </p:grpSpPr>
        <p:grpSp>
          <p:nvGrpSpPr>
            <p:cNvPr id="24" name="Group 23"/>
            <p:cNvGrpSpPr/>
            <p:nvPr/>
          </p:nvGrpSpPr>
          <p:grpSpPr>
            <a:xfrm>
              <a:off x="1905000" y="2819400"/>
              <a:ext cx="5334000" cy="1066800"/>
              <a:chOff x="1905000" y="3048694"/>
              <a:chExt cx="5334000" cy="1066800"/>
            </a:xfrm>
          </p:grpSpPr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905000" y="3048694"/>
                <a:ext cx="5334000" cy="1066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019299" y="3190511"/>
                <a:ext cx="5105400" cy="78316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2171568" y="3320484"/>
                <a:ext cx="480086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</a:t>
                </a: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lick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Verdana" charset="0"/>
                  </a:rPr>
                  <a:t>English to activate filter</a:t>
                </a:r>
                <a:endParaRPr lang="en-US" u="sng" dirty="0" smtClean="0">
                  <a:solidFill>
                    <a:schemeClr val="bg1">
                      <a:lumMod val="50000"/>
                    </a:schemeClr>
                  </a:solidFill>
                  <a:latin typeface="Verdana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77368" y="3975576"/>
              <a:ext cx="2703890" cy="901224"/>
              <a:chOff x="277368" y="3975576"/>
              <a:chExt cx="2703890" cy="90122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7368" y="4343400"/>
                <a:ext cx="914400" cy="533400"/>
              </a:xfrm>
              <a:prstGeom prst="rect">
                <a:avLst/>
              </a:prstGeom>
              <a:noFill/>
              <a:ln w="5715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7" name="AutoShape 19"/>
              <p:cNvSpPr>
                <a:spLocks noChangeArrowheads="1"/>
              </p:cNvSpPr>
              <p:nvPr/>
            </p:nvSpPr>
            <p:spPr bwMode="auto">
              <a:xfrm rot="19633682">
                <a:off x="1140169" y="3975576"/>
                <a:ext cx="1841089" cy="350722"/>
              </a:xfrm>
              <a:prstGeom prst="leftArrow">
                <a:avLst>
                  <a:gd name="adj1" fmla="val 50000"/>
                  <a:gd name="adj2" fmla="val 80762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5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10" y="226060"/>
            <a:ext cx="6570980" cy="64058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289048" y="990600"/>
            <a:ext cx="5029200" cy="4191000"/>
            <a:chOff x="2289048" y="990600"/>
            <a:chExt cx="5029200" cy="41910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289048" y="990600"/>
              <a:ext cx="1524000" cy="457200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93848" y="1433819"/>
              <a:ext cx="4724400" cy="3747781"/>
              <a:chOff x="2057400" y="2119619"/>
              <a:chExt cx="4724400" cy="374778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057400" y="4267200"/>
                <a:ext cx="4724400" cy="1600200"/>
                <a:chOff x="2057400" y="4419600"/>
                <a:chExt cx="4724400" cy="1600200"/>
              </a:xfrm>
            </p:grpSpPr>
            <p:sp>
              <p:nvSpPr>
                <p:cNvPr id="11" name="Rectangle 9"/>
                <p:cNvSpPr>
                  <a:spLocks noChangeArrowheads="1"/>
                </p:cNvSpPr>
                <p:nvPr/>
              </p:nvSpPr>
              <p:spPr bwMode="auto">
                <a:xfrm>
                  <a:off x="2057400" y="4419600"/>
                  <a:ext cx="4724400" cy="1600200"/>
                </a:xfrm>
                <a:prstGeom prst="rect">
                  <a:avLst/>
                </a:prstGeom>
                <a:solidFill>
                  <a:schemeClr val="bg1"/>
                </a:solidFill>
                <a:ln w="8890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Results are reduced</a:t>
                  </a:r>
                  <a:endParaRPr lang="en-US" sz="2600" dirty="0" smtClean="0">
                    <a:solidFill>
                      <a:srgbClr val="FF6600"/>
                    </a:solidFill>
                    <a:latin typeface="Verdana" charset="0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From 728 </a:t>
                  </a:r>
                  <a:r>
                    <a:rPr lang="en-US" sz="2600" dirty="0">
                      <a:solidFill>
                        <a:srgbClr val="FF6600"/>
                      </a:solidFill>
                      <a:latin typeface="Verdana" charset="0"/>
                    </a:rPr>
                    <a:t>to </a:t>
                  </a:r>
                  <a:r>
                    <a:rPr lang="en-US" sz="2600" dirty="0" smtClean="0">
                      <a:solidFill>
                        <a:srgbClr val="FF6600"/>
                      </a:solidFill>
                      <a:latin typeface="Verdana" charset="0"/>
                    </a:rPr>
                    <a:t>123</a:t>
                  </a:r>
                  <a:endParaRPr lang="en-US" sz="5400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2" name="Rectangle 10"/>
                <p:cNvSpPr>
                  <a:spLocks noChangeArrowheads="1"/>
                </p:cNvSpPr>
                <p:nvPr/>
              </p:nvSpPr>
              <p:spPr bwMode="auto">
                <a:xfrm>
                  <a:off x="2209800" y="4572000"/>
                  <a:ext cx="4419600" cy="1295400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0" name="AutoShape 19"/>
              <p:cNvSpPr>
                <a:spLocks noChangeArrowheads="1"/>
              </p:cNvSpPr>
              <p:nvPr/>
            </p:nvSpPr>
            <p:spPr bwMode="auto">
              <a:xfrm rot="4148156">
                <a:off x="2162657" y="3193769"/>
                <a:ext cx="2536839" cy="388539"/>
              </a:xfrm>
              <a:prstGeom prst="leftArrow">
                <a:avLst>
                  <a:gd name="adj1" fmla="val 50000"/>
                  <a:gd name="adj2" fmla="val 109674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92352" y="3153936"/>
            <a:ext cx="612648" cy="579863"/>
          </a:xfrm>
          <a:prstGeom prst="rect">
            <a:avLst/>
          </a:prstGeom>
          <a:noFill/>
          <a:ln w="7620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8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10" y="226060"/>
            <a:ext cx="6570980" cy="64058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2600" y="1752600"/>
            <a:ext cx="4800600" cy="1600200"/>
            <a:chOff x="1828800" y="2590800"/>
            <a:chExt cx="4800600" cy="1600200"/>
          </a:xfrm>
        </p:grpSpPr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828800" y="2590800"/>
              <a:ext cx="4800600" cy="16002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Change </a:t>
              </a:r>
              <a:r>
                <a:rPr lang="en-US" sz="2600" dirty="0" smtClean="0">
                  <a:latin typeface="Verdana" charset="0"/>
                </a:rPr>
                <a:t>[Mesh] </a:t>
              </a:r>
              <a:r>
                <a:rPr lang="en-US" sz="2600" dirty="0" smtClean="0">
                  <a:solidFill>
                    <a:srgbClr val="FF6600"/>
                  </a:solidFill>
                  <a:latin typeface="Verdana" charset="0"/>
                </a:rPr>
                <a:t>to 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[</a:t>
              </a:r>
              <a:r>
                <a:rPr lang="en-US" sz="2600" dirty="0" err="1" smtClean="0">
                  <a:solidFill>
                    <a:srgbClr val="26B40C"/>
                  </a:solidFill>
                  <a:latin typeface="Verdana" charset="0"/>
                </a:rPr>
                <a:t>Majr</a:t>
              </a:r>
              <a:r>
                <a:rPr lang="en-US" sz="2600" dirty="0" smtClean="0">
                  <a:solidFill>
                    <a:srgbClr val="26B40C"/>
                  </a:solidFill>
                  <a:latin typeface="Verdana" charset="0"/>
                </a:rPr>
                <a:t>]</a:t>
              </a:r>
              <a:endParaRPr lang="en-US" sz="5400" dirty="0">
                <a:solidFill>
                  <a:srgbClr val="26B40C"/>
                </a:solidFill>
                <a:latin typeface="Verdana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81200" y="2746464"/>
              <a:ext cx="4495800" cy="1295400"/>
            </a:xfrm>
            <a:prstGeom prst="rect">
              <a:avLst/>
            </a:prstGeom>
            <a:noFill/>
            <a:ln w="38100" cmpd="dbl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76800" y="381000"/>
            <a:ext cx="1066800" cy="1905001"/>
            <a:chOff x="5029200" y="914400"/>
            <a:chExt cx="1066800" cy="1905001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029200" y="914400"/>
              <a:ext cx="1066800" cy="304800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5400000">
              <a:off x="5097004" y="1913396"/>
              <a:ext cx="1524001" cy="288009"/>
            </a:xfrm>
            <a:prstGeom prst="leftArrow">
              <a:avLst>
                <a:gd name="adj1" fmla="val 50000"/>
                <a:gd name="adj2" fmla="val 10070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130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6" y="268986"/>
            <a:ext cx="7351268" cy="632002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05000" y="1143000"/>
            <a:ext cx="5029200" cy="4250935"/>
            <a:chOff x="1600200" y="1371599"/>
            <a:chExt cx="5029200" cy="4250935"/>
          </a:xfrm>
        </p:grpSpPr>
        <p:grpSp>
          <p:nvGrpSpPr>
            <p:cNvPr id="21" name="Group 20"/>
            <p:cNvGrpSpPr/>
            <p:nvPr/>
          </p:nvGrpSpPr>
          <p:grpSpPr>
            <a:xfrm>
              <a:off x="1905000" y="4022334"/>
              <a:ext cx="4724400" cy="1600200"/>
              <a:chOff x="2057400" y="4632442"/>
              <a:chExt cx="4724400" cy="1600200"/>
            </a:xfrm>
          </p:grpSpPr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123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40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600200" y="1371599"/>
              <a:ext cx="1447800" cy="462305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 rot="3551652">
              <a:off x="2266969" y="2950228"/>
              <a:ext cx="2820094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297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66" y="268986"/>
            <a:ext cx="7351268" cy="6320028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96366" y="457200"/>
            <a:ext cx="1030065" cy="457200"/>
          </a:xfrm>
          <a:prstGeom prst="rect">
            <a:avLst/>
          </a:prstGeom>
          <a:noFill/>
          <a:ln w="762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82166" y="2895600"/>
            <a:ext cx="5410200" cy="2057400"/>
            <a:chOff x="990600" y="3810000"/>
            <a:chExt cx="5410200" cy="2057400"/>
          </a:xfrm>
        </p:grpSpPr>
        <p:grpSp>
          <p:nvGrpSpPr>
            <p:cNvPr id="11" name="Group 10"/>
            <p:cNvGrpSpPr/>
            <p:nvPr/>
          </p:nvGrpSpPr>
          <p:grpSpPr>
            <a:xfrm>
              <a:off x="990600" y="3810000"/>
              <a:ext cx="5410200" cy="2057400"/>
              <a:chOff x="2057400" y="4632442"/>
              <a:chExt cx="4724400" cy="1600200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en-US" sz="4000" dirty="0" smtClean="0">
                    <a:solidFill>
                      <a:srgbClr val="FF6600"/>
                    </a:solidFill>
                    <a:latin typeface="Verdana" charset="0"/>
                  </a:rPr>
                  <a:t>   Click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12" name="Picture 11" descr="Screen Shot 2014-08-27 at 2.30.2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267200"/>
              <a:ext cx="2880360" cy="1217930"/>
            </a:xfrm>
            <a:prstGeom prst="rect">
              <a:avLst/>
            </a:prstGeom>
          </p:spPr>
        </p:pic>
      </p:grpSp>
      <p:sp>
        <p:nvSpPr>
          <p:cNvPr id="15" name="AutoShape 19"/>
          <p:cNvSpPr>
            <a:spLocks noChangeArrowheads="1"/>
          </p:cNvSpPr>
          <p:nvPr/>
        </p:nvSpPr>
        <p:spPr bwMode="auto">
          <a:xfrm rot="3087228">
            <a:off x="1326613" y="1964803"/>
            <a:ext cx="2743030" cy="388539"/>
          </a:xfrm>
          <a:prstGeom prst="leftArrow">
            <a:avLst>
              <a:gd name="adj1" fmla="val 50000"/>
              <a:gd name="adj2" fmla="val 10967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624795"/>
            <a:ext cx="8680704" cy="44561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08162" y="4724400"/>
            <a:ext cx="5527675" cy="1524000"/>
            <a:chOff x="1676400" y="4837113"/>
            <a:chExt cx="5527675" cy="141128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684143">
            <a:off x="5016100" y="3197493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288782"/>
            <a:ext cx="8692896" cy="32004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4191000"/>
            <a:ext cx="8229600" cy="17526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0709" y="4336313"/>
            <a:ext cx="7916091" cy="1451344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09800" y="4724400"/>
            <a:ext cx="2362200" cy="685800"/>
            <a:chOff x="2362200" y="3962400"/>
            <a:chExt cx="2514600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hypertension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9400" y="1524000"/>
            <a:ext cx="1828800" cy="3886200"/>
            <a:chOff x="6629400" y="1524000"/>
            <a:chExt cx="1828800" cy="3886200"/>
          </a:xfrm>
        </p:grpSpPr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 flipV="1">
              <a:off x="6629400" y="47244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239000" y="1524000"/>
              <a:ext cx="762000" cy="381000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 rot="20654987">
            <a:off x="3371437" y="1683219"/>
            <a:ext cx="388454" cy="2998256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38200" y="4876800"/>
            <a:ext cx="12192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24400" y="4876800"/>
            <a:ext cx="19050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and click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9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453453"/>
            <a:ext cx="8517763" cy="5951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600" y="4419600"/>
            <a:ext cx="7315200" cy="1752600"/>
            <a:chOff x="914400" y="4572000"/>
            <a:chExt cx="7315200" cy="1981200"/>
          </a:xfrm>
        </p:grpSpPr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57200" y="2057400"/>
            <a:ext cx="1066800" cy="381000"/>
            <a:chOff x="4724400" y="990600"/>
            <a:chExt cx="457200" cy="304800"/>
          </a:xfrm>
        </p:grpSpPr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409582">
            <a:off x="1285042" y="2513981"/>
            <a:ext cx="426492" cy="2459462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90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6" y="896112"/>
            <a:ext cx="8674608" cy="50657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1548384"/>
            <a:ext cx="3886200" cy="3861816"/>
            <a:chOff x="304800" y="1548384"/>
            <a:chExt cx="3886200" cy="3861816"/>
          </a:xfrm>
        </p:grpSpPr>
        <p:grpSp>
          <p:nvGrpSpPr>
            <p:cNvPr id="4" name="Group 3"/>
            <p:cNvGrpSpPr/>
            <p:nvPr/>
          </p:nvGrpSpPr>
          <p:grpSpPr>
            <a:xfrm>
              <a:off x="304800" y="1548384"/>
              <a:ext cx="3886200" cy="1524000"/>
              <a:chOff x="152400" y="4953000"/>
              <a:chExt cx="4191000" cy="1701800"/>
            </a:xfrm>
          </p:grpSpPr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    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81000" y="2495508"/>
              <a:ext cx="629548" cy="2914692"/>
              <a:chOff x="381000" y="2495508"/>
              <a:chExt cx="629548" cy="2914692"/>
            </a:xfrm>
          </p:grpSpPr>
          <p:sp>
            <p:nvSpPr>
              <p:cNvPr id="8" name="Rounded Rectangle 11"/>
              <p:cNvSpPr>
                <a:spLocks noChangeArrowheads="1"/>
              </p:cNvSpPr>
              <p:nvPr/>
            </p:nvSpPr>
            <p:spPr bwMode="auto">
              <a:xfrm>
                <a:off x="381000" y="50292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9" name="AutoShape 19"/>
              <p:cNvSpPr>
                <a:spLocks noChangeArrowheads="1"/>
              </p:cNvSpPr>
              <p:nvPr/>
            </p:nvSpPr>
            <p:spPr bwMode="auto">
              <a:xfrm rot="16853732">
                <a:off x="-376852" y="3560646"/>
                <a:ext cx="2452537" cy="322262"/>
              </a:xfrm>
              <a:prstGeom prst="leftArrow">
                <a:avLst>
                  <a:gd name="adj1" fmla="val 50000"/>
                  <a:gd name="adj2" fmla="val 94410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867400" y="304800"/>
            <a:ext cx="2971800" cy="2378965"/>
            <a:chOff x="5867400" y="304800"/>
            <a:chExt cx="2971800" cy="2378965"/>
          </a:xfrm>
        </p:grpSpPr>
        <p:grpSp>
          <p:nvGrpSpPr>
            <p:cNvPr id="11" name="Group 10"/>
            <p:cNvGrpSpPr/>
            <p:nvPr/>
          </p:nvGrpSpPr>
          <p:grpSpPr>
            <a:xfrm>
              <a:off x="5867400" y="304800"/>
              <a:ext cx="2971800" cy="1219200"/>
              <a:chOff x="5791200" y="228600"/>
              <a:chExt cx="2971800" cy="1219200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5791200" y="228600"/>
                <a:ext cx="2971800" cy="12192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6699C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26AF00"/>
                    </a:solidFill>
                    <a:latin typeface="Verdana" charset="0"/>
                  </a:rPr>
                  <a:t>    2) Select  </a:t>
                </a:r>
                <a:endParaRPr lang="en-US" sz="2000" dirty="0">
                  <a:solidFill>
                    <a:srgbClr val="26AF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943600" y="381000"/>
                <a:ext cx="2667000" cy="914400"/>
              </a:xfrm>
              <a:prstGeom prst="rect">
                <a:avLst/>
              </a:prstGeom>
              <a:noFill/>
              <a:ln w="19050" cmpd="sng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AutoShape 20"/>
              <p:cNvSpPr>
                <a:spLocks noChangeArrowheads="1"/>
              </p:cNvSpPr>
              <p:nvPr/>
            </p:nvSpPr>
            <p:spPr bwMode="auto">
              <a:xfrm>
                <a:off x="7543800" y="609600"/>
                <a:ext cx="914400" cy="5334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Verdana" charset="0"/>
                  </a:rPr>
                  <a:t>AND</a:t>
                </a:r>
                <a:endParaRPr lang="en-US" sz="20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</p:grp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rot="15612835">
              <a:off x="7239807" y="1844401"/>
              <a:ext cx="1363633" cy="315095"/>
            </a:xfrm>
            <a:prstGeom prst="leftArrow">
              <a:avLst>
                <a:gd name="adj1" fmla="val 50000"/>
                <a:gd name="adj2" fmla="val 8020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38400" y="2526466"/>
            <a:ext cx="4648200" cy="3965426"/>
            <a:chOff x="2438400" y="2526466"/>
            <a:chExt cx="4648200" cy="3965426"/>
          </a:xfrm>
        </p:grpSpPr>
        <p:grpSp>
          <p:nvGrpSpPr>
            <p:cNvPr id="16" name="Group 15"/>
            <p:cNvGrpSpPr/>
            <p:nvPr/>
          </p:nvGrpSpPr>
          <p:grpSpPr>
            <a:xfrm>
              <a:off x="2438400" y="5196491"/>
              <a:ext cx="4648200" cy="1295401"/>
              <a:chOff x="228600" y="5257799"/>
              <a:chExt cx="4648200" cy="1295401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28600" y="5257799"/>
                <a:ext cx="4648200" cy="1295401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81000" y="5638800"/>
                <a:ext cx="4191000" cy="533400"/>
                <a:chOff x="381000" y="5638800"/>
                <a:chExt cx="4191000" cy="533400"/>
              </a:xfrm>
            </p:grpSpPr>
            <p:sp>
              <p:nvSpPr>
                <p:cNvPr id="20" name="Rectangle 22"/>
                <p:cNvSpPr>
                  <a:spLocks noChangeArrowheads="1"/>
                </p:cNvSpPr>
                <p:nvPr/>
              </p:nvSpPr>
              <p:spPr bwMode="auto">
                <a:xfrm>
                  <a:off x="381000" y="5715000"/>
                  <a:ext cx="1774320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</a:p>
              </p:txBody>
            </p:sp>
            <p:sp>
              <p:nvSpPr>
                <p:cNvPr id="21" name="AutoShape 20"/>
                <p:cNvSpPr>
                  <a:spLocks noChangeArrowheads="1"/>
                </p:cNvSpPr>
                <p:nvPr/>
              </p:nvSpPr>
              <p:spPr bwMode="auto">
                <a:xfrm>
                  <a:off x="2252125" y="5638800"/>
                  <a:ext cx="231987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42363" y="5410200"/>
                <a:ext cx="4382037" cy="1008145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 rot="2420869">
              <a:off x="5791925" y="2526466"/>
              <a:ext cx="381000" cy="3197867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" y="762000"/>
            <a:ext cx="8499856" cy="49363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1600" y="2895600"/>
            <a:ext cx="3810000" cy="3543300"/>
            <a:chOff x="5181600" y="2895600"/>
            <a:chExt cx="3810000" cy="3543300"/>
          </a:xfrm>
        </p:grpSpPr>
        <p:grpSp>
          <p:nvGrpSpPr>
            <p:cNvPr id="4" name="Group 3"/>
            <p:cNvGrpSpPr/>
            <p:nvPr/>
          </p:nvGrpSpPr>
          <p:grpSpPr>
            <a:xfrm>
              <a:off x="5181600" y="5181600"/>
              <a:ext cx="3810000" cy="1257300"/>
              <a:chOff x="5105400" y="3714750"/>
              <a:chExt cx="3810000" cy="12573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105400" y="3714750"/>
                <a:ext cx="3810000" cy="12573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5257800" y="3867150"/>
                <a:ext cx="3500230" cy="9525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5257800" y="4067175"/>
                <a:ext cx="3346172" cy="552450"/>
                <a:chOff x="5269396" y="4038600"/>
                <a:chExt cx="3346172" cy="552450"/>
              </a:xfrm>
            </p:grpSpPr>
            <p:sp>
              <p:nvSpPr>
                <p:cNvPr id="9" name="Rectangle 8"/>
                <p:cNvSpPr>
                  <a:spLocks noChangeArrowheads="1"/>
                </p:cNvSpPr>
                <p:nvPr/>
              </p:nvSpPr>
              <p:spPr bwMode="auto">
                <a:xfrm>
                  <a:off x="5269396" y="4038600"/>
                  <a:ext cx="1055204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10" name="Rectangle 18"/>
                <p:cNvSpPr>
                  <a:spLocks noChangeArrowheads="1"/>
                </p:cNvSpPr>
                <p:nvPr/>
              </p:nvSpPr>
              <p:spPr bwMode="auto">
                <a:xfrm>
                  <a:off x="6324600" y="4038600"/>
                  <a:ext cx="2290968" cy="55245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>
              <a:off x="6934200" y="2895600"/>
              <a:ext cx="328360" cy="2504809"/>
            </a:xfrm>
            <a:prstGeom prst="upArrow">
              <a:avLst>
                <a:gd name="adj1" fmla="val 50000"/>
                <a:gd name="adj2" fmla="val 111393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3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280035"/>
            <a:ext cx="8599932" cy="62979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14400" y="660106"/>
            <a:ext cx="4152900" cy="3454694"/>
            <a:chOff x="914400" y="660106"/>
            <a:chExt cx="4152900" cy="3454694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3524250" y="660106"/>
              <a:ext cx="762000" cy="304800"/>
              <a:chOff x="4724400" y="990600"/>
              <a:chExt cx="457200" cy="304800"/>
            </a:xfrm>
          </p:grpSpPr>
          <p:sp>
            <p:nvSpPr>
              <p:cNvPr id="20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14400" y="2971800"/>
              <a:ext cx="4152900" cy="1143000"/>
              <a:chOff x="895350" y="3619500"/>
              <a:chExt cx="4152900" cy="1143000"/>
            </a:xfrm>
          </p:grpSpPr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3752850" y="1104900"/>
              <a:ext cx="304800" cy="220980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46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0.5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2425"/>
            <a:ext cx="6210300" cy="615315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62000" y="4191000"/>
            <a:ext cx="7162800" cy="1524000"/>
            <a:chOff x="990600" y="4191000"/>
            <a:chExt cx="7162800" cy="1524000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5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1346200"/>
            <a:ext cx="4648200" cy="1701800"/>
            <a:chOff x="4191000" y="1371600"/>
            <a:chExt cx="4648200" cy="1701800"/>
          </a:xfrm>
        </p:grpSpPr>
        <p:grpSp>
          <p:nvGrpSpPr>
            <p:cNvPr id="9" name="Group 8"/>
            <p:cNvGrpSpPr/>
            <p:nvPr/>
          </p:nvGrpSpPr>
          <p:grpSpPr>
            <a:xfrm>
              <a:off x="4191000" y="1371600"/>
              <a:ext cx="4648200" cy="1701800"/>
              <a:chOff x="3810000" y="1371600"/>
              <a:chExt cx="5029200" cy="17018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810000" y="1371600"/>
                <a:ext cx="5029200" cy="1701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3962400" y="1524000"/>
                <a:ext cx="4724400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495800" y="1866900"/>
              <a:ext cx="3962400" cy="685800"/>
              <a:chOff x="4495800" y="1866900"/>
              <a:chExt cx="3962400" cy="6858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5791200" y="1866900"/>
                <a:ext cx="2667000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Sign in to NCBI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495800" y="1924050"/>
                <a:ext cx="1219200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 rot="1078842">
            <a:off x="6684185" y="521085"/>
            <a:ext cx="320675" cy="14909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0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644461"/>
            <a:ext cx="8505825" cy="556907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9087" y="1295400"/>
            <a:ext cx="3567113" cy="304800"/>
          </a:xfrm>
          <a:prstGeom prst="rect">
            <a:avLst/>
          </a:prstGeom>
          <a:noFill/>
          <a:ln w="5715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3" y="632524"/>
            <a:ext cx="8511794" cy="5592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0999" y="1600200"/>
            <a:ext cx="4191001" cy="2998438"/>
            <a:chOff x="380999" y="1600200"/>
            <a:chExt cx="4191001" cy="2998438"/>
          </a:xfrm>
        </p:grpSpPr>
        <p:grpSp>
          <p:nvGrpSpPr>
            <p:cNvPr id="5" name="Group 4"/>
            <p:cNvGrpSpPr/>
            <p:nvPr/>
          </p:nvGrpSpPr>
          <p:grpSpPr>
            <a:xfrm>
              <a:off x="380999" y="1600200"/>
              <a:ext cx="4191001" cy="990600"/>
              <a:chOff x="380999" y="1600200"/>
              <a:chExt cx="4191001" cy="990600"/>
            </a:xfrm>
          </p:grpSpPr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1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 rot="10800000">
              <a:off x="1300480" y="2362200"/>
              <a:ext cx="304800" cy="2236438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9560" y="4789138"/>
            <a:ext cx="4384040" cy="1741139"/>
            <a:chOff x="1559560" y="4789138"/>
            <a:chExt cx="4384040" cy="1741139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559560" y="4789138"/>
              <a:ext cx="878840" cy="240062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819400" y="5463477"/>
              <a:ext cx="3124200" cy="1066800"/>
              <a:chOff x="152400" y="5486400"/>
              <a:chExt cx="3124200" cy="1066800"/>
            </a:xfrm>
          </p:grpSpPr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Rectangle 5"/>
          <p:cNvSpPr/>
          <p:nvPr/>
        </p:nvSpPr>
        <p:spPr bwMode="auto">
          <a:xfrm>
            <a:off x="1371600" y="4636738"/>
            <a:ext cx="228858" cy="240062"/>
          </a:xfrm>
          <a:prstGeom prst="rect">
            <a:avLst/>
          </a:prstGeom>
          <a:noFill/>
          <a:ln w="38100" cap="flat" cmpd="sng" algn="ctr">
            <a:solidFill>
              <a:srgbClr val="824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" y="632523"/>
            <a:ext cx="8505825" cy="55929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5282" y="4278661"/>
            <a:ext cx="4384040" cy="1741139"/>
            <a:chOff x="1559560" y="4789138"/>
            <a:chExt cx="4384040" cy="1741139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559560" y="4789138"/>
              <a:ext cx="878840" cy="240062"/>
            </a:xfrm>
            <a:prstGeom prst="rect">
              <a:avLst/>
            </a:prstGeom>
            <a:noFill/>
            <a:ln w="571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19400" y="5463477"/>
              <a:ext cx="3124200" cy="1066800"/>
              <a:chOff x="152400" y="5486400"/>
              <a:chExt cx="3124200" cy="1066800"/>
            </a:xfrm>
          </p:grpSpPr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5" name="Rectangle 14"/>
          <p:cNvSpPr/>
          <p:nvPr/>
        </p:nvSpPr>
        <p:spPr bwMode="auto">
          <a:xfrm>
            <a:off x="1371344" y="4103338"/>
            <a:ext cx="228858" cy="240062"/>
          </a:xfrm>
          <a:prstGeom prst="rect">
            <a:avLst/>
          </a:prstGeom>
          <a:noFill/>
          <a:ln w="38100" cap="flat" cmpd="sng" algn="ctr">
            <a:solidFill>
              <a:srgbClr val="824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8253" y="1074547"/>
            <a:ext cx="4191001" cy="2998438"/>
            <a:chOff x="380999" y="1600200"/>
            <a:chExt cx="4191001" cy="2998438"/>
          </a:xfrm>
        </p:grpSpPr>
        <p:grpSp>
          <p:nvGrpSpPr>
            <p:cNvPr id="17" name="Group 16"/>
            <p:cNvGrpSpPr/>
            <p:nvPr/>
          </p:nvGrpSpPr>
          <p:grpSpPr>
            <a:xfrm>
              <a:off x="380999" y="1600200"/>
              <a:ext cx="4191001" cy="990600"/>
              <a:chOff x="380999" y="1600200"/>
              <a:chExt cx="4191001" cy="990600"/>
            </a:xfrm>
          </p:grpSpPr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 rot="10800000">
              <a:off x="1300480" y="2362200"/>
              <a:ext cx="304800" cy="2236438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9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8" y="525081"/>
            <a:ext cx="8517763" cy="58078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66800" y="838200"/>
            <a:ext cx="7620000" cy="2362200"/>
            <a:chOff x="1066800" y="838200"/>
            <a:chExt cx="7620000" cy="23622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066800" y="1524000"/>
              <a:ext cx="5638800" cy="1676400"/>
            </a:xfrm>
            <a:prstGeom prst="rect">
              <a:avLst/>
            </a:prstGeom>
            <a:noFill/>
            <a:ln w="76200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5638800" y="838200"/>
              <a:ext cx="3048000" cy="1219200"/>
            </a:xfrm>
            <a:prstGeom prst="wedgeRoundRectCallout">
              <a:avLst>
                <a:gd name="adj1" fmla="val -88024"/>
                <a:gd name="adj2" fmla="val 9196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99"/>
                  </a:solidFill>
                  <a:effectLst/>
                  <a:latin typeface="Geneva" pitchFamily="-111" charset="0"/>
                </a:rPr>
                <a:t>New Strategy in Search Builder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914400" y="4229799"/>
            <a:ext cx="2286000" cy="762000"/>
          </a:xfrm>
          <a:prstGeom prst="wedgeRoundRectCallout">
            <a:avLst>
              <a:gd name="adj1" fmla="val -30841"/>
              <a:gd name="adj2" fmla="val -13289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04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Click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804000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265557"/>
            <a:ext cx="8599932" cy="632688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52600" y="1311666"/>
            <a:ext cx="5029200" cy="3892674"/>
            <a:chOff x="1752600" y="1311666"/>
            <a:chExt cx="5029200" cy="3892674"/>
          </a:xfrm>
        </p:grpSpPr>
        <p:grpSp>
          <p:nvGrpSpPr>
            <p:cNvPr id="14" name="Group 13"/>
            <p:cNvGrpSpPr/>
            <p:nvPr/>
          </p:nvGrpSpPr>
          <p:grpSpPr>
            <a:xfrm>
              <a:off x="2057400" y="3604140"/>
              <a:ext cx="4724400" cy="1600200"/>
              <a:chOff x="2057400" y="4632442"/>
              <a:chExt cx="4724400" cy="1600200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different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search strategy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752600" y="1311666"/>
              <a:ext cx="914400" cy="512504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3551652">
              <a:off x="2060505" y="2688447"/>
              <a:ext cx="223319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67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265557"/>
            <a:ext cx="8599932" cy="63268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67000" y="762000"/>
            <a:ext cx="5532085" cy="3981259"/>
            <a:chOff x="2743200" y="1398477"/>
            <a:chExt cx="5532085" cy="3981259"/>
          </a:xfrm>
        </p:grpSpPr>
        <p:grpSp>
          <p:nvGrpSpPr>
            <p:cNvPr id="10" name="Group 9"/>
            <p:cNvGrpSpPr/>
            <p:nvPr/>
          </p:nvGrpSpPr>
          <p:grpSpPr>
            <a:xfrm>
              <a:off x="3093685" y="1398477"/>
              <a:ext cx="5181600" cy="1600200"/>
              <a:chOff x="3452793" y="2438400"/>
              <a:chExt cx="5438814" cy="16002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452793" y="2438400"/>
                <a:ext cx="5438814" cy="16002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400" dirty="0" smtClean="0">
                    <a:solidFill>
                      <a:srgbClr val="FF6600"/>
                    </a:solidFill>
                    <a:latin typeface="Verdana" charset="0"/>
                  </a:rPr>
                  <a:t>Select article # 4</a:t>
                </a:r>
                <a:r>
                  <a:rPr lang="en-US" sz="3600" dirty="0" smtClean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657600" y="2590800"/>
                <a:ext cx="5029200" cy="129540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 rot="18126335">
              <a:off x="1386563" y="3645417"/>
              <a:ext cx="3090956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524000" y="4552759"/>
            <a:ext cx="381000" cy="381000"/>
          </a:xfrm>
          <a:prstGeom prst="rect">
            <a:avLst/>
          </a:prstGeom>
          <a:solidFill>
            <a:schemeClr val="bg1"/>
          </a:solidFill>
          <a:ln w="381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rgbClr val="FF6600"/>
                </a:solidFill>
                <a:latin typeface="Times" charset="0"/>
              </a:rPr>
              <a:t>X</a:t>
            </a:r>
            <a:endParaRPr lang="en-US" sz="1400" dirty="0">
              <a:solidFill>
                <a:srgbClr val="FF66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265557"/>
            <a:ext cx="8599932" cy="63268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19600" y="914400"/>
            <a:ext cx="4191000" cy="1676400"/>
            <a:chOff x="3657600" y="762000"/>
            <a:chExt cx="4191000" cy="1676400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657600" y="762000"/>
              <a:ext cx="4191000" cy="16764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latin typeface="Verdana" charset="0"/>
                </a:rPr>
                <a:t>Click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rgbClr val="336699"/>
                  </a:solidFill>
                  <a:latin typeface="Verdana" charset="0"/>
                </a:rPr>
                <a:t>Summary</a:t>
              </a:r>
              <a:endParaRPr lang="en-US" sz="3200" dirty="0">
                <a:solidFill>
                  <a:srgbClr val="336699"/>
                </a:solidFill>
                <a:latin typeface="Verdana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810000" y="901700"/>
              <a:ext cx="3886200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7" name="AutoShape 19"/>
          <p:cNvSpPr>
            <a:spLocks noChangeArrowheads="1"/>
          </p:cNvSpPr>
          <p:nvPr/>
        </p:nvSpPr>
        <p:spPr bwMode="auto">
          <a:xfrm>
            <a:off x="3657600" y="1104048"/>
            <a:ext cx="2444626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pic>
        <p:nvPicPr>
          <p:cNvPr id="18" name="Picture 17" descr="Screen Shot 2015-04-13 at 1.0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85" y="1117334"/>
            <a:ext cx="1680210" cy="1668780"/>
          </a:xfrm>
          <a:prstGeom prst="rect">
            <a:avLst/>
          </a:prstGeom>
          <a:ln w="19050" cmpd="sng">
            <a:solidFill>
              <a:srgbClr val="7F7F7F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609600" y="1948595"/>
            <a:ext cx="3962400" cy="3385405"/>
            <a:chOff x="609600" y="2187100"/>
            <a:chExt cx="3962400" cy="3385405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4277105"/>
              <a:ext cx="3962400" cy="1295400"/>
              <a:chOff x="304800" y="4114800"/>
              <a:chExt cx="3962400" cy="1295400"/>
            </a:xfrm>
          </p:grpSpPr>
          <p:sp>
            <p:nvSpPr>
              <p:cNvPr id="24" name="Rectangle 11"/>
              <p:cNvSpPr>
                <a:spLocks noChangeArrowheads="1"/>
              </p:cNvSpPr>
              <p:nvPr/>
            </p:nvSpPr>
            <p:spPr bwMode="auto">
              <a:xfrm>
                <a:off x="304800" y="4114800"/>
                <a:ext cx="39624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endParaRPr lang="en-US" sz="2600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57200" y="4267200"/>
                <a:ext cx="3657600" cy="990599"/>
                <a:chOff x="457200" y="4267200"/>
                <a:chExt cx="3657600" cy="990599"/>
              </a:xfrm>
            </p:grpSpPr>
            <p:sp>
              <p:nvSpPr>
                <p:cNvPr id="26" name="Rectangle 12"/>
                <p:cNvSpPr>
                  <a:spLocks noChangeArrowheads="1"/>
                </p:cNvSpPr>
                <p:nvPr/>
              </p:nvSpPr>
              <p:spPr bwMode="auto">
                <a:xfrm>
                  <a:off x="457200" y="4267200"/>
                  <a:ext cx="3657600" cy="990599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609600" y="4495800"/>
                  <a:ext cx="3352800" cy="6096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Select Abstract</a:t>
                  </a:r>
                  <a:endParaRPr kumimoji="0" lang="en-US" sz="3200" b="0" i="0" u="none" strike="noStrike" cap="none" normalizeH="0" baseline="0" dirty="0">
                    <a:solidFill>
                      <a:srgbClr val="000000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 rot="5400000">
              <a:off x="770502" y="3296228"/>
              <a:ext cx="2534170" cy="315913"/>
            </a:xfrm>
            <a:prstGeom prst="leftArrow">
              <a:avLst>
                <a:gd name="adj1" fmla="val 50000"/>
                <a:gd name="adj2" fmla="val 11290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61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4" y="253873"/>
            <a:ext cx="7980172" cy="63502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3600" y="533400"/>
            <a:ext cx="4381500" cy="1447800"/>
            <a:chOff x="2133600" y="533400"/>
            <a:chExt cx="4381500" cy="14478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133600" y="533400"/>
              <a:ext cx="41910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Icons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324100" y="685800"/>
              <a:ext cx="38100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10800000">
              <a:off x="4534655" y="1374918"/>
              <a:ext cx="1980445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4" y="253873"/>
            <a:ext cx="7980172" cy="635025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2971800"/>
            <a:ext cx="5638800" cy="2895600"/>
            <a:chOff x="1752600" y="2971800"/>
            <a:chExt cx="5638800" cy="2895600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52600" y="2971800"/>
              <a:ext cx="56388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Click      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MeSH terms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981200" y="3124200"/>
              <a:ext cx="51816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ounded Rectangle 8"/>
            <p:cNvSpPr>
              <a:spLocks noChangeArrowheads="1"/>
            </p:cNvSpPr>
            <p:nvPr/>
          </p:nvSpPr>
          <p:spPr bwMode="auto">
            <a:xfrm>
              <a:off x="3200400" y="3276600"/>
              <a:ext cx="609600" cy="838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50000"/>
                </a:lnSpc>
              </a:pPr>
              <a:endParaRPr lang="en-US" sz="2800" dirty="0" smtClean="0">
                <a:latin typeface="ＭＳ ゴシック"/>
                <a:ea typeface="ＭＳ ゴシック"/>
                <a:cs typeface="ＭＳ ゴシック"/>
              </a:endParaRPr>
            </a:p>
            <a:p>
              <a:pPr eaLnBrk="0" hangingPunct="0">
                <a:lnSpc>
                  <a:spcPct val="50000"/>
                </a:lnSpc>
              </a:pPr>
              <a:r>
                <a:rPr lang="en-US" sz="2800" dirty="0" smtClean="0">
                  <a:latin typeface="ＭＳ ゴシック"/>
                  <a:ea typeface="ＭＳ ゴシック"/>
                  <a:cs typeface="ＭＳ ゴシック"/>
                </a:rPr>
                <a:t>∨∨</a:t>
              </a: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 rot="16200000">
              <a:off x="5372894" y="4761706"/>
              <a:ext cx="1828800" cy="382587"/>
            </a:xfrm>
            <a:prstGeom prst="leftArrow">
              <a:avLst>
                <a:gd name="adj1" fmla="val 42405"/>
                <a:gd name="adj2" fmla="val 8516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49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" y="1198816"/>
            <a:ext cx="8692896" cy="446036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5552" y="1524000"/>
            <a:ext cx="2974848" cy="2743200"/>
            <a:chOff x="225552" y="1524000"/>
            <a:chExt cx="2974848" cy="2743200"/>
          </a:xfrm>
        </p:grpSpPr>
        <p:sp>
          <p:nvSpPr>
            <p:cNvPr id="3" name="Rectangle 25"/>
            <p:cNvSpPr>
              <a:spLocks noChangeArrowheads="1"/>
            </p:cNvSpPr>
            <p:nvPr/>
          </p:nvSpPr>
          <p:spPr bwMode="auto">
            <a:xfrm>
              <a:off x="225552" y="2362200"/>
              <a:ext cx="2974848" cy="1905000"/>
            </a:xfrm>
            <a:prstGeom prst="rect">
              <a:avLst/>
            </a:prstGeom>
            <a:noFill/>
            <a:ln w="57150">
              <a:solidFill>
                <a:srgbClr val="37D14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17" name="Rectangular Callout 16"/>
            <p:cNvSpPr/>
            <p:nvPr/>
          </p:nvSpPr>
          <p:spPr bwMode="auto">
            <a:xfrm>
              <a:off x="252645" y="1524000"/>
              <a:ext cx="2829222" cy="568895"/>
            </a:xfrm>
            <a:prstGeom prst="wedgeRectCallout">
              <a:avLst>
                <a:gd name="adj1" fmla="val -19907"/>
                <a:gd name="adj2" fmla="val 74938"/>
              </a:avLst>
            </a:prstGeom>
            <a:solidFill>
              <a:schemeClr val="bg1"/>
            </a:solidFill>
            <a:ln w="57150" cap="flat" cmpd="sng" algn="ctr">
              <a:solidFill>
                <a:srgbClr val="37D1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rPr>
                <a:t>Mesh Terms Index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7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1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" y="1198816"/>
            <a:ext cx="8692896" cy="4460367"/>
          </a:xfrm>
          <a:prstGeom prst="rect">
            <a:avLst/>
          </a:prstGeom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4343400" y="914400"/>
            <a:ext cx="4267200" cy="5029200"/>
          </a:xfrm>
          <a:prstGeom prst="rect">
            <a:avLst/>
          </a:prstGeom>
          <a:solidFill>
            <a:schemeClr val="bg1"/>
          </a:solidFill>
          <a:ln w="889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4488051" y="1068010"/>
            <a:ext cx="3977898" cy="4723190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61112" y="3723639"/>
            <a:ext cx="7189914" cy="1905000"/>
            <a:chOff x="261112" y="3723639"/>
            <a:chExt cx="7189914" cy="1905000"/>
          </a:xfrm>
        </p:grpSpPr>
        <p:sp>
          <p:nvSpPr>
            <p:cNvPr id="5" name="Rectangle 32"/>
            <p:cNvSpPr>
              <a:spLocks noChangeArrowheads="1"/>
            </p:cNvSpPr>
            <p:nvPr/>
          </p:nvSpPr>
          <p:spPr bwMode="auto">
            <a:xfrm>
              <a:off x="6096000" y="4648200"/>
              <a:ext cx="762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AND</a:t>
              </a:r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5546026" y="5095239"/>
              <a:ext cx="1905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6633"/>
                  </a:solidFill>
                  <a:latin typeface="Verdana" charset="0"/>
                </a:rPr>
                <a:t>life style</a:t>
              </a:r>
              <a:endParaRPr lang="en-US" b="1" dirty="0">
                <a:solidFill>
                  <a:srgbClr val="FF6633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1112" y="3723639"/>
              <a:ext cx="914400" cy="3048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4648200" y="1295400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 Database</a:t>
            </a:r>
            <a:endParaRPr lang="en-US" sz="29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2B5D8F"/>
                </a:solidFill>
              </a:rPr>
              <a:t>searches </a:t>
            </a:r>
            <a:r>
              <a:rPr lang="en-US" sz="2600" i="1" dirty="0">
                <a:solidFill>
                  <a:srgbClr val="2B5D8F"/>
                </a:solidFill>
              </a:rPr>
              <a:t>only</a:t>
            </a:r>
            <a:endParaRPr lang="en-US" sz="2600" i="1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the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terms</a:t>
            </a:r>
            <a:r>
              <a:rPr lang="en-US" sz="26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for: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4726" y="3048000"/>
            <a:ext cx="8004874" cy="1447800"/>
            <a:chOff x="224726" y="3048000"/>
            <a:chExt cx="8004874" cy="1447800"/>
          </a:xfrm>
        </p:grpSpPr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224726" y="3195318"/>
              <a:ext cx="2442274" cy="396304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800600" y="3048000"/>
              <a:ext cx="3429000" cy="1447800"/>
              <a:chOff x="4800600" y="3048000"/>
              <a:chExt cx="3429000" cy="1447800"/>
            </a:xfrm>
          </p:grpSpPr>
          <p:sp>
            <p:nvSpPr>
              <p:cNvPr id="13" name="Rectangle 30"/>
              <p:cNvSpPr>
                <a:spLocks noChangeArrowheads="1"/>
              </p:cNvSpPr>
              <p:nvPr/>
            </p:nvSpPr>
            <p:spPr bwMode="auto">
              <a:xfrm>
                <a:off x="4876800" y="4114800"/>
                <a:ext cx="3352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hypertension/pc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14" name="Rectangle 32"/>
              <p:cNvSpPr>
                <a:spLocks noChangeArrowheads="1"/>
              </p:cNvSpPr>
              <p:nvPr/>
            </p:nvSpPr>
            <p:spPr bwMode="auto">
              <a:xfrm>
                <a:off x="6096000" y="3581400"/>
                <a:ext cx="7620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>
                    <a:solidFill>
                      <a:srgbClr val="000000"/>
                    </a:solidFill>
                  </a:rPr>
                  <a:t>AND</a:t>
                </a:r>
              </a:p>
            </p:txBody>
          </p:sp>
          <p:sp>
            <p:nvSpPr>
              <p:cNvPr id="15" name="Rectangle 30"/>
              <p:cNvSpPr>
                <a:spLocks noChangeArrowheads="1"/>
              </p:cNvSpPr>
              <p:nvPr/>
            </p:nvSpPr>
            <p:spPr bwMode="auto">
              <a:xfrm>
                <a:off x="4800600" y="3048000"/>
                <a:ext cx="33528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hypertension/</a:t>
                </a:r>
                <a:r>
                  <a:rPr lang="en-US" b="1" dirty="0" err="1" smtClean="0">
                    <a:solidFill>
                      <a:srgbClr val="3366FF"/>
                    </a:solidFill>
                    <a:latin typeface="Verdana" charset="0"/>
                  </a:rPr>
                  <a:t>dt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</p:grpSp>
      </p:grpSp>
      <p:sp>
        <p:nvSpPr>
          <p:cNvPr id="16" name="Rounded Rectangular Callout 15"/>
          <p:cNvSpPr/>
          <p:nvPr/>
        </p:nvSpPr>
        <p:spPr bwMode="auto">
          <a:xfrm>
            <a:off x="1221483" y="4216462"/>
            <a:ext cx="2362200" cy="914400"/>
          </a:xfrm>
          <a:prstGeom prst="wedgeRoundRectCallout">
            <a:avLst>
              <a:gd name="adj1" fmla="val -27493"/>
              <a:gd name="adj2" fmla="val -10169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The * indicates Major focus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4800" y="2438400"/>
            <a:ext cx="1066800" cy="233616"/>
          </a:xfrm>
          <a:prstGeom prst="rect">
            <a:avLst/>
          </a:prstGeom>
          <a:noFill/>
          <a:ln w="38100" cap="flat" cmpd="sng" algn="ctr">
            <a:solidFill>
              <a:srgbClr val="37D1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9" y="1187259"/>
            <a:ext cx="8440928" cy="43310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419600" y="685800"/>
            <a:ext cx="4419600" cy="5715000"/>
            <a:chOff x="4495800" y="609600"/>
            <a:chExt cx="4267200" cy="5715000"/>
          </a:xfrm>
        </p:grpSpPr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4495800" y="609600"/>
              <a:ext cx="4267200" cy="571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4648200" y="762000"/>
              <a:ext cx="3962400" cy="5418138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00600" y="1066800"/>
              <a:ext cx="3657600" cy="1905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Look at subject headings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in the</a:t>
              </a:r>
              <a:endParaRPr lang="en-US" sz="2700" dirty="0">
                <a:solidFill>
                  <a:srgbClr val="2B5D8F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Book Antiqua" charset="0"/>
                </a:rPr>
                <a:t>MeSH Terms Index</a:t>
              </a:r>
              <a:endParaRPr lang="en-US" sz="27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</a:rPr>
                <a:t>for additional terms.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5686" y="3810000"/>
            <a:ext cx="7685314" cy="1981200"/>
            <a:chOff x="315686" y="3810000"/>
            <a:chExt cx="7685314" cy="1981200"/>
          </a:xfrm>
        </p:grpSpPr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5265537" y="4800600"/>
              <a:ext cx="2735463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26B40C"/>
                  </a:solidFill>
                  <a:latin typeface="Verdana" charset="0"/>
                </a:rPr>
                <a:t>Poverty</a:t>
              </a: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315686" y="3810000"/>
              <a:ext cx="917448" cy="304800"/>
            </a:xfrm>
            <a:prstGeom prst="rect">
              <a:avLst/>
            </a:prstGeom>
            <a:noFill/>
            <a:ln w="127000" cap="flat" cmpd="sng" algn="ctr">
              <a:solidFill>
                <a:srgbClr val="26B40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5257800" y="3352800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You may want to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write a new search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program using:</a:t>
            </a:r>
            <a:endParaRPr lang="en-US" sz="2800" dirty="0">
              <a:solidFill>
                <a:srgbClr val="2B5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533400"/>
            <a:ext cx="8614410" cy="48836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3276600"/>
            <a:ext cx="7467600" cy="3124199"/>
            <a:chOff x="1371600" y="3429000"/>
            <a:chExt cx="7467600" cy="3124199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371600" y="3429000"/>
              <a:ext cx="7467600" cy="3124199"/>
              <a:chOff x="771328" y="3208710"/>
              <a:chExt cx="5715000" cy="3464861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71328" y="3208710"/>
                <a:ext cx="5715000" cy="3464861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923728" y="3377728"/>
                <a:ext cx="5410200" cy="3134776"/>
              </a:xfrm>
              <a:prstGeom prst="rect">
                <a:avLst/>
              </a:prstGeom>
              <a:noFill/>
              <a:ln w="28575">
                <a:solidFill>
                  <a:srgbClr val="01A63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82826" y="3886200"/>
              <a:ext cx="6387947" cy="609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200" u="sng" dirty="0">
                  <a:solidFill>
                    <a:srgbClr val="0000FF"/>
                  </a:solidFill>
                  <a:latin typeface="Verdana" charset="0"/>
                </a:rPr>
                <a:t>Send to:</a:t>
              </a:r>
              <a:r>
                <a:rPr lang="en-US" sz="3200" dirty="0">
                  <a:solidFill>
                    <a:srgbClr val="0000FF"/>
                  </a:solidFill>
                  <a:latin typeface="Verdana" charset="0"/>
                </a:rPr>
                <a:t> 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and select</a:t>
              </a:r>
              <a:endParaRPr lang="en-US" sz="32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92855" y="4572000"/>
              <a:ext cx="6567889" cy="1676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File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save citations to a file on your computer or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Clipboard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temporarily store selected citations or 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E-mail   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to send citations to self or colleague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9" name="AutoShape 19"/>
          <p:cNvSpPr>
            <a:spLocks noChangeArrowheads="1"/>
          </p:cNvSpPr>
          <p:nvPr/>
        </p:nvSpPr>
        <p:spPr bwMode="auto">
          <a:xfrm rot="7657447">
            <a:off x="3038783" y="2691422"/>
            <a:ext cx="2049239" cy="407293"/>
          </a:xfrm>
          <a:prstGeom prst="leftArrow">
            <a:avLst>
              <a:gd name="adj1" fmla="val 50000"/>
              <a:gd name="adj2" fmla="val 10762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4953000" y="1447800"/>
            <a:ext cx="2833332" cy="1066800"/>
          </a:xfrm>
          <a:prstGeom prst="rect">
            <a:avLst/>
          </a:prstGeom>
          <a:noFill/>
          <a:ln w="7620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" y="999325"/>
            <a:ext cx="8594090" cy="5454269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71600" y="381000"/>
            <a:ext cx="6400800" cy="1447800"/>
            <a:chOff x="1600200" y="3429000"/>
            <a:chExt cx="6400800" cy="16002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600200" y="34290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…or click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icon 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752600" y="35814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9"/>
          <p:cNvSpPr>
            <a:spLocks noChangeArrowheads="1"/>
          </p:cNvSpPr>
          <p:nvPr/>
        </p:nvSpPr>
        <p:spPr bwMode="auto">
          <a:xfrm rot="13672832">
            <a:off x="5186251" y="1881484"/>
            <a:ext cx="1747963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294322"/>
            <a:ext cx="6629400" cy="62693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80806" y="3048000"/>
            <a:ext cx="3733800" cy="1219200"/>
            <a:chOff x="5029200" y="3962400"/>
            <a:chExt cx="3733800" cy="1219200"/>
          </a:xfrm>
        </p:grpSpPr>
        <p:sp>
          <p:nvSpPr>
            <p:cNvPr id="4" name="Rectangle 3"/>
            <p:cNvSpPr/>
            <p:nvPr/>
          </p:nvSpPr>
          <p:spPr bwMode="auto">
            <a:xfrm>
              <a:off x="5029200" y="3962400"/>
              <a:ext cx="3733800" cy="12192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1400" dirty="0">
                <a:latin typeface="Verdana" pitchFamily="-106" charset="0"/>
                <a:ea typeface="Verdana" pitchFamily="-106" charset="0"/>
                <a:cs typeface="Verdana" pitchFamily="-106" charset="0"/>
              </a:endParaRPr>
            </a:p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sz="3600" dirty="0">
                  <a:latin typeface="Verdana" pitchFamily="-106" charset="0"/>
                  <a:ea typeface="Verdana" pitchFamily="-106" charset="0"/>
                  <a:cs typeface="Verdana" pitchFamily="-106" charset="0"/>
                </a:rPr>
                <a:t>Click </a:t>
              </a:r>
              <a:r>
                <a:rPr lang="en-US" sz="3600" dirty="0">
                  <a:solidFill>
                    <a:srgbClr val="4173A4"/>
                  </a:solidFill>
                  <a:latin typeface="Verdana" pitchFamily="-106" charset="0"/>
                  <a:ea typeface="Verdana" pitchFamily="-106" charset="0"/>
                  <a:cs typeface="Verdana" pitchFamily="-106" charset="0"/>
                </a:rPr>
                <a:t>PDF</a:t>
              </a: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181600" y="4114800"/>
              <a:ext cx="3429000" cy="914400"/>
            </a:xfrm>
            <a:prstGeom prst="rect">
              <a:avLst/>
            </a:prstGeom>
            <a:noFill/>
            <a:ln w="28575" cmpd="sng">
              <a:solidFill>
                <a:srgbClr val="FF9D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0"/>
          <p:cNvSpPr>
            <a:spLocks noChangeArrowheads="1"/>
          </p:cNvSpPr>
          <p:nvPr/>
        </p:nvSpPr>
        <p:spPr bwMode="auto">
          <a:xfrm rot="21304530">
            <a:off x="6011341" y="1765942"/>
            <a:ext cx="379412" cy="1594550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9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9811"/>
            <a:ext cx="4483481" cy="6318377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0" y="1371600"/>
            <a:ext cx="4267200" cy="1600200"/>
            <a:chOff x="4572000" y="1524000"/>
            <a:chExt cx="4267200" cy="1600200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4572000" y="1524000"/>
              <a:ext cx="4267200" cy="1600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724400" y="1662544"/>
              <a:ext cx="3962400" cy="1309255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4495800"/>
            <a:ext cx="4267200" cy="1447800"/>
            <a:chOff x="384" y="2304"/>
            <a:chExt cx="3216" cy="1056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384" y="2304"/>
              <a:ext cx="3216" cy="1056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Close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80" y="2400"/>
              <a:ext cx="3024" cy="864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28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265557"/>
            <a:ext cx="8599932" cy="63268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19200" y="1295400"/>
            <a:ext cx="6705600" cy="2124306"/>
            <a:chOff x="1219200" y="1295400"/>
            <a:chExt cx="6705600" cy="2124306"/>
          </a:xfrm>
        </p:grpSpPr>
        <p:grpSp>
          <p:nvGrpSpPr>
            <p:cNvPr id="14" name="Group 13"/>
            <p:cNvGrpSpPr/>
            <p:nvPr/>
          </p:nvGrpSpPr>
          <p:grpSpPr>
            <a:xfrm>
              <a:off x="1219200" y="1295400"/>
              <a:ext cx="4724400" cy="1600200"/>
              <a:chOff x="2057400" y="4632442"/>
              <a:chExt cx="4724400" cy="1600200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Click to open articles in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n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ursing journals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781800" y="3047999"/>
              <a:ext cx="1143000" cy="371707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12334979">
              <a:off x="4948728" y="2640226"/>
              <a:ext cx="1836656" cy="388539"/>
            </a:xfrm>
            <a:prstGeom prst="leftArrow">
              <a:avLst>
                <a:gd name="adj1" fmla="val 50000"/>
                <a:gd name="adj2" fmla="val 7648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6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240350" y="1497074"/>
            <a:ext cx="8663300" cy="497941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09800" y="381000"/>
            <a:ext cx="4724400" cy="1600200"/>
          </a:xfrm>
          <a:prstGeom prst="rect">
            <a:avLst/>
          </a:prstGeom>
          <a:solidFill>
            <a:schemeClr val="bg1"/>
          </a:solidFill>
          <a:ln w="88900">
            <a:solidFill>
              <a:srgbClr val="7A9DC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en-US" sz="2600" dirty="0" smtClean="0">
                <a:solidFill>
                  <a:srgbClr val="FF6600"/>
                </a:solidFill>
                <a:latin typeface="Verdana" charset="0"/>
              </a:rPr>
              <a:t>A</a:t>
            </a:r>
            <a:r>
              <a:rPr lang="en-US" sz="2600" dirty="0" smtClean="0">
                <a:solidFill>
                  <a:srgbClr val="FF6600"/>
                </a:solidFill>
                <a:latin typeface="Verdana" charset="0"/>
              </a:rPr>
              <a:t>rticles are in</a:t>
            </a:r>
          </a:p>
          <a:p>
            <a:pPr algn="ctr">
              <a:lnSpc>
                <a:spcPct val="120000"/>
              </a:lnSpc>
            </a:pPr>
            <a:r>
              <a:rPr lang="en-US" sz="2600" dirty="0">
                <a:solidFill>
                  <a:srgbClr val="FF6600"/>
                </a:solidFill>
                <a:latin typeface="Verdana" charset="0"/>
              </a:rPr>
              <a:t>n</a:t>
            </a:r>
            <a:r>
              <a:rPr lang="en-US" sz="2600" dirty="0" smtClean="0">
                <a:solidFill>
                  <a:srgbClr val="FF6600"/>
                </a:solidFill>
                <a:latin typeface="Verdana" charset="0"/>
              </a:rPr>
              <a:t>ursing journals</a:t>
            </a:r>
            <a:endParaRPr lang="en-US" sz="5400" dirty="0">
              <a:solidFill>
                <a:srgbClr val="FF6600"/>
              </a:solidFill>
              <a:latin typeface="Verdana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362200" y="536664"/>
            <a:ext cx="4419600" cy="1295400"/>
          </a:xfrm>
          <a:prstGeom prst="rect">
            <a:avLst/>
          </a:prstGeom>
          <a:noFill/>
          <a:ln w="28575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84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Saving Searches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5507"/>
            <a:ext cx="8264144" cy="47045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228600"/>
            <a:ext cx="4419600" cy="1371600"/>
            <a:chOff x="533400" y="228600"/>
            <a:chExt cx="4419600" cy="137160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533400" y="228600"/>
              <a:ext cx="4419600" cy="13716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</a:t>
              </a:r>
              <a:r>
                <a:rPr lang="en-US" sz="3200" dirty="0" smtClean="0">
                  <a:solidFill>
                    <a:srgbClr val="FF6600"/>
                  </a:solidFill>
                  <a:latin typeface="Verdana" charset="0"/>
                </a:rPr>
                <a:t>lick </a:t>
              </a:r>
              <a:r>
                <a:rPr lang="en-US" sz="3200" dirty="0" smtClean="0">
                  <a:solidFill>
                    <a:srgbClr val="336699"/>
                  </a:solidFill>
                  <a:latin typeface="Verdana" charset="0"/>
                </a:rPr>
                <a:t>Advanced</a:t>
              </a:r>
              <a:r>
                <a:rPr lang="en-US" sz="3600" dirty="0" smtClean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762000" y="457200"/>
              <a:ext cx="3962400" cy="914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" name="AutoShape 19"/>
          <p:cNvSpPr>
            <a:spLocks noChangeArrowheads="1"/>
          </p:cNvSpPr>
          <p:nvPr/>
        </p:nvSpPr>
        <p:spPr bwMode="auto">
          <a:xfrm rot="14658647">
            <a:off x="1673633" y="1587343"/>
            <a:ext cx="1274481" cy="31102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1" y="252158"/>
            <a:ext cx="8295259" cy="635368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6553200" y="3733800"/>
            <a:ext cx="2286000" cy="914400"/>
          </a:xfrm>
          <a:prstGeom prst="wedgeRoundRectCallout">
            <a:avLst>
              <a:gd name="adj1" fmla="val -24781"/>
              <a:gd name="adj2" fmla="val 6431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Calibri"/>
                <a:cs typeface="Calibri"/>
              </a:rPr>
              <a:t>Click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alibri"/>
                <a:cs typeface="Calibri"/>
              </a:rPr>
              <a:t>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Calibri"/>
                <a:cs typeface="Calibri"/>
              </a:rPr>
              <a:t>40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19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308991"/>
            <a:ext cx="8599932" cy="6240018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 bwMode="auto">
          <a:xfrm>
            <a:off x="1752600" y="1600200"/>
            <a:ext cx="3733800" cy="762000"/>
          </a:xfrm>
          <a:prstGeom prst="wedgeRoundRectCallout">
            <a:avLst>
              <a:gd name="adj1" fmla="val -8355"/>
              <a:gd name="adj2" fmla="val -1323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Verdana" charset="0"/>
                <a:ea typeface="Verdana" charset="0"/>
                <a:cs typeface="Verdana" charset="0"/>
              </a:rPr>
              <a:t>Click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charset="0"/>
                <a:ea typeface="Verdana" charset="0"/>
                <a:cs typeface="Verdana" charset="0"/>
              </a:rPr>
              <a:t>Create alert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" y="268986"/>
            <a:ext cx="7198360" cy="63200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200" y="2209800"/>
            <a:ext cx="3429000" cy="762000"/>
            <a:chOff x="4267200" y="2667000"/>
            <a:chExt cx="3429000" cy="7620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267200" y="2667000"/>
              <a:ext cx="3429000" cy="762000"/>
            </a:xfrm>
            <a:prstGeom prst="wedgeRoundRectCallout">
              <a:avLst>
                <a:gd name="adj1" fmla="val -105467"/>
                <a:gd name="adj2" fmla="val 532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34000" y="2895600"/>
              <a:ext cx="381000" cy="381000"/>
              <a:chOff x="5867400" y="3657600"/>
              <a:chExt cx="381000" cy="381000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5867400" y="3657600"/>
                <a:ext cx="381000" cy="381000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5867400" y="3657600"/>
                <a:ext cx="304800" cy="30480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4419600" y="2819400"/>
              <a:ext cx="9144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3366FF"/>
                  </a:solidFill>
                  <a:latin typeface="Calibri"/>
                  <a:cs typeface="Calibri"/>
                </a:rPr>
                <a:t>Click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715000" y="2819400"/>
              <a:ext cx="1905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Yes, please.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24400" y="3124200"/>
            <a:ext cx="2895600" cy="762000"/>
            <a:chOff x="4724400" y="3124200"/>
            <a:chExt cx="2895600" cy="76200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4724400" y="3124200"/>
              <a:ext cx="2895600" cy="762000"/>
            </a:xfrm>
            <a:prstGeom prst="wedgeRoundRectCallout">
              <a:avLst>
                <a:gd name="adj1" fmla="val -102677"/>
                <a:gd name="adj2" fmla="val 323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838700" y="3238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frequency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3" name="Picture 12" descr="Screen Shot 2014-08-26 at 6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56000"/>
            <a:ext cx="86360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 bwMode="auto">
          <a:xfrm>
            <a:off x="2209800" y="3733800"/>
            <a:ext cx="8636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249174"/>
            <a:ext cx="7211568" cy="63596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43400" y="3124200"/>
            <a:ext cx="1981200" cy="762000"/>
            <a:chOff x="4953000" y="2743200"/>
            <a:chExt cx="2895600" cy="762000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953000" y="2743200"/>
              <a:ext cx="28956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05400" y="2857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day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" name="Picture 5" descr="Screen Shot 2014-08-26 at 6.0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1270000" cy="1498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ounded Rectangle 6"/>
          <p:cNvSpPr/>
          <p:nvPr/>
        </p:nvSpPr>
        <p:spPr bwMode="auto">
          <a:xfrm>
            <a:off x="2209800" y="3886200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" y="249174"/>
            <a:ext cx="7211568" cy="6359652"/>
          </a:xfrm>
          <a:prstGeom prst="rect">
            <a:avLst/>
          </a:prstGeom>
        </p:spPr>
      </p:pic>
      <p:pic>
        <p:nvPicPr>
          <p:cNvPr id="7" name="Picture 6" descr="Screen Shot 2014-08-26 at 6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87800"/>
            <a:ext cx="1562100" cy="111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4762500" y="3683000"/>
            <a:ext cx="3200400" cy="762000"/>
            <a:chOff x="4724400" y="3352800"/>
            <a:chExt cx="3200400" cy="76200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4724400" y="3352800"/>
              <a:ext cx="32004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876800" y="3524250"/>
              <a:ext cx="2947737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Report format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1" name="Rounded Rectangle 10"/>
          <p:cNvSpPr/>
          <p:nvPr/>
        </p:nvSpPr>
        <p:spPr bwMode="auto">
          <a:xfrm>
            <a:off x="2286000" y="4430183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"/>
          <a:stretch/>
        </p:blipFill>
        <p:spPr>
          <a:xfrm>
            <a:off x="966216" y="249174"/>
            <a:ext cx="7211568" cy="63093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19600" y="3352800"/>
            <a:ext cx="3429000" cy="762000"/>
            <a:chOff x="4648200" y="3276600"/>
            <a:chExt cx="3429000" cy="762000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4648200" y="3276600"/>
              <a:ext cx="3429000" cy="762000"/>
            </a:xfrm>
            <a:prstGeom prst="wedgeRoundRectCallout">
              <a:avLst>
                <a:gd name="adj1" fmla="val -85977"/>
                <a:gd name="adj2" fmla="val 8675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24400" y="3448050"/>
              <a:ext cx="3245376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Number of items: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4" name="Picture 13" descr="Screen Shot 2014-08-26 at 6.0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/>
          <a:stretch/>
        </p:blipFill>
        <p:spPr>
          <a:xfrm>
            <a:off x="2209800" y="4343400"/>
            <a:ext cx="886968" cy="111556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2438400" y="5715000"/>
            <a:ext cx="2514600" cy="762000"/>
            <a:chOff x="2057400" y="5867400"/>
            <a:chExt cx="2514600" cy="762000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2057400" y="5867400"/>
              <a:ext cx="2514600" cy="762000"/>
            </a:xfrm>
            <a:prstGeom prst="wedgeRoundRectCallout">
              <a:avLst>
                <a:gd name="adj1" fmla="val -68046"/>
                <a:gd name="adj2" fmla="val -2022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Click</a:t>
              </a:r>
              <a:endParaRPr kumimoji="0" lang="en-US" sz="24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3200400" y="6019800"/>
              <a:ext cx="990600" cy="457200"/>
            </a:xfrm>
            <a:prstGeom prst="roundRect">
              <a:avLst/>
            </a:prstGeom>
            <a:solidFill>
              <a:srgbClr val="336699"/>
            </a:solidFill>
            <a:ln w="190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Geneva" pitchFamily="-111" charset="0"/>
                </a:rPr>
                <a:t>Save</a:t>
              </a: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2182368" y="5213985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283464"/>
            <a:ext cx="6748272" cy="629107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0" y="2209800"/>
            <a:ext cx="2590800" cy="304800"/>
          </a:xfrm>
          <a:prstGeom prst="rect">
            <a:avLst/>
          </a:prstGeom>
          <a:noFill/>
          <a:ln w="76200" cmpd="sng">
            <a:solidFill>
              <a:srgbClr val="21A80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514600" y="3199301"/>
            <a:ext cx="2971800" cy="762000"/>
          </a:xfrm>
          <a:prstGeom prst="wedgeRoundRectCallout">
            <a:avLst>
              <a:gd name="adj1" fmla="val -36332"/>
              <a:gd name="adj2" fmla="val -132318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Search is saved.</a:t>
            </a:r>
            <a:endParaRPr kumimoji="0" lang="en-US" sz="2400" b="0" i="0" strike="noStrike" cap="none" normalizeH="0" baseline="0" dirty="0">
              <a:ln>
                <a:noFill/>
              </a:ln>
              <a:effectLst/>
              <a:latin typeface="Geneva" pitchFamily="-111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029200" y="1143000"/>
            <a:ext cx="3124200" cy="917448"/>
          </a:xfrm>
          <a:prstGeom prst="wedgeRoundRectCallout">
            <a:avLst>
              <a:gd name="adj1" fmla="val 18686"/>
              <a:gd name="adj2" fmla="val -1164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8000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88" y="342773"/>
            <a:ext cx="5907024" cy="617245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2590800" y="2819400"/>
            <a:ext cx="4876800" cy="762000"/>
          </a:xfrm>
          <a:prstGeom prst="wedgeRoundRectCallout">
            <a:avLst>
              <a:gd name="adj1" fmla="val 30327"/>
              <a:gd name="adj2" fmla="val -14175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Click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4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Manage Saved Searches</a:t>
            </a:r>
            <a:endParaRPr kumimoji="0" lang="en-US" sz="24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Folder:New Hard Disk:Microsoft Office:Msoft Office 98:Templates:Blank Presentation</Template>
  <TotalTime>16457</TotalTime>
  <Words>1408</Words>
  <Application>Microsoft Macintosh PowerPoint</Application>
  <PresentationFormat>On-screen Show (4:3)</PresentationFormat>
  <Paragraphs>527</Paragraphs>
  <Slides>116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33" baseType="lpstr">
      <vt:lpstr>Book Antiqua</vt:lpstr>
      <vt:lpstr>Calibri</vt:lpstr>
      <vt:lpstr>Geneva</vt:lpstr>
      <vt:lpstr>Monotype Corsiva</vt:lpstr>
      <vt:lpstr>ＭＳ Ｐゴシック</vt:lpstr>
      <vt:lpstr>ＭＳ ゴシック</vt:lpstr>
      <vt:lpstr>News Gothic MT</vt:lpstr>
      <vt:lpstr>Palatino</vt:lpstr>
      <vt:lpstr>Techno</vt:lpstr>
      <vt:lpstr>Textile</vt:lpstr>
      <vt:lpstr>Times</vt:lpstr>
      <vt:lpstr>Times New Roman</vt:lpstr>
      <vt:lpstr>Verdana</vt:lpstr>
      <vt:lpstr>Wingdings</vt:lpstr>
      <vt:lpstr>Zapf Dingbats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Microsoft Office User</cp:lastModifiedBy>
  <cp:revision>2205</cp:revision>
  <dcterms:created xsi:type="dcterms:W3CDTF">2010-01-21T01:54:01Z</dcterms:created>
  <dcterms:modified xsi:type="dcterms:W3CDTF">2016-06-15T22:27:13Z</dcterms:modified>
</cp:coreProperties>
</file>