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74" r:id="rId2"/>
    <p:sldMasterId id="2147483686" r:id="rId3"/>
    <p:sldMasterId id="2147483699" r:id="rId4"/>
    <p:sldMasterId id="2147483748" r:id="rId5"/>
    <p:sldMasterId id="2147483760" r:id="rId6"/>
    <p:sldMasterId id="2147483772" r:id="rId7"/>
  </p:sldMasterIdLst>
  <p:notesMasterIdLst>
    <p:notesMasterId r:id="rId151"/>
  </p:notesMasterIdLst>
  <p:sldIdLst>
    <p:sldId id="258" r:id="rId8"/>
    <p:sldId id="259" r:id="rId9"/>
    <p:sldId id="422" r:id="rId10"/>
    <p:sldId id="518" r:id="rId11"/>
    <p:sldId id="432" r:id="rId12"/>
    <p:sldId id="517" r:id="rId13"/>
    <p:sldId id="519" r:id="rId14"/>
    <p:sldId id="304" r:id="rId15"/>
    <p:sldId id="288" r:id="rId16"/>
    <p:sldId id="322" r:id="rId17"/>
    <p:sldId id="323" r:id="rId18"/>
    <p:sldId id="520" r:id="rId19"/>
    <p:sldId id="436" r:id="rId20"/>
    <p:sldId id="439" r:id="rId21"/>
    <p:sldId id="440" r:id="rId22"/>
    <p:sldId id="523" r:id="rId23"/>
    <p:sldId id="521" r:id="rId24"/>
    <p:sldId id="435" r:id="rId25"/>
    <p:sldId id="437" r:id="rId26"/>
    <p:sldId id="433" r:id="rId27"/>
    <p:sldId id="525" r:id="rId28"/>
    <p:sldId id="441" r:id="rId29"/>
    <p:sldId id="534" r:id="rId30"/>
    <p:sldId id="443" r:id="rId31"/>
    <p:sldId id="445" r:id="rId32"/>
    <p:sldId id="535" r:id="rId33"/>
    <p:sldId id="446" r:id="rId34"/>
    <p:sldId id="536" r:id="rId35"/>
    <p:sldId id="448" r:id="rId36"/>
    <p:sldId id="452" r:id="rId37"/>
    <p:sldId id="537" r:id="rId38"/>
    <p:sldId id="454" r:id="rId39"/>
    <p:sldId id="455" r:id="rId40"/>
    <p:sldId id="457" r:id="rId41"/>
    <p:sldId id="456" r:id="rId42"/>
    <p:sldId id="453" r:id="rId43"/>
    <p:sldId id="444" r:id="rId44"/>
    <p:sldId id="585" r:id="rId45"/>
    <p:sldId id="586" r:id="rId46"/>
    <p:sldId id="442" r:id="rId47"/>
    <p:sldId id="530" r:id="rId48"/>
    <p:sldId id="533" r:id="rId49"/>
    <p:sldId id="287" r:id="rId50"/>
    <p:sldId id="587" r:id="rId51"/>
    <p:sldId id="447" r:id="rId52"/>
    <p:sldId id="292" r:id="rId53"/>
    <p:sldId id="293" r:id="rId54"/>
    <p:sldId id="294" r:id="rId55"/>
    <p:sldId id="295" r:id="rId56"/>
    <p:sldId id="296" r:id="rId57"/>
    <p:sldId id="297" r:id="rId58"/>
    <p:sldId id="591" r:id="rId59"/>
    <p:sldId id="326" r:id="rId60"/>
    <p:sldId id="325" r:id="rId61"/>
    <p:sldId id="588" r:id="rId62"/>
    <p:sldId id="583" r:id="rId63"/>
    <p:sldId id="593" r:id="rId64"/>
    <p:sldId id="427" r:id="rId65"/>
    <p:sldId id="590" r:id="rId66"/>
    <p:sldId id="409" r:id="rId67"/>
    <p:sldId id="596" r:id="rId68"/>
    <p:sldId id="597" r:id="rId69"/>
    <p:sldId id="363" r:id="rId70"/>
    <p:sldId id="301" r:id="rId71"/>
    <p:sldId id="545" r:id="rId72"/>
    <p:sldId id="546" r:id="rId73"/>
    <p:sldId id="547" r:id="rId74"/>
    <p:sldId id="327" r:id="rId75"/>
    <p:sldId id="636" r:id="rId76"/>
    <p:sldId id="599" r:id="rId77"/>
    <p:sldId id="548" r:id="rId78"/>
    <p:sldId id="600" r:id="rId79"/>
    <p:sldId id="550" r:id="rId80"/>
    <p:sldId id="487" r:id="rId81"/>
    <p:sldId id="488" r:id="rId82"/>
    <p:sldId id="549" r:id="rId83"/>
    <p:sldId id="551" r:id="rId84"/>
    <p:sldId id="604" r:id="rId85"/>
    <p:sldId id="552" r:id="rId86"/>
    <p:sldId id="607" r:id="rId87"/>
    <p:sldId id="637" r:id="rId88"/>
    <p:sldId id="484" r:id="rId89"/>
    <p:sldId id="608" r:id="rId90"/>
    <p:sldId id="610" r:id="rId91"/>
    <p:sldId id="609" r:id="rId92"/>
    <p:sldId id="638" r:id="rId93"/>
    <p:sldId id="555" r:id="rId94"/>
    <p:sldId id="553" r:id="rId95"/>
    <p:sldId id="556" r:id="rId96"/>
    <p:sldId id="557" r:id="rId97"/>
    <p:sldId id="626" r:id="rId98"/>
    <p:sldId id="558" r:id="rId99"/>
    <p:sldId id="559" r:id="rId100"/>
    <p:sldId id="621" r:id="rId101"/>
    <p:sldId id="622" r:id="rId102"/>
    <p:sldId id="624" r:id="rId103"/>
    <p:sldId id="466" r:id="rId104"/>
    <p:sldId id="639" r:id="rId105"/>
    <p:sldId id="491" r:id="rId106"/>
    <p:sldId id="635" r:id="rId107"/>
    <p:sldId id="571" r:id="rId108"/>
    <p:sldId id="572" r:id="rId109"/>
    <p:sldId id="573" r:id="rId110"/>
    <p:sldId id="574" r:id="rId111"/>
    <p:sldId id="575" r:id="rId112"/>
    <p:sldId id="576" r:id="rId113"/>
    <p:sldId id="623" r:id="rId114"/>
    <p:sldId id="640" r:id="rId115"/>
    <p:sldId id="503" r:id="rId116"/>
    <p:sldId id="504" r:id="rId117"/>
    <p:sldId id="364" r:id="rId118"/>
    <p:sldId id="505" r:id="rId119"/>
    <p:sldId id="594" r:id="rId120"/>
    <p:sldId id="507" r:id="rId121"/>
    <p:sldId id="508" r:id="rId122"/>
    <p:sldId id="629" r:id="rId123"/>
    <p:sldId id="630" r:id="rId124"/>
    <p:sldId id="512" r:id="rId125"/>
    <p:sldId id="513" r:id="rId126"/>
    <p:sldId id="641" r:id="rId127"/>
    <p:sldId id="514" r:id="rId128"/>
    <p:sldId id="515" r:id="rId129"/>
    <p:sldId id="318" r:id="rId130"/>
    <p:sldId id="634" r:id="rId131"/>
    <p:sldId id="584" r:id="rId132"/>
    <p:sldId id="577" r:id="rId133"/>
    <p:sldId id="617" r:id="rId134"/>
    <p:sldId id="631" r:id="rId135"/>
    <p:sldId id="632" r:id="rId136"/>
    <p:sldId id="633" r:id="rId137"/>
    <p:sldId id="642" r:id="rId138"/>
    <p:sldId id="616" r:id="rId139"/>
    <p:sldId id="362" r:id="rId140"/>
    <p:sldId id="360" r:id="rId141"/>
    <p:sldId id="516" r:id="rId142"/>
    <p:sldId id="303" r:id="rId143"/>
    <p:sldId id="324" r:id="rId144"/>
    <p:sldId id="410" r:id="rId145"/>
    <p:sldId id="411" r:id="rId146"/>
    <p:sldId id="417" r:id="rId147"/>
    <p:sldId id="418" r:id="rId148"/>
    <p:sldId id="419" r:id="rId149"/>
    <p:sldId id="416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0CC"/>
    <a:srgbClr val="3A7CB8"/>
    <a:srgbClr val="AF0E00"/>
    <a:srgbClr val="CD1200"/>
    <a:srgbClr val="336699"/>
    <a:srgbClr val="FF2600"/>
    <a:srgbClr val="7F7F7F"/>
    <a:srgbClr val="945200"/>
    <a:srgbClr val="FF6600"/>
    <a:srgbClr val="00D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9"/>
    <p:restoredTop sz="94667"/>
  </p:normalViewPr>
  <p:slideViewPr>
    <p:cSldViewPr snapToGrid="0" snapToObjects="1">
      <p:cViewPr>
        <p:scale>
          <a:sx n="147" d="100"/>
          <a:sy n="147" d="100"/>
        </p:scale>
        <p:origin x="1256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00" Type="http://schemas.openxmlformats.org/officeDocument/2006/relationships/slide" Target="slides/slide93.xml"/><Relationship Id="rId150" Type="http://schemas.openxmlformats.org/officeDocument/2006/relationships/slide" Target="slides/slide143.xml"/><Relationship Id="rId151" Type="http://schemas.openxmlformats.org/officeDocument/2006/relationships/notesMaster" Target="notesMasters/notesMaster1.xml"/><Relationship Id="rId152" Type="http://schemas.openxmlformats.org/officeDocument/2006/relationships/presProps" Target="presProps.xml"/><Relationship Id="rId153" Type="http://schemas.openxmlformats.org/officeDocument/2006/relationships/viewProps" Target="viewProps.xml"/><Relationship Id="rId154" Type="http://schemas.openxmlformats.org/officeDocument/2006/relationships/theme" Target="theme/theme1.xml"/><Relationship Id="rId155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8E01D-EBA3-2B43-B3AE-E2B7D1863AAF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FEF95-12EF-1749-8EE8-FC2AC3A12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093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768ADA-7A2D-0748-B263-D4A57179CCBA}" type="slidenum">
              <a:rPr lang="en-US" sz="1200">
                <a:solidFill>
                  <a:srgbClr val="000000"/>
                </a:solidFill>
              </a:rPr>
              <a:pPr/>
              <a:t>141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4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7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8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56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58F5-3EC4-9249-9477-7FBDF80485C6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001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DF80D-FC5B-BC43-94D2-32B57ADB8E9B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264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138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9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>
                <a:solidFill>
                  <a:srgbClr val="000000"/>
                </a:solidFill>
              </a:rPr>
              <a:pPr/>
              <a:t>140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0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5CD8BC1-5C88-C344-9F41-FA5B56ACA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0F4019-9D2B-FF4B-B3BB-86E2968A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3E4FCA4-2110-764A-B75A-8E466581F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B627E7F-B62B-464E-8425-D9ED377A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3F871DB-6DA8-F84E-B972-25D46F590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22F48FD-199C-9946-B73B-69DA8ABC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5D3B96D-0905-BB44-B761-16E92FD2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965CC5B-B378-5D47-AF5A-6505413D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55487D-DAD7-9445-8CC0-C83870C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340FEBB-4995-FC42-AA5A-7277AB7B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B4B05CC-5D1E-7F47-A460-678A8CAE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87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2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645473-C866-7341-A4B4-2D4E87013CF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6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5BDC8-ADE3-5147-AEE2-705A9D5AC46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4/27/17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C3A57C-C7A3-6C4E-97B9-310B7C963424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2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2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3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4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6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8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89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1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0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3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74700" y="2648309"/>
            <a:ext cx="75946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Searching PubMed for Research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7551506" y="6475413"/>
            <a:ext cx="15162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April 2017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372472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" y="272542"/>
            <a:ext cx="4925822" cy="631291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5638800" y="368299"/>
            <a:ext cx="2971800" cy="598021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rgbClr val="A11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60500" y="2387600"/>
            <a:ext cx="7239000" cy="2284269"/>
            <a:chOff x="1371600" y="2514600"/>
            <a:chExt cx="7239000" cy="2284269"/>
          </a:xfrm>
        </p:grpSpPr>
        <p:grpSp>
          <p:nvGrpSpPr>
            <p:cNvPr id="17" name="Group 16"/>
            <p:cNvGrpSpPr/>
            <p:nvPr/>
          </p:nvGrpSpPr>
          <p:grpSpPr>
            <a:xfrm>
              <a:off x="5516619" y="2514600"/>
              <a:ext cx="3093981" cy="2284269"/>
              <a:chOff x="2556682" y="1899515"/>
              <a:chExt cx="4125308" cy="3045692"/>
            </a:xfrm>
          </p:grpSpPr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2556682" y="1899515"/>
                <a:ext cx="4125308" cy="3045692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10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1350">
                  <a:solidFill>
                    <a:srgbClr val="FFFFFF"/>
                  </a:solidFill>
                  <a:latin typeface="Verdana" charset="0"/>
                  <a:cs typeface="ＭＳ Ｐゴシック" charset="0"/>
                </a:endParaRP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3162256" y="2225539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Verdana" charset="0"/>
                    <a:cs typeface="ＭＳ Ｐゴシック" charset="0"/>
                  </a:rPr>
                  <a:t>Click PubMed</a:t>
                </a:r>
                <a:endParaRPr lang="en-US" altLang="en-US" sz="1275" dirty="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3856799" y="3075132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371600" y="3668898"/>
              <a:ext cx="4872669" cy="522102"/>
              <a:chOff x="1371600" y="3668898"/>
              <a:chExt cx="4872669" cy="522102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1371600" y="3668898"/>
                <a:ext cx="457200" cy="52210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AE0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20" name="AutoShape 10"/>
              <p:cNvSpPr>
                <a:spLocks noChangeArrowheads="1"/>
              </p:cNvSpPr>
              <p:nvPr/>
            </p:nvSpPr>
            <p:spPr bwMode="auto">
              <a:xfrm rot="5400000" flipV="1">
                <a:off x="3916642" y="1710972"/>
                <a:ext cx="315985" cy="4339269"/>
              </a:xfrm>
              <a:prstGeom prst="upArrow">
                <a:avLst>
                  <a:gd name="adj1" fmla="val 50370"/>
                  <a:gd name="adj2" fmla="val 98947"/>
                </a:avLst>
              </a:prstGeom>
              <a:gradFill rotWithShape="0">
                <a:gsLst>
                  <a:gs pos="0">
                    <a:srgbClr val="F49394"/>
                  </a:gs>
                  <a:gs pos="50000">
                    <a:srgbClr val="9A0002"/>
                  </a:gs>
                  <a:gs pos="100000">
                    <a:srgbClr val="F49394"/>
                  </a:gs>
                </a:gsLst>
                <a:lin ang="5400000" scaled="1"/>
              </a:gradFill>
              <a:ln w="28575">
                <a:solidFill>
                  <a:srgbClr val="66000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35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173" y="2246213"/>
            <a:ext cx="8653653" cy="3037713"/>
            <a:chOff x="245173" y="391287"/>
            <a:chExt cx="8653653" cy="30377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7" b="107"/>
            <a:stretch/>
          </p:blipFill>
          <p:spPr>
            <a:xfrm>
              <a:off x="245173" y="391287"/>
              <a:ext cx="8653653" cy="303771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 flipV="1">
              <a:off x="7149731" y="53122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1961348" y="515488"/>
            <a:ext cx="4152900" cy="2513370"/>
            <a:chOff x="527255" y="478093"/>
            <a:chExt cx="4152900" cy="2513370"/>
          </a:xfrm>
        </p:grpSpPr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2674988" y="2713702"/>
              <a:ext cx="756470" cy="277761"/>
              <a:chOff x="4724400" y="990600"/>
              <a:chExt cx="457200" cy="304800"/>
            </a:xfrm>
          </p:grpSpPr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27255" y="478093"/>
              <a:ext cx="4152900" cy="1143000"/>
              <a:chOff x="895350" y="3619500"/>
              <a:chExt cx="4152900" cy="1143000"/>
            </a:xfrm>
          </p:grpSpPr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>
                <a:off x="895350" y="3619500"/>
                <a:ext cx="4152900" cy="11430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2" name="Rectangle 13"/>
              <p:cNvSpPr>
                <a:spLocks noChangeArrowheads="1"/>
              </p:cNvSpPr>
              <p:nvPr/>
            </p:nvSpPr>
            <p:spPr bwMode="auto">
              <a:xfrm>
                <a:off x="1040049" y="3771900"/>
                <a:ext cx="3863502" cy="838199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1333500" y="3924300"/>
                <a:ext cx="3276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3200" dirty="0">
                    <a:solidFill>
                      <a:srgbClr val="336699"/>
                    </a:solidFill>
                    <a:latin typeface="Verdana" charset="0"/>
                  </a:rPr>
                  <a:t>Advanced</a:t>
                </a:r>
              </a:p>
            </p:txBody>
          </p:sp>
        </p:grpSp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 rot="10800000">
              <a:off x="2874091" y="1275735"/>
              <a:ext cx="304800" cy="135931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1914" y="271399"/>
            <a:ext cx="7980172" cy="6315202"/>
            <a:chOff x="581914" y="271399"/>
            <a:chExt cx="7980172" cy="6315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4" y="271399"/>
              <a:ext cx="7980172" cy="6315202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7036531" y="35704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757237" y="1262953"/>
            <a:ext cx="7629526" cy="1510392"/>
            <a:chOff x="757237" y="739889"/>
            <a:chExt cx="7629526" cy="1510392"/>
          </a:xfrm>
        </p:grpSpPr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57237" y="739889"/>
              <a:ext cx="7629526" cy="151039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3600" dirty="0" smtClean="0">
                <a:solidFill>
                  <a:srgbClr val="336699"/>
                </a:solidFill>
                <a:latin typeface="Verdana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14400" y="899433"/>
              <a:ext cx="7322344" cy="1193686"/>
              <a:chOff x="914400" y="899433"/>
              <a:chExt cx="7322344" cy="1193686"/>
            </a:xfrm>
          </p:grpSpPr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914400" y="899433"/>
                <a:ext cx="7322344" cy="1193686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1003799" y="1024939"/>
                <a:ext cx="7146939" cy="97531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>
                    <a:solidFill>
                      <a:srgbClr val="336699"/>
                    </a:solidFill>
                    <a:latin typeface="Verdana" charset="0"/>
                  </a:rPr>
                  <a:t>Click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336699"/>
                    </a:solidFill>
                    <a:latin typeface="Verdana" charset="0"/>
                  </a:rPr>
                  <a:t>results link of search you wish </a:t>
                </a:r>
                <a:r>
                  <a:rPr lang="en-US" sz="2800" dirty="0" err="1" smtClean="0">
                    <a:solidFill>
                      <a:srgbClr val="336699"/>
                    </a:solidFill>
                    <a:latin typeface="Verdana" charset="0"/>
                  </a:rPr>
                  <a:t>to</a:t>
                </a:r>
                <a:r>
                  <a:rPr lang="en-US" sz="800" dirty="0" err="1" smtClean="0">
                    <a:solidFill>
                      <a:schemeClr val="bg1"/>
                    </a:solidFill>
                    <a:latin typeface="Verdana" charset="0"/>
                  </a:rPr>
                  <a:t>a</a:t>
                </a:r>
                <a:endParaRPr lang="en-US" sz="800" dirty="0" smtClean="0">
                  <a:solidFill>
                    <a:schemeClr val="bg1"/>
                  </a:solidFill>
                  <a:latin typeface="Verdana" charset="0"/>
                </a:endParaRPr>
              </a:p>
              <a:p>
                <a:pPr lvl="0" algn="ctr"/>
                <a:r>
                  <a:rPr lang="en-US" sz="800" dirty="0" err="1" smtClean="0">
                    <a:solidFill>
                      <a:schemeClr val="bg1"/>
                    </a:solidFill>
                    <a:latin typeface="Verdana" charset="0"/>
                  </a:rPr>
                  <a:t>a</a:t>
                </a:r>
                <a:r>
                  <a:rPr lang="en-US" sz="2800" dirty="0" err="1" smtClean="0">
                    <a:solidFill>
                      <a:srgbClr val="336699"/>
                    </a:solidFill>
                    <a:latin typeface="Verdana" charset="0"/>
                  </a:rPr>
                  <a:t>receive</a:t>
                </a:r>
                <a:r>
                  <a:rPr lang="en-US" sz="2800" dirty="0" smtClean="0">
                    <a:solidFill>
                      <a:srgbClr val="336699"/>
                    </a:solidFill>
                    <a:latin typeface="Verdana" charset="0"/>
                  </a:rPr>
                  <a:t> emails updates from.</a:t>
                </a:r>
                <a:endParaRPr lang="en-US" sz="2800" dirty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046259" y="2177256"/>
            <a:ext cx="603796" cy="2257267"/>
            <a:chOff x="7046259" y="2168548"/>
            <a:chExt cx="603796" cy="2257267"/>
          </a:xfrm>
        </p:grpSpPr>
        <p:grpSp>
          <p:nvGrpSpPr>
            <p:cNvPr id="22" name="Group 9"/>
            <p:cNvGrpSpPr>
              <a:grpSpLocks/>
            </p:cNvGrpSpPr>
            <p:nvPr/>
          </p:nvGrpSpPr>
          <p:grpSpPr bwMode="auto">
            <a:xfrm>
              <a:off x="7046259" y="4148054"/>
              <a:ext cx="394447" cy="277761"/>
              <a:chOff x="4724400" y="990600"/>
              <a:chExt cx="457200" cy="304800"/>
            </a:xfrm>
          </p:grpSpPr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 rot="11728519">
              <a:off x="7345255" y="2168548"/>
              <a:ext cx="304800" cy="1885992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9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4528" y="1087331"/>
            <a:ext cx="8314944" cy="4303776"/>
            <a:chOff x="414528" y="1087331"/>
            <a:chExt cx="8314944" cy="43037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28" y="1087331"/>
              <a:ext cx="8314944" cy="430377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 flipV="1">
              <a:off x="7154095" y="117130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Rounded Rectangular Callout 5"/>
          <p:cNvSpPr/>
          <p:nvPr/>
        </p:nvSpPr>
        <p:spPr bwMode="auto">
          <a:xfrm>
            <a:off x="1764102" y="2327694"/>
            <a:ext cx="3733800" cy="762000"/>
          </a:xfrm>
          <a:prstGeom prst="wedgeRoundRectCallout">
            <a:avLst>
              <a:gd name="adj1" fmla="val -8355"/>
              <a:gd name="adj2" fmla="val -1323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Verdana" charset="0"/>
                <a:ea typeface="Verdana" charset="0"/>
                <a:cs typeface="Verdana" charset="0"/>
              </a:rPr>
              <a:t>Click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charset="0"/>
                <a:ea typeface="Verdana" charset="0"/>
                <a:cs typeface="Verdana" charset="0"/>
              </a:rPr>
              <a:t>Create alert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512064"/>
            <a:ext cx="8339328" cy="58338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086046" y="1795734"/>
            <a:ext cx="3429000" cy="762000"/>
            <a:chOff x="4086046" y="1795734"/>
            <a:chExt cx="3429000" cy="7620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086046" y="1795734"/>
              <a:ext cx="3429000" cy="762000"/>
            </a:xfrm>
            <a:prstGeom prst="wedgeRoundRectCallout">
              <a:avLst>
                <a:gd name="adj1" fmla="val -80812"/>
                <a:gd name="adj2" fmla="val 6679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160803" y="1956758"/>
              <a:ext cx="3312544" cy="533401"/>
              <a:chOff x="4160803" y="1956758"/>
              <a:chExt cx="3312544" cy="53340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160803" y="1956758"/>
                <a:ext cx="1295400" cy="533400"/>
                <a:chOff x="4160803" y="1956758"/>
                <a:chExt cx="1295400" cy="533400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5066581" y="2007080"/>
                  <a:ext cx="389622" cy="381000"/>
                  <a:chOff x="5066581" y="2007080"/>
                  <a:chExt cx="389622" cy="381000"/>
                </a:xfrm>
              </p:grpSpPr>
              <p:sp>
                <p:nvSpPr>
                  <p:cNvPr id="8" name="Oval 7"/>
                  <p:cNvSpPr/>
                  <p:nvPr/>
                </p:nvSpPr>
                <p:spPr bwMode="auto">
                  <a:xfrm>
                    <a:off x="5075203" y="2007080"/>
                    <a:ext cx="381000" cy="381000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7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neva" pitchFamily="-111" charset="0"/>
                    </a:endParaRPr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 bwMode="auto">
                  <a:xfrm>
                    <a:off x="5066581" y="2024332"/>
                    <a:ext cx="304800" cy="304800"/>
                  </a:xfrm>
                  <a:prstGeom prst="ellipse">
                    <a:avLst/>
                  </a:prstGeom>
                  <a:no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7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"/>
                        <a:ea typeface="Wingdings"/>
                        <a:cs typeface="Wingdings"/>
                        <a:sym typeface="Wingdings"/>
                      </a:rPr>
                      <a:t></a:t>
                    </a: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neva" pitchFamily="-111" charset="0"/>
                    </a:endParaRPr>
                  </a:p>
                </p:txBody>
              </p:sp>
            </p:grpSp>
            <p:sp>
              <p:nvSpPr>
                <p:cNvPr id="6" name="Rectangle 5"/>
                <p:cNvSpPr/>
                <p:nvPr/>
              </p:nvSpPr>
              <p:spPr bwMode="auto">
                <a:xfrm>
                  <a:off x="4160803" y="1956758"/>
                  <a:ext cx="914400" cy="53340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hangingPunct="0">
                    <a:lnSpc>
                      <a:spcPct val="90000"/>
                    </a:lnSpc>
                  </a:pPr>
                  <a:r>
                    <a:rPr lang="en-US" sz="2800" dirty="0">
                      <a:solidFill>
                        <a:srgbClr val="3366FF"/>
                      </a:solidFill>
                      <a:latin typeface="Calibri"/>
                      <a:cs typeface="Calibri"/>
                    </a:rPr>
                    <a:t>Click</a:t>
                  </a:r>
                </a:p>
              </p:txBody>
            </p:sp>
          </p:grpSp>
          <p:sp>
            <p:nvSpPr>
              <p:cNvPr id="7" name="Rectangle 6"/>
              <p:cNvSpPr/>
              <p:nvPr/>
            </p:nvSpPr>
            <p:spPr bwMode="auto">
              <a:xfrm>
                <a:off x="5568347" y="1956759"/>
                <a:ext cx="19050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hangingPunct="0"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3366FF"/>
                    </a:solidFill>
                    <a:latin typeface="Calibri"/>
                    <a:cs typeface="Calibri"/>
                  </a:rPr>
                  <a:t>Yes, please.</a:t>
                </a:r>
                <a:endParaRPr lang="en-US" sz="2800" dirty="0">
                  <a:solidFill>
                    <a:srgbClr val="3366FF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519685" y="3055184"/>
            <a:ext cx="5384322" cy="872226"/>
            <a:chOff x="1485181" y="3115574"/>
            <a:chExt cx="5384322" cy="872226"/>
          </a:xfrm>
        </p:grpSpPr>
        <p:grpSp>
          <p:nvGrpSpPr>
            <p:cNvPr id="10" name="Group 9"/>
            <p:cNvGrpSpPr/>
            <p:nvPr/>
          </p:nvGrpSpPr>
          <p:grpSpPr>
            <a:xfrm>
              <a:off x="3973903" y="3115574"/>
              <a:ext cx="2895600" cy="762000"/>
              <a:chOff x="4724400" y="3124200"/>
              <a:chExt cx="2895600" cy="762000"/>
            </a:xfrm>
          </p:grpSpPr>
          <p:sp>
            <p:nvSpPr>
              <p:cNvPr id="11" name="Rounded Rectangular Callout 10"/>
              <p:cNvSpPr/>
              <p:nvPr/>
            </p:nvSpPr>
            <p:spPr bwMode="auto">
              <a:xfrm>
                <a:off x="4724400" y="3124200"/>
                <a:ext cx="2895600" cy="762000"/>
              </a:xfrm>
              <a:prstGeom prst="wedgeRoundRectCallout">
                <a:avLst>
                  <a:gd name="adj1" fmla="val -102677"/>
                  <a:gd name="adj2" fmla="val 32346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Geneva" pitchFamily="-111" charset="0"/>
                  </a:rPr>
                  <a:t> </a:t>
                </a:r>
                <a:endParaRPr kumimoji="0" lang="en-US" sz="3600" b="0" i="0" strike="noStrike" cap="none" normalizeH="0" baseline="0" dirty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38700" y="3238500"/>
                <a:ext cx="26670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hangingPunct="0"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3366FF"/>
                    </a:solidFill>
                    <a:latin typeface="Calibri"/>
                    <a:cs typeface="Calibri"/>
                  </a:rPr>
                  <a:t>Select frequency</a:t>
                </a:r>
                <a:endParaRPr lang="en-US" sz="2800" dirty="0">
                  <a:solidFill>
                    <a:srgbClr val="3366FF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485181" y="3429000"/>
              <a:ext cx="863600" cy="558800"/>
              <a:chOff x="2313317" y="3055668"/>
              <a:chExt cx="863600" cy="558800"/>
            </a:xfrm>
          </p:grpSpPr>
          <p:pic>
            <p:nvPicPr>
              <p:cNvPr id="13" name="Picture 12" descr="Screen Shot 2014-08-26 at 6.04.30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3317" y="3055668"/>
                <a:ext cx="863600" cy="55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Rounded Rectangle 13"/>
              <p:cNvSpPr/>
              <p:nvPr/>
            </p:nvSpPr>
            <p:spPr bwMode="auto">
              <a:xfrm>
                <a:off x="2313317" y="3233468"/>
                <a:ext cx="863600" cy="2286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32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1511066" y="3536995"/>
            <a:ext cx="3673415" cy="1498600"/>
            <a:chOff x="1545566" y="3519578"/>
            <a:chExt cx="3673415" cy="1498600"/>
          </a:xfrm>
        </p:grpSpPr>
        <p:pic>
          <p:nvPicPr>
            <p:cNvPr id="34" name="Picture 33" descr="Screen Shot 2014-08-26 at 6.05.2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66" y="3519578"/>
              <a:ext cx="1270000" cy="1498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1554193" y="3562709"/>
              <a:ext cx="3664788" cy="529086"/>
              <a:chOff x="1554193" y="3562709"/>
              <a:chExt cx="3664788" cy="529086"/>
            </a:xfrm>
          </p:grpSpPr>
          <p:sp>
            <p:nvSpPr>
              <p:cNvPr id="36" name="Rounded Rectangle 35"/>
              <p:cNvSpPr/>
              <p:nvPr/>
            </p:nvSpPr>
            <p:spPr bwMode="auto">
              <a:xfrm>
                <a:off x="1554193" y="3730924"/>
                <a:ext cx="914400" cy="2286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32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7" name="Rounded Rectangular Callout 36"/>
              <p:cNvSpPr/>
              <p:nvPr/>
            </p:nvSpPr>
            <p:spPr bwMode="auto">
              <a:xfrm>
                <a:off x="3316857" y="3562709"/>
                <a:ext cx="1902124" cy="529086"/>
              </a:xfrm>
              <a:prstGeom prst="wedgeRoundRectCallout">
                <a:avLst>
                  <a:gd name="adj1" fmla="val -90650"/>
                  <a:gd name="adj2" fmla="val 10457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Geneva" pitchFamily="-111" charset="0"/>
                  </a:rPr>
                  <a:t> </a:t>
                </a:r>
                <a:endParaRPr kumimoji="0" lang="en-US" sz="3600" b="0" i="0" strike="noStrike" cap="none" normalizeH="0" baseline="0" dirty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455634" y="3594555"/>
                <a:ext cx="1659829" cy="46395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hangingPunct="0">
                  <a:lnSpc>
                    <a:spcPct val="90000"/>
                  </a:lnSpc>
                </a:pPr>
                <a:r>
                  <a:rPr lang="en-US" sz="2800" dirty="0" smtClean="0">
                    <a:solidFill>
                      <a:srgbClr val="3366FF"/>
                    </a:solidFill>
                    <a:latin typeface="Calibri"/>
                    <a:cs typeface="Calibri"/>
                  </a:rPr>
                  <a:t>Select day</a:t>
                </a:r>
                <a:endParaRPr lang="en-US" sz="2800" dirty="0">
                  <a:solidFill>
                    <a:srgbClr val="3366FF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570007" y="3363822"/>
            <a:ext cx="5676900" cy="1422400"/>
            <a:chOff x="2286000" y="3683000"/>
            <a:chExt cx="5676900" cy="1422400"/>
          </a:xfrm>
        </p:grpSpPr>
        <p:pic>
          <p:nvPicPr>
            <p:cNvPr id="40" name="Picture 39" descr="Screen Shot 2014-08-26 at 6.05.5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3987800"/>
              <a:ext cx="1562100" cy="1117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41" name="Group 40"/>
            <p:cNvGrpSpPr/>
            <p:nvPr/>
          </p:nvGrpSpPr>
          <p:grpSpPr>
            <a:xfrm>
              <a:off x="4762500" y="3683000"/>
              <a:ext cx="3200400" cy="762000"/>
              <a:chOff x="4724400" y="3352800"/>
              <a:chExt cx="3200400" cy="762000"/>
            </a:xfrm>
          </p:grpSpPr>
          <p:sp>
            <p:nvSpPr>
              <p:cNvPr id="43" name="Rounded Rectangular Callout 42"/>
              <p:cNvSpPr/>
              <p:nvPr/>
            </p:nvSpPr>
            <p:spPr bwMode="auto">
              <a:xfrm>
                <a:off x="4724400" y="3352800"/>
                <a:ext cx="3200400" cy="762000"/>
              </a:xfrm>
              <a:prstGeom prst="wedgeRoundRectCallout">
                <a:avLst>
                  <a:gd name="adj1" fmla="val -89743"/>
                  <a:gd name="adj2" fmla="val 65792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Geneva" pitchFamily="-111" charset="0"/>
                  </a:rPr>
                  <a:t> </a:t>
                </a:r>
                <a:endParaRPr kumimoji="0" lang="en-US" sz="3600" b="0" i="0" strike="noStrike" cap="none" normalizeH="0" baseline="0" dirty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4876800" y="3524250"/>
                <a:ext cx="2947737" cy="4191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hangingPunct="0">
                  <a:lnSpc>
                    <a:spcPct val="90000"/>
                  </a:lnSpc>
                </a:pPr>
                <a:r>
                  <a:rPr lang="en-US" sz="2400" dirty="0" smtClean="0">
                    <a:solidFill>
                      <a:srgbClr val="3366FF"/>
                    </a:solidFill>
                    <a:latin typeface="Calibri"/>
                    <a:cs typeface="Calibri"/>
                  </a:rPr>
                  <a:t>Select Report format</a:t>
                </a:r>
                <a:endParaRPr lang="en-US" sz="2400" dirty="0">
                  <a:solidFill>
                    <a:srgbClr val="3366FF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42" name="Rounded Rectangle 41"/>
            <p:cNvSpPr/>
            <p:nvPr/>
          </p:nvSpPr>
          <p:spPr bwMode="auto">
            <a:xfrm>
              <a:off x="2286000" y="4430183"/>
              <a:ext cx="914400" cy="228600"/>
            </a:xfrm>
            <a:prstGeom prst="roundRect">
              <a:avLst/>
            </a:prstGeom>
            <a:noFill/>
            <a:ln w="38100" cap="flat" cmpd="sng" algn="ctr">
              <a:solidFill>
                <a:srgbClr val="32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26767" y="3145759"/>
            <a:ext cx="5666232" cy="3124200"/>
            <a:chOff x="2182368" y="3352800"/>
            <a:chExt cx="5666232" cy="3124200"/>
          </a:xfrm>
        </p:grpSpPr>
        <p:grpSp>
          <p:nvGrpSpPr>
            <p:cNvPr id="46" name="Group 45"/>
            <p:cNvGrpSpPr/>
            <p:nvPr/>
          </p:nvGrpSpPr>
          <p:grpSpPr>
            <a:xfrm>
              <a:off x="4419600" y="3352800"/>
              <a:ext cx="3429000" cy="762000"/>
              <a:chOff x="4648200" y="3276600"/>
              <a:chExt cx="3429000" cy="762000"/>
            </a:xfrm>
          </p:grpSpPr>
          <p:sp>
            <p:nvSpPr>
              <p:cNvPr id="52" name="Rounded Rectangular Callout 51"/>
              <p:cNvSpPr/>
              <p:nvPr/>
            </p:nvSpPr>
            <p:spPr bwMode="auto">
              <a:xfrm>
                <a:off x="4648200" y="3276600"/>
                <a:ext cx="3429000" cy="762000"/>
              </a:xfrm>
              <a:prstGeom prst="wedgeRoundRectCallout">
                <a:avLst>
                  <a:gd name="adj1" fmla="val -85977"/>
                  <a:gd name="adj2" fmla="val 86756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Geneva" pitchFamily="-111" charset="0"/>
                  </a:rPr>
                  <a:t> </a:t>
                </a:r>
                <a:endParaRPr kumimoji="0" lang="en-US" sz="3600" b="0" i="0" strike="noStrike" cap="none" normalizeH="0" baseline="0" dirty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724400" y="3448050"/>
                <a:ext cx="3245376" cy="4191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hangingPunct="0">
                  <a:lnSpc>
                    <a:spcPct val="90000"/>
                  </a:lnSpc>
                </a:pPr>
                <a:r>
                  <a:rPr lang="en-US" sz="2400" dirty="0" smtClean="0">
                    <a:solidFill>
                      <a:srgbClr val="3366FF"/>
                    </a:solidFill>
                    <a:latin typeface="Calibri"/>
                    <a:cs typeface="Calibri"/>
                  </a:rPr>
                  <a:t>Select Number of items:</a:t>
                </a:r>
                <a:endParaRPr lang="en-US" sz="2400" dirty="0">
                  <a:solidFill>
                    <a:srgbClr val="3366FF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47" name="Picture 46" descr="Screen Shot 2014-08-26 at 6.06.33 P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r="-67"/>
            <a:stretch/>
          </p:blipFill>
          <p:spPr>
            <a:xfrm>
              <a:off x="2209800" y="4343400"/>
              <a:ext cx="886968" cy="111556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2438400" y="5715000"/>
              <a:ext cx="2514600" cy="762000"/>
              <a:chOff x="2057400" y="5867400"/>
              <a:chExt cx="2514600" cy="762000"/>
            </a:xfrm>
          </p:grpSpPr>
          <p:sp>
            <p:nvSpPr>
              <p:cNvPr id="50" name="Rounded Rectangular Callout 49"/>
              <p:cNvSpPr/>
              <p:nvPr/>
            </p:nvSpPr>
            <p:spPr bwMode="auto">
              <a:xfrm>
                <a:off x="2057400" y="5867400"/>
                <a:ext cx="2514600" cy="762000"/>
              </a:xfrm>
              <a:prstGeom prst="wedgeRoundRectCallout">
                <a:avLst>
                  <a:gd name="adj1" fmla="val -68046"/>
                  <a:gd name="adj2" fmla="val -20224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3A90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Geneva" pitchFamily="-111" charset="0"/>
                  </a:rPr>
                  <a:t>  Click</a:t>
                </a:r>
                <a:endParaRPr kumimoji="0" lang="en-US" sz="2400" b="0" i="0" strike="noStrike" cap="none" normalizeH="0" baseline="0" dirty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 bwMode="auto">
              <a:xfrm>
                <a:off x="3200400" y="6019800"/>
                <a:ext cx="990600" cy="457200"/>
              </a:xfrm>
              <a:prstGeom prst="round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4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Geneva" pitchFamily="-111" charset="0"/>
                  </a:rPr>
                  <a:t>Save</a:t>
                </a:r>
              </a:p>
            </p:txBody>
          </p:sp>
        </p:grpSp>
        <p:sp>
          <p:nvSpPr>
            <p:cNvPr id="49" name="Rounded Rectangle 48"/>
            <p:cNvSpPr/>
            <p:nvPr/>
          </p:nvSpPr>
          <p:spPr bwMode="auto">
            <a:xfrm>
              <a:off x="2182368" y="5213985"/>
              <a:ext cx="914400" cy="228600"/>
            </a:xfrm>
            <a:prstGeom prst="roundRect">
              <a:avLst/>
            </a:prstGeom>
            <a:noFill/>
            <a:ln w="38100" cap="flat" cmpd="sng" algn="ctr">
              <a:solidFill>
                <a:srgbClr val="32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 bwMode="auto">
          <a:xfrm flipV="1">
            <a:off x="7149742" y="618309"/>
            <a:ext cx="574766" cy="870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047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8432" y="1191768"/>
            <a:ext cx="8327136" cy="4474464"/>
            <a:chOff x="408432" y="1191768"/>
            <a:chExt cx="8327136" cy="44744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32" y="1191768"/>
              <a:ext cx="8327136" cy="4474464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7175869" y="1288867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51162" y="2874034"/>
            <a:ext cx="2590800" cy="304800"/>
          </a:xfrm>
          <a:prstGeom prst="rect">
            <a:avLst/>
          </a:prstGeom>
          <a:noFill/>
          <a:ln w="76200" cmpd="sng">
            <a:solidFill>
              <a:srgbClr val="21A8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1979762" y="3863535"/>
            <a:ext cx="2971800" cy="762000"/>
          </a:xfrm>
          <a:prstGeom prst="wedgeRoundRectCallout">
            <a:avLst>
              <a:gd name="adj1" fmla="val -36332"/>
              <a:gd name="adj2" fmla="val -13231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Search is saved.</a:t>
            </a:r>
            <a:endParaRPr kumimoji="0" lang="en-US" sz="2400" b="0" i="0" strike="noStrike" cap="none" normalizeH="0" baseline="0" dirty="0">
              <a:ln>
                <a:noFill/>
              </a:ln>
              <a:effectLst/>
              <a:latin typeface="Geneva" pitchFamily="-111" charset="0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5693434" y="2022894"/>
            <a:ext cx="2950234" cy="823823"/>
          </a:xfrm>
          <a:prstGeom prst="wedgeRoundRectCallout">
            <a:avLst>
              <a:gd name="adj1" fmla="val 28335"/>
              <a:gd name="adj2" fmla="val -11980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8000"/>
                </a:solidFill>
                <a:effectLst/>
                <a:latin typeface="Calibri"/>
                <a:cs typeface="Calibri"/>
              </a:rPr>
              <a:t>Click My NCBI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94054" y="348234"/>
            <a:ext cx="6755892" cy="6161532"/>
            <a:chOff x="1194054" y="348234"/>
            <a:chExt cx="6755892" cy="61615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54" y="348234"/>
              <a:ext cx="6755892" cy="6161532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 flipV="1">
              <a:off x="6583681" y="426717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Rounded Rectangular Callout 5"/>
          <p:cNvSpPr/>
          <p:nvPr/>
        </p:nvSpPr>
        <p:spPr bwMode="auto">
          <a:xfrm>
            <a:off x="232913" y="1009292"/>
            <a:ext cx="6150633" cy="1155938"/>
          </a:xfrm>
          <a:prstGeom prst="wedgeRoundRectCallout">
            <a:avLst>
              <a:gd name="adj1" fmla="val 53236"/>
              <a:gd name="adj2" fmla="val 895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 charset="0"/>
                <a:ea typeface="Calibri" charset="0"/>
                <a:cs typeface="Calibri" charset="0"/>
              </a:rPr>
              <a:t> 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effectLst/>
                <a:latin typeface="Calibri" charset="0"/>
                <a:ea typeface="Calibri" charset="0"/>
                <a:cs typeface="Calibri" charset="0"/>
              </a:rPr>
              <a:t>Click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charset="0"/>
                <a:ea typeface="Calibri" charset="0"/>
                <a:cs typeface="Calibri" charset="0"/>
              </a:rPr>
              <a:t>Manage Saved Searches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1925" y="2590977"/>
            <a:ext cx="8531524" cy="2438223"/>
            <a:chOff x="301925" y="2590977"/>
            <a:chExt cx="8531524" cy="2438223"/>
          </a:xfrm>
        </p:grpSpPr>
        <p:grpSp>
          <p:nvGrpSpPr>
            <p:cNvPr id="15" name="Group 14"/>
            <p:cNvGrpSpPr/>
            <p:nvPr/>
          </p:nvGrpSpPr>
          <p:grpSpPr>
            <a:xfrm>
              <a:off x="301925" y="2590977"/>
              <a:ext cx="8531524" cy="2438223"/>
              <a:chOff x="301925" y="2590977"/>
              <a:chExt cx="8531524" cy="243822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914" y="2590977"/>
                <a:ext cx="8488172" cy="2383409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301925" y="3864634"/>
                <a:ext cx="8531524" cy="116456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 bwMode="auto">
            <a:xfrm flipV="1">
              <a:off x="7245531" y="2682238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Rounded Rectangular Callout 16"/>
          <p:cNvSpPr/>
          <p:nvPr/>
        </p:nvSpPr>
        <p:spPr bwMode="auto">
          <a:xfrm>
            <a:off x="513106" y="1023667"/>
            <a:ext cx="2971966" cy="1066800"/>
          </a:xfrm>
          <a:prstGeom prst="wedgeRoundRectCallout">
            <a:avLst>
              <a:gd name="adj1" fmla="val 31186"/>
              <a:gd name="adj2" fmla="val 14214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Delete</a:t>
            </a: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saved search(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es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).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59856" y="1056734"/>
            <a:ext cx="3276600" cy="838200"/>
            <a:chOff x="4800600" y="4495800"/>
            <a:chExt cx="3276600" cy="838200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800600" y="4495800"/>
              <a:ext cx="3276600" cy="838200"/>
            </a:xfrm>
            <a:prstGeom prst="wedgeRoundRectCallout">
              <a:avLst>
                <a:gd name="adj1" fmla="val -64208"/>
                <a:gd name="adj2" fmla="val 18444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rPr>
                <a:t>See</a:t>
              </a:r>
              <a:endParaRPr kumimoji="0" lang="en-US" sz="3200" b="0" i="0" strike="noStrike" cap="none" normalizeH="0" baseline="0" dirty="0">
                <a:ln>
                  <a:noFill/>
                </a:ln>
                <a:effectLst/>
                <a:latin typeface="Calibri"/>
                <a:cs typeface="Calibri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867400" y="4648200"/>
              <a:ext cx="1905000" cy="533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latin typeface="Calibri"/>
                  <a:cs typeface="Calibri"/>
                </a:rPr>
                <a:t>What’s new</a:t>
              </a:r>
            </a:p>
          </p:txBody>
        </p:sp>
      </p:grpSp>
      <p:sp>
        <p:nvSpPr>
          <p:cNvPr id="21" name="Rounded Rectangular Callout 20"/>
          <p:cNvSpPr/>
          <p:nvPr/>
        </p:nvSpPr>
        <p:spPr bwMode="auto">
          <a:xfrm>
            <a:off x="992037" y="4804913"/>
            <a:ext cx="3810000" cy="762000"/>
          </a:xfrm>
          <a:prstGeom prst="wedgeRoundRectCallout">
            <a:avLst>
              <a:gd name="adj1" fmla="val -24976"/>
              <a:gd name="adj2" fmla="val -17378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to re-run search.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6238" y="448871"/>
            <a:ext cx="8531524" cy="2438223"/>
            <a:chOff x="380666" y="3313991"/>
            <a:chExt cx="8531524" cy="2438223"/>
          </a:xfrm>
        </p:grpSpPr>
        <p:grpSp>
          <p:nvGrpSpPr>
            <p:cNvPr id="15" name="Group 14"/>
            <p:cNvGrpSpPr/>
            <p:nvPr/>
          </p:nvGrpSpPr>
          <p:grpSpPr>
            <a:xfrm>
              <a:off x="380666" y="3313991"/>
              <a:ext cx="8531524" cy="2438223"/>
              <a:chOff x="301925" y="2590977"/>
              <a:chExt cx="8531524" cy="243822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914" y="2590977"/>
                <a:ext cx="8488172" cy="2383409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301925" y="3864634"/>
                <a:ext cx="8531524" cy="116456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 bwMode="auto">
            <a:xfrm flipV="1">
              <a:off x="7350034" y="3429000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" y="3250245"/>
            <a:ext cx="8566404" cy="3210306"/>
          </a:xfrm>
          <a:prstGeom prst="rect">
            <a:avLst/>
          </a:prstGeom>
        </p:spPr>
      </p:pic>
      <p:sp>
        <p:nvSpPr>
          <p:cNvPr id="22" name="Down Arrow 21"/>
          <p:cNvSpPr>
            <a:spLocks noChangeAspect="1"/>
          </p:cNvSpPr>
          <p:nvPr/>
        </p:nvSpPr>
        <p:spPr bwMode="auto">
          <a:xfrm>
            <a:off x="4999308" y="819512"/>
            <a:ext cx="652555" cy="3016305"/>
          </a:xfrm>
          <a:prstGeom prst="downArrow">
            <a:avLst>
              <a:gd name="adj1" fmla="val 50000"/>
              <a:gd name="adj2" fmla="val 70000"/>
            </a:avLst>
          </a:prstGeom>
          <a:gradFill flip="none" rotWithShape="1">
            <a:gsLst>
              <a:gs pos="30000">
                <a:schemeClr val="bg1"/>
              </a:gs>
              <a:gs pos="0">
                <a:srgbClr val="FFEA96"/>
              </a:gs>
              <a:gs pos="50000">
                <a:srgbClr val="ACEB9F"/>
              </a:gs>
              <a:gs pos="75000">
                <a:schemeClr val="bg1"/>
              </a:gs>
              <a:gs pos="100000">
                <a:srgbClr val="FFEA96"/>
              </a:gs>
            </a:gsLst>
            <a:lin ang="16200000" scaled="1"/>
            <a:tileRect/>
          </a:gradFill>
          <a:ln w="3810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5493"/>
                </a:solidFill>
                <a:effectLst/>
                <a:latin typeface="Calibri" charset="0"/>
                <a:ea typeface="Calibri" charset="0"/>
                <a:cs typeface="Calibri" charset="0"/>
              </a:rPr>
              <a:t>Scroll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5493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23703" y="1979024"/>
            <a:ext cx="3100251" cy="1993964"/>
            <a:chOff x="1323703" y="1979024"/>
            <a:chExt cx="3100251" cy="1993964"/>
          </a:xfrm>
        </p:grpSpPr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3661954" y="3668188"/>
              <a:ext cx="762000" cy="304800"/>
            </a:xfrm>
            <a:prstGeom prst="roundRect">
              <a:avLst>
                <a:gd name="adj" fmla="val 16667"/>
              </a:avLst>
            </a:prstGeom>
            <a:noFill/>
            <a:ln w="1301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323703" y="1979024"/>
              <a:ext cx="2995749" cy="1018902"/>
              <a:chOff x="3074125" y="2919549"/>
              <a:chExt cx="2995749" cy="1018902"/>
            </a:xfrm>
          </p:grpSpPr>
          <p:sp>
            <p:nvSpPr>
              <p:cNvPr id="25" name="Rounded Rectangular Callout 24"/>
              <p:cNvSpPr/>
              <p:nvPr/>
            </p:nvSpPr>
            <p:spPr bwMode="auto">
              <a:xfrm>
                <a:off x="3074125" y="2919549"/>
                <a:ext cx="2995749" cy="1018902"/>
              </a:xfrm>
              <a:prstGeom prst="wedgeRoundRectCallout">
                <a:avLst>
                  <a:gd name="adj1" fmla="val 36144"/>
                  <a:gd name="adj2" fmla="val 103526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3304199" y="3124200"/>
                <a:ext cx="2535602" cy="609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Click PubMed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8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62000" y="1066800"/>
            <a:ext cx="7620000" cy="990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5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Other Searching </a:t>
            </a:r>
            <a:r>
              <a:rPr lang="en-US" sz="5400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Features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38200" y="3048000"/>
            <a:ext cx="74676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, phrase, &amp; title word searching</a:t>
            </a:r>
          </a:p>
          <a:p>
            <a:pPr lvl="2">
              <a:lnSpc>
                <a:spcPct val="13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 using the [</a:t>
            </a: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] pneumonic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Truncation</a:t>
            </a:r>
          </a:p>
        </p:txBody>
      </p:sp>
    </p:spTree>
    <p:extLst>
      <p:ext uri="{BB962C8B-B14F-4D97-AF65-F5344CB8AC3E}">
        <p14:creationId xmlns:p14="http://schemas.microsoft.com/office/powerpoint/2010/main" val="5689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72" y="252476"/>
            <a:ext cx="6366256" cy="63530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85800" y="3594100"/>
            <a:ext cx="7772400" cy="2781300"/>
            <a:chOff x="685800" y="3594100"/>
            <a:chExt cx="7772400" cy="27813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85800" y="3594100"/>
              <a:ext cx="7772400" cy="2781300"/>
            </a:xfrm>
            <a:prstGeom prst="roundRect">
              <a:avLst/>
            </a:prstGeom>
            <a:solidFill>
              <a:srgbClr val="FFFFFF"/>
            </a:solidFill>
            <a:ln w="107950" cap="flat" cmpd="sng" algn="ctr">
              <a:solidFill>
                <a:srgbClr val="78AAD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965200" y="3873500"/>
              <a:ext cx="7213600" cy="2273300"/>
            </a:xfrm>
            <a:prstGeom prst="roundRect">
              <a:avLst/>
            </a:prstGeom>
            <a:noFill/>
            <a:ln w="4762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1333500" y="4131101"/>
              <a:ext cx="6477000" cy="1754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smtClean="0">
                  <a:solidFill>
                    <a:srgbClr val="FF8411"/>
                  </a:solidFill>
                  <a:latin typeface="Verdana" charset="0"/>
                  <a:ea typeface="ＭＳ Ｐゴシック" charset="-128"/>
                  <a:cs typeface="Verdana" charset="0"/>
                </a:rPr>
                <a:t>PubMed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dirty="0" smtClean="0">
                  <a:solidFill>
                    <a:srgbClr val="FF8411"/>
                  </a:solidFill>
                  <a:latin typeface="Verdana" charset="0"/>
                  <a:ea typeface="ＭＳ Ｐゴシック" charset="-128"/>
                  <a:cs typeface="Verdana" charset="0"/>
                </a:rPr>
                <a:t>Home </a:t>
              </a:r>
              <a:r>
                <a:rPr lang="en-US" sz="5400" dirty="0">
                  <a:solidFill>
                    <a:srgbClr val="FF8411"/>
                  </a:solidFill>
                  <a:latin typeface="Verdana" charset="0"/>
                  <a:ea typeface="ＭＳ Ｐゴシック" charset="-128"/>
                  <a:cs typeface="Verdana" charset="0"/>
                </a:rPr>
                <a:t>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4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4" y="689065"/>
            <a:ext cx="8594471" cy="39263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63725" y="4876800"/>
            <a:ext cx="5527675" cy="1524000"/>
            <a:chOff x="1676400" y="4837113"/>
            <a:chExt cx="5527675" cy="141128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 rot="2442777">
            <a:off x="5035866" y="3148042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7306490" y="801187"/>
            <a:ext cx="505097" cy="8709"/>
          </a:xfrm>
          <a:prstGeom prst="line">
            <a:avLst/>
          </a:prstGeom>
          <a:solidFill>
            <a:schemeClr val="accent1"/>
          </a:solidFill>
          <a:ln w="142875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22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04800" y="4267200"/>
            <a:ext cx="8534400" cy="19812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</a:p>
          <a:p>
            <a:pPr eaLnBrk="0" hangingPunct="0">
              <a:lnSpc>
                <a:spcPct val="120000"/>
              </a:lnSpc>
            </a:pP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and click  </a:t>
            </a: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546462" y="4495800"/>
            <a:ext cx="8064137" cy="15240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81349" y="4876800"/>
            <a:ext cx="2338251" cy="685800"/>
            <a:chOff x="2081349" y="4876800"/>
            <a:chExt cx="2338251" cy="685800"/>
          </a:xfrm>
        </p:grpSpPr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 flipV="1">
              <a:off x="2081349" y="4876800"/>
              <a:ext cx="2338251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201259" y="5029200"/>
              <a:ext cx="209843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solidFill>
                    <a:srgbClr val="191919"/>
                  </a:solidFill>
                  <a:latin typeface="Verdana" charset="0"/>
                </a:rPr>
                <a:t>h</a:t>
              </a:r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uman genome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3497" y="687615"/>
            <a:ext cx="8557006" cy="3236976"/>
            <a:chOff x="293497" y="687615"/>
            <a:chExt cx="8557006" cy="32369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97" y="687615"/>
              <a:ext cx="8557006" cy="3236976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 bwMode="auto">
            <a:xfrm flipV="1">
              <a:off x="7258189" y="790302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AutoShape 10"/>
          <p:cNvSpPr>
            <a:spLocks noChangeArrowheads="1"/>
          </p:cNvSpPr>
          <p:nvPr/>
        </p:nvSpPr>
        <p:spPr bwMode="auto">
          <a:xfrm rot="522253">
            <a:off x="2691098" y="1380911"/>
            <a:ext cx="379412" cy="3368487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35782" y="873034"/>
            <a:ext cx="1828800" cy="4767943"/>
            <a:chOff x="6535781" y="855617"/>
            <a:chExt cx="1828800" cy="4767943"/>
          </a:xfrm>
        </p:grpSpPr>
        <p:grpSp>
          <p:nvGrpSpPr>
            <p:cNvPr id="27" name="Group 20"/>
            <p:cNvGrpSpPr>
              <a:grpSpLocks/>
            </p:cNvGrpSpPr>
            <p:nvPr/>
          </p:nvGrpSpPr>
          <p:grpSpPr bwMode="auto">
            <a:xfrm>
              <a:off x="7308669" y="855617"/>
              <a:ext cx="685800" cy="457200"/>
              <a:chOff x="4724400" y="990600"/>
              <a:chExt cx="457200" cy="304800"/>
            </a:xfrm>
          </p:grpSpPr>
          <p:sp>
            <p:nvSpPr>
              <p:cNvPr id="29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0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8" name="AutoShape 12"/>
            <p:cNvSpPr>
              <a:spLocks noChangeArrowheads="1"/>
            </p:cNvSpPr>
            <p:nvPr/>
          </p:nvSpPr>
          <p:spPr bwMode="auto">
            <a:xfrm flipV="1">
              <a:off x="6535781" y="493776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47112" y="899150"/>
            <a:ext cx="1143006" cy="381007"/>
            <a:chOff x="2464530" y="890442"/>
            <a:chExt cx="1143006" cy="381007"/>
          </a:xfrm>
        </p:grpSpPr>
        <p:sp>
          <p:nvSpPr>
            <p:cNvPr id="32" name="AutoShape 17"/>
            <p:cNvSpPr>
              <a:spLocks noChangeArrowheads="1"/>
            </p:cNvSpPr>
            <p:nvPr/>
          </p:nvSpPr>
          <p:spPr bwMode="auto">
            <a:xfrm>
              <a:off x="2464535" y="890442"/>
              <a:ext cx="1143001" cy="3810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3" name="AutoShape 18"/>
            <p:cNvSpPr>
              <a:spLocks noChangeArrowheads="1"/>
            </p:cNvSpPr>
            <p:nvPr/>
          </p:nvSpPr>
          <p:spPr bwMode="auto">
            <a:xfrm>
              <a:off x="2464530" y="890449"/>
              <a:ext cx="1143001" cy="3810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1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36112" y="751459"/>
            <a:ext cx="8706612" cy="5355082"/>
            <a:chOff x="218694" y="751459"/>
            <a:chExt cx="8706612" cy="53550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94" y="751459"/>
              <a:ext cx="8706612" cy="5355082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7384868" y="853440"/>
              <a:ext cx="539931" cy="0"/>
            </a:xfrm>
            <a:prstGeom prst="line">
              <a:avLst/>
            </a:prstGeom>
            <a:solidFill>
              <a:schemeClr val="accent1"/>
            </a:solidFill>
            <a:ln w="1111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3374572" y="2662646"/>
            <a:ext cx="5029200" cy="3206757"/>
            <a:chOff x="3505200" y="2819400"/>
            <a:chExt cx="5029200" cy="3206757"/>
          </a:xfrm>
        </p:grpSpPr>
        <p:grpSp>
          <p:nvGrpSpPr>
            <p:cNvPr id="23" name="Group 22"/>
            <p:cNvGrpSpPr/>
            <p:nvPr/>
          </p:nvGrpSpPr>
          <p:grpSpPr>
            <a:xfrm>
              <a:off x="3505200" y="2819400"/>
              <a:ext cx="5029200" cy="1524000"/>
              <a:chOff x="3505200" y="2819400"/>
              <a:chExt cx="5029200" cy="1524000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3505200" y="2819400"/>
                <a:ext cx="5029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3662363" y="2942131"/>
                <a:ext cx="4714875" cy="1248869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3819525" y="3153233"/>
                <a:ext cx="4400550" cy="824753"/>
                <a:chOff x="457200" y="5366660"/>
                <a:chExt cx="4267200" cy="609600"/>
              </a:xfrm>
            </p:grpSpPr>
            <p:sp>
              <p:nvSpPr>
                <p:cNvPr id="28" name="Rectangle 22"/>
                <p:cNvSpPr>
                  <a:spLocks noChangeArrowheads="1"/>
                </p:cNvSpPr>
                <p:nvPr/>
              </p:nvSpPr>
              <p:spPr bwMode="auto">
                <a:xfrm>
                  <a:off x="457200" y="5428343"/>
                  <a:ext cx="11430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3200" dirty="0">
                      <a:solidFill>
                        <a:srgbClr val="3CA642"/>
                      </a:solidFill>
                      <a:latin typeface="Verdana" charset="0"/>
                    </a:rPr>
                    <a:t>C</a:t>
                  </a:r>
                  <a:r>
                    <a:rPr lang="en-US" sz="3200" dirty="0" smtClean="0">
                      <a:solidFill>
                        <a:srgbClr val="3CA642"/>
                      </a:solidFill>
                      <a:latin typeface="Verdana" charset="0"/>
                    </a:rPr>
                    <a:t>lick</a:t>
                  </a:r>
                  <a:endParaRPr lang="en-US" sz="3200" dirty="0">
                    <a:solidFill>
                      <a:srgbClr val="3CA642"/>
                    </a:solidFill>
                    <a:latin typeface="Verdana" charset="0"/>
                  </a:endParaRPr>
                </a:p>
              </p:txBody>
            </p:sp>
            <p:sp>
              <p:nvSpPr>
                <p:cNvPr id="29" name="AutoShape 20"/>
                <p:cNvSpPr>
                  <a:spLocks noChangeArrowheads="1"/>
                </p:cNvSpPr>
                <p:nvPr/>
              </p:nvSpPr>
              <p:spPr bwMode="auto">
                <a:xfrm>
                  <a:off x="1600200" y="5366660"/>
                  <a:ext cx="3124200" cy="609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smtClean="0">
                      <a:latin typeface="Verdana" charset="0"/>
                    </a:rPr>
                    <a:t>Add to search </a:t>
                  </a:r>
                  <a:r>
                    <a:rPr lang="en-US" sz="2000" dirty="0">
                      <a:latin typeface="Verdana" charset="0"/>
                    </a:rPr>
                    <a:t>b</a:t>
                  </a:r>
                  <a:r>
                    <a:rPr lang="en-US" sz="2000" dirty="0" smtClean="0">
                      <a:latin typeface="Verdana" charset="0"/>
                    </a:rPr>
                    <a:t>uilder</a:t>
                  </a:r>
                  <a:endParaRPr lang="en-US" sz="20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 rot="8845283">
              <a:off x="6478234" y="3934865"/>
              <a:ext cx="342899" cy="20912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31392" y="5029200"/>
            <a:ext cx="4974887" cy="1295400"/>
            <a:chOff x="1713974" y="5029200"/>
            <a:chExt cx="4974887" cy="1295400"/>
          </a:xfrm>
        </p:grpSpPr>
        <p:grpSp>
          <p:nvGrpSpPr>
            <p:cNvPr id="31" name="Group 30"/>
            <p:cNvGrpSpPr/>
            <p:nvPr/>
          </p:nvGrpSpPr>
          <p:grpSpPr>
            <a:xfrm>
              <a:off x="1713974" y="5029200"/>
              <a:ext cx="3733800" cy="1295400"/>
              <a:chOff x="5181600" y="5181600"/>
              <a:chExt cx="3733800" cy="1295400"/>
            </a:xfrm>
          </p:grpSpPr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5181600" y="5181600"/>
                <a:ext cx="37338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5334000" y="5334000"/>
                <a:ext cx="3428999" cy="990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5519100" y="5562600"/>
                <a:ext cx="3091500" cy="533400"/>
                <a:chOff x="5519100" y="5562600"/>
                <a:chExt cx="3091500" cy="533400"/>
              </a:xfrm>
            </p:grpSpPr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5519100" y="5562600"/>
                  <a:ext cx="957900" cy="53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400" dirty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</a:p>
              </p:txBody>
            </p:sp>
            <p:sp>
              <p:nvSpPr>
                <p:cNvPr id="37" name="Rectangle 18"/>
                <p:cNvSpPr>
                  <a:spLocks noChangeArrowheads="1"/>
                </p:cNvSpPr>
                <p:nvPr/>
              </p:nvSpPr>
              <p:spPr bwMode="auto">
                <a:xfrm>
                  <a:off x="6553200" y="5562600"/>
                  <a:ext cx="2057400" cy="53340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8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 rot="5400000">
              <a:off x="5719067" y="5176366"/>
              <a:ext cx="329137" cy="1610450"/>
            </a:xfrm>
            <a:prstGeom prst="upArrow">
              <a:avLst>
                <a:gd name="adj1" fmla="val 50000"/>
                <a:gd name="adj2" fmla="val 8484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5794" y="503597"/>
            <a:ext cx="6172200" cy="2148162"/>
            <a:chOff x="95794" y="503597"/>
            <a:chExt cx="6172200" cy="2148162"/>
          </a:xfrm>
        </p:grpSpPr>
        <p:grpSp>
          <p:nvGrpSpPr>
            <p:cNvPr id="39" name="Group 38"/>
            <p:cNvGrpSpPr/>
            <p:nvPr/>
          </p:nvGrpSpPr>
          <p:grpSpPr>
            <a:xfrm>
              <a:off x="544934" y="503597"/>
              <a:ext cx="5723060" cy="1233762"/>
              <a:chOff x="753940" y="442638"/>
              <a:chExt cx="5723060" cy="1233762"/>
            </a:xfrm>
          </p:grpSpPr>
          <p:sp>
            <p:nvSpPr>
              <p:cNvPr id="43" name="Rectangle 12"/>
              <p:cNvSpPr>
                <a:spLocks noChangeArrowheads="1"/>
              </p:cNvSpPr>
              <p:nvPr/>
            </p:nvSpPr>
            <p:spPr bwMode="auto">
              <a:xfrm>
                <a:off x="753940" y="442638"/>
                <a:ext cx="5723060" cy="12337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7A9D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200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44" name="Rectangle 13"/>
              <p:cNvSpPr>
                <a:spLocks noChangeArrowheads="1"/>
              </p:cNvSpPr>
              <p:nvPr/>
            </p:nvSpPr>
            <p:spPr bwMode="auto">
              <a:xfrm>
                <a:off x="906340" y="577453"/>
                <a:ext cx="5418260" cy="957331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050680" y="720988"/>
                <a:ext cx="5121520" cy="682393"/>
                <a:chOff x="1050680" y="720988"/>
                <a:chExt cx="5121520" cy="682393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>
                  <a:off x="1050680" y="720988"/>
                  <a:ext cx="5121520" cy="68239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sz="2800" dirty="0" smtClean="0">
                      <a:solidFill>
                        <a:srgbClr val="3CA642"/>
                      </a:solidFill>
                      <a:latin typeface="Verdana" charset="0"/>
                    </a:rPr>
                    <a:t>Click</a:t>
                  </a: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latin typeface="Verdana" charset="0"/>
                    </a:rPr>
                    <a:t>box</a:t>
                  </a: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latin typeface="Verdana" charset="0"/>
                    </a:rPr>
                    <a:t>to</a:t>
                  </a: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     </a:t>
                  </a:r>
                  <a:r>
                    <a:rPr lang="en-US" sz="2800" dirty="0" smtClean="0">
                      <a:solidFill>
                        <a:srgbClr val="30659E"/>
                      </a:solidFill>
                      <a:latin typeface="Verdana" charset="0"/>
                    </a:rPr>
                    <a:t>select </a:t>
                  </a:r>
                  <a:r>
                    <a:rPr lang="en-US" sz="2800" dirty="0">
                      <a:solidFill>
                        <a:srgbClr val="30659E"/>
                      </a:solidFill>
                      <a:latin typeface="Verdana" charset="0"/>
                    </a:rPr>
                    <a:t>term</a:t>
                  </a:r>
                </a:p>
              </p:txBody>
            </p:sp>
            <p:sp>
              <p:nvSpPr>
                <p:cNvPr id="47" name="Rounded Rectangle 11"/>
                <p:cNvSpPr>
                  <a:spLocks noChangeArrowheads="1"/>
                </p:cNvSpPr>
                <p:nvPr/>
              </p:nvSpPr>
              <p:spPr bwMode="auto">
                <a:xfrm>
                  <a:off x="3471863" y="861038"/>
                  <a:ext cx="381000" cy="381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1800" b="1" dirty="0">
                      <a:solidFill>
                        <a:srgbClr val="FF6600"/>
                      </a:solidFill>
                      <a:latin typeface="Zapf Dingbats" charset="2"/>
                      <a:ea typeface="Zapf Dingbats" charset="2"/>
                      <a:cs typeface="Zapf Dingbats" charset="2"/>
                    </a:rPr>
                    <a:t>✔</a:t>
                  </a:r>
                  <a:endParaRPr lang="en-US" sz="1800" b="1" dirty="0">
                    <a:solidFill>
                      <a:srgbClr val="FF6600"/>
                    </a:solidFill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grpSp>
          <p:nvGrpSpPr>
            <p:cNvPr id="40" name="Group 39"/>
            <p:cNvGrpSpPr/>
            <p:nvPr/>
          </p:nvGrpSpPr>
          <p:grpSpPr>
            <a:xfrm>
              <a:off x="95794" y="1752713"/>
              <a:ext cx="2272754" cy="899046"/>
              <a:chOff x="304800" y="1691754"/>
              <a:chExt cx="2272754" cy="899046"/>
            </a:xfrm>
          </p:grpSpPr>
          <p:sp>
            <p:nvSpPr>
              <p:cNvPr id="41" name="Rounded Rectangle 11"/>
              <p:cNvSpPr>
                <a:spLocks noChangeArrowheads="1"/>
              </p:cNvSpPr>
              <p:nvPr/>
            </p:nvSpPr>
            <p:spPr bwMode="auto">
              <a:xfrm>
                <a:off x="304800" y="2209800"/>
                <a:ext cx="3810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42" name="AutoShape 10"/>
              <p:cNvSpPr>
                <a:spLocks noChangeArrowheads="1"/>
              </p:cNvSpPr>
              <p:nvPr/>
            </p:nvSpPr>
            <p:spPr bwMode="auto">
              <a:xfrm rot="14179705">
                <a:off x="1368116" y="908807"/>
                <a:ext cx="426492" cy="1992385"/>
              </a:xfrm>
              <a:prstGeom prst="upArrow">
                <a:avLst>
                  <a:gd name="adj1" fmla="val 50000"/>
                  <a:gd name="adj2" fmla="val 99314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93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2892" y="783145"/>
            <a:ext cx="8578215" cy="5291709"/>
            <a:chOff x="282892" y="783145"/>
            <a:chExt cx="8578215" cy="52917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92" y="783145"/>
              <a:ext cx="8578215" cy="5291709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7350034" y="870857"/>
              <a:ext cx="496389" cy="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1257299" y="3699697"/>
            <a:ext cx="6629400" cy="1862903"/>
            <a:chOff x="1257299" y="3699697"/>
            <a:chExt cx="6629400" cy="1862903"/>
          </a:xfrm>
        </p:grpSpPr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257299" y="3699697"/>
              <a:ext cx="6629400" cy="1862903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434765" y="3866067"/>
              <a:ext cx="6274469" cy="1544133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1600200" y="4020834"/>
              <a:ext cx="5943600" cy="60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PubMed identifies  6730 articles</a:t>
              </a:r>
              <a:endParaRPr lang="en-US" sz="2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124086">
            <a:off x="2187010" y="2233026"/>
            <a:ext cx="376238" cy="1877420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438399" y="4697917"/>
            <a:ext cx="4267201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i="1" dirty="0" smtClean="0">
                <a:solidFill>
                  <a:srgbClr val="FF0000"/>
                </a:solidFill>
                <a:latin typeface="Verdana" charset="0"/>
              </a:rPr>
              <a:t>Note: </a:t>
            </a:r>
            <a:r>
              <a:rPr lang="en-US" dirty="0" smtClean="0">
                <a:solidFill>
                  <a:srgbClr val="30659E"/>
                </a:solidFill>
                <a:latin typeface="Verdana" charset="0"/>
              </a:rPr>
              <a:t>filters are activated</a:t>
            </a:r>
            <a:endParaRPr lang="en-US" dirty="0">
              <a:solidFill>
                <a:srgbClr val="30659E"/>
              </a:solidFill>
              <a:latin typeface="Verdana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4389120" y="2595154"/>
            <a:ext cx="714103" cy="2133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8885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61175" y="1110044"/>
            <a:ext cx="8621649" cy="4394073"/>
            <a:chOff x="261175" y="1231963"/>
            <a:chExt cx="8621649" cy="43940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75" y="1231963"/>
              <a:ext cx="8621649" cy="439407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7297781" y="1341119"/>
              <a:ext cx="592183" cy="0"/>
            </a:xfrm>
            <a:prstGeom prst="line">
              <a:avLst/>
            </a:prstGeom>
            <a:solidFill>
              <a:schemeClr val="accent1"/>
            </a:solidFill>
            <a:ln w="1143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82511" y="3491049"/>
            <a:ext cx="8578977" cy="22098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01777" y="3681548"/>
            <a:ext cx="8159877" cy="1804851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3400" y="3910149"/>
            <a:ext cx="6271880" cy="685800"/>
            <a:chOff x="533400" y="2743200"/>
            <a:chExt cx="6271880" cy="6858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533400" y="2819400"/>
              <a:ext cx="1155954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042154" y="2819400"/>
              <a:ext cx="1763126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a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nd click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689354" y="2743200"/>
              <a:ext cx="3279878" cy="685800"/>
              <a:chOff x="2522804" y="3048000"/>
              <a:chExt cx="2781300" cy="685800"/>
            </a:xfrm>
          </p:grpSpPr>
          <p:sp>
            <p:nvSpPr>
              <p:cNvPr id="24" name="AutoShape 20"/>
              <p:cNvSpPr>
                <a:spLocks noChangeArrowheads="1"/>
              </p:cNvSpPr>
              <p:nvPr/>
            </p:nvSpPr>
            <p:spPr bwMode="auto">
              <a:xfrm flipV="1">
                <a:off x="2522804" y="3048000"/>
                <a:ext cx="27813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2685562" y="3200400"/>
                <a:ext cx="2496038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400" dirty="0" smtClean="0">
                    <a:solidFill>
                      <a:srgbClr val="191919"/>
                    </a:solidFill>
                    <a:latin typeface="Verdana" charset="0"/>
                  </a:rPr>
                  <a:t>AND “dark matter”</a:t>
                </a:r>
                <a:endParaRPr lang="en-US" sz="2400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3999695" y="1641539"/>
            <a:ext cx="379412" cy="2399237"/>
          </a:xfrm>
          <a:prstGeom prst="upArrow">
            <a:avLst>
              <a:gd name="adj1" fmla="val 50000"/>
              <a:gd name="adj2" fmla="val 8366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747337" y="4865918"/>
            <a:ext cx="564932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i="1" dirty="0" smtClean="0">
                <a:solidFill>
                  <a:srgbClr val="FF0000"/>
                </a:solidFill>
                <a:latin typeface="Verdana" charset="0"/>
              </a:rPr>
              <a:t>Note: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“dark matter” is not a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MeSH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 term.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Geneva" pitchFamily="-111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836118" y="1325878"/>
            <a:ext cx="1592952" cy="3267889"/>
            <a:chOff x="6836118" y="1325878"/>
            <a:chExt cx="1592952" cy="3267889"/>
          </a:xfrm>
        </p:grpSpPr>
        <p:grpSp>
          <p:nvGrpSpPr>
            <p:cNvPr id="29" name="Group 20"/>
            <p:cNvGrpSpPr>
              <a:grpSpLocks/>
            </p:cNvGrpSpPr>
            <p:nvPr/>
          </p:nvGrpSpPr>
          <p:grpSpPr bwMode="auto">
            <a:xfrm>
              <a:off x="7223705" y="1325878"/>
              <a:ext cx="679324" cy="381000"/>
              <a:chOff x="4724400" y="990600"/>
              <a:chExt cx="457200" cy="304800"/>
            </a:xfrm>
          </p:grpSpPr>
          <p:sp>
            <p:nvSpPr>
              <p:cNvPr id="31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2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30" name="AutoShape 12"/>
            <p:cNvSpPr>
              <a:spLocks noChangeArrowheads="1"/>
            </p:cNvSpPr>
            <p:nvPr/>
          </p:nvSpPr>
          <p:spPr bwMode="auto">
            <a:xfrm flipV="1">
              <a:off x="6836118" y="3814352"/>
              <a:ext cx="1592952" cy="779415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1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434086"/>
            <a:ext cx="7845552" cy="59898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429000" y="1981201"/>
            <a:ext cx="5181600" cy="2133600"/>
            <a:chOff x="3276600" y="2057400"/>
            <a:chExt cx="5181600" cy="2133600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3276600" y="2057400"/>
              <a:ext cx="5181600" cy="21336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3467100" y="2209800"/>
              <a:ext cx="4800600" cy="18288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3743325" y="2468562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6 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34" name="AutoShape 10"/>
          <p:cNvSpPr>
            <a:spLocks noChangeArrowheads="1"/>
          </p:cNvSpPr>
          <p:nvPr/>
        </p:nvSpPr>
        <p:spPr bwMode="auto">
          <a:xfrm rot="19107291">
            <a:off x="3051535" y="1484771"/>
            <a:ext cx="376238" cy="2307615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49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83882" y="285623"/>
            <a:ext cx="7976235" cy="6286754"/>
            <a:chOff x="583882" y="285623"/>
            <a:chExt cx="7976235" cy="62867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82" y="285623"/>
              <a:ext cx="7976235" cy="6286754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7141029" y="339634"/>
              <a:ext cx="522514" cy="0"/>
            </a:xfrm>
            <a:prstGeom prst="line">
              <a:avLst/>
            </a:prstGeom>
            <a:solidFill>
              <a:schemeClr val="accent1"/>
            </a:solidFill>
            <a:ln w="1111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81000" y="2614748"/>
            <a:ext cx="8382000" cy="20574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    </a:t>
            </a:r>
            <a:r>
              <a:rPr lang="en-US" sz="3000" dirty="0" smtClean="0">
                <a:solidFill>
                  <a:srgbClr val="3CA642"/>
                </a:solidFill>
                <a:latin typeface="Verdana" charset="0"/>
              </a:rPr>
              <a:t>and click</a:t>
            </a:r>
            <a:endParaRPr lang="en-US" sz="3000" dirty="0">
              <a:solidFill>
                <a:srgbClr val="3CA642"/>
              </a:solidFill>
              <a:latin typeface="Verdana" charset="0"/>
            </a:endParaRPr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 flipV="1">
            <a:off x="1913709" y="3315788"/>
            <a:ext cx="30480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rgbClr val="A0B4C3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3600" dirty="0">
              <a:latin typeface="Verdana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070017" y="3494314"/>
            <a:ext cx="2735384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>
                <a:solidFill>
                  <a:srgbClr val="191919"/>
                </a:solidFill>
                <a:latin typeface="Verdana" charset="0"/>
              </a:rPr>
              <a:t>“dark matter” [</a:t>
            </a:r>
            <a:r>
              <a:rPr lang="en-US" sz="2400" dirty="0" err="1" smtClean="0">
                <a:solidFill>
                  <a:srgbClr val="191919"/>
                </a:solidFill>
                <a:latin typeface="Verdana" charset="0"/>
              </a:rPr>
              <a:t>ti</a:t>
            </a:r>
            <a:r>
              <a:rPr lang="en-US" sz="2400" dirty="0" smtClean="0">
                <a:solidFill>
                  <a:srgbClr val="191919"/>
                </a:solidFill>
                <a:latin typeface="Verdana" charset="0"/>
              </a:rPr>
              <a:t>]</a:t>
            </a:r>
            <a:endParaRPr lang="en-US" sz="2400" dirty="0">
              <a:solidFill>
                <a:srgbClr val="191919"/>
              </a:solidFill>
              <a:latin typeface="Verdana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58000" y="404948"/>
            <a:ext cx="1524000" cy="3596640"/>
            <a:chOff x="6858000" y="404948"/>
            <a:chExt cx="1524000" cy="3596640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flipV="1">
              <a:off x="6858000" y="3315788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7010400" y="404948"/>
              <a:ext cx="609600" cy="381000"/>
              <a:chOff x="4724400" y="990600"/>
              <a:chExt cx="457200" cy="304800"/>
            </a:xfrm>
          </p:grpSpPr>
          <p:sp>
            <p:nvSpPr>
              <p:cNvPr id="1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" y="2843348"/>
            <a:ext cx="7924800" cy="16002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4191000" y="725166"/>
            <a:ext cx="379412" cy="2524582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0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7370" y="558736"/>
            <a:ext cx="8549259" cy="5740527"/>
            <a:chOff x="297370" y="558736"/>
            <a:chExt cx="8549259" cy="57405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70" y="558736"/>
              <a:ext cx="8549259" cy="5740527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 flipV="1">
              <a:off x="7315199" y="661850"/>
              <a:ext cx="583474" cy="8708"/>
            </a:xfrm>
            <a:prstGeom prst="line">
              <a:avLst/>
            </a:prstGeom>
            <a:solidFill>
              <a:schemeClr val="accent1"/>
            </a:solidFill>
            <a:ln w="1143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2190807" y="260487"/>
            <a:ext cx="6701261" cy="1511897"/>
            <a:chOff x="2190807" y="260487"/>
            <a:chExt cx="6701261" cy="1511897"/>
          </a:xfrm>
        </p:grpSpPr>
        <p:grpSp>
          <p:nvGrpSpPr>
            <p:cNvPr id="7" name="Group 6"/>
            <p:cNvGrpSpPr/>
            <p:nvPr/>
          </p:nvGrpSpPr>
          <p:grpSpPr>
            <a:xfrm>
              <a:off x="3024668" y="260487"/>
              <a:ext cx="5867400" cy="1447800"/>
              <a:chOff x="2971800" y="381000"/>
              <a:chExt cx="5867400" cy="1447800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2971800" y="381000"/>
                <a:ext cx="5867400" cy="1447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Results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are narrowed to </a:t>
                </a:r>
                <a:r>
                  <a:rPr lang="en-US" sz="2800" dirty="0" smtClean="0">
                    <a:solidFill>
                      <a:srgbClr val="004080"/>
                    </a:solidFill>
                    <a:latin typeface="Verdana" charset="0"/>
                  </a:rPr>
                  <a:t>5</a:t>
                </a: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3140904" y="512618"/>
                <a:ext cx="5545898" cy="1180634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14502334">
              <a:off x="2807239" y="835277"/>
              <a:ext cx="320675" cy="1553539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8200" y="5000897"/>
            <a:ext cx="4267200" cy="1447800"/>
            <a:chOff x="2438400" y="5105400"/>
            <a:chExt cx="4267200" cy="144780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38400" y="5105400"/>
              <a:ext cx="42672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all articles have </a:t>
              </a:r>
            </a:p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”dark matter” in the title</a:t>
              </a:r>
              <a:endParaRPr lang="en-US" sz="2200" dirty="0">
                <a:solidFill>
                  <a:schemeClr val="bg2">
                    <a:lumMod val="75000"/>
                  </a:schemeClr>
                </a:solidFill>
                <a:latin typeface="Verdana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90800" y="5237018"/>
              <a:ext cx="3945696" cy="1180634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70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Truncation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77368"/>
            <a:ext cx="7315200" cy="630326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50274" y="527341"/>
            <a:ext cx="6285199" cy="1143000"/>
            <a:chOff x="2450274" y="527341"/>
            <a:chExt cx="6285199" cy="1143000"/>
          </a:xfrm>
        </p:grpSpPr>
        <p:grpSp>
          <p:nvGrpSpPr>
            <p:cNvPr id="4" name="Group 3"/>
            <p:cNvGrpSpPr/>
            <p:nvPr/>
          </p:nvGrpSpPr>
          <p:grpSpPr>
            <a:xfrm>
              <a:off x="4239673" y="527341"/>
              <a:ext cx="4495800" cy="1143000"/>
              <a:chOff x="3733800" y="381000"/>
              <a:chExt cx="4495800" cy="1143000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3733800" y="381000"/>
                <a:ext cx="4495800" cy="11430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3886200" y="533400"/>
                <a:ext cx="4191000" cy="83820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983947" y="759767"/>
                <a:ext cx="399550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Enter</a:t>
                </a: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 gene* </a:t>
                </a: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to truncate.</a:t>
                </a:r>
                <a:endParaRPr lang="en-US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16844022">
              <a:off x="3318032" y="-221888"/>
              <a:ext cx="320675" cy="20561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00300" y="2667000"/>
            <a:ext cx="6462562" cy="3917478"/>
            <a:chOff x="2400300" y="2667000"/>
            <a:chExt cx="6462562" cy="3917478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5600" y="2667000"/>
              <a:ext cx="381000" cy="3048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400300" y="4972093"/>
              <a:ext cx="381000" cy="2286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011769" y="2816183"/>
              <a:ext cx="4851093" cy="3768295"/>
              <a:chOff x="4011769" y="2816183"/>
              <a:chExt cx="4851093" cy="3768295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4011769" y="2816183"/>
                <a:ext cx="4851093" cy="376829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  <a:endParaRPr lang="en-US" sz="20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167425" y="2955985"/>
                <a:ext cx="4543038" cy="3476093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262921" y="3077307"/>
                <a:ext cx="4281462" cy="167837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Truncation searches for all suffixes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s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uch as:</a:t>
                </a: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gene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genes</a:t>
                </a:r>
                <a:endParaRPr lang="en-US" sz="1800" dirty="0">
                  <a:solidFill>
                    <a:srgbClr val="26B40C"/>
                  </a:solidFill>
                  <a:latin typeface="Verdana" charset="0"/>
                </a:endParaRP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genetic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genetics, etc.</a:t>
                </a:r>
                <a:endParaRPr lang="en-US" sz="1800" dirty="0">
                  <a:solidFill>
                    <a:srgbClr val="26B40C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527610" y="1905000"/>
            <a:ext cx="6016772" cy="4329263"/>
            <a:chOff x="2527610" y="1905000"/>
            <a:chExt cx="6016772" cy="4329263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478369" y="1905000"/>
              <a:ext cx="5334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27610" y="3397009"/>
              <a:ext cx="5715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054968" y="4755678"/>
              <a:ext cx="2489414" cy="147858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dirty="0" smtClean="0">
                  <a:solidFill>
                    <a:srgbClr val="FF6600"/>
                  </a:solidFill>
                  <a:latin typeface="Verdana" charset="0"/>
                </a:rPr>
                <a:t>   	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general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	  and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  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	generation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   are “false drops”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1552353"/>
            <a:ext cx="8382000" cy="375329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Vocabulary: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Using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MeSH</a:t>
            </a: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Database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Online Tutorial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409"/>
            <a:ext cx="7982966" cy="64011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800" y="2891802"/>
            <a:ext cx="7010400" cy="2869087"/>
            <a:chOff x="304800" y="2891802"/>
            <a:chExt cx="7010400" cy="2869087"/>
          </a:xfrm>
        </p:grpSpPr>
        <p:grpSp>
          <p:nvGrpSpPr>
            <p:cNvPr id="6" name="Group 5"/>
            <p:cNvGrpSpPr/>
            <p:nvPr/>
          </p:nvGrpSpPr>
          <p:grpSpPr>
            <a:xfrm>
              <a:off x="304800" y="4078393"/>
              <a:ext cx="7010400" cy="1682496"/>
              <a:chOff x="838200" y="1898904"/>
              <a:chExt cx="8077200" cy="1682496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838200" y="1898904"/>
                <a:ext cx="8077200" cy="1682496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Click</a:t>
                </a:r>
                <a:r>
                  <a:rPr lang="en-US" sz="2800" dirty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2B5D8F"/>
                    </a:solidFill>
                    <a:latin typeface="Verdana" charset="0"/>
                  </a:rPr>
                  <a:t>for more </a:t>
                </a:r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hands-on learning.</a:t>
                </a: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90600" y="2067154"/>
                <a:ext cx="7772399" cy="1345997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990600" y="2971800"/>
              <a:ext cx="838200" cy="304800"/>
              <a:chOff x="192" y="1728"/>
              <a:chExt cx="384" cy="144"/>
            </a:xfrm>
          </p:grpSpPr>
          <p:sp>
            <p:nvSpPr>
              <p:cNvPr id="4" name="AutoShape 13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" name="AutoShape 14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19158978">
              <a:off x="2427540" y="2891802"/>
              <a:ext cx="379412" cy="1977624"/>
            </a:xfrm>
            <a:prstGeom prst="upArrow">
              <a:avLst>
                <a:gd name="adj1" fmla="val 50000"/>
                <a:gd name="adj2" fmla="val 87262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3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973" y="946485"/>
            <a:ext cx="7580054" cy="47564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6000" dirty="0" smtClean="0">
                <a:solidFill>
                  <a:prstClr val="white"/>
                </a:solidFill>
                <a:latin typeface="Times New Roman"/>
                <a:cs typeface="Times New Roman"/>
              </a:rPr>
              <a:t>Web of Science</a:t>
            </a:r>
            <a:endParaRPr lang="en-US" sz="6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80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" y="272542"/>
            <a:ext cx="4925822" cy="631291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5638800" y="368299"/>
            <a:ext cx="2971800" cy="598021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rgbClr val="A11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20686" y="2386150"/>
            <a:ext cx="6513648" cy="3091541"/>
            <a:chOff x="2220686" y="2386150"/>
            <a:chExt cx="6513648" cy="3091541"/>
          </a:xfrm>
        </p:grpSpPr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2220686" y="4073120"/>
              <a:ext cx="522513" cy="52210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40353" y="2386150"/>
              <a:ext cx="3093981" cy="3091541"/>
              <a:chOff x="5605519" y="2081350"/>
              <a:chExt cx="3093981" cy="3091541"/>
            </a:xfrm>
          </p:grpSpPr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5605519" y="2081350"/>
                <a:ext cx="3093981" cy="3091541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10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1350">
                  <a:solidFill>
                    <a:srgbClr val="FFFFFF"/>
                  </a:solidFill>
                  <a:latin typeface="Verdana" charset="0"/>
                  <a:cs typeface="ＭＳ Ｐゴシック" charset="0"/>
                </a:endParaRPr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5859402" y="2336027"/>
                <a:ext cx="2640163" cy="4577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Verdana" charset="0"/>
                    <a:cs typeface="ＭＳ Ｐゴシック" charset="0"/>
                  </a:rPr>
                  <a:t>Click </a:t>
                </a:r>
                <a:r>
                  <a:rPr lang="en-US" altLang="en-US" sz="2000" dirty="0" smtClean="0">
                    <a:solidFill>
                      <a:srgbClr val="000000"/>
                    </a:solidFill>
                    <a:latin typeface="Verdana" charset="0"/>
                    <a:cs typeface="ＭＳ Ｐゴシック" charset="0"/>
                  </a:rPr>
                  <a:t>All Databases</a:t>
                </a:r>
                <a:endParaRPr lang="en-US" altLang="en-US" sz="2000" dirty="0">
                  <a:solidFill>
                    <a:srgbClr val="000000"/>
                  </a:solidFill>
                  <a:latin typeface="Verdana" charset="0"/>
                  <a:cs typeface="ＭＳ Ｐゴシック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2336" y="3000828"/>
                <a:ext cx="1574800" cy="1714500"/>
              </a:xfrm>
              <a:prstGeom prst="rect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 rot="5400000" flipV="1">
              <a:off x="4365929" y="2660500"/>
              <a:ext cx="315985" cy="3335746"/>
            </a:xfrm>
            <a:prstGeom prst="upArrow">
              <a:avLst>
                <a:gd name="adj1" fmla="val 50370"/>
                <a:gd name="adj2" fmla="val 98947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3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4" y="978627"/>
            <a:ext cx="8653272" cy="353212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30925" y="4023359"/>
            <a:ext cx="3631476" cy="1994264"/>
            <a:chOff x="330925" y="4023359"/>
            <a:chExt cx="3631476" cy="1994264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330925" y="4023359"/>
              <a:ext cx="391886" cy="40640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 bwMode="auto">
            <a:xfrm>
              <a:off x="966651" y="5033554"/>
              <a:ext cx="2995750" cy="984069"/>
            </a:xfrm>
            <a:prstGeom prst="wedgeRoundRectCallout">
              <a:avLst>
                <a:gd name="adj1" fmla="val -54195"/>
                <a:gd name="adj2" fmla="val -12554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F0E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  <a:r>
                <a:rPr kumimoji="0" lang="en-US" sz="4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“W”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7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" y="563919"/>
            <a:ext cx="8425180" cy="4637786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757645" y="4380407"/>
            <a:ext cx="6487886" cy="2098768"/>
            <a:chOff x="757645" y="4493622"/>
            <a:chExt cx="6487886" cy="2098768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757645" y="4493622"/>
              <a:ext cx="1062446" cy="40640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2238102" y="5590904"/>
              <a:ext cx="5007429" cy="1001486"/>
            </a:xfrm>
            <a:prstGeom prst="wedgeRoundRectCallout">
              <a:avLst>
                <a:gd name="adj1" fmla="val -54195"/>
                <a:gd name="adj2" fmla="val -12554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F0E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  <a:r>
                <a:rPr kumimoji="0" lang="en-US" sz="4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rgbClr val="3A7CB8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Web of Science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3A7CB8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8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381000"/>
            <a:ext cx="7099300" cy="609600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010357"/>
            <a:ext cx="8229600" cy="2679290"/>
          </a:xfrm>
          <a:prstGeom prst="rect">
            <a:avLst/>
          </a:prstGeom>
          <a:solidFill>
            <a:schemeClr val="bg1"/>
          </a:solidFill>
          <a:ln w="114300">
            <a:solidFill>
              <a:srgbClr val="648BB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07923" y="3256163"/>
            <a:ext cx="7737987" cy="2211973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44065" y="2054660"/>
            <a:ext cx="1900574" cy="3128624"/>
            <a:chOff x="4744065" y="2054660"/>
            <a:chExt cx="1900574" cy="3128624"/>
          </a:xfrm>
        </p:grpSpPr>
        <p:grpSp>
          <p:nvGrpSpPr>
            <p:cNvPr id="6" name="Group 5"/>
            <p:cNvGrpSpPr/>
            <p:nvPr/>
          </p:nvGrpSpPr>
          <p:grpSpPr>
            <a:xfrm>
              <a:off x="5805316" y="2054660"/>
              <a:ext cx="839323" cy="417871"/>
              <a:chOff x="5410200" y="990600"/>
              <a:chExt cx="533400" cy="304800"/>
            </a:xfrm>
          </p:grpSpPr>
          <p:sp>
            <p:nvSpPr>
              <p:cNvPr id="8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9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 flipV="1">
              <a:off x="4744065" y="4497484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2571135" y="4583518"/>
            <a:ext cx="2172930" cy="550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8411"/>
                </a:solidFill>
                <a:latin typeface="Verdana" charset="0"/>
              </a:rPr>
              <a:t>and click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2583425" y="3543756"/>
            <a:ext cx="3842096" cy="685800"/>
            <a:chOff x="1344" y="2208"/>
            <a:chExt cx="1872" cy="432"/>
          </a:xfrm>
        </p:grpSpPr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1344" y="2208"/>
              <a:ext cx="1872" cy="43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1440" y="2304"/>
              <a:ext cx="168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191919"/>
                  </a:solidFill>
                  <a:latin typeface="Verdana" charset="0"/>
                </a:rPr>
                <a:t>molecular therapy</a:t>
              </a:r>
              <a:endParaRPr lang="en-US" sz="28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1084005" y="3615041"/>
            <a:ext cx="1312609" cy="550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 rot="19132954">
            <a:off x="2655347" y="2032770"/>
            <a:ext cx="379412" cy="1834027"/>
          </a:xfrm>
          <a:prstGeom prst="upArrow">
            <a:avLst>
              <a:gd name="adj1" fmla="val 50000"/>
              <a:gd name="adj2" fmla="val 79728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1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5" y="320040"/>
            <a:ext cx="7234809" cy="62179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7999" y="2168434"/>
            <a:ext cx="5007429" cy="1907177"/>
            <a:chOff x="3047999" y="2168434"/>
            <a:chExt cx="5007429" cy="1907177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6975564" y="2168434"/>
              <a:ext cx="1062446" cy="28447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3047999" y="3074125"/>
              <a:ext cx="5007429" cy="1001486"/>
            </a:xfrm>
            <a:prstGeom prst="wedgeRoundRectCallout">
              <a:avLst>
                <a:gd name="adj1" fmla="val 28588"/>
                <a:gd name="adj2" fmla="val -98585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  <a:r>
                <a:rPr kumimoji="0" lang="en-US" sz="4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rgbClr val="3A7CB8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Analyze Results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3A7CB8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08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1700714"/>
            <a:ext cx="8602980" cy="40309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8010" y="4415245"/>
            <a:ext cx="3283133" cy="1715589"/>
            <a:chOff x="357050" y="4049485"/>
            <a:chExt cx="3283133" cy="1715589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444135" y="4049485"/>
              <a:ext cx="888276" cy="28447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357050" y="4763588"/>
              <a:ext cx="3283133" cy="1001486"/>
            </a:xfrm>
            <a:prstGeom prst="wedgeRoundRectCallout">
              <a:avLst>
                <a:gd name="adj1" fmla="val -27115"/>
                <a:gd name="adj2" fmla="val -8206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</a:t>
              </a:r>
              <a:r>
                <a:rPr kumimoji="0" lang="en-US" sz="4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effectLst/>
                  <a:latin typeface="Calibri" charset="0"/>
                  <a:ea typeface="Calibri" charset="0"/>
                  <a:cs typeface="Calibri" charset="0"/>
                </a:rPr>
                <a:t>Analyze</a:t>
              </a:r>
              <a:endParaRPr kumimoji="0" lang="en-US" sz="4000" b="0" i="0" u="none" strike="noStrike" cap="none" normalizeH="0" baseline="0" dirty="0">
                <a:ln>
                  <a:noFill/>
                </a:ln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 bwMode="auto">
          <a:xfrm>
            <a:off x="701039" y="431074"/>
            <a:ext cx="5007429" cy="1001486"/>
          </a:xfrm>
          <a:prstGeom prst="wedgeRoundRectCallout">
            <a:avLst>
              <a:gd name="adj1" fmla="val -27064"/>
              <a:gd name="adj2" fmla="val 31185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7C8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Select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charset="0"/>
                <a:ea typeface="Calibri" charset="0"/>
                <a:cs typeface="Calibri" charset="0"/>
              </a:rPr>
              <a:t>Source Titles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72733" y="469899"/>
            <a:ext cx="5398534" cy="10541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u="sng" dirty="0">
                <a:solidFill>
                  <a:srgbClr val="CC0000"/>
                </a:solidFill>
                <a:latin typeface="Book Antiqua" charset="0"/>
              </a:rPr>
              <a:t>MeSH Database</a:t>
            </a:r>
            <a:endParaRPr lang="en-US" sz="54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62787" y="5193709"/>
            <a:ext cx="7418425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3600" b="1" i="1" dirty="0" err="1" smtClean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600" b="1" i="1" dirty="0" smtClean="0">
                <a:solidFill>
                  <a:srgbClr val="CC0000"/>
                </a:solidFill>
                <a:latin typeface="Book Antiqua" charset="0"/>
              </a:rPr>
              <a:t> Database </a:t>
            </a: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is updated annually.</a:t>
            </a:r>
            <a:endParaRPr lang="en-US" sz="28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95350" y="3676804"/>
            <a:ext cx="7353300" cy="9840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Verdana" charset="0"/>
              </a:rPr>
              <a:t>is a “controlled vocabulary list” of more </a:t>
            </a:r>
            <a:endParaRPr lang="en-US" sz="2800" dirty="0" smtClean="0">
              <a:solidFill>
                <a:srgbClr val="000000"/>
              </a:solidFill>
              <a:latin typeface="Verdana" charset="0"/>
            </a:endParaRPr>
          </a:p>
          <a:p>
            <a:pPr eaLnBrk="0" hangingPunct="0"/>
            <a:r>
              <a:rPr lang="en-US" sz="2800" dirty="0" smtClean="0">
                <a:solidFill>
                  <a:srgbClr val="000000"/>
                </a:solidFill>
                <a:latin typeface="Verdana" charset="0"/>
              </a:rPr>
              <a:t>	than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3200" u="sng" dirty="0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25,000</a:t>
            </a:r>
            <a:r>
              <a:rPr lang="en-US" sz="2800" dirty="0" smtClean="0">
                <a:solidFill>
                  <a:srgbClr val="000000"/>
                </a:solidFill>
                <a:latin typeface="Book Antiqua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Book Antiqua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Verdana" charset="0"/>
              </a:rPr>
              <a:t>subject headings.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62787" y="2006008"/>
            <a:ext cx="7418425" cy="10419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Verdana" charset="0"/>
              </a:rPr>
              <a:t>Terms in the database are called</a:t>
            </a:r>
          </a:p>
          <a:p>
            <a:pPr eaLnBrk="0" hangingPunct="0"/>
            <a:r>
              <a:rPr lang="en-US" sz="2800" b="1" i="1" dirty="0">
                <a:solidFill>
                  <a:srgbClr val="000000"/>
                </a:solidFill>
                <a:latin typeface="Book Antiqua" charset="0"/>
              </a:rPr>
              <a:t>	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Verdana" charset="0"/>
              </a:rPr>
              <a:t>edical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Verdana" charset="0"/>
              </a:rPr>
              <a:t>ubject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H</a:t>
            </a:r>
            <a:r>
              <a:rPr lang="en-US" sz="2800" dirty="0">
                <a:solidFill>
                  <a:srgbClr val="000000"/>
                </a:solidFill>
                <a:latin typeface="Verdana" charset="0"/>
              </a:rPr>
              <a:t>eadings or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2800" b="1" i="1" dirty="0">
                <a:solidFill>
                  <a:srgbClr val="000000"/>
                </a:solidFill>
                <a:latin typeface="Book Antiqu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4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9" grpId="0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308610"/>
            <a:ext cx="8602980" cy="62407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843" y="2090057"/>
            <a:ext cx="4754883" cy="3796936"/>
            <a:chOff x="452843" y="2090057"/>
            <a:chExt cx="4754883" cy="3796936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>
              <a:off x="452843" y="4232364"/>
              <a:ext cx="4659087" cy="165462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charset="0"/>
                <a:cs typeface="ＭＳ Ｐゴシック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679267" y="2090057"/>
              <a:ext cx="4528459" cy="1463040"/>
            </a:xfrm>
            <a:prstGeom prst="wedgeRoundRectCallout">
              <a:avLst>
                <a:gd name="adj1" fmla="val 24874"/>
                <a:gd name="adj2" fmla="val 10419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rgbClr val="3A7CB8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Journals</a:t>
              </a:r>
              <a:r>
                <a:rPr kumimoji="0" lang="en-US" sz="3600" b="0" i="0" u="none" strike="noStrike" cap="none" normalizeH="0" dirty="0" smtClean="0">
                  <a:ln>
                    <a:noFill/>
                  </a:ln>
                  <a:solidFill>
                    <a:srgbClr val="3A7CB8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topic </a:t>
              </a:r>
              <a:r>
                <a:rPr kumimoji="0" lang="en-US" sz="3600" b="0" i="0" u="none" strike="noStrike" cap="none" normalizeH="0" smtClean="0">
                  <a:ln>
                    <a:noFill/>
                  </a:ln>
                  <a:solidFill>
                    <a:srgbClr val="3A7CB8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has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dirty="0" smtClean="0">
                  <a:ln>
                    <a:noFill/>
                  </a:ln>
                  <a:solidFill>
                    <a:srgbClr val="3A7CB8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been published in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rgbClr val="3A7CB8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58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973" y="946485"/>
            <a:ext cx="7580054" cy="47564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6000" i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LibGuides</a:t>
            </a:r>
            <a:r>
              <a:rPr lang="en-US" sz="6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Tutorials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70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19" y="272542"/>
            <a:ext cx="4925822" cy="631291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624467" y="245327"/>
            <a:ext cx="5107259" cy="758283"/>
          </a:xfrm>
          <a:prstGeom prst="wedgeRoundRectCallout">
            <a:avLst>
              <a:gd name="adj1" fmla="val 50070"/>
              <a:gd name="adj2" fmla="val -8514"/>
              <a:gd name="adj3" fmla="val 16667"/>
            </a:avLst>
          </a:prstGeom>
          <a:solidFill>
            <a:schemeClr val="bg1"/>
          </a:solidFill>
          <a:ln w="57150">
            <a:solidFill>
              <a:srgbClr val="C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2232" y="1505416"/>
            <a:ext cx="4605456" cy="1717288"/>
            <a:chOff x="312232" y="1505416"/>
            <a:chExt cx="4605456" cy="1717288"/>
          </a:xfrm>
        </p:grpSpPr>
        <p:sp>
          <p:nvSpPr>
            <p:cNvPr id="3" name="Rounded Rectangular Callout 2"/>
            <p:cNvSpPr/>
            <p:nvPr/>
          </p:nvSpPr>
          <p:spPr bwMode="auto">
            <a:xfrm>
              <a:off x="312232" y="1505416"/>
              <a:ext cx="3166947" cy="1717288"/>
            </a:xfrm>
            <a:prstGeom prst="wedgeRoundRectCallout">
              <a:avLst>
                <a:gd name="adj1" fmla="val 60098"/>
                <a:gd name="adj2" fmla="val -2532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rgbClr val="0080FF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4400" dirty="0" err="1" smtClean="0">
                  <a:solidFill>
                    <a:srgbClr val="0080FF"/>
                  </a:solidFill>
                  <a:latin typeface="Calibri" charset="0"/>
                  <a:ea typeface="Calibri" charset="0"/>
                  <a:cs typeface="Calibri" charset="0"/>
                </a:rPr>
                <a:t>LibGuides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rgbClr val="0080FF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3969834" y="1828800"/>
              <a:ext cx="947854" cy="223024"/>
            </a:xfrm>
            <a:prstGeom prst="rect">
              <a:avLst/>
            </a:prstGeom>
            <a:noFill/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4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245328"/>
            <a:ext cx="75438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22" y="2341769"/>
            <a:ext cx="5339334" cy="4283202"/>
          </a:xfrm>
          <a:prstGeom prst="rect">
            <a:avLst/>
          </a:prstGeom>
          <a:ln w="28575">
            <a:solidFill>
              <a:srgbClr val="70A1EB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293060" y="3160295"/>
            <a:ext cx="3033134" cy="3352799"/>
            <a:chOff x="3055433" y="2561992"/>
            <a:chExt cx="3033134" cy="1734015"/>
          </a:xfrm>
        </p:grpSpPr>
        <p:sp>
          <p:nvSpPr>
            <p:cNvPr id="8" name="Rectangle 7"/>
            <p:cNvSpPr/>
            <p:nvPr/>
          </p:nvSpPr>
          <p:spPr bwMode="auto">
            <a:xfrm>
              <a:off x="3055433" y="2561992"/>
              <a:ext cx="3033134" cy="1734015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337A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261731" y="2824045"/>
              <a:ext cx="2620537" cy="13381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Scroll and</a:t>
              </a: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select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i="1" dirty="0" smtClean="0">
                  <a:solidFill>
                    <a:srgbClr val="337AB7"/>
                  </a:solidFill>
                  <a:latin typeface="Calibri" charset="0"/>
                  <a:ea typeface="Calibri" charset="0"/>
                  <a:cs typeface="Calibri" charset="0"/>
                </a:rPr>
                <a:t>Searching PubMed: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rgbClr val="337AB7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Medicine Focus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i="1" dirty="0">
                <a:solidFill>
                  <a:srgbClr val="337AB7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400" b="1" u="none" strike="noStrike" cap="none" normalizeH="0" baseline="0" dirty="0" smtClean="0">
                  <a:ln>
                    <a:noFill/>
                  </a:ln>
                  <a:solidFill>
                    <a:srgbClr val="337AB7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Link: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http</a:t>
              </a:r>
              <a:r>
                <a:rPr lang="en-US" sz="20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://</a:t>
              </a:r>
              <a:r>
                <a:rPr lang="en-US" sz="2000" dirty="0" err="1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ttuhsc.libguides.com</a:t>
              </a:r>
              <a:r>
                <a:rPr lang="en-US" sz="20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/pubmed1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191262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600" y="2540000"/>
            <a:ext cx="7425268" cy="3479800"/>
            <a:chOff x="1371600" y="2540000"/>
            <a:chExt cx="7425268" cy="3479800"/>
          </a:xfrm>
        </p:grpSpPr>
        <p:sp>
          <p:nvSpPr>
            <p:cNvPr id="6" name="Rectangle 5"/>
            <p:cNvSpPr/>
            <p:nvPr/>
          </p:nvSpPr>
          <p:spPr>
            <a:xfrm>
              <a:off x="1371600" y="5105400"/>
              <a:ext cx="533400" cy="5930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67400" y="2540000"/>
              <a:ext cx="2929468" cy="3479800"/>
              <a:chOff x="5867400" y="2540000"/>
              <a:chExt cx="2929468" cy="3479800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67400" y="2540000"/>
                <a:ext cx="2929468" cy="3479800"/>
              </a:xfrm>
              <a:prstGeom prst="wedgeRoundRectCallout">
                <a:avLst>
                  <a:gd name="adj1" fmla="val -182693"/>
                  <a:gd name="adj2" fmla="val 2787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766" y="3755335"/>
                <a:ext cx="1701800" cy="1943100"/>
              </a:xfrm>
              <a:prstGeom prst="rect">
                <a:avLst/>
              </a:prstGeom>
              <a:ln w="19050">
                <a:solidFill>
                  <a:schemeClr val="bg2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999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04216" y="2757980"/>
            <a:ext cx="4735568" cy="134204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The End</a:t>
            </a:r>
            <a:endParaRPr lang="en-US" sz="8000" dirty="0">
              <a:solidFill>
                <a:srgbClr val="6600CC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4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99567" y="1917689"/>
            <a:ext cx="6944865" cy="30226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Critical Assessment of the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Biomedical Literature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775" y="104775"/>
            <a:ext cx="8928100" cy="66151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07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23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What is Critical Appraisal?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338" y="1252538"/>
            <a:ext cx="8831262" cy="5268912"/>
            <a:chOff x="160338" y="1252538"/>
            <a:chExt cx="8831262" cy="5268912"/>
          </a:xfrm>
        </p:grpSpPr>
        <p:grpSp>
          <p:nvGrpSpPr>
            <p:cNvPr id="223236" name="Group 5"/>
            <p:cNvGrpSpPr>
              <a:grpSpLocks/>
            </p:cNvGrpSpPr>
            <p:nvPr/>
          </p:nvGrpSpPr>
          <p:grpSpPr bwMode="auto">
            <a:xfrm>
              <a:off x="160338" y="1252538"/>
              <a:ext cx="8831262" cy="2202458"/>
              <a:chOff x="161128" y="1252168"/>
              <a:chExt cx="8831071" cy="2202319"/>
            </a:xfrm>
          </p:grpSpPr>
          <p:sp>
            <p:nvSpPr>
              <p:cNvPr id="223238" name="Rectangle 2"/>
              <p:cNvSpPr>
                <a:spLocks noChangeArrowheads="1"/>
              </p:cNvSpPr>
              <p:nvPr/>
            </p:nvSpPr>
            <p:spPr bwMode="auto">
              <a:xfrm>
                <a:off x="161128" y="1252168"/>
                <a:ext cx="8831071" cy="17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“The process of assessing and interpreting 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evidence by systematically considering its </a:t>
                </a:r>
              </a:p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validity, results, and relevance.”</a:t>
                </a:r>
              </a:p>
            </p:txBody>
          </p:sp>
          <p:sp>
            <p:nvSpPr>
              <p:cNvPr id="223239" name="Rectangle 4"/>
              <p:cNvSpPr>
                <a:spLocks noChangeArrowheads="1"/>
              </p:cNvSpPr>
              <p:nvPr/>
            </p:nvSpPr>
            <p:spPr bwMode="auto">
              <a:xfrm>
                <a:off x="2139272" y="3048248"/>
                <a:ext cx="4862282" cy="40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The Cochrane Collaboration Glossary	http://</a:t>
                </a:r>
                <a:r>
                  <a:rPr lang="en-US" sz="800" dirty="0" err="1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www.cochrane.org</a:t>
                </a: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/glossary/</a:t>
                </a:r>
                <a:r>
                  <a:rPr lang="en-US" sz="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5#letterc</a:t>
                </a:r>
              </a:p>
            </p:txBody>
          </p:sp>
        </p:grpSp>
        <p:pic>
          <p:nvPicPr>
            <p:cNvPr id="223237" name="Picture 3" descr="JournalClubGrou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13" y="3619571"/>
              <a:ext cx="3869012" cy="290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74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1295400"/>
            <a:ext cx="26670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A1   Body Regions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A2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Musculoskeletal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A3   Digestive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A4   Respiratory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A5   Urogenital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A6   Endocrine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A7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Cardiovascular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A8   Nervous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A9   Sense Organs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A10 Tissues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A11 Cells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A12 Fluids and Secretions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A13 Animal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A14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Stomatognathic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A15 Hemic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Immune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Systems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A16 Embryonic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</a:t>
            </a:r>
            <a:r>
              <a:rPr lang="en-US" sz="1100" dirty="0">
                <a:latin typeface="Verdana" charset="0"/>
                <a:ea typeface="Verdana" charset="0"/>
                <a:cs typeface="Verdana" charset="0"/>
              </a:rPr>
              <a:t>17 Integumentary </a:t>
            </a:r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System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A18 Plant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A19 Fungal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A20 Bacterial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A21 Viral Structures</a:t>
            </a:r>
            <a:endParaRPr lang="en-US" sz="11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" y="5638800"/>
            <a:ext cx="193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B1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Eukaryota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B2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Archaea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B3  Bacteria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B4  Viruses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B5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Organism Forms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600200" y="1524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200" i="1" dirty="0">
                <a:latin typeface="Verdana" charset="0"/>
                <a:ea typeface="Verdana" charset="0"/>
                <a:cs typeface="Verdana" charset="0"/>
              </a:rPr>
              <a:t>Frequently Used Mesh Categories </a:t>
            </a:r>
            <a:r>
              <a:rPr lang="en-US" sz="2200" i="1" dirty="0" smtClean="0">
                <a:latin typeface="Verdana" charset="0"/>
                <a:ea typeface="Verdana" charset="0"/>
                <a:cs typeface="Verdana" charset="0"/>
              </a:rPr>
              <a:t>– 2011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28600" y="838200"/>
            <a:ext cx="1912937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A   Anatomy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228600" y="5181600"/>
            <a:ext cx="2057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B   Organisms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71800" y="1295400"/>
            <a:ext cx="3048000" cy="5001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 Bacterial Infections &amp; Mycoses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 Virus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C3 Parasitic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C4 Neoplasms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C5 Musculoskeletal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C6 Digestive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C7 Stomatognathic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C8 Respiratory Tract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C9 Otorhinolaryngologic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C10 Nervous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C11 Eye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C12 Male Urogenital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C13 Female Urogenital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Pregnancy Complications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C14 Cardiovascular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C15 Hemic &amp; Lymphatic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C16 Congenital, Hereditary,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Neonatal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Abnormalities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C17 Skin &amp;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Connective Tissue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C18 Nutritional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Metabolic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C19 Endocrine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C20 Immune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C21 Disorders of Environmental Origin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C22 Animal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C23 Pathologic Conditions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Signs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and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Symptoms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C24 Occupational Diseases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C25 Chemically-Induced Disorders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C26 Wounds and Injuries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276600" y="838200"/>
            <a:ext cx="19050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C   Diseases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019800" y="838200"/>
            <a:ext cx="2819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D   Chemicals &amp; Drugs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019800" y="1295400"/>
            <a:ext cx="2895600" cy="33085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  Inorganic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  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D3  Heterocyclic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D4  Polycyclic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D5  Macromolecular Substances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D6  Hormones, Hormone Substitutes, 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&amp; Hormone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Antagonists 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D8  Enzymes, &amp; Coenzymes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D9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Carbohydrates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D10 Lipids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D12 Amino Acids, Peptides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Proteins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D13 Nucleic Acids, Nucleotides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Nucleosides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D20 Complex Mixtures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D23 Biologic Factors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D25 Biomedical and Dental Materials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D26 Pharmaceutical Preparations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D27 Chemical Actions and Uses</a:t>
            </a:r>
          </a:p>
        </p:txBody>
      </p:sp>
    </p:spTree>
    <p:extLst>
      <p:ext uri="{BB962C8B-B14F-4D97-AF65-F5344CB8AC3E}">
        <p14:creationId xmlns:p14="http://schemas.microsoft.com/office/powerpoint/2010/main" val="143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28354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3429000"/>
            <a:ext cx="6934200" cy="1676400"/>
            <a:chOff x="768" y="624"/>
            <a:chExt cx="4224" cy="1056"/>
          </a:xfrm>
        </p:grpSpPr>
        <p:sp>
          <p:nvSpPr>
            <p:cNvPr id="228356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http://</a:t>
              </a:r>
              <a:r>
                <a:rPr lang="en-US" sz="2600" dirty="0" err="1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www.ebm.med.ualberta.ca</a:t>
              </a:r>
              <a:r>
                <a:rPr lang="en-US" sz="2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/</a:t>
              </a:r>
              <a:endParaRPr lang="en-US" sz="2600" dirty="0">
                <a:solidFill>
                  <a:srgbClr val="000000"/>
                </a:solidFill>
                <a:latin typeface="Textil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8357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222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30402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8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1244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9" descr="Pictur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124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10"/>
          <p:cNvSpPr>
            <a:spLocks noChangeArrowheads="1"/>
          </p:cNvSpPr>
          <p:nvPr/>
        </p:nvSpPr>
        <p:spPr bwMode="auto">
          <a:xfrm>
            <a:off x="4648200" y="914400"/>
            <a:ext cx="4114800" cy="40386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	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34200" y="1219200"/>
            <a:ext cx="304800" cy="609600"/>
            <a:chOff x="6172200" y="4038600"/>
            <a:chExt cx="457200" cy="838200"/>
          </a:xfrm>
        </p:grpSpPr>
        <p:sp>
          <p:nvSpPr>
            <p:cNvPr id="12" name="Oval 11"/>
            <p:cNvSpPr/>
            <p:nvPr/>
          </p:nvSpPr>
          <p:spPr bwMode="auto">
            <a:xfrm>
              <a:off x="6172200" y="4038600"/>
              <a:ext cx="457200" cy="6090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cxnSp>
          <p:nvCxnSpPr>
            <p:cNvPr id="230426" name="Shape 13"/>
            <p:cNvCxnSpPr>
              <a:cxnSpLocks noChangeShapeType="1"/>
            </p:cNvCxnSpPr>
            <p:nvPr/>
          </p:nvCxnSpPr>
          <p:spPr bwMode="auto">
            <a:xfrm rot="16200000" flipH="1">
              <a:off x="6438900" y="4686300"/>
              <a:ext cx="228600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B3B3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1219200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</a:t>
            </a:r>
            <a:endParaRPr lang="en-US" sz="2400">
              <a:solidFill>
                <a:srgbClr val="000000"/>
              </a:solidFill>
              <a:ea typeface="ＭＳ Ｐゴシック" charset="0"/>
              <a:cs typeface="Verdana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28600" y="1676400"/>
            <a:ext cx="6629400" cy="381000"/>
            <a:chOff x="228600" y="1676400"/>
            <a:chExt cx="6629400" cy="381000"/>
          </a:xfrm>
        </p:grpSpPr>
        <p:sp>
          <p:nvSpPr>
            <p:cNvPr id="230423" name="Rectangle 17"/>
            <p:cNvSpPr>
              <a:spLocks noChangeArrowheads="1"/>
            </p:cNvSpPr>
            <p:nvPr/>
          </p:nvSpPr>
          <p:spPr bwMode="auto">
            <a:xfrm>
              <a:off x="5562600" y="1752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rPr>
                <a:t>Domains,</a:t>
              </a:r>
              <a:endParaRPr lang="en-US">
                <a:solidFill>
                  <a:srgbClr val="0000FF"/>
                </a:solidFill>
                <a:ea typeface="ＭＳ Ｐゴシック" charset="0"/>
                <a:cs typeface="Verdana" charset="0"/>
              </a:endParaRPr>
            </a:p>
          </p:txBody>
        </p:sp>
        <p:sp>
          <p:nvSpPr>
            <p:cNvPr id="230424" name="Oval 21"/>
            <p:cNvSpPr>
              <a:spLocks noChangeArrowheads="1"/>
            </p:cNvSpPr>
            <p:nvPr/>
          </p:nvSpPr>
          <p:spPr bwMode="auto">
            <a:xfrm>
              <a:off x="228600" y="1676400"/>
              <a:ext cx="685800" cy="3048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0" y="1752600"/>
            <a:ext cx="6629400" cy="1600200"/>
            <a:chOff x="1524000" y="1752600"/>
            <a:chExt cx="6629400" cy="1600200"/>
          </a:xfrm>
        </p:grpSpPr>
        <p:sp>
          <p:nvSpPr>
            <p:cNvPr id="230421" name="Rectangle 18"/>
            <p:cNvSpPr>
              <a:spLocks noChangeArrowheads="1"/>
            </p:cNvSpPr>
            <p:nvPr/>
          </p:nvSpPr>
          <p:spPr bwMode="auto">
            <a:xfrm>
              <a:off x="6096000" y="2209800"/>
              <a:ext cx="2057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Study Category,</a:t>
              </a:r>
              <a:endParaRPr lang="en-US" dirty="0">
                <a:solidFill>
                  <a:srgbClr val="CC0000"/>
                </a:solidFill>
                <a:ea typeface="ＭＳ Ｐゴシック" charset="0"/>
                <a:cs typeface="Verdana" charset="0"/>
              </a:endParaRPr>
            </a:p>
          </p:txBody>
        </p:sp>
        <p:sp>
          <p:nvSpPr>
            <p:cNvPr id="230422" name="Rectangle 24"/>
            <p:cNvSpPr>
              <a:spLocks noChangeArrowheads="1"/>
            </p:cNvSpPr>
            <p:nvPr/>
          </p:nvSpPr>
          <p:spPr bwMode="auto">
            <a:xfrm>
              <a:off x="1524000" y="1752600"/>
              <a:ext cx="1219200" cy="160020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819400" y="3352800"/>
            <a:ext cx="5562600" cy="381000"/>
            <a:chOff x="2819400" y="3352800"/>
            <a:chExt cx="5562600" cy="381000"/>
          </a:xfrm>
        </p:grpSpPr>
        <p:sp>
          <p:nvSpPr>
            <p:cNvPr id="230419" name="Rectangle 20"/>
            <p:cNvSpPr>
              <a:spLocks noChangeArrowheads="1"/>
            </p:cNvSpPr>
            <p:nvPr/>
          </p:nvSpPr>
          <p:spPr bwMode="auto">
            <a:xfrm>
              <a:off x="5029200" y="3352800"/>
              <a:ext cx="3352800" cy="381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Look at </a:t>
              </a:r>
              <a:r>
                <a:rPr lang="en-US">
                  <a:solidFill>
                    <a:srgbClr val="FF6600"/>
                  </a:solidFill>
                  <a:latin typeface="Verdana" charset="0"/>
                  <a:ea typeface="ＭＳ Ｐゴシック" charset="0"/>
                  <a:cs typeface="Verdana" charset="0"/>
                </a:rPr>
                <a:t>Calculations.</a:t>
              </a:r>
            </a:p>
          </p:txBody>
        </p:sp>
        <p:sp>
          <p:nvSpPr>
            <p:cNvPr id="230420" name="Rectangle 27"/>
            <p:cNvSpPr>
              <a:spLocks noChangeArrowheads="1"/>
            </p:cNvSpPr>
            <p:nvPr/>
          </p:nvSpPr>
          <p:spPr bwMode="auto">
            <a:xfrm>
              <a:off x="2819400" y="3505200"/>
              <a:ext cx="990600" cy="22860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28600" y="2133600"/>
            <a:ext cx="8153400" cy="2590800"/>
            <a:chOff x="228600" y="2133600"/>
            <a:chExt cx="8153400" cy="2590800"/>
          </a:xfrm>
        </p:grpSpPr>
        <p:sp>
          <p:nvSpPr>
            <p:cNvPr id="230417" name="Rectangle 22"/>
            <p:cNvSpPr>
              <a:spLocks noChangeArrowheads="1"/>
            </p:cNvSpPr>
            <p:nvPr/>
          </p:nvSpPr>
          <p:spPr bwMode="auto">
            <a:xfrm>
              <a:off x="5029200" y="3962400"/>
              <a:ext cx="3352800" cy="762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r>
                <a:rPr lang="en-US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Then look at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ts val="600"/>
                </a:spcAft>
              </a:pPr>
              <a:r>
                <a:rPr lang="en-US">
                  <a:solidFill>
                    <a:srgbClr val="800080"/>
                  </a:solidFill>
                  <a:latin typeface="Verdana" charset="0"/>
                  <a:ea typeface="ＭＳ Ｐゴシック" charset="0"/>
                  <a:cs typeface="Verdana" charset="0"/>
                </a:rPr>
                <a:t>Systematic Review.</a:t>
              </a:r>
            </a:p>
          </p:txBody>
        </p:sp>
        <p:sp>
          <p:nvSpPr>
            <p:cNvPr id="230418" name="Oval 28"/>
            <p:cNvSpPr>
              <a:spLocks noChangeArrowheads="1"/>
            </p:cNvSpPr>
            <p:nvPr/>
          </p:nvSpPr>
          <p:spPr bwMode="auto">
            <a:xfrm>
              <a:off x="228600" y="2133600"/>
              <a:ext cx="1219200" cy="304800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2819400" y="2819400"/>
            <a:ext cx="5334000" cy="609600"/>
            <a:chOff x="2819400" y="2819400"/>
            <a:chExt cx="5334000" cy="609600"/>
          </a:xfrm>
        </p:grpSpPr>
        <p:sp>
          <p:nvSpPr>
            <p:cNvPr id="230413" name="Rectangle 26"/>
            <p:cNvSpPr>
              <a:spLocks noChangeArrowheads="1"/>
            </p:cNvSpPr>
            <p:nvPr/>
          </p:nvSpPr>
          <p:spPr bwMode="auto">
            <a:xfrm>
              <a:off x="2819400" y="3124200"/>
              <a:ext cx="914400" cy="304800"/>
            </a:xfrm>
            <a:prstGeom prst="rect">
              <a:avLst/>
            </a:prstGeom>
            <a:noFill/>
            <a:ln w="28575">
              <a:solidFill>
                <a:srgbClr val="008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30414" name="Group 37"/>
            <p:cNvGrpSpPr>
              <a:grpSpLocks/>
            </p:cNvGrpSpPr>
            <p:nvPr/>
          </p:nvGrpSpPr>
          <p:grpSpPr bwMode="auto">
            <a:xfrm>
              <a:off x="5334000" y="2819400"/>
              <a:ext cx="2819400" cy="381000"/>
              <a:chOff x="5334000" y="2819400"/>
              <a:chExt cx="2819400" cy="381000"/>
            </a:xfrm>
          </p:grpSpPr>
          <p:sp>
            <p:nvSpPr>
              <p:cNvPr id="230415" name="Rectangle 19"/>
              <p:cNvSpPr>
                <a:spLocks noChangeArrowheads="1"/>
              </p:cNvSpPr>
              <p:nvPr/>
            </p:nvSpPr>
            <p:spPr bwMode="auto">
              <a:xfrm>
                <a:off x="5334000" y="2819400"/>
                <a:ext cx="13716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and select</a:t>
                </a:r>
                <a:endParaRPr lang="en-US">
                  <a:solidFill>
                    <a:srgbClr val="00804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230416" name="Rectangle 29"/>
              <p:cNvSpPr>
                <a:spLocks noChangeArrowheads="1"/>
              </p:cNvSpPr>
              <p:nvPr/>
            </p:nvSpPr>
            <p:spPr bwMode="auto">
              <a:xfrm>
                <a:off x="6629400" y="2819400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804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Worksheet.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037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36638"/>
            <a:ext cx="4984750" cy="55975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3925" y="260350"/>
            <a:ext cx="474345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white"/>
                </a:solidFill>
              </a:rPr>
              <a:t>Critical Appraisal Worksheet</a:t>
            </a:r>
          </a:p>
        </p:txBody>
      </p:sp>
    </p:spTree>
    <p:extLst>
      <p:ext uri="{BB962C8B-B14F-4D97-AF65-F5344CB8AC3E}">
        <p14:creationId xmlns:p14="http://schemas.microsoft.com/office/powerpoint/2010/main" val="9383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9" y="268795"/>
            <a:ext cx="8359902" cy="632040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17889" y="574535"/>
            <a:ext cx="2403335" cy="606902"/>
          </a:xfrm>
          <a:prstGeom prst="rect">
            <a:avLst/>
          </a:prstGeom>
          <a:noFill/>
          <a:ln w="5715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2289" y="2086397"/>
            <a:ext cx="3286716" cy="1190877"/>
          </a:xfrm>
          <a:prstGeom prst="rect">
            <a:avLst/>
          </a:prstGeom>
          <a:noFill/>
          <a:ln w="5715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66689" y="3598259"/>
            <a:ext cx="3286716" cy="1255614"/>
          </a:xfrm>
          <a:prstGeom prst="rect">
            <a:avLst/>
          </a:prstGeom>
          <a:noFill/>
          <a:ln w="57150">
            <a:solidFill>
              <a:srgbClr val="CC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2848" y="3371682"/>
            <a:ext cx="3286716" cy="1184134"/>
          </a:xfrm>
          <a:prstGeom prst="rect">
            <a:avLst/>
          </a:prstGeom>
          <a:noFill/>
          <a:ln w="57150">
            <a:solidFill>
              <a:srgbClr val="00A6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6590" y="3649508"/>
            <a:ext cx="1707421" cy="218485"/>
          </a:xfrm>
          <a:prstGeom prst="rect">
            <a:avLst/>
          </a:prstGeom>
          <a:noFill/>
          <a:ln w="38100">
            <a:solidFill>
              <a:srgbClr val="00A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02424" y="1196272"/>
            <a:ext cx="802461" cy="316939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4504" y="1194923"/>
            <a:ext cx="631178" cy="316939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8145" y="1195138"/>
            <a:ext cx="581274" cy="323468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8306" y="1195137"/>
            <a:ext cx="581274" cy="322119"/>
          </a:xfrm>
          <a:prstGeom prst="rect">
            <a:avLst/>
          </a:prstGeom>
          <a:noFill/>
          <a:ln w="57150">
            <a:solidFill>
              <a:srgbClr val="FF4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57150" cmpd="thickThin">
            <a:solidFill>
              <a:srgbClr val="004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259487"/>
            <a:ext cx="7772400" cy="6266656"/>
            <a:chOff x="685800" y="259487"/>
            <a:chExt cx="7772400" cy="6266656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85800" y="1143000"/>
              <a:ext cx="77724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Analytical, Diagnostic, &amp; Therapeutic Techniques &amp; Equipment</a:t>
              </a: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819400" y="1600200"/>
              <a:ext cx="35052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Psychiatry and Psychology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200400" y="2057405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Physical Phenomena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429000" y="2514600"/>
              <a:ext cx="2286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Natural Sciences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733800" y="3903251"/>
              <a:ext cx="167640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Humanities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990600" y="2971800"/>
              <a:ext cx="7162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Anthropology, Education, Sociology &amp; Social Phenomena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009900" y="5732051"/>
              <a:ext cx="3124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Publication </a:t>
              </a:r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Components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200400" y="4343400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Information Science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962401" y="4817651"/>
              <a:ext cx="1219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Persons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857500" y="5274851"/>
              <a:ext cx="3429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Population Characteristics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124200" y="6172200"/>
              <a:ext cx="2895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Geographic Locations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362201" y="3429000"/>
              <a:ext cx="4419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Technology, Industry, Agriculture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390932" y="259487"/>
              <a:ext cx="43656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b="1" u="sng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Other Categories Include</a:t>
              </a:r>
              <a:r>
                <a:rPr lang="en-US" sz="3600" b="1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: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15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084387" y="360909"/>
            <a:ext cx="4975225" cy="6169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u="sng" dirty="0" err="1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600" u="sng" dirty="0">
                <a:solidFill>
                  <a:srgbClr val="CC0000"/>
                </a:solidFill>
                <a:latin typeface="Book Antiqua" charset="0"/>
              </a:rPr>
              <a:t> </a:t>
            </a:r>
            <a:r>
              <a:rPr lang="en-US" sz="3600" u="sng" dirty="0" smtClean="0">
                <a:solidFill>
                  <a:srgbClr val="CC0000"/>
                </a:solidFill>
                <a:latin typeface="Book Antiqua" charset="0"/>
              </a:rPr>
              <a:t>Terms Index</a:t>
            </a:r>
            <a:endParaRPr lang="en-US" sz="36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84200" y="1315474"/>
            <a:ext cx="7975600" cy="10880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Each article in PubMed is assigned 10-15</a:t>
            </a:r>
            <a:r>
              <a:rPr lang="en-US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3200" b="1" i="1" dirty="0" err="1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MeSH</a:t>
            </a:r>
            <a:endParaRPr lang="en-US" sz="25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ctr" eaLnBrk="0" hangingPunct="0"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are listed in the </a:t>
            </a:r>
            <a:r>
              <a:rPr lang="en-US" sz="3200" b="1" i="1" dirty="0" err="1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MeSH</a:t>
            </a:r>
            <a:r>
              <a:rPr lang="en-US" sz="3200" b="1" i="1" dirty="0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Terms Index.</a:t>
            </a:r>
            <a:endParaRPr lang="en-US" sz="25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15" y="2628900"/>
            <a:ext cx="3417570" cy="38404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8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125625" y="287077"/>
            <a:ext cx="4892749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400" u="sng" dirty="0" smtClean="0">
                <a:solidFill>
                  <a:srgbClr val="CC0000"/>
                </a:solidFill>
                <a:latin typeface="Book Antiqua" charset="0"/>
              </a:rPr>
              <a:t>Why use </a:t>
            </a:r>
            <a:r>
              <a:rPr lang="en-US" sz="4400" u="sng" dirty="0" err="1" smtClean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4400" u="sng" dirty="0" smtClean="0">
                <a:solidFill>
                  <a:srgbClr val="CC0000"/>
                </a:solidFill>
                <a:latin typeface="Book Antiqua" charset="0"/>
              </a:rPr>
              <a:t>?</a:t>
            </a:r>
            <a:endParaRPr lang="en-US" sz="44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17500" y="1282700"/>
            <a:ext cx="8509000" cy="1079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500" dirty="0" smtClean="0">
                <a:solidFill>
                  <a:srgbClr val="000000"/>
                </a:solidFill>
                <a:latin typeface="Verdana" charset="0"/>
              </a:rPr>
              <a:t>When searching from PubMed’s home page,</a:t>
            </a:r>
          </a:p>
          <a:p>
            <a:pPr algn="ctr" eaLnBrk="0" hangingPunct="0"/>
            <a:r>
              <a:rPr lang="en-US" sz="2500" dirty="0" smtClean="0">
                <a:solidFill>
                  <a:srgbClr val="000000"/>
                </a:solidFill>
                <a:latin typeface="Verdana" charset="0"/>
              </a:rPr>
              <a:t>the computer searches words in titles &amp; abstracts </a:t>
            </a:r>
            <a:endParaRPr lang="en-US" sz="2500" b="1" i="1" dirty="0">
              <a:solidFill>
                <a:srgbClr val="000000"/>
              </a:solidFill>
              <a:latin typeface="Book Antiqua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01650" y="4064000"/>
            <a:ext cx="8140700" cy="1008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500" b="1" i="1" dirty="0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</a:rPr>
              <a:t>Using </a:t>
            </a:r>
            <a:r>
              <a:rPr lang="en-US" sz="3200" b="1" i="1" dirty="0" err="1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MeSH</a:t>
            </a:r>
            <a:r>
              <a:rPr lang="en-US" sz="3200" b="1" i="1" dirty="0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</a:rPr>
              <a:t>brings together similar terms/tags;</a:t>
            </a:r>
          </a:p>
          <a:p>
            <a:pPr algn="ctr" eaLnBrk="0" hangingPunct="0"/>
            <a:r>
              <a:rPr lang="en-US" sz="2500" dirty="0">
                <a:solidFill>
                  <a:srgbClr val="000000"/>
                </a:solidFill>
                <a:latin typeface="Verdana" charset="0"/>
              </a:rPr>
              <a:t>t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</a:rPr>
              <a:t>hus brings similar articles together</a:t>
            </a:r>
            <a:endParaRPr lang="en-US" sz="25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82058" y="5803605"/>
            <a:ext cx="8579884" cy="7230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50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Most accurate, effective 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efficient way to search!</a:t>
            </a:r>
            <a:endParaRPr lang="en-US" sz="25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612360" y="5104218"/>
            <a:ext cx="3919280" cy="7230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Examples: AIDS, blood</a:t>
            </a:r>
            <a:endParaRPr lang="en-US" sz="25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63550" y="2476489"/>
            <a:ext cx="8216900" cy="13822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When using </a:t>
            </a:r>
            <a:r>
              <a:rPr lang="en-US" sz="3200" b="1" i="1" dirty="0" err="1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MeSH</a:t>
            </a:r>
            <a:r>
              <a:rPr lang="en-US" sz="3200" b="1" i="1" dirty="0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 Database</a:t>
            </a:r>
            <a:r>
              <a:rPr lang="en-US" sz="2600" b="1" i="1" dirty="0" smtClean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, 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PubMed</a:t>
            </a:r>
          </a:p>
          <a:p>
            <a:pPr algn="ctr" eaLnBrk="0" hangingPunct="0"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searches the </a:t>
            </a:r>
            <a:r>
              <a:rPr lang="en-US" sz="3200" b="1" i="1" dirty="0" err="1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MeSH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Terms Index, NOT words in</a:t>
            </a:r>
          </a:p>
          <a:p>
            <a:pPr algn="ctr" eaLnBrk="0" hangingPunct="0"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titles and/or abstracts.</a:t>
            </a:r>
            <a:endParaRPr lang="en-US" sz="25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6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8" grpId="0" autoUpdateAnimBg="0"/>
      <p:bldP spid="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i="1" u="sng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Create a Search Strategy Plan</a:t>
            </a:r>
            <a:endParaRPr lang="en-US" sz="48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057400"/>
            <a:ext cx="82296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Identify the question and key concepts: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58948" y="2971800"/>
            <a:ext cx="6847367" cy="1600200"/>
          </a:xfrm>
          <a:prstGeom prst="rect">
            <a:avLst/>
          </a:prstGeom>
          <a:solidFill>
            <a:srgbClr val="FFFFFF"/>
          </a:solidFill>
          <a:ln w="63500" cmpd="dbl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sz="36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Molecular targeted therapy 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sz="36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of breast neoplasms</a:t>
            </a:r>
            <a:endParaRPr lang="en-US" sz="3600" i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4800600"/>
            <a:ext cx="8686800" cy="1295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Write the search program using </a:t>
            </a:r>
          </a:p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edical subject headings (</a:t>
            </a:r>
            <a:r>
              <a:rPr lang="en-US" sz="26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8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041104" y="2781300"/>
            <a:ext cx="7061791" cy="1295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Search Example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96900" y="495298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searching library applications, use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4539" y="2195261"/>
            <a:ext cx="5934922" cy="1524000"/>
            <a:chOff x="1196551" y="3174471"/>
            <a:chExt cx="5934922" cy="1524000"/>
          </a:xfrm>
        </p:grpSpPr>
        <p:pic>
          <p:nvPicPr>
            <p:cNvPr id="5" name="Picture 4" descr="Chrome_logo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7" name="Picture 6" descr="Google_Chrome_icon_(2011)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596900" y="4622798"/>
            <a:ext cx="7950200" cy="17907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Chrome is TTUHSC IT’s supported browser!</a:t>
            </a:r>
            <a:endParaRPr lang="en-US" sz="4000" dirty="0">
              <a:ln w="6350">
                <a:noFill/>
              </a:ln>
              <a:solidFill>
                <a:srgbClr val="FFFFFF"/>
              </a:solidFill>
              <a:latin typeface="Noteworthy Bold"/>
              <a:ea typeface="ＭＳ Ｐゴシック" charset="0"/>
              <a:cs typeface="Noteworthy Bold"/>
            </a:endParaRPr>
          </a:p>
        </p:txBody>
      </p:sp>
    </p:spTree>
    <p:extLst>
      <p:ext uri="{BB962C8B-B14F-4D97-AF65-F5344CB8AC3E}">
        <p14:creationId xmlns:p14="http://schemas.microsoft.com/office/powerpoint/2010/main" val="146400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2300"/>
            <a:ext cx="8382000" cy="42189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5625" y="4775200"/>
            <a:ext cx="5527675" cy="1524000"/>
            <a:chOff x="1676400" y="4837113"/>
            <a:chExt cx="5527675" cy="141128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703485">
            <a:off x="4949088" y="3107524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0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8" y="369530"/>
            <a:ext cx="8584184" cy="3506216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3272913"/>
            <a:ext cx="8229600" cy="3124200"/>
            <a:chOff x="914400" y="3429000"/>
            <a:chExt cx="8001000" cy="31242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69690" y="3687095"/>
            <a:ext cx="2266335" cy="1042219"/>
            <a:chOff x="2050026" y="3637934"/>
            <a:chExt cx="2266335" cy="1042219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2050026" y="3637934"/>
              <a:ext cx="2266335" cy="10422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189323" y="3726427"/>
              <a:ext cx="1989387" cy="8455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191919"/>
                  </a:solidFill>
                  <a:latin typeface="Verdana" charset="0"/>
                </a:rPr>
                <a:t>Breast</a:t>
              </a:r>
            </a:p>
            <a:p>
              <a:pPr algn="ctr" eaLnBrk="0" hangingPunct="0"/>
              <a:r>
                <a:rPr lang="en-US" sz="2400" dirty="0" smtClean="0">
                  <a:solidFill>
                    <a:srgbClr val="191919"/>
                  </a:solidFill>
                  <a:latin typeface="Verdana" charset="0"/>
                </a:rPr>
                <a:t>neoplasms</a:t>
              </a:r>
              <a:endParaRPr lang="en-US" sz="24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231513" y="958030"/>
            <a:ext cx="379412" cy="2896216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420462" y="675968"/>
            <a:ext cx="1828800" cy="4014019"/>
            <a:chOff x="6420462" y="675968"/>
            <a:chExt cx="1828800" cy="4014019"/>
          </a:xfrm>
        </p:grpSpPr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flipV="1">
              <a:off x="6420462" y="3834581"/>
              <a:ext cx="1828800" cy="855406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620000" y="675968"/>
              <a:ext cx="609600" cy="381000"/>
              <a:chOff x="5410200" y="990600"/>
              <a:chExt cx="533400" cy="304800"/>
            </a:xfrm>
          </p:grpSpPr>
          <p:sp>
            <p:nvSpPr>
              <p:cNvPr id="13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4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590800" y="4835013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32761"/>
            <a:ext cx="8572500" cy="558241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27470" y="277761"/>
            <a:ext cx="7089059" cy="1895168"/>
            <a:chOff x="1884363" y="4419600"/>
            <a:chExt cx="5354637" cy="1807696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133600" y="4648200"/>
              <a:ext cx="4876799" cy="1579096"/>
              <a:chOff x="2209801" y="4648200"/>
              <a:chExt cx="4876799" cy="1579096"/>
            </a:xfrm>
          </p:grpSpPr>
          <p:sp>
            <p:nvSpPr>
              <p:cNvPr id="33" name="Rounded Rectangle 32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 smtClean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Terms and </a:t>
                </a:r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Definitions</a:t>
                </a:r>
              </a:p>
            </p:txBody>
          </p:sp>
        </p:grp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21490" y="2812026"/>
            <a:ext cx="2903491" cy="616974"/>
            <a:chOff x="4724400" y="990600"/>
            <a:chExt cx="457200" cy="304800"/>
          </a:xfrm>
        </p:grpSpPr>
        <p:sp>
          <p:nvSpPr>
            <p:cNvPr id="36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7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26405" y="3429000"/>
            <a:ext cx="6330033" cy="680884"/>
            <a:chOff x="4724400" y="990600"/>
            <a:chExt cx="457200" cy="304800"/>
          </a:xfrm>
        </p:grpSpPr>
        <p:sp>
          <p:nvSpPr>
            <p:cNvPr id="39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311657" y="4262284"/>
            <a:ext cx="6010485" cy="683342"/>
            <a:chOff x="4724400" y="990600"/>
            <a:chExt cx="457200" cy="304800"/>
          </a:xfrm>
        </p:grpSpPr>
        <p:sp>
          <p:nvSpPr>
            <p:cNvPr id="42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26405" y="5083278"/>
            <a:ext cx="6271040" cy="683342"/>
            <a:chOff x="4724400" y="990600"/>
            <a:chExt cx="457200" cy="304800"/>
          </a:xfrm>
        </p:grpSpPr>
        <p:sp>
          <p:nvSpPr>
            <p:cNvPr id="45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91992" y="5874776"/>
            <a:ext cx="4702795" cy="683342"/>
            <a:chOff x="4724400" y="990600"/>
            <a:chExt cx="457200" cy="304800"/>
          </a:xfrm>
        </p:grpSpPr>
        <p:sp>
          <p:nvSpPr>
            <p:cNvPr id="48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49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73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31316"/>
            <a:ext cx="8572500" cy="558241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14400" y="4766187"/>
            <a:ext cx="7315200" cy="1752600"/>
            <a:chOff x="914400" y="4572000"/>
            <a:chExt cx="7315200" cy="1981200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526026" y="2376947"/>
            <a:ext cx="2600632" cy="553066"/>
            <a:chOff x="4724400" y="990600"/>
            <a:chExt cx="457200" cy="304800"/>
          </a:xfrm>
        </p:grpSpPr>
        <p:sp>
          <p:nvSpPr>
            <p:cNvPr id="28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9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30" name="AutoShape 10"/>
          <p:cNvSpPr>
            <a:spLocks noChangeArrowheads="1"/>
          </p:cNvSpPr>
          <p:nvPr/>
        </p:nvSpPr>
        <p:spPr bwMode="auto">
          <a:xfrm rot="20409582">
            <a:off x="1657000" y="2630551"/>
            <a:ext cx="426492" cy="2610976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00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3" y="389636"/>
            <a:ext cx="8591296" cy="546912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2075836" y="3205316"/>
            <a:ext cx="6894871" cy="3419169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285D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268767" y="3392129"/>
            <a:ext cx="6509010" cy="3038167"/>
          </a:xfrm>
          <a:prstGeom prst="roundRect">
            <a:avLst/>
          </a:prstGeom>
          <a:noFill/>
          <a:ln w="28575" cap="flat" cmpd="sng" algn="ctr">
            <a:solidFill>
              <a:srgbClr val="6DD6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93091" y="4175514"/>
            <a:ext cx="6080026" cy="2132666"/>
            <a:chOff x="2493091" y="4155850"/>
            <a:chExt cx="6080026" cy="213266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594487" y="4155850"/>
              <a:ext cx="5877233" cy="393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70000"/>
                </a:lnSpc>
                <a:spcAft>
                  <a:spcPts val="3000"/>
                </a:spcAft>
                <a:defRPr/>
              </a:pPr>
              <a:r>
                <a:rPr lang="en-US" sz="2800" b="1" i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Sub-headings</a:t>
              </a:r>
              <a:r>
                <a:rPr lang="en-US" sz="28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narrow the “meaning” of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a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271684" y="5195321"/>
              <a:ext cx="4522839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Aft>
                  <a:spcPts val="3000"/>
                </a:spcAft>
              </a:pP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a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rticles</a:t>
              </a:r>
              <a:r>
                <a:rPr lang="en-US" sz="20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under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the  </a:t>
              </a:r>
              <a:r>
                <a:rPr lang="en-US" sz="3200" b="1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  <a:r>
                <a:rPr lang="en-US" sz="2800" b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term: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93091" y="4621343"/>
              <a:ext cx="6080026" cy="584775"/>
              <a:chOff x="2579123" y="4650838"/>
              <a:chExt cx="6080026" cy="584775"/>
            </a:xfrm>
          </p:grpSpPr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4656191" y="4791050"/>
                <a:ext cx="4002958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Aft>
                    <a:spcPts val="3000"/>
                  </a:spcAft>
                </a:pP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They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are a “subset” of </a:t>
                </a:r>
                <a:r>
                  <a:rPr lang="en-US" sz="2000" b="1" u="sng" dirty="0">
                    <a:solidFill>
                      <a:srgbClr val="2B5D8F"/>
                    </a:solidFill>
                    <a:latin typeface="Verdana" charset="0"/>
                  </a:rPr>
                  <a:t>all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the 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579123" y="4650838"/>
                <a:ext cx="211086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Aft>
                    <a:spcPts val="3000"/>
                  </a:spcAft>
                </a:pPr>
                <a:r>
                  <a:rPr lang="en-US" sz="32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MeSH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term.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114185" y="5937651"/>
              <a:ext cx="2837837" cy="3508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60000"/>
                </a:lnSpc>
                <a:spcAft>
                  <a:spcPts val="3000"/>
                </a:spcAft>
              </a:pPr>
              <a:r>
                <a:rPr lang="en-US" sz="2800" b="1" i="1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breast neoplasms</a:t>
              </a:r>
              <a:r>
                <a:rPr lang="en-US" sz="2800" dirty="0" smtClean="0">
                  <a:solidFill>
                    <a:srgbClr val="2B5D8F"/>
                  </a:solidFill>
                  <a:latin typeface="Verdana" charset="0"/>
                </a:rPr>
                <a:t>.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6885" y="3619998"/>
            <a:ext cx="7437246" cy="1742739"/>
            <a:chOff x="526885" y="3619998"/>
            <a:chExt cx="7437246" cy="1742739"/>
          </a:xfrm>
        </p:grpSpPr>
        <p:sp>
          <p:nvSpPr>
            <p:cNvPr id="23" name="Rectangle 22"/>
            <p:cNvSpPr/>
            <p:nvPr/>
          </p:nvSpPr>
          <p:spPr bwMode="auto">
            <a:xfrm>
              <a:off x="3165989" y="3619998"/>
              <a:ext cx="4798142" cy="402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70000"/>
                </a:lnSpc>
                <a:spcAft>
                  <a:spcPts val="3000"/>
                </a:spcAft>
                <a:defRPr/>
              </a:pPr>
              <a:r>
                <a:rPr lang="en-US" sz="2800" b="1" i="1" dirty="0" smtClean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Click the box next to </a:t>
              </a:r>
              <a:r>
                <a:rPr lang="en-US" sz="2000" dirty="0" smtClean="0">
                  <a:latin typeface="Verdana" charset="0"/>
                </a:rPr>
                <a:t>drug therapy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1002891" y="3795252"/>
              <a:ext cx="2143431" cy="129785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Rounded Rectangle 11"/>
            <p:cNvSpPr>
              <a:spLocks noChangeArrowheads="1"/>
            </p:cNvSpPr>
            <p:nvPr/>
          </p:nvSpPr>
          <p:spPr bwMode="auto">
            <a:xfrm>
              <a:off x="526885" y="4981737"/>
              <a:ext cx="3810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" y="0"/>
            <a:ext cx="91059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70384" y="269875"/>
            <a:ext cx="3352800" cy="4921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600" b="1" dirty="0">
                <a:solidFill>
                  <a:srgbClr val="CC0000"/>
                </a:solidFill>
                <a:latin typeface="Textile" charset="0"/>
              </a:rPr>
              <a:t> </a:t>
            </a:r>
            <a:r>
              <a:rPr lang="en-US" sz="2600" b="1" u="sng" dirty="0" smtClean="0">
                <a:solidFill>
                  <a:srgbClr val="CC0000"/>
                </a:solidFill>
                <a:latin typeface="Textile" charset="0"/>
              </a:rPr>
              <a:t>82 SUBHEADINGS</a:t>
            </a:r>
            <a:r>
              <a:rPr lang="en-US" sz="2600" b="1" u="sng" dirty="0">
                <a:solidFill>
                  <a:srgbClr val="CC0000"/>
                </a:solidFill>
                <a:latin typeface="Textile" charset="0"/>
              </a:rPr>
              <a:t>:</a:t>
            </a:r>
            <a:endParaRPr lang="en-US" sz="2200" b="1" u="sng" dirty="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63067"/>
            <a:ext cx="8839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3708400" algn="l"/>
              </a:tabLst>
            </a:pP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 abnormalities 	enzymology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 administrations &amp; dosage	epidemiology		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 adverse effects	ethics	 		poisoning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agonists	ethnology	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		prevention &amp; control	</a:t>
            </a:r>
            <a:endParaRPr lang="en-US" sz="1300" dirty="0">
              <a:solidFill>
                <a:srgbClr val="000000"/>
              </a:solidFill>
              <a:latin typeface="Verdana" charset="0"/>
            </a:endParaRP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analogs &amp; derivatives	etiology 			psychology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analysis	genetics			radiation effects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anatomy &amp; histology	growth &amp; development  	radiography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antagonists &amp; inhibitors 	history			radionuclide imaging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biosynthesis 	immunology 		radiotherapy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	injuries		 	rehabilitation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supply 	innervation 		secondary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cerebrospinal fluid 	instrumentation 		secretion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 synthesis 	isolation &amp; purification 	standards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chemically induced 	legislation &amp; jurisprudence  	statistics &amp; numerical data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chemistry 	manpower  		supply &amp; distribution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classification 	metabolism 		surgery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complications 	methods 	 		therapeutic use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congenital 	microbiology 		therapy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contraindications 	mortality 			toxicity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cytology 	nursing 			transmission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deficiency 	organization &amp; administration  	transplantation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diagnosis	parasitology 		trends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diet therapy	pathogenicity 	 	ultrasonography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drug effects	pathology 		ultrastructure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drug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therapy	pharmacokinetics 		urine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economics 	pharmacology 		utilization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education 	physiology 		veterinary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embryology 	physiopathology		virology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989404"/>
            <a:ext cx="8591296" cy="54691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2000" y="3316779"/>
            <a:ext cx="4419598" cy="3330351"/>
            <a:chOff x="4572000" y="3316779"/>
            <a:chExt cx="4419598" cy="3330351"/>
          </a:xfrm>
        </p:grpSpPr>
        <p:grpSp>
          <p:nvGrpSpPr>
            <p:cNvPr id="8" name="Group 7"/>
            <p:cNvGrpSpPr/>
            <p:nvPr/>
          </p:nvGrpSpPr>
          <p:grpSpPr>
            <a:xfrm>
              <a:off x="4572000" y="5123130"/>
              <a:ext cx="4419598" cy="1524000"/>
              <a:chOff x="2362201" y="2979697"/>
              <a:chExt cx="4419598" cy="1524000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362201" y="2979697"/>
                <a:ext cx="4419598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2527064" y="3195483"/>
                <a:ext cx="4089872" cy="1108587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818262" y="3483601"/>
                <a:ext cx="3507475" cy="533400"/>
                <a:chOff x="4755217" y="5440220"/>
                <a:chExt cx="3507475" cy="533400"/>
              </a:xfrm>
            </p:grpSpPr>
            <p:sp>
              <p:nvSpPr>
                <p:cNvPr id="31" name="Rectangle 22"/>
                <p:cNvSpPr>
                  <a:spLocks noChangeArrowheads="1"/>
                </p:cNvSpPr>
                <p:nvPr/>
              </p:nvSpPr>
              <p:spPr bwMode="auto">
                <a:xfrm>
                  <a:off x="4755217" y="5496757"/>
                  <a:ext cx="1016829" cy="4222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800" dirty="0">
                      <a:solidFill>
                        <a:srgbClr val="2B5D8F"/>
                      </a:solidFill>
                      <a:latin typeface="Verdana" charset="0"/>
                    </a:rPr>
                    <a:t>C</a:t>
                  </a:r>
                  <a:r>
                    <a:rPr lang="en-US" sz="2800" dirty="0" smtClean="0">
                      <a:solidFill>
                        <a:srgbClr val="2B5D8F"/>
                      </a:solidFill>
                      <a:latin typeface="Verdana" charset="0"/>
                    </a:rPr>
                    <a:t>lick</a:t>
                  </a:r>
                  <a:endParaRPr lang="en-US" sz="2800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32" name="AutoShape 20"/>
                <p:cNvSpPr>
                  <a:spLocks noChangeArrowheads="1"/>
                </p:cNvSpPr>
                <p:nvPr/>
              </p:nvSpPr>
              <p:spPr bwMode="auto">
                <a:xfrm>
                  <a:off x="5904784" y="5440220"/>
                  <a:ext cx="2357908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26" name="AutoShape 10"/>
            <p:cNvSpPr>
              <a:spLocks noChangeArrowheads="1"/>
            </p:cNvSpPr>
            <p:nvPr/>
          </p:nvSpPr>
          <p:spPr bwMode="auto">
            <a:xfrm rot="21096990">
              <a:off x="7266776" y="3316779"/>
              <a:ext cx="381000" cy="2458525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64510" y="471949"/>
            <a:ext cx="3854244" cy="2652251"/>
            <a:chOff x="4864510" y="471949"/>
            <a:chExt cx="3854244" cy="2652251"/>
          </a:xfrm>
        </p:grpSpPr>
        <p:grpSp>
          <p:nvGrpSpPr>
            <p:cNvPr id="5" name="Group 4"/>
            <p:cNvGrpSpPr/>
            <p:nvPr/>
          </p:nvGrpSpPr>
          <p:grpSpPr>
            <a:xfrm>
              <a:off x="4864510" y="471949"/>
              <a:ext cx="3854244" cy="1071716"/>
              <a:chOff x="3635478" y="816078"/>
              <a:chExt cx="3854244" cy="107171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3635478" y="816078"/>
                <a:ext cx="3854244" cy="1071716"/>
                <a:chOff x="3635478" y="796414"/>
                <a:chExt cx="3854244" cy="1071716"/>
              </a:xfrm>
            </p:grpSpPr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3635478" y="796414"/>
                  <a:ext cx="3854244" cy="1071716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6699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lnSpc>
                      <a:spcPct val="120000"/>
                    </a:lnSpc>
                  </a:pPr>
                  <a:endParaRPr lang="en-US" sz="2000" dirty="0">
                    <a:solidFill>
                      <a:srgbClr val="26AF00"/>
                    </a:solidFill>
                    <a:latin typeface="Verdana" charset="0"/>
                  </a:endParaRPr>
                </a:p>
              </p:txBody>
            </p:sp>
            <p:sp>
              <p:nvSpPr>
                <p:cNvPr id="36" name="Rectangle 10"/>
                <p:cNvSpPr>
                  <a:spLocks noChangeArrowheads="1"/>
                </p:cNvSpPr>
                <p:nvPr/>
              </p:nvSpPr>
              <p:spPr bwMode="auto">
                <a:xfrm>
                  <a:off x="3799536" y="921502"/>
                  <a:ext cx="3526128" cy="808975"/>
                </a:xfrm>
                <a:prstGeom prst="rect">
                  <a:avLst/>
                </a:prstGeom>
                <a:noFill/>
                <a:ln w="19050" cmpd="sng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956876" y="1083034"/>
                <a:ext cx="3211448" cy="533400"/>
                <a:chOff x="4012804" y="1092866"/>
                <a:chExt cx="3211448" cy="533400"/>
              </a:xfrm>
            </p:grpSpPr>
            <p:sp>
              <p:nvSpPr>
                <p:cNvPr id="37" name="AutoShape 20"/>
                <p:cNvSpPr>
                  <a:spLocks noChangeArrowheads="1"/>
                </p:cNvSpPr>
                <p:nvPr/>
              </p:nvSpPr>
              <p:spPr bwMode="auto">
                <a:xfrm>
                  <a:off x="4012804" y="1092866"/>
                  <a:ext cx="914400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9D9D9"/>
                </a:solidFill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smtClean="0">
                      <a:solidFill>
                        <a:srgbClr val="000000"/>
                      </a:solidFill>
                      <a:latin typeface="Verdana" charset="0"/>
                    </a:rPr>
                    <a:t>AND</a:t>
                  </a:r>
                  <a:endParaRPr lang="en-US" sz="2000" dirty="0">
                    <a:solidFill>
                      <a:srgbClr val="000000"/>
                    </a:solidFill>
                    <a:latin typeface="Verdana" charset="0"/>
                  </a:endParaRPr>
                </a:p>
              </p:txBody>
            </p:sp>
            <p:sp>
              <p:nvSpPr>
                <p:cNvPr id="2" name="Rectangle 1"/>
                <p:cNvSpPr/>
                <p:nvPr/>
              </p:nvSpPr>
              <p:spPr bwMode="auto">
                <a:xfrm>
                  <a:off x="4992328" y="1130709"/>
                  <a:ext cx="2231924" cy="42278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lnSpc>
                      <a:spcPct val="120000"/>
                    </a:lnSpc>
                  </a:pPr>
                  <a:r>
                    <a:rPr lang="en-US" sz="2400" dirty="0">
                      <a:solidFill>
                        <a:srgbClr val="26AF00"/>
                      </a:solidFill>
                      <a:latin typeface="Verdana" charset="0"/>
                    </a:rPr>
                    <a:t>is the default</a:t>
                  </a:r>
                </a:p>
              </p:txBody>
            </p:sp>
          </p:grpSp>
        </p:grpSp>
        <p:sp>
          <p:nvSpPr>
            <p:cNvPr id="41" name="AutoShape 19"/>
            <p:cNvSpPr>
              <a:spLocks noChangeArrowheads="1"/>
            </p:cNvSpPr>
            <p:nvPr/>
          </p:nvSpPr>
          <p:spPr bwMode="auto">
            <a:xfrm rot="16200000">
              <a:off x="7228908" y="2004320"/>
              <a:ext cx="1924665" cy="315095"/>
            </a:xfrm>
            <a:prstGeom prst="leftArrow">
              <a:avLst>
                <a:gd name="adj1" fmla="val 50000"/>
                <a:gd name="adj2" fmla="val 94536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45" name="Rounded Rectangle 11"/>
          <p:cNvSpPr>
            <a:spLocks noChangeArrowheads="1"/>
          </p:cNvSpPr>
          <p:nvPr/>
        </p:nvSpPr>
        <p:spPr bwMode="auto">
          <a:xfrm>
            <a:off x="517054" y="5611001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9" y="692459"/>
            <a:ext cx="8629142" cy="50011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91995" y="4041057"/>
            <a:ext cx="6960010" cy="2271252"/>
            <a:chOff x="1091995" y="4041057"/>
            <a:chExt cx="6960010" cy="2271252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1091995" y="4041057"/>
              <a:ext cx="6960010" cy="2271252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1304154" y="4234070"/>
              <a:ext cx="6535691" cy="18520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1484671" y="4414685"/>
              <a:ext cx="6174658" cy="15043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The </a:t>
              </a:r>
              <a:r>
                <a:rPr lang="en-US" sz="2800" dirty="0" err="1" smtClean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 term and subheading is in the 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search builder.  This 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is the first step 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in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writing the search program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. 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35" name="AutoShape 19"/>
          <p:cNvSpPr>
            <a:spLocks noChangeArrowheads="1"/>
          </p:cNvSpPr>
          <p:nvPr/>
        </p:nvSpPr>
        <p:spPr bwMode="auto">
          <a:xfrm rot="7155683">
            <a:off x="5070507" y="3216421"/>
            <a:ext cx="2548882" cy="355116"/>
          </a:xfrm>
          <a:prstGeom prst="leftArrow">
            <a:avLst>
              <a:gd name="adj1" fmla="val 50000"/>
              <a:gd name="adj2" fmla="val 10996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9" y="820278"/>
            <a:ext cx="8629142" cy="500113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5690" y="3785420"/>
            <a:ext cx="8229600" cy="2679290"/>
          </a:xfrm>
          <a:prstGeom prst="rect">
            <a:avLst/>
          </a:prstGeom>
          <a:solidFill>
            <a:schemeClr val="bg1"/>
          </a:solidFill>
          <a:ln w="114300">
            <a:solidFill>
              <a:srgbClr val="648BB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96413" y="4031226"/>
            <a:ext cx="7737987" cy="2211973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832555" y="1061883"/>
            <a:ext cx="3323304" cy="4896464"/>
            <a:chOff x="4832555" y="1061883"/>
            <a:chExt cx="3323304" cy="4896464"/>
          </a:xfrm>
        </p:grpSpPr>
        <p:grpSp>
          <p:nvGrpSpPr>
            <p:cNvPr id="5" name="Group 4"/>
            <p:cNvGrpSpPr/>
            <p:nvPr/>
          </p:nvGrpSpPr>
          <p:grpSpPr>
            <a:xfrm>
              <a:off x="7470059" y="1061883"/>
              <a:ext cx="685800" cy="417871"/>
              <a:chOff x="5410200" y="990600"/>
              <a:chExt cx="533400" cy="304800"/>
            </a:xfrm>
          </p:grpSpPr>
          <p:sp>
            <p:nvSpPr>
              <p:cNvPr id="6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 flipV="1">
              <a:off x="4832555" y="5272547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18" name="Rectangle 17"/>
          <p:cNvSpPr/>
          <p:nvPr/>
        </p:nvSpPr>
        <p:spPr bwMode="auto">
          <a:xfrm>
            <a:off x="2659625" y="5358581"/>
            <a:ext cx="2172930" cy="550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8411"/>
                </a:solidFill>
                <a:latin typeface="Verdana" charset="0"/>
              </a:rPr>
              <a:t>and click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72495" y="4318819"/>
            <a:ext cx="6975990" cy="685800"/>
            <a:chOff x="1135623" y="4407309"/>
            <a:chExt cx="6975990" cy="685800"/>
          </a:xfrm>
        </p:grpSpPr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2635043" y="4407309"/>
              <a:ext cx="5476570" cy="685800"/>
              <a:chOff x="1344" y="2208"/>
              <a:chExt cx="1872" cy="432"/>
            </a:xfrm>
          </p:grpSpPr>
          <p:sp>
            <p:nvSpPr>
              <p:cNvPr id="15" name="AutoShape 20"/>
              <p:cNvSpPr>
                <a:spLocks noChangeArrowheads="1"/>
              </p:cNvSpPr>
              <p:nvPr/>
            </p:nvSpPr>
            <p:spPr bwMode="auto">
              <a:xfrm flipV="1">
                <a:off x="1344" y="2208"/>
                <a:ext cx="1872" cy="4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1440" y="2304"/>
                <a:ext cx="1680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191919"/>
                    </a:solidFill>
                    <a:latin typeface="Verdana" charset="0"/>
                  </a:rPr>
                  <a:t>Molecular targeted therapy</a:t>
                </a:r>
                <a:endParaRPr lang="en-US" sz="2800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1135623" y="4478594"/>
              <a:ext cx="1312609" cy="55060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9" name="AutoShape 10"/>
          <p:cNvSpPr>
            <a:spLocks noChangeArrowheads="1"/>
          </p:cNvSpPr>
          <p:nvPr/>
        </p:nvSpPr>
        <p:spPr bwMode="auto">
          <a:xfrm rot="20758049">
            <a:off x="4282936" y="1357535"/>
            <a:ext cx="379412" cy="2856141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21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811570"/>
            <a:ext cx="8667750" cy="31432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82877" y="2467893"/>
            <a:ext cx="5943599" cy="3755924"/>
            <a:chOff x="1882877" y="2684205"/>
            <a:chExt cx="5943599" cy="3755924"/>
          </a:xfrm>
        </p:grpSpPr>
        <p:grpSp>
          <p:nvGrpSpPr>
            <p:cNvPr id="13" name="Group 12"/>
            <p:cNvGrpSpPr/>
            <p:nvPr/>
          </p:nvGrpSpPr>
          <p:grpSpPr>
            <a:xfrm>
              <a:off x="1882877" y="3017542"/>
              <a:ext cx="4591665" cy="3422587"/>
              <a:chOff x="2276167" y="2801232"/>
              <a:chExt cx="4591665" cy="342258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276167" y="4766187"/>
                <a:ext cx="4591665" cy="1457632"/>
                <a:chOff x="2276167" y="4766187"/>
                <a:chExt cx="4591665" cy="1457632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2276167" y="4766187"/>
                  <a:ext cx="4591665" cy="1457632"/>
                  <a:chOff x="2667000" y="5334000"/>
                  <a:chExt cx="5334000" cy="1371600"/>
                </a:xfrm>
              </p:grpSpPr>
              <p:sp>
                <p:nvSpPr>
                  <p:cNvPr id="2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2667000" y="5334000"/>
                    <a:ext cx="5334000" cy="1371600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7B9CC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lnSpc>
                        <a:spcPct val="70000"/>
                      </a:lnSpc>
                    </a:pPr>
                    <a:r>
                      <a:rPr lang="en-US" sz="3600" dirty="0">
                        <a:solidFill>
                          <a:schemeClr val="bg1"/>
                        </a:solidFill>
                        <a:latin typeface="Verdana" charset="0"/>
                      </a:rPr>
                      <a:t>  </a:t>
                    </a:r>
                  </a:p>
                </p:txBody>
              </p:sp>
              <p:sp>
                <p:nvSpPr>
                  <p:cNvPr id="2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817254" y="5478379"/>
                    <a:ext cx="5033493" cy="1082842"/>
                  </a:xfrm>
                  <a:prstGeom prst="rect">
                    <a:avLst/>
                  </a:prstGeom>
                  <a:noFill/>
                  <a:ln w="28575">
                    <a:solidFill>
                      <a:srgbClr val="5DC268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dirty="0"/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2708788" y="5255340"/>
                  <a:ext cx="3727745" cy="457200"/>
                  <a:chOff x="3952568" y="5294670"/>
                  <a:chExt cx="3727745" cy="457200"/>
                </a:xfrm>
              </p:grpSpPr>
              <p:sp>
                <p:nvSpPr>
                  <p:cNvPr id="26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3952568" y="5303272"/>
                    <a:ext cx="1199535" cy="43876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r>
                      <a:rPr lang="en-US" sz="3200" dirty="0">
                        <a:solidFill>
                          <a:srgbClr val="2B5D8F"/>
                        </a:solidFill>
                        <a:latin typeface="Verdana" charset="0"/>
                      </a:rPr>
                      <a:t>C</a:t>
                    </a:r>
                    <a:r>
                      <a:rPr lang="en-US" sz="3200" dirty="0" smtClean="0">
                        <a:solidFill>
                          <a:srgbClr val="2B5D8F"/>
                        </a:solidFill>
                        <a:latin typeface="Verdana" charset="0"/>
                      </a:rPr>
                      <a:t>lick</a:t>
                    </a:r>
                    <a:endParaRPr lang="en-US" sz="3200" dirty="0">
                      <a:solidFill>
                        <a:srgbClr val="2B5D8F"/>
                      </a:solidFill>
                      <a:latin typeface="Verdana" charset="0"/>
                    </a:endParaRPr>
                  </a:p>
                </p:txBody>
              </p:sp>
              <p:sp>
                <p:nvSpPr>
                  <p:cNvPr id="27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5241913" y="5294670"/>
                    <a:ext cx="2438400" cy="4572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r>
                      <a:rPr lang="en-US" sz="1600" dirty="0" smtClean="0">
                        <a:latin typeface="Verdana" charset="0"/>
                      </a:rPr>
                      <a:t>Add to search </a:t>
                    </a:r>
                    <a:r>
                      <a:rPr lang="en-US" sz="1600" dirty="0">
                        <a:latin typeface="Verdana" charset="0"/>
                      </a:rPr>
                      <a:t>b</a:t>
                    </a:r>
                    <a:r>
                      <a:rPr lang="en-US" sz="1600" dirty="0" smtClean="0">
                        <a:latin typeface="Verdana" charset="0"/>
                      </a:rPr>
                      <a:t>uilder</a:t>
                    </a:r>
                    <a:endParaRPr lang="en-US" sz="1600" dirty="0">
                      <a:latin typeface="Verdana" charset="0"/>
                    </a:endParaRPr>
                  </a:p>
                </p:txBody>
              </p:sp>
            </p:grpSp>
          </p:grpSp>
          <p:sp>
            <p:nvSpPr>
              <p:cNvPr id="30" name="AutoShape 10"/>
              <p:cNvSpPr>
                <a:spLocks noChangeArrowheads="1"/>
              </p:cNvSpPr>
              <p:nvPr/>
            </p:nvSpPr>
            <p:spPr bwMode="auto">
              <a:xfrm rot="1559221">
                <a:off x="6229991" y="2801232"/>
                <a:ext cx="435380" cy="2655150"/>
              </a:xfrm>
              <a:prstGeom prst="upArrow">
                <a:avLst>
                  <a:gd name="adj1" fmla="val 49392"/>
                  <a:gd name="adj2" fmla="val 106538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653981" y="2684205"/>
              <a:ext cx="1172495" cy="358877"/>
              <a:chOff x="5410200" y="990600"/>
              <a:chExt cx="533400" cy="304800"/>
            </a:xfrm>
          </p:grpSpPr>
          <p:sp>
            <p:nvSpPr>
              <p:cNvPr id="50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1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87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327660" y="1076519"/>
            <a:ext cx="848868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i="1" u="sng" dirty="0" smtClean="0">
                <a:latin typeface="Calibri" charset="0"/>
                <a:ea typeface="Calibri" charset="0"/>
                <a:cs typeface="Calibri" charset="0"/>
              </a:rPr>
              <a:t>Link</a:t>
            </a:r>
            <a:endParaRPr lang="en-US" sz="5400" dirty="0" smtClean="0"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Today’s power point </a:t>
            </a:r>
            <a:r>
              <a:rPr lang="en-US" sz="2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Searching PubMed for Research</a:t>
            </a:r>
            <a:r>
              <a:rPr lang="en-US" sz="2800" i="1" dirty="0" smtClean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under</a:t>
            </a: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Orientations and Presentations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http</a:t>
            </a:r>
            <a:r>
              <a:rPr lang="en-US" sz="28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://</a:t>
            </a:r>
            <a:r>
              <a:rPr lang="en-US" sz="2800" dirty="0" err="1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/libraries/schools/</a:t>
            </a:r>
            <a:r>
              <a:rPr lang="en-US" sz="2800" dirty="0" err="1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som.aspx</a:t>
            </a:r>
            <a:endParaRPr lang="en-US" sz="28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10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1036075"/>
            <a:ext cx="8717280" cy="32557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56070" y="4567084"/>
            <a:ext cx="5943600" cy="1752600"/>
            <a:chOff x="1676400" y="3962400"/>
            <a:chExt cx="5943600" cy="1752600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676400" y="3962400"/>
              <a:ext cx="5943600" cy="17526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859389" y="4114800"/>
              <a:ext cx="5556148" cy="14477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41176" y="4343400"/>
              <a:ext cx="4958603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 second                 term 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is in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search program “box”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4110318" y="4191000"/>
              <a:ext cx="1528482" cy="609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16" name="AutoShape 19"/>
          <p:cNvSpPr>
            <a:spLocks noChangeArrowheads="1"/>
          </p:cNvSpPr>
          <p:nvPr/>
        </p:nvSpPr>
        <p:spPr bwMode="auto">
          <a:xfrm rot="7100266">
            <a:off x="5046501" y="3645783"/>
            <a:ext cx="2700198" cy="355116"/>
          </a:xfrm>
          <a:prstGeom prst="leftArrow">
            <a:avLst>
              <a:gd name="adj1" fmla="val 50000"/>
              <a:gd name="adj2" fmla="val 12029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898423"/>
            <a:ext cx="8717280" cy="32557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8200" y="4353232"/>
            <a:ext cx="7467600" cy="1981200"/>
            <a:chOff x="228600" y="3581400"/>
            <a:chExt cx="7467600" cy="1981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28600" y="3581400"/>
              <a:ext cx="7467600" cy="1981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90939" y="3733800"/>
              <a:ext cx="7142922" cy="1676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33400" y="3962400"/>
              <a:ext cx="6137413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The search program is complete.</a:t>
              </a:r>
              <a:endParaRPr lang="en-US" sz="3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095500" y="4648200"/>
              <a:ext cx="105520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</a:t>
              </a:r>
              <a:endParaRPr lang="en-US" sz="2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3313043" y="4648200"/>
              <a:ext cx="2678596" cy="609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Search PubMed</a:t>
              </a: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235105" y="3116826"/>
            <a:ext cx="328360" cy="2536722"/>
          </a:xfrm>
          <a:prstGeom prst="upArrow">
            <a:avLst>
              <a:gd name="adj1" fmla="val 50000"/>
              <a:gd name="adj2" fmla="val 11139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                 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53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304800" y="304800"/>
            <a:ext cx="49530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AND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14800" y="1846217"/>
            <a:ext cx="4343400" cy="4267200"/>
            <a:chOff x="4114800" y="1846217"/>
            <a:chExt cx="4343400" cy="42672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114800" y="1846217"/>
              <a:ext cx="4343400" cy="42672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461820" y="3256192"/>
              <a:ext cx="2384323" cy="1077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i="1" dirty="0" smtClean="0">
                  <a:latin typeface="Verdana" charset="0"/>
                </a:rPr>
                <a:t>Molecular targeted</a:t>
              </a:r>
            </a:p>
            <a:p>
              <a:pPr algn="ctr" eaLnBrk="0" hangingPunct="0"/>
              <a:r>
                <a:rPr lang="en-US" sz="2000" i="1" dirty="0" smtClean="0">
                  <a:latin typeface="Verdana" charset="0"/>
                </a:rPr>
                <a:t>therapy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00" y="1828800"/>
            <a:ext cx="4267200" cy="4267200"/>
            <a:chOff x="762000" y="1828800"/>
            <a:chExt cx="4267200" cy="42672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762000" y="1828800"/>
              <a:ext cx="4267200" cy="42672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990600" y="2558145"/>
              <a:ext cx="3124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Breast neoplasms/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>
                  <a:latin typeface="Verdana" charset="0"/>
                </a:rPr>
                <a:t>d</a:t>
              </a:r>
              <a:r>
                <a:rPr lang="en-US" sz="2000" i="1" dirty="0" smtClean="0">
                  <a:latin typeface="Verdana" charset="0"/>
                </a:rPr>
                <a:t>rug therapy</a:t>
              </a:r>
            </a:p>
          </p:txBody>
        </p:sp>
      </p:grpSp>
      <p:sp>
        <p:nvSpPr>
          <p:cNvPr id="1273878" name="Rectangle 22"/>
          <p:cNvSpPr>
            <a:spLocks noChangeArrowheads="1"/>
          </p:cNvSpPr>
          <p:nvPr/>
        </p:nvSpPr>
        <p:spPr bwMode="auto">
          <a:xfrm>
            <a:off x="41910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9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7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5907" name="Rectangle 3"/>
          <p:cNvSpPr>
            <a:spLocks noChangeArrowheads="1"/>
          </p:cNvSpPr>
          <p:nvPr/>
        </p:nvSpPr>
        <p:spPr bwMode="auto">
          <a:xfrm>
            <a:off x="304800" y="263525"/>
            <a:ext cx="46482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OR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8800" y="1219200"/>
            <a:ext cx="5638800" cy="5334000"/>
            <a:chOff x="1828800" y="1219200"/>
            <a:chExt cx="5638800" cy="5334000"/>
          </a:xfrm>
        </p:grpSpPr>
        <p:sp>
          <p:nvSpPr>
            <p:cNvPr id="59397" name="Oval 13"/>
            <p:cNvSpPr>
              <a:spLocks noChangeArrowheads="1"/>
            </p:cNvSpPr>
            <p:nvPr/>
          </p:nvSpPr>
          <p:spPr bwMode="auto">
            <a:xfrm>
              <a:off x="1828800" y="1219200"/>
              <a:ext cx="5638800" cy="5334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59398" name="Rectangle 14"/>
            <p:cNvSpPr>
              <a:spLocks noChangeArrowheads="1"/>
            </p:cNvSpPr>
            <p:nvPr/>
          </p:nvSpPr>
          <p:spPr bwMode="auto">
            <a:xfrm>
              <a:off x="5105400" y="3200400"/>
              <a:ext cx="2133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i="1" dirty="0" smtClean="0">
                  <a:latin typeface="Verdana" charset="0"/>
                </a:rPr>
                <a:t>chemotherapy</a:t>
              </a:r>
              <a:endParaRPr lang="en-US" sz="2000" i="1" dirty="0">
                <a:latin typeface="Verdana" charset="0"/>
              </a:endParaRPr>
            </a:p>
          </p:txBody>
        </p:sp>
        <p:sp>
          <p:nvSpPr>
            <p:cNvPr id="59399" name="Rectangle 15"/>
            <p:cNvSpPr>
              <a:spLocks noChangeArrowheads="1"/>
            </p:cNvSpPr>
            <p:nvPr/>
          </p:nvSpPr>
          <p:spPr bwMode="auto">
            <a:xfrm>
              <a:off x="4343400" y="3657600"/>
              <a:ext cx="609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OR</a:t>
              </a:r>
            </a:p>
          </p:txBody>
        </p:sp>
        <p:sp>
          <p:nvSpPr>
            <p:cNvPr id="59400" name="Rectangle 17"/>
            <p:cNvSpPr>
              <a:spLocks noChangeArrowheads="1"/>
            </p:cNvSpPr>
            <p:nvPr/>
          </p:nvSpPr>
          <p:spPr bwMode="auto">
            <a:xfrm>
              <a:off x="2133600" y="3048000"/>
              <a:ext cx="2133600" cy="174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i="1" dirty="0">
                  <a:latin typeface="Verdana" charset="0"/>
                </a:rPr>
                <a:t>m</a:t>
              </a:r>
              <a:r>
                <a:rPr lang="en-US" sz="2000" i="1" dirty="0" smtClean="0">
                  <a:latin typeface="Verdana" charset="0"/>
                </a:rPr>
                <a:t>olecular</a:t>
              </a:r>
            </a:p>
            <a:p>
              <a:pPr algn="ctr" eaLnBrk="0" hangingPunct="0"/>
              <a:r>
                <a:rPr lang="en-US" sz="2000" i="1" dirty="0">
                  <a:latin typeface="Verdana" charset="0"/>
                </a:rPr>
                <a:t>t</a:t>
              </a:r>
              <a:r>
                <a:rPr lang="en-US" sz="2000" i="1" dirty="0" smtClean="0">
                  <a:latin typeface="Verdana" charset="0"/>
                </a:rPr>
                <a:t>argeted</a:t>
              </a:r>
            </a:p>
            <a:p>
              <a:pPr algn="ctr" eaLnBrk="0" hangingPunct="0"/>
              <a:r>
                <a:rPr lang="en-US" sz="2000" i="1" dirty="0" smtClean="0">
                  <a:latin typeface="Verdana" charset="0"/>
                </a:rPr>
                <a:t>therapy</a:t>
              </a:r>
              <a:endParaRPr lang="en-US" sz="2000" i="1" dirty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221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Search Results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6" y="377952"/>
            <a:ext cx="7394448" cy="6102096"/>
          </a:xfrm>
          <a:prstGeom prst="rect">
            <a:avLst/>
          </a:prstGeom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517058" y="3591232"/>
            <a:ext cx="5257800" cy="2209800"/>
            <a:chOff x="3429000" y="2324100"/>
            <a:chExt cx="5257800" cy="22098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429000" y="2324100"/>
              <a:ext cx="5257800" cy="2209800"/>
              <a:chOff x="2057400" y="2743200"/>
              <a:chExt cx="5257800" cy="2209800"/>
            </a:xfrm>
          </p:grpSpPr>
          <p:sp>
            <p:nvSpPr>
              <p:cNvPr id="7" name="Rectangle 10"/>
              <p:cNvSpPr>
                <a:spLocks noChangeArrowheads="1"/>
              </p:cNvSpPr>
              <p:nvPr/>
            </p:nvSpPr>
            <p:spPr bwMode="auto">
              <a:xfrm>
                <a:off x="2057400" y="2743200"/>
                <a:ext cx="5257800" cy="2209800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2B5D8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2174240" y="2881313"/>
                <a:ext cx="5024120" cy="196091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905250" y="2773363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807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153659">
            <a:off x="3389437" y="1732743"/>
            <a:ext cx="376238" cy="2460848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359664"/>
            <a:ext cx="7424928" cy="61386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7471" y="3399896"/>
            <a:ext cx="5941536" cy="2463201"/>
            <a:chOff x="857471" y="3399896"/>
            <a:chExt cx="5941536" cy="2463201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57471" y="3399896"/>
              <a:ext cx="794347" cy="493677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873045" y="4259210"/>
              <a:ext cx="4925962" cy="1603887"/>
              <a:chOff x="2109019" y="2627056"/>
              <a:chExt cx="4925962" cy="1603887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2109019" y="2627056"/>
                <a:ext cx="4925962" cy="1603887"/>
              </a:xfrm>
              <a:prstGeom prst="rect">
                <a:avLst/>
              </a:prstGeom>
              <a:solidFill>
                <a:schemeClr val="bg1"/>
              </a:solidFill>
              <a:ln w="76200" cmpd="sng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320412" y="2796048"/>
                <a:ext cx="4503175" cy="1265903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2531808" y="3043084"/>
                <a:ext cx="4104968" cy="7718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200" dirty="0" smtClean="0">
                    <a:solidFill>
                      <a:srgbClr val="336699"/>
                    </a:solidFill>
                    <a:latin typeface="Verdana" charset="0"/>
                  </a:rPr>
                  <a:t>Limit to humans by clicking </a:t>
                </a:r>
              </a:p>
              <a:p>
                <a:pPr algn="ctr" eaLnBrk="0" hangingPunct="0"/>
                <a:r>
                  <a:rPr lang="en-US" sz="2200" dirty="0">
                    <a:solidFill>
                      <a:srgbClr val="336699"/>
                    </a:solidFill>
                    <a:latin typeface="Verdana" charset="0"/>
                  </a:rPr>
                  <a:t>t</a:t>
                </a:r>
                <a:r>
                  <a:rPr lang="en-US" sz="2200" dirty="0" smtClean="0">
                    <a:solidFill>
                      <a:srgbClr val="336699"/>
                    </a:solidFill>
                    <a:latin typeface="Verdana" charset="0"/>
                  </a:rPr>
                  <a:t>he selection on the left.</a:t>
                </a:r>
                <a:endParaRPr lang="en-US" sz="2200" dirty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</p:grp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 rot="2280857">
              <a:off x="1572383" y="3962350"/>
              <a:ext cx="1591008" cy="367942"/>
            </a:xfrm>
            <a:prstGeom prst="leftArrow">
              <a:avLst>
                <a:gd name="adj1" fmla="val 46509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46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" y="353568"/>
            <a:ext cx="7431024" cy="61508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63070" y="1393512"/>
            <a:ext cx="4724400" cy="3050458"/>
            <a:chOff x="902110" y="1410929"/>
            <a:chExt cx="4724400" cy="305045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032819" y="1410929"/>
              <a:ext cx="1270820" cy="4572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02110" y="2861187"/>
              <a:ext cx="4724400" cy="1600200"/>
              <a:chOff x="2057400" y="4419600"/>
              <a:chExt cx="4724400" cy="16002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057400" y="4419600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807 to 620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209800" y="4572000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3139618">
              <a:off x="2418990" y="2388345"/>
              <a:ext cx="1633685" cy="388539"/>
            </a:xfrm>
            <a:prstGeom prst="leftArrow">
              <a:avLst>
                <a:gd name="adj1" fmla="val 50000"/>
                <a:gd name="adj2" fmla="val 9559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328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" y="353568"/>
            <a:ext cx="7431024" cy="61508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7974" y="864551"/>
            <a:ext cx="6477000" cy="2639568"/>
            <a:chOff x="827974" y="864551"/>
            <a:chExt cx="6477000" cy="2639568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27974" y="2838130"/>
              <a:ext cx="941832" cy="665989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656774" y="864551"/>
              <a:ext cx="4648200" cy="1752600"/>
              <a:chOff x="2247900" y="304800"/>
              <a:chExt cx="4648200" cy="1752600"/>
            </a:xfrm>
          </p:grpSpPr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2247900" y="304800"/>
                <a:ext cx="4648200" cy="1752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A79A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2501438" y="501869"/>
                <a:ext cx="4141124" cy="13269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Limit to articles that were</a:t>
                </a:r>
                <a:endParaRPr lang="en-US" sz="22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written in the </a:t>
                </a:r>
                <a:r>
                  <a:rPr lang="en-US" sz="2200" dirty="0" smtClean="0">
                    <a:solidFill>
                      <a:srgbClr val="000000"/>
                    </a:solidFill>
                    <a:latin typeface="Verdana" charset="0"/>
                  </a:rPr>
                  <a:t>past 5 years.</a:t>
                </a:r>
                <a:endParaRPr lang="en-US" sz="22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2438399" y="457200"/>
                <a:ext cx="4267201" cy="1447800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 rot="20416978">
              <a:off x="1777300" y="2599050"/>
              <a:ext cx="2564906" cy="347292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8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" y="353568"/>
            <a:ext cx="7431024" cy="61508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7304" y="4045974"/>
            <a:ext cx="5513832" cy="2300752"/>
            <a:chOff x="867304" y="4045974"/>
            <a:chExt cx="5513832" cy="230075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867304" y="4045974"/>
              <a:ext cx="1094232" cy="3810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199536" y="5051326"/>
              <a:ext cx="5181600" cy="1295400"/>
              <a:chOff x="2286000" y="2362200"/>
              <a:chExt cx="5181600" cy="1295400"/>
            </a:xfrm>
          </p:grpSpPr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286000" y="2362200"/>
                <a:ext cx="5181600" cy="12954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2438401" y="2552701"/>
                <a:ext cx="4876800" cy="914400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667000" y="2781300"/>
                <a:ext cx="4418682" cy="457200"/>
                <a:chOff x="2667000" y="2781300"/>
                <a:chExt cx="4418682" cy="457200"/>
              </a:xfrm>
            </p:grpSpPr>
            <p:sp>
              <p:nvSpPr>
                <p:cNvPr id="24" name="Rectangle 12"/>
                <p:cNvSpPr>
                  <a:spLocks noChangeArrowheads="1"/>
                </p:cNvSpPr>
                <p:nvPr/>
              </p:nvSpPr>
              <p:spPr bwMode="auto">
                <a:xfrm>
                  <a:off x="2667000" y="2781300"/>
                  <a:ext cx="8382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  <a:endParaRPr lang="en-US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5200" y="2781300"/>
                  <a:ext cx="3580482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u="sng" dirty="0" smtClean="0">
                      <a:solidFill>
                        <a:srgbClr val="336699"/>
                      </a:solidFill>
                      <a:latin typeface="Verdana" charset="0"/>
                    </a:rPr>
                    <a:t>Show additional filters</a:t>
                  </a:r>
                  <a:endParaRPr lang="en-US" u="sng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2906649">
              <a:off x="1528384" y="4840621"/>
              <a:ext cx="1350647" cy="317396"/>
            </a:xfrm>
            <a:prstGeom prst="leftArrow">
              <a:avLst>
                <a:gd name="adj1" fmla="val 46509"/>
                <a:gd name="adj2" fmla="val 9112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05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333500" y="2324100"/>
            <a:ext cx="6477000" cy="2209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Research Question Teaching Example</a:t>
            </a:r>
            <a:endParaRPr lang="en-US" sz="6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" y="362712"/>
            <a:ext cx="7449312" cy="61325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66900" y="2843980"/>
            <a:ext cx="5410200" cy="3657600"/>
            <a:chOff x="2286000" y="2209800"/>
            <a:chExt cx="5410200" cy="3657600"/>
          </a:xfrm>
        </p:grpSpPr>
        <p:grpSp>
          <p:nvGrpSpPr>
            <p:cNvPr id="14" name="Group 13"/>
            <p:cNvGrpSpPr/>
            <p:nvPr/>
          </p:nvGrpSpPr>
          <p:grpSpPr>
            <a:xfrm>
              <a:off x="2286000" y="2286000"/>
              <a:ext cx="2209800" cy="3581400"/>
              <a:chOff x="2286000" y="2286000"/>
              <a:chExt cx="2209800" cy="3581400"/>
            </a:xfrm>
          </p:grpSpPr>
          <p:pic>
            <p:nvPicPr>
              <p:cNvPr id="23" name="Picture 22" descr="Screen Shot 2015-04-13 at 11.34.1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2200" y="2362200"/>
                <a:ext cx="2052320" cy="3403600"/>
              </a:xfrm>
              <a:prstGeom prst="rect">
                <a:avLst/>
              </a:prstGeom>
              <a:ln w="28575" cmpd="sng">
                <a:solidFill>
                  <a:srgbClr val="004080"/>
                </a:solidFill>
              </a:ln>
            </p:spPr>
          </p:pic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2286000" y="2286000"/>
                <a:ext cx="2209800" cy="3581400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5" name="Rounded Rectangle 11"/>
              <p:cNvSpPr>
                <a:spLocks noChangeArrowheads="1"/>
              </p:cNvSpPr>
              <p:nvPr/>
            </p:nvSpPr>
            <p:spPr bwMode="auto">
              <a:xfrm>
                <a:off x="2286000" y="3810000"/>
                <a:ext cx="304800" cy="304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100" b="1" dirty="0"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100" b="1" dirty="0"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059579" y="2209800"/>
              <a:ext cx="4636621" cy="3086100"/>
              <a:chOff x="3059579" y="2209800"/>
              <a:chExt cx="4636621" cy="30861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953000" y="2209800"/>
                <a:ext cx="2743200" cy="3086100"/>
                <a:chOff x="3962400" y="1352550"/>
                <a:chExt cx="2743200" cy="3086100"/>
              </a:xfrm>
            </p:grpSpPr>
            <p:sp>
              <p:nvSpPr>
                <p:cNvPr id="18" name="Rectangle 9"/>
                <p:cNvSpPr>
                  <a:spLocks noChangeArrowheads="1"/>
                </p:cNvSpPr>
                <p:nvPr/>
              </p:nvSpPr>
              <p:spPr bwMode="auto">
                <a:xfrm>
                  <a:off x="3962400" y="1352550"/>
                  <a:ext cx="2743200" cy="30861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4173A4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50000"/>
                    </a:lnSpc>
                  </a:pPr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9" name="Rectangle 13"/>
                <p:cNvSpPr>
                  <a:spLocks noChangeArrowheads="1"/>
                </p:cNvSpPr>
                <p:nvPr/>
              </p:nvSpPr>
              <p:spPr bwMode="auto">
                <a:xfrm>
                  <a:off x="4343400" y="1676400"/>
                  <a:ext cx="1981200" cy="114300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S</a:t>
                  </a: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elect</a:t>
                  </a:r>
                </a:p>
                <a:p>
                  <a:pPr algn="ctr" eaLnBrk="0" hangingPunct="0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Languages</a:t>
                  </a:r>
                </a:p>
              </p:txBody>
            </p:sp>
            <p:sp>
              <p:nvSpPr>
                <p:cNvPr id="20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191000" y="1589028"/>
                  <a:ext cx="2286000" cy="2613143"/>
                </a:xfrm>
                <a:prstGeom prst="rect">
                  <a:avLst/>
                </a:prstGeom>
                <a:noFill/>
                <a:ln w="28575" cmpd="sng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 bwMode="auto">
                <a:xfrm>
                  <a:off x="4838700" y="3429000"/>
                  <a:ext cx="990600" cy="533400"/>
                </a:xfrm>
                <a:prstGeom prst="roundRect">
                  <a:avLst/>
                </a:prstGeom>
                <a:solidFill>
                  <a:srgbClr val="1A569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Geneva" pitchFamily="-111" charset="0"/>
                    </a:rPr>
                    <a:t>Show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endParaRPr>
                </a:p>
              </p:txBody>
            </p:sp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4533900" y="2819400"/>
                  <a:ext cx="1600200" cy="45720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80000"/>
                    </a:lnSpc>
                    <a:spcAft>
                      <a:spcPts val="600"/>
                    </a:spcAft>
                  </a:pP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and click </a:t>
                  </a:r>
                </a:p>
              </p:txBody>
            </p:sp>
          </p:grpSp>
          <p:sp>
            <p:nvSpPr>
              <p:cNvPr id="17" name="AutoShape 19"/>
              <p:cNvSpPr>
                <a:spLocks noChangeArrowheads="1"/>
              </p:cNvSpPr>
              <p:nvPr/>
            </p:nvSpPr>
            <p:spPr bwMode="auto">
              <a:xfrm rot="20509434">
                <a:off x="3059579" y="4908819"/>
                <a:ext cx="2949157" cy="347292"/>
              </a:xfrm>
              <a:prstGeom prst="leftArrow">
                <a:avLst>
                  <a:gd name="adj1" fmla="val 49898"/>
                  <a:gd name="adj2" fmla="val 73747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72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0" y="356616"/>
            <a:ext cx="7455408" cy="61447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5924" y="2278626"/>
            <a:ext cx="8112488" cy="2057400"/>
            <a:chOff x="277368" y="2819400"/>
            <a:chExt cx="8112488" cy="2057400"/>
          </a:xfrm>
        </p:grpSpPr>
        <p:grpSp>
          <p:nvGrpSpPr>
            <p:cNvPr id="4" name="Group 3"/>
            <p:cNvGrpSpPr/>
            <p:nvPr/>
          </p:nvGrpSpPr>
          <p:grpSpPr>
            <a:xfrm>
              <a:off x="1905000" y="2819400"/>
              <a:ext cx="6484856" cy="1225897"/>
              <a:chOff x="1905000" y="3048694"/>
              <a:chExt cx="5334000" cy="1225897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905000" y="3048694"/>
                <a:ext cx="5334000" cy="1066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2019299" y="3190511"/>
                <a:ext cx="5105400" cy="783167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2171568" y="3320484"/>
                <a:ext cx="4800863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2800" dirty="0" smtClean="0">
                    <a:solidFill>
                      <a:schemeClr val="bg1">
                        <a:lumMod val="50000"/>
                      </a:schemeClr>
                    </a:solidFill>
                    <a:latin typeface="Verdana" charset="0"/>
                  </a:rPr>
                  <a:t>English to activate filter</a:t>
                </a:r>
                <a:endParaRPr lang="en-US" sz="2800" u="sng" dirty="0" smtClean="0">
                  <a:solidFill>
                    <a:schemeClr val="bg1">
                      <a:lumMod val="50000"/>
                    </a:schemeClr>
                  </a:solidFill>
                  <a:latin typeface="Verdana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77368" y="3975576"/>
              <a:ext cx="2703890" cy="901224"/>
              <a:chOff x="277368" y="3975576"/>
              <a:chExt cx="2703890" cy="901224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277368" y="4343400"/>
                <a:ext cx="914400" cy="533400"/>
              </a:xfrm>
              <a:prstGeom prst="rect">
                <a:avLst/>
              </a:prstGeom>
              <a:noFill/>
              <a:ln w="5715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AutoShape 19"/>
              <p:cNvSpPr>
                <a:spLocks noChangeArrowheads="1"/>
              </p:cNvSpPr>
              <p:nvPr/>
            </p:nvSpPr>
            <p:spPr bwMode="auto">
              <a:xfrm rot="19633682">
                <a:off x="1140169" y="3975576"/>
                <a:ext cx="1841089" cy="350722"/>
              </a:xfrm>
              <a:prstGeom prst="leftArrow">
                <a:avLst>
                  <a:gd name="adj1" fmla="val 50000"/>
                  <a:gd name="adj2" fmla="val 80762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9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" y="362712"/>
            <a:ext cx="7455408" cy="613257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22987" y="1410929"/>
            <a:ext cx="4744065" cy="4181168"/>
            <a:chOff x="2022987" y="1410929"/>
            <a:chExt cx="4744065" cy="418116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022987" y="1410929"/>
              <a:ext cx="1329813" cy="4572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42652" y="1844316"/>
              <a:ext cx="4724400" cy="3747781"/>
              <a:chOff x="2057400" y="2119619"/>
              <a:chExt cx="4724400" cy="37477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057400" y="4267200"/>
                <a:ext cx="4724400" cy="1600200"/>
                <a:chOff x="2057400" y="4419600"/>
                <a:chExt cx="4724400" cy="1600200"/>
              </a:xfrm>
            </p:grpSpPr>
            <p:sp>
              <p:nvSpPr>
                <p:cNvPr id="9" name="Rectangle 9"/>
                <p:cNvSpPr>
                  <a:spLocks noChangeArrowheads="1"/>
                </p:cNvSpPr>
                <p:nvPr/>
              </p:nvSpPr>
              <p:spPr bwMode="auto">
                <a:xfrm>
                  <a:off x="2057400" y="4419600"/>
                  <a:ext cx="4724400" cy="1600200"/>
                </a:xfrm>
                <a:prstGeom prst="rect">
                  <a:avLst/>
                </a:prstGeom>
                <a:solidFill>
                  <a:schemeClr val="bg1"/>
                </a:solidFill>
                <a:ln w="88900">
                  <a:solidFill>
                    <a:srgbClr val="2E5D8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Results are </a:t>
                  </a: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now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r</a:t>
                  </a: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educed to 581</a:t>
                  </a:r>
                  <a:endParaRPr lang="en-US" sz="5400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0" name="Rectangle 10"/>
                <p:cNvSpPr>
                  <a:spLocks noChangeArrowheads="1"/>
                </p:cNvSpPr>
                <p:nvPr/>
              </p:nvSpPr>
              <p:spPr bwMode="auto">
                <a:xfrm>
                  <a:off x="2209800" y="4572000"/>
                  <a:ext cx="4419600" cy="1295400"/>
                </a:xfrm>
                <a:prstGeom prst="rect">
                  <a:avLst/>
                </a:prstGeom>
                <a:noFill/>
                <a:ln w="28575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8" name="AutoShape 19"/>
              <p:cNvSpPr>
                <a:spLocks noChangeArrowheads="1"/>
              </p:cNvSpPr>
              <p:nvPr/>
            </p:nvSpPr>
            <p:spPr bwMode="auto">
              <a:xfrm rot="4148156">
                <a:off x="2162657" y="3193769"/>
                <a:ext cx="2536839" cy="388539"/>
              </a:xfrm>
              <a:prstGeom prst="leftArrow">
                <a:avLst>
                  <a:gd name="adj1" fmla="val 50000"/>
                  <a:gd name="adj2" fmla="val 109674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5990" y="3801396"/>
            <a:ext cx="765048" cy="533400"/>
          </a:xfrm>
          <a:prstGeom prst="rect">
            <a:avLst/>
          </a:prstGeom>
          <a:noFill/>
          <a:ln w="76200" cmpd="sng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333500" y="2324100"/>
            <a:ext cx="6477000" cy="2209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Creating a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My NCBI Account</a:t>
            </a:r>
            <a:endParaRPr lang="en-US" sz="6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" y="362712"/>
            <a:ext cx="7455408" cy="613257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696929" y="310126"/>
            <a:ext cx="4621160" cy="2598994"/>
            <a:chOff x="3696929" y="310126"/>
            <a:chExt cx="4621160" cy="2598994"/>
          </a:xfrm>
        </p:grpSpPr>
        <p:grpSp>
          <p:nvGrpSpPr>
            <p:cNvPr id="3" name="Group 2"/>
            <p:cNvGrpSpPr/>
            <p:nvPr/>
          </p:nvGrpSpPr>
          <p:grpSpPr>
            <a:xfrm>
              <a:off x="3696929" y="1740720"/>
              <a:ext cx="4424516" cy="1168400"/>
              <a:chOff x="2369574" y="1740720"/>
              <a:chExt cx="4424516" cy="1168400"/>
            </a:xfrm>
          </p:grpSpPr>
          <p:sp>
            <p:nvSpPr>
              <p:cNvPr id="15" name="Rounded Rectangular Callout 14"/>
              <p:cNvSpPr/>
              <p:nvPr/>
            </p:nvSpPr>
            <p:spPr bwMode="auto">
              <a:xfrm>
                <a:off x="2369574" y="1740720"/>
                <a:ext cx="4424516" cy="1168400"/>
              </a:xfrm>
              <a:prstGeom prst="wedgeRoundRectCallout">
                <a:avLst>
                  <a:gd name="adj1" fmla="val 35733"/>
                  <a:gd name="adj2" fmla="val -132279"/>
                  <a:gd name="adj3" fmla="val 16667"/>
                </a:avLst>
              </a:prstGeom>
              <a:solidFill>
                <a:schemeClr val="bg1"/>
              </a:solidFill>
              <a:ln w="92075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600" u="sng" dirty="0">
                  <a:solidFill>
                    <a:srgbClr val="5DC268"/>
                  </a:solidFill>
                  <a:latin typeface="Calibri"/>
                  <a:ea typeface="ＭＳ Ｐゴシック" charset="-128"/>
                  <a:cs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641614" y="2017252"/>
                <a:ext cx="3860771" cy="647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Sign </a:t>
                </a:r>
                <a:r>
                  <a: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in to </a:t>
                </a:r>
                <a:r>
                  <a:rPr kumimoji="0" lang="en-US" sz="3600" b="0" i="0" u="sng" strike="noStrike" cap="none" normalizeH="0" baseline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NCBI</a:t>
                </a:r>
                <a:endParaRPr kumimoji="0" lang="en-US" sz="3600" b="0" i="0" u="sng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7433186" y="310126"/>
              <a:ext cx="884903" cy="292100"/>
            </a:xfrm>
            <a:prstGeom prst="rect">
              <a:avLst/>
            </a:prstGeom>
            <a:noFill/>
            <a:ln w="76200" cap="flat" cmpd="sng" algn="ctr">
              <a:solidFill>
                <a:srgbClr val="00FA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3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9" y="672084"/>
            <a:ext cx="8359902" cy="55138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09684" y="4844436"/>
            <a:ext cx="6096000" cy="1689100"/>
            <a:chOff x="2667001" y="4864101"/>
            <a:chExt cx="6096000" cy="16891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5DC267"/>
                    </a:solidFill>
                    <a:latin typeface="Calibri"/>
                    <a:ea typeface="ＭＳ Ｐゴシック" charset="-128"/>
                    <a:cs typeface="Calibri"/>
                  </a:rPr>
                  <a:t>Click</a:t>
                </a: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ea typeface="ＭＳ Ｐゴシック" charset="-128"/>
                    <a:cs typeface="Calibri"/>
                  </a:rPr>
                  <a:t>Register for an NCBI account</a:t>
                </a:r>
              </a:p>
            </p:txBody>
          </p:sp>
        </p:grp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741450">
            <a:off x="2248950" y="4520777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5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000" dirty="0">
                  <a:solidFill>
                    <a:srgbClr val="00B050"/>
                  </a:solidFill>
                  <a:latin typeface="Calibri"/>
                  <a:ea typeface="ＭＳ Ｐゴシック" charset="-128"/>
                  <a:cs typeface="Calibri"/>
                </a:rPr>
                <a:t>Fill out form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FFFF"/>
                    </a:solidFill>
                    <a:latin typeface="Calibri"/>
                    <a:ea typeface="ＭＳ Ｐゴシック" charset="-128"/>
                    <a:cs typeface="Calibri"/>
                  </a:rPr>
                  <a:t>Create account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dirty="0">
                    <a:solidFill>
                      <a:srgbClr val="00B050"/>
                    </a:solidFill>
                    <a:latin typeface="Calibri"/>
                    <a:ea typeface="ＭＳ Ｐゴシック" charset="-128"/>
                    <a:cs typeface="Calibri"/>
                  </a:rPr>
                  <a:t>and click</a:t>
                </a: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2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dirty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2</a:t>
            </a:r>
            <a:r>
              <a:rPr lang="en-US" sz="240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3) Tells NCBI you are a real user requesting the account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	(not computer generated)</a:t>
            </a:r>
          </a:p>
          <a:p>
            <a:pPr defTabSz="4572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8276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7970" y="1193800"/>
            <a:ext cx="8488060" cy="5398516"/>
            <a:chOff x="327970" y="1193800"/>
            <a:chExt cx="8488060" cy="5398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" t="81" r="129" b="6268"/>
            <a:stretch/>
          </p:blipFill>
          <p:spPr>
            <a:xfrm>
              <a:off x="327970" y="1197356"/>
              <a:ext cx="8488060" cy="53949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6477000" y="1193800"/>
              <a:ext cx="1181100" cy="2159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rPr>
                <a:t>Your </a:t>
              </a:r>
              <a:r>
                <a:rPr kumimoji="0" lang="en-US" sz="10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rPr>
                <a:t>user name</a:t>
              </a:r>
              <a:endParaRPr kumimoji="0" lang="en-US" sz="10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8" name="Rounded Rectangular Callout 17"/>
          <p:cNvSpPr/>
          <p:nvPr/>
        </p:nvSpPr>
        <p:spPr bwMode="auto">
          <a:xfrm>
            <a:off x="2971800" y="254000"/>
            <a:ext cx="2925147" cy="695460"/>
          </a:xfrm>
          <a:prstGeom prst="wedgeRoundRectCallout">
            <a:avLst>
              <a:gd name="adj1" fmla="val 69809"/>
              <a:gd name="adj2" fmla="val 1088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6699"/>
                </a:solidFill>
                <a:latin typeface="Geneva" pitchFamily="-111" charset="0"/>
                <a:ea typeface="ＭＳ Ｐゴシック" charset="-128"/>
                <a:cs typeface="ＭＳ Ｐゴシック" charset="-128"/>
              </a:rPr>
              <a:t>Your username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43400" y="1155700"/>
            <a:ext cx="4102100" cy="2540000"/>
            <a:chOff x="4343400" y="1155700"/>
            <a:chExt cx="4102100" cy="2540000"/>
          </a:xfrm>
        </p:grpSpPr>
        <p:grpSp>
          <p:nvGrpSpPr>
            <p:cNvPr id="26" name="Group 25"/>
            <p:cNvGrpSpPr/>
            <p:nvPr/>
          </p:nvGrpSpPr>
          <p:grpSpPr>
            <a:xfrm>
              <a:off x="4343400" y="2527300"/>
              <a:ext cx="4102100" cy="1168400"/>
              <a:chOff x="2514600" y="2959100"/>
              <a:chExt cx="4102100" cy="1168400"/>
            </a:xfrm>
          </p:grpSpPr>
          <p:sp>
            <p:nvSpPr>
              <p:cNvPr id="21" name="Rounded Rectangular Callout 20"/>
              <p:cNvSpPr/>
              <p:nvPr/>
            </p:nvSpPr>
            <p:spPr bwMode="auto">
              <a:xfrm>
                <a:off x="2514600" y="2959100"/>
                <a:ext cx="4102100" cy="1168400"/>
              </a:xfrm>
              <a:prstGeom prst="wedgeRoundRectCallout">
                <a:avLst>
                  <a:gd name="adj1" fmla="val 35733"/>
                  <a:gd name="adj2" fmla="val -132279"/>
                  <a:gd name="adj3" fmla="val 16667"/>
                </a:avLst>
              </a:prstGeom>
              <a:solidFill>
                <a:schemeClr val="bg1"/>
              </a:solidFill>
              <a:ln w="92075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3600" u="sng" dirty="0">
                  <a:solidFill>
                    <a:srgbClr val="5DC268"/>
                  </a:solidFill>
                  <a:latin typeface="Calibri"/>
                  <a:ea typeface="ＭＳ Ｐゴシック" charset="-128"/>
                  <a:cs typeface="Calibri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2787650" y="3225800"/>
                <a:ext cx="3568700" cy="647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Geneva" pitchFamily="-111" charset="0"/>
                  </a:rPr>
                  <a:t>Click </a:t>
                </a:r>
                <a:r>
                  <a:rPr kumimoji="0" lang="en-US" sz="4000" b="0" i="0" u="sng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Geneva" pitchFamily="-111" charset="0"/>
                  </a:rPr>
                  <a:t>My NCBI</a:t>
                </a:r>
                <a:endParaRPr kumimoji="0" lang="en-US" sz="4000" b="0" i="0" u="sng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 bwMode="auto">
            <a:xfrm>
              <a:off x="7658100" y="1155700"/>
              <a:ext cx="647700" cy="292100"/>
            </a:xfrm>
            <a:prstGeom prst="rect">
              <a:avLst/>
            </a:prstGeom>
            <a:noFill/>
            <a:ln w="76200" cap="flat" cmpd="sng" algn="ctr">
              <a:solidFill>
                <a:srgbClr val="00FA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6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Click</a:t>
              </a:r>
              <a:r>
                <a:rPr lang="en-US" sz="2800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800" u="sng" dirty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3400476">
            <a:off x="6156284" y="4521638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8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7079" y="255182"/>
            <a:ext cx="8569842" cy="53162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https://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www.ted.com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/talks/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francis_collins_we_need_better_drugs_now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50064" y="938712"/>
            <a:ext cx="6566535" cy="5568413"/>
            <a:chOff x="2260697" y="991875"/>
            <a:chExt cx="6566535" cy="55684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97" y="991875"/>
              <a:ext cx="6566535" cy="5566410"/>
            </a:xfrm>
            <a:prstGeom prst="rect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6379535" y="3678865"/>
              <a:ext cx="2413591" cy="28814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2254098" y="1722474"/>
            <a:ext cx="2498653" cy="893135"/>
          </a:xfrm>
          <a:prstGeom prst="rect">
            <a:avLst/>
          </a:prstGeom>
          <a:noFill/>
          <a:ln w="76200" cap="flat" cmpd="sng" algn="ctr">
            <a:solidFill>
              <a:srgbClr val="CD1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2776" y="3652284"/>
            <a:ext cx="6145618" cy="1913860"/>
            <a:chOff x="1616153" y="2472070"/>
            <a:chExt cx="6145618" cy="1913860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616153" y="2472070"/>
              <a:ext cx="6145618" cy="1913860"/>
            </a:xfrm>
            <a:prstGeom prst="wedgeRoundRectCallout">
              <a:avLst>
                <a:gd name="adj1" fmla="val 46633"/>
                <a:gd name="adj2" fmla="val -10312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Geneva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759692" y="2737881"/>
              <a:ext cx="5858540" cy="14141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latin typeface="Calibri" charset="0"/>
                  <a:ea typeface="Calibri" charset="0"/>
                  <a:cs typeface="Calibri" charset="0"/>
                </a:rPr>
                <a:t>“Today, we know the molecular cause of 4,000 diseases, but treatments are available for only 250 of them.”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2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1072896"/>
            <a:ext cx="8454644" cy="55184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47700" y="3670300"/>
            <a:ext cx="4381500" cy="1473200"/>
            <a:chOff x="647700" y="3670300"/>
            <a:chExt cx="4381500" cy="147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647700" y="3670300"/>
              <a:ext cx="3708400" cy="1473200"/>
              <a:chOff x="736600" y="2565400"/>
              <a:chExt cx="3708400" cy="147320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736600" y="2565400"/>
                <a:ext cx="3708400" cy="1473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79375" cap="flat" cmpd="sng" algn="ctr">
                <a:solidFill>
                  <a:srgbClr val="407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980533" y="2730500"/>
                <a:ext cx="3245934" cy="1130300"/>
                <a:chOff x="942433" y="4318000"/>
                <a:chExt cx="3245934" cy="1130300"/>
              </a:xfrm>
            </p:grpSpPr>
            <p:sp>
              <p:nvSpPr>
                <p:cNvPr id="10" name="Rounded Rectangle 9"/>
                <p:cNvSpPr/>
                <p:nvPr/>
              </p:nvSpPr>
              <p:spPr bwMode="auto">
                <a:xfrm>
                  <a:off x="942433" y="4318000"/>
                  <a:ext cx="3245934" cy="1130300"/>
                </a:xfrm>
                <a:prstGeom prst="roundRect">
                  <a:avLst/>
                </a:prstGeom>
                <a:solidFill>
                  <a:schemeClr val="bg1"/>
                </a:solidFill>
                <a:ln w="41275" cap="flat" cmpd="sng" algn="ctr">
                  <a:solidFill>
                    <a:srgbClr val="6DD6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11" name="Rectangle 33"/>
                <p:cNvSpPr>
                  <a:spLocks noChangeArrowheads="1"/>
                </p:cNvSpPr>
                <p:nvPr/>
              </p:nvSpPr>
              <p:spPr bwMode="auto">
                <a:xfrm>
                  <a:off x="1148265" y="4394200"/>
                  <a:ext cx="2859669" cy="9541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dirty="0" smtClean="0">
                      <a:solidFill>
                        <a:srgbClr val="00B050"/>
                      </a:solidFill>
                      <a:latin typeface="Calibri"/>
                      <a:ea typeface="Verdana" charset="0"/>
                      <a:cs typeface="Calibri"/>
                    </a:rPr>
                    <a:t>Select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800" dirty="0" smtClean="0">
                      <a:solidFill>
                        <a:srgbClr val="00B050"/>
                      </a:solidFill>
                      <a:latin typeface="Calibri"/>
                      <a:ea typeface="Verdana" charset="0"/>
                      <a:cs typeface="Calibri"/>
                    </a:rPr>
                    <a:t>English &amp; Humans</a:t>
                  </a:r>
                  <a:endParaRPr lang="en-US" sz="2800" u="sng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</p:grpSp>
        </p:grp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4572000" y="40386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0" y="233898"/>
            <a:ext cx="4311444" cy="1488293"/>
            <a:chOff x="4572000" y="233898"/>
            <a:chExt cx="4311444" cy="1488293"/>
          </a:xfrm>
        </p:grpSpPr>
        <p:grpSp>
          <p:nvGrpSpPr>
            <p:cNvPr id="15" name="Group 14"/>
            <p:cNvGrpSpPr/>
            <p:nvPr/>
          </p:nvGrpSpPr>
          <p:grpSpPr>
            <a:xfrm>
              <a:off x="4572000" y="233898"/>
              <a:ext cx="4311444" cy="1219200"/>
              <a:chOff x="990600" y="310098"/>
              <a:chExt cx="4311444" cy="1219200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990600" y="310098"/>
                <a:ext cx="4311444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78AAD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1155700" y="462498"/>
                <a:ext cx="3953995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95400" y="584200"/>
                <a:ext cx="3657600" cy="6223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Database is PubMed</a:t>
                </a:r>
                <a:endParaRPr lang="en-US" sz="3200" u="sng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 rot="13554137">
              <a:off x="7043902" y="830778"/>
              <a:ext cx="381238" cy="1401587"/>
            </a:xfrm>
            <a:prstGeom prst="upArrow">
              <a:avLst>
                <a:gd name="adj1" fmla="val 55001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5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357570"/>
            <a:ext cx="8463280" cy="55184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4400" y="3269172"/>
            <a:ext cx="2971800" cy="1219200"/>
            <a:chOff x="914400" y="3581400"/>
            <a:chExt cx="29718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914400" y="3581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7620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059366" y="3733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1204331" y="3886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B050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B050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19433587">
            <a:off x="2497552" y="2137847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48936" y="5220209"/>
            <a:ext cx="6646127" cy="1170878"/>
            <a:chOff x="1248936" y="5220209"/>
            <a:chExt cx="6646127" cy="1170878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248936" y="5220209"/>
              <a:ext cx="6646127" cy="1170878"/>
            </a:xfrm>
            <a:prstGeom prst="wedgeRoundRectCallout">
              <a:avLst>
                <a:gd name="adj1" fmla="val -19792"/>
                <a:gd name="adj2" fmla="val 4986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561170" y="5469563"/>
              <a:ext cx="6021659" cy="63964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 may set up to 15</a:t>
              </a:r>
              <a:r>
                <a:rPr kumimoji="0" lang="en-US" sz="4000" b="0" i="0" u="none" strike="noStrike" cap="none" normalizeH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filters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26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1065493"/>
            <a:ext cx="8463280" cy="551840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05432" y="417871"/>
            <a:ext cx="3505200" cy="2608767"/>
            <a:chOff x="2708787" y="437536"/>
            <a:chExt cx="3505200" cy="2608767"/>
          </a:xfrm>
        </p:grpSpPr>
        <p:grpSp>
          <p:nvGrpSpPr>
            <p:cNvPr id="14" name="Group 13"/>
            <p:cNvGrpSpPr/>
            <p:nvPr/>
          </p:nvGrpSpPr>
          <p:grpSpPr>
            <a:xfrm>
              <a:off x="2708787" y="437536"/>
              <a:ext cx="3505200" cy="1219200"/>
              <a:chOff x="2590800" y="457200"/>
              <a:chExt cx="3505200" cy="121920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2590800" y="4572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5C91B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 bwMode="auto">
              <a:xfrm>
                <a:off x="2781300" y="6096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971800" y="8154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Click</a:t>
                </a:r>
                <a:r>
                  <a:rPr lang="en-US" sz="3200" dirty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Properties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8794889">
              <a:off x="5702281" y="1108627"/>
              <a:ext cx="299772" cy="1937676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8" y="618672"/>
            <a:ext cx="8694420" cy="5636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4737100" y="3352799"/>
            <a:ext cx="914400" cy="228600"/>
          </a:xfrm>
          <a:prstGeom prst="rect">
            <a:avLst/>
          </a:prstGeom>
          <a:noFill/>
          <a:ln w="5715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0732" y="2337889"/>
            <a:ext cx="4152900" cy="2046876"/>
            <a:chOff x="420732" y="2337889"/>
            <a:chExt cx="4152900" cy="204687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420732" y="2337889"/>
              <a:ext cx="4152900" cy="2046876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69850" cap="flat" cmpd="sng" algn="ctr">
              <a:solidFill>
                <a:srgbClr val="4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541200" y="2464525"/>
              <a:ext cx="3912325" cy="1802674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595301" y="3364414"/>
              <a:ext cx="2701472" cy="6284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sng" strike="noStrike" cap="none" normalizeH="0" baseline="0" dirty="0" smtClean="0">
                  <a:ln>
                    <a:noFill/>
                  </a:ln>
                  <a:solidFill>
                    <a:srgbClr val="163A7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Age Groups</a:t>
              </a:r>
              <a:endParaRPr kumimoji="0" lang="en-US" sz="4000" b="0" i="0" u="sng" strike="noStrike" cap="none" normalizeH="0" baseline="0" dirty="0">
                <a:ln>
                  <a:noFill/>
                </a:ln>
                <a:solidFill>
                  <a:srgbClr val="163A7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838225" y="3225973"/>
              <a:ext cx="723900" cy="825500"/>
            </a:xfrm>
            <a:prstGeom prst="rect">
              <a:avLst/>
            </a:prstGeom>
            <a:gradFill flip="none" rotWithShape="1">
              <a:gsLst>
                <a:gs pos="0">
                  <a:srgbClr val="AFB0AA">
                    <a:tint val="66000"/>
                    <a:satMod val="160000"/>
                  </a:srgbClr>
                </a:gs>
                <a:gs pos="50000">
                  <a:srgbClr val="AFB0AA">
                    <a:tint val="44500"/>
                    <a:satMod val="160000"/>
                  </a:srgbClr>
                </a:gs>
                <a:gs pos="100000">
                  <a:srgbClr val="AFB0AA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8575" cap="flat" cmpd="sng" algn="ctr">
              <a:solidFill>
                <a:srgbClr val="89A5B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normalizeH="0" baseline="0" dirty="0" smtClean="0">
                  <a:ln>
                    <a:noFill/>
                  </a:ln>
                  <a:effectLst/>
                  <a:latin typeface="Calibri" charset="0"/>
                  <a:ea typeface="Calibri" charset="0"/>
                  <a:cs typeface="Calibri" charset="0"/>
                </a:rPr>
                <a:t>+</a:t>
              </a:r>
              <a:endParaRPr kumimoji="0" lang="en-US" sz="4800" b="0" i="0" u="none" strike="noStrike" cap="none" normalizeH="0" baseline="0" dirty="0">
                <a:ln>
                  <a:noFill/>
                </a:ln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82376" y="2442499"/>
              <a:ext cx="1273628" cy="67273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Click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7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24790" y="444937"/>
            <a:ext cx="8694420" cy="5120640"/>
            <a:chOff x="218258" y="923473"/>
            <a:chExt cx="8694420" cy="5120640"/>
          </a:xfrm>
        </p:grpSpPr>
        <p:grpSp>
          <p:nvGrpSpPr>
            <p:cNvPr id="13" name="Group 12"/>
            <p:cNvGrpSpPr/>
            <p:nvPr/>
          </p:nvGrpSpPr>
          <p:grpSpPr>
            <a:xfrm>
              <a:off x="218258" y="923473"/>
              <a:ext cx="8694420" cy="5120640"/>
              <a:chOff x="218258" y="923473"/>
              <a:chExt cx="8694420" cy="5120640"/>
            </a:xfrm>
          </p:grpSpPr>
          <p:pic>
            <p:nvPicPr>
              <p:cNvPr id="2" name="Picture 1" descr="Screen Shot 2015-04-09 at 2.39.54 P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9678"/>
              <a:stretch/>
            </p:blipFill>
            <p:spPr>
              <a:xfrm>
                <a:off x="218258" y="923473"/>
                <a:ext cx="8694420" cy="512064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4700188" y="2161098"/>
                <a:ext cx="3896883" cy="38722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2895" r="3455" b="6026"/>
            <a:stretch/>
          </p:blipFill>
          <p:spPr>
            <a:xfrm>
              <a:off x="4706171" y="2329591"/>
              <a:ext cx="4038630" cy="2819465"/>
            </a:xfrm>
            <a:prstGeom prst="rect">
              <a:avLst/>
            </a:prstGeom>
          </p:spPr>
        </p:pic>
      </p:grpSp>
      <p:sp>
        <p:nvSpPr>
          <p:cNvPr id="42" name="Rounded Rectangle 41"/>
          <p:cNvSpPr/>
          <p:nvPr/>
        </p:nvSpPr>
        <p:spPr bwMode="auto">
          <a:xfrm>
            <a:off x="512747" y="2798022"/>
            <a:ext cx="3862699" cy="2580830"/>
          </a:xfrm>
          <a:prstGeom prst="roundRect">
            <a:avLst>
              <a:gd name="adj" fmla="val 13889"/>
            </a:avLst>
          </a:prstGeom>
          <a:solidFill>
            <a:srgbClr val="FFFFFF"/>
          </a:solidFill>
          <a:ln w="6985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841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94703" y="2874936"/>
            <a:ext cx="1467384" cy="5640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charset="0"/>
                <a:ea typeface="Calibri" charset="0"/>
                <a:cs typeface="Calibri" charset="0"/>
              </a:rPr>
              <a:t>Select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56033" y="3404189"/>
            <a:ext cx="2023177" cy="546848"/>
            <a:chOff x="2156033" y="3404189"/>
            <a:chExt cx="2023177" cy="546848"/>
          </a:xfrm>
        </p:grpSpPr>
        <p:sp>
          <p:nvSpPr>
            <p:cNvPr id="47" name="Rectangle 46"/>
            <p:cNvSpPr/>
            <p:nvPr/>
          </p:nvSpPr>
          <p:spPr bwMode="auto">
            <a:xfrm>
              <a:off x="2658058" y="3404189"/>
              <a:ext cx="1521152" cy="5468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All</a:t>
              </a:r>
              <a:r>
                <a:rPr kumimoji="0" lang="en-US" sz="2800" b="0" i="0" strike="noStrike" cap="none" normalizeH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Adult</a:t>
              </a:r>
            </a:p>
          </p:txBody>
        </p:sp>
        <p:sp>
          <p:nvSpPr>
            <p:cNvPr id="50" name="Rounded Rectangle 49"/>
            <p:cNvSpPr>
              <a:spLocks noChangeArrowheads="1"/>
            </p:cNvSpPr>
            <p:nvPr/>
          </p:nvSpPr>
          <p:spPr bwMode="auto">
            <a:xfrm>
              <a:off x="2156033" y="3478121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 bwMode="auto">
          <a:xfrm>
            <a:off x="4742914" y="3609872"/>
            <a:ext cx="1145137" cy="777667"/>
          </a:xfrm>
          <a:prstGeom prst="roundRect">
            <a:avLst/>
          </a:prstGeom>
          <a:noFill/>
          <a:ln w="5715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45707" y="4007145"/>
            <a:ext cx="2006608" cy="544524"/>
            <a:chOff x="2145707" y="4007145"/>
            <a:chExt cx="2006608" cy="544524"/>
          </a:xfrm>
        </p:grpSpPr>
        <p:sp>
          <p:nvSpPr>
            <p:cNvPr id="55" name="Rounded Rectangle 54"/>
            <p:cNvSpPr>
              <a:spLocks noChangeArrowheads="1"/>
            </p:cNvSpPr>
            <p:nvPr/>
          </p:nvSpPr>
          <p:spPr bwMode="auto">
            <a:xfrm>
              <a:off x="2145707" y="4091575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631163" y="4007145"/>
              <a:ext cx="1521152" cy="5445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All</a:t>
              </a:r>
              <a:r>
                <a:rPr 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 Child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35381" y="4625708"/>
            <a:ext cx="2070722" cy="562453"/>
            <a:chOff x="2135381" y="4625708"/>
            <a:chExt cx="2070722" cy="562453"/>
          </a:xfrm>
        </p:grpSpPr>
        <p:sp>
          <p:nvSpPr>
            <p:cNvPr id="56" name="Rounded Rectangle 55"/>
            <p:cNvSpPr>
              <a:spLocks noChangeArrowheads="1"/>
            </p:cNvSpPr>
            <p:nvPr/>
          </p:nvSpPr>
          <p:spPr bwMode="auto">
            <a:xfrm>
              <a:off x="2135381" y="4703771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5DC26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B05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b="1" dirty="0">
                <a:solidFill>
                  <a:srgbClr val="00B05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684951" y="4625708"/>
              <a:ext cx="1521152" cy="5624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All</a:t>
              </a:r>
              <a:r>
                <a:rPr kumimoji="0" lang="en-US" sz="2800" b="0" i="0" strike="noStrike" cap="none" normalizeH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Infant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5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" y="1277767"/>
            <a:ext cx="8425180" cy="36535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0994" y="3636402"/>
            <a:ext cx="7502012" cy="2828254"/>
            <a:chOff x="820994" y="3252944"/>
            <a:chExt cx="7502012" cy="2828254"/>
          </a:xfrm>
        </p:grpSpPr>
        <p:grpSp>
          <p:nvGrpSpPr>
            <p:cNvPr id="8" name="Group 7"/>
            <p:cNvGrpSpPr/>
            <p:nvPr/>
          </p:nvGrpSpPr>
          <p:grpSpPr>
            <a:xfrm>
              <a:off x="820994" y="4861998"/>
              <a:ext cx="7502012" cy="1219200"/>
              <a:chOff x="820994" y="4861998"/>
              <a:chExt cx="7502012" cy="1219200"/>
            </a:xfrm>
          </p:grpSpPr>
          <p:sp>
            <p:nvSpPr>
              <p:cNvPr id="36" name="Rounded Rectangle 35"/>
              <p:cNvSpPr/>
              <p:nvPr/>
            </p:nvSpPr>
            <p:spPr bwMode="auto">
              <a:xfrm>
                <a:off x="820994" y="4861998"/>
                <a:ext cx="7502012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980708" y="5024230"/>
                <a:ext cx="718006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8" name="Rectangle 33"/>
              <p:cNvSpPr>
                <a:spLocks noChangeArrowheads="1"/>
              </p:cNvSpPr>
              <p:nvPr/>
            </p:nvSpPr>
            <p:spPr bwMode="auto">
              <a:xfrm>
                <a:off x="1049533" y="5215960"/>
                <a:ext cx="704493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 smtClean="0">
                    <a:latin typeface="Calibri"/>
                    <a:ea typeface="Verdana" charset="0"/>
                    <a:cs typeface="Calibri"/>
                  </a:rPr>
                  <a:t>Check to see if </a:t>
                </a:r>
                <a:r>
                  <a:rPr lang="en-US" sz="2800" smtClean="0">
                    <a:latin typeface="Calibri"/>
                    <a:ea typeface="Verdana" charset="0"/>
                    <a:cs typeface="Calibri"/>
                  </a:rPr>
                  <a:t>all selected filters are </a:t>
                </a:r>
                <a:r>
                  <a:rPr lang="en-US" sz="2800" dirty="0">
                    <a:latin typeface="Calibri"/>
                    <a:ea typeface="Verdana" charset="0"/>
                    <a:cs typeface="Calibri"/>
                  </a:rPr>
                  <a:t>activated</a:t>
                </a:r>
                <a:endParaRPr lang="en-US" sz="2800" u="sng" dirty="0"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39" name="AutoShape 10"/>
            <p:cNvSpPr>
              <a:spLocks noChangeArrowheads="1"/>
            </p:cNvSpPr>
            <p:nvPr/>
          </p:nvSpPr>
          <p:spPr bwMode="auto">
            <a:xfrm rot="20290247">
              <a:off x="2430534" y="3252944"/>
              <a:ext cx="422674" cy="2079807"/>
            </a:xfrm>
            <a:prstGeom prst="upArrow">
              <a:avLst>
                <a:gd name="adj1" fmla="val 50000"/>
                <a:gd name="adj2" fmla="val 108008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40" name="Down Arrow 39"/>
          <p:cNvSpPr/>
          <p:nvPr/>
        </p:nvSpPr>
        <p:spPr bwMode="auto">
          <a:xfrm>
            <a:off x="7968927" y="211034"/>
            <a:ext cx="652286" cy="3576662"/>
          </a:xfrm>
          <a:prstGeom prst="downArrow">
            <a:avLst>
              <a:gd name="adj1" fmla="val 50000"/>
              <a:gd name="adj2" fmla="val 70000"/>
            </a:avLst>
          </a:prstGeom>
          <a:gradFill flip="none" rotWithShape="1">
            <a:gsLst>
              <a:gs pos="30000">
                <a:schemeClr val="bg1"/>
              </a:gs>
              <a:gs pos="0">
                <a:srgbClr val="FFEA96"/>
              </a:gs>
              <a:gs pos="50000">
                <a:srgbClr val="ACEB9F"/>
              </a:gs>
              <a:gs pos="75000">
                <a:schemeClr val="bg1"/>
              </a:gs>
              <a:gs pos="100000">
                <a:srgbClr val="FFEA96"/>
              </a:gs>
            </a:gsLst>
            <a:lin ang="16200000" scaled="1"/>
            <a:tileRect/>
          </a:gradFill>
          <a:ln w="3810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5493"/>
                </a:solidFill>
                <a:effectLst/>
                <a:latin typeface="Calibri" charset="0"/>
                <a:ea typeface="Calibri" charset="0"/>
                <a:cs typeface="Calibri" charset="0"/>
              </a:rPr>
              <a:t>Scroll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5493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625987"/>
            <a:ext cx="8672576" cy="37876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8765" y="3490450"/>
            <a:ext cx="5440925" cy="2752612"/>
            <a:chOff x="438765" y="3490450"/>
            <a:chExt cx="5440925" cy="2752612"/>
          </a:xfrm>
        </p:grpSpPr>
        <p:sp>
          <p:nvSpPr>
            <p:cNvPr id="3" name="Rectangle 2"/>
            <p:cNvSpPr/>
            <p:nvPr/>
          </p:nvSpPr>
          <p:spPr bwMode="auto">
            <a:xfrm>
              <a:off x="4717436" y="3490450"/>
              <a:ext cx="1162254" cy="245807"/>
            </a:xfrm>
            <a:prstGeom prst="rect">
              <a:avLst/>
            </a:prstGeom>
            <a:noFill/>
            <a:ln w="57150" cap="flat" cmpd="sng" algn="ctr">
              <a:solidFill>
                <a:srgbClr val="5DC2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38765" y="4196186"/>
              <a:ext cx="4968977" cy="2046876"/>
              <a:chOff x="419100" y="3960212"/>
              <a:chExt cx="4968977" cy="2046876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419100" y="3960212"/>
                <a:ext cx="4968977" cy="2046876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69850" cap="flat" cmpd="sng" algn="ctr">
                <a:solidFill>
                  <a:srgbClr val="407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39568" y="4086848"/>
                <a:ext cx="4681361" cy="180267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672326" y="4986736"/>
                <a:ext cx="3440447" cy="62846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sng" strike="noStrike" cap="none" normalizeH="0" baseline="0" dirty="0" smtClean="0">
                    <a:ln>
                      <a:noFill/>
                    </a:ln>
                    <a:solidFill>
                      <a:srgbClr val="163A71"/>
                    </a:solidFill>
                    <a:effectLst/>
                    <a:latin typeface="Calibri" charset="0"/>
                    <a:ea typeface="Calibri" charset="0"/>
                    <a:cs typeface="Calibri" charset="0"/>
                  </a:rPr>
                  <a:t>Humans or Animals</a:t>
                </a:r>
                <a:endParaRPr kumimoji="0" lang="en-US" sz="3200" b="0" i="0" u="sng" strike="noStrike" cap="none" normalizeH="0" baseline="0" dirty="0">
                  <a:ln>
                    <a:noFill/>
                  </a:ln>
                  <a:solidFill>
                    <a:srgbClr val="163A71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836593" y="4848296"/>
                <a:ext cx="723900" cy="825500"/>
              </a:xfrm>
              <a:prstGeom prst="rect">
                <a:avLst/>
              </a:prstGeom>
              <a:gradFill flip="none" rotWithShape="1">
                <a:gsLst>
                  <a:gs pos="0">
                    <a:srgbClr val="AFB0AA">
                      <a:tint val="66000"/>
                      <a:satMod val="160000"/>
                    </a:srgbClr>
                  </a:gs>
                  <a:gs pos="50000">
                    <a:srgbClr val="AFB0AA">
                      <a:tint val="44500"/>
                      <a:satMod val="160000"/>
                    </a:srgbClr>
                  </a:gs>
                  <a:gs pos="100000">
                    <a:srgbClr val="AFB0AA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28575" cap="flat" cmpd="sng" algn="ctr">
                <a:solidFill>
                  <a:srgbClr val="89A5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800" b="0" i="0" u="none" strike="noStrike" cap="none" normalizeH="0" baseline="0" dirty="0" smtClean="0">
                    <a:ln>
                      <a:noFill/>
                    </a:ln>
                    <a:effectLst/>
                    <a:latin typeface="Calibri" charset="0"/>
                    <a:ea typeface="Calibri" charset="0"/>
                    <a:cs typeface="Calibri" charset="0"/>
                  </a:rPr>
                  <a:t>+</a:t>
                </a:r>
                <a:endParaRPr kumimoji="0" lang="en-US" sz="4800" b="0" i="0" u="none" strike="noStrike" cap="none" normalizeH="0" baseline="0" dirty="0">
                  <a:ln>
                    <a:noFill/>
                  </a:ln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80744" y="4064822"/>
                <a:ext cx="1273628" cy="67273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400" b="0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charset="0"/>
                    <a:ea typeface="Calibri" charset="0"/>
                    <a:cs typeface="Calibri" charset="0"/>
                  </a:rPr>
                  <a:t>Click</a:t>
                </a:r>
                <a:endParaRPr kumimoji="0" lang="en-US" sz="4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3687341">
              <a:off x="2985872" y="2794931"/>
              <a:ext cx="422674" cy="3139709"/>
            </a:xfrm>
            <a:prstGeom prst="upArrow">
              <a:avLst>
                <a:gd name="adj1" fmla="val 50000"/>
                <a:gd name="adj2" fmla="val 108008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5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35712" y="1063176"/>
            <a:ext cx="8672576" cy="3811428"/>
            <a:chOff x="235712" y="1063176"/>
            <a:chExt cx="8672576" cy="3811428"/>
          </a:xfrm>
        </p:grpSpPr>
        <p:grpSp>
          <p:nvGrpSpPr>
            <p:cNvPr id="16" name="Group 15"/>
            <p:cNvGrpSpPr/>
            <p:nvPr/>
          </p:nvGrpSpPr>
          <p:grpSpPr>
            <a:xfrm>
              <a:off x="235712" y="1063176"/>
              <a:ext cx="8672576" cy="3811428"/>
              <a:chOff x="166886" y="247098"/>
              <a:chExt cx="8672576" cy="381142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886" y="262750"/>
                <a:ext cx="8672576" cy="3795776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7190221" y="247098"/>
                <a:ext cx="609600" cy="232610"/>
                <a:chOff x="7202900" y="1315453"/>
                <a:chExt cx="609600" cy="23261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7202900" y="1363579"/>
                  <a:ext cx="609600" cy="184484"/>
                </a:xfrm>
                <a:prstGeom prst="rect">
                  <a:avLst/>
                </a:prstGeom>
                <a:solidFill>
                  <a:srgbClr val="33669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 bwMode="auto">
                <a:xfrm>
                  <a:off x="7243001" y="1315453"/>
                  <a:ext cx="569495" cy="22459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charset="0"/>
                      <a:ea typeface="Calibri" charset="0"/>
                      <a:cs typeface="Calibri" charset="0"/>
                    </a:rPr>
                    <a:t>ttuhsc</a:t>
                  </a:r>
                  <a:endParaRPr kumimoji="0" lang="en-US" sz="11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</p:grpSp>
        <p:sp>
          <p:nvSpPr>
            <p:cNvPr id="18" name="Rectangle 17"/>
            <p:cNvSpPr/>
            <p:nvPr/>
          </p:nvSpPr>
          <p:spPr>
            <a:xfrm>
              <a:off x="7124662" y="1091069"/>
              <a:ext cx="636713" cy="215444"/>
            </a:xfrm>
            <a:prstGeom prst="rect">
              <a:avLst/>
            </a:prstGeom>
            <a:solidFill>
              <a:srgbClr val="336699"/>
            </a:solidFill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u="sng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4950" y="3953053"/>
            <a:ext cx="5422830" cy="2078779"/>
            <a:chOff x="425116" y="3953053"/>
            <a:chExt cx="5422830" cy="2078779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4702809" y="4139261"/>
              <a:ext cx="1145137" cy="280340"/>
            </a:xfrm>
            <a:prstGeom prst="roundRect">
              <a:avLst/>
            </a:prstGeom>
            <a:noFill/>
            <a:ln w="57150" cap="flat" cmpd="sng" algn="ctr">
              <a:solidFill>
                <a:srgbClr val="5DC2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25116" y="3953053"/>
              <a:ext cx="4010526" cy="2078779"/>
              <a:chOff x="425116" y="3953053"/>
              <a:chExt cx="4010526" cy="2078779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425116" y="3953053"/>
                <a:ext cx="4010526" cy="2078779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69850" cap="flat" cmpd="sng" algn="ctr">
                <a:solidFill>
                  <a:srgbClr val="407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841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734808" y="4222468"/>
                <a:ext cx="1467384" cy="56402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charset="0"/>
                    <a:ea typeface="Calibri" charset="0"/>
                    <a:cs typeface="Calibri" charset="0"/>
                  </a:rPr>
                  <a:t>Select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201533" y="5088604"/>
                <a:ext cx="2873163" cy="546848"/>
                <a:chOff x="1089238" y="4535151"/>
                <a:chExt cx="2873163" cy="546848"/>
              </a:xfrm>
            </p:grpSpPr>
            <p:sp>
              <p:nvSpPr>
                <p:cNvPr id="27" name="Rectangle 26"/>
                <p:cNvSpPr/>
                <p:nvPr/>
              </p:nvSpPr>
              <p:spPr bwMode="auto">
                <a:xfrm>
                  <a:off x="1644317" y="4535151"/>
                  <a:ext cx="2318084" cy="54684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i="0" strike="noStrike" cap="none" normalizeH="0" baseline="0" dirty="0" smtClean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alibri" charset="0"/>
                      <a:ea typeface="Calibri" charset="0"/>
                      <a:cs typeface="Calibri" charset="0"/>
                    </a:rPr>
                    <a:t>Other</a:t>
                  </a:r>
                  <a:r>
                    <a:rPr kumimoji="0" lang="en-US" sz="2800" b="0" i="0" strike="noStrike" cap="none" normalizeH="0" dirty="0" smtClean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alibri" charset="0"/>
                      <a:ea typeface="Calibri" charset="0"/>
                      <a:cs typeface="Calibri" charset="0"/>
                    </a:rPr>
                    <a:t> Animals</a:t>
                  </a:r>
                </a:p>
              </p:txBody>
            </p:sp>
            <p:sp>
              <p:nvSpPr>
                <p:cNvPr id="28" name="Rounded Rectangle 27"/>
                <p:cNvSpPr>
                  <a:spLocks noChangeArrowheads="1"/>
                </p:cNvSpPr>
                <p:nvPr/>
              </p:nvSpPr>
              <p:spPr bwMode="auto">
                <a:xfrm>
                  <a:off x="1089238" y="4609083"/>
                  <a:ext cx="458828" cy="381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38100">
                  <a:solidFill>
                    <a:srgbClr val="5DC267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B050"/>
                      </a:solidFill>
                      <a:latin typeface="Zapf Dingbats" charset="2"/>
                      <a:ea typeface="Zapf Dingbats" charset="2"/>
                      <a:cs typeface="Zapf Dingbats" charset="2"/>
                    </a:rPr>
                    <a:t>✔</a:t>
                  </a:r>
                  <a:endParaRPr lang="en-US" b="1" dirty="0">
                    <a:solidFill>
                      <a:srgbClr val="00B050"/>
                    </a:solidFill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  <p:sp>
            <p:nvSpPr>
              <p:cNvPr id="26" name="Rounded Rectangle 25"/>
              <p:cNvSpPr/>
              <p:nvPr/>
            </p:nvSpPr>
            <p:spPr bwMode="auto">
              <a:xfrm>
                <a:off x="577516" y="4086102"/>
                <a:ext cx="3705726" cy="180267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16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672499"/>
            <a:ext cx="8694420" cy="5636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2" y="2333960"/>
            <a:ext cx="3938270" cy="11290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9100" y="3463106"/>
            <a:ext cx="4152900" cy="2046876"/>
            <a:chOff x="419100" y="3463106"/>
            <a:chExt cx="4152900" cy="2046876"/>
          </a:xfrm>
        </p:grpSpPr>
        <p:grpSp>
          <p:nvGrpSpPr>
            <p:cNvPr id="22" name="Group 21"/>
            <p:cNvGrpSpPr/>
            <p:nvPr/>
          </p:nvGrpSpPr>
          <p:grpSpPr>
            <a:xfrm>
              <a:off x="419100" y="3463106"/>
              <a:ext cx="4152900" cy="2046876"/>
              <a:chOff x="419100" y="3548126"/>
              <a:chExt cx="4152900" cy="2046876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419100" y="3548126"/>
                <a:ext cx="4152900" cy="2046876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69850" cap="flat" cmpd="sng" algn="ctr">
                <a:solidFill>
                  <a:srgbClr val="407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 bwMode="auto">
              <a:xfrm>
                <a:off x="541200" y="3665796"/>
                <a:ext cx="3912325" cy="180267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07639" y="3576679"/>
              <a:ext cx="1273628" cy="1608974"/>
              <a:chOff x="600305" y="2792123"/>
              <a:chExt cx="1273628" cy="1608974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856154" y="3575597"/>
                <a:ext cx="723900" cy="825500"/>
              </a:xfrm>
              <a:prstGeom prst="rect">
                <a:avLst/>
              </a:prstGeom>
              <a:gradFill flip="none" rotWithShape="1">
                <a:gsLst>
                  <a:gs pos="0">
                    <a:srgbClr val="AFB0AA">
                      <a:tint val="66000"/>
                      <a:satMod val="160000"/>
                    </a:srgbClr>
                  </a:gs>
                  <a:gs pos="50000">
                    <a:srgbClr val="AFB0AA">
                      <a:tint val="44500"/>
                      <a:satMod val="160000"/>
                    </a:srgbClr>
                  </a:gs>
                  <a:gs pos="100000">
                    <a:srgbClr val="AFB0AA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28575" cap="flat" cmpd="sng" algn="ctr">
                <a:solidFill>
                  <a:srgbClr val="89A5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800" b="0" i="0" u="none" strike="noStrike" cap="none" normalizeH="0" baseline="0" dirty="0" smtClean="0">
                    <a:ln>
                      <a:noFill/>
                    </a:ln>
                    <a:effectLst/>
                    <a:latin typeface="Calibri" charset="0"/>
                    <a:ea typeface="Calibri" charset="0"/>
                    <a:cs typeface="Calibri" charset="0"/>
                  </a:rPr>
                  <a:t>+</a:t>
                </a:r>
                <a:endParaRPr kumimoji="0" lang="en-US" sz="4800" b="0" i="0" u="none" strike="noStrike" cap="none" normalizeH="0" baseline="0" dirty="0">
                  <a:ln>
                    <a:noFill/>
                  </a:ln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600305" y="2792123"/>
                <a:ext cx="1273628" cy="67273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400" b="0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Calibri" charset="0"/>
                    <a:ea typeface="Calibri" charset="0"/>
                    <a:cs typeface="Calibri" charset="0"/>
                  </a:rPr>
                  <a:t>Click</a:t>
                </a:r>
                <a:endParaRPr kumimoji="0" lang="en-US" sz="4400" b="0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1683316" y="4633066"/>
              <a:ext cx="2701472" cy="5441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u="sng" dirty="0" smtClean="0">
                  <a:solidFill>
                    <a:srgbClr val="163A71"/>
                  </a:solidFill>
                  <a:latin typeface="Calibri" charset="0"/>
                  <a:ea typeface="Calibri" charset="0"/>
                  <a:cs typeface="Calibri" charset="0"/>
                </a:rPr>
                <a:t>Publication Types</a:t>
              </a:r>
              <a:endParaRPr kumimoji="0" lang="en-US" sz="2800" b="0" i="0" u="sng" strike="noStrike" cap="none" normalizeH="0" baseline="0" dirty="0">
                <a:ln>
                  <a:noFill/>
                </a:ln>
                <a:solidFill>
                  <a:srgbClr val="163A7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4755030" y="5096580"/>
            <a:ext cx="1143746" cy="259977"/>
          </a:xfrm>
          <a:prstGeom prst="rect">
            <a:avLst/>
          </a:prstGeom>
          <a:noFill/>
          <a:ln w="57150" cap="flat" cmpd="sng" algn="ctr">
            <a:solidFill>
              <a:srgbClr val="5DC2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7359326" y="1115601"/>
            <a:ext cx="652286" cy="3576662"/>
          </a:xfrm>
          <a:prstGeom prst="downArrow">
            <a:avLst>
              <a:gd name="adj1" fmla="val 50000"/>
              <a:gd name="adj2" fmla="val 70000"/>
            </a:avLst>
          </a:prstGeom>
          <a:gradFill flip="none" rotWithShape="1">
            <a:gsLst>
              <a:gs pos="30000">
                <a:schemeClr val="bg1"/>
              </a:gs>
              <a:gs pos="0">
                <a:srgbClr val="FFEA96"/>
              </a:gs>
              <a:gs pos="50000">
                <a:srgbClr val="ACEB9F"/>
              </a:gs>
              <a:gs pos="75000">
                <a:schemeClr val="bg1"/>
              </a:gs>
              <a:gs pos="100000">
                <a:srgbClr val="FFEA96"/>
              </a:gs>
            </a:gsLst>
            <a:lin ang="16200000" scaled="1"/>
            <a:tileRect/>
          </a:gradFill>
          <a:ln w="38100" cap="flat" cmpd="sng" algn="ctr">
            <a:solidFill>
              <a:srgbClr val="407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5493"/>
                </a:solidFill>
                <a:effectLst/>
                <a:latin typeface="Calibri" charset="0"/>
                <a:ea typeface="Calibri" charset="0"/>
                <a:cs typeface="Calibri" charset="0"/>
              </a:rPr>
              <a:t>Scroll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5493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09673" y="665427"/>
            <a:ext cx="898902" cy="224725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" y="1543304"/>
            <a:ext cx="8721344" cy="37713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7028981" y="1558080"/>
            <a:ext cx="790414" cy="201478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58301" y="3718095"/>
            <a:ext cx="4841054" cy="1353017"/>
            <a:chOff x="1058301" y="3718095"/>
            <a:chExt cx="4841054" cy="1353017"/>
          </a:xfrm>
        </p:grpSpPr>
        <p:grpSp>
          <p:nvGrpSpPr>
            <p:cNvPr id="8" name="Group 7"/>
            <p:cNvGrpSpPr/>
            <p:nvPr/>
          </p:nvGrpSpPr>
          <p:grpSpPr>
            <a:xfrm>
              <a:off x="1058301" y="3718095"/>
              <a:ext cx="2989007" cy="1353017"/>
              <a:chOff x="1058301" y="3718095"/>
              <a:chExt cx="2989007" cy="1353017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1058301" y="3718095"/>
                <a:ext cx="2989007" cy="1353017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 bwMode="auto">
              <a:xfrm>
                <a:off x="1205786" y="3844637"/>
                <a:ext cx="2703870" cy="1099933"/>
              </a:xfrm>
              <a:prstGeom prst="round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5" name="Rectangle 33"/>
              <p:cNvSpPr>
                <a:spLocks noChangeArrowheads="1"/>
              </p:cNvSpPr>
              <p:nvPr/>
            </p:nvSpPr>
            <p:spPr bwMode="auto">
              <a:xfrm>
                <a:off x="1289359" y="3905473"/>
                <a:ext cx="2512143" cy="9971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     </a:t>
                </a:r>
                <a:r>
                  <a:rPr lang="en-US" sz="26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Case Reports</a:t>
                </a:r>
                <a:endParaRPr lang="en-US" sz="26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42504" y="4300385"/>
              <a:ext cx="1356851" cy="381000"/>
              <a:chOff x="4542504" y="4300385"/>
              <a:chExt cx="1356851" cy="381000"/>
            </a:xfrm>
          </p:grpSpPr>
          <p:sp>
            <p:nvSpPr>
              <p:cNvPr id="27" name="Rounded Rectangle 11"/>
              <p:cNvSpPr>
                <a:spLocks noChangeArrowheads="1"/>
              </p:cNvSpPr>
              <p:nvPr/>
            </p:nvSpPr>
            <p:spPr bwMode="auto">
              <a:xfrm>
                <a:off x="4542504" y="4300385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5DC26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>
                <a:off x="5036573" y="4306528"/>
                <a:ext cx="862782" cy="355191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5DC26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7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13244" y="451883"/>
            <a:ext cx="63175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5400" b="1" i="1" u="sng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Searching Research Questions</a:t>
            </a:r>
            <a:endParaRPr lang="en-US" sz="54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99729" y="2589027"/>
            <a:ext cx="8314660" cy="366291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To be complete, need to search:</a:t>
            </a:r>
          </a:p>
          <a:p>
            <a:pPr eaLnBrk="0" hangingPunct="0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	PubMed</a:t>
            </a:r>
          </a:p>
          <a:p>
            <a:pPr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Embase</a:t>
            </a:r>
            <a:endParaRPr lang="en-US" sz="24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Cochrane Database of Systematic Reviews</a:t>
            </a:r>
          </a:p>
          <a:p>
            <a:pPr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Cochrane Central Register of Controlled Trials</a:t>
            </a:r>
          </a:p>
          <a:p>
            <a:pPr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Scopus</a:t>
            </a:r>
          </a:p>
          <a:p>
            <a:pPr eaLnBrk="0" hangingPunct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Web of Science</a:t>
            </a:r>
            <a:endParaRPr lang="en-US" sz="24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2191" y="1556766"/>
            <a:ext cx="8459617" cy="3744468"/>
            <a:chOff x="342191" y="1556766"/>
            <a:chExt cx="8459617" cy="3744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/>
            <a:stretch/>
          </p:blipFill>
          <p:spPr>
            <a:xfrm>
              <a:off x="342191" y="1556766"/>
              <a:ext cx="8459617" cy="374446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auto">
            <a:xfrm>
              <a:off x="6819505" y="1573161"/>
              <a:ext cx="898902" cy="18223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0038" y="3539612"/>
            <a:ext cx="4670323" cy="1353017"/>
            <a:chOff x="1170038" y="3539612"/>
            <a:chExt cx="4670323" cy="1353017"/>
          </a:xfrm>
        </p:grpSpPr>
        <p:grpSp>
          <p:nvGrpSpPr>
            <p:cNvPr id="26" name="Group 25"/>
            <p:cNvGrpSpPr/>
            <p:nvPr/>
          </p:nvGrpSpPr>
          <p:grpSpPr>
            <a:xfrm>
              <a:off x="1170038" y="3539612"/>
              <a:ext cx="3084462" cy="1353017"/>
              <a:chOff x="560438" y="3883742"/>
              <a:chExt cx="3084462" cy="1353017"/>
            </a:xfrm>
          </p:grpSpPr>
          <p:sp>
            <p:nvSpPr>
              <p:cNvPr id="27" name="Rounded Rectangle 26"/>
              <p:cNvSpPr/>
              <p:nvPr/>
            </p:nvSpPr>
            <p:spPr bwMode="auto">
              <a:xfrm>
                <a:off x="560438" y="3883742"/>
                <a:ext cx="3084462" cy="1353017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>
                <a:off x="698090" y="4010284"/>
                <a:ext cx="2807109" cy="1099933"/>
              </a:xfrm>
              <a:prstGeom prst="round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9" name="Rectangle 33"/>
              <p:cNvSpPr>
                <a:spLocks noChangeArrowheads="1"/>
              </p:cNvSpPr>
              <p:nvPr/>
            </p:nvSpPr>
            <p:spPr bwMode="auto">
              <a:xfrm>
                <a:off x="781664" y="4071120"/>
                <a:ext cx="2621936" cy="9971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       </a:t>
                </a:r>
                <a:r>
                  <a:rPr lang="en-US" sz="26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Clinical Trial</a:t>
                </a:r>
                <a:endParaRPr lang="en-US" sz="26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26934" y="4272525"/>
              <a:ext cx="1313427" cy="381000"/>
              <a:chOff x="4526934" y="4272525"/>
              <a:chExt cx="1313427" cy="381000"/>
            </a:xfrm>
          </p:grpSpPr>
          <p:sp>
            <p:nvSpPr>
              <p:cNvPr id="31" name="Rounded Rectangle 11"/>
              <p:cNvSpPr>
                <a:spLocks noChangeArrowheads="1"/>
              </p:cNvSpPr>
              <p:nvPr/>
            </p:nvSpPr>
            <p:spPr bwMode="auto">
              <a:xfrm>
                <a:off x="4526934" y="4272525"/>
                <a:ext cx="428523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5DC26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 bwMode="auto">
              <a:xfrm>
                <a:off x="5021006" y="4296697"/>
                <a:ext cx="819355" cy="337164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00A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8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31648" y="585512"/>
            <a:ext cx="8680704" cy="5967688"/>
            <a:chOff x="231648" y="585512"/>
            <a:chExt cx="8680704" cy="5967688"/>
          </a:xfrm>
        </p:grpSpPr>
        <p:grpSp>
          <p:nvGrpSpPr>
            <p:cNvPr id="4" name="Group 3"/>
            <p:cNvGrpSpPr/>
            <p:nvPr/>
          </p:nvGrpSpPr>
          <p:grpSpPr>
            <a:xfrm>
              <a:off x="231648" y="585512"/>
              <a:ext cx="8680704" cy="3779520"/>
              <a:chOff x="231648" y="1539240"/>
              <a:chExt cx="8680704" cy="377952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48" y="1539240"/>
                <a:ext cx="8680704" cy="377952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6858834" y="1550328"/>
                <a:ext cx="898902" cy="199814"/>
              </a:xfrm>
              <a:prstGeom prst="rect">
                <a:avLst/>
              </a:prstGeom>
              <a:solidFill>
                <a:srgbClr val="3366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0" i="0" u="sng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 charset="0"/>
                    <a:ea typeface="Calibri" charset="0"/>
                    <a:cs typeface="Calibri" charset="0"/>
                  </a:rPr>
                  <a:t>User name</a:t>
                </a:r>
                <a:endParaRPr kumimoji="0" lang="en-US" sz="900" b="0" i="0" u="sng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235974" y="4296697"/>
              <a:ext cx="8672052" cy="225650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638366" y="2895600"/>
              <a:ext cx="4269659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76800" y="3048000"/>
              <a:ext cx="3657600" cy="3200400"/>
              <a:chOff x="4724400" y="2971800"/>
              <a:chExt cx="3657600" cy="32004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724400" y="2971800"/>
                <a:ext cx="3657600" cy="3200400"/>
                <a:chOff x="4724400" y="2971800"/>
                <a:chExt cx="3657600" cy="320040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724400" y="2971800"/>
                  <a:ext cx="3657600" cy="3200400"/>
                  <a:chOff x="4724400" y="3124200"/>
                  <a:chExt cx="3657600" cy="2971800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4724400" y="3124200"/>
                    <a:ext cx="3657600" cy="2971800"/>
                    <a:chOff x="762000" y="3200400"/>
                    <a:chExt cx="3657600" cy="2971800"/>
                  </a:xfrm>
                </p:grpSpPr>
                <p:sp>
                  <p:nvSpPr>
                    <p:cNvPr id="18" name="Rectangle 17"/>
                    <p:cNvSpPr/>
                    <p:nvPr/>
                  </p:nvSpPr>
                  <p:spPr bwMode="auto">
                    <a:xfrm>
                      <a:off x="762000" y="3200400"/>
                      <a:ext cx="3657600" cy="29718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 algn="ctr">
                      <a:solidFill>
                        <a:srgbClr val="646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latin typeface="Geneva" pitchFamily="-111" charset="0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cxnSp>
                  <p:nvCxnSpPr>
                    <p:cNvPr id="19" name="Straight Connector 18"/>
                    <p:cNvCxnSpPr/>
                    <p:nvPr/>
                  </p:nvCxnSpPr>
                  <p:spPr bwMode="auto">
                    <a:xfrm>
                      <a:off x="762000" y="6172200"/>
                      <a:ext cx="36576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646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7" name="Rectangle 16"/>
                  <p:cNvSpPr/>
                  <p:nvPr/>
                </p:nvSpPr>
                <p:spPr bwMode="auto">
                  <a:xfrm>
                    <a:off x="4724400" y="3124200"/>
                    <a:ext cx="3657600" cy="228600"/>
                  </a:xfrm>
                  <a:prstGeom prst="rect">
                    <a:avLst/>
                  </a:prstGeom>
                  <a:solidFill>
                    <a:srgbClr val="E5E5E5"/>
                  </a:solidFill>
                  <a:ln w="19050" cap="flat" cmpd="sng" algn="ctr">
                    <a:solidFill>
                      <a:srgbClr val="646D8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Geneva" pitchFamily="-111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7162800" y="2971800"/>
                  <a:ext cx="0" cy="2344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>
                  <a:spLocks noChangeAspect="1"/>
                </p:cNvSpPr>
                <p:nvPr/>
              </p:nvSpPr>
              <p:spPr bwMode="auto">
                <a:xfrm>
                  <a:off x="4724400" y="2971800"/>
                  <a:ext cx="464058" cy="20398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/>
                      <a:ea typeface="ＭＳ Ｐゴシック" charset="-128"/>
                      <a:cs typeface="Calibri"/>
                    </a:rPr>
                    <a:t>Active</a:t>
                  </a:r>
                </a:p>
              </p:txBody>
            </p:sp>
            <p:sp>
              <p:nvSpPr>
                <p:cNvPr id="13" name="Rectangle 12"/>
                <p:cNvSpPr>
                  <a:spLocks noChangeAspect="1"/>
                </p:cNvSpPr>
                <p:nvPr/>
              </p:nvSpPr>
              <p:spPr bwMode="auto">
                <a:xfrm>
                  <a:off x="5353050" y="2971800"/>
                  <a:ext cx="1657350" cy="20398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595959"/>
                      </a:solidFill>
                      <a:latin typeface="Calibri"/>
                      <a:ea typeface="ＭＳ Ｐゴシック" charset="-128"/>
                      <a:cs typeface="Calibri"/>
                    </a:rPr>
                    <a:t>Name</a:t>
                  </a:r>
                </a:p>
              </p:txBody>
            </p:sp>
            <p:sp>
              <p:nvSpPr>
                <p:cNvPr id="14" name="Rectangle 13"/>
                <p:cNvSpPr>
                  <a:spLocks noChangeAspect="1"/>
                </p:cNvSpPr>
                <p:nvPr/>
              </p:nvSpPr>
              <p:spPr bwMode="auto">
                <a:xfrm>
                  <a:off x="7162800" y="2971800"/>
                  <a:ext cx="762000" cy="234462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595959"/>
                      </a:solidFill>
                      <a:latin typeface="Calibri"/>
                      <a:ea typeface="ＭＳ Ｐゴシック" charset="-128"/>
                      <a:cs typeface="Calibri"/>
                    </a:rPr>
                    <a:t>Description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 bwMode="auto">
                <a:xfrm>
                  <a:off x="5257800" y="2971800"/>
                  <a:ext cx="0" cy="2344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9" name="Rectangle 8"/>
              <p:cNvSpPr>
                <a:spLocks noChangeAspect="1"/>
              </p:cNvSpPr>
              <p:nvPr/>
            </p:nvSpPr>
            <p:spPr bwMode="auto">
              <a:xfrm>
                <a:off x="5257800" y="3200400"/>
                <a:ext cx="1657350" cy="29718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Meta-analysis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Multicenter Study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News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Newspaper Article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Observational Study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Overall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Patient Education Handout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Periodical Index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Personal Narratives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Portraits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Practice Guideline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Pragmatic Clinical Trial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Published Erratum</a:t>
                </a:r>
              </a:p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595959"/>
                    </a:solidFill>
                    <a:latin typeface="Calibri"/>
                    <a:ea typeface="ＭＳ Ｐゴシック" charset="-128"/>
                    <a:cs typeface="Calibri"/>
                  </a:rPr>
                  <a:t>Randomized Controlled Trial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595959"/>
                  </a:solidFill>
                  <a:latin typeface="Calibri"/>
                  <a:ea typeface="ＭＳ Ｐゴシック" charset="-128"/>
                  <a:cs typeface="Calibri"/>
                </a:endParaRPr>
              </a:p>
            </p:txBody>
          </p:sp>
        </p:grpSp>
        <p:sp>
          <p:nvSpPr>
            <p:cNvPr id="20" name="Rounded Rectangle 19"/>
            <p:cNvSpPr/>
            <p:nvPr/>
          </p:nvSpPr>
          <p:spPr bwMode="auto">
            <a:xfrm>
              <a:off x="5029200" y="38100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5029200" y="40386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5029200" y="42672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5029200" y="44958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029200" y="4724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5029200" y="49530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029200" y="51816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029200" y="56388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029200" y="5867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029200" y="3581400"/>
              <a:ext cx="152400" cy="152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Geneva" pitchFamily="-111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7" name="Rounded Rectangle 46"/>
          <p:cNvSpPr/>
          <p:nvPr/>
        </p:nvSpPr>
        <p:spPr bwMode="auto">
          <a:xfrm>
            <a:off x="5029200" y="3581400"/>
            <a:ext cx="152400" cy="152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eneva" pitchFamily="-111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57200" y="3149600"/>
            <a:ext cx="6467168" cy="3125840"/>
            <a:chOff x="457200" y="3149600"/>
            <a:chExt cx="6467168" cy="3125840"/>
          </a:xfrm>
        </p:grpSpPr>
        <p:grpSp>
          <p:nvGrpSpPr>
            <p:cNvPr id="48" name="Group 47"/>
            <p:cNvGrpSpPr/>
            <p:nvPr/>
          </p:nvGrpSpPr>
          <p:grpSpPr>
            <a:xfrm>
              <a:off x="4864100" y="3149600"/>
              <a:ext cx="1524000" cy="381000"/>
              <a:chOff x="4864100" y="3149600"/>
              <a:chExt cx="1524000" cy="381000"/>
            </a:xfrm>
          </p:grpSpPr>
          <p:sp>
            <p:nvSpPr>
              <p:cNvPr id="49" name="Rounded Rectangle 11"/>
              <p:cNvSpPr>
                <a:spLocks noChangeArrowheads="1"/>
              </p:cNvSpPr>
              <p:nvPr/>
            </p:nvSpPr>
            <p:spPr bwMode="auto">
              <a:xfrm>
                <a:off x="4864100" y="3149600"/>
                <a:ext cx="457200" cy="279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 bwMode="auto">
              <a:xfrm>
                <a:off x="5397500" y="3238500"/>
                <a:ext cx="990600" cy="2921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876800" y="5334000"/>
              <a:ext cx="1600200" cy="381000"/>
              <a:chOff x="4724400" y="5257800"/>
              <a:chExt cx="1600200" cy="381000"/>
            </a:xfrm>
          </p:grpSpPr>
          <p:sp>
            <p:nvSpPr>
              <p:cNvPr id="52" name="Rounded Rectangle 11"/>
              <p:cNvSpPr>
                <a:spLocks noChangeArrowheads="1"/>
              </p:cNvSpPr>
              <p:nvPr/>
            </p:nvSpPr>
            <p:spPr bwMode="auto">
              <a:xfrm>
                <a:off x="4724400" y="5257800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 bwMode="auto">
              <a:xfrm>
                <a:off x="5257800" y="5257800"/>
                <a:ext cx="1066800" cy="3810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866968" y="5894440"/>
              <a:ext cx="2057400" cy="381000"/>
              <a:chOff x="4724400" y="5943600"/>
              <a:chExt cx="2057400" cy="381000"/>
            </a:xfrm>
          </p:grpSpPr>
          <p:sp>
            <p:nvSpPr>
              <p:cNvPr id="55" name="Rounded Rectangle 11"/>
              <p:cNvSpPr>
                <a:spLocks noChangeArrowheads="1"/>
              </p:cNvSpPr>
              <p:nvPr/>
            </p:nvSpPr>
            <p:spPr bwMode="auto">
              <a:xfrm>
                <a:off x="4724400" y="5943600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56" name="Rounded Rectangle 55"/>
              <p:cNvSpPr/>
              <p:nvPr/>
            </p:nvSpPr>
            <p:spPr bwMode="auto">
              <a:xfrm>
                <a:off x="5257800" y="5943600"/>
                <a:ext cx="1524000" cy="3810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57200" y="3706761"/>
              <a:ext cx="4114800" cy="2298700"/>
              <a:chOff x="558800" y="3657600"/>
              <a:chExt cx="4114800" cy="2298700"/>
            </a:xfrm>
          </p:grpSpPr>
          <p:sp>
            <p:nvSpPr>
              <p:cNvPr id="58" name="Rounded Rectangle 57"/>
              <p:cNvSpPr/>
              <p:nvPr/>
            </p:nvSpPr>
            <p:spPr bwMode="auto">
              <a:xfrm>
                <a:off x="558800" y="3657600"/>
                <a:ext cx="4114800" cy="22987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 bwMode="auto">
              <a:xfrm>
                <a:off x="711200" y="3810000"/>
                <a:ext cx="3810000" cy="1981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60" name="Rectangle 33"/>
              <p:cNvSpPr>
                <a:spLocks noChangeArrowheads="1"/>
              </p:cNvSpPr>
              <p:nvPr/>
            </p:nvSpPr>
            <p:spPr bwMode="auto">
              <a:xfrm>
                <a:off x="863600" y="3886200"/>
                <a:ext cx="3505200" cy="1877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      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Meta-analysis</a:t>
                </a: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      Multicenter Study</a:t>
                </a:r>
                <a:endParaRPr lang="en-US" sz="2000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      Practice Guideline</a:t>
                </a:r>
              </a:p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       Randomized Controlled Trial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4851400" y="3429000"/>
              <a:ext cx="1600200" cy="368300"/>
              <a:chOff x="4851400" y="3429000"/>
              <a:chExt cx="1600200" cy="368300"/>
            </a:xfrm>
          </p:grpSpPr>
          <p:sp>
            <p:nvSpPr>
              <p:cNvPr id="62" name="Rounded Rectangle 11"/>
              <p:cNvSpPr>
                <a:spLocks noChangeArrowheads="1"/>
              </p:cNvSpPr>
              <p:nvPr/>
            </p:nvSpPr>
            <p:spPr bwMode="auto">
              <a:xfrm>
                <a:off x="4851400" y="3429000"/>
                <a:ext cx="457200" cy="3556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 bwMode="auto">
              <a:xfrm>
                <a:off x="5397500" y="3543300"/>
                <a:ext cx="1054100" cy="2540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15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95465" y="725307"/>
            <a:ext cx="8553069" cy="4168521"/>
            <a:chOff x="295465" y="1344739"/>
            <a:chExt cx="8553069" cy="416852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65" y="1344739"/>
              <a:ext cx="8553069" cy="4168521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 bwMode="auto">
            <a:xfrm>
              <a:off x="6849001" y="1347020"/>
              <a:ext cx="898902" cy="201897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9" name="Rectangle 33"/>
          <p:cNvSpPr>
            <a:spLocks noChangeArrowheads="1"/>
          </p:cNvSpPr>
          <p:nvPr/>
        </p:nvSpPr>
        <p:spPr bwMode="auto">
          <a:xfrm>
            <a:off x="863600" y="3844181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8411"/>
                </a:solidFill>
                <a:latin typeface="Calibri"/>
                <a:ea typeface="Verdana" charset="0"/>
                <a:cs typeface="Calibri"/>
              </a:rPr>
              <a:t>  </a:t>
            </a:r>
            <a:endParaRPr lang="en-US" sz="2800" dirty="0">
              <a:solidFill>
                <a:srgbClr val="FF8411"/>
              </a:solidFill>
              <a:latin typeface="Calibri"/>
              <a:ea typeface="Verdana" charset="0"/>
              <a:cs typeface="Calibri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33806" y="3561735"/>
            <a:ext cx="5437729" cy="2728031"/>
            <a:chOff x="333806" y="3561735"/>
            <a:chExt cx="5437729" cy="2728031"/>
          </a:xfrm>
        </p:grpSpPr>
        <p:grpSp>
          <p:nvGrpSpPr>
            <p:cNvPr id="50" name="Group 49"/>
            <p:cNvGrpSpPr/>
            <p:nvPr/>
          </p:nvGrpSpPr>
          <p:grpSpPr>
            <a:xfrm>
              <a:off x="333806" y="3830922"/>
              <a:ext cx="4140364" cy="2458844"/>
              <a:chOff x="520618" y="3585116"/>
              <a:chExt cx="4140364" cy="2458844"/>
            </a:xfrm>
          </p:grpSpPr>
          <p:sp>
            <p:nvSpPr>
              <p:cNvPr id="51" name="Rounded Rectangle 50"/>
              <p:cNvSpPr/>
              <p:nvPr/>
            </p:nvSpPr>
            <p:spPr bwMode="auto">
              <a:xfrm>
                <a:off x="520618" y="3585116"/>
                <a:ext cx="4140364" cy="2458844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 bwMode="auto">
              <a:xfrm>
                <a:off x="650714" y="3713355"/>
                <a:ext cx="3883101" cy="220794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2516457" y="3995851"/>
                <a:ext cx="1854821" cy="431180"/>
                <a:chOff x="2516457" y="3928945"/>
                <a:chExt cx="1854821" cy="431180"/>
              </a:xfrm>
            </p:grpSpPr>
            <p:sp>
              <p:nvSpPr>
                <p:cNvPr id="57" name="Rectangle 56"/>
                <p:cNvSpPr/>
                <p:nvPr/>
              </p:nvSpPr>
              <p:spPr bwMode="auto">
                <a:xfrm>
                  <a:off x="2516457" y="3995852"/>
                  <a:ext cx="304800" cy="304800"/>
                </a:xfrm>
                <a:prstGeom prst="rect">
                  <a:avLst/>
                </a:prstGeom>
                <a:solidFill>
                  <a:srgbClr val="E5E5E5"/>
                </a:solidFill>
                <a:ln w="9525" cap="flat" cmpd="sng" algn="ctr">
                  <a:solidFill>
                    <a:srgbClr val="004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dirty="0">
                      <a:solidFill>
                        <a:srgbClr val="000000"/>
                      </a:solidFill>
                      <a:latin typeface="Geneva" pitchFamily="-111" charset="0"/>
                      <a:ea typeface="ＭＳ Ｐゴシック" charset="-128"/>
                      <a:cs typeface="ＭＳ Ｐゴシック" charset="-128"/>
                    </a:rPr>
                    <a:t>-</a:t>
                  </a:r>
                </a:p>
              </p:txBody>
            </p:sp>
            <p:sp>
              <p:nvSpPr>
                <p:cNvPr id="58" name="Rectangle 57"/>
                <p:cNvSpPr/>
                <p:nvPr/>
              </p:nvSpPr>
              <p:spPr bwMode="auto">
                <a:xfrm>
                  <a:off x="2865863" y="3928945"/>
                  <a:ext cx="1505415" cy="43118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u="sng" dirty="0">
                      <a:latin typeface="Calibri"/>
                      <a:ea typeface="ＭＳ Ｐゴシック" charset="-128"/>
                      <a:cs typeface="Calibri"/>
                    </a:rPr>
                    <a:t>Subsets</a:t>
                  </a:r>
                </a:p>
              </p:txBody>
            </p:sp>
          </p:grpSp>
          <p:sp>
            <p:nvSpPr>
              <p:cNvPr id="54" name="Rectangle 53"/>
              <p:cNvSpPr/>
              <p:nvPr/>
            </p:nvSpPr>
            <p:spPr bwMode="auto">
              <a:xfrm>
                <a:off x="858645" y="3925228"/>
                <a:ext cx="1583472" cy="53525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Scroll to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1598806" y="4549697"/>
                <a:ext cx="1983988" cy="5352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rPr>
                  <a:t>and select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856785" y="5163017"/>
                <a:ext cx="3468029" cy="54640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Systematic Reviews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0" y="3561735"/>
              <a:ext cx="1199535" cy="457200"/>
              <a:chOff x="4572000" y="3561735"/>
              <a:chExt cx="1199535" cy="457200"/>
            </a:xfrm>
          </p:grpSpPr>
          <p:sp>
            <p:nvSpPr>
              <p:cNvPr id="61" name="Rounded Rectangle 11"/>
              <p:cNvSpPr>
                <a:spLocks noChangeArrowheads="1"/>
              </p:cNvSpPr>
              <p:nvPr/>
            </p:nvSpPr>
            <p:spPr bwMode="auto">
              <a:xfrm>
                <a:off x="4572000" y="3561735"/>
                <a:ext cx="4572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0B05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b="1" dirty="0">
                  <a:solidFill>
                    <a:srgbClr val="00B05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 bwMode="auto">
              <a:xfrm>
                <a:off x="5084777" y="3561735"/>
                <a:ext cx="686758" cy="4572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0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0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6914"/>
            <a:ext cx="6754813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15"/>
          <p:cNvSpPr>
            <a:spLocks noChangeArrowheads="1"/>
          </p:cNvSpPr>
          <p:nvPr/>
        </p:nvSpPr>
        <p:spPr bwMode="auto">
          <a:xfrm>
            <a:off x="904568" y="240890"/>
            <a:ext cx="541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3200" u="sng" dirty="0">
                <a:solidFill>
                  <a:srgbClr val="000080"/>
                </a:solidFill>
                <a:latin typeface="Verdana" charset="0"/>
              </a:rPr>
              <a:t>Hierarchy of </a:t>
            </a:r>
            <a:r>
              <a:rPr lang="en-US" sz="3200" u="sng" dirty="0" smtClean="0">
                <a:solidFill>
                  <a:srgbClr val="000080"/>
                </a:solidFill>
                <a:latin typeface="Verdana" charset="0"/>
              </a:rPr>
              <a:t>Evidence</a:t>
            </a:r>
            <a:endParaRPr lang="en-US" sz="3200" dirty="0">
              <a:latin typeface="Verdana" charset="0"/>
            </a:endParaRPr>
          </a:p>
        </p:txBody>
      </p:sp>
      <p:sp>
        <p:nvSpPr>
          <p:cNvPr id="92163" name="Line 28"/>
          <p:cNvSpPr>
            <a:spLocks noChangeShapeType="1"/>
          </p:cNvSpPr>
          <p:nvPr/>
        </p:nvSpPr>
        <p:spPr bwMode="auto">
          <a:xfrm flipH="1" flipV="1">
            <a:off x="7086600" y="6096000"/>
            <a:ext cx="42863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Rectangle 43"/>
          <p:cNvSpPr>
            <a:spLocks noChangeArrowheads="1"/>
          </p:cNvSpPr>
          <p:nvPr/>
        </p:nvSpPr>
        <p:spPr bwMode="auto">
          <a:xfrm>
            <a:off x="152400" y="914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7010400" y="6019800"/>
            <a:ext cx="228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572000" y="1730480"/>
            <a:ext cx="3888658" cy="491613"/>
          </a:xfrm>
          <a:prstGeom prst="wedgeRoundRectCallout">
            <a:avLst>
              <a:gd name="adj1" fmla="val -67802"/>
              <a:gd name="adj2" fmla="val 24374"/>
              <a:gd name="adj3" fmla="val 16667"/>
            </a:avLst>
          </a:prstGeom>
          <a:solidFill>
            <a:srgbClr val="D8DBFF"/>
          </a:solidFill>
          <a:ln w="19050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Meta-Analysis</a:t>
            </a: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or 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Systematic</a:t>
            </a: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Reviews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5778909" y="3760843"/>
            <a:ext cx="3124200" cy="516194"/>
          </a:xfrm>
          <a:prstGeom prst="wedgeRoundRectCallout">
            <a:avLst>
              <a:gd name="adj1" fmla="val -74734"/>
              <a:gd name="adj2" fmla="val 23883"/>
              <a:gd name="adj3" fmla="val 16667"/>
            </a:avLst>
          </a:prstGeom>
          <a:solidFill>
            <a:srgbClr val="DBC1FF"/>
          </a:solidFill>
          <a:ln w="19050" cap="flat" cmpd="sng" algn="ctr">
            <a:solidFill>
              <a:srgbClr val="885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Randomized 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Controlled Trials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894870" y="5663386"/>
            <a:ext cx="2062318" cy="442451"/>
          </a:xfrm>
          <a:prstGeom prst="wedgeRoundRectCallout">
            <a:avLst>
              <a:gd name="adj1" fmla="val -83545"/>
              <a:gd name="adj2" fmla="val -21831"/>
              <a:gd name="adj3" fmla="val 16667"/>
            </a:avLst>
          </a:prstGeom>
          <a:solidFill>
            <a:srgbClr val="CDEEF3"/>
          </a:solidFill>
          <a:ln w="19050" cap="flat" cmpd="sng" algn="ctr">
            <a:solidFill>
              <a:srgbClr val="00389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Practice Guidelines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6467164" y="4832558"/>
            <a:ext cx="1723107" cy="427706"/>
          </a:xfrm>
          <a:prstGeom prst="wedgeRoundRectCallout">
            <a:avLst>
              <a:gd name="adj1" fmla="val -89076"/>
              <a:gd name="adj2" fmla="val 17249"/>
              <a:gd name="adj3" fmla="val 16667"/>
            </a:avLst>
          </a:prstGeom>
          <a:solidFill>
            <a:srgbClr val="D4FFFF"/>
          </a:solidFill>
          <a:ln w="19050" cap="flat" cmpd="sng" algn="ctr">
            <a:solidFill>
              <a:srgbClr val="4165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Case Reports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5053782" y="2459817"/>
            <a:ext cx="3864076" cy="757084"/>
          </a:xfrm>
          <a:prstGeom prst="wedgeRoundRectCallout">
            <a:avLst>
              <a:gd name="adj1" fmla="val -67802"/>
              <a:gd name="adj2" fmla="val 24374"/>
              <a:gd name="adj3" fmla="val 16667"/>
            </a:avLst>
          </a:prstGeom>
          <a:solidFill>
            <a:srgbClr val="B3BEFF"/>
          </a:solidFill>
          <a:ln w="19050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Critically</a:t>
            </a:r>
            <a:r>
              <a:rPr lang="en-US" dirty="0"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lang="en-US" dirty="0" smtClean="0">
                <a:latin typeface="Calibri"/>
                <a:ea typeface="ＭＳ Ｐゴシック" pitchFamily="-106" charset="-128"/>
                <a:cs typeface="Calibri"/>
              </a:rPr>
              <a:t>Appraised Topics or Articles are found in the Cochrane Library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5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84377" y="268795"/>
            <a:ext cx="7175246" cy="6320409"/>
            <a:chOff x="984377" y="268795"/>
            <a:chExt cx="7175246" cy="63204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377" y="268795"/>
              <a:ext cx="7175246" cy="6320409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 bwMode="auto">
            <a:xfrm>
              <a:off x="6357389" y="285135"/>
              <a:ext cx="869320" cy="16715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60694" y="1754480"/>
            <a:ext cx="4267200" cy="2819400"/>
            <a:chOff x="3886200" y="1828800"/>
            <a:chExt cx="4267200" cy="2819400"/>
          </a:xfrm>
        </p:grpSpPr>
        <p:grpSp>
          <p:nvGrpSpPr>
            <p:cNvPr id="48" name="Group 47"/>
            <p:cNvGrpSpPr/>
            <p:nvPr/>
          </p:nvGrpSpPr>
          <p:grpSpPr>
            <a:xfrm>
              <a:off x="4343400" y="1828800"/>
              <a:ext cx="3810000" cy="2475260"/>
              <a:chOff x="4343400" y="1828800"/>
              <a:chExt cx="3810000" cy="247526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4343400" y="1828800"/>
                <a:ext cx="3810000" cy="1371600"/>
                <a:chOff x="4876800" y="2819400"/>
                <a:chExt cx="3810000" cy="1371600"/>
              </a:xfrm>
            </p:grpSpPr>
            <p:sp>
              <p:nvSpPr>
                <p:cNvPr id="54" name="Rectangle 53"/>
                <p:cNvSpPr>
                  <a:spLocks noChangeArrowheads="1"/>
                </p:cNvSpPr>
                <p:nvPr/>
              </p:nvSpPr>
              <p:spPr bwMode="auto">
                <a:xfrm>
                  <a:off x="4876800" y="2819400"/>
                  <a:ext cx="3810000" cy="1371600"/>
                </a:xfrm>
                <a:prstGeom prst="rect">
                  <a:avLst/>
                </a:prstGeom>
                <a:solidFill>
                  <a:srgbClr val="FFFFFF"/>
                </a:solidFill>
                <a:ln w="76200" cmpd="sng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FFFFFF"/>
                    </a:solidFill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5" name="Rectangle 54"/>
                <p:cNvSpPr>
                  <a:spLocks noChangeArrowheads="1"/>
                </p:cNvSpPr>
                <p:nvPr/>
              </p:nvSpPr>
              <p:spPr bwMode="auto">
                <a:xfrm>
                  <a:off x="5334000" y="3200400"/>
                  <a:ext cx="2895601" cy="609600"/>
                </a:xfrm>
                <a:prstGeom prst="rect">
                  <a:avLst/>
                </a:prstGeom>
                <a:solidFill>
                  <a:srgbClr val="FFFFFF"/>
                </a:solidFill>
                <a:ln w="7620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dirty="0">
                      <a:solidFill>
                        <a:srgbClr val="000000"/>
                      </a:solidFill>
                      <a:latin typeface="Verdana" charset="0"/>
                      <a:ea typeface="ＭＳ Ｐゴシック" charset="-128"/>
                      <a:cs typeface="ＭＳ Ｐゴシック" charset="-128"/>
                    </a:rPr>
                    <a:t>Click PubMed</a:t>
                  </a:r>
                  <a:endParaRPr lang="en-US" sz="17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53" name="AutoShape 10"/>
              <p:cNvSpPr>
                <a:spLocks noChangeArrowheads="1"/>
              </p:cNvSpPr>
              <p:nvPr/>
            </p:nvSpPr>
            <p:spPr bwMode="auto">
              <a:xfrm rot="1746646" flipV="1">
                <a:off x="4459122" y="2713722"/>
                <a:ext cx="347664" cy="1590338"/>
              </a:xfrm>
              <a:prstGeom prst="upArrow">
                <a:avLst>
                  <a:gd name="adj1" fmla="val 50368"/>
                  <a:gd name="adj2" fmla="val 89354"/>
                </a:avLst>
              </a:prstGeom>
              <a:gradFill rotWithShape="0">
                <a:gsLst>
                  <a:gs pos="0">
                    <a:srgbClr val="F49394"/>
                  </a:gs>
                  <a:gs pos="50000">
                    <a:srgbClr val="9A0002"/>
                  </a:gs>
                  <a:gs pos="100000">
                    <a:srgbClr val="F49394"/>
                  </a:gs>
                </a:gsLst>
                <a:lin ang="5400000" scaled="1"/>
              </a:gradFill>
              <a:ln w="28575">
                <a:solidFill>
                  <a:srgbClr val="66000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886200" y="4343400"/>
              <a:ext cx="762000" cy="304800"/>
              <a:chOff x="3962400" y="4343400"/>
              <a:chExt cx="609600" cy="30480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343400"/>
                <a:ext cx="6096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AutoShape 11"/>
              <p:cNvSpPr>
                <a:spLocks noChangeArrowheads="1"/>
              </p:cNvSpPr>
              <p:nvPr/>
            </p:nvSpPr>
            <p:spPr bwMode="auto">
              <a:xfrm>
                <a:off x="3962400" y="4343400"/>
                <a:ext cx="609600" cy="304800"/>
              </a:xfrm>
              <a:prstGeom prst="roundRect">
                <a:avLst>
                  <a:gd name="adj" fmla="val 16667"/>
                </a:avLst>
              </a:prstGeom>
              <a:noFill/>
              <a:ln w="13017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895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68072" y="2250100"/>
            <a:ext cx="8503920" cy="4107942"/>
            <a:chOff x="493581" y="2250100"/>
            <a:chExt cx="8503920" cy="41079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" r="-174"/>
            <a:stretch/>
          </p:blipFill>
          <p:spPr>
            <a:xfrm>
              <a:off x="493581" y="2250100"/>
              <a:ext cx="8503920" cy="410794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7016149" y="2261419"/>
              <a:ext cx="898902" cy="201895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1746" y="478093"/>
            <a:ext cx="4152900" cy="2513370"/>
            <a:chOff x="527255" y="478093"/>
            <a:chExt cx="4152900" cy="2513370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674988" y="2713702"/>
              <a:ext cx="756470" cy="277761"/>
              <a:chOff x="4724400" y="990600"/>
              <a:chExt cx="4572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27255" y="478093"/>
              <a:ext cx="4152900" cy="1143000"/>
              <a:chOff x="895350" y="3619500"/>
              <a:chExt cx="4152900" cy="1143000"/>
            </a:xfrm>
          </p:grpSpPr>
          <p:sp>
            <p:nvSpPr>
              <p:cNvPr id="9" name="Rectangle 12"/>
              <p:cNvSpPr>
                <a:spLocks noChangeArrowheads="1"/>
              </p:cNvSpPr>
              <p:nvPr/>
            </p:nvSpPr>
            <p:spPr bwMode="auto">
              <a:xfrm>
                <a:off x="895350" y="3619500"/>
                <a:ext cx="4152900" cy="11430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1040049" y="3771900"/>
                <a:ext cx="3863502" cy="838199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1333500" y="3924300"/>
                <a:ext cx="3276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3200" dirty="0">
                    <a:solidFill>
                      <a:srgbClr val="336699"/>
                    </a:solidFill>
                    <a:latin typeface="Verdana" charset="0"/>
                  </a:rPr>
                  <a:t>Advanced</a:t>
                </a:r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10800000">
              <a:off x="2874091" y="1275735"/>
              <a:ext cx="304800" cy="135931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0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4312" y="699246"/>
            <a:ext cx="8215376" cy="5450602"/>
            <a:chOff x="464312" y="699246"/>
            <a:chExt cx="8215376" cy="54506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2" y="708152"/>
              <a:ext cx="8215376" cy="544169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6804179" y="699246"/>
              <a:ext cx="860645" cy="215153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31343" y="1263446"/>
            <a:ext cx="4724400" cy="3397046"/>
            <a:chOff x="3731343" y="1263446"/>
            <a:chExt cx="4724400" cy="3397046"/>
          </a:xfrm>
        </p:grpSpPr>
        <p:grpSp>
          <p:nvGrpSpPr>
            <p:cNvPr id="14" name="Group 13"/>
            <p:cNvGrpSpPr/>
            <p:nvPr/>
          </p:nvGrpSpPr>
          <p:grpSpPr>
            <a:xfrm>
              <a:off x="3731343" y="1263446"/>
              <a:ext cx="4724400" cy="1600200"/>
              <a:chOff x="2067232" y="4642275"/>
              <a:chExt cx="4724400" cy="1600200"/>
            </a:xfrm>
          </p:grpSpPr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2067232" y="4642275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600" dirty="0" smtClean="0">
                    <a:solidFill>
                      <a:srgbClr val="FF6600"/>
                    </a:solidFill>
                    <a:latin typeface="Verdana" charset="0"/>
                  </a:rPr>
                  <a:t>Click results link</a:t>
                </a:r>
                <a:endParaRPr lang="en-US" sz="36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069394" y="4354752"/>
              <a:ext cx="373623" cy="30574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8" name="AutoShape 19"/>
          <p:cNvSpPr>
            <a:spLocks noChangeArrowheads="1"/>
          </p:cNvSpPr>
          <p:nvPr/>
        </p:nvSpPr>
        <p:spPr bwMode="auto">
          <a:xfrm rot="16200000">
            <a:off x="6360976" y="3139539"/>
            <a:ext cx="1748794" cy="388539"/>
          </a:xfrm>
          <a:prstGeom prst="leftArrow">
            <a:avLst>
              <a:gd name="adj1" fmla="val 50000"/>
              <a:gd name="adj2" fmla="val 7171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389240" y="4369499"/>
            <a:ext cx="4188542" cy="354901"/>
          </a:xfrm>
          <a:prstGeom prst="rect">
            <a:avLst/>
          </a:prstGeom>
          <a:noFill/>
          <a:ln w="3810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1721" y="386666"/>
            <a:ext cx="8538210" cy="5081778"/>
            <a:chOff x="371721" y="386666"/>
            <a:chExt cx="8538210" cy="50817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21" y="386666"/>
              <a:ext cx="8538210" cy="508177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6911754" y="394447"/>
              <a:ext cx="898902" cy="195821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1051" y="1337187"/>
            <a:ext cx="7801897" cy="2713703"/>
            <a:chOff x="673509" y="1858297"/>
            <a:chExt cx="7801897" cy="2713703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6705600" y="1858297"/>
              <a:ext cx="1769806" cy="2713703"/>
            </a:xfrm>
            <a:prstGeom prst="roundRect">
              <a:avLst/>
            </a:prstGeom>
            <a:noFill/>
            <a:ln w="76200" cap="flat" cmpd="sng" algn="ctr">
              <a:solidFill>
                <a:srgbClr val="2EC64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73509" y="2394154"/>
              <a:ext cx="4075471" cy="1932039"/>
              <a:chOff x="2057400" y="4632442"/>
              <a:chExt cx="4724400" cy="1600200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from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custom filters!</a:t>
                </a:r>
                <a:endParaRPr lang="en-US" sz="32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10800000">
              <a:off x="4319465" y="3234730"/>
              <a:ext cx="223319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19200" y="4744064"/>
            <a:ext cx="6705600" cy="1447800"/>
            <a:chOff x="1066800" y="4876800"/>
            <a:chExt cx="5562600" cy="1447800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066800" y="4876800"/>
              <a:ext cx="5562600" cy="14478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2B5D8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241612" y="5029200"/>
              <a:ext cx="5235388" cy="1143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71600" y="5181600"/>
              <a:ext cx="5029200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i="1" dirty="0" smtClean="0">
                  <a:solidFill>
                    <a:srgbClr val="FF0000"/>
                  </a:solidFill>
                  <a:latin typeface="Verdana" charset="0"/>
                </a:rPr>
                <a:t>NOTE:  </a:t>
              </a:r>
              <a:r>
                <a:rPr lang="en-US" dirty="0" smtClean="0">
                  <a:solidFill>
                    <a:srgbClr val="0080FF"/>
                  </a:solidFill>
                  <a:latin typeface="Verdana" charset="0"/>
                </a:rPr>
                <a:t>Custom Filters appear when</a:t>
              </a:r>
            </a:p>
            <a:p>
              <a:pPr algn="ctr" eaLnBrk="0" hangingPunct="0"/>
              <a:r>
                <a:rPr lang="en-US" dirty="0" smtClean="0">
                  <a:solidFill>
                    <a:srgbClr val="0080FF"/>
                  </a:solidFill>
                  <a:latin typeface="Verdana" charset="0"/>
                </a:rPr>
                <a:t>you’re in your My NCBI account.</a:t>
              </a:r>
              <a:endParaRPr lang="en-US" dirty="0">
                <a:solidFill>
                  <a:srgbClr val="0080FF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2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72" y="252476"/>
            <a:ext cx="6366256" cy="63530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9059" y="416760"/>
            <a:ext cx="6060141" cy="2688592"/>
            <a:chOff x="2779059" y="416760"/>
            <a:chExt cx="6060141" cy="2688592"/>
          </a:xfrm>
        </p:grpSpPr>
        <p:grpSp>
          <p:nvGrpSpPr>
            <p:cNvPr id="2" name="Group 1"/>
            <p:cNvGrpSpPr/>
            <p:nvPr/>
          </p:nvGrpSpPr>
          <p:grpSpPr>
            <a:xfrm>
              <a:off x="2779059" y="1263852"/>
              <a:ext cx="6060141" cy="1841500"/>
              <a:chOff x="2779059" y="1263852"/>
              <a:chExt cx="6060141" cy="1841500"/>
            </a:xfrm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779059" y="1263852"/>
                <a:ext cx="6060141" cy="1841500"/>
              </a:xfrm>
              <a:prstGeom prst="rect">
                <a:avLst/>
              </a:prstGeom>
              <a:solidFill>
                <a:schemeClr val="bg1"/>
              </a:solidFill>
              <a:ln w="104775">
                <a:solidFill>
                  <a:srgbClr val="407AA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3037715" y="1505152"/>
                <a:ext cx="5526755" cy="1397000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Genev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253317" y="1848052"/>
                <a:ext cx="3007195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FF"/>
                    </a:solidFill>
                    <a:latin typeface="Geneva" pitchFamily="-111" charset="0"/>
                    <a:ea typeface="ＭＳ Ｐゴシック" charset="-128"/>
                    <a:cs typeface="ＭＳ Ｐゴシック" charset="-128"/>
                  </a:rPr>
                  <a:t>Sign in to NCBI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245222" y="1905202"/>
                <a:ext cx="1775011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smtClean="0">
                    <a:solidFill>
                      <a:srgbClr val="00B05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Always</a:t>
                </a:r>
                <a:endParaRPr lang="en-US" sz="3600" dirty="0">
                  <a:solidFill>
                    <a:srgbClr val="00B050"/>
                  </a:solidFill>
                  <a:latin typeface="Geneva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 rot="1078842">
              <a:off x="6666965" y="416760"/>
              <a:ext cx="320675" cy="1602553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153632" y="2689151"/>
            <a:ext cx="6836735" cy="147969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Searching PubMed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2895" y="888111"/>
            <a:ext cx="8538210" cy="5081778"/>
            <a:chOff x="302895" y="888111"/>
            <a:chExt cx="8538210" cy="50817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95" y="888111"/>
              <a:ext cx="8538210" cy="50817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6884860" y="894461"/>
              <a:ext cx="898902" cy="199233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0715" y="2416275"/>
            <a:ext cx="7165259" cy="1932039"/>
            <a:chOff x="690715" y="2416275"/>
            <a:chExt cx="7165259" cy="1932039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6732638" y="3256936"/>
              <a:ext cx="1123336" cy="292510"/>
            </a:xfrm>
            <a:prstGeom prst="roundRect">
              <a:avLst/>
            </a:prstGeom>
            <a:noFill/>
            <a:ln w="76200" cap="flat" cmpd="sng" algn="ctr">
              <a:solidFill>
                <a:srgbClr val="2EC64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90715" y="2416275"/>
              <a:ext cx="4075471" cy="1932039"/>
              <a:chOff x="2057400" y="4632442"/>
              <a:chExt cx="4724400" cy="1600200"/>
            </a:xfrm>
          </p:grpSpPr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Meta-analysis</a:t>
                </a:r>
                <a:endParaRPr lang="en-US" sz="32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rot="10800000">
              <a:off x="4336671" y="3224897"/>
              <a:ext cx="223319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1975" y="431800"/>
            <a:ext cx="8020050" cy="5994400"/>
            <a:chOff x="561975" y="431800"/>
            <a:chExt cx="8020050" cy="5994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" y="431800"/>
              <a:ext cx="8020050" cy="59944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6660743" y="439270"/>
              <a:ext cx="898902" cy="188259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67349" y="720051"/>
            <a:ext cx="6448942" cy="4171760"/>
            <a:chOff x="1767349" y="720051"/>
            <a:chExt cx="6448942" cy="4171760"/>
          </a:xfrm>
        </p:grpSpPr>
        <p:grpSp>
          <p:nvGrpSpPr>
            <p:cNvPr id="13" name="Group 12"/>
            <p:cNvGrpSpPr/>
            <p:nvPr/>
          </p:nvGrpSpPr>
          <p:grpSpPr>
            <a:xfrm>
              <a:off x="2684206" y="720051"/>
              <a:ext cx="5532085" cy="3981259"/>
              <a:chOff x="2743200" y="1398477"/>
              <a:chExt cx="5532085" cy="398125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93685" y="1398477"/>
                <a:ext cx="5181600" cy="1600200"/>
                <a:chOff x="3452793" y="2438400"/>
                <a:chExt cx="5438814" cy="1600200"/>
              </a:xfrm>
            </p:grpSpPr>
            <p:sp>
              <p:nvSpPr>
                <p:cNvPr id="17" name="Rectangle 16"/>
                <p:cNvSpPr>
                  <a:spLocks noChangeArrowheads="1"/>
                </p:cNvSpPr>
                <p:nvPr/>
              </p:nvSpPr>
              <p:spPr bwMode="auto">
                <a:xfrm>
                  <a:off x="3452793" y="2438400"/>
                  <a:ext cx="5438814" cy="1600200"/>
                </a:xfrm>
                <a:prstGeom prst="rect">
                  <a:avLst/>
                </a:prstGeom>
                <a:solidFill>
                  <a:srgbClr val="FFFFFF"/>
                </a:solidFill>
                <a:ln w="76200">
                  <a:solidFill>
                    <a:srgbClr val="2B5D8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90000"/>
                    </a:lnSpc>
                  </a:pPr>
                  <a:r>
                    <a:rPr lang="en-US" sz="3400" dirty="0" smtClean="0">
                      <a:solidFill>
                        <a:srgbClr val="FF6600"/>
                      </a:solidFill>
                      <a:latin typeface="Verdana" charset="0"/>
                    </a:rPr>
                    <a:t>Select article # 3</a:t>
                  </a:r>
                  <a:r>
                    <a:rPr lang="en-US" sz="3600" dirty="0" smtClean="0">
                      <a:solidFill>
                        <a:schemeClr val="bg1"/>
                      </a:solidFill>
                      <a:latin typeface="Verdana" charset="0"/>
                    </a:rPr>
                    <a:t>.</a:t>
                  </a:r>
                  <a:endParaRPr lang="en-US" sz="54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" name="Rectangle 17"/>
                <p:cNvSpPr>
                  <a:spLocks noChangeArrowheads="1"/>
                </p:cNvSpPr>
                <p:nvPr/>
              </p:nvSpPr>
              <p:spPr bwMode="auto">
                <a:xfrm>
                  <a:off x="3657600" y="2590800"/>
                  <a:ext cx="5029200" cy="1295400"/>
                </a:xfrm>
                <a:prstGeom prst="rect">
                  <a:avLst/>
                </a:prstGeom>
                <a:noFill/>
                <a:ln w="38100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sp>
            <p:nvSpPr>
              <p:cNvPr id="16" name="AutoShape 19"/>
              <p:cNvSpPr>
                <a:spLocks noChangeArrowheads="1"/>
              </p:cNvSpPr>
              <p:nvPr/>
            </p:nvSpPr>
            <p:spPr bwMode="auto">
              <a:xfrm rot="18126335">
                <a:off x="1386563" y="3645417"/>
                <a:ext cx="3090956" cy="377682"/>
              </a:xfrm>
              <a:prstGeom prst="leftArrow">
                <a:avLst>
                  <a:gd name="adj1" fmla="val 50000"/>
                  <a:gd name="adj2" fmla="val 75608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767349" y="4510811"/>
              <a:ext cx="381000" cy="381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FF6600"/>
                  </a:solidFill>
                  <a:latin typeface="Times" charset="0"/>
                </a:rPr>
                <a:t>X</a:t>
              </a:r>
              <a:endParaRPr lang="en-US" sz="1400" dirty="0">
                <a:solidFill>
                  <a:srgbClr val="FF6600"/>
                </a:solidFill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0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1975" y="431800"/>
            <a:ext cx="8020050" cy="5994400"/>
            <a:chOff x="561975" y="431800"/>
            <a:chExt cx="8020050" cy="5994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" y="431800"/>
              <a:ext cx="8020050" cy="59944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6642813" y="439271"/>
              <a:ext cx="898902" cy="19582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21633" y="938983"/>
            <a:ext cx="4265167" cy="1600200"/>
            <a:chOff x="4421633" y="1066800"/>
            <a:chExt cx="4265167" cy="1600200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421633" y="1066800"/>
              <a:ext cx="4265167" cy="1600200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</a:rPr>
                <a:t>1) </a:t>
              </a:r>
              <a:r>
                <a:rPr lang="en-US" sz="3200" dirty="0" smtClean="0">
                  <a:solidFill>
                    <a:srgbClr val="3CA642"/>
                  </a:solidFill>
                  <a:latin typeface="Verdana" charset="0"/>
                </a:rPr>
                <a:t>Click</a:t>
              </a:r>
              <a:r>
                <a:rPr lang="en-US" sz="32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</a:rPr>
                <a:t>Summary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597479" y="1206500"/>
              <a:ext cx="3936921" cy="13081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7" name="AutoShape 19"/>
          <p:cNvSpPr>
            <a:spLocks noChangeArrowheads="1"/>
          </p:cNvSpPr>
          <p:nvPr/>
        </p:nvSpPr>
        <p:spPr bwMode="auto">
          <a:xfrm>
            <a:off x="3657600" y="1128631"/>
            <a:ext cx="2444626" cy="382588"/>
          </a:xfrm>
          <a:prstGeom prst="leftArrow">
            <a:avLst>
              <a:gd name="adj1" fmla="val 50000"/>
              <a:gd name="adj2" fmla="val 11534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pic>
        <p:nvPicPr>
          <p:cNvPr id="28" name="Picture 27" descr="Screen Shot 2015-04-13 at 1.0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85" y="1228022"/>
            <a:ext cx="1680210" cy="1668780"/>
          </a:xfrm>
          <a:prstGeom prst="rect">
            <a:avLst/>
          </a:prstGeom>
          <a:ln w="19050" cmpd="sng">
            <a:solidFill>
              <a:srgbClr val="7F7F7F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609600" y="2059283"/>
            <a:ext cx="4572000" cy="3385405"/>
            <a:chOff x="609600" y="2187100"/>
            <a:chExt cx="4572000" cy="3385405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4277105"/>
              <a:ext cx="4572000" cy="1295400"/>
              <a:chOff x="304800" y="4114800"/>
              <a:chExt cx="3962400" cy="1295400"/>
            </a:xfrm>
          </p:grpSpPr>
          <p:sp>
            <p:nvSpPr>
              <p:cNvPr id="32" name="Rectangle 11"/>
              <p:cNvSpPr>
                <a:spLocks noChangeArrowheads="1"/>
              </p:cNvSpPr>
              <p:nvPr/>
            </p:nvSpPr>
            <p:spPr bwMode="auto">
              <a:xfrm>
                <a:off x="304800" y="4114800"/>
                <a:ext cx="39624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endParaRPr lang="en-US" sz="2600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57200" y="4267200"/>
                <a:ext cx="3657600" cy="990599"/>
                <a:chOff x="457200" y="4267200"/>
                <a:chExt cx="3657600" cy="990599"/>
              </a:xfrm>
            </p:grpSpPr>
            <p:sp>
              <p:nvSpPr>
                <p:cNvPr id="34" name="Rectangle 12"/>
                <p:cNvSpPr>
                  <a:spLocks noChangeArrowheads="1"/>
                </p:cNvSpPr>
                <p:nvPr/>
              </p:nvSpPr>
              <p:spPr bwMode="auto">
                <a:xfrm>
                  <a:off x="457200" y="4267200"/>
                  <a:ext cx="3657600" cy="990599"/>
                </a:xfrm>
                <a:prstGeom prst="rect">
                  <a:avLst/>
                </a:prstGeom>
                <a:noFill/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609600" y="4495800"/>
                  <a:ext cx="3352800" cy="6096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3200" dirty="0" smtClean="0">
                      <a:solidFill>
                        <a:srgbClr val="000000"/>
                      </a:solidFill>
                      <a:latin typeface="Verdana" charset="0"/>
                    </a:rPr>
                    <a:t>2) </a:t>
                  </a:r>
                  <a:r>
                    <a:rPr lang="en-US" sz="3200" dirty="0" smtClean="0">
                      <a:solidFill>
                        <a:srgbClr val="3CA642"/>
                      </a:solidFill>
                      <a:latin typeface="Verdana" charset="0"/>
                    </a:rPr>
                    <a:t>Select</a:t>
                  </a:r>
                  <a:r>
                    <a:rPr lang="en-US" sz="3200" dirty="0" smtClean="0">
                      <a:solidFill>
                        <a:srgbClr val="000000"/>
                      </a:solidFill>
                      <a:latin typeface="Verdana" charset="0"/>
                    </a:rPr>
                    <a:t> Abstract</a:t>
                  </a:r>
                  <a:endParaRPr kumimoji="0" lang="en-US" sz="3200" b="0" i="0" u="none" strike="noStrike" cap="none" normalizeH="0" baseline="0" dirty="0">
                    <a:solidFill>
                      <a:srgbClr val="000000"/>
                    </a:solidFill>
                    <a:effectLst/>
                    <a:latin typeface="Geneva" pitchFamily="-111" charset="0"/>
                  </a:endParaRPr>
                </a:p>
              </p:txBody>
            </p:sp>
          </p:grpSp>
        </p:grpSp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5400000">
              <a:off x="770502" y="3296228"/>
              <a:ext cx="2534170" cy="315913"/>
            </a:xfrm>
            <a:prstGeom prst="leftArrow">
              <a:avLst>
                <a:gd name="adj1" fmla="val 50000"/>
                <a:gd name="adj2" fmla="val 11290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02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1277" y="725282"/>
            <a:ext cx="8521446" cy="5586730"/>
            <a:chOff x="311277" y="725282"/>
            <a:chExt cx="8521446" cy="55867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77" y="725282"/>
              <a:ext cx="8521446" cy="558673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6831073" y="726141"/>
              <a:ext cx="898902" cy="204785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17812" y="975852"/>
            <a:ext cx="5266114" cy="1447800"/>
            <a:chOff x="1317812" y="975852"/>
            <a:chExt cx="5266114" cy="14478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317812" y="975852"/>
              <a:ext cx="5075614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Click icons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52282" y="1128252"/>
              <a:ext cx="4750644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 rot="10800000">
              <a:off x="4603481" y="1817370"/>
              <a:ext cx="1980445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9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889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6000" u="sng" dirty="0">
                <a:solidFill>
                  <a:srgbClr val="CC0000"/>
                </a:solidFill>
                <a:latin typeface="Verdana" pitchFamily="-106" charset="0"/>
                <a:ea typeface="Verdana" pitchFamily="-106" charset="0"/>
                <a:cs typeface="Verdana" pitchFamily="-106" charset="0"/>
              </a:rPr>
              <a:t>Linking to</a:t>
            </a:r>
            <a:endParaRPr lang="en-US" sz="5400" dirty="0">
              <a:solidFill>
                <a:srgbClr val="CC0000"/>
              </a:solidFill>
              <a:latin typeface="Verdana" pitchFamily="-106" charset="0"/>
              <a:ea typeface="Verdana" pitchFamily="-106" charset="0"/>
              <a:cs typeface="Verdana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7200" b="1" i="1" dirty="0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Full-Text Articles</a:t>
            </a:r>
            <a:endParaRPr lang="en-US" sz="5400" dirty="0">
              <a:latin typeface="Times New Roman" pitchFamily="-106" charset="0"/>
              <a:ea typeface="Times New Roman" pitchFamily="-106" charset="0"/>
              <a:cs typeface="Times New Roman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in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6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Electronic Journals</a:t>
            </a:r>
          </a:p>
          <a:p>
            <a:pPr algn="ctr" eaLnBrk="0" hangingPunct="0">
              <a:defRPr/>
            </a:pPr>
            <a:endParaRPr lang="en-US" dirty="0">
              <a:solidFill>
                <a:srgbClr val="6600CC"/>
              </a:solidFill>
              <a:latin typeface="Techno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74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pic>
        <p:nvPicPr>
          <p:cNvPr id="6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17879237">
            <a:off x="4738792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2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6506" y="294109"/>
            <a:ext cx="5334000" cy="6269782"/>
            <a:chOff x="488577" y="268940"/>
            <a:chExt cx="5334000" cy="62697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77" y="319278"/>
              <a:ext cx="5334000" cy="6219444"/>
            </a:xfrm>
            <a:prstGeom prst="rect">
              <a:avLst/>
            </a:prstGeom>
            <a:ln w="76200">
              <a:solidFill>
                <a:srgbClr val="336699"/>
              </a:solidFill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4032903" y="268940"/>
              <a:ext cx="898902" cy="197223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74617" y="1390788"/>
            <a:ext cx="3733800" cy="2365424"/>
            <a:chOff x="4974617" y="1390788"/>
            <a:chExt cx="3733800" cy="2365424"/>
          </a:xfrm>
        </p:grpSpPr>
        <p:grpSp>
          <p:nvGrpSpPr>
            <p:cNvPr id="11" name="Group 10"/>
            <p:cNvGrpSpPr/>
            <p:nvPr/>
          </p:nvGrpSpPr>
          <p:grpSpPr>
            <a:xfrm>
              <a:off x="4974617" y="2537012"/>
              <a:ext cx="3733800" cy="1219200"/>
              <a:chOff x="5198735" y="3039035"/>
              <a:chExt cx="3733800" cy="121920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5198735" y="3039035"/>
                <a:ext cx="3733800" cy="1219200"/>
              </a:xfrm>
              <a:prstGeom prst="rect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3366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1400" dirty="0">
                  <a:latin typeface="Verdana" pitchFamily="-106" charset="0"/>
                  <a:ea typeface="Verdana" pitchFamily="-106" charset="0"/>
                  <a:cs typeface="Verdana" pitchFamily="-106" charset="0"/>
                </a:endParaRPr>
              </a:p>
              <a:p>
                <a:pPr algn="ctr" eaLnBrk="0" hangingPunct="0">
                  <a:lnSpc>
                    <a:spcPct val="120000"/>
                  </a:lnSpc>
                  <a:defRPr/>
                </a:pPr>
                <a:r>
                  <a:rPr lang="en-US" sz="3600" dirty="0"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Click </a:t>
                </a:r>
                <a:r>
                  <a:rPr lang="en-US" sz="3600" dirty="0">
                    <a:solidFill>
                      <a:srgbClr val="4173A4"/>
                    </a:solidFill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PDF</a:t>
                </a: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5342171" y="3200400"/>
                <a:ext cx="3429000" cy="914400"/>
              </a:xfrm>
              <a:prstGeom prst="rect">
                <a:avLst/>
              </a:prstGeom>
              <a:noFill/>
              <a:ln w="28575" cmpd="sng">
                <a:solidFill>
                  <a:srgbClr val="FF9D4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20715521">
              <a:off x="5516715" y="1390788"/>
              <a:ext cx="379412" cy="1511767"/>
            </a:xfrm>
            <a:prstGeom prst="upArrow">
              <a:avLst>
                <a:gd name="adj1" fmla="val 50000"/>
                <a:gd name="adj2" fmla="val 9787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0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r="2100"/>
          <a:stretch/>
        </p:blipFill>
        <p:spPr>
          <a:xfrm>
            <a:off x="331694" y="420624"/>
            <a:ext cx="4297680" cy="6016752"/>
          </a:xfrm>
          <a:prstGeom prst="rect">
            <a:avLst/>
          </a:prstGeom>
          <a:ln w="57150">
            <a:solidFill>
              <a:srgbClr val="5D9EC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4914900" y="1111625"/>
            <a:ext cx="3951194" cy="1452281"/>
            <a:chOff x="4699747" y="1398495"/>
            <a:chExt cx="3951194" cy="1452281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4699747" y="1398495"/>
              <a:ext cx="3951194" cy="1452281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Full Text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876800" y="1595719"/>
              <a:ext cx="3567953" cy="1048870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70251" y="4012120"/>
            <a:ext cx="3442733" cy="1115694"/>
            <a:chOff x="4946133" y="3653531"/>
            <a:chExt cx="3442733" cy="1115694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4946133" y="3653531"/>
              <a:ext cx="3442733" cy="1115694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>
                  <a:solidFill>
                    <a:srgbClr val="FF8000"/>
                  </a:solidFill>
                  <a:latin typeface="Verdana" charset="0"/>
                </a:rPr>
                <a:t>Close </a:t>
              </a:r>
              <a:r>
                <a:rPr lang="en-US" sz="2800" smtClean="0">
                  <a:solidFill>
                    <a:srgbClr val="FF8000"/>
                  </a:solidFill>
                  <a:latin typeface="Verdana" charset="0"/>
                </a:rPr>
                <a:t>Article</a:t>
              </a: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5151164" y="3810000"/>
              <a:ext cx="3032671" cy="797859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05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22960" y="304795"/>
            <a:ext cx="7498080" cy="6248405"/>
            <a:chOff x="822960" y="304795"/>
            <a:chExt cx="7498080" cy="62484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" r="385"/>
            <a:stretch/>
          </p:blipFill>
          <p:spPr>
            <a:xfrm>
              <a:off x="822960" y="304800"/>
              <a:ext cx="7498080" cy="6248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27514" y="304795"/>
              <a:ext cx="653143" cy="140802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1597152" y="5836022"/>
            <a:ext cx="697813" cy="304799"/>
          </a:xfrm>
          <a:prstGeom prst="rect">
            <a:avLst/>
          </a:prstGeom>
          <a:noFill/>
          <a:ln w="76200">
            <a:solidFill>
              <a:srgbClr val="37D14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2994212" y="4598895"/>
            <a:ext cx="4885764" cy="793012"/>
          </a:xfrm>
          <a:prstGeom prst="wedgeRectCallout">
            <a:avLst>
              <a:gd name="adj1" fmla="val 15139"/>
              <a:gd name="adj2" fmla="val 100939"/>
            </a:avLst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Verdana" charset="0"/>
                <a:cs typeface="Verdana" charset="0"/>
              </a:rPr>
              <a:t>Click for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Verdana" charset="0"/>
                <a:cs typeface="Verdana" charset="0"/>
              </a:rPr>
              <a:t> Terms Index!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6" y="246888"/>
            <a:ext cx="3072384" cy="6364224"/>
          </a:xfrm>
          <a:prstGeom prst="rect">
            <a:avLst/>
          </a:prstGeom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423542" y="1245836"/>
            <a:ext cx="823319" cy="304799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43400" y="1290919"/>
            <a:ext cx="4415118" cy="4016188"/>
            <a:chOff x="4343400" y="914401"/>
            <a:chExt cx="4415118" cy="4016188"/>
          </a:xfrm>
        </p:grpSpPr>
        <p:sp>
          <p:nvSpPr>
            <p:cNvPr id="4" name="Rectangle 25"/>
            <p:cNvSpPr>
              <a:spLocks noChangeArrowheads="1"/>
            </p:cNvSpPr>
            <p:nvPr/>
          </p:nvSpPr>
          <p:spPr bwMode="auto">
            <a:xfrm>
              <a:off x="4343400" y="914401"/>
              <a:ext cx="4415118" cy="4016188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5" name="Rectangle 26"/>
            <p:cNvSpPr>
              <a:spLocks noChangeArrowheads="1"/>
            </p:cNvSpPr>
            <p:nvPr/>
          </p:nvSpPr>
          <p:spPr bwMode="auto">
            <a:xfrm>
              <a:off x="4488050" y="1068010"/>
              <a:ext cx="4109103" cy="3719143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4648200" y="1671918"/>
            <a:ext cx="365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 Database</a:t>
            </a:r>
            <a:endParaRPr lang="en-US" sz="2900" dirty="0">
              <a:solidFill>
                <a:srgbClr val="FF66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600" dirty="0">
                <a:solidFill>
                  <a:srgbClr val="2B5D8F"/>
                </a:solidFill>
              </a:rPr>
              <a:t>searches </a:t>
            </a:r>
            <a:r>
              <a:rPr lang="en-US" sz="2600" i="1" dirty="0">
                <a:solidFill>
                  <a:srgbClr val="2B5D8F"/>
                </a:solidFill>
              </a:rPr>
              <a:t>only</a:t>
            </a:r>
            <a:endParaRPr lang="en-US" sz="2600" i="1" dirty="0">
              <a:solidFill>
                <a:srgbClr val="2B5D8F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700" i="1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the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terms</a:t>
            </a:r>
            <a:r>
              <a:rPr lang="en-US" sz="2600" dirty="0">
                <a:solidFill>
                  <a:srgbClr val="2B5D8F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for: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0406" y="4365811"/>
            <a:ext cx="7905735" cy="497542"/>
            <a:chOff x="440406" y="4365811"/>
            <a:chExt cx="7905735" cy="497542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0406" y="4365811"/>
              <a:ext cx="1585618" cy="277907"/>
            </a:xfrm>
            <a:prstGeom prst="rect">
              <a:avLst/>
            </a:prstGeom>
            <a:noFill/>
            <a:ln w="76200" cap="flat" cmpd="sng" algn="ctr">
              <a:solidFill>
                <a:srgbClr val="00D14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4688541" y="4482353"/>
              <a:ext cx="3657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b="1" dirty="0" smtClean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Molecular Targeted Therapy</a:t>
              </a:r>
              <a:endParaRPr lang="en-US" sz="24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6096000" y="3957918"/>
            <a:ext cx="888274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0914" y="2268071"/>
            <a:ext cx="7722486" cy="1537447"/>
            <a:chOff x="430914" y="2268071"/>
            <a:chExt cx="7722486" cy="1537447"/>
          </a:xfrm>
        </p:grpSpPr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430914" y="2268071"/>
              <a:ext cx="1801298" cy="277905"/>
            </a:xfrm>
            <a:prstGeom prst="rect">
              <a:avLst/>
            </a:prstGeom>
            <a:noFill/>
            <a:ln w="76200" cmpd="sng">
              <a:solidFill>
                <a:srgbClr val="008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ectangle 30"/>
            <p:cNvSpPr>
              <a:spLocks noChangeArrowheads="1"/>
            </p:cNvSpPr>
            <p:nvPr/>
          </p:nvSpPr>
          <p:spPr bwMode="auto">
            <a:xfrm>
              <a:off x="4800600" y="3424518"/>
              <a:ext cx="33528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3366FF"/>
                  </a:solidFill>
                  <a:latin typeface="Verdana" charset="0"/>
                </a:rPr>
                <a:t>Breast neoplasms/</a:t>
              </a:r>
              <a:r>
                <a:rPr lang="en-US" b="1" dirty="0" err="1" smtClean="0">
                  <a:solidFill>
                    <a:srgbClr val="3366FF"/>
                  </a:solidFill>
                  <a:latin typeface="Verdana" charset="0"/>
                </a:rPr>
                <a:t>dt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 bwMode="auto">
          <a:xfrm>
            <a:off x="1687136" y="1073331"/>
            <a:ext cx="2362200" cy="914400"/>
          </a:xfrm>
          <a:prstGeom prst="wedgeRoundRectCallout">
            <a:avLst>
              <a:gd name="adj1" fmla="val -31548"/>
              <a:gd name="adj2" fmla="val 9068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The * indicates Major focus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1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524000"/>
            <a:ext cx="7340600" cy="1496314"/>
            <a:chOff x="381000" y="1510283"/>
            <a:chExt cx="7340600" cy="1496314"/>
          </a:xfrm>
        </p:grpSpPr>
        <p:sp>
          <p:nvSpPr>
            <p:cNvPr id="4" name="Rectangle 3"/>
            <p:cNvSpPr/>
            <p:nvPr/>
          </p:nvSpPr>
          <p:spPr bwMode="auto">
            <a:xfrm>
              <a:off x="381000" y="1613916"/>
              <a:ext cx="53340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and life sciences 	journal literature</a:t>
              </a:r>
            </a:p>
          </p:txBody>
        </p:sp>
        <p:pic>
          <p:nvPicPr>
            <p:cNvPr id="5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095500" y="3810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909315"/>
            <a:ext cx="5410200" cy="1378458"/>
            <a:chOff x="381000" y="2895598"/>
            <a:chExt cx="5410200" cy="1378458"/>
          </a:xfrm>
        </p:grpSpPr>
        <p:sp>
          <p:nvSpPr>
            <p:cNvPr id="8" name="Rectangle 7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9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57200" y="4433317"/>
            <a:ext cx="8077200" cy="1828800"/>
            <a:chOff x="381000" y="4419600"/>
            <a:chExt cx="8077200" cy="1828800"/>
          </a:xfrm>
        </p:grpSpPr>
        <p:pic>
          <p:nvPicPr>
            <p:cNvPr id="11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4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6" y="246888"/>
            <a:ext cx="3072384" cy="6364224"/>
          </a:xfrm>
          <a:prstGeom prst="rect">
            <a:avLst/>
          </a:prstGeom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449669" y="1237128"/>
            <a:ext cx="823319" cy="304799"/>
          </a:xfrm>
          <a:prstGeom prst="rect">
            <a:avLst/>
          </a:prstGeom>
          <a:noFill/>
          <a:ln w="76200">
            <a:solidFill>
              <a:srgbClr val="37D14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4043082" y="466165"/>
            <a:ext cx="4796118" cy="5934635"/>
          </a:xfrm>
          <a:prstGeom prst="rect">
            <a:avLst/>
          </a:prstGeom>
          <a:solidFill>
            <a:schemeClr val="bg1"/>
          </a:solidFill>
          <a:ln w="889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4222376" y="645459"/>
            <a:ext cx="4458981" cy="5610879"/>
          </a:xfrm>
          <a:prstGeom prst="rect">
            <a:avLst/>
          </a:prstGeom>
          <a:noFill/>
          <a:ln w="38100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544785" y="883023"/>
            <a:ext cx="3788229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Look at subject headings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in the</a:t>
            </a:r>
            <a:endParaRPr lang="en-US" sz="2700" dirty="0">
              <a:solidFill>
                <a:srgbClr val="2B5D8F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800" dirty="0">
                <a:solidFill>
                  <a:srgbClr val="FF6600"/>
                </a:solidFill>
                <a:latin typeface="Book Antiqua" charset="0"/>
              </a:rPr>
              <a:t>MeSH Terms Index</a:t>
            </a:r>
            <a:endParaRPr lang="en-US" sz="2700" dirty="0">
              <a:solidFill>
                <a:srgbClr val="FF66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</a:rPr>
              <a:t>for additional terms.</a:t>
            </a:r>
            <a:endParaRPr lang="en-US" sz="2800" dirty="0">
              <a:solidFill>
                <a:srgbClr val="2B5D8F"/>
              </a:solidFill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771465" y="4459940"/>
            <a:ext cx="3334870" cy="14836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800" dirty="0" smtClean="0">
                <a:solidFill>
                  <a:srgbClr val="26B40C"/>
                </a:solidFill>
                <a:latin typeface="Verdana" charset="0"/>
              </a:rPr>
              <a:t>Gene Expression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800" dirty="0" smtClean="0">
                <a:solidFill>
                  <a:srgbClr val="26B40C"/>
                </a:solidFill>
                <a:latin typeface="Verdana" charset="0"/>
              </a:rPr>
              <a:t>Regulation,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800" dirty="0" smtClean="0">
                <a:solidFill>
                  <a:srgbClr val="26B40C"/>
                </a:solidFill>
                <a:latin typeface="Verdana" charset="0"/>
              </a:rPr>
              <a:t>Neoplastic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387402" y="4052047"/>
            <a:ext cx="2284080" cy="304800"/>
          </a:xfrm>
          <a:prstGeom prst="rect">
            <a:avLst/>
          </a:prstGeom>
          <a:noFill/>
          <a:ln w="127000" cap="flat" cmpd="sng" algn="ctr">
            <a:solidFill>
              <a:srgbClr val="26B40C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5067300" y="2931459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You may want to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write a new search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program using:</a:t>
            </a:r>
            <a:endParaRPr lang="en-US" sz="2800" dirty="0">
              <a:solidFill>
                <a:srgbClr val="2B5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r="12293" b="86"/>
          <a:stretch/>
        </p:blipFill>
        <p:spPr>
          <a:xfrm>
            <a:off x="346638" y="274320"/>
            <a:ext cx="4023360" cy="612648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 bwMode="auto">
          <a:xfrm>
            <a:off x="1547552" y="2102224"/>
            <a:ext cx="4022871" cy="1174376"/>
          </a:xfrm>
          <a:prstGeom prst="wedgeRoundRectCallout">
            <a:avLst>
              <a:gd name="adj1" fmla="val -36113"/>
              <a:gd name="adj2" fmla="val 10038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Click Gene Expression Regulation, Neoplastic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4685200" y="3917576"/>
            <a:ext cx="3687836" cy="1299883"/>
          </a:xfrm>
          <a:prstGeom prst="wedgeRoundRectCallout">
            <a:avLst>
              <a:gd name="adj1" fmla="val -84186"/>
              <a:gd name="adj2" fmla="val -5645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395383"/>
                </a:solidFill>
                <a:effectLst/>
                <a:latin typeface="Calibri"/>
                <a:cs typeface="Calibri"/>
              </a:rPr>
              <a:t>Click Search in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395383"/>
                </a:solidFill>
                <a:effectLst/>
                <a:latin typeface="Calibri"/>
                <a:cs typeface="Calibri"/>
              </a:rPr>
              <a:t>MeSH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95383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2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2555" y="368808"/>
            <a:ext cx="7680960" cy="6120384"/>
            <a:chOff x="722555" y="368808"/>
            <a:chExt cx="7680960" cy="61203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55" y="368808"/>
              <a:ext cx="7680960" cy="61203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14301" y="383176"/>
              <a:ext cx="653143" cy="140802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50508" y="1157019"/>
            <a:ext cx="4495800" cy="1600200"/>
            <a:chOff x="3678791" y="1228737"/>
            <a:chExt cx="4495800" cy="1600200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3678791" y="1228737"/>
              <a:ext cx="4495800" cy="1600200"/>
              <a:chOff x="1143000" y="3810000"/>
              <a:chExt cx="6934200" cy="2514600"/>
            </a:xfrm>
          </p:grpSpPr>
          <p:sp>
            <p:nvSpPr>
              <p:cNvPr id="17" name="Rounded Rectangle 16"/>
              <p:cNvSpPr/>
              <p:nvPr/>
            </p:nvSpPr>
            <p:spPr bwMode="auto">
              <a:xfrm>
                <a:off x="1143000" y="3810000"/>
                <a:ext cx="6934200" cy="2514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1345867" y="4003430"/>
                <a:ext cx="6500813" cy="212773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grpSp>
          <p:nvGrpSpPr>
            <p:cNvPr id="14" name="Group 15"/>
            <p:cNvGrpSpPr/>
            <p:nvPr/>
          </p:nvGrpSpPr>
          <p:grpSpPr>
            <a:xfrm>
              <a:off x="3996441" y="1436555"/>
              <a:ext cx="3836416" cy="1087582"/>
              <a:chOff x="604520" y="1122218"/>
              <a:chExt cx="3836416" cy="1087582"/>
            </a:xfrm>
          </p:grpSpPr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604520" y="1122218"/>
                <a:ext cx="3836416" cy="1087582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Can now use new   </a:t>
                </a:r>
              </a:p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term in a new strategy!</a:t>
                </a:r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/>
            </p:nvSpPr>
            <p:spPr bwMode="auto">
              <a:xfrm>
                <a:off x="3054879" y="1187824"/>
                <a:ext cx="1226127" cy="56868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200" dirty="0" err="1" smtClean="0">
                    <a:solidFill>
                      <a:srgbClr val="008000"/>
                    </a:solidFill>
                    <a:latin typeface="Book Antiqua" charset="0"/>
                  </a:rPr>
                  <a:t>MeSH</a:t>
                </a:r>
                <a:r>
                  <a:rPr lang="en-US" sz="3000" dirty="0" smtClean="0">
                    <a:solidFill>
                      <a:srgbClr val="008000"/>
                    </a:solidFill>
                    <a:latin typeface="Book Antiqua" charset="0"/>
                  </a:rPr>
                  <a:t> </a:t>
                </a:r>
                <a:endParaRPr lang="en-US" sz="3000" dirty="0">
                  <a:solidFill>
                    <a:srgbClr val="008000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92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3591" y="357046"/>
            <a:ext cx="7680960" cy="6132146"/>
            <a:chOff x="713591" y="357046"/>
            <a:chExt cx="7680960" cy="61321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91" y="368808"/>
              <a:ext cx="7680960" cy="612038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66264" y="357046"/>
              <a:ext cx="766354" cy="215444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67202" y="2279276"/>
            <a:ext cx="4625787" cy="2299447"/>
            <a:chOff x="3585884" y="300318"/>
            <a:chExt cx="4625787" cy="2299447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3585884" y="300318"/>
              <a:ext cx="4625787" cy="229944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3737391" y="419001"/>
              <a:ext cx="4339809" cy="2037329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839135" y="583279"/>
              <a:ext cx="4132729" cy="1702722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 broadest to </a:t>
              </a:r>
            </a:p>
            <a:p>
              <a:pPr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narrowest.  If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Gene Expression </a:t>
              </a:r>
            </a:p>
            <a:p>
              <a:pPr eaLnBrk="0" hangingPunct="0">
                <a:spcAft>
                  <a:spcPts val="600"/>
                </a:spcAft>
              </a:pP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Regulation, Neoplastic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</a:t>
              </a:r>
              <a:endParaRPr lang="en-US" sz="1800" dirty="0" smtClean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results, try using a broader term:</a:t>
              </a:r>
              <a:endParaRPr lang="en-US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spcAft>
                  <a:spcPts val="600"/>
                </a:spcAft>
              </a:pP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Gene Expression Regulation.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91522" y="2471731"/>
            <a:ext cx="4371512" cy="3982857"/>
            <a:chOff x="191522" y="2471731"/>
            <a:chExt cx="4371512" cy="3982857"/>
          </a:xfrm>
        </p:grpSpPr>
        <p:grpSp>
          <p:nvGrpSpPr>
            <p:cNvPr id="29" name="Group 28"/>
            <p:cNvGrpSpPr/>
            <p:nvPr/>
          </p:nvGrpSpPr>
          <p:grpSpPr>
            <a:xfrm>
              <a:off x="191522" y="2471731"/>
              <a:ext cx="3752948" cy="1914537"/>
              <a:chOff x="388746" y="1837765"/>
              <a:chExt cx="3752948" cy="1914537"/>
            </a:xfrm>
          </p:grpSpPr>
          <p:sp>
            <p:nvSpPr>
              <p:cNvPr id="32" name="Rounded Rectangle 31"/>
              <p:cNvSpPr/>
              <p:nvPr/>
            </p:nvSpPr>
            <p:spPr bwMode="auto">
              <a:xfrm>
                <a:off x="388746" y="1837765"/>
                <a:ext cx="3752948" cy="1914537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 bwMode="auto">
              <a:xfrm>
                <a:off x="528917" y="2001365"/>
                <a:ext cx="3469343" cy="158451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4" name="Rectangle 15"/>
              <p:cNvSpPr>
                <a:spLocks noChangeArrowheads="1"/>
              </p:cNvSpPr>
              <p:nvPr/>
            </p:nvSpPr>
            <p:spPr bwMode="auto">
              <a:xfrm>
                <a:off x="679500" y="2167178"/>
                <a:ext cx="3273935" cy="1261822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A80"/>
                    </a:solidFill>
                    <a:latin typeface="Verdana" charset="0"/>
                  </a:rPr>
                  <a:t>         </a:t>
                </a:r>
                <a:r>
                  <a:rPr lang="en-US" sz="2000" dirty="0" smtClean="0">
                    <a:solidFill>
                      <a:srgbClr val="002A80"/>
                    </a:solidFill>
                    <a:latin typeface="Verdana" charset="0"/>
                  </a:rPr>
                  <a:t>  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terms arranged </a:t>
                </a:r>
              </a:p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In tree structure </a:t>
                </a:r>
              </a:p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hierarchy</a:t>
                </a:r>
                <a:endParaRPr lang="en-US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35" name="Rectangle 28"/>
              <p:cNvSpPr>
                <a:spLocks noChangeArrowheads="1"/>
              </p:cNvSpPr>
              <p:nvPr/>
            </p:nvSpPr>
            <p:spPr bwMode="auto">
              <a:xfrm>
                <a:off x="673529" y="2057972"/>
                <a:ext cx="1226127" cy="6096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000" dirty="0" err="1" smtClean="0">
                    <a:solidFill>
                      <a:srgbClr val="008000"/>
                    </a:solidFill>
                    <a:latin typeface="Book Antiqua" charset="0"/>
                  </a:rPr>
                  <a:t>MeSH</a:t>
                </a:r>
                <a:r>
                  <a:rPr lang="en-US" sz="3000" dirty="0" smtClean="0">
                    <a:solidFill>
                      <a:srgbClr val="008000"/>
                    </a:solidFill>
                    <a:latin typeface="Book Antiqua" charset="0"/>
                  </a:rPr>
                  <a:t> </a:t>
                </a:r>
                <a:endParaRPr lang="en-US" sz="3000" dirty="0">
                  <a:solidFill>
                    <a:srgbClr val="008000"/>
                  </a:solidFill>
                  <a:latin typeface="Verdana" charset="0"/>
                </a:endParaRPr>
              </a:p>
            </p:txBody>
          </p:sp>
        </p:grpSp>
        <p:sp>
          <p:nvSpPr>
            <p:cNvPr id="30" name="Rounded Rectangle 29"/>
            <p:cNvSpPr/>
            <p:nvPr/>
          </p:nvSpPr>
          <p:spPr bwMode="auto">
            <a:xfrm>
              <a:off x="917661" y="5088043"/>
              <a:ext cx="3645373" cy="1366545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16200000">
              <a:off x="2254666" y="4398038"/>
              <a:ext cx="2348342" cy="410265"/>
            </a:xfrm>
            <a:prstGeom prst="leftArrow">
              <a:avLst>
                <a:gd name="adj1" fmla="val 50000"/>
                <a:gd name="adj2" fmla="val 9527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0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1520" y="368808"/>
            <a:ext cx="7680960" cy="6120384"/>
            <a:chOff x="731520" y="368808"/>
            <a:chExt cx="7680960" cy="61203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" y="368808"/>
              <a:ext cx="7680960" cy="612038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723011" y="383178"/>
              <a:ext cx="653143" cy="140802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259107" y="3675529"/>
            <a:ext cx="5643283" cy="2725270"/>
            <a:chOff x="1864658" y="3675529"/>
            <a:chExt cx="5643283" cy="2725270"/>
          </a:xfrm>
        </p:grpSpPr>
        <p:grpSp>
          <p:nvGrpSpPr>
            <p:cNvPr id="43" name="Group 42"/>
            <p:cNvGrpSpPr/>
            <p:nvPr/>
          </p:nvGrpSpPr>
          <p:grpSpPr>
            <a:xfrm>
              <a:off x="4002741" y="3675529"/>
              <a:ext cx="3505200" cy="2133600"/>
              <a:chOff x="3810000" y="609600"/>
              <a:chExt cx="3505200" cy="2133600"/>
            </a:xfrm>
          </p:grpSpPr>
          <p:sp>
            <p:nvSpPr>
              <p:cNvPr id="45" name="Rounded Rectangle 44"/>
              <p:cNvSpPr/>
              <p:nvPr/>
            </p:nvSpPr>
            <p:spPr bwMode="auto">
              <a:xfrm>
                <a:off x="3810000" y="609600"/>
                <a:ext cx="3505200" cy="2133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 bwMode="auto">
              <a:xfrm>
                <a:off x="3962400" y="762000"/>
                <a:ext cx="3200400" cy="1828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47" name="Rectangle 13"/>
              <p:cNvSpPr>
                <a:spLocks noChangeArrowheads="1"/>
              </p:cNvSpPr>
              <p:nvPr/>
            </p:nvSpPr>
            <p:spPr bwMode="auto">
              <a:xfrm>
                <a:off x="4114800" y="857250"/>
                <a:ext cx="2895600" cy="163830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200" b="1" i="1" dirty="0" smtClean="0">
                    <a:solidFill>
                      <a:srgbClr val="004381"/>
                    </a:solidFill>
                    <a:latin typeface="Verdana" charset="0"/>
                  </a:rPr>
                  <a:t>Note: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PubMed automatically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OR’s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indented terms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under a broader term…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 bwMode="auto">
            <a:xfrm>
              <a:off x="1864658" y="5907740"/>
              <a:ext cx="2277034" cy="493059"/>
            </a:xfrm>
            <a:prstGeom prst="rect">
              <a:avLst/>
            </a:prstGeom>
            <a:noFill/>
            <a:ln w="666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506" y="1006689"/>
            <a:ext cx="4036921" cy="2561264"/>
            <a:chOff x="112057" y="1006689"/>
            <a:chExt cx="4036921" cy="2561264"/>
          </a:xfrm>
        </p:grpSpPr>
        <p:grpSp>
          <p:nvGrpSpPr>
            <p:cNvPr id="49" name="Group 48"/>
            <p:cNvGrpSpPr/>
            <p:nvPr/>
          </p:nvGrpSpPr>
          <p:grpSpPr>
            <a:xfrm>
              <a:off x="551329" y="1006689"/>
              <a:ext cx="3597649" cy="2538434"/>
              <a:chOff x="551329" y="1015654"/>
              <a:chExt cx="3597649" cy="2538434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796178" y="1015654"/>
                <a:ext cx="3352800" cy="1211035"/>
                <a:chOff x="1190625" y="567417"/>
                <a:chExt cx="3352800" cy="1211035"/>
              </a:xfrm>
            </p:grpSpPr>
            <p:sp>
              <p:nvSpPr>
                <p:cNvPr id="56" name="Rounded Rectangle 55"/>
                <p:cNvSpPr/>
                <p:nvPr/>
              </p:nvSpPr>
              <p:spPr bwMode="auto">
                <a:xfrm>
                  <a:off x="1190625" y="567417"/>
                  <a:ext cx="3352800" cy="1211035"/>
                </a:xfrm>
                <a:prstGeom prst="roundRect">
                  <a:avLst/>
                </a:prstGeom>
                <a:solidFill>
                  <a:srgbClr val="FFFFFF"/>
                </a:solidFill>
                <a:ln w="57150" cap="flat" cmpd="sng" algn="ctr">
                  <a:solidFill>
                    <a:srgbClr val="3399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 bwMode="auto">
                <a:xfrm>
                  <a:off x="1295400" y="685800"/>
                  <a:ext cx="3124200" cy="974271"/>
                </a:xfrm>
                <a:prstGeom prst="roundRect">
                  <a:avLst/>
                </a:prstGeom>
                <a:noFill/>
                <a:ln w="28575" cap="flat" cmpd="sng" algn="ctr">
                  <a:solidFill>
                    <a:srgbClr val="6DD6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438275" y="853739"/>
                  <a:ext cx="2838450" cy="670261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spcAft>
                      <a:spcPts val="600"/>
                    </a:spcAft>
                  </a:pPr>
                  <a:r>
                    <a:rPr lang="en-US" sz="1800" dirty="0" smtClean="0">
                      <a:solidFill>
                        <a:srgbClr val="FF6600"/>
                      </a:solidFill>
                      <a:latin typeface="Verdana" charset="0"/>
                    </a:rPr>
                    <a:t>… </a:t>
                  </a:r>
                  <a:r>
                    <a:rPr lang="en-US" sz="1800" i="1" dirty="0" smtClean="0">
                      <a:solidFill>
                        <a:srgbClr val="108800"/>
                      </a:solidFill>
                      <a:latin typeface="Verdana" charset="0"/>
                    </a:rPr>
                    <a:t>unless</a:t>
                  </a:r>
                  <a:r>
                    <a:rPr lang="en-US" sz="1800" dirty="0" smtClean="0">
                      <a:solidFill>
                        <a:srgbClr val="FF6600"/>
                      </a:solidFill>
                      <a:latin typeface="Verdana" charset="0"/>
                    </a:rPr>
                    <a:t> you select</a:t>
                  </a:r>
                </a:p>
                <a:p>
                  <a:pPr algn="ctr" eaLnBrk="0" hangingPunct="0">
                    <a:spcAft>
                      <a:spcPts val="600"/>
                    </a:spcAft>
                  </a:pPr>
                  <a:r>
                    <a:rPr lang="en-US" sz="1800" dirty="0" smtClean="0">
                      <a:solidFill>
                        <a:srgbClr val="FF6600"/>
                      </a:solidFill>
                      <a:latin typeface="Verdana" charset="0"/>
                    </a:rPr>
                    <a:t>the</a:t>
                  </a:r>
                  <a:r>
                    <a:rPr lang="en-US" sz="1800" dirty="0">
                      <a:solidFill>
                        <a:srgbClr val="FF6600"/>
                      </a:solidFill>
                      <a:latin typeface="Verdana" charset="0"/>
                    </a:rPr>
                    <a:t> </a:t>
                  </a:r>
                  <a:r>
                    <a:rPr lang="en-US" sz="1800" dirty="0" smtClean="0">
                      <a:solidFill>
                        <a:srgbClr val="FF6600"/>
                      </a:solidFill>
                      <a:latin typeface="Verdana" charset="0"/>
                    </a:rPr>
                    <a:t>following command</a:t>
                  </a:r>
                  <a:endParaRPr lang="en-US" sz="1800" i="1" dirty="0" smtClean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</p:grpSp>
          <p:sp>
            <p:nvSpPr>
              <p:cNvPr id="54" name="AutoShape 19"/>
              <p:cNvSpPr>
                <a:spLocks noChangeArrowheads="1"/>
              </p:cNvSpPr>
              <p:nvPr/>
            </p:nvSpPr>
            <p:spPr bwMode="auto">
              <a:xfrm rot="18842367">
                <a:off x="473943" y="2427768"/>
                <a:ext cx="1495137" cy="280328"/>
              </a:xfrm>
              <a:prstGeom prst="leftArrow">
                <a:avLst>
                  <a:gd name="adj1" fmla="val 50000"/>
                  <a:gd name="adj2" fmla="val 82574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551329" y="3245224"/>
                <a:ext cx="3294530" cy="308864"/>
              </a:xfrm>
              <a:prstGeom prst="rect">
                <a:avLst/>
              </a:prstGeom>
              <a:noFill/>
              <a:ln w="762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12057" y="3092824"/>
              <a:ext cx="416859" cy="475129"/>
              <a:chOff x="112057" y="3092824"/>
              <a:chExt cx="416859" cy="475129"/>
            </a:xfrm>
          </p:grpSpPr>
          <p:sp>
            <p:nvSpPr>
              <p:cNvPr id="51" name="Rectangle 50"/>
              <p:cNvSpPr/>
              <p:nvPr/>
            </p:nvSpPr>
            <p:spPr bwMode="auto">
              <a:xfrm>
                <a:off x="134471" y="3209365"/>
                <a:ext cx="358584" cy="3585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2EC6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112057" y="3092824"/>
                <a:ext cx="416859" cy="466165"/>
              </a:xfrm>
              <a:prstGeom prst="rect">
                <a:avLst/>
              </a:prstGeom>
              <a:noFill/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B050"/>
                    </a:solidFill>
                    <a:latin typeface="Calibri" charset="0"/>
                    <a:ea typeface="Calibri" charset="0"/>
                    <a:cs typeface="Calibri" charset="0"/>
                    <a:sym typeface="Zapf Dingbats"/>
                  </a:rPr>
                  <a:t>✓</a:t>
                </a:r>
                <a:endParaRPr lang="en-US" sz="20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7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1520" y="368808"/>
            <a:ext cx="7680960" cy="6120384"/>
            <a:chOff x="713591" y="368808"/>
            <a:chExt cx="7680960" cy="61203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91" y="368808"/>
              <a:ext cx="7680960" cy="612038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88174" y="374469"/>
              <a:ext cx="653143" cy="140802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48017" y="2133599"/>
            <a:ext cx="5578346" cy="1295401"/>
            <a:chOff x="948017" y="2133599"/>
            <a:chExt cx="5578346" cy="1295401"/>
          </a:xfrm>
        </p:grpSpPr>
        <p:grpSp>
          <p:nvGrpSpPr>
            <p:cNvPr id="25" name="Group 24"/>
            <p:cNvGrpSpPr/>
            <p:nvPr/>
          </p:nvGrpSpPr>
          <p:grpSpPr>
            <a:xfrm>
              <a:off x="948017" y="2133599"/>
              <a:ext cx="4473389" cy="1295401"/>
              <a:chOff x="4202205" y="389964"/>
              <a:chExt cx="4473389" cy="1295401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4202205" y="389964"/>
                <a:ext cx="4473389" cy="129540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4527176" y="770964"/>
                <a:ext cx="3810003" cy="533400"/>
                <a:chOff x="4527176" y="770964"/>
                <a:chExt cx="3810003" cy="533400"/>
              </a:xfrm>
            </p:grpSpPr>
            <p:sp>
              <p:nvSpPr>
                <p:cNvPr id="30" name="Rectangle 22"/>
                <p:cNvSpPr>
                  <a:spLocks noChangeArrowheads="1"/>
                </p:cNvSpPr>
                <p:nvPr/>
              </p:nvSpPr>
              <p:spPr bwMode="auto">
                <a:xfrm>
                  <a:off x="4527176" y="838200"/>
                  <a:ext cx="1367172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400" dirty="0" smtClean="0">
                      <a:solidFill>
                        <a:srgbClr val="3CA642"/>
                      </a:solidFill>
                      <a:latin typeface="Verdana" charset="0"/>
                    </a:rPr>
                    <a:t>1)</a:t>
                  </a:r>
                  <a:r>
                    <a:rPr lang="en-US" sz="2400" dirty="0" smtClean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400" dirty="0">
                      <a:solidFill>
                        <a:srgbClr val="3CA642"/>
                      </a:solidFill>
                      <a:latin typeface="Verdana" charset="0"/>
                    </a:rPr>
                    <a:t>C</a:t>
                  </a:r>
                  <a:r>
                    <a:rPr lang="en-US" sz="2400" dirty="0" smtClean="0">
                      <a:solidFill>
                        <a:srgbClr val="3CA642"/>
                      </a:solidFill>
                      <a:latin typeface="Verdana" charset="0"/>
                    </a:rPr>
                    <a:t>lick</a:t>
                  </a:r>
                  <a:endParaRPr lang="en-US" sz="2400" dirty="0">
                    <a:solidFill>
                      <a:srgbClr val="3CA642"/>
                    </a:solidFill>
                    <a:latin typeface="Verdana" charset="0"/>
                  </a:endParaRPr>
                </a:p>
              </p:txBody>
            </p:sp>
            <p:sp>
              <p:nvSpPr>
                <p:cNvPr id="31" name="AutoShape 20"/>
                <p:cNvSpPr>
                  <a:spLocks noChangeArrowheads="1"/>
                </p:cNvSpPr>
                <p:nvPr/>
              </p:nvSpPr>
              <p:spPr bwMode="auto">
                <a:xfrm>
                  <a:off x="6009579" y="770964"/>
                  <a:ext cx="2327600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4345105" y="533400"/>
                <a:ext cx="4189296" cy="1008145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6" name="AutoShape 19"/>
            <p:cNvSpPr>
              <a:spLocks noChangeArrowheads="1"/>
            </p:cNvSpPr>
            <p:nvPr/>
          </p:nvSpPr>
          <p:spPr bwMode="auto">
            <a:xfrm rot="9663289">
              <a:off x="5127155" y="2338824"/>
              <a:ext cx="1399208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20135" y="2562024"/>
            <a:ext cx="4419600" cy="2839212"/>
            <a:chOff x="4419600" y="3637788"/>
            <a:chExt cx="4419600" cy="2839212"/>
          </a:xfrm>
        </p:grpSpPr>
        <p:grpSp>
          <p:nvGrpSpPr>
            <p:cNvPr id="33" name="Group 32"/>
            <p:cNvGrpSpPr/>
            <p:nvPr/>
          </p:nvGrpSpPr>
          <p:grpSpPr>
            <a:xfrm>
              <a:off x="4419600" y="5219700"/>
              <a:ext cx="4419600" cy="1257300"/>
              <a:chOff x="4419600" y="5219700"/>
              <a:chExt cx="4419600" cy="12573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4419600" y="5219700"/>
                <a:ext cx="4419600" cy="12573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4572000" y="5372100"/>
                <a:ext cx="4114800" cy="9525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4799950" y="5587175"/>
                <a:ext cx="3688702" cy="585025"/>
                <a:chOff x="4799950" y="5587175"/>
                <a:chExt cx="3688702" cy="585025"/>
              </a:xfrm>
            </p:grpSpPr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4799950" y="5587175"/>
                  <a:ext cx="1448450" cy="585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 smtClean="0">
                      <a:solidFill>
                        <a:srgbClr val="3266FF"/>
                      </a:solidFill>
                      <a:latin typeface="Verdana" charset="0"/>
                    </a:rPr>
                    <a:t>2) Click</a:t>
                  </a:r>
                  <a:endParaRPr lang="en-US" dirty="0">
                    <a:solidFill>
                      <a:srgbClr val="3266FF"/>
                    </a:solidFill>
                    <a:latin typeface="Verdana" charset="0"/>
                  </a:endParaRPr>
                </a:p>
              </p:txBody>
            </p:sp>
            <p:sp>
              <p:nvSpPr>
                <p:cNvPr id="39" name="Rectangle 18"/>
                <p:cNvSpPr>
                  <a:spLocks noChangeArrowheads="1"/>
                </p:cNvSpPr>
                <p:nvPr/>
              </p:nvSpPr>
              <p:spPr bwMode="auto">
                <a:xfrm>
                  <a:off x="6279371" y="5587175"/>
                  <a:ext cx="2209281" cy="55245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6910640" y="3637788"/>
              <a:ext cx="328360" cy="1873187"/>
            </a:xfrm>
            <a:prstGeom prst="upArrow">
              <a:avLst>
                <a:gd name="adj1" fmla="val 50000"/>
                <a:gd name="adj2" fmla="val 111393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8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3232" y="347472"/>
            <a:ext cx="7717536" cy="6163056"/>
            <a:chOff x="713232" y="347472"/>
            <a:chExt cx="7717536" cy="61630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7472"/>
              <a:ext cx="7717536" cy="61630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96884" y="391887"/>
              <a:ext cx="653143" cy="140802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95550" y="804221"/>
            <a:ext cx="4152900" cy="2520165"/>
            <a:chOff x="2495550" y="804221"/>
            <a:chExt cx="4152900" cy="2520165"/>
          </a:xfrm>
        </p:grpSpPr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118303" y="804221"/>
              <a:ext cx="756470" cy="277761"/>
              <a:chOff x="4724400" y="990600"/>
              <a:chExt cx="457200" cy="304800"/>
            </a:xfrm>
          </p:grpSpPr>
          <p:sp>
            <p:nvSpPr>
              <p:cNvPr id="21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2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95550" y="2181386"/>
              <a:ext cx="4152900" cy="1143000"/>
              <a:chOff x="895350" y="3619500"/>
              <a:chExt cx="4152900" cy="1143000"/>
            </a:xfrm>
          </p:grpSpPr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895350" y="3619500"/>
                <a:ext cx="4152900" cy="11430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1040049" y="3771900"/>
                <a:ext cx="3863502" cy="838199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1333500" y="3924300"/>
                <a:ext cx="3276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3200" dirty="0">
                    <a:solidFill>
                      <a:srgbClr val="336699"/>
                    </a:solidFill>
                    <a:latin typeface="Verdana" charset="0"/>
                  </a:rPr>
                  <a:t>Advanced</a:t>
                </a: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4347882" y="1132300"/>
              <a:ext cx="304800" cy="135931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3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8325" y="307975"/>
            <a:ext cx="8007350" cy="6242050"/>
            <a:chOff x="568325" y="307975"/>
            <a:chExt cx="8007350" cy="62420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25" y="307975"/>
              <a:ext cx="8007350" cy="62420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27514" y="330924"/>
              <a:ext cx="653143" cy="140802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u="sng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lang="en-US" sz="8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801607" y="4627773"/>
            <a:ext cx="1587052" cy="1306862"/>
          </a:xfrm>
          <a:prstGeom prst="rect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85801" y="1411942"/>
            <a:ext cx="4191001" cy="3249705"/>
            <a:chOff x="685801" y="1411942"/>
            <a:chExt cx="4191001" cy="3249705"/>
          </a:xfrm>
        </p:grpSpPr>
        <p:grpSp>
          <p:nvGrpSpPr>
            <p:cNvPr id="23" name="Group 22"/>
            <p:cNvGrpSpPr/>
            <p:nvPr/>
          </p:nvGrpSpPr>
          <p:grpSpPr>
            <a:xfrm>
              <a:off x="685801" y="1411942"/>
              <a:ext cx="4191001" cy="990600"/>
              <a:chOff x="380999" y="1600200"/>
              <a:chExt cx="4191001" cy="990600"/>
            </a:xfrm>
          </p:grpSpPr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380999" y="1600200"/>
                <a:ext cx="4191001" cy="990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499064" y="1722239"/>
                <a:ext cx="3954869" cy="74652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605952" y="1828800"/>
                <a:ext cx="3741092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 the search number</a:t>
                </a:r>
                <a:endParaRPr lang="en-US" sz="28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 rot="10800000">
              <a:off x="1551492" y="2147047"/>
              <a:ext cx="304800" cy="2236438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1595717" y="4421585"/>
              <a:ext cx="228858" cy="240062"/>
            </a:xfrm>
            <a:prstGeom prst="rect">
              <a:avLst/>
            </a:prstGeom>
            <a:noFill/>
            <a:ln w="57150" cap="flat" cmpd="sng" algn="ctr">
              <a:solidFill>
                <a:srgbClr val="82422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48234" y="4564142"/>
            <a:ext cx="3256380" cy="1841415"/>
            <a:chOff x="3048234" y="4564142"/>
            <a:chExt cx="3256380" cy="1841415"/>
          </a:xfrm>
        </p:grpSpPr>
        <p:grpSp>
          <p:nvGrpSpPr>
            <p:cNvPr id="30" name="Group 29"/>
            <p:cNvGrpSpPr/>
            <p:nvPr/>
          </p:nvGrpSpPr>
          <p:grpSpPr>
            <a:xfrm>
              <a:off x="3180414" y="5338757"/>
              <a:ext cx="3124200" cy="1066800"/>
              <a:chOff x="152400" y="5486400"/>
              <a:chExt cx="3124200" cy="1066800"/>
            </a:xfrm>
          </p:grpSpPr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400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sz="2400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AND in builder</a:t>
                </a:r>
                <a:endParaRPr lang="en-US" sz="24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1" name="AutoShape 19"/>
            <p:cNvSpPr>
              <a:spLocks noChangeArrowheads="1"/>
            </p:cNvSpPr>
            <p:nvPr/>
          </p:nvSpPr>
          <p:spPr bwMode="auto">
            <a:xfrm rot="2975388">
              <a:off x="2579983" y="5032393"/>
              <a:ext cx="1258764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3387" y="479053"/>
            <a:ext cx="5737225" cy="7491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en-US" sz="54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14414" y="1653055"/>
            <a:ext cx="7250766" cy="1219200"/>
            <a:chOff x="1014414" y="1653055"/>
            <a:chExt cx="7250766" cy="1219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014414" y="1972606"/>
              <a:ext cx="5027798" cy="5969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r>
                <a:rPr lang="en-US" sz="2800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Freely available over the Internet</a:t>
              </a:r>
            </a:p>
          </p:txBody>
        </p:sp>
        <p:pic>
          <p:nvPicPr>
            <p:cNvPr id="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04" y="1653055"/>
              <a:ext cx="1828976" cy="121920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0525" y="3348038"/>
            <a:ext cx="6300788" cy="1223962"/>
            <a:chOff x="390867" y="3155496"/>
            <a:chExt cx="6301127" cy="1224828"/>
          </a:xfrm>
        </p:grpSpPr>
        <p:pic>
          <p:nvPicPr>
            <p:cNvPr id="8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r>
                <a:rPr lang="en-US" sz="2600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@ </a:t>
              </a:r>
              <a:r>
                <a:rPr lang="en-US" sz="2600" dirty="0" err="1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www.pubmed.gov</a:t>
              </a:r>
              <a:endParaRPr lang="en-US" sz="26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33941" y="4433887"/>
            <a:ext cx="7652859" cy="2041144"/>
            <a:chOff x="1033941" y="4433887"/>
            <a:chExt cx="7652859" cy="2041144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33941" y="4913498"/>
              <a:ext cx="5843588" cy="13797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Always access </a:t>
              </a:r>
              <a:r>
                <a:rPr lang="en-US" sz="2400" dirty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through </a:t>
              </a:r>
              <a:r>
                <a:rPr lang="en-US" sz="2400" dirty="0" err="1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ttuhsc.edu</a:t>
              </a:r>
              <a:r>
                <a:rPr lang="en-US" sz="2400" dirty="0" smtClean="0">
                  <a:solidFill>
                    <a:prstClr val="white"/>
                  </a:solidFill>
                  <a:latin typeface="Calibri" charset="0"/>
                  <a:ea typeface="Calibri" charset="0"/>
                  <a:cs typeface="Calibri" charset="0"/>
                </a:rPr>
                <a:t>/libraries</a:t>
              </a:r>
            </a:p>
            <a:p>
              <a:pPr lvl="0" algn="ctr" defTabSz="457200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for</a:t>
              </a:r>
              <a:r>
                <a:rPr lang="en-US" altLang="en-US" sz="24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en-US" sz="2400" b="1" i="1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free</a:t>
              </a:r>
              <a:r>
                <a:rPr lang="en-US" altLang="en-US" sz="2400" dirty="0">
                  <a:solidFill>
                    <a:srgbClr val="00B05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access 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to journals the</a:t>
              </a:r>
            </a:p>
            <a:p>
              <a:pPr lvl="0" algn="ctr" defTabSz="457200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l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ibraries subscribe </a:t>
              </a:r>
              <a:r>
                <a:rPr lang="en-US" altLang="en-US" sz="2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to!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822" y="4433887"/>
              <a:ext cx="1601978" cy="2041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34568" y="359664"/>
            <a:ext cx="7674864" cy="6138672"/>
            <a:chOff x="734568" y="359664"/>
            <a:chExt cx="7674864" cy="61386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68" y="359664"/>
              <a:ext cx="7674864" cy="6138672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 bwMode="auto">
            <a:xfrm flipV="1">
              <a:off x="6818811" y="44413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2047154" y="1062445"/>
            <a:ext cx="5049692" cy="1719689"/>
            <a:chOff x="2047154" y="1062445"/>
            <a:chExt cx="5049692" cy="1719689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223197" y="2464526"/>
              <a:ext cx="2907637" cy="317608"/>
            </a:xfrm>
            <a:prstGeom prst="rect">
              <a:avLst/>
            </a:prstGeom>
            <a:noFill/>
            <a:ln w="76200" cmpd="sng">
              <a:solidFill>
                <a:srgbClr val="21A8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Rounded Rectangular Callout 19"/>
            <p:cNvSpPr/>
            <p:nvPr/>
          </p:nvSpPr>
          <p:spPr bwMode="auto">
            <a:xfrm>
              <a:off x="2047154" y="1062445"/>
              <a:ext cx="5049692" cy="696686"/>
            </a:xfrm>
            <a:prstGeom prst="wedgeRoundRectCallout">
              <a:avLst>
                <a:gd name="adj1" fmla="val -9818"/>
                <a:gd name="adj2" fmla="val 13541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945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Geneva" pitchFamily="-111" charset="0"/>
                </a:rPr>
                <a:t>Puts strategy 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Geneva" pitchFamily="-111" charset="0"/>
                </a:rPr>
                <a:t>in Search Builder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34568" y="359664"/>
            <a:ext cx="7674864" cy="6138672"/>
            <a:chOff x="734568" y="359664"/>
            <a:chExt cx="7674864" cy="61386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68" y="359664"/>
              <a:ext cx="7674864" cy="6138672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 bwMode="auto">
            <a:xfrm flipV="1">
              <a:off x="6818811" y="44413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900437" y="4132728"/>
            <a:ext cx="2376675" cy="1371602"/>
            <a:chOff x="900437" y="4132728"/>
            <a:chExt cx="2376675" cy="1371602"/>
          </a:xfrm>
        </p:grpSpPr>
        <p:grpSp>
          <p:nvGrpSpPr>
            <p:cNvPr id="13" name="Group 12"/>
            <p:cNvGrpSpPr/>
            <p:nvPr/>
          </p:nvGrpSpPr>
          <p:grpSpPr>
            <a:xfrm>
              <a:off x="900437" y="4437530"/>
              <a:ext cx="2376675" cy="1066800"/>
              <a:chOff x="3392627" y="2895600"/>
              <a:chExt cx="2376675" cy="1066800"/>
            </a:xfrm>
          </p:grpSpPr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3392627" y="2895600"/>
                <a:ext cx="2376675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656941" y="3132891"/>
                <a:ext cx="1839452" cy="542639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3200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sz="3200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3200" dirty="0" smtClean="0">
                    <a:solidFill>
                      <a:srgbClr val="945200"/>
                    </a:solidFill>
                    <a:latin typeface="Calibri"/>
                    <a:cs typeface="Calibri"/>
                  </a:rPr>
                  <a:t>ADD</a:t>
                </a:r>
                <a:endParaRPr lang="en-US" sz="3200" dirty="0">
                  <a:solidFill>
                    <a:srgbClr val="9452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3528324" y="3042285"/>
                <a:ext cx="2105282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2008094" y="4132728"/>
              <a:ext cx="555812" cy="233084"/>
            </a:xfrm>
            <a:prstGeom prst="rect">
              <a:avLst/>
            </a:prstGeom>
            <a:noFill/>
            <a:ln w="57150" cap="flat" cmpd="sng" algn="ctr">
              <a:solidFill>
                <a:srgbClr val="945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1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06145" y="291846"/>
            <a:ext cx="7331710" cy="6274308"/>
            <a:chOff x="906145" y="291846"/>
            <a:chExt cx="7331710" cy="62743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145" y="291846"/>
              <a:ext cx="7331710" cy="6274308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6714303" y="400590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1559859" y="667870"/>
            <a:ext cx="6320118" cy="2523566"/>
            <a:chOff x="1559859" y="667870"/>
            <a:chExt cx="6320118" cy="252356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559859" y="2259106"/>
              <a:ext cx="4554070" cy="932330"/>
            </a:xfrm>
            <a:prstGeom prst="rect">
              <a:avLst/>
            </a:prstGeom>
            <a:noFill/>
            <a:ln w="76200" cmpd="sng">
              <a:solidFill>
                <a:srgbClr val="21A8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ounded Rectangular Callout 10"/>
            <p:cNvSpPr/>
            <p:nvPr/>
          </p:nvSpPr>
          <p:spPr bwMode="auto">
            <a:xfrm>
              <a:off x="4831977" y="667870"/>
              <a:ext cx="3048000" cy="1219200"/>
            </a:xfrm>
            <a:prstGeom prst="wedgeRoundRectCallout">
              <a:avLst>
                <a:gd name="adj1" fmla="val -51553"/>
                <a:gd name="adj2" fmla="val 9416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Geneva" pitchFamily="-111" charset="0"/>
                </a:rPr>
                <a:t>New Strategy in Search Builder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2" name="Rounded Rectangular Callout 11"/>
          <p:cNvSpPr/>
          <p:nvPr/>
        </p:nvSpPr>
        <p:spPr bwMode="auto">
          <a:xfrm>
            <a:off x="1524001" y="4016187"/>
            <a:ext cx="2286000" cy="654425"/>
          </a:xfrm>
          <a:prstGeom prst="wedgeRoundRectCallout">
            <a:avLst>
              <a:gd name="adj1" fmla="val -30841"/>
              <a:gd name="adj2" fmla="val -13289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04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Click Search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804000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3722" y="326834"/>
            <a:ext cx="7996555" cy="6204331"/>
            <a:chOff x="573722" y="326834"/>
            <a:chExt cx="7996555" cy="62043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22" y="326834"/>
              <a:ext cx="7996555" cy="620433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 flipV="1">
              <a:off x="6958155" y="426717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1909482" y="1425388"/>
            <a:ext cx="4912659" cy="3895164"/>
            <a:chOff x="1909482" y="1425388"/>
            <a:chExt cx="4912659" cy="3895164"/>
          </a:xfrm>
        </p:grpSpPr>
        <p:grpSp>
          <p:nvGrpSpPr>
            <p:cNvPr id="12" name="Group 11"/>
            <p:cNvGrpSpPr/>
            <p:nvPr/>
          </p:nvGrpSpPr>
          <p:grpSpPr>
            <a:xfrm>
              <a:off x="2097741" y="3720352"/>
              <a:ext cx="4724400" cy="1600200"/>
              <a:chOff x="2057400" y="4632442"/>
              <a:chExt cx="4724400" cy="1600200"/>
            </a:xfrm>
          </p:grpSpPr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different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search strategy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909482" y="1425388"/>
              <a:ext cx="1210236" cy="582706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rot="3551652">
              <a:off x="2513222" y="2899269"/>
              <a:ext cx="223319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61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8544" y="479806"/>
            <a:ext cx="8566912" cy="5898388"/>
            <a:chOff x="288544" y="479806"/>
            <a:chExt cx="8566912" cy="58983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44" y="479806"/>
              <a:ext cx="8566912" cy="589838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 flipV="1">
              <a:off x="7097490" y="592183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1210340" y="2340935"/>
            <a:ext cx="4800600" cy="1600200"/>
            <a:chOff x="1828800" y="2590800"/>
            <a:chExt cx="4800600" cy="1600200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828800" y="2590800"/>
              <a:ext cx="4800600" cy="16002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Change </a:t>
              </a:r>
              <a:r>
                <a:rPr lang="en-US" sz="2600" dirty="0" smtClean="0">
                  <a:latin typeface="Verdana" charset="0"/>
                </a:rPr>
                <a:t>[Mesh] </a:t>
              </a: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to 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[</a:t>
              </a:r>
              <a:r>
                <a:rPr lang="en-US" sz="2600" dirty="0" err="1" smtClean="0">
                  <a:solidFill>
                    <a:srgbClr val="26B40C"/>
                  </a:solidFill>
                  <a:latin typeface="Verdana" charset="0"/>
                </a:rPr>
                <a:t>Majr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]</a:t>
              </a:r>
              <a:endParaRPr lang="en-US" sz="5400" dirty="0">
                <a:solidFill>
                  <a:srgbClr val="26B40C"/>
                </a:solidFill>
                <a:latin typeface="Verdana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981200" y="2746464"/>
              <a:ext cx="4495800" cy="1295400"/>
            </a:xfrm>
            <a:prstGeom prst="rect">
              <a:avLst/>
            </a:prstGeom>
            <a:noFill/>
            <a:ln w="38100" cmpd="dbl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4271" y="799215"/>
            <a:ext cx="535172" cy="2075121"/>
            <a:chOff x="4834271" y="799215"/>
            <a:chExt cx="535172" cy="2075121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834271" y="799215"/>
              <a:ext cx="535172" cy="30480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 rot="5400000">
              <a:off x="4317284" y="1893903"/>
              <a:ext cx="1672856" cy="288009"/>
            </a:xfrm>
            <a:prstGeom prst="leftArrow">
              <a:avLst>
                <a:gd name="adj1" fmla="val 50000"/>
                <a:gd name="adj2" fmla="val 100702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57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4226" y="738886"/>
            <a:ext cx="8575548" cy="5380228"/>
            <a:chOff x="284226" y="738886"/>
            <a:chExt cx="8575548" cy="53802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26" y="738886"/>
              <a:ext cx="8575548" cy="5380228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flipV="1">
              <a:off x="7097491" y="87085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1663996" y="2020187"/>
            <a:ext cx="4795284" cy="3187677"/>
            <a:chOff x="1685261" y="1711843"/>
            <a:chExt cx="4795284" cy="3187677"/>
          </a:xfrm>
        </p:grpSpPr>
        <p:grpSp>
          <p:nvGrpSpPr>
            <p:cNvPr id="13" name="Group 12"/>
            <p:cNvGrpSpPr/>
            <p:nvPr/>
          </p:nvGrpSpPr>
          <p:grpSpPr>
            <a:xfrm>
              <a:off x="1756145" y="3299320"/>
              <a:ext cx="4724400" cy="1600200"/>
              <a:chOff x="1894368" y="3724622"/>
              <a:chExt cx="4724400" cy="1600200"/>
            </a:xfrm>
          </p:grpSpPr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1894368" y="372462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82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49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2036135" y="388028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685261" y="1711843"/>
              <a:ext cx="1447800" cy="574158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 rot="3551652">
              <a:off x="2603113" y="2717774"/>
              <a:ext cx="1684612" cy="388539"/>
            </a:xfrm>
            <a:prstGeom prst="leftArrow">
              <a:avLst>
                <a:gd name="adj1" fmla="val 50000"/>
                <a:gd name="adj2" fmla="val 9136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031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4226" y="738886"/>
            <a:ext cx="8575548" cy="5380228"/>
            <a:chOff x="284226" y="738886"/>
            <a:chExt cx="8575548" cy="53802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26" y="738886"/>
              <a:ext cx="8575548" cy="538022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 flipV="1">
              <a:off x="7149737" y="862153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1470214" y="2628900"/>
            <a:ext cx="6481481" cy="1600200"/>
            <a:chOff x="1353672" y="1972236"/>
            <a:chExt cx="6481481" cy="1600200"/>
          </a:xfrm>
        </p:grpSpPr>
        <p:grpSp>
          <p:nvGrpSpPr>
            <p:cNvPr id="18" name="Group 17"/>
            <p:cNvGrpSpPr/>
            <p:nvPr/>
          </p:nvGrpSpPr>
          <p:grpSpPr>
            <a:xfrm>
              <a:off x="1353672" y="1972236"/>
              <a:ext cx="4168588" cy="1600200"/>
              <a:chOff x="1742441" y="4775878"/>
              <a:chExt cx="4724400" cy="1600200"/>
            </a:xfrm>
          </p:grpSpPr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1742441" y="4775878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600" smtClean="0">
                    <a:solidFill>
                      <a:srgbClr val="FF6600"/>
                    </a:solidFill>
                    <a:latin typeface="Verdana" charset="0"/>
                  </a:rPr>
                  <a:t>  Click </a:t>
                </a:r>
                <a:r>
                  <a:rPr lang="en-US" sz="2600" u="sng" dirty="0" smtClean="0">
                    <a:solidFill>
                      <a:srgbClr val="0432FF"/>
                    </a:solidFill>
                    <a:latin typeface="Verdana" charset="0"/>
                  </a:rPr>
                  <a:t>Meta-analysis</a:t>
                </a:r>
                <a:endParaRPr lang="en-US" sz="5400" u="sng" dirty="0">
                  <a:solidFill>
                    <a:srgbClr val="0432FF"/>
                  </a:solidFill>
                  <a:latin typeface="Verdana" charset="0"/>
                </a:endParaRPr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1905001" y="4931542"/>
                <a:ext cx="4419599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624917" y="2608728"/>
              <a:ext cx="1210236" cy="385483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10800000">
              <a:off x="5065059" y="2639291"/>
              <a:ext cx="1429480" cy="388539"/>
            </a:xfrm>
            <a:prstGeom prst="leftArrow">
              <a:avLst>
                <a:gd name="adj1" fmla="val 50000"/>
                <a:gd name="adj2" fmla="val 7275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55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694332" y="3729321"/>
            <a:ext cx="6947645" cy="2653553"/>
            <a:chOff x="1443319" y="3926542"/>
            <a:chExt cx="6947645" cy="2653553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443319" y="3926542"/>
              <a:ext cx="6947645" cy="2653553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588664" y="4061011"/>
              <a:ext cx="6676795" cy="2356092"/>
            </a:xfrm>
            <a:prstGeom prst="rect">
              <a:avLst/>
            </a:prstGeom>
            <a:noFill/>
            <a:ln w="28575">
              <a:solidFill>
                <a:srgbClr val="01A63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673862" y="4226858"/>
              <a:ext cx="6466092" cy="2084295"/>
              <a:chOff x="1673862" y="4226858"/>
              <a:chExt cx="6466092" cy="2084295"/>
            </a:xfrm>
          </p:grpSpPr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1673862" y="4226858"/>
                <a:ext cx="4798656" cy="533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2800" u="sng" dirty="0">
                    <a:solidFill>
                      <a:srgbClr val="0000FF"/>
                    </a:solidFill>
                    <a:latin typeface="Verdana" charset="0"/>
                  </a:rPr>
                  <a:t>Send to:</a:t>
                </a:r>
                <a:r>
                  <a:rPr lang="en-US" sz="2800" dirty="0">
                    <a:solidFill>
                      <a:srgbClr val="0000FF"/>
                    </a:solidFill>
                    <a:latin typeface="Verdana" charset="0"/>
                  </a:rPr>
                  <a:t> 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and select</a:t>
                </a:r>
                <a:endParaRPr lang="en-US" sz="2800" dirty="0"/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1888692" y="4823011"/>
                <a:ext cx="6251262" cy="148814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 smtClean="0">
                    <a:latin typeface="Verdana" charset="0"/>
                    <a:ea typeface="Verdana" charset="0"/>
                    <a:cs typeface="Verdana" charset="0"/>
                  </a:rPr>
                  <a:t>File   to save citations to a file on your computer or</a:t>
                </a:r>
              </a:p>
              <a:p>
                <a:pPr eaLnBrk="0" hangingPunct="0"/>
                <a:endParaRPr lang="en-US" dirty="0" smtClean="0">
                  <a:latin typeface="Verdana" charset="0"/>
                  <a:ea typeface="Verdana" charset="0"/>
                  <a:cs typeface="Verdana" charset="0"/>
                </a:endParaRPr>
              </a:p>
              <a:p>
                <a:pPr eaLnBrk="0" hangingPunct="0"/>
                <a:r>
                  <a:rPr lang="en-US" dirty="0" smtClean="0">
                    <a:latin typeface="Verdana" charset="0"/>
                    <a:ea typeface="Verdana" charset="0"/>
                    <a:cs typeface="Verdana" charset="0"/>
                  </a:rPr>
                  <a:t>Clipboard   to temporarily store selected citations or </a:t>
                </a:r>
              </a:p>
              <a:p>
                <a:pPr eaLnBrk="0" hangingPunct="0"/>
                <a:endParaRPr lang="en-US" dirty="0" smtClean="0">
                  <a:latin typeface="Verdana" charset="0"/>
                  <a:ea typeface="Verdana" charset="0"/>
                  <a:cs typeface="Verdana" charset="0"/>
                </a:endParaRPr>
              </a:p>
              <a:p>
                <a:pPr eaLnBrk="0" hangingPunct="0"/>
                <a:r>
                  <a:rPr lang="en-US" dirty="0" smtClean="0">
                    <a:latin typeface="Verdana" charset="0"/>
                    <a:ea typeface="Verdana" charset="0"/>
                    <a:cs typeface="Verdana" charset="0"/>
                  </a:rPr>
                  <a:t>E-mail   to send citations to self or colleague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45173" y="391287"/>
            <a:ext cx="8653653" cy="3037713"/>
            <a:chOff x="245173" y="391287"/>
            <a:chExt cx="8653653" cy="30377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7" b="107"/>
            <a:stretch/>
          </p:blipFill>
          <p:spPr>
            <a:xfrm>
              <a:off x="245173" y="391287"/>
              <a:ext cx="8653653" cy="303771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 flipV="1">
              <a:off x="7149731" y="531225"/>
              <a:ext cx="574766" cy="8708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4881283" y="1250576"/>
            <a:ext cx="2281517" cy="3312557"/>
            <a:chOff x="4881283" y="1250576"/>
            <a:chExt cx="2281517" cy="3312557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881283" y="1250576"/>
              <a:ext cx="2281517" cy="1116105"/>
            </a:xfrm>
            <a:prstGeom prst="rect">
              <a:avLst/>
            </a:prstGeom>
            <a:noFill/>
            <a:ln w="762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4560520">
              <a:off x="5516305" y="3175530"/>
              <a:ext cx="2460359" cy="314848"/>
            </a:xfrm>
            <a:prstGeom prst="leftArrow">
              <a:avLst>
                <a:gd name="adj1" fmla="val 50000"/>
                <a:gd name="adj2" fmla="val 10762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1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" y="2992972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What questions do you have?</a:t>
            </a:r>
            <a:endParaRPr lang="en-US" sz="4800" i="1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Saving Searches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1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2588</TotalTime>
  <Words>1813</Words>
  <Application>Microsoft Macintosh PowerPoint</Application>
  <PresentationFormat>On-screen Show (4:3)</PresentationFormat>
  <Paragraphs>689</Paragraphs>
  <Slides>143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143</vt:i4>
      </vt:variant>
    </vt:vector>
  </HeadingPairs>
  <TitlesOfParts>
    <vt:vector size="168" baseType="lpstr">
      <vt:lpstr>Arial</vt:lpstr>
      <vt:lpstr>Book Antiqua</vt:lpstr>
      <vt:lpstr>Calibri</vt:lpstr>
      <vt:lpstr>Courier New</vt:lpstr>
      <vt:lpstr>Geneva</vt:lpstr>
      <vt:lpstr>Helvetica Neue</vt:lpstr>
      <vt:lpstr>Monotype Corsiva</vt:lpstr>
      <vt:lpstr>ＭＳ Ｐゴシック</vt:lpstr>
      <vt:lpstr>News Gothic MT</vt:lpstr>
      <vt:lpstr>Noteworthy Bold</vt:lpstr>
      <vt:lpstr>Palatino</vt:lpstr>
      <vt:lpstr>Techno</vt:lpstr>
      <vt:lpstr>Textile</vt:lpstr>
      <vt:lpstr>Times</vt:lpstr>
      <vt:lpstr>Times New Roman</vt:lpstr>
      <vt:lpstr>Verdana</vt:lpstr>
      <vt:lpstr>Wingdings</vt:lpstr>
      <vt:lpstr>Zapf Dingbats</vt:lpstr>
      <vt:lpstr>3_Office Theme</vt:lpstr>
      <vt:lpstr>1_Office Theme</vt:lpstr>
      <vt:lpstr>Blank Presentation</vt:lpstr>
      <vt:lpstr>1_Blank Presentation</vt:lpstr>
      <vt:lpstr>5_Office Theme</vt:lpstr>
      <vt:lpstr>3_Blank Presentation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355</cp:revision>
  <dcterms:created xsi:type="dcterms:W3CDTF">2017-02-22T23:31:08Z</dcterms:created>
  <dcterms:modified xsi:type="dcterms:W3CDTF">2017-04-27T18:09:38Z</dcterms:modified>
</cp:coreProperties>
</file>