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77" r:id="rId3"/>
    <p:sldId id="269" r:id="rId4"/>
    <p:sldId id="270" r:id="rId5"/>
    <p:sldId id="272" r:id="rId6"/>
    <p:sldId id="273" r:id="rId7"/>
    <p:sldId id="275" r:id="rId8"/>
    <p:sldId id="276" r:id="rId9"/>
    <p:sldId id="258" r:id="rId10"/>
    <p:sldId id="271" r:id="rId11"/>
    <p:sldId id="261" r:id="rId12"/>
    <p:sldId id="260" r:id="rId13"/>
    <p:sldId id="256" r:id="rId14"/>
    <p:sldId id="257" r:id="rId15"/>
    <p:sldId id="266" r:id="rId16"/>
    <p:sldId id="268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4080"/>
    <a:srgbClr val="66CC00"/>
    <a:srgbClr val="00FF00"/>
    <a:srgbClr val="66CCFF"/>
    <a:srgbClr val="31406B"/>
    <a:srgbClr val="31436C"/>
    <a:srgbClr val="213355"/>
    <a:srgbClr val="243755"/>
    <a:srgbClr val="263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 showGuides="1">
      <p:cViewPr varScale="1">
        <p:scale>
          <a:sx n="131" d="100"/>
          <a:sy n="131" d="100"/>
        </p:scale>
        <p:origin x="-120" y="-968"/>
      </p:cViewPr>
      <p:guideLst>
        <p:guide orient="horz" pos="2101"/>
        <p:guide pos="1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447EA-8746-BB4A-8A3C-DE9A3238D43E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89F91-6897-A745-8101-799918463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7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352C9-8D28-8E4A-B06B-4A949F7BD951}" type="slidenum">
              <a:rPr lang="en-US">
                <a:latin typeface="Times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ACB0-F577-ED4B-B5C8-39430884F729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F1A-726F-BF41-9C31-D0299220F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2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ACB0-F577-ED4B-B5C8-39430884F729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F1A-726F-BF41-9C31-D0299220F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6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ACB0-F577-ED4B-B5C8-39430884F729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F1A-726F-BF41-9C31-D0299220F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25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1481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ACB0-F577-ED4B-B5C8-39430884F729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F1A-726F-BF41-9C31-D0299220F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ACB0-F577-ED4B-B5C8-39430884F729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F1A-726F-BF41-9C31-D0299220F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8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ACB0-F577-ED4B-B5C8-39430884F729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F1A-726F-BF41-9C31-D0299220F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9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ACB0-F577-ED4B-B5C8-39430884F729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F1A-726F-BF41-9C31-D0299220F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6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ACB0-F577-ED4B-B5C8-39430884F729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F1A-726F-BF41-9C31-D0299220F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9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ACB0-F577-ED4B-B5C8-39430884F729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F1A-726F-BF41-9C31-D0299220F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6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ACB0-F577-ED4B-B5C8-39430884F729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F1A-726F-BF41-9C31-D0299220F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9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ACB0-F577-ED4B-B5C8-39430884F729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EF1A-726F-BF41-9C31-D0299220F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3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8ACB0-F577-ED4B-B5C8-39430884F729}" type="datetimeFigureOut">
              <a:rPr lang="en-US" smtClean="0"/>
              <a:t>8/11/14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F1A-726F-BF41-9C31-D0299220FA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5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5" name="Rectangle 8"/>
          <p:cNvSpPr>
            <a:spLocks noChangeArrowheads="1"/>
          </p:cNvSpPr>
          <p:nvPr userDrawn="1"/>
        </p:nvSpPr>
        <p:spPr bwMode="auto">
          <a:xfrm>
            <a:off x="0" y="6738938"/>
            <a:ext cx="9144000" cy="119062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6" name="Picture 7" descr="HSC_Lib.Health.Sci.f#64EC9F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48400"/>
            <a:ext cx="2743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55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xmlns:p14="http://schemas.microsoft.com/office/powerpoint/2010/main"/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68" charset="-128"/>
          <a:cs typeface="ＭＳ Ｐゴシック" pitchFamily="6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8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3"/>
          <p:cNvSpPr txBox="1">
            <a:spLocks noChangeArrowheads="1"/>
          </p:cNvSpPr>
          <p:nvPr/>
        </p:nvSpPr>
        <p:spPr bwMode="auto">
          <a:xfrm>
            <a:off x="1143000" y="2158440"/>
            <a:ext cx="6858000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4400" b="1" dirty="0" smtClean="0">
                <a:solidFill>
                  <a:srgbClr val="000000"/>
                </a:solidFill>
                <a:latin typeface="Calibri" charset="0"/>
              </a:rPr>
              <a:t>Comparative Effectiveness and PubMed Health</a:t>
            </a:r>
          </a:p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Calibri" charset="0"/>
                <a:cs typeface="Helvetica Neue" charset="0"/>
              </a:rPr>
              <a:t>MSIII Surgery EBM</a:t>
            </a:r>
            <a:endParaRPr lang="en-US" sz="4000" b="1" dirty="0">
              <a:solidFill>
                <a:srgbClr val="000000"/>
              </a:solidFill>
              <a:latin typeface="Helvetica Neue" charset="0"/>
              <a:cs typeface="Helvetica Neue" charset="0"/>
            </a:endParaRPr>
          </a:p>
        </p:txBody>
      </p:sp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3200400" y="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FF"/>
                </a:solidFill>
                <a:latin typeface="Helvetica Neue" charset="0"/>
                <a:cs typeface="Helvetica Neue" charset="0"/>
              </a:rPr>
              <a:t>Welcome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8246989" y="6475413"/>
            <a:ext cx="7790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alibri" charset="0"/>
              </a:rPr>
              <a:t>July 2014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4724400" y="5400675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Peggy Edwards, AMLS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TTUHSC - Preston Smith Library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Helvetica Neue" charset="0"/>
                <a:cs typeface="Helvetica Neue" charset="0"/>
              </a:rPr>
              <a:t>Lubbock, Texas 79430</a:t>
            </a:r>
          </a:p>
        </p:txBody>
      </p:sp>
    </p:spTree>
    <p:extLst>
      <p:ext uri="{BB962C8B-B14F-4D97-AF65-F5344CB8AC3E}">
        <p14:creationId xmlns:p14="http://schemas.microsoft.com/office/powerpoint/2010/main" val="4125866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11.21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"/>
            <a:ext cx="5023612" cy="6225032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33400" y="3200400"/>
            <a:ext cx="5257800" cy="114300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6666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2800" dirty="0">
              <a:latin typeface="Verdana" charset="0"/>
            </a:endParaRPr>
          </a:p>
          <a:p>
            <a:pPr algn="ctr" eaLnBrk="0" hangingPunct="0">
              <a:lnSpc>
                <a:spcPct val="90000"/>
              </a:lnSpc>
            </a:pPr>
            <a:endParaRPr lang="en-US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17033" y="3467100"/>
            <a:ext cx="474556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latin typeface="Verdana" charset="0"/>
              </a:rPr>
              <a:t>Hover mouse over </a:t>
            </a:r>
            <a:r>
              <a:rPr lang="en-US" dirty="0">
                <a:latin typeface="Verdana" charset="0"/>
              </a:rPr>
              <a:t>Databases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rot="1936096" flipH="1">
            <a:off x="5161019" y="1942638"/>
            <a:ext cx="358713" cy="1739400"/>
          </a:xfrm>
          <a:prstGeom prst="upArrow">
            <a:avLst>
              <a:gd name="adj1" fmla="val 50000"/>
              <a:gd name="adj2" fmla="val 118039"/>
            </a:avLst>
          </a:prstGeom>
          <a:gradFill rotWithShape="0">
            <a:gsLst>
              <a:gs pos="0">
                <a:srgbClr val="9A0002"/>
              </a:gs>
              <a:gs pos="50000">
                <a:srgbClr val="F49394"/>
              </a:gs>
              <a:gs pos="100000">
                <a:srgbClr val="9A0002"/>
              </a:gs>
            </a:gsLst>
            <a:lin ang="0" scaled="1"/>
          </a:gradFill>
          <a:ln w="28575">
            <a:solidFill>
              <a:srgbClr val="6600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943600" y="1676400"/>
            <a:ext cx="1447800" cy="381000"/>
            <a:chOff x="5715000" y="1371600"/>
            <a:chExt cx="1447800" cy="457200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5715000" y="1447800"/>
              <a:ext cx="1447800" cy="304800"/>
            </a:xfrm>
            <a:prstGeom prst="roundRect">
              <a:avLst>
                <a:gd name="adj" fmla="val 16667"/>
              </a:avLst>
            </a:prstGeom>
            <a:noFill/>
            <a:ln w="1143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5715000" y="1371600"/>
              <a:ext cx="1447800" cy="457200"/>
            </a:xfrm>
            <a:prstGeom prst="roundRect">
              <a:avLst>
                <a:gd name="adj" fmla="val 16667"/>
              </a:avLst>
            </a:prstGeom>
            <a:noFill/>
            <a:ln w="114300">
              <a:solidFill>
                <a:srgbClr val="59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739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11.21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5023612" cy="62250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876800" y="2743200"/>
            <a:ext cx="3810000" cy="1371600"/>
            <a:chOff x="4876800" y="2819400"/>
            <a:chExt cx="3810000" cy="1371600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4876800" y="2819400"/>
              <a:ext cx="3810000" cy="1371600"/>
            </a:xfrm>
            <a:prstGeom prst="rect">
              <a:avLst/>
            </a:prstGeom>
            <a:solidFill>
              <a:srgbClr val="FFFFFF"/>
            </a:solidFill>
            <a:ln w="762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Verdana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5334000" y="3200400"/>
              <a:ext cx="2895601" cy="609600"/>
            </a:xfrm>
            <a:prstGeom prst="rect">
              <a:avLst/>
            </a:prstGeom>
            <a:solidFill>
              <a:srgbClr val="FFFFFF"/>
            </a:solidFill>
            <a:ln w="76200" cmpd="sng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3200" dirty="0">
                  <a:latin typeface="Verdana" charset="0"/>
                </a:rPr>
                <a:t>Click PubMed</a:t>
              </a:r>
              <a:endParaRPr lang="en-US" sz="1700" dirty="0">
                <a:latin typeface="Verdana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0" y="1676400"/>
            <a:ext cx="1686560" cy="3738880"/>
            <a:chOff x="5171440" y="1828800"/>
            <a:chExt cx="1686560" cy="3738880"/>
          </a:xfrm>
        </p:grpSpPr>
        <p:pic>
          <p:nvPicPr>
            <p:cNvPr id="9" name="Picture 8" descr="Screen Shot 2013-03-11 at 11.22.40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440" y="1828800"/>
              <a:ext cx="1686560" cy="3738880"/>
            </a:xfrm>
            <a:prstGeom prst="rect">
              <a:avLst/>
            </a:prstGeom>
            <a:ln w="57150" cmpd="sng">
              <a:solidFill>
                <a:srgbClr val="A00007"/>
              </a:solidFill>
            </a:ln>
          </p:spPr>
        </p:pic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5181600" y="2057400"/>
              <a:ext cx="838200" cy="304800"/>
            </a:xfrm>
            <a:prstGeom prst="roundRect">
              <a:avLst>
                <a:gd name="adj" fmla="val 16667"/>
              </a:avLst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13" name="AutoShape 10"/>
          <p:cNvSpPr>
            <a:spLocks noChangeArrowheads="1"/>
          </p:cNvSpPr>
          <p:nvPr/>
        </p:nvSpPr>
        <p:spPr bwMode="auto">
          <a:xfrm rot="7449790" flipV="1">
            <a:off x="4071820" y="1565642"/>
            <a:ext cx="411337" cy="2324268"/>
          </a:xfrm>
          <a:prstGeom prst="upArrow">
            <a:avLst>
              <a:gd name="adj1" fmla="val 50368"/>
              <a:gd name="adj2" fmla="val 98938"/>
            </a:avLst>
          </a:prstGeom>
          <a:gradFill rotWithShape="0">
            <a:gsLst>
              <a:gs pos="0">
                <a:srgbClr val="F49394"/>
              </a:gs>
              <a:gs pos="50000">
                <a:srgbClr val="9A0002"/>
              </a:gs>
              <a:gs pos="100000">
                <a:srgbClr val="F49394"/>
              </a:gs>
            </a:gsLst>
            <a:lin ang="5400000" scaled="1"/>
          </a:gradFill>
          <a:ln w="28575">
            <a:solidFill>
              <a:srgbClr val="6600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92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4-07-31 at 9.37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25" y="422275"/>
            <a:ext cx="6661150" cy="6013450"/>
          </a:xfrm>
          <a:prstGeom prst="rect">
            <a:avLst/>
          </a:prstGeom>
        </p:spPr>
      </p:pic>
      <p:pic>
        <p:nvPicPr>
          <p:cNvPr id="8" name="Picture 7" descr="Screen Shot 2014-07-31 at 9.39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06" y="684911"/>
            <a:ext cx="1220470" cy="5488178"/>
          </a:xfrm>
          <a:prstGeom prst="rect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4025571" y="2414340"/>
            <a:ext cx="4661229" cy="1371600"/>
            <a:chOff x="4876800" y="2819400"/>
            <a:chExt cx="3810000" cy="1371600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876800" y="2819400"/>
              <a:ext cx="3810000" cy="1371600"/>
            </a:xfrm>
            <a:prstGeom prst="rect">
              <a:avLst/>
            </a:prstGeom>
            <a:solidFill>
              <a:srgbClr val="FFFFFF"/>
            </a:solidFill>
            <a:ln w="762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Verdana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997296" y="3200400"/>
              <a:ext cx="3568489" cy="609600"/>
            </a:xfrm>
            <a:prstGeom prst="rect">
              <a:avLst/>
            </a:prstGeom>
            <a:solidFill>
              <a:srgbClr val="FFFFFF"/>
            </a:solidFill>
            <a:ln w="76200" cmpd="sng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3200" dirty="0">
                  <a:latin typeface="Verdana" charset="0"/>
                </a:rPr>
                <a:t>Click </a:t>
              </a:r>
              <a:r>
                <a:rPr lang="en-US" sz="3200" dirty="0" smtClean="0">
                  <a:latin typeface="Verdana" charset="0"/>
                </a:rPr>
                <a:t>PubMed Health</a:t>
              </a:r>
              <a:endParaRPr lang="en-US" sz="1700" dirty="0">
                <a:latin typeface="Verdana" charset="0"/>
              </a:endParaRPr>
            </a:p>
          </p:txBody>
        </p:sp>
      </p:grp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443575" y="4898818"/>
            <a:ext cx="838200" cy="304800"/>
          </a:xfrm>
          <a:prstGeom prst="roundRect">
            <a:avLst>
              <a:gd name="adj" fmla="val 16667"/>
            </a:avLst>
          </a:prstGeom>
          <a:noFill/>
          <a:ln w="1143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2788839" flipV="1">
            <a:off x="4083160" y="3092100"/>
            <a:ext cx="411337" cy="2324268"/>
          </a:xfrm>
          <a:prstGeom prst="upArrow">
            <a:avLst>
              <a:gd name="adj1" fmla="val 50368"/>
              <a:gd name="adj2" fmla="val 98938"/>
            </a:avLst>
          </a:prstGeom>
          <a:gradFill rotWithShape="0">
            <a:gsLst>
              <a:gs pos="0">
                <a:srgbClr val="F49394"/>
              </a:gs>
              <a:gs pos="50000">
                <a:srgbClr val="9A0002"/>
              </a:gs>
              <a:gs pos="100000">
                <a:srgbClr val="F49394"/>
              </a:gs>
            </a:gsLst>
            <a:lin ang="5400000" scaled="1"/>
          </a:gradFill>
          <a:ln w="28575">
            <a:solidFill>
              <a:srgbClr val="6600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4-07-31 at 9.43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0" y="460898"/>
            <a:ext cx="8496046" cy="59291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020" y="5159799"/>
            <a:ext cx="8316144" cy="1020622"/>
          </a:xfrm>
          <a:prstGeom prst="rect">
            <a:avLst/>
          </a:prstGeom>
          <a:noFill/>
          <a:ln w="76200" cmpd="sng">
            <a:solidFill>
              <a:srgbClr val="33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5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88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388" y="160338"/>
            <a:ext cx="8774112" cy="6529387"/>
          </a:xfrm>
          <a:prstGeom prst="rect">
            <a:avLst/>
          </a:prstGeom>
          <a:noFill/>
          <a:ln w="57150" cmpd="thickThin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5298" y="482945"/>
            <a:ext cx="4309279" cy="7476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i="1" dirty="0">
                <a:solidFill>
                  <a:srgbClr val="3366FF"/>
                </a:solidFill>
                <a:latin typeface="Times New Roman"/>
                <a:cs typeface="Times New Roman"/>
              </a:rPr>
              <a:t>PubMed </a:t>
            </a:r>
            <a:r>
              <a:rPr lang="en-US" sz="4800" i="1" dirty="0" smtClean="0">
                <a:solidFill>
                  <a:srgbClr val="3366FF"/>
                </a:solidFill>
                <a:latin typeface="Times New Roman"/>
                <a:cs typeface="Times New Roman"/>
              </a:rPr>
              <a:t>Health</a:t>
            </a:r>
            <a:endParaRPr lang="en-US" sz="4800" i="1" dirty="0"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459" y="1555168"/>
            <a:ext cx="7263582" cy="509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3366FF"/>
                </a:solidFill>
              </a:rPr>
              <a:t>* clinical effectiveness resource for practitioners &amp; consumers</a:t>
            </a:r>
            <a:endParaRPr lang="en-US" sz="2200" dirty="0">
              <a:solidFill>
                <a:srgbClr val="33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459" y="2135450"/>
            <a:ext cx="6666339" cy="509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3366FF"/>
                </a:solidFill>
              </a:rPr>
              <a:t>* find and understand systematic reviews more easily</a:t>
            </a:r>
            <a:endParaRPr lang="en-US" sz="2200" dirty="0">
              <a:solidFill>
                <a:srgbClr val="3366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638" y="2729315"/>
            <a:ext cx="5153915" cy="509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3366FF"/>
                </a:solidFill>
              </a:rPr>
              <a:t>* systematic reviews of interventions </a:t>
            </a:r>
            <a:r>
              <a:rPr lang="en-US" sz="2200" i="1" dirty="0" smtClean="0">
                <a:solidFill>
                  <a:srgbClr val="3366FF"/>
                </a:solidFill>
              </a:rPr>
              <a:t>only</a:t>
            </a:r>
            <a:endParaRPr lang="en-US" sz="2200" i="1" dirty="0">
              <a:solidFill>
                <a:srgbClr val="33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459" y="3323180"/>
            <a:ext cx="8581081" cy="509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i="1" dirty="0" smtClean="0">
                <a:solidFill>
                  <a:srgbClr val="3366FF"/>
                </a:solidFill>
              </a:rPr>
              <a:t>* quantitative studies, diagnosis, prognosis, and etiology are NOT included</a:t>
            </a:r>
            <a:endParaRPr lang="en-US" sz="2200" i="1" dirty="0">
              <a:solidFill>
                <a:srgbClr val="3366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531" y="3923178"/>
            <a:ext cx="2823385" cy="509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3366FF"/>
                </a:solidFill>
              </a:rPr>
              <a:t>* abstracts from DARE</a:t>
            </a:r>
            <a:endParaRPr lang="en-US" sz="2200" dirty="0">
              <a:solidFill>
                <a:srgbClr val="3366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459" y="4514938"/>
            <a:ext cx="3714447" cy="509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3366FF"/>
                </a:solidFill>
              </a:rPr>
              <a:t>* currently has 32,000 reviews</a:t>
            </a:r>
            <a:endParaRPr lang="en-US" sz="2200" dirty="0">
              <a:solidFill>
                <a:srgbClr val="3366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459" y="5121804"/>
            <a:ext cx="5222008" cy="509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3366FF"/>
                </a:solidFill>
              </a:rPr>
              <a:t>* database will grow a lot over the next year</a:t>
            </a:r>
            <a:endParaRPr lang="en-US" sz="2200" dirty="0">
              <a:solidFill>
                <a:srgbClr val="3366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459" y="5740322"/>
            <a:ext cx="6746661" cy="5093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rgbClr val="3366FF"/>
                </a:solidFill>
              </a:rPr>
              <a:t>* free through NCBI and the National Library of Medicine</a:t>
            </a:r>
            <a:endParaRPr lang="en-US" sz="2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04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140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" y="83031"/>
            <a:ext cx="8976360" cy="6717792"/>
          </a:xfrm>
          <a:prstGeom prst="rect">
            <a:avLst/>
          </a:prstGeom>
          <a:solidFill>
            <a:srgbClr val="336699"/>
          </a:solidFill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4722" y="83030"/>
            <a:ext cx="8976361" cy="671633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88993" y="6466654"/>
            <a:ext cx="537892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CC66FF"/>
                </a:solidFill>
              </a:rPr>
              <a:t>https://webmeeting.nih.gov/p2r92nyqy7k/?launcher=false&amp;fcsContent=true&amp;pbMode=normal</a:t>
            </a:r>
          </a:p>
        </p:txBody>
      </p:sp>
    </p:spTree>
    <p:extLst>
      <p:ext uri="{BB962C8B-B14F-4D97-AF65-F5344CB8AC3E}">
        <p14:creationId xmlns:p14="http://schemas.microsoft.com/office/powerpoint/2010/main" val="271209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54643" y="2118420"/>
            <a:ext cx="4428364" cy="26084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Brush Script MT Italic"/>
                <a:cs typeface="Brush Script MT Italic"/>
              </a:rPr>
              <a:t>The End</a:t>
            </a:r>
            <a:endParaRPr lang="en-US" sz="9600" dirty="0">
              <a:latin typeface="Brush Script MT Italic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428123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4265" y="271236"/>
            <a:ext cx="8643106" cy="6361759"/>
          </a:xfrm>
          <a:prstGeom prst="rect">
            <a:avLst/>
          </a:prstGeom>
          <a:noFill/>
          <a:ln w="57150" cmpd="thickThin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3075" y="762792"/>
            <a:ext cx="8226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4080"/>
                </a:solidFill>
              </a:rPr>
              <a:t>Federal Coordinating Council for Comparative Effectiveness Research </a:t>
            </a:r>
            <a:endParaRPr lang="en-US" sz="2200" dirty="0">
              <a:solidFill>
                <a:srgbClr val="004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8146" y="1555321"/>
            <a:ext cx="7241358" cy="161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i="1" u="sng" dirty="0">
                <a:solidFill>
                  <a:srgbClr val="3366FF"/>
                </a:solidFill>
              </a:rPr>
              <a:t>C</a:t>
            </a:r>
            <a:r>
              <a:rPr lang="en-US" b="1" i="1" u="sng" dirty="0" smtClean="0">
                <a:solidFill>
                  <a:srgbClr val="3366FF"/>
                </a:solidFill>
              </a:rPr>
              <a:t>omparative </a:t>
            </a:r>
            <a:r>
              <a:rPr lang="en-US" b="1" i="1" u="sng" dirty="0">
                <a:solidFill>
                  <a:srgbClr val="3366FF"/>
                </a:solidFill>
              </a:rPr>
              <a:t>E</a:t>
            </a:r>
            <a:r>
              <a:rPr lang="en-US" b="1" i="1" u="sng" dirty="0" smtClean="0">
                <a:solidFill>
                  <a:srgbClr val="3366FF"/>
                </a:solidFill>
              </a:rPr>
              <a:t>ffectiveness:</a:t>
            </a:r>
          </a:p>
          <a:p>
            <a:pPr>
              <a:lnSpc>
                <a:spcPct val="110000"/>
              </a:lnSpc>
            </a:pPr>
            <a:endParaRPr lang="en-US" b="1" i="1" u="sng" dirty="0" smtClean="0">
              <a:solidFill>
                <a:srgbClr val="3366FF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3366FF"/>
                </a:solidFill>
              </a:rPr>
              <a:t>	conduct and synthesize research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3366FF"/>
                </a:solidFill>
              </a:rPr>
              <a:t>	compares benefits and harms of different interventions/strategies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3366FF"/>
                </a:solidFill>
              </a:rPr>
              <a:t>	prevent, diagnose, treat and monitor health conditions in "real world”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940225" y="3490837"/>
            <a:ext cx="7241358" cy="1001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i="1" u="sng" dirty="0" smtClean="0">
                <a:solidFill>
                  <a:srgbClr val="3366FF"/>
                </a:solidFill>
              </a:rPr>
              <a:t>Purpose: </a:t>
            </a:r>
          </a:p>
          <a:p>
            <a:pPr>
              <a:lnSpc>
                <a:spcPct val="110000"/>
              </a:lnSpc>
            </a:pPr>
            <a:r>
              <a:rPr lang="en-US" b="1" i="1" dirty="0">
                <a:solidFill>
                  <a:srgbClr val="3366FF"/>
                </a:solidFill>
              </a:rPr>
              <a:t>	</a:t>
            </a:r>
            <a:r>
              <a:rPr lang="en-US" dirty="0" smtClean="0">
                <a:solidFill>
                  <a:srgbClr val="3366FF"/>
                </a:solidFill>
              </a:rPr>
              <a:t>improve health outcomes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3366FF"/>
                </a:solidFill>
              </a:rPr>
              <a:t>	</a:t>
            </a:r>
            <a:r>
              <a:rPr lang="en-US" dirty="0" smtClean="0">
                <a:solidFill>
                  <a:srgbClr val="3366FF"/>
                </a:solidFill>
              </a:rPr>
              <a:t>develop and disseminate evidence-based 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48146" y="4835751"/>
            <a:ext cx="7241358" cy="1001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i="1" u="sng" dirty="0" smtClean="0">
                <a:solidFill>
                  <a:srgbClr val="3366FF"/>
                </a:solidFill>
              </a:rPr>
              <a:t>Determine:</a:t>
            </a:r>
            <a:r>
              <a:rPr lang="en-US" dirty="0">
                <a:solidFill>
                  <a:srgbClr val="3366FF"/>
                </a:solidFill>
              </a:rPr>
              <a:t>	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3366FF"/>
                </a:solidFill>
              </a:rPr>
              <a:t>	</a:t>
            </a:r>
            <a:r>
              <a:rPr lang="en-US" dirty="0" smtClean="0">
                <a:solidFill>
                  <a:srgbClr val="3366FF"/>
                </a:solidFill>
              </a:rPr>
              <a:t>which interventions are most effective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3366FF"/>
                </a:solidFill>
              </a:rPr>
              <a:t>	</a:t>
            </a:r>
            <a:r>
              <a:rPr lang="en-US" dirty="0" smtClean="0">
                <a:solidFill>
                  <a:srgbClr val="3366FF"/>
                </a:solidFill>
              </a:rPr>
              <a:t>for which patients under specific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26078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1725" y="271236"/>
            <a:ext cx="8643106" cy="6361759"/>
          </a:xfrm>
          <a:prstGeom prst="rect">
            <a:avLst/>
          </a:prstGeom>
          <a:noFill/>
          <a:ln w="57150" cmpd="thickThin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3955" y="526756"/>
            <a:ext cx="81897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4080"/>
                </a:solidFill>
              </a:rPr>
              <a:t>Federal Coordinating Council for Comparative Effectiveness Research </a:t>
            </a:r>
            <a:endParaRPr lang="en-US" sz="2200" dirty="0">
              <a:solidFill>
                <a:srgbClr val="004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3508" y="1235535"/>
            <a:ext cx="6575466" cy="2220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i="1" u="sng" dirty="0" smtClean="0">
                <a:solidFill>
                  <a:srgbClr val="3366FF"/>
                </a:solidFill>
              </a:rPr>
              <a:t>Compared </a:t>
            </a:r>
            <a:r>
              <a:rPr lang="en-US" b="1" i="1" u="sng" dirty="0">
                <a:solidFill>
                  <a:srgbClr val="3366FF"/>
                </a:solidFill>
              </a:rPr>
              <a:t>D</a:t>
            </a:r>
            <a:r>
              <a:rPr lang="en-US" b="1" i="1" u="sng" dirty="0" smtClean="0">
                <a:solidFill>
                  <a:srgbClr val="3366FF"/>
                </a:solidFill>
              </a:rPr>
              <a:t>efined </a:t>
            </a:r>
            <a:r>
              <a:rPr lang="en-US" b="1" i="1" u="sng" dirty="0">
                <a:solidFill>
                  <a:srgbClr val="3366FF"/>
                </a:solidFill>
              </a:rPr>
              <a:t>I</a:t>
            </a:r>
            <a:r>
              <a:rPr lang="en-US" b="1" i="1" u="sng" dirty="0" smtClean="0">
                <a:solidFill>
                  <a:srgbClr val="3366FF"/>
                </a:solidFill>
              </a:rPr>
              <a:t>nterventions may include: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3366FF"/>
                </a:solidFill>
              </a:rPr>
              <a:t>	</a:t>
            </a:r>
            <a:r>
              <a:rPr lang="en-US" dirty="0" smtClean="0">
                <a:solidFill>
                  <a:srgbClr val="3366FF"/>
                </a:solidFill>
              </a:rPr>
              <a:t>medications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3366FF"/>
                </a:solidFill>
              </a:rPr>
              <a:t>	procedures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3366FF"/>
                </a:solidFill>
              </a:rPr>
              <a:t>	medical and assistive devices and technologies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3366FF"/>
                </a:solidFill>
              </a:rPr>
              <a:t>	diagnostic testing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3366FF"/>
                </a:solidFill>
              </a:rPr>
              <a:t>	behavioral change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3366FF"/>
                </a:solidFill>
              </a:rPr>
              <a:t>	</a:t>
            </a:r>
            <a:r>
              <a:rPr lang="en-US" dirty="0" smtClean="0">
                <a:solidFill>
                  <a:srgbClr val="3366FF"/>
                </a:solidFill>
              </a:rPr>
              <a:t>delivery system strategies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01520" y="3612661"/>
            <a:ext cx="6575466" cy="130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i="1" u="sng" dirty="0" smtClean="0">
                <a:solidFill>
                  <a:srgbClr val="3366FF"/>
                </a:solidFill>
              </a:rPr>
              <a:t>Comparative Effectiveness Research necessitates: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3366FF"/>
                </a:solidFill>
              </a:rPr>
              <a:t>	</a:t>
            </a:r>
            <a:r>
              <a:rPr lang="en-US" dirty="0" smtClean="0">
                <a:solidFill>
                  <a:srgbClr val="3366FF"/>
                </a:solidFill>
              </a:rPr>
              <a:t>development, expansion, and use of a variety of: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3366FF"/>
                </a:solidFill>
              </a:rPr>
              <a:t>	data sources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3366FF"/>
                </a:solidFill>
              </a:rPr>
              <a:t>	</a:t>
            </a:r>
            <a:r>
              <a:rPr lang="en-US" dirty="0" smtClean="0">
                <a:solidFill>
                  <a:srgbClr val="3366FF"/>
                </a:solidFill>
              </a:rPr>
              <a:t>assessment methods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728" y="5154392"/>
            <a:ext cx="6575466" cy="1001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i="1" u="sng" dirty="0" smtClean="0">
                <a:solidFill>
                  <a:srgbClr val="3366FF"/>
                </a:solidFill>
              </a:rPr>
              <a:t>This definition is not meant to exclude randomized trials</a:t>
            </a:r>
            <a:r>
              <a:rPr lang="en-US" b="1" i="1" u="sng" dirty="0">
                <a:solidFill>
                  <a:srgbClr val="3366FF"/>
                </a:solidFill>
              </a:rPr>
              <a:t>:</a:t>
            </a:r>
            <a:r>
              <a:rPr lang="en-US" b="1" i="1" u="sng" dirty="0" smtClean="0">
                <a:solidFill>
                  <a:srgbClr val="3366FF"/>
                </a:solidFill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3366FF"/>
                </a:solidFill>
              </a:rPr>
              <a:t>	these trials would need comparator arms other than placebo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3366FF"/>
                </a:solidFill>
              </a:rPr>
              <a:t>	</a:t>
            </a:r>
            <a:r>
              <a:rPr lang="en-US" dirty="0" smtClean="0">
                <a:solidFill>
                  <a:srgbClr val="3366FF"/>
                </a:solidFill>
              </a:rPr>
              <a:t>be representative of populations seen in "real world" practice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9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11.21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"/>
            <a:ext cx="5023612" cy="6225032"/>
          </a:xfrm>
          <a:prstGeom prst="rect">
            <a:avLst/>
          </a:prstGeom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33400" y="3200400"/>
            <a:ext cx="5257800" cy="114300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666666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2800" dirty="0">
              <a:latin typeface="Verdana" charset="0"/>
            </a:endParaRPr>
          </a:p>
          <a:p>
            <a:pPr algn="ctr" eaLnBrk="0" hangingPunct="0">
              <a:lnSpc>
                <a:spcPct val="90000"/>
              </a:lnSpc>
            </a:pPr>
            <a:endParaRPr lang="en-US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17033" y="3467100"/>
            <a:ext cx="474556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dirty="0" smtClean="0">
                <a:latin typeface="Verdana" charset="0"/>
              </a:rPr>
              <a:t>Hover mouse over </a:t>
            </a:r>
            <a:r>
              <a:rPr lang="en-US" dirty="0">
                <a:latin typeface="Verdana" charset="0"/>
              </a:rPr>
              <a:t>Databases</a:t>
            </a: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rot="1936096" flipH="1">
            <a:off x="5161019" y="1942638"/>
            <a:ext cx="358713" cy="1739400"/>
          </a:xfrm>
          <a:prstGeom prst="upArrow">
            <a:avLst>
              <a:gd name="adj1" fmla="val 50000"/>
              <a:gd name="adj2" fmla="val 118039"/>
            </a:avLst>
          </a:prstGeom>
          <a:gradFill rotWithShape="0">
            <a:gsLst>
              <a:gs pos="0">
                <a:srgbClr val="9A0002"/>
              </a:gs>
              <a:gs pos="50000">
                <a:srgbClr val="F49394"/>
              </a:gs>
              <a:gs pos="100000">
                <a:srgbClr val="9A0002"/>
              </a:gs>
            </a:gsLst>
            <a:lin ang="0" scaled="1"/>
          </a:gradFill>
          <a:ln w="28575">
            <a:solidFill>
              <a:srgbClr val="6600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943600" y="1676400"/>
            <a:ext cx="1447800" cy="381000"/>
            <a:chOff x="5715000" y="1371600"/>
            <a:chExt cx="1447800" cy="457200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5715000" y="1447800"/>
              <a:ext cx="1447800" cy="304800"/>
            </a:xfrm>
            <a:prstGeom prst="roundRect">
              <a:avLst>
                <a:gd name="adj" fmla="val 16667"/>
              </a:avLst>
            </a:prstGeom>
            <a:noFill/>
            <a:ln w="1143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auto">
            <a:xfrm>
              <a:off x="5715000" y="1371600"/>
              <a:ext cx="1447800" cy="457200"/>
            </a:xfrm>
            <a:prstGeom prst="roundRect">
              <a:avLst>
                <a:gd name="adj" fmla="val 16667"/>
              </a:avLst>
            </a:prstGeom>
            <a:noFill/>
            <a:ln w="114300">
              <a:solidFill>
                <a:srgbClr val="59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0054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143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/>
            <a:endParaRPr lang="en-US" sz="500" dirty="0">
              <a:solidFill>
                <a:srgbClr val="00FFFF"/>
              </a:solidFill>
              <a:latin typeface="Book Antiqua" charset="0"/>
            </a:endParaRPr>
          </a:p>
          <a:p>
            <a:pPr eaLnBrk="0" hangingPunct="0">
              <a:lnSpc>
                <a:spcPct val="13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 </a:t>
            </a:r>
            <a:endParaRPr lang="en-US" sz="2800" dirty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endParaRPr lang="en-US" sz="28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lvl="2"/>
            <a:r>
              <a:rPr lang="en-US" sz="44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endParaRPr lang="en-US" sz="7200" dirty="0">
              <a:solidFill>
                <a:srgbClr val="00FFFF"/>
              </a:solidFill>
              <a:latin typeface="Verdana"/>
              <a:cs typeface="Verdana"/>
            </a:endParaRPr>
          </a:p>
          <a:p>
            <a:pPr algn="ctr" eaLnBrk="0" hangingPunct="0"/>
            <a:endParaRPr lang="en-US" dirty="0">
              <a:solidFill>
                <a:srgbClr val="6600CC"/>
              </a:solidFill>
              <a:latin typeface="Times" charset="0"/>
            </a:endParaRPr>
          </a:p>
        </p:txBody>
      </p:sp>
      <p:pic>
        <p:nvPicPr>
          <p:cNvPr id="2" name="Picture 1" descr="Screen Shot 2013-03-11 at 11.21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5023612" cy="62250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876800" y="2743200"/>
            <a:ext cx="3810000" cy="1371600"/>
            <a:chOff x="4876800" y="2819400"/>
            <a:chExt cx="3810000" cy="1371600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4876800" y="2819400"/>
              <a:ext cx="3810000" cy="1371600"/>
            </a:xfrm>
            <a:prstGeom prst="rect">
              <a:avLst/>
            </a:prstGeom>
            <a:solidFill>
              <a:srgbClr val="FFFFFF"/>
            </a:solidFill>
            <a:ln w="762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Verdana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5334000" y="3200400"/>
              <a:ext cx="2895601" cy="609600"/>
            </a:xfrm>
            <a:prstGeom prst="rect">
              <a:avLst/>
            </a:prstGeom>
            <a:solidFill>
              <a:srgbClr val="FFFFFF"/>
            </a:solidFill>
            <a:ln w="76200" cmpd="sng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3200" dirty="0">
                  <a:latin typeface="Verdana" charset="0"/>
                </a:rPr>
                <a:t>Click PubMed</a:t>
              </a:r>
              <a:endParaRPr lang="en-US" sz="1700" dirty="0">
                <a:latin typeface="Verdana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0" y="1676400"/>
            <a:ext cx="1686560" cy="3738880"/>
            <a:chOff x="5171440" y="1828800"/>
            <a:chExt cx="1686560" cy="3738880"/>
          </a:xfrm>
        </p:grpSpPr>
        <p:pic>
          <p:nvPicPr>
            <p:cNvPr id="9" name="Picture 8" descr="Screen Shot 2013-03-11 at 11.22.40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440" y="1828800"/>
              <a:ext cx="1686560" cy="3738880"/>
            </a:xfrm>
            <a:prstGeom prst="rect">
              <a:avLst/>
            </a:prstGeom>
            <a:ln w="57150" cmpd="sng">
              <a:solidFill>
                <a:srgbClr val="A00007"/>
              </a:solidFill>
            </a:ln>
          </p:spPr>
        </p:pic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5181600" y="2057400"/>
              <a:ext cx="838200" cy="304800"/>
            </a:xfrm>
            <a:prstGeom prst="roundRect">
              <a:avLst>
                <a:gd name="adj" fmla="val 16667"/>
              </a:avLst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dirty="0"/>
            </a:p>
          </p:txBody>
        </p:sp>
      </p:grpSp>
      <p:sp>
        <p:nvSpPr>
          <p:cNvPr id="13" name="AutoShape 10"/>
          <p:cNvSpPr>
            <a:spLocks noChangeArrowheads="1"/>
          </p:cNvSpPr>
          <p:nvPr/>
        </p:nvSpPr>
        <p:spPr bwMode="auto">
          <a:xfrm rot="7449790" flipV="1">
            <a:off x="4071820" y="1565642"/>
            <a:ext cx="411337" cy="2324268"/>
          </a:xfrm>
          <a:prstGeom prst="upArrow">
            <a:avLst>
              <a:gd name="adj1" fmla="val 50368"/>
              <a:gd name="adj2" fmla="val 98938"/>
            </a:avLst>
          </a:prstGeom>
          <a:gradFill rotWithShape="0">
            <a:gsLst>
              <a:gs pos="0">
                <a:srgbClr val="F49394"/>
              </a:gs>
              <a:gs pos="50000">
                <a:srgbClr val="9A0002"/>
              </a:gs>
              <a:gs pos="100000">
                <a:srgbClr val="F49394"/>
              </a:gs>
            </a:gsLst>
            <a:lin ang="5400000" scaled="1"/>
          </a:gradFill>
          <a:ln w="28575">
            <a:solidFill>
              <a:srgbClr val="6600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12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creen Shot 2014-07-31 at 9.37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25" y="422275"/>
            <a:ext cx="6661150" cy="60134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82806" y="4208436"/>
            <a:ext cx="5080181" cy="1127173"/>
            <a:chOff x="3436980" y="3782504"/>
            <a:chExt cx="5080181" cy="1127173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436980" y="3782504"/>
              <a:ext cx="5080181" cy="1127173"/>
            </a:xfrm>
            <a:prstGeom prst="rect">
              <a:avLst/>
            </a:prstGeom>
            <a:solidFill>
              <a:srgbClr val="FFFFFF"/>
            </a:solidFill>
            <a:ln w="76200" cmpd="sng">
              <a:solidFill>
                <a:srgbClr val="7F7F7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 sz="2800" dirty="0">
                <a:latin typeface="Verdana" charset="0"/>
              </a:endParaRPr>
            </a:p>
            <a:p>
              <a:pPr algn="ctr" eaLnBrk="0" hangingPunct="0">
                <a:lnSpc>
                  <a:spcPct val="90000"/>
                </a:lnSpc>
              </a:pPr>
              <a:endParaRPr lang="en-US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794793" y="4100855"/>
              <a:ext cx="4361114" cy="500966"/>
            </a:xfrm>
            <a:prstGeom prst="rect">
              <a:avLst/>
            </a:prstGeom>
            <a:solidFill>
              <a:srgbClr val="FFFFFF"/>
            </a:solidFill>
            <a:ln w="76200" cmpd="sng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latin typeface="Verdana" charset="0"/>
                </a:rPr>
                <a:t>Click </a:t>
              </a:r>
              <a:r>
                <a:rPr lang="en-US" sz="2400" dirty="0" smtClean="0">
                  <a:latin typeface="Verdana" charset="0"/>
                </a:rPr>
                <a:t>Topic-Specific Queries</a:t>
              </a:r>
              <a:endParaRPr lang="en-US" sz="2400" dirty="0">
                <a:latin typeface="Verdana" charset="0"/>
              </a:endParaRPr>
            </a:p>
          </p:txBody>
        </p:sp>
      </p:grpSp>
      <p:sp>
        <p:nvSpPr>
          <p:cNvPr id="13" name="AutoShape 10"/>
          <p:cNvSpPr>
            <a:spLocks noChangeArrowheads="1"/>
          </p:cNvSpPr>
          <p:nvPr/>
        </p:nvSpPr>
        <p:spPr bwMode="auto">
          <a:xfrm rot="8633197" flipV="1">
            <a:off x="4588525" y="3241549"/>
            <a:ext cx="327197" cy="1494896"/>
          </a:xfrm>
          <a:prstGeom prst="upArrow">
            <a:avLst>
              <a:gd name="adj1" fmla="val 50368"/>
              <a:gd name="adj2" fmla="val 98938"/>
            </a:avLst>
          </a:prstGeom>
          <a:gradFill rotWithShape="0">
            <a:gsLst>
              <a:gs pos="0">
                <a:srgbClr val="F49394"/>
              </a:gs>
              <a:gs pos="50000">
                <a:srgbClr val="9A0002"/>
              </a:gs>
              <a:gs pos="100000">
                <a:srgbClr val="F49394"/>
              </a:gs>
            </a:gsLst>
            <a:lin ang="5400000" scaled="1"/>
          </a:gradFill>
          <a:ln w="28575">
            <a:solidFill>
              <a:srgbClr val="6600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2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Screen Shot 2014-08-11 at 11.41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9" y="548894"/>
            <a:ext cx="8419338" cy="5760212"/>
          </a:xfrm>
          <a:prstGeom prst="rect">
            <a:avLst/>
          </a:prstGeom>
          <a:ln w="19050" cmpd="sng">
            <a:solidFill>
              <a:srgbClr val="66CCFF"/>
            </a:solidFill>
          </a:ln>
        </p:spPr>
      </p:pic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556125" y="4061326"/>
            <a:ext cx="2271295" cy="357382"/>
          </a:xfrm>
          <a:prstGeom prst="roundRect">
            <a:avLst>
              <a:gd name="adj" fmla="val 16667"/>
            </a:avLst>
          </a:prstGeom>
          <a:noFill/>
          <a:ln w="114300" cmpd="sng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556125" y="3971980"/>
            <a:ext cx="2271295" cy="536073"/>
          </a:xfrm>
          <a:prstGeom prst="roundRect">
            <a:avLst>
              <a:gd name="adj" fmla="val 16667"/>
            </a:avLst>
          </a:prstGeom>
          <a:noFill/>
          <a:ln w="114300">
            <a:solidFill>
              <a:srgbClr val="66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9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Screen Shot 2014-07-31 at 10.12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26" y="257810"/>
            <a:ext cx="6672072" cy="6342380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83928" y="2057400"/>
            <a:ext cx="7415686" cy="114300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2000" dirty="0" err="1">
                <a:latin typeface="Verdana" charset="0"/>
              </a:rPr>
              <a:t>w</a:t>
            </a:r>
            <a:r>
              <a:rPr lang="en-US" sz="2000" dirty="0" err="1" smtClean="0">
                <a:latin typeface="Verdana" charset="0"/>
              </a:rPr>
              <a:t>ww.nlm.nih.gov</a:t>
            </a:r>
            <a:r>
              <a:rPr lang="en-US" sz="2000" dirty="0" smtClean="0">
                <a:latin typeface="Verdana" charset="0"/>
              </a:rPr>
              <a:t>/</a:t>
            </a:r>
            <a:r>
              <a:rPr lang="en-US" sz="2000" dirty="0" err="1" smtClean="0">
                <a:latin typeface="Verdana" charset="0"/>
              </a:rPr>
              <a:t>nichsr</a:t>
            </a:r>
            <a:r>
              <a:rPr lang="en-US" sz="2000" dirty="0" smtClean="0">
                <a:latin typeface="Verdana" charset="0"/>
              </a:rPr>
              <a:t>/</a:t>
            </a:r>
            <a:r>
              <a:rPr lang="en-US" sz="2000" dirty="0" err="1" smtClean="0">
                <a:latin typeface="Verdana" charset="0"/>
              </a:rPr>
              <a:t>cer</a:t>
            </a:r>
            <a:r>
              <a:rPr lang="en-US" sz="2000" dirty="0" smtClean="0">
                <a:latin typeface="Verdana" charset="0"/>
              </a:rPr>
              <a:t>/</a:t>
            </a:r>
            <a:r>
              <a:rPr lang="en-US" sz="2000" dirty="0" err="1" smtClean="0">
                <a:latin typeface="Verdana" charset="0"/>
              </a:rPr>
              <a:t>cerqueries.html#pubmed</a:t>
            </a:r>
            <a:endParaRPr lang="en-US" sz="20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4-07-31 at 10.12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52" y="257810"/>
            <a:ext cx="6672072" cy="6342380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374320" y="2169902"/>
            <a:ext cx="6380338" cy="2515113"/>
          </a:xfrm>
          <a:prstGeom prst="rect">
            <a:avLst/>
          </a:prstGeom>
          <a:noFill/>
          <a:ln w="76200" cmpd="sng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2000" dirty="0">
              <a:latin typeface="Verdana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374320" y="4685015"/>
            <a:ext cx="6380338" cy="875359"/>
          </a:xfrm>
          <a:prstGeom prst="rect">
            <a:avLst/>
          </a:prstGeom>
          <a:noFill/>
          <a:ln w="76200" cmpd="sng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2000" dirty="0">
              <a:latin typeface="Verdana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74320" y="5572702"/>
            <a:ext cx="6380338" cy="875359"/>
          </a:xfrm>
          <a:prstGeom prst="rect">
            <a:avLst/>
          </a:prstGeom>
          <a:noFill/>
          <a:ln w="76200" cmpd="sng">
            <a:solidFill>
              <a:srgbClr val="8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20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3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196</Words>
  <Application>Microsoft Macintosh PowerPoint</Application>
  <PresentationFormat>On-screen Show (4:3)</PresentationFormat>
  <Paragraphs>88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TTUHSC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TTUHSCPSL</dc:creator>
  <cp:lastModifiedBy>TTUHSCPSL</cp:lastModifiedBy>
  <cp:revision>47</cp:revision>
  <dcterms:created xsi:type="dcterms:W3CDTF">2014-07-31T14:32:40Z</dcterms:created>
  <dcterms:modified xsi:type="dcterms:W3CDTF">2014-08-11T20:30:54Z</dcterms:modified>
</cp:coreProperties>
</file>