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47"/>
  </p:notesMasterIdLst>
  <p:sldIdLst>
    <p:sldId id="256" r:id="rId2"/>
    <p:sldId id="274" r:id="rId3"/>
    <p:sldId id="257" r:id="rId4"/>
    <p:sldId id="258" r:id="rId5"/>
    <p:sldId id="275" r:id="rId6"/>
    <p:sldId id="276" r:id="rId7"/>
    <p:sldId id="277" r:id="rId8"/>
    <p:sldId id="264" r:id="rId9"/>
    <p:sldId id="278" r:id="rId10"/>
    <p:sldId id="279" r:id="rId11"/>
    <p:sldId id="280" r:id="rId12"/>
    <p:sldId id="282" r:id="rId13"/>
    <p:sldId id="259" r:id="rId14"/>
    <p:sldId id="281" r:id="rId15"/>
    <p:sldId id="262" r:id="rId16"/>
    <p:sldId id="260" r:id="rId17"/>
    <p:sldId id="261" r:id="rId18"/>
    <p:sldId id="283" r:id="rId19"/>
    <p:sldId id="269" r:id="rId20"/>
    <p:sldId id="266" r:id="rId21"/>
    <p:sldId id="284" r:id="rId22"/>
    <p:sldId id="265" r:id="rId23"/>
    <p:sldId id="285" r:id="rId24"/>
    <p:sldId id="272" r:id="rId25"/>
    <p:sldId id="297" r:id="rId26"/>
    <p:sldId id="298" r:id="rId27"/>
    <p:sldId id="299" r:id="rId28"/>
    <p:sldId id="287" r:id="rId29"/>
    <p:sldId id="300" r:id="rId30"/>
    <p:sldId id="291" r:id="rId31"/>
    <p:sldId id="290" r:id="rId32"/>
    <p:sldId id="295" r:id="rId33"/>
    <p:sldId id="289" r:id="rId34"/>
    <p:sldId id="307" r:id="rId35"/>
    <p:sldId id="304" r:id="rId36"/>
    <p:sldId id="305" r:id="rId37"/>
    <p:sldId id="303" r:id="rId38"/>
    <p:sldId id="306" r:id="rId39"/>
    <p:sldId id="302" r:id="rId40"/>
    <p:sldId id="270" r:id="rId41"/>
    <p:sldId id="271" r:id="rId42"/>
    <p:sldId id="301" r:id="rId43"/>
    <p:sldId id="292" r:id="rId44"/>
    <p:sldId id="293" r:id="rId45"/>
    <p:sldId id="27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894"/>
    <p:restoredTop sz="66002"/>
  </p:normalViewPr>
  <p:slideViewPr>
    <p:cSldViewPr snapToGrid="0" snapToObjects="1" showGuides="1">
      <p:cViewPr varScale="1">
        <p:scale>
          <a:sx n="34" d="100"/>
          <a:sy n="34" d="100"/>
        </p:scale>
        <p:origin x="176" y="16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75866-2E55-0D42-B38A-56B49F185537}" type="datetimeFigureOut">
              <a:rPr lang="en-US" smtClean="0"/>
              <a:t>9/15/17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D908C-C3CE-C449-8518-F184DE502AC9}" type="slidenum">
              <a:rPr lang="en-US" smtClean="0"/>
              <a:t>‹#›</a:t>
            </a:fld>
            <a:endParaRPr lang="en-US" dirty="0"/>
          </a:p>
        </p:txBody>
      </p:sp>
    </p:spTree>
    <p:extLst>
      <p:ext uri="{BB962C8B-B14F-4D97-AF65-F5344CB8AC3E}">
        <p14:creationId xmlns:p14="http://schemas.microsoft.com/office/powerpoint/2010/main" val="140166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1</a:t>
            </a:fld>
            <a:endParaRPr lang="en-US" dirty="0"/>
          </a:p>
        </p:txBody>
      </p:sp>
    </p:spTree>
    <p:extLst>
      <p:ext uri="{BB962C8B-B14F-4D97-AF65-F5344CB8AC3E}">
        <p14:creationId xmlns:p14="http://schemas.microsoft.com/office/powerpoint/2010/main" val="288006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“OR” sometimes called “Boolean OR”</a:t>
            </a:r>
            <a:r>
              <a:rPr lang="mr-IN" dirty="0" smtClean="0"/>
              <a:t>…</a:t>
            </a:r>
            <a:r>
              <a:rPr lang="en-US" dirty="0" smtClean="0"/>
              <a:t>you will get all variations of your concepts, those that deal with one concept “OR A” the other “OR B” even those citations that have both concepts in the same article.</a:t>
            </a:r>
            <a:r>
              <a:rPr lang="en-US" baseline="0" dirty="0" smtClean="0"/>
              <a:t> For example, if you had concept A as well as concept B</a:t>
            </a:r>
            <a:r>
              <a:rPr lang="mr-IN" baseline="0" dirty="0" smtClean="0"/>
              <a:t>…</a:t>
            </a:r>
            <a:r>
              <a:rPr lang="en-US" baseline="0" dirty="0" smtClean="0"/>
              <a:t>having overlapping circles</a:t>
            </a:r>
            <a:r>
              <a:rPr lang="mr-IN" baseline="0" dirty="0" smtClean="0"/>
              <a:t>…</a:t>
            </a:r>
            <a:r>
              <a:rPr lang="en-US" baseline="0" dirty="0" smtClean="0"/>
              <a:t>the searcher would get the citations that have “A” concept OR the ones that have “B” concept and even those articles that have both “A” and “B” in the intersection of the  circles.</a:t>
            </a:r>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21</a:t>
            </a:fld>
            <a:endParaRPr lang="en-US" dirty="0"/>
          </a:p>
        </p:txBody>
      </p:sp>
    </p:spTree>
    <p:extLst>
      <p:ext uri="{BB962C8B-B14F-4D97-AF65-F5344CB8AC3E}">
        <p14:creationId xmlns:p14="http://schemas.microsoft.com/office/powerpoint/2010/main" val="270500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AND will only give you the articles</a:t>
            </a:r>
            <a:r>
              <a:rPr lang="en-US" baseline="0" dirty="0" smtClean="0"/>
              <a:t> that appear in the overlap area. A AND B</a:t>
            </a:r>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22</a:t>
            </a:fld>
            <a:endParaRPr lang="en-US" dirty="0"/>
          </a:p>
        </p:txBody>
      </p:sp>
    </p:spTree>
    <p:extLst>
      <p:ext uri="{BB962C8B-B14F-4D97-AF65-F5344CB8AC3E}">
        <p14:creationId xmlns:p14="http://schemas.microsoft.com/office/powerpoint/2010/main" val="497483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23</a:t>
            </a:fld>
            <a:endParaRPr lang="en-US" dirty="0"/>
          </a:p>
        </p:txBody>
      </p:sp>
    </p:spTree>
    <p:extLst>
      <p:ext uri="{BB962C8B-B14F-4D97-AF65-F5344CB8AC3E}">
        <p14:creationId xmlns:p14="http://schemas.microsoft.com/office/powerpoint/2010/main" val="43310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28</a:t>
            </a:fld>
            <a:endParaRPr lang="en-US" dirty="0"/>
          </a:p>
        </p:txBody>
      </p:sp>
    </p:spTree>
    <p:extLst>
      <p:ext uri="{BB962C8B-B14F-4D97-AF65-F5344CB8AC3E}">
        <p14:creationId xmlns:p14="http://schemas.microsoft.com/office/powerpoint/2010/main" val="100249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30</a:t>
            </a:fld>
            <a:endParaRPr lang="en-US" dirty="0"/>
          </a:p>
        </p:txBody>
      </p:sp>
    </p:spTree>
    <p:extLst>
      <p:ext uri="{BB962C8B-B14F-4D97-AF65-F5344CB8AC3E}">
        <p14:creationId xmlns:p14="http://schemas.microsoft.com/office/powerpoint/2010/main" val="201814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31</a:t>
            </a:fld>
            <a:endParaRPr lang="en-US" dirty="0"/>
          </a:p>
        </p:txBody>
      </p:sp>
    </p:spTree>
    <p:extLst>
      <p:ext uri="{BB962C8B-B14F-4D97-AF65-F5344CB8AC3E}">
        <p14:creationId xmlns:p14="http://schemas.microsoft.com/office/powerpoint/2010/main" val="116355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33</a:t>
            </a:fld>
            <a:endParaRPr lang="en-US" dirty="0"/>
          </a:p>
        </p:txBody>
      </p:sp>
    </p:spTree>
    <p:extLst>
      <p:ext uri="{BB962C8B-B14F-4D97-AF65-F5344CB8AC3E}">
        <p14:creationId xmlns:p14="http://schemas.microsoft.com/office/powerpoint/2010/main" val="1168945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43</a:t>
            </a:fld>
            <a:endParaRPr lang="en-US" dirty="0"/>
          </a:p>
        </p:txBody>
      </p:sp>
    </p:spTree>
    <p:extLst>
      <p:ext uri="{BB962C8B-B14F-4D97-AF65-F5344CB8AC3E}">
        <p14:creationId xmlns:p14="http://schemas.microsoft.com/office/powerpoint/2010/main" val="129093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“All the published literature” each dot represents a</a:t>
            </a:r>
            <a:r>
              <a:rPr lang="en-US" baseline="0" dirty="0" smtClean="0"/>
              <a:t> journal</a:t>
            </a:r>
            <a:r>
              <a:rPr lang="mr-IN" dirty="0" smtClean="0"/>
              <a:t>…</a:t>
            </a:r>
            <a:r>
              <a:rPr lang="en-US" dirty="0" smtClean="0"/>
              <a:t>and we can’t see all of them but I’m sure you get the idea...there</a:t>
            </a:r>
            <a:r>
              <a:rPr lang="en-US" baseline="0" dirty="0" smtClean="0"/>
              <a:t> are lots, and lots of journals and lots, and lots of published articles.</a:t>
            </a:r>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3</a:t>
            </a:fld>
            <a:endParaRPr lang="en-US" dirty="0"/>
          </a:p>
        </p:txBody>
      </p:sp>
    </p:spTree>
    <p:extLst>
      <p:ext uri="{BB962C8B-B14F-4D97-AF65-F5344CB8AC3E}">
        <p14:creationId xmlns:p14="http://schemas.microsoft.com/office/powerpoint/2010/main" val="1971412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Databases index journal citations. Some journals are unique and are indexed only in a databases like the ones on the right side, while other journals may have an overlap of subjects and thus the same journal may be in more than one database</a:t>
            </a:r>
            <a:r>
              <a:rPr lang="en-US" baseline="0" dirty="0" smtClean="0"/>
              <a:t> as in the overlapping circles on the left side.</a:t>
            </a:r>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4</a:t>
            </a:fld>
            <a:endParaRPr lang="en-US" dirty="0"/>
          </a:p>
        </p:txBody>
      </p:sp>
    </p:spTree>
    <p:extLst>
      <p:ext uri="{BB962C8B-B14F-4D97-AF65-F5344CB8AC3E}">
        <p14:creationId xmlns:p14="http://schemas.microsoft.com/office/powerpoint/2010/main" val="197585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just look at one of those databases: PubMed</a:t>
            </a:r>
            <a:r>
              <a:rPr lang="mr-IN" dirty="0" smtClean="0"/>
              <a:t>…</a:t>
            </a:r>
            <a:r>
              <a:rPr lang="en-US" dirty="0" smtClean="0"/>
              <a:t>the dots here show us</a:t>
            </a:r>
            <a:r>
              <a:rPr lang="en-US" baseline="0" dirty="0" smtClean="0"/>
              <a:t> </a:t>
            </a:r>
            <a:r>
              <a:rPr lang="en-US" dirty="0" smtClean="0"/>
              <a:t>the over 6,000+ journals,</a:t>
            </a:r>
            <a:r>
              <a:rPr lang="en-US" baseline="0" dirty="0" smtClean="0"/>
              <a:t> that contain over 27 million citations that make up the PubMed database. When you type in a “combination of letters” into the PubMed search box</a:t>
            </a:r>
            <a:r>
              <a:rPr lang="mr-IN" baseline="0" dirty="0" smtClean="0"/>
              <a:t>…</a:t>
            </a:r>
            <a:r>
              <a:rPr lang="en-US" baseline="0" dirty="0" smtClean="0"/>
              <a:t>it looks for that combination of letters anywhere in the electronic record: Journal title, article title, author’s name, word in the abstract. Will it locate DIABETIC using this search? NO! as it’s only looking for the combination of letters</a:t>
            </a:r>
            <a:r>
              <a:rPr lang="mr-IN" baseline="0" dirty="0" smtClean="0"/>
              <a:t>…</a:t>
            </a:r>
            <a:r>
              <a:rPr lang="en-US" baseline="0" dirty="0" smtClean="0"/>
              <a:t>not the meaning of the word.</a:t>
            </a:r>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8</a:t>
            </a:fld>
            <a:endParaRPr lang="en-US" dirty="0"/>
          </a:p>
        </p:txBody>
      </p:sp>
    </p:spTree>
    <p:extLst>
      <p:ext uri="{BB962C8B-B14F-4D97-AF65-F5344CB8AC3E}">
        <p14:creationId xmlns:p14="http://schemas.microsoft.com/office/powerpoint/2010/main" val="1069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11</a:t>
            </a:fld>
            <a:endParaRPr lang="en-US" dirty="0"/>
          </a:p>
        </p:txBody>
      </p:sp>
    </p:spTree>
    <p:extLst>
      <p:ext uri="{BB962C8B-B14F-4D97-AF65-F5344CB8AC3E}">
        <p14:creationId xmlns:p14="http://schemas.microsoft.com/office/powerpoint/2010/main" val="1574033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PubMed’s-MeSH</a:t>
            </a:r>
            <a:r>
              <a:rPr lang="en-US" baseline="0" dirty="0" smtClean="0"/>
              <a:t> feature, we will only search for those articles that are tagged or indexed for our subject term, only those inside of the circle, inside of the MeSH circle. When I’m doing this example with students we go thru all the steps to locate the appropriate subject heading</a:t>
            </a:r>
            <a:r>
              <a:rPr lang="mr-IN" baseline="0" dirty="0" smtClean="0"/>
              <a:t>…</a:t>
            </a:r>
            <a:r>
              <a:rPr lang="en-US" baseline="0" dirty="0" smtClean="0"/>
              <a:t>here we are just showing the results. The numbers show how many articles are in the entire pie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13</a:t>
            </a:fld>
            <a:endParaRPr lang="en-US" dirty="0"/>
          </a:p>
        </p:txBody>
      </p:sp>
    </p:spTree>
    <p:extLst>
      <p:ext uri="{BB962C8B-B14F-4D97-AF65-F5344CB8AC3E}">
        <p14:creationId xmlns:p14="http://schemas.microsoft.com/office/powerpoint/2010/main" val="1764370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want to narrow my subject</a:t>
            </a:r>
            <a:r>
              <a:rPr lang="mr-IN" dirty="0" smtClean="0"/>
              <a:t>…</a:t>
            </a:r>
            <a:r>
              <a:rPr lang="en-US" dirty="0" smtClean="0"/>
              <a:t>I can easily do that using the subheadings/adjectives for the subject heading</a:t>
            </a:r>
            <a:r>
              <a:rPr lang="mr-IN" dirty="0" smtClean="0"/>
              <a:t>…</a:t>
            </a:r>
            <a:r>
              <a:rPr lang="en-US" dirty="0" smtClean="0"/>
              <a:t>adjectives</a:t>
            </a:r>
            <a:r>
              <a:rPr lang="en-US" baseline="0" dirty="0" smtClean="0"/>
              <a:t> describe their subject as they do here</a:t>
            </a:r>
            <a:r>
              <a:rPr lang="mr-IN" baseline="0" dirty="0" smtClean="0"/>
              <a:t>…</a:t>
            </a:r>
            <a:r>
              <a:rPr lang="en-US" baseline="0" dirty="0" smtClean="0"/>
              <a:t>you can make multiple selections by clicking on the box next to the term(s). If you don’t choose any subheadings you will get all the entire pie. But here we have just selected one one piece of pie.</a:t>
            </a:r>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15</a:t>
            </a:fld>
            <a:endParaRPr lang="en-US" dirty="0"/>
          </a:p>
        </p:txBody>
      </p:sp>
    </p:spTree>
    <p:extLst>
      <p:ext uri="{BB962C8B-B14F-4D97-AF65-F5344CB8AC3E}">
        <p14:creationId xmlns:p14="http://schemas.microsoft.com/office/powerpoint/2010/main" val="954125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to focus your topic</a:t>
            </a:r>
            <a:r>
              <a:rPr lang="mr-IN" dirty="0" smtClean="0"/>
              <a:t>…</a:t>
            </a:r>
            <a:r>
              <a:rPr lang="en-US" dirty="0" smtClean="0"/>
              <a:t>then select the option “Restrict to MeSH Major Topic.”  As when horses wear blinders to help them focus on the race and not be distracted</a:t>
            </a:r>
            <a:r>
              <a:rPr lang="mr-IN" dirty="0" smtClean="0"/>
              <a:t>…</a:t>
            </a:r>
            <a:r>
              <a:rPr lang="en-US" dirty="0" smtClean="0"/>
              <a:t>this option will search only the narrower more focused articles</a:t>
            </a:r>
            <a:r>
              <a:rPr lang="en-US" baseline="0" dirty="0" smtClean="0"/>
              <a:t> found in the inner circle.</a:t>
            </a:r>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16</a:t>
            </a:fld>
            <a:endParaRPr lang="en-US" dirty="0"/>
          </a:p>
        </p:txBody>
      </p:sp>
    </p:spTree>
    <p:extLst>
      <p:ext uri="{BB962C8B-B14F-4D97-AF65-F5344CB8AC3E}">
        <p14:creationId xmlns:p14="http://schemas.microsoft.com/office/powerpoint/2010/main" val="82253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“OR” sometimes called “Boolean OR”</a:t>
            </a:r>
            <a:r>
              <a:rPr lang="mr-IN" dirty="0" smtClean="0"/>
              <a:t>…</a:t>
            </a:r>
            <a:r>
              <a:rPr lang="en-US" dirty="0" smtClean="0"/>
              <a:t>you will get all variations of your concepts, those that deal with one concept “OR A” the other “OR B” even those citations that have both concepts in the same article.</a:t>
            </a:r>
            <a:r>
              <a:rPr lang="en-US" baseline="0" dirty="0" smtClean="0"/>
              <a:t> For example, if you had concept A as well as concept B</a:t>
            </a:r>
            <a:r>
              <a:rPr lang="mr-IN" baseline="0" dirty="0" smtClean="0"/>
              <a:t>…</a:t>
            </a:r>
            <a:r>
              <a:rPr lang="en-US" baseline="0" dirty="0" smtClean="0"/>
              <a:t>having overlapping circles</a:t>
            </a:r>
            <a:r>
              <a:rPr lang="mr-IN" baseline="0" dirty="0" smtClean="0"/>
              <a:t>…</a:t>
            </a:r>
            <a:r>
              <a:rPr lang="en-US" baseline="0" dirty="0" smtClean="0"/>
              <a:t>the searcher would get the citations that have “A” concept OR the ones that have “B” concept and even those articles that have both “A” and “B” in the intersection of the  circles.</a:t>
            </a:r>
            <a:endParaRPr lang="en-US" dirty="0"/>
          </a:p>
        </p:txBody>
      </p:sp>
      <p:sp>
        <p:nvSpPr>
          <p:cNvPr id="4" name="Slide Number Placeholder 3"/>
          <p:cNvSpPr>
            <a:spLocks noGrp="1"/>
          </p:cNvSpPr>
          <p:nvPr>
            <p:ph type="sldNum" sz="quarter" idx="10"/>
          </p:nvPr>
        </p:nvSpPr>
        <p:spPr/>
        <p:txBody>
          <a:bodyPr/>
          <a:lstStyle/>
          <a:p>
            <a:fld id="{405D908C-C3CE-C449-8518-F184DE502AC9}" type="slidenum">
              <a:rPr lang="en-US" smtClean="0"/>
              <a:t>20</a:t>
            </a:fld>
            <a:endParaRPr lang="en-US" dirty="0"/>
          </a:p>
        </p:txBody>
      </p:sp>
    </p:spTree>
    <p:extLst>
      <p:ext uri="{BB962C8B-B14F-4D97-AF65-F5344CB8AC3E}">
        <p14:creationId xmlns:p14="http://schemas.microsoft.com/office/powerpoint/2010/main" val="99986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5B764-DD3C-9141-A389-54693F1D15B1}" type="datetimeFigureOut">
              <a:rPr lang="en-US" smtClean="0"/>
              <a:t>9/15/17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9D038E-8830-2946-BF06-2D976D5EDDD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5B764-DD3C-9141-A389-54693F1D15B1}" type="datetimeFigureOut">
              <a:rPr lang="en-US" smtClean="0"/>
              <a:t>9/15/17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9D038E-8830-2946-BF06-2D976D5EDDD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5B764-DD3C-9141-A389-54693F1D15B1}" type="datetimeFigureOut">
              <a:rPr lang="en-US" smtClean="0"/>
              <a:t>9/15/17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9D038E-8830-2946-BF06-2D976D5EDDD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5B764-DD3C-9141-A389-54693F1D15B1}" type="datetimeFigureOut">
              <a:rPr lang="en-US" smtClean="0"/>
              <a:t>9/15/17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9D038E-8830-2946-BF06-2D976D5EDDD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5B764-DD3C-9141-A389-54693F1D15B1}" type="datetimeFigureOut">
              <a:rPr lang="en-US" smtClean="0"/>
              <a:t>9/15/17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9D038E-8830-2946-BF06-2D976D5EDDD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5B764-DD3C-9141-A389-54693F1D15B1}" type="datetimeFigureOut">
              <a:rPr lang="en-US" smtClean="0"/>
              <a:t>9/15/17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9D038E-8830-2946-BF06-2D976D5EDDD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5B764-DD3C-9141-A389-54693F1D15B1}" type="datetimeFigureOut">
              <a:rPr lang="en-US" smtClean="0"/>
              <a:t>9/15/17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9D038E-8830-2946-BF06-2D976D5EDDD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5B764-DD3C-9141-A389-54693F1D15B1}" type="datetimeFigureOut">
              <a:rPr lang="en-US" smtClean="0"/>
              <a:t>9/15/17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9D038E-8830-2946-BF06-2D976D5EDDD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5B764-DD3C-9141-A389-54693F1D15B1}" type="datetimeFigureOut">
              <a:rPr lang="en-US" smtClean="0"/>
              <a:t>9/15/17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9D038E-8830-2946-BF06-2D976D5EDDD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5B764-DD3C-9141-A389-54693F1D15B1}" type="datetimeFigureOut">
              <a:rPr lang="en-US" smtClean="0"/>
              <a:t>9/15/17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9D038E-8830-2946-BF06-2D976D5EDDD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5B764-DD3C-9141-A389-54693F1D15B1}" type="datetimeFigureOut">
              <a:rPr lang="en-US" smtClean="0"/>
              <a:t>9/15/17</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229D038E-8830-2946-BF06-2D976D5EDDD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A45B764-DD3C-9141-A389-54693F1D15B1}" type="datetimeFigureOut">
              <a:rPr lang="en-US" smtClean="0"/>
              <a:t>9/15/17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9D038E-8830-2946-BF06-2D976D5EDDD8}" type="slidenum">
              <a:rPr lang="en-US" smtClean="0"/>
              <a:t>‹#›</a:t>
            </a:fld>
            <a:endParaRPr lang="en-US" dirty="0"/>
          </a:p>
        </p:txBody>
      </p:sp>
    </p:spTree>
    <p:extLst>
      <p:ext uri="{BB962C8B-B14F-4D97-AF65-F5344CB8AC3E}">
        <p14:creationId xmlns:p14="http://schemas.microsoft.com/office/powerpoint/2010/main" val="78457421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tiff"/><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ttuhsc.edu/libraries" TargetMode="External"/><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margaret.vugrin@ttuhsc.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ttuhsc.edu/libraries" TargetMode="External"/><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665163"/>
            <a:ext cx="7480300" cy="2387600"/>
          </a:xfrm>
        </p:spPr>
        <p:txBody>
          <a:bodyPr>
            <a:normAutofit fontScale="90000"/>
          </a:bodyPr>
          <a:lstStyle/>
          <a:p>
            <a:r>
              <a:rPr lang="en-US" smtClean="0"/>
              <a:t>PubMed BASICS</a:t>
            </a:r>
            <a:r>
              <a:rPr lang="en-US" dirty="0" smtClean="0"/>
              <a:t>: MESH and</a:t>
            </a:r>
            <a:br>
              <a:rPr lang="en-US" dirty="0" smtClean="0"/>
            </a:br>
            <a:r>
              <a:rPr lang="en-US" dirty="0" smtClean="0"/>
              <a:t>How </a:t>
            </a:r>
            <a:r>
              <a:rPr lang="en-US" dirty="0" smtClean="0"/>
              <a:t>to search for:</a:t>
            </a:r>
            <a:br>
              <a:rPr lang="en-US" dirty="0" smtClean="0"/>
            </a:br>
            <a:r>
              <a:rPr lang="en-US" dirty="0" smtClean="0"/>
              <a:t>Randomized Controlled Trials,</a:t>
            </a:r>
            <a:r>
              <a:rPr lang="en-US" dirty="0"/>
              <a:t> Guidelines,</a:t>
            </a:r>
            <a:r>
              <a:rPr lang="en-US" dirty="0" smtClean="0"/>
              <a:t> and Meta-analyses</a:t>
            </a:r>
            <a:endParaRPr lang="en-US" dirty="0"/>
          </a:p>
        </p:txBody>
      </p:sp>
      <p:sp>
        <p:nvSpPr>
          <p:cNvPr id="2" name="Subtitle 1"/>
          <p:cNvSpPr>
            <a:spLocks noGrp="1"/>
          </p:cNvSpPr>
          <p:nvPr>
            <p:ph type="subTitle" idx="1"/>
          </p:nvPr>
        </p:nvSpPr>
        <p:spPr/>
        <p:txBody>
          <a:bodyPr/>
          <a:lstStyle/>
          <a:p>
            <a:r>
              <a:rPr lang="en-US" dirty="0" smtClean="0"/>
              <a:t>Margaret Vugrin MSLS, AHIP, MPH</a:t>
            </a:r>
          </a:p>
          <a:p>
            <a:r>
              <a:rPr lang="en-US" dirty="0" smtClean="0"/>
              <a:t>Texas Tech University Health Sciences Center Library</a:t>
            </a:r>
          </a:p>
          <a:p>
            <a:r>
              <a:rPr lang="en-US" dirty="0" smtClean="0"/>
              <a:t>Fall 2017</a:t>
            </a:r>
            <a:endParaRPr lang="en-US" dirty="0"/>
          </a:p>
        </p:txBody>
      </p:sp>
    </p:spTree>
    <p:extLst>
      <p:ext uri="{BB962C8B-B14F-4D97-AF65-F5344CB8AC3E}">
        <p14:creationId xmlns:p14="http://schemas.microsoft.com/office/powerpoint/2010/main" val="349649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104999"/>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337560" y="118112"/>
            <a:ext cx="2727960" cy="369332"/>
          </a:xfrm>
          <a:prstGeom prst="rect">
            <a:avLst/>
          </a:prstGeom>
          <a:noFill/>
        </p:spPr>
        <p:txBody>
          <a:bodyPr wrap="square" rtlCol="0">
            <a:spAutoFit/>
          </a:bodyPr>
          <a:lstStyle/>
          <a:p>
            <a:r>
              <a:rPr lang="en-US" dirty="0" smtClean="0"/>
              <a:t>diabetes</a:t>
            </a:r>
            <a:endParaRPr lang="en-US" dirty="0"/>
          </a:p>
        </p:txBody>
      </p:sp>
      <p:sp>
        <p:nvSpPr>
          <p:cNvPr id="4" name="TextBox 3"/>
          <p:cNvSpPr txBox="1"/>
          <p:nvPr/>
        </p:nvSpPr>
        <p:spPr>
          <a:xfrm>
            <a:off x="214313" y="4371975"/>
            <a:ext cx="8658225" cy="1477328"/>
          </a:xfrm>
          <a:prstGeom prst="rect">
            <a:avLst/>
          </a:prstGeom>
          <a:noFill/>
        </p:spPr>
        <p:txBody>
          <a:bodyPr wrap="square" rtlCol="0">
            <a:spAutoFit/>
          </a:bodyPr>
          <a:lstStyle/>
          <a:p>
            <a:pPr marL="342900" indent="-342900">
              <a:buAutoNum type="arabicParenR"/>
            </a:pPr>
            <a:r>
              <a:rPr lang="en-US" dirty="0" smtClean="0"/>
              <a:t>On the MeSH page, type “diabetes” into the search box.</a:t>
            </a:r>
          </a:p>
          <a:p>
            <a:pPr marL="342900" indent="-342900">
              <a:buAutoNum type="arabicParenR"/>
            </a:pPr>
            <a:endParaRPr lang="en-US" dirty="0"/>
          </a:p>
          <a:p>
            <a:pPr marL="342900" indent="-342900">
              <a:buAutoNum type="arabicParenR"/>
            </a:pPr>
            <a:r>
              <a:rPr lang="en-US" dirty="0" smtClean="0"/>
              <a:t>MeSH is the controlled vocabulary used for indexing articles. </a:t>
            </a:r>
          </a:p>
          <a:p>
            <a:pPr marL="342900" indent="-342900">
              <a:buAutoNum type="arabicParenR"/>
            </a:pPr>
            <a:endParaRPr lang="en-US" dirty="0"/>
          </a:p>
          <a:p>
            <a:pPr marL="342900" indent="-342900">
              <a:buAutoNum type="arabicParenR"/>
            </a:pPr>
            <a:r>
              <a:rPr lang="en-US" dirty="0" smtClean="0"/>
              <a:t>Click on “Search.” If there is a match, it will show up on the next screen.</a:t>
            </a:r>
            <a:endParaRPr lang="en-US" dirty="0"/>
          </a:p>
        </p:txBody>
      </p:sp>
    </p:spTree>
    <p:extLst>
      <p:ext uri="{BB962C8B-B14F-4D97-AF65-F5344CB8AC3E}">
        <p14:creationId xmlns:p14="http://schemas.microsoft.com/office/powerpoint/2010/main" val="2067332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52620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14325" y="5715000"/>
            <a:ext cx="8615363" cy="923330"/>
          </a:xfrm>
          <a:prstGeom prst="rect">
            <a:avLst/>
          </a:prstGeom>
          <a:noFill/>
        </p:spPr>
        <p:txBody>
          <a:bodyPr wrap="square" rtlCol="0">
            <a:spAutoFit/>
          </a:bodyPr>
          <a:lstStyle/>
          <a:p>
            <a:pPr marL="342900" indent="-342900">
              <a:buAutoNum type="arabicParenR"/>
            </a:pPr>
            <a:r>
              <a:rPr lang="en-US" dirty="0" smtClean="0"/>
              <a:t>There are 100 possible matches. </a:t>
            </a:r>
          </a:p>
          <a:p>
            <a:pPr marL="342900" indent="-342900">
              <a:buAutoNum type="arabicParenR"/>
            </a:pPr>
            <a:r>
              <a:rPr lang="en-US" dirty="0" smtClean="0"/>
              <a:t>Select the appropriate one. Click on the word(s) themselves.</a:t>
            </a:r>
          </a:p>
          <a:p>
            <a:pPr marL="342900" indent="-342900">
              <a:buAutoNum type="arabicParenR"/>
            </a:pPr>
            <a:r>
              <a:rPr lang="en-US" dirty="0" smtClean="0"/>
              <a:t>The next screen helps to refine your topic, if needed.</a:t>
            </a:r>
            <a:endParaRPr lang="en-US" dirty="0"/>
          </a:p>
        </p:txBody>
      </p:sp>
    </p:spTree>
    <p:extLst>
      <p:ext uri="{BB962C8B-B14F-4D97-AF65-F5344CB8AC3E}">
        <p14:creationId xmlns:p14="http://schemas.microsoft.com/office/powerpoint/2010/main" val="1512562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57911" cy="6858000"/>
          </a:xfrm>
          <a:prstGeom prst="rect">
            <a:avLst/>
          </a:prstGeom>
          <a:effectLst>
            <a:outerShdw blurRad="50800" dist="38100" dir="5400000" algn="t" rotWithShape="0">
              <a:prstClr val="black">
                <a:alpha val="40000"/>
              </a:prstClr>
            </a:outerShdw>
          </a:effectLst>
        </p:spPr>
      </p:pic>
      <p:sp>
        <p:nvSpPr>
          <p:cNvPr id="4" name="TextBox 3"/>
          <p:cNvSpPr txBox="1"/>
          <p:nvPr/>
        </p:nvSpPr>
        <p:spPr>
          <a:xfrm>
            <a:off x="4800600" y="342900"/>
            <a:ext cx="4014788" cy="4801314"/>
          </a:xfrm>
          <a:prstGeom prst="rect">
            <a:avLst/>
          </a:prstGeom>
          <a:noFill/>
        </p:spPr>
        <p:txBody>
          <a:bodyPr wrap="square" rtlCol="0">
            <a:spAutoFit/>
          </a:bodyPr>
          <a:lstStyle/>
          <a:p>
            <a:r>
              <a:rPr lang="en-US" dirty="0" smtClean="0"/>
              <a:t>If you want EVERYTHING about your subject all you have to do is :</a:t>
            </a:r>
          </a:p>
          <a:p>
            <a:r>
              <a:rPr lang="en-US" dirty="0" smtClean="0"/>
              <a:t>“Add to search Builder” then </a:t>
            </a:r>
          </a:p>
          <a:p>
            <a:r>
              <a:rPr lang="en-US" dirty="0" smtClean="0"/>
              <a:t>“Search PubMed”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The next screen shows our actions on the dots page.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544" y="1723430"/>
            <a:ext cx="3644900" cy="2527300"/>
          </a:xfrm>
          <a:prstGeom prst="rect">
            <a:avLst/>
          </a:prstGeom>
        </p:spPr>
      </p:pic>
      <p:cxnSp>
        <p:nvCxnSpPr>
          <p:cNvPr id="7" name="Straight Arrow Connector 6"/>
          <p:cNvCxnSpPr/>
          <p:nvPr/>
        </p:nvCxnSpPr>
        <p:spPr>
          <a:xfrm>
            <a:off x="6807994" y="1143000"/>
            <a:ext cx="450056" cy="247173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28543" y="1438298"/>
            <a:ext cx="1008818" cy="251442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02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
        <p:nvSpPr>
          <p:cNvPr id="4" name="TextBox 3"/>
          <p:cNvSpPr txBox="1"/>
          <p:nvPr/>
        </p:nvSpPr>
        <p:spPr>
          <a:xfrm>
            <a:off x="205610" y="322966"/>
            <a:ext cx="5788789" cy="584775"/>
          </a:xfrm>
          <a:prstGeom prst="rect">
            <a:avLst/>
          </a:prstGeom>
          <a:solidFill>
            <a:schemeClr val="bg1"/>
          </a:solidFill>
        </p:spPr>
        <p:txBody>
          <a:bodyPr wrap="square" rtlCol="0">
            <a:spAutoFit/>
          </a:bodyPr>
          <a:lstStyle/>
          <a:p>
            <a:r>
              <a:rPr lang="en-US" sz="3200" dirty="0" smtClean="0"/>
              <a:t>PubMed — MeSH </a:t>
            </a:r>
            <a:r>
              <a:rPr lang="en-US" sz="1000" dirty="0" smtClean="0"/>
              <a:t>(Medical Subject Headings)</a:t>
            </a:r>
            <a:endParaRPr lang="en-US" sz="1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573" y="4902200"/>
            <a:ext cx="4668115" cy="1879600"/>
          </a:xfrm>
          <a:prstGeom prst="rect">
            <a:avLst/>
          </a:prstGeom>
          <a:ln w="28575">
            <a:solidFill>
              <a:schemeClr val="accent1">
                <a:lumMod val="50000"/>
              </a:schemeClr>
            </a:solidFill>
          </a:ln>
        </p:spPr>
      </p:pic>
      <p:sp>
        <p:nvSpPr>
          <p:cNvPr id="5" name="Rounded Rectangle 4"/>
          <p:cNvSpPr/>
          <p:nvPr/>
        </p:nvSpPr>
        <p:spPr>
          <a:xfrm>
            <a:off x="5638800" y="6326739"/>
            <a:ext cx="1600200" cy="4296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6838950" y="4957278"/>
            <a:ext cx="1784350" cy="4783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384573" y="2597785"/>
            <a:ext cx="2423292" cy="461665"/>
          </a:xfrm>
          <a:prstGeom prst="rect">
            <a:avLst/>
          </a:prstGeom>
          <a:solidFill>
            <a:schemeClr val="bg1"/>
          </a:solidFill>
        </p:spPr>
        <p:txBody>
          <a:bodyPr wrap="none" rtlCol="0">
            <a:spAutoFit/>
          </a:bodyPr>
          <a:lstStyle/>
          <a:p>
            <a:r>
              <a:rPr lang="en-US" sz="2400" b="1" dirty="0" smtClean="0"/>
              <a:t>Diabetes Mellitus</a:t>
            </a:r>
            <a:endParaRPr lang="en-US" sz="2400" b="1" dirty="0"/>
          </a:p>
        </p:txBody>
      </p:sp>
      <p:sp>
        <p:nvSpPr>
          <p:cNvPr id="8" name="Rectangle 7"/>
          <p:cNvSpPr/>
          <p:nvPr/>
        </p:nvSpPr>
        <p:spPr>
          <a:xfrm>
            <a:off x="205610" y="1080620"/>
            <a:ext cx="2365275" cy="4247317"/>
          </a:xfrm>
          <a:prstGeom prst="rect">
            <a:avLst/>
          </a:prstGeom>
        </p:spPr>
        <p:txBody>
          <a:bodyPr wrap="square">
            <a:spAutoFit/>
          </a:bodyPr>
          <a:lstStyle/>
          <a:p>
            <a:r>
              <a:rPr lang="en-US" dirty="0"/>
              <a:t>Using PubMed’s-MeSH feature, we will only search for those articles that are tagged or indexed for our subject term, only those inside of the circle, inside of the MeSH circle. </a:t>
            </a:r>
            <a:endParaRPr lang="en-US" dirty="0" smtClean="0"/>
          </a:p>
          <a:p>
            <a:endParaRPr lang="en-US" dirty="0"/>
          </a:p>
          <a:p>
            <a:r>
              <a:rPr lang="en-US" dirty="0" smtClean="0"/>
              <a:t>The numbers in the screen shot show how many articles are within the entire MeSH circle/pie.</a:t>
            </a:r>
            <a:endParaRPr lang="en-US" dirty="0"/>
          </a:p>
        </p:txBody>
      </p:sp>
    </p:spTree>
    <p:extLst>
      <p:ext uri="{BB962C8B-B14F-4D97-AF65-F5344CB8AC3E}">
        <p14:creationId xmlns:p14="http://schemas.microsoft.com/office/powerpoint/2010/main" val="12915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953" y="0"/>
            <a:ext cx="3644900" cy="25273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257911" cy="6858000"/>
          </a:xfrm>
          <a:prstGeom prst="rect">
            <a:avLst/>
          </a:prstGeom>
          <a:effectLst>
            <a:outerShdw blurRad="50800" dist="38100" dir="5400000" algn="t" rotWithShape="0">
              <a:prstClr val="black">
                <a:alpha val="40000"/>
              </a:prstClr>
            </a:outerShdw>
          </a:effectLst>
        </p:spPr>
      </p:pic>
      <p:sp>
        <p:nvSpPr>
          <p:cNvPr id="4" name="TextBox 3"/>
          <p:cNvSpPr txBox="1"/>
          <p:nvPr/>
        </p:nvSpPr>
        <p:spPr>
          <a:xfrm>
            <a:off x="4541519" y="2727960"/>
            <a:ext cx="4438333" cy="4801314"/>
          </a:xfrm>
          <a:prstGeom prst="rect">
            <a:avLst/>
          </a:prstGeom>
          <a:noFill/>
        </p:spPr>
        <p:txBody>
          <a:bodyPr wrap="square" rtlCol="0">
            <a:spAutoFit/>
          </a:bodyPr>
          <a:lstStyle/>
          <a:p>
            <a:r>
              <a:rPr lang="en-US" b="1" dirty="0" smtClean="0"/>
              <a:t>Click the back arrow until you return to this page:</a:t>
            </a:r>
          </a:p>
          <a:p>
            <a:endParaRPr lang="en-US" dirty="0"/>
          </a:p>
          <a:p>
            <a:r>
              <a:rPr lang="en-US" dirty="0" smtClean="0"/>
              <a:t>There are small boxes next to subheadings or adjectives (because they modify the subject).</a:t>
            </a:r>
          </a:p>
          <a:p>
            <a:endParaRPr lang="en-US" dirty="0"/>
          </a:p>
          <a:p>
            <a:r>
              <a:rPr lang="en-US" dirty="0" smtClean="0"/>
              <a:t>Using these terms we can make our research more precise and more accurate.</a:t>
            </a:r>
          </a:p>
          <a:p>
            <a:endParaRPr lang="en-US" dirty="0"/>
          </a:p>
          <a:p>
            <a:r>
              <a:rPr lang="en-US" dirty="0" smtClean="0"/>
              <a:t>There are 88 different subheadings; there are different possible combinations, not all subject headings and subheading combinations are always applicable.</a:t>
            </a:r>
          </a:p>
          <a:p>
            <a:endParaRPr lang="en-US" dirty="0"/>
          </a:p>
          <a:p>
            <a:endParaRPr lang="en-US" dirty="0" smtClean="0"/>
          </a:p>
          <a:p>
            <a:endParaRPr lang="en-US" dirty="0"/>
          </a:p>
          <a:p>
            <a:endParaRPr lang="en-US" dirty="0"/>
          </a:p>
        </p:txBody>
      </p:sp>
      <p:cxnSp>
        <p:nvCxnSpPr>
          <p:cNvPr id="5" name="Straight Arrow Connector 4"/>
          <p:cNvCxnSpPr/>
          <p:nvPr/>
        </p:nvCxnSpPr>
        <p:spPr>
          <a:xfrm flipH="1" flipV="1">
            <a:off x="3829051" y="2527300"/>
            <a:ext cx="742949" cy="9017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880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06" y="0"/>
            <a:ext cx="6858000" cy="6858000"/>
          </a:xfrm>
          <a:prstGeom prst="rect">
            <a:avLst/>
          </a:prstGeom>
        </p:spPr>
      </p:pic>
      <p:sp>
        <p:nvSpPr>
          <p:cNvPr id="3" name="TextBox 2"/>
          <p:cNvSpPr txBox="1"/>
          <p:nvPr/>
        </p:nvSpPr>
        <p:spPr>
          <a:xfrm>
            <a:off x="205610" y="0"/>
            <a:ext cx="6626990" cy="584775"/>
          </a:xfrm>
          <a:prstGeom prst="rect">
            <a:avLst/>
          </a:prstGeom>
          <a:solidFill>
            <a:schemeClr val="bg1"/>
          </a:solidFill>
        </p:spPr>
        <p:txBody>
          <a:bodyPr wrap="square" rtlCol="0">
            <a:spAutoFit/>
          </a:bodyPr>
          <a:lstStyle/>
          <a:p>
            <a:r>
              <a:rPr lang="en-US" sz="3200" dirty="0" smtClean="0"/>
              <a:t>PubMed — Subheading/adjective</a:t>
            </a:r>
            <a:endParaRPr lang="en-US" sz="3200" dirty="0"/>
          </a:p>
        </p:txBody>
      </p:sp>
      <p:grpSp>
        <p:nvGrpSpPr>
          <p:cNvPr id="8" name="Group 7"/>
          <p:cNvGrpSpPr/>
          <p:nvPr/>
        </p:nvGrpSpPr>
        <p:grpSpPr>
          <a:xfrm>
            <a:off x="3663376" y="4957278"/>
            <a:ext cx="5275014" cy="1828800"/>
            <a:chOff x="3663376" y="4957278"/>
            <a:chExt cx="5275014" cy="182880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3376" y="5008078"/>
              <a:ext cx="5275014" cy="1778000"/>
            </a:xfrm>
            <a:prstGeom prst="rect">
              <a:avLst/>
            </a:prstGeom>
            <a:ln w="28575">
              <a:solidFill>
                <a:schemeClr val="accent1">
                  <a:lumMod val="50000"/>
                </a:schemeClr>
              </a:solidFill>
            </a:ln>
          </p:spPr>
        </p:pic>
        <p:sp>
          <p:nvSpPr>
            <p:cNvPr id="6" name="Rounded Rectangle 5"/>
            <p:cNvSpPr/>
            <p:nvPr/>
          </p:nvSpPr>
          <p:spPr>
            <a:xfrm>
              <a:off x="6057900" y="4957278"/>
              <a:ext cx="2880490" cy="4783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572000" y="6307756"/>
              <a:ext cx="1939485" cy="4783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3158"/>
            <a:ext cx="8693986" cy="6372920"/>
          </a:xfrm>
          <a:prstGeom prst="rect">
            <a:avLst/>
          </a:prstGeom>
        </p:spPr>
      </p:pic>
      <p:sp>
        <p:nvSpPr>
          <p:cNvPr id="9" name="Rectangle 8"/>
          <p:cNvSpPr/>
          <p:nvPr/>
        </p:nvSpPr>
        <p:spPr>
          <a:xfrm>
            <a:off x="5961891" y="59481"/>
            <a:ext cx="3135342" cy="2674980"/>
          </a:xfrm>
          <a:prstGeom prst="rect">
            <a:avLst/>
          </a:prstGeom>
          <a:solidFill>
            <a:schemeClr val="bg1"/>
          </a:solidFill>
          <a:ln>
            <a:solidFill>
              <a:schemeClr val="accent1"/>
            </a:solidFill>
          </a:ln>
        </p:spPr>
        <p:txBody>
          <a:bodyPr wrap="square">
            <a:spAutoFit/>
          </a:bodyPr>
          <a:lstStyle/>
          <a:p>
            <a:r>
              <a:rPr lang="en-US" dirty="0" smtClean="0"/>
              <a:t> Choosing one subheading: “prevention and control” narrows our search to just a piece of the pie. More choices can be made if needed.</a:t>
            </a:r>
          </a:p>
          <a:p>
            <a:endParaRPr lang="en-US" dirty="0"/>
          </a:p>
          <a:p>
            <a:r>
              <a:rPr lang="en-US" dirty="0" smtClean="0"/>
              <a:t>Notice our numbers are much less than when we searched the entire circle.</a:t>
            </a:r>
            <a:endParaRPr lang="en-US" dirty="0"/>
          </a:p>
        </p:txBody>
      </p:sp>
    </p:spTree>
    <p:extLst>
      <p:ext uri="{BB962C8B-B14F-4D97-AF65-F5344CB8AC3E}">
        <p14:creationId xmlns:p14="http://schemas.microsoft.com/office/powerpoint/2010/main" val="174330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4"/>
                                        </p:tgtEl>
                                      </p:cBhvr>
                                    </p:animEffect>
                                    <p:set>
                                      <p:cBhvr>
                                        <p:cTn id="7"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91" y="0"/>
            <a:ext cx="6858000" cy="6858000"/>
          </a:xfrm>
          <a:prstGeom prst="rect">
            <a:avLst/>
          </a:prstGeom>
        </p:spPr>
      </p:pic>
      <p:sp>
        <p:nvSpPr>
          <p:cNvPr id="4" name="TextBox 3"/>
          <p:cNvSpPr txBox="1"/>
          <p:nvPr/>
        </p:nvSpPr>
        <p:spPr>
          <a:xfrm>
            <a:off x="421510" y="81666"/>
            <a:ext cx="6893689" cy="584775"/>
          </a:xfrm>
          <a:prstGeom prst="rect">
            <a:avLst/>
          </a:prstGeom>
          <a:solidFill>
            <a:schemeClr val="bg1"/>
          </a:solidFill>
        </p:spPr>
        <p:txBody>
          <a:bodyPr wrap="square" rtlCol="0">
            <a:spAutoFit/>
          </a:bodyPr>
          <a:lstStyle/>
          <a:p>
            <a:r>
              <a:rPr lang="en-US" sz="3200" dirty="0" smtClean="0"/>
              <a:t>PubMed — Inner Circle = Major</a:t>
            </a:r>
            <a:endParaRPr lang="en-US" sz="3200" dirty="0"/>
          </a:p>
        </p:txBody>
      </p:sp>
      <p:pic>
        <p:nvPicPr>
          <p:cNvPr id="2" name="Picture 1"/>
          <p:cNvPicPr>
            <a:picLocks noChangeAspect="1"/>
          </p:cNvPicPr>
          <p:nvPr/>
        </p:nvPicPr>
        <p:blipFill>
          <a:blip r:embed="rId4"/>
          <a:stretch>
            <a:fillRect/>
          </a:stretch>
        </p:blipFill>
        <p:spPr>
          <a:xfrm>
            <a:off x="0" y="4648200"/>
            <a:ext cx="3310561" cy="2209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962" y="4869503"/>
            <a:ext cx="4432300" cy="1812836"/>
          </a:xfrm>
          <a:prstGeom prst="rect">
            <a:avLst/>
          </a:prstGeom>
          <a:ln w="28575">
            <a:solidFill>
              <a:schemeClr val="accent1">
                <a:lumMod val="50000"/>
              </a:schemeClr>
            </a:solidFill>
          </a:ln>
        </p:spPr>
      </p:pic>
      <p:sp>
        <p:nvSpPr>
          <p:cNvPr id="7" name="Rounded Rectangle 6"/>
          <p:cNvSpPr/>
          <p:nvPr/>
        </p:nvSpPr>
        <p:spPr>
          <a:xfrm>
            <a:off x="6951181" y="4908617"/>
            <a:ext cx="1600200" cy="4296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5682216" y="6228348"/>
            <a:ext cx="1632983" cy="4783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Up-Down Arrow 9"/>
          <p:cNvSpPr/>
          <p:nvPr/>
        </p:nvSpPr>
        <p:spPr>
          <a:xfrm rot="20010253">
            <a:off x="4907849" y="2895941"/>
            <a:ext cx="691115" cy="350856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Inner</a:t>
            </a:r>
          </a:p>
          <a:p>
            <a:pPr algn="ctr"/>
            <a:r>
              <a:rPr lang="en-US" b="1" dirty="0" smtClean="0"/>
              <a:t>   </a:t>
            </a:r>
          </a:p>
          <a:p>
            <a:pPr algn="ctr"/>
            <a:r>
              <a:rPr lang="en-US" b="1" dirty="0" smtClean="0"/>
              <a:t> c I</a:t>
            </a:r>
          </a:p>
          <a:p>
            <a:pPr algn="ctr"/>
            <a:r>
              <a:rPr lang="en-US" b="1" dirty="0" smtClean="0"/>
              <a:t>rc le</a:t>
            </a:r>
            <a:endParaRPr lang="en-US" b="1" dirty="0"/>
          </a:p>
        </p:txBody>
      </p:sp>
      <p:grpSp>
        <p:nvGrpSpPr>
          <p:cNvPr id="14" name="Group 13"/>
          <p:cNvGrpSpPr/>
          <p:nvPr/>
        </p:nvGrpSpPr>
        <p:grpSpPr>
          <a:xfrm>
            <a:off x="0" y="666441"/>
            <a:ext cx="9197257" cy="6286500"/>
            <a:chOff x="0" y="666441"/>
            <a:chExt cx="9197257" cy="628650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66441"/>
              <a:ext cx="9197257" cy="6286500"/>
            </a:xfrm>
            <a:prstGeom prst="rect">
              <a:avLst/>
            </a:prstGeom>
          </p:spPr>
        </p:pic>
        <p:cxnSp>
          <p:nvCxnSpPr>
            <p:cNvPr id="12" name="Straight Arrow Connector 11"/>
            <p:cNvCxnSpPr/>
            <p:nvPr/>
          </p:nvCxnSpPr>
          <p:spPr>
            <a:xfrm flipH="1">
              <a:off x="1049311" y="1319134"/>
              <a:ext cx="5006715" cy="505528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6056026" y="194872"/>
            <a:ext cx="2982236" cy="3970318"/>
          </a:xfrm>
          <a:prstGeom prst="rect">
            <a:avLst/>
          </a:prstGeom>
          <a:solidFill>
            <a:schemeClr val="bg1"/>
          </a:solidFill>
        </p:spPr>
        <p:txBody>
          <a:bodyPr wrap="square" rtlCol="0">
            <a:spAutoFit/>
          </a:bodyPr>
          <a:lstStyle/>
          <a:p>
            <a:r>
              <a:rPr lang="en-US" dirty="0"/>
              <a:t>If you want to focus your topic</a:t>
            </a:r>
            <a:r>
              <a:rPr lang="mr-IN" dirty="0"/>
              <a:t>…</a:t>
            </a:r>
            <a:r>
              <a:rPr lang="en-US" dirty="0"/>
              <a:t>then select the option “Restrict to MeSH Major Topic.”  </a:t>
            </a:r>
            <a:endParaRPr lang="en-US" dirty="0" smtClean="0"/>
          </a:p>
          <a:p>
            <a:endParaRPr lang="en-US" dirty="0"/>
          </a:p>
          <a:p>
            <a:r>
              <a:rPr lang="en-US" dirty="0" smtClean="0"/>
              <a:t>As </a:t>
            </a:r>
            <a:r>
              <a:rPr lang="en-US" dirty="0"/>
              <a:t>when horses wear blinders to help them focus on the race and not be distracted</a:t>
            </a:r>
            <a:r>
              <a:rPr lang="mr-IN" dirty="0" smtClean="0"/>
              <a:t>…</a:t>
            </a:r>
            <a:r>
              <a:rPr lang="en-US" dirty="0" smtClean="0"/>
              <a:t> </a:t>
            </a:r>
          </a:p>
          <a:p>
            <a:endParaRPr lang="en-US" dirty="0" smtClean="0"/>
          </a:p>
          <a:p>
            <a:r>
              <a:rPr lang="en-US" dirty="0" smtClean="0"/>
              <a:t>This </a:t>
            </a:r>
            <a:r>
              <a:rPr lang="en-US" dirty="0"/>
              <a:t>option will search only the narrower more focused articles found in the inner circle.</a:t>
            </a:r>
          </a:p>
          <a:p>
            <a:endParaRPr lang="en-US" dirty="0"/>
          </a:p>
        </p:txBody>
      </p:sp>
    </p:spTree>
    <p:extLst>
      <p:ext uri="{BB962C8B-B14F-4D97-AF65-F5344CB8AC3E}">
        <p14:creationId xmlns:p14="http://schemas.microsoft.com/office/powerpoint/2010/main" val="18290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79816"/>
            <a:ext cx="9177111" cy="6698367"/>
            <a:chOff x="-16556" y="241300"/>
            <a:chExt cx="9177111" cy="6698367"/>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6" y="241300"/>
              <a:ext cx="9177111" cy="6698367"/>
            </a:xfrm>
            <a:prstGeom prst="rect">
              <a:avLst/>
            </a:prstGeom>
          </p:spPr>
        </p:pic>
        <p:sp>
          <p:nvSpPr>
            <p:cNvPr id="4" name="TextBox 3"/>
            <p:cNvSpPr txBox="1"/>
            <p:nvPr/>
          </p:nvSpPr>
          <p:spPr>
            <a:xfrm>
              <a:off x="3402767" y="1199213"/>
              <a:ext cx="5516381" cy="646331"/>
            </a:xfrm>
            <a:prstGeom prst="rect">
              <a:avLst/>
            </a:prstGeom>
            <a:noFill/>
          </p:spPr>
          <p:txBody>
            <a:bodyPr wrap="square" rtlCol="0">
              <a:spAutoFit/>
            </a:bodyPr>
            <a:lstStyle/>
            <a:p>
              <a:r>
                <a:rPr lang="en-US" dirty="0" smtClean="0"/>
                <a:t>Here we have selected: a “subheading” and </a:t>
              </a:r>
            </a:p>
            <a:p>
              <a:r>
                <a:rPr lang="en-US" dirty="0" smtClean="0"/>
                <a:t>a “Major focus”</a:t>
              </a:r>
              <a:endParaRPr lang="en-US" dirty="0"/>
            </a:p>
          </p:txBody>
        </p:sp>
        <p:cxnSp>
          <p:nvCxnSpPr>
            <p:cNvPr id="5" name="Straight Arrow Connector 4"/>
            <p:cNvCxnSpPr/>
            <p:nvPr/>
          </p:nvCxnSpPr>
          <p:spPr>
            <a:xfrm>
              <a:off x="6160958" y="1514007"/>
              <a:ext cx="284812" cy="157396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0816" y="1845544"/>
              <a:ext cx="3464136" cy="42663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9574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94675"/>
            <a:ext cx="6858000" cy="6858000"/>
          </a:xfrm>
          <a:prstGeom prst="rect">
            <a:avLst/>
          </a:prstGeom>
        </p:spPr>
      </p:pic>
      <p:sp>
        <p:nvSpPr>
          <p:cNvPr id="3" name="TextBox 2"/>
          <p:cNvSpPr txBox="1"/>
          <p:nvPr/>
        </p:nvSpPr>
        <p:spPr>
          <a:xfrm>
            <a:off x="7632700" y="5315669"/>
            <a:ext cx="1282700" cy="1476430"/>
          </a:xfrm>
          <a:prstGeom prst="rect">
            <a:avLst/>
          </a:prstGeom>
          <a:solidFill>
            <a:schemeClr val="bg1"/>
          </a:solidFill>
        </p:spPr>
        <p:txBody>
          <a:bodyPr wrap="square" rtlCol="0">
            <a:spAutoFit/>
          </a:bodyPr>
          <a:lstStyle/>
          <a:p>
            <a:pPr>
              <a:lnSpc>
                <a:spcPts val="2200"/>
              </a:lnSpc>
            </a:pPr>
            <a:r>
              <a:rPr lang="en-US" sz="1300" u="sng" dirty="0" smtClean="0"/>
              <a:t>Tip of iceberg</a:t>
            </a:r>
          </a:p>
          <a:p>
            <a:pPr>
              <a:lnSpc>
                <a:spcPts val="2200"/>
              </a:lnSpc>
            </a:pPr>
            <a:r>
              <a:rPr lang="en-US" sz="1300" u="sng" dirty="0" smtClean="0"/>
              <a:t>Entire triangle</a:t>
            </a:r>
          </a:p>
          <a:p>
            <a:pPr>
              <a:lnSpc>
                <a:spcPts val="2200"/>
              </a:lnSpc>
            </a:pPr>
            <a:r>
              <a:rPr lang="en-US" sz="1300" u="sng" dirty="0" smtClean="0"/>
              <a:t>Inner Circle</a:t>
            </a:r>
          </a:p>
          <a:p>
            <a:pPr>
              <a:lnSpc>
                <a:spcPts val="2200"/>
              </a:lnSpc>
            </a:pPr>
            <a:r>
              <a:rPr lang="en-US" sz="1300" u="sng" dirty="0" smtClean="0"/>
              <a:t>Big circle</a:t>
            </a:r>
          </a:p>
          <a:p>
            <a:pPr>
              <a:lnSpc>
                <a:spcPts val="2200"/>
              </a:lnSpc>
            </a:pPr>
            <a:r>
              <a:rPr lang="en-US" sz="1300" u="sng" dirty="0" smtClean="0"/>
              <a:t>All the dots</a:t>
            </a:r>
            <a:endParaRPr lang="en-US" sz="1300"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344299"/>
            <a:ext cx="7480300" cy="1447800"/>
          </a:xfrm>
          <a:prstGeom prst="rect">
            <a:avLst/>
          </a:prstGeom>
        </p:spPr>
      </p:pic>
      <p:sp>
        <p:nvSpPr>
          <p:cNvPr id="5" name="TextBox 4"/>
          <p:cNvSpPr txBox="1"/>
          <p:nvPr/>
        </p:nvSpPr>
        <p:spPr>
          <a:xfrm>
            <a:off x="152400" y="224852"/>
            <a:ext cx="2081134" cy="1754326"/>
          </a:xfrm>
          <a:prstGeom prst="rect">
            <a:avLst/>
          </a:prstGeom>
          <a:solidFill>
            <a:schemeClr val="bg1"/>
          </a:solidFill>
        </p:spPr>
        <p:txBody>
          <a:bodyPr wrap="square" rtlCol="0">
            <a:spAutoFit/>
          </a:bodyPr>
          <a:lstStyle/>
          <a:p>
            <a:r>
              <a:rPr lang="en-US" dirty="0" smtClean="0"/>
              <a:t>As you see here, now we are only retrieving the </a:t>
            </a:r>
          </a:p>
          <a:p>
            <a:r>
              <a:rPr lang="en-US" dirty="0" smtClean="0"/>
              <a:t>“Tip of the Iceberg” (the small black triangle)!</a:t>
            </a:r>
            <a:endParaRPr lang="en-US" dirty="0"/>
          </a:p>
        </p:txBody>
      </p:sp>
      <p:sp>
        <p:nvSpPr>
          <p:cNvPr id="6" name="TextBox 5"/>
          <p:cNvSpPr txBox="1"/>
          <p:nvPr/>
        </p:nvSpPr>
        <p:spPr>
          <a:xfrm>
            <a:off x="5527623" y="4655023"/>
            <a:ext cx="3387777" cy="646331"/>
          </a:xfrm>
          <a:prstGeom prst="rect">
            <a:avLst/>
          </a:prstGeom>
          <a:solidFill>
            <a:schemeClr val="bg1"/>
          </a:solidFill>
        </p:spPr>
        <p:txBody>
          <a:bodyPr wrap="square" rtlCol="0">
            <a:spAutoFit/>
          </a:bodyPr>
          <a:lstStyle/>
          <a:p>
            <a:r>
              <a:rPr lang="en-US" dirty="0" smtClean="0"/>
              <a:t>Here you see the numbers for each section. This is still too many.</a:t>
            </a:r>
            <a:endParaRPr lang="en-US" dirty="0"/>
          </a:p>
        </p:txBody>
      </p:sp>
    </p:spTree>
    <p:extLst>
      <p:ext uri="{BB962C8B-B14F-4D97-AF65-F5344CB8AC3E}">
        <p14:creationId xmlns:p14="http://schemas.microsoft.com/office/powerpoint/2010/main" val="2055456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65139"/>
            <a:ext cx="7886700" cy="2852737"/>
          </a:xfrm>
        </p:spPr>
        <p:txBody>
          <a:bodyPr/>
          <a:lstStyle/>
          <a:p>
            <a:r>
              <a:rPr lang="en-US" dirty="0" smtClean="0"/>
              <a:t>Once you have strategized your concept then you can figure out ways to narrow your topic down.</a:t>
            </a:r>
            <a:endParaRPr lang="en-US" dirty="0"/>
          </a:p>
        </p:txBody>
      </p:sp>
      <p:sp>
        <p:nvSpPr>
          <p:cNvPr id="3" name="Text Placeholder 2"/>
          <p:cNvSpPr>
            <a:spLocks noGrp="1"/>
          </p:cNvSpPr>
          <p:nvPr>
            <p:ph type="body" idx="1"/>
          </p:nvPr>
        </p:nvSpPr>
        <p:spPr>
          <a:xfrm>
            <a:off x="628650" y="3903664"/>
            <a:ext cx="8210550" cy="1500187"/>
          </a:xfrm>
        </p:spPr>
        <p:txBody>
          <a:bodyPr>
            <a:noAutofit/>
          </a:bodyPr>
          <a:lstStyle/>
          <a:p>
            <a:r>
              <a:rPr lang="en-US" sz="3600" dirty="0" smtClean="0"/>
              <a:t>Typically you may want to combine two or more concepts</a:t>
            </a:r>
            <a:r>
              <a:rPr lang="mr-IN" sz="3600" dirty="0" smtClean="0"/>
              <a:t>…</a:t>
            </a:r>
            <a:endParaRPr lang="en-US" sz="3600" dirty="0"/>
          </a:p>
          <a:p>
            <a:r>
              <a:rPr lang="en-US" sz="3600" dirty="0" smtClean="0"/>
              <a:t>How you combine your concepts will make a difference in results!</a:t>
            </a:r>
            <a:endParaRPr lang="en-US" sz="3600" dirty="0"/>
          </a:p>
        </p:txBody>
      </p:sp>
    </p:spTree>
    <p:extLst>
      <p:ext uri="{BB962C8B-B14F-4D97-AF65-F5344CB8AC3E}">
        <p14:creationId xmlns:p14="http://schemas.microsoft.com/office/powerpoint/2010/main" val="64048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p:txBody>
          <a:bodyPr/>
          <a:lstStyle/>
          <a:p>
            <a:r>
              <a:rPr lang="en-US" dirty="0" smtClean="0"/>
              <a:t>Get a piece of paper and something to write with; preferably colored markers.</a:t>
            </a:r>
          </a:p>
          <a:p>
            <a:r>
              <a:rPr lang="en-US" dirty="0" smtClean="0"/>
              <a:t>Then cover the sheet of paper with dots all over it.</a:t>
            </a:r>
            <a:endParaRPr lang="en-US" dirty="0"/>
          </a:p>
        </p:txBody>
      </p:sp>
    </p:spTree>
    <p:extLst>
      <p:ext uri="{BB962C8B-B14F-4D97-AF65-F5344CB8AC3E}">
        <p14:creationId xmlns:p14="http://schemas.microsoft.com/office/powerpoint/2010/main" val="1710536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74" y="0"/>
            <a:ext cx="6858000" cy="6858000"/>
          </a:xfrm>
          <a:prstGeom prst="rect">
            <a:avLst/>
          </a:prstGeom>
        </p:spPr>
      </p:pic>
      <p:sp>
        <p:nvSpPr>
          <p:cNvPr id="3" name="TextBox 2"/>
          <p:cNvSpPr txBox="1"/>
          <p:nvPr/>
        </p:nvSpPr>
        <p:spPr>
          <a:xfrm>
            <a:off x="637411" y="348366"/>
            <a:ext cx="3588152" cy="830997"/>
          </a:xfrm>
          <a:prstGeom prst="rect">
            <a:avLst/>
          </a:prstGeom>
          <a:noFill/>
        </p:spPr>
        <p:txBody>
          <a:bodyPr wrap="square" rtlCol="0">
            <a:spAutoFit/>
          </a:bodyPr>
          <a:lstStyle/>
          <a:p>
            <a:r>
              <a:rPr lang="en-US" sz="4800" dirty="0" smtClean="0"/>
              <a:t>OR</a:t>
            </a:r>
            <a:endParaRPr lang="en-US" sz="4800" dirty="0"/>
          </a:p>
        </p:txBody>
      </p:sp>
      <p:sp>
        <p:nvSpPr>
          <p:cNvPr id="4" name="TextBox 3"/>
          <p:cNvSpPr txBox="1"/>
          <p:nvPr/>
        </p:nvSpPr>
        <p:spPr>
          <a:xfrm rot="1456365">
            <a:off x="3817354" y="2692400"/>
            <a:ext cx="4406900" cy="3046988"/>
          </a:xfrm>
          <a:prstGeom prst="rect">
            <a:avLst/>
          </a:prstGeom>
          <a:noFill/>
        </p:spPr>
        <p:txBody>
          <a:bodyPr wrap="square" rtlCol="0">
            <a:spAutoFit/>
          </a:bodyPr>
          <a:lstStyle/>
          <a:p>
            <a:r>
              <a:rPr lang="en-US" sz="9600" b="1" dirty="0">
                <a:solidFill>
                  <a:schemeClr val="bg1"/>
                </a:solidFill>
              </a:rPr>
              <a:t>A </a:t>
            </a:r>
            <a:r>
              <a:rPr lang="en-US" sz="9600" b="1" dirty="0" smtClean="0">
                <a:solidFill>
                  <a:schemeClr val="bg1"/>
                </a:solidFill>
              </a:rPr>
              <a:t> OR  B</a:t>
            </a:r>
            <a:endParaRPr lang="en-US" sz="9600" b="1" dirty="0">
              <a:solidFill>
                <a:schemeClr val="bg1"/>
              </a:solidFill>
            </a:endParaRPr>
          </a:p>
          <a:p>
            <a:endParaRPr lang="en-US" sz="9600" dirty="0"/>
          </a:p>
        </p:txBody>
      </p:sp>
      <p:sp>
        <p:nvSpPr>
          <p:cNvPr id="5" name="TextBox 4"/>
          <p:cNvSpPr txBox="1"/>
          <p:nvPr/>
        </p:nvSpPr>
        <p:spPr>
          <a:xfrm>
            <a:off x="269823" y="1289154"/>
            <a:ext cx="2968052" cy="5355312"/>
          </a:xfrm>
          <a:prstGeom prst="rect">
            <a:avLst/>
          </a:prstGeom>
          <a:solidFill>
            <a:schemeClr val="bg1"/>
          </a:solidFill>
        </p:spPr>
        <p:txBody>
          <a:bodyPr wrap="square" rtlCol="0">
            <a:spAutoFit/>
          </a:bodyPr>
          <a:lstStyle/>
          <a:p>
            <a:r>
              <a:rPr lang="en-US" dirty="0"/>
              <a:t>Using the “OR” sometimes called “Boolean OR”</a:t>
            </a:r>
            <a:r>
              <a:rPr lang="mr-IN" dirty="0"/>
              <a:t>…</a:t>
            </a:r>
            <a:r>
              <a:rPr lang="en-US" dirty="0"/>
              <a:t>you will get all variations of your concepts, those that deal with one concept “</a:t>
            </a:r>
            <a:r>
              <a:rPr lang="en-US" dirty="0" smtClean="0"/>
              <a:t>OR” </a:t>
            </a:r>
            <a:r>
              <a:rPr lang="en-US" dirty="0"/>
              <a:t>the other “</a:t>
            </a:r>
            <a:r>
              <a:rPr lang="en-US" dirty="0" smtClean="0"/>
              <a:t>OR” </a:t>
            </a:r>
            <a:r>
              <a:rPr lang="en-US" dirty="0"/>
              <a:t>even those citations that have both concepts in the same article. For example, if you had concept A as well as concept B</a:t>
            </a:r>
            <a:r>
              <a:rPr lang="mr-IN" dirty="0"/>
              <a:t>…</a:t>
            </a:r>
            <a:r>
              <a:rPr lang="en-US" dirty="0"/>
              <a:t>having overlapping circles</a:t>
            </a:r>
            <a:r>
              <a:rPr lang="mr-IN" dirty="0"/>
              <a:t>…</a:t>
            </a:r>
            <a:r>
              <a:rPr lang="en-US" dirty="0"/>
              <a:t>the searcher would get the citations that have “A” concept OR the ones that have “B” concept and even those articles that have both “A” and “B” in the intersection of the  circles.</a:t>
            </a:r>
          </a:p>
          <a:p>
            <a:endParaRPr lang="en-US" dirty="0"/>
          </a:p>
        </p:txBody>
      </p:sp>
    </p:spTree>
    <p:extLst>
      <p:ext uri="{BB962C8B-B14F-4D97-AF65-F5344CB8AC3E}">
        <p14:creationId xmlns:p14="http://schemas.microsoft.com/office/powerpoint/2010/main" val="96407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74" y="0"/>
            <a:ext cx="6858000" cy="6858000"/>
          </a:xfrm>
          <a:prstGeom prst="rect">
            <a:avLst/>
          </a:prstGeom>
        </p:spPr>
      </p:pic>
      <p:sp>
        <p:nvSpPr>
          <p:cNvPr id="3" name="TextBox 2"/>
          <p:cNvSpPr txBox="1"/>
          <p:nvPr/>
        </p:nvSpPr>
        <p:spPr>
          <a:xfrm>
            <a:off x="637411" y="348366"/>
            <a:ext cx="3588152" cy="830997"/>
          </a:xfrm>
          <a:prstGeom prst="rect">
            <a:avLst/>
          </a:prstGeom>
          <a:noFill/>
        </p:spPr>
        <p:txBody>
          <a:bodyPr wrap="square" rtlCol="0">
            <a:spAutoFit/>
          </a:bodyPr>
          <a:lstStyle/>
          <a:p>
            <a:r>
              <a:rPr lang="en-US" sz="4800" dirty="0" smtClean="0"/>
              <a:t>OR</a:t>
            </a:r>
            <a:endParaRPr lang="en-US" sz="4800" dirty="0"/>
          </a:p>
        </p:txBody>
      </p:sp>
      <p:sp>
        <p:nvSpPr>
          <p:cNvPr id="4" name="TextBox 3"/>
          <p:cNvSpPr txBox="1"/>
          <p:nvPr/>
        </p:nvSpPr>
        <p:spPr>
          <a:xfrm rot="1456365">
            <a:off x="4045574" y="2660436"/>
            <a:ext cx="4406900" cy="3046988"/>
          </a:xfrm>
          <a:prstGeom prst="rect">
            <a:avLst/>
          </a:prstGeom>
          <a:noFill/>
        </p:spPr>
        <p:txBody>
          <a:bodyPr wrap="square" rtlCol="0">
            <a:spAutoFit/>
          </a:bodyPr>
          <a:lstStyle/>
          <a:p>
            <a:r>
              <a:rPr lang="en-US" sz="3200" b="1" dirty="0" smtClean="0">
                <a:solidFill>
                  <a:srgbClr val="C00000"/>
                </a:solidFill>
              </a:rPr>
              <a:t>DM2    </a:t>
            </a:r>
            <a:r>
              <a:rPr lang="en-US" sz="5400" b="1" dirty="0" smtClean="0">
                <a:solidFill>
                  <a:srgbClr val="C00000"/>
                </a:solidFill>
              </a:rPr>
              <a:t>OR</a:t>
            </a:r>
            <a:r>
              <a:rPr lang="en-US" sz="9600" b="1" dirty="0" smtClean="0">
                <a:solidFill>
                  <a:srgbClr val="C00000"/>
                </a:solidFill>
              </a:rPr>
              <a:t> </a:t>
            </a:r>
            <a:r>
              <a:rPr lang="en-US" sz="2400" b="1" dirty="0" smtClean="0">
                <a:solidFill>
                  <a:srgbClr val="C00000"/>
                </a:solidFill>
              </a:rPr>
              <a:t>hypertension</a:t>
            </a:r>
            <a:endParaRPr lang="en-US" sz="2400" b="1" dirty="0">
              <a:solidFill>
                <a:srgbClr val="C00000"/>
              </a:solidFill>
            </a:endParaRPr>
          </a:p>
          <a:p>
            <a:endParaRPr lang="en-US" sz="9600" dirty="0">
              <a:solidFill>
                <a:srgbClr val="FF0000"/>
              </a:solidFill>
            </a:endParaRPr>
          </a:p>
        </p:txBody>
      </p:sp>
      <p:sp>
        <p:nvSpPr>
          <p:cNvPr id="5" name="TextBox 4"/>
          <p:cNvSpPr txBox="1"/>
          <p:nvPr/>
        </p:nvSpPr>
        <p:spPr>
          <a:xfrm>
            <a:off x="269823" y="1289154"/>
            <a:ext cx="2968052" cy="2308324"/>
          </a:xfrm>
          <a:prstGeom prst="rect">
            <a:avLst/>
          </a:prstGeom>
          <a:solidFill>
            <a:schemeClr val="bg1"/>
          </a:solidFill>
        </p:spPr>
        <p:txBody>
          <a:bodyPr wrap="square" rtlCol="0">
            <a:spAutoFit/>
          </a:bodyPr>
          <a:lstStyle/>
          <a:p>
            <a:r>
              <a:rPr lang="en-US" dirty="0" smtClean="0"/>
              <a:t>You might be interested in “Either” “Diabetes Mellitus” OR “Hypertension”</a:t>
            </a:r>
          </a:p>
          <a:p>
            <a:endParaRPr lang="en-US" dirty="0"/>
          </a:p>
          <a:p>
            <a:r>
              <a:rPr lang="en-US" dirty="0" smtClean="0"/>
              <a:t>You could then “AND” these articles to narrow down to just the intersection as shown in the next slide.</a:t>
            </a:r>
            <a:endParaRPr lang="en-US" dirty="0"/>
          </a:p>
        </p:txBody>
      </p:sp>
    </p:spTree>
    <p:extLst>
      <p:ext uri="{BB962C8B-B14F-4D97-AF65-F5344CB8AC3E}">
        <p14:creationId xmlns:p14="http://schemas.microsoft.com/office/powerpoint/2010/main" val="151106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
        <p:nvSpPr>
          <p:cNvPr id="3" name="TextBox 2"/>
          <p:cNvSpPr txBox="1"/>
          <p:nvPr/>
        </p:nvSpPr>
        <p:spPr>
          <a:xfrm>
            <a:off x="497711" y="335666"/>
            <a:ext cx="3588152" cy="830997"/>
          </a:xfrm>
          <a:prstGeom prst="rect">
            <a:avLst/>
          </a:prstGeom>
          <a:noFill/>
        </p:spPr>
        <p:txBody>
          <a:bodyPr wrap="square" rtlCol="0">
            <a:spAutoFit/>
          </a:bodyPr>
          <a:lstStyle/>
          <a:p>
            <a:r>
              <a:rPr lang="en-US" sz="4800" dirty="0" smtClean="0"/>
              <a:t>AND</a:t>
            </a:r>
            <a:endParaRPr lang="en-US" sz="4800" dirty="0"/>
          </a:p>
        </p:txBody>
      </p:sp>
      <p:sp>
        <p:nvSpPr>
          <p:cNvPr id="4" name="TextBox 3"/>
          <p:cNvSpPr txBox="1"/>
          <p:nvPr/>
        </p:nvSpPr>
        <p:spPr>
          <a:xfrm>
            <a:off x="5181600" y="3327400"/>
            <a:ext cx="1808508" cy="923330"/>
          </a:xfrm>
          <a:prstGeom prst="rect">
            <a:avLst/>
          </a:prstGeom>
          <a:noFill/>
        </p:spPr>
        <p:txBody>
          <a:bodyPr wrap="none" rtlCol="0">
            <a:spAutoFit/>
          </a:bodyPr>
          <a:lstStyle/>
          <a:p>
            <a:r>
              <a:rPr lang="en-US" sz="3600" b="1" dirty="0">
                <a:solidFill>
                  <a:schemeClr val="bg1"/>
                </a:solidFill>
              </a:rPr>
              <a:t>A </a:t>
            </a:r>
            <a:r>
              <a:rPr lang="en-US" sz="3600" b="1" dirty="0" smtClean="0">
                <a:solidFill>
                  <a:schemeClr val="bg1"/>
                </a:solidFill>
              </a:rPr>
              <a:t>AND B</a:t>
            </a:r>
            <a:endParaRPr lang="en-US" sz="3600" b="1" dirty="0">
              <a:solidFill>
                <a:schemeClr val="bg1"/>
              </a:solidFill>
            </a:endParaRPr>
          </a:p>
          <a:p>
            <a:endParaRPr lang="en-US" dirty="0"/>
          </a:p>
        </p:txBody>
      </p:sp>
      <p:sp>
        <p:nvSpPr>
          <p:cNvPr id="5" name="TextBox 4"/>
          <p:cNvSpPr txBox="1"/>
          <p:nvPr/>
        </p:nvSpPr>
        <p:spPr>
          <a:xfrm>
            <a:off x="4396648" y="2086570"/>
            <a:ext cx="558166" cy="1107996"/>
          </a:xfrm>
          <a:prstGeom prst="rect">
            <a:avLst/>
          </a:prstGeom>
          <a:noFill/>
        </p:spPr>
        <p:txBody>
          <a:bodyPr wrap="none" rtlCol="0">
            <a:spAutoFit/>
          </a:bodyPr>
          <a:lstStyle/>
          <a:p>
            <a:r>
              <a:rPr lang="en-US" sz="4800" b="1" dirty="0">
                <a:solidFill>
                  <a:srgbClr val="C00000"/>
                </a:solidFill>
              </a:rPr>
              <a:t>A</a:t>
            </a:r>
          </a:p>
          <a:p>
            <a:endParaRPr lang="en-US" dirty="0"/>
          </a:p>
        </p:txBody>
      </p:sp>
      <p:sp>
        <p:nvSpPr>
          <p:cNvPr id="6" name="TextBox 5"/>
          <p:cNvSpPr txBox="1"/>
          <p:nvPr/>
        </p:nvSpPr>
        <p:spPr>
          <a:xfrm>
            <a:off x="7229805" y="4250730"/>
            <a:ext cx="529312" cy="1107996"/>
          </a:xfrm>
          <a:prstGeom prst="rect">
            <a:avLst/>
          </a:prstGeom>
          <a:noFill/>
        </p:spPr>
        <p:txBody>
          <a:bodyPr wrap="none" rtlCol="0">
            <a:spAutoFit/>
          </a:bodyPr>
          <a:lstStyle/>
          <a:p>
            <a:r>
              <a:rPr lang="en-US" sz="4800" b="1" dirty="0" smtClean="0">
                <a:solidFill>
                  <a:srgbClr val="C00000"/>
                </a:solidFill>
              </a:rPr>
              <a:t>B</a:t>
            </a:r>
            <a:endParaRPr lang="en-US" sz="4800" b="1" dirty="0">
              <a:solidFill>
                <a:srgbClr val="C00000"/>
              </a:solidFill>
            </a:endParaRPr>
          </a:p>
          <a:p>
            <a:endParaRPr lang="en-US" dirty="0"/>
          </a:p>
        </p:txBody>
      </p:sp>
      <p:sp>
        <p:nvSpPr>
          <p:cNvPr id="7" name="TextBox 6"/>
          <p:cNvSpPr txBox="1"/>
          <p:nvPr/>
        </p:nvSpPr>
        <p:spPr>
          <a:xfrm>
            <a:off x="497711" y="1424066"/>
            <a:ext cx="2005646" cy="1754326"/>
          </a:xfrm>
          <a:prstGeom prst="rect">
            <a:avLst/>
          </a:prstGeom>
          <a:noFill/>
        </p:spPr>
        <p:txBody>
          <a:bodyPr wrap="square" rtlCol="0">
            <a:spAutoFit/>
          </a:bodyPr>
          <a:lstStyle/>
          <a:p>
            <a:r>
              <a:rPr lang="en-US" dirty="0"/>
              <a:t>AND will only give you the articles that appear in the overlap area</a:t>
            </a:r>
            <a:r>
              <a:rPr lang="en-US" dirty="0" smtClean="0"/>
              <a:t>.</a:t>
            </a:r>
          </a:p>
          <a:p>
            <a:r>
              <a:rPr lang="en-US" dirty="0" smtClean="0"/>
              <a:t>“A </a:t>
            </a:r>
            <a:r>
              <a:rPr lang="en-US" dirty="0"/>
              <a:t>AND </a:t>
            </a:r>
            <a:r>
              <a:rPr lang="en-US" dirty="0" smtClean="0"/>
              <a:t>B”</a:t>
            </a:r>
            <a:endParaRPr lang="en-US" dirty="0"/>
          </a:p>
          <a:p>
            <a:endParaRPr lang="en-US" dirty="0"/>
          </a:p>
        </p:txBody>
      </p:sp>
    </p:spTree>
    <p:extLst>
      <p:ext uri="{BB962C8B-B14F-4D97-AF65-F5344CB8AC3E}">
        <p14:creationId xmlns:p14="http://schemas.microsoft.com/office/powerpoint/2010/main" val="46988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
        <p:nvSpPr>
          <p:cNvPr id="3" name="TextBox 2"/>
          <p:cNvSpPr txBox="1"/>
          <p:nvPr/>
        </p:nvSpPr>
        <p:spPr>
          <a:xfrm>
            <a:off x="497711" y="335666"/>
            <a:ext cx="3588152" cy="830997"/>
          </a:xfrm>
          <a:prstGeom prst="rect">
            <a:avLst/>
          </a:prstGeom>
          <a:noFill/>
        </p:spPr>
        <p:txBody>
          <a:bodyPr wrap="square" rtlCol="0">
            <a:spAutoFit/>
          </a:bodyPr>
          <a:lstStyle/>
          <a:p>
            <a:r>
              <a:rPr lang="en-US" sz="4800" dirty="0" smtClean="0"/>
              <a:t>AND</a:t>
            </a:r>
            <a:endParaRPr lang="en-US" sz="4800" dirty="0"/>
          </a:p>
        </p:txBody>
      </p:sp>
      <p:sp>
        <p:nvSpPr>
          <p:cNvPr id="4" name="TextBox 3"/>
          <p:cNvSpPr txBox="1"/>
          <p:nvPr/>
        </p:nvSpPr>
        <p:spPr>
          <a:xfrm>
            <a:off x="5181600" y="3327400"/>
            <a:ext cx="1808508" cy="923330"/>
          </a:xfrm>
          <a:prstGeom prst="rect">
            <a:avLst/>
          </a:prstGeom>
          <a:noFill/>
        </p:spPr>
        <p:txBody>
          <a:bodyPr wrap="none" rtlCol="0">
            <a:spAutoFit/>
          </a:bodyPr>
          <a:lstStyle/>
          <a:p>
            <a:r>
              <a:rPr lang="en-US" sz="3600" b="1" dirty="0">
                <a:solidFill>
                  <a:schemeClr val="bg1"/>
                </a:solidFill>
              </a:rPr>
              <a:t>A </a:t>
            </a:r>
            <a:r>
              <a:rPr lang="en-US" sz="3600" b="1" dirty="0" smtClean="0">
                <a:solidFill>
                  <a:schemeClr val="bg1"/>
                </a:solidFill>
              </a:rPr>
              <a:t>AND B</a:t>
            </a:r>
            <a:endParaRPr lang="en-US" sz="3600" b="1" dirty="0">
              <a:solidFill>
                <a:schemeClr val="bg1"/>
              </a:solidFill>
            </a:endParaRPr>
          </a:p>
          <a:p>
            <a:endParaRPr lang="en-US" dirty="0"/>
          </a:p>
        </p:txBody>
      </p:sp>
      <p:sp>
        <p:nvSpPr>
          <p:cNvPr id="5" name="TextBox 4"/>
          <p:cNvSpPr txBox="1"/>
          <p:nvPr/>
        </p:nvSpPr>
        <p:spPr>
          <a:xfrm>
            <a:off x="4396648" y="2086570"/>
            <a:ext cx="558166" cy="1107996"/>
          </a:xfrm>
          <a:prstGeom prst="rect">
            <a:avLst/>
          </a:prstGeom>
          <a:noFill/>
        </p:spPr>
        <p:txBody>
          <a:bodyPr wrap="none" rtlCol="0">
            <a:spAutoFit/>
          </a:bodyPr>
          <a:lstStyle/>
          <a:p>
            <a:r>
              <a:rPr lang="en-US" sz="4800" b="1" dirty="0">
                <a:solidFill>
                  <a:srgbClr val="C00000"/>
                </a:solidFill>
              </a:rPr>
              <a:t>A</a:t>
            </a:r>
          </a:p>
          <a:p>
            <a:endParaRPr lang="en-US" dirty="0"/>
          </a:p>
        </p:txBody>
      </p:sp>
      <p:sp>
        <p:nvSpPr>
          <p:cNvPr id="6" name="TextBox 5"/>
          <p:cNvSpPr txBox="1"/>
          <p:nvPr/>
        </p:nvSpPr>
        <p:spPr>
          <a:xfrm>
            <a:off x="7229805" y="4250730"/>
            <a:ext cx="529312" cy="1107996"/>
          </a:xfrm>
          <a:prstGeom prst="rect">
            <a:avLst/>
          </a:prstGeom>
          <a:noFill/>
        </p:spPr>
        <p:txBody>
          <a:bodyPr wrap="none" rtlCol="0">
            <a:spAutoFit/>
          </a:bodyPr>
          <a:lstStyle/>
          <a:p>
            <a:r>
              <a:rPr lang="en-US" sz="4800" b="1" dirty="0" smtClean="0">
                <a:solidFill>
                  <a:srgbClr val="C00000"/>
                </a:solidFill>
              </a:rPr>
              <a:t>B</a:t>
            </a:r>
            <a:endParaRPr lang="en-US" sz="4800" b="1" dirty="0">
              <a:solidFill>
                <a:srgbClr val="C00000"/>
              </a:solidFill>
            </a:endParaRPr>
          </a:p>
          <a:p>
            <a:endParaRPr lang="en-US" dirty="0"/>
          </a:p>
        </p:txBody>
      </p:sp>
      <p:sp>
        <p:nvSpPr>
          <p:cNvPr id="7" name="TextBox 6"/>
          <p:cNvSpPr txBox="1"/>
          <p:nvPr/>
        </p:nvSpPr>
        <p:spPr>
          <a:xfrm>
            <a:off x="207462" y="1424066"/>
            <a:ext cx="2295895" cy="4247317"/>
          </a:xfrm>
          <a:prstGeom prst="rect">
            <a:avLst/>
          </a:prstGeom>
          <a:noFill/>
        </p:spPr>
        <p:txBody>
          <a:bodyPr wrap="square" rtlCol="0">
            <a:spAutoFit/>
          </a:bodyPr>
          <a:lstStyle/>
          <a:p>
            <a:r>
              <a:rPr lang="en-US" dirty="0" smtClean="0"/>
              <a:t>So we have “A” OR “B” and now we want to add a concept: e.g. Hispanic Americans</a:t>
            </a:r>
          </a:p>
          <a:p>
            <a:r>
              <a:rPr lang="en-US" dirty="0" smtClean="0"/>
              <a:t>(the Blue circle).</a:t>
            </a:r>
          </a:p>
          <a:p>
            <a:endParaRPr lang="en-US" dirty="0"/>
          </a:p>
          <a:p>
            <a:r>
              <a:rPr lang="en-US" dirty="0" smtClean="0"/>
              <a:t>”A” OR “B” AND “C” Hispanic Americans</a:t>
            </a:r>
          </a:p>
          <a:p>
            <a:endParaRPr lang="en-US" dirty="0"/>
          </a:p>
          <a:p>
            <a:r>
              <a:rPr lang="en-US" dirty="0" smtClean="0"/>
              <a:t>We would retrieve only these articles in dark blue zig zag area.</a:t>
            </a:r>
          </a:p>
          <a:p>
            <a:endParaRPr lang="en-US" dirty="0"/>
          </a:p>
          <a:p>
            <a:endParaRPr lang="en-US" dirty="0"/>
          </a:p>
          <a:p>
            <a:endParaRPr lang="en-US" dirty="0"/>
          </a:p>
        </p:txBody>
      </p:sp>
      <p:grpSp>
        <p:nvGrpSpPr>
          <p:cNvPr id="13" name="Group 12"/>
          <p:cNvGrpSpPr/>
          <p:nvPr/>
        </p:nvGrpSpPr>
        <p:grpSpPr>
          <a:xfrm>
            <a:off x="2367209" y="3449699"/>
            <a:ext cx="3482264" cy="3482264"/>
            <a:chOff x="2367209" y="3449699"/>
            <a:chExt cx="3482264" cy="3482264"/>
          </a:xfrm>
        </p:grpSpPr>
        <p:sp>
          <p:nvSpPr>
            <p:cNvPr id="8" name="Oval 7"/>
            <p:cNvSpPr/>
            <p:nvPr/>
          </p:nvSpPr>
          <p:spPr>
            <a:xfrm>
              <a:off x="2367209" y="3449699"/>
              <a:ext cx="3482264" cy="3482264"/>
            </a:xfrm>
            <a:prstGeom prst="ellipse">
              <a:avLst/>
            </a:prstGeom>
            <a:solidFill>
              <a:schemeClr val="bg1">
                <a:alpha val="56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21207" y="4811965"/>
              <a:ext cx="513282" cy="830997"/>
            </a:xfrm>
            <a:prstGeom prst="rect">
              <a:avLst/>
            </a:prstGeom>
            <a:noFill/>
          </p:spPr>
          <p:txBody>
            <a:bodyPr wrap="none" rtlCol="0">
              <a:spAutoFit/>
            </a:bodyPr>
            <a:lstStyle/>
            <a:p>
              <a:r>
                <a:rPr lang="en-US" sz="4800" b="1" dirty="0" smtClean="0">
                  <a:solidFill>
                    <a:schemeClr val="accent1">
                      <a:lumMod val="50000"/>
                    </a:schemeClr>
                  </a:solidFill>
                </a:rPr>
                <a:t>C</a:t>
              </a:r>
              <a:endParaRPr lang="en-US" sz="4800" b="1" dirty="0">
                <a:solidFill>
                  <a:schemeClr val="accent1">
                    <a:lumMod val="50000"/>
                  </a:schemeClr>
                </a:solidFill>
              </a:endParaRPr>
            </a:p>
          </p:txBody>
        </p:sp>
      </p:grpSp>
      <p:sp>
        <p:nvSpPr>
          <p:cNvPr id="12" name="Freeform 11"/>
          <p:cNvSpPr/>
          <p:nvPr/>
        </p:nvSpPr>
        <p:spPr>
          <a:xfrm>
            <a:off x="3907032" y="3567659"/>
            <a:ext cx="1866008" cy="2158584"/>
          </a:xfrm>
          <a:custGeom>
            <a:avLst/>
            <a:gdLst>
              <a:gd name="connsiteX0" fmla="*/ 5401 w 1866008"/>
              <a:gd name="connsiteY0" fmla="*/ 0 h 2158584"/>
              <a:gd name="connsiteX1" fmla="*/ 50371 w 1866008"/>
              <a:gd name="connsiteY1" fmla="*/ 269823 h 2158584"/>
              <a:gd name="connsiteX2" fmla="*/ 245243 w 1866008"/>
              <a:gd name="connsiteY2" fmla="*/ 104931 h 2158584"/>
              <a:gd name="connsiteX3" fmla="*/ 245243 w 1866008"/>
              <a:gd name="connsiteY3" fmla="*/ 344774 h 2158584"/>
              <a:gd name="connsiteX4" fmla="*/ 410135 w 1866008"/>
              <a:gd name="connsiteY4" fmla="*/ 179882 h 2158584"/>
              <a:gd name="connsiteX5" fmla="*/ 455106 w 1866008"/>
              <a:gd name="connsiteY5" fmla="*/ 134911 h 2158584"/>
              <a:gd name="connsiteX6" fmla="*/ 440116 w 1866008"/>
              <a:gd name="connsiteY6" fmla="*/ 194872 h 2158584"/>
              <a:gd name="connsiteX7" fmla="*/ 410135 w 1866008"/>
              <a:gd name="connsiteY7" fmla="*/ 344774 h 2158584"/>
              <a:gd name="connsiteX8" fmla="*/ 395145 w 1866008"/>
              <a:gd name="connsiteY8" fmla="*/ 464695 h 2158584"/>
              <a:gd name="connsiteX9" fmla="*/ 410135 w 1866008"/>
              <a:gd name="connsiteY9" fmla="*/ 539646 h 2158584"/>
              <a:gd name="connsiteX10" fmla="*/ 545047 w 1866008"/>
              <a:gd name="connsiteY10" fmla="*/ 434715 h 2158584"/>
              <a:gd name="connsiteX11" fmla="*/ 605007 w 1866008"/>
              <a:gd name="connsiteY11" fmla="*/ 389744 h 2158584"/>
              <a:gd name="connsiteX12" fmla="*/ 709938 w 1866008"/>
              <a:gd name="connsiteY12" fmla="*/ 314793 h 2158584"/>
              <a:gd name="connsiteX13" fmla="*/ 739919 w 1866008"/>
              <a:gd name="connsiteY13" fmla="*/ 284813 h 2158584"/>
              <a:gd name="connsiteX14" fmla="*/ 814870 w 1866008"/>
              <a:gd name="connsiteY14" fmla="*/ 224852 h 2158584"/>
              <a:gd name="connsiteX15" fmla="*/ 784889 w 1866008"/>
              <a:gd name="connsiteY15" fmla="*/ 374754 h 2158584"/>
              <a:gd name="connsiteX16" fmla="*/ 769899 w 1866008"/>
              <a:gd name="connsiteY16" fmla="*/ 419725 h 2158584"/>
              <a:gd name="connsiteX17" fmla="*/ 739919 w 1866008"/>
              <a:gd name="connsiteY17" fmla="*/ 569626 h 2158584"/>
              <a:gd name="connsiteX18" fmla="*/ 709938 w 1866008"/>
              <a:gd name="connsiteY18" fmla="*/ 614597 h 2158584"/>
              <a:gd name="connsiteX19" fmla="*/ 709938 w 1866008"/>
              <a:gd name="connsiteY19" fmla="*/ 764498 h 2158584"/>
              <a:gd name="connsiteX20" fmla="*/ 799879 w 1866008"/>
              <a:gd name="connsiteY20" fmla="*/ 719528 h 2158584"/>
              <a:gd name="connsiteX21" fmla="*/ 934791 w 1866008"/>
              <a:gd name="connsiteY21" fmla="*/ 659567 h 2158584"/>
              <a:gd name="connsiteX22" fmla="*/ 1009742 w 1866008"/>
              <a:gd name="connsiteY22" fmla="*/ 614597 h 2158584"/>
              <a:gd name="connsiteX23" fmla="*/ 1084693 w 1866008"/>
              <a:gd name="connsiteY23" fmla="*/ 584616 h 2158584"/>
              <a:gd name="connsiteX24" fmla="*/ 1219604 w 1866008"/>
              <a:gd name="connsiteY24" fmla="*/ 509666 h 2158584"/>
              <a:gd name="connsiteX25" fmla="*/ 1174634 w 1866008"/>
              <a:gd name="connsiteY25" fmla="*/ 629587 h 2158584"/>
              <a:gd name="connsiteX26" fmla="*/ 1144653 w 1866008"/>
              <a:gd name="connsiteY26" fmla="*/ 704538 h 2158584"/>
              <a:gd name="connsiteX27" fmla="*/ 1084693 w 1866008"/>
              <a:gd name="connsiteY27" fmla="*/ 794479 h 2158584"/>
              <a:gd name="connsiteX28" fmla="*/ 1009742 w 1866008"/>
              <a:gd name="connsiteY28" fmla="*/ 929390 h 2158584"/>
              <a:gd name="connsiteX29" fmla="*/ 994752 w 1866008"/>
              <a:gd name="connsiteY29" fmla="*/ 989351 h 2158584"/>
              <a:gd name="connsiteX30" fmla="*/ 1204614 w 1866008"/>
              <a:gd name="connsiteY30" fmla="*/ 929390 h 2158584"/>
              <a:gd name="connsiteX31" fmla="*/ 1264575 w 1866008"/>
              <a:gd name="connsiteY31" fmla="*/ 914400 h 2158584"/>
              <a:gd name="connsiteX32" fmla="*/ 1399486 w 1866008"/>
              <a:gd name="connsiteY32" fmla="*/ 854439 h 2158584"/>
              <a:gd name="connsiteX33" fmla="*/ 1459447 w 1866008"/>
              <a:gd name="connsiteY33" fmla="*/ 839449 h 2158584"/>
              <a:gd name="connsiteX34" fmla="*/ 1549388 w 1866008"/>
              <a:gd name="connsiteY34" fmla="*/ 809469 h 2158584"/>
              <a:gd name="connsiteX35" fmla="*/ 1594358 w 1866008"/>
              <a:gd name="connsiteY35" fmla="*/ 794479 h 2158584"/>
              <a:gd name="connsiteX36" fmla="*/ 1564378 w 1866008"/>
              <a:gd name="connsiteY36" fmla="*/ 854439 h 2158584"/>
              <a:gd name="connsiteX37" fmla="*/ 1474437 w 1866008"/>
              <a:gd name="connsiteY37" fmla="*/ 914400 h 2158584"/>
              <a:gd name="connsiteX38" fmla="*/ 1399486 w 1866008"/>
              <a:gd name="connsiteY38" fmla="*/ 974361 h 2158584"/>
              <a:gd name="connsiteX39" fmla="*/ 1294555 w 1866008"/>
              <a:gd name="connsiteY39" fmla="*/ 1034321 h 2158584"/>
              <a:gd name="connsiteX40" fmla="*/ 1249584 w 1866008"/>
              <a:gd name="connsiteY40" fmla="*/ 1064302 h 2158584"/>
              <a:gd name="connsiteX41" fmla="*/ 1309545 w 1866008"/>
              <a:gd name="connsiteY41" fmla="*/ 1094282 h 2158584"/>
              <a:gd name="connsiteX42" fmla="*/ 1774240 w 1866008"/>
              <a:gd name="connsiteY42" fmla="*/ 1064302 h 2158584"/>
              <a:gd name="connsiteX43" fmla="*/ 1744260 w 1866008"/>
              <a:gd name="connsiteY43" fmla="*/ 1109272 h 2158584"/>
              <a:gd name="connsiteX44" fmla="*/ 1699289 w 1866008"/>
              <a:gd name="connsiteY44" fmla="*/ 1139252 h 2158584"/>
              <a:gd name="connsiteX45" fmla="*/ 1639329 w 1866008"/>
              <a:gd name="connsiteY45" fmla="*/ 1184223 h 2158584"/>
              <a:gd name="connsiteX46" fmla="*/ 1609348 w 1866008"/>
              <a:gd name="connsiteY46" fmla="*/ 1214203 h 2158584"/>
              <a:gd name="connsiteX47" fmla="*/ 1504417 w 1866008"/>
              <a:gd name="connsiteY47" fmla="*/ 1274164 h 2158584"/>
              <a:gd name="connsiteX48" fmla="*/ 1459447 w 1866008"/>
              <a:gd name="connsiteY48" fmla="*/ 1289154 h 2158584"/>
              <a:gd name="connsiteX49" fmla="*/ 1669309 w 1866008"/>
              <a:gd name="connsiteY49" fmla="*/ 1319134 h 2158584"/>
              <a:gd name="connsiteX50" fmla="*/ 1789230 w 1866008"/>
              <a:gd name="connsiteY50" fmla="*/ 1304144 h 2158584"/>
              <a:gd name="connsiteX51" fmla="*/ 1759250 w 1866008"/>
              <a:gd name="connsiteY51" fmla="*/ 1349115 h 2158584"/>
              <a:gd name="connsiteX52" fmla="*/ 1714279 w 1866008"/>
              <a:gd name="connsiteY52" fmla="*/ 1379095 h 2158584"/>
              <a:gd name="connsiteX53" fmla="*/ 1654319 w 1866008"/>
              <a:gd name="connsiteY53" fmla="*/ 1424066 h 2158584"/>
              <a:gd name="connsiteX54" fmla="*/ 1579368 w 1866008"/>
              <a:gd name="connsiteY54" fmla="*/ 1499016 h 2158584"/>
              <a:gd name="connsiteX55" fmla="*/ 1564378 w 1866008"/>
              <a:gd name="connsiteY55" fmla="*/ 1543987 h 2158584"/>
              <a:gd name="connsiteX56" fmla="*/ 1534398 w 1866008"/>
              <a:gd name="connsiteY56" fmla="*/ 1588957 h 2158584"/>
              <a:gd name="connsiteX57" fmla="*/ 1699289 w 1866008"/>
              <a:gd name="connsiteY57" fmla="*/ 1558977 h 2158584"/>
              <a:gd name="connsiteX58" fmla="*/ 1744260 w 1866008"/>
              <a:gd name="connsiteY58" fmla="*/ 1573967 h 2158584"/>
              <a:gd name="connsiteX59" fmla="*/ 1684299 w 1866008"/>
              <a:gd name="connsiteY59" fmla="*/ 1663908 h 2158584"/>
              <a:gd name="connsiteX60" fmla="*/ 1639329 w 1866008"/>
              <a:gd name="connsiteY60" fmla="*/ 1753849 h 2158584"/>
              <a:gd name="connsiteX61" fmla="*/ 1654319 w 1866008"/>
              <a:gd name="connsiteY61" fmla="*/ 1813810 h 2158584"/>
              <a:gd name="connsiteX62" fmla="*/ 1744260 w 1866008"/>
              <a:gd name="connsiteY62" fmla="*/ 1783830 h 2158584"/>
              <a:gd name="connsiteX63" fmla="*/ 1789230 w 1866008"/>
              <a:gd name="connsiteY63" fmla="*/ 1768839 h 2158584"/>
              <a:gd name="connsiteX64" fmla="*/ 1834201 w 1866008"/>
              <a:gd name="connsiteY64" fmla="*/ 1783830 h 2158584"/>
              <a:gd name="connsiteX65" fmla="*/ 1804220 w 1866008"/>
              <a:gd name="connsiteY65" fmla="*/ 1813810 h 2158584"/>
              <a:gd name="connsiteX66" fmla="*/ 1774240 w 1866008"/>
              <a:gd name="connsiteY66" fmla="*/ 1858780 h 2158584"/>
              <a:gd name="connsiteX67" fmla="*/ 1759250 w 1866008"/>
              <a:gd name="connsiteY67" fmla="*/ 1903751 h 2158584"/>
              <a:gd name="connsiteX68" fmla="*/ 1729270 w 1866008"/>
              <a:gd name="connsiteY68" fmla="*/ 1948721 h 2158584"/>
              <a:gd name="connsiteX69" fmla="*/ 1819211 w 1866008"/>
              <a:gd name="connsiteY69" fmla="*/ 1993692 h 2158584"/>
              <a:gd name="connsiteX70" fmla="*/ 1864181 w 1866008"/>
              <a:gd name="connsiteY70" fmla="*/ 1978702 h 2158584"/>
              <a:gd name="connsiteX71" fmla="*/ 1819211 w 1866008"/>
              <a:gd name="connsiteY71" fmla="*/ 2068643 h 2158584"/>
              <a:gd name="connsiteX72" fmla="*/ 1789230 w 1866008"/>
              <a:gd name="connsiteY72" fmla="*/ 2158584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866008" h="2158584">
                <a:moveTo>
                  <a:pt x="5401" y="0"/>
                </a:moveTo>
                <a:cubicBezTo>
                  <a:pt x="20391" y="89941"/>
                  <a:pt x="-38387" y="248939"/>
                  <a:pt x="50371" y="269823"/>
                </a:cubicBezTo>
                <a:cubicBezTo>
                  <a:pt x="187006" y="301973"/>
                  <a:pt x="305001" y="-74330"/>
                  <a:pt x="245243" y="104931"/>
                </a:cubicBezTo>
                <a:cubicBezTo>
                  <a:pt x="244695" y="109312"/>
                  <a:pt x="205817" y="340393"/>
                  <a:pt x="245243" y="344774"/>
                </a:cubicBezTo>
                <a:cubicBezTo>
                  <a:pt x="298219" y="350661"/>
                  <a:pt x="373628" y="222474"/>
                  <a:pt x="410135" y="179882"/>
                </a:cubicBezTo>
                <a:cubicBezTo>
                  <a:pt x="423931" y="163786"/>
                  <a:pt x="440116" y="149901"/>
                  <a:pt x="455106" y="134911"/>
                </a:cubicBezTo>
                <a:cubicBezTo>
                  <a:pt x="450109" y="154898"/>
                  <a:pt x="443801" y="174602"/>
                  <a:pt x="440116" y="194872"/>
                </a:cubicBezTo>
                <a:cubicBezTo>
                  <a:pt x="412556" y="346449"/>
                  <a:pt x="440919" y="252419"/>
                  <a:pt x="410135" y="344774"/>
                </a:cubicBezTo>
                <a:cubicBezTo>
                  <a:pt x="405138" y="384748"/>
                  <a:pt x="395145" y="424410"/>
                  <a:pt x="395145" y="464695"/>
                </a:cubicBezTo>
                <a:cubicBezTo>
                  <a:pt x="395145" y="490173"/>
                  <a:pt x="385151" y="544643"/>
                  <a:pt x="410135" y="539646"/>
                </a:cubicBezTo>
                <a:cubicBezTo>
                  <a:pt x="466000" y="528473"/>
                  <a:pt x="499890" y="469451"/>
                  <a:pt x="545047" y="434715"/>
                </a:cubicBezTo>
                <a:cubicBezTo>
                  <a:pt x="564850" y="419482"/>
                  <a:pt x="584219" y="403602"/>
                  <a:pt x="605007" y="389744"/>
                </a:cubicBezTo>
                <a:cubicBezTo>
                  <a:pt x="643957" y="363778"/>
                  <a:pt x="672741" y="345790"/>
                  <a:pt x="709938" y="314793"/>
                </a:cubicBezTo>
                <a:cubicBezTo>
                  <a:pt x="720795" y="305745"/>
                  <a:pt x="728883" y="293642"/>
                  <a:pt x="739919" y="284813"/>
                </a:cubicBezTo>
                <a:cubicBezTo>
                  <a:pt x="834463" y="209179"/>
                  <a:pt x="742485" y="297237"/>
                  <a:pt x="814870" y="224852"/>
                </a:cubicBezTo>
                <a:cubicBezTo>
                  <a:pt x="804876" y="274819"/>
                  <a:pt x="801003" y="326412"/>
                  <a:pt x="784889" y="374754"/>
                </a:cubicBezTo>
                <a:cubicBezTo>
                  <a:pt x="779892" y="389744"/>
                  <a:pt x="773327" y="404300"/>
                  <a:pt x="769899" y="419725"/>
                </a:cubicBezTo>
                <a:cubicBezTo>
                  <a:pt x="764177" y="445476"/>
                  <a:pt x="753703" y="537464"/>
                  <a:pt x="739919" y="569626"/>
                </a:cubicBezTo>
                <a:cubicBezTo>
                  <a:pt x="732822" y="586185"/>
                  <a:pt x="719932" y="599607"/>
                  <a:pt x="709938" y="614597"/>
                </a:cubicBezTo>
                <a:cubicBezTo>
                  <a:pt x="707777" y="625400"/>
                  <a:pt x="672125" y="753695"/>
                  <a:pt x="709938" y="764498"/>
                </a:cubicBezTo>
                <a:cubicBezTo>
                  <a:pt x="742167" y="773706"/>
                  <a:pt x="769364" y="733398"/>
                  <a:pt x="799879" y="719528"/>
                </a:cubicBezTo>
                <a:cubicBezTo>
                  <a:pt x="891614" y="677831"/>
                  <a:pt x="854054" y="704421"/>
                  <a:pt x="934791" y="659567"/>
                </a:cubicBezTo>
                <a:cubicBezTo>
                  <a:pt x="960260" y="645418"/>
                  <a:pt x="983682" y="627627"/>
                  <a:pt x="1009742" y="614597"/>
                </a:cubicBezTo>
                <a:cubicBezTo>
                  <a:pt x="1033810" y="602563"/>
                  <a:pt x="1061070" y="597501"/>
                  <a:pt x="1084693" y="584616"/>
                </a:cubicBezTo>
                <a:cubicBezTo>
                  <a:pt x="1246685" y="496257"/>
                  <a:pt x="1114620" y="544661"/>
                  <a:pt x="1219604" y="509666"/>
                </a:cubicBezTo>
                <a:cubicBezTo>
                  <a:pt x="1194033" y="611950"/>
                  <a:pt x="1219425" y="528806"/>
                  <a:pt x="1174634" y="629587"/>
                </a:cubicBezTo>
                <a:cubicBezTo>
                  <a:pt x="1163705" y="654176"/>
                  <a:pt x="1157538" y="680915"/>
                  <a:pt x="1144653" y="704538"/>
                </a:cubicBezTo>
                <a:cubicBezTo>
                  <a:pt x="1127399" y="736170"/>
                  <a:pt x="1098075" y="761024"/>
                  <a:pt x="1084693" y="794479"/>
                </a:cubicBezTo>
                <a:cubicBezTo>
                  <a:pt x="1045433" y="892626"/>
                  <a:pt x="1070857" y="847903"/>
                  <a:pt x="1009742" y="929390"/>
                </a:cubicBezTo>
                <a:cubicBezTo>
                  <a:pt x="1004745" y="949377"/>
                  <a:pt x="974641" y="984882"/>
                  <a:pt x="994752" y="989351"/>
                </a:cubicBezTo>
                <a:cubicBezTo>
                  <a:pt x="1095470" y="1011733"/>
                  <a:pt x="1130254" y="957275"/>
                  <a:pt x="1204614" y="929390"/>
                </a:cubicBezTo>
                <a:cubicBezTo>
                  <a:pt x="1223904" y="922156"/>
                  <a:pt x="1245030" y="920915"/>
                  <a:pt x="1264575" y="914400"/>
                </a:cubicBezTo>
                <a:cubicBezTo>
                  <a:pt x="1510693" y="832361"/>
                  <a:pt x="1190539" y="932795"/>
                  <a:pt x="1399486" y="854439"/>
                </a:cubicBezTo>
                <a:cubicBezTo>
                  <a:pt x="1418776" y="847205"/>
                  <a:pt x="1439714" y="845369"/>
                  <a:pt x="1459447" y="839449"/>
                </a:cubicBezTo>
                <a:cubicBezTo>
                  <a:pt x="1489716" y="830368"/>
                  <a:pt x="1519408" y="819462"/>
                  <a:pt x="1549388" y="809469"/>
                </a:cubicBezTo>
                <a:lnTo>
                  <a:pt x="1594358" y="794479"/>
                </a:lnTo>
                <a:cubicBezTo>
                  <a:pt x="1584365" y="814466"/>
                  <a:pt x="1580179" y="838638"/>
                  <a:pt x="1564378" y="854439"/>
                </a:cubicBezTo>
                <a:cubicBezTo>
                  <a:pt x="1538900" y="879917"/>
                  <a:pt x="1504417" y="894413"/>
                  <a:pt x="1474437" y="914400"/>
                </a:cubicBezTo>
                <a:cubicBezTo>
                  <a:pt x="1336019" y="1006679"/>
                  <a:pt x="1506287" y="888919"/>
                  <a:pt x="1399486" y="974361"/>
                </a:cubicBezTo>
                <a:cubicBezTo>
                  <a:pt x="1353836" y="1010882"/>
                  <a:pt x="1348412" y="1003546"/>
                  <a:pt x="1294555" y="1034321"/>
                </a:cubicBezTo>
                <a:cubicBezTo>
                  <a:pt x="1278913" y="1043260"/>
                  <a:pt x="1264574" y="1054308"/>
                  <a:pt x="1249584" y="1064302"/>
                </a:cubicBezTo>
                <a:cubicBezTo>
                  <a:pt x="1269571" y="1074295"/>
                  <a:pt x="1287210" y="1093584"/>
                  <a:pt x="1309545" y="1094282"/>
                </a:cubicBezTo>
                <a:cubicBezTo>
                  <a:pt x="1665069" y="1105392"/>
                  <a:pt x="1605485" y="1120554"/>
                  <a:pt x="1774240" y="1064302"/>
                </a:cubicBezTo>
                <a:cubicBezTo>
                  <a:pt x="1764247" y="1079292"/>
                  <a:pt x="1756999" y="1096533"/>
                  <a:pt x="1744260" y="1109272"/>
                </a:cubicBezTo>
                <a:cubicBezTo>
                  <a:pt x="1731521" y="1122011"/>
                  <a:pt x="1713949" y="1128780"/>
                  <a:pt x="1699289" y="1139252"/>
                </a:cubicBezTo>
                <a:cubicBezTo>
                  <a:pt x="1678959" y="1153773"/>
                  <a:pt x="1658522" y="1168229"/>
                  <a:pt x="1639329" y="1184223"/>
                </a:cubicBezTo>
                <a:cubicBezTo>
                  <a:pt x="1628472" y="1193271"/>
                  <a:pt x="1620384" y="1205374"/>
                  <a:pt x="1609348" y="1214203"/>
                </a:cubicBezTo>
                <a:cubicBezTo>
                  <a:pt x="1580393" y="1237367"/>
                  <a:pt x="1537566" y="1259957"/>
                  <a:pt x="1504417" y="1274164"/>
                </a:cubicBezTo>
                <a:cubicBezTo>
                  <a:pt x="1489894" y="1280388"/>
                  <a:pt x="1474437" y="1284157"/>
                  <a:pt x="1459447" y="1289154"/>
                </a:cubicBezTo>
                <a:cubicBezTo>
                  <a:pt x="1542672" y="1316896"/>
                  <a:pt x="1537943" y="1319134"/>
                  <a:pt x="1669309" y="1319134"/>
                </a:cubicBezTo>
                <a:cubicBezTo>
                  <a:pt x="1709594" y="1319134"/>
                  <a:pt x="1749256" y="1309141"/>
                  <a:pt x="1789230" y="1304144"/>
                </a:cubicBezTo>
                <a:cubicBezTo>
                  <a:pt x="1779237" y="1319134"/>
                  <a:pt x="1771989" y="1336376"/>
                  <a:pt x="1759250" y="1349115"/>
                </a:cubicBezTo>
                <a:cubicBezTo>
                  <a:pt x="1746511" y="1361854"/>
                  <a:pt x="1728939" y="1368623"/>
                  <a:pt x="1714279" y="1379095"/>
                </a:cubicBezTo>
                <a:cubicBezTo>
                  <a:pt x="1693949" y="1393616"/>
                  <a:pt x="1672992" y="1407468"/>
                  <a:pt x="1654319" y="1424066"/>
                </a:cubicBezTo>
                <a:cubicBezTo>
                  <a:pt x="1627912" y="1447539"/>
                  <a:pt x="1579368" y="1499016"/>
                  <a:pt x="1579368" y="1499016"/>
                </a:cubicBezTo>
                <a:cubicBezTo>
                  <a:pt x="1574371" y="1514006"/>
                  <a:pt x="1571444" y="1529854"/>
                  <a:pt x="1564378" y="1543987"/>
                </a:cubicBezTo>
                <a:cubicBezTo>
                  <a:pt x="1556321" y="1560101"/>
                  <a:pt x="1517671" y="1582266"/>
                  <a:pt x="1534398" y="1588957"/>
                </a:cubicBezTo>
                <a:cubicBezTo>
                  <a:pt x="1555057" y="1597220"/>
                  <a:pt x="1666082" y="1567279"/>
                  <a:pt x="1699289" y="1558977"/>
                </a:cubicBezTo>
                <a:cubicBezTo>
                  <a:pt x="1714279" y="1563974"/>
                  <a:pt x="1746495" y="1558325"/>
                  <a:pt x="1744260" y="1573967"/>
                </a:cubicBezTo>
                <a:cubicBezTo>
                  <a:pt x="1739164" y="1609637"/>
                  <a:pt x="1704286" y="1633928"/>
                  <a:pt x="1684299" y="1663908"/>
                </a:cubicBezTo>
                <a:cubicBezTo>
                  <a:pt x="1645555" y="1722024"/>
                  <a:pt x="1660016" y="1691789"/>
                  <a:pt x="1639329" y="1753849"/>
                </a:cubicBezTo>
                <a:cubicBezTo>
                  <a:pt x="1644326" y="1773836"/>
                  <a:pt x="1634510" y="1808150"/>
                  <a:pt x="1654319" y="1813810"/>
                </a:cubicBezTo>
                <a:cubicBezTo>
                  <a:pt x="1684705" y="1822492"/>
                  <a:pt x="1714280" y="1793824"/>
                  <a:pt x="1744260" y="1783830"/>
                </a:cubicBezTo>
                <a:lnTo>
                  <a:pt x="1789230" y="1768839"/>
                </a:lnTo>
                <a:cubicBezTo>
                  <a:pt x="1804220" y="1773836"/>
                  <a:pt x="1829204" y="1768840"/>
                  <a:pt x="1834201" y="1783830"/>
                </a:cubicBezTo>
                <a:cubicBezTo>
                  <a:pt x="1838670" y="1797238"/>
                  <a:pt x="1813049" y="1802774"/>
                  <a:pt x="1804220" y="1813810"/>
                </a:cubicBezTo>
                <a:cubicBezTo>
                  <a:pt x="1792966" y="1827878"/>
                  <a:pt x="1784233" y="1843790"/>
                  <a:pt x="1774240" y="1858780"/>
                </a:cubicBezTo>
                <a:cubicBezTo>
                  <a:pt x="1769243" y="1873770"/>
                  <a:pt x="1766316" y="1889618"/>
                  <a:pt x="1759250" y="1903751"/>
                </a:cubicBezTo>
                <a:cubicBezTo>
                  <a:pt x="1751193" y="1919865"/>
                  <a:pt x="1729270" y="1930705"/>
                  <a:pt x="1729270" y="1948721"/>
                </a:cubicBezTo>
                <a:cubicBezTo>
                  <a:pt x="1729270" y="1982133"/>
                  <a:pt x="1810478" y="1991509"/>
                  <a:pt x="1819211" y="1993692"/>
                </a:cubicBezTo>
                <a:cubicBezTo>
                  <a:pt x="1834201" y="1988695"/>
                  <a:pt x="1853008" y="1967529"/>
                  <a:pt x="1864181" y="1978702"/>
                </a:cubicBezTo>
                <a:cubicBezTo>
                  <a:pt x="1876796" y="1991317"/>
                  <a:pt x="1819984" y="2066903"/>
                  <a:pt x="1819211" y="2068643"/>
                </a:cubicBezTo>
                <a:cubicBezTo>
                  <a:pt x="1806376" y="2097521"/>
                  <a:pt x="1789230" y="2158584"/>
                  <a:pt x="1789230" y="2158584"/>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735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So how do you use these skills?</a:t>
            </a:r>
            <a:endParaRPr lang="en-US" sz="4800" dirty="0"/>
          </a:p>
        </p:txBody>
      </p:sp>
      <p:sp>
        <p:nvSpPr>
          <p:cNvPr id="3" name="Text Placeholder 2"/>
          <p:cNvSpPr>
            <a:spLocks noGrp="1"/>
          </p:cNvSpPr>
          <p:nvPr>
            <p:ph type="body" idx="1"/>
          </p:nvPr>
        </p:nvSpPr>
        <p:spPr/>
        <p:txBody>
          <a:bodyPr/>
          <a:lstStyle/>
          <a:p>
            <a:r>
              <a:rPr lang="en-US" dirty="0" smtClean="0"/>
              <a:t>You need to follow on your computer the following steps!</a:t>
            </a:r>
            <a:endParaRPr lang="en-US" dirty="0"/>
          </a:p>
        </p:txBody>
      </p:sp>
    </p:spTree>
    <p:extLst>
      <p:ext uri="{BB962C8B-B14F-4D97-AF65-F5344CB8AC3E}">
        <p14:creationId xmlns:p14="http://schemas.microsoft.com/office/powerpoint/2010/main" val="55321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058" y="0"/>
            <a:ext cx="5981942" cy="6522720"/>
          </a:xfrm>
          <a:prstGeom prst="rect">
            <a:avLst/>
          </a:prstGeom>
        </p:spPr>
      </p:pic>
      <p:grpSp>
        <p:nvGrpSpPr>
          <p:cNvPr id="7" name="Group 6"/>
          <p:cNvGrpSpPr/>
          <p:nvPr/>
        </p:nvGrpSpPr>
        <p:grpSpPr>
          <a:xfrm>
            <a:off x="0" y="335280"/>
            <a:ext cx="3307080" cy="1535609"/>
            <a:chOff x="0" y="335280"/>
            <a:chExt cx="3307080" cy="1535609"/>
          </a:xfrm>
        </p:grpSpPr>
        <p:sp>
          <p:nvSpPr>
            <p:cNvPr id="5" name="TextBox 4"/>
            <p:cNvSpPr txBox="1"/>
            <p:nvPr/>
          </p:nvSpPr>
          <p:spPr>
            <a:xfrm>
              <a:off x="0" y="335280"/>
              <a:ext cx="3307080" cy="1200329"/>
            </a:xfrm>
            <a:prstGeom prst="rect">
              <a:avLst/>
            </a:prstGeom>
            <a:noFill/>
          </p:spPr>
          <p:txBody>
            <a:bodyPr wrap="square" rtlCol="0">
              <a:spAutoFit/>
            </a:bodyPr>
            <a:lstStyle/>
            <a:p>
              <a:r>
                <a:rPr lang="en-US" dirty="0" smtClean="0"/>
                <a:t>The library homepage is at:</a:t>
              </a:r>
            </a:p>
            <a:p>
              <a:r>
                <a:rPr lang="en-US" dirty="0" smtClean="0">
                  <a:hlinkClick r:id="rId3"/>
                </a:rPr>
                <a:t>http://www.ttuhsc.edu/libraries</a:t>
              </a:r>
              <a:endParaRPr lang="en-US" dirty="0" smtClean="0"/>
            </a:p>
            <a:p>
              <a:endParaRPr lang="en-US" dirty="0"/>
            </a:p>
            <a:p>
              <a:r>
                <a:rPr lang="en-US" dirty="0" smtClean="0"/>
                <a:t>Click on the PubMed Icon:</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 y="1413689"/>
              <a:ext cx="1447800" cy="457200"/>
            </a:xfrm>
            <a:prstGeom prst="rect">
              <a:avLst/>
            </a:prstGeom>
          </p:spPr>
        </p:pic>
      </p:grpSp>
      <p:sp>
        <p:nvSpPr>
          <p:cNvPr id="8" name="TextBox 7"/>
          <p:cNvSpPr txBox="1"/>
          <p:nvPr/>
        </p:nvSpPr>
        <p:spPr>
          <a:xfrm>
            <a:off x="190379" y="2190988"/>
            <a:ext cx="2834640" cy="1477328"/>
          </a:xfrm>
          <a:prstGeom prst="rect">
            <a:avLst/>
          </a:prstGeom>
          <a:noFill/>
        </p:spPr>
        <p:txBody>
          <a:bodyPr wrap="square" rtlCol="0">
            <a:spAutoFit/>
          </a:bodyPr>
          <a:lstStyle/>
          <a:p>
            <a:r>
              <a:rPr lang="en-US" dirty="0" smtClean="0"/>
              <a:t>Start at the library home page&gt;click on the PubMed Icon, then on the next screen </a:t>
            </a:r>
            <a:r>
              <a:rPr lang="mr-IN" dirty="0" smtClean="0"/>
              <a:t>…</a:t>
            </a:r>
            <a:r>
              <a:rPr lang="en-US" dirty="0" smtClean="0"/>
              <a:t>locate the link to MeSH database</a:t>
            </a:r>
            <a:endParaRPr lang="en-US" dirty="0"/>
          </a:p>
        </p:txBody>
      </p:sp>
      <p:cxnSp>
        <p:nvCxnSpPr>
          <p:cNvPr id="9" name="Straight Arrow Connector 8"/>
          <p:cNvCxnSpPr/>
          <p:nvPr/>
        </p:nvCxnSpPr>
        <p:spPr>
          <a:xfrm>
            <a:off x="2545080" y="1870889"/>
            <a:ext cx="3017520" cy="6894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74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010"/>
          <a:stretch/>
        </p:blipFill>
        <p:spPr>
          <a:xfrm>
            <a:off x="-1435" y="0"/>
            <a:ext cx="9145435" cy="4739640"/>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6120130" y="3070779"/>
            <a:ext cx="1366520" cy="4296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4304" y="5057775"/>
            <a:ext cx="9144000" cy="1754326"/>
          </a:xfrm>
          <a:prstGeom prst="rect">
            <a:avLst/>
          </a:prstGeom>
          <a:noFill/>
        </p:spPr>
        <p:txBody>
          <a:bodyPr wrap="square" rtlCol="0">
            <a:spAutoFit/>
          </a:bodyPr>
          <a:lstStyle/>
          <a:p>
            <a:pPr marL="342900" indent="-342900">
              <a:buAutoNum type="arabicParenR"/>
            </a:pPr>
            <a:r>
              <a:rPr lang="en-US" dirty="0" smtClean="0"/>
              <a:t>Repeat the steps that we used to locate articles on prevention of Diabetes.</a:t>
            </a:r>
          </a:p>
          <a:p>
            <a:pPr marL="342900" indent="-342900">
              <a:buAutoNum type="arabicParenR"/>
            </a:pPr>
            <a:r>
              <a:rPr lang="en-US" dirty="0" smtClean="0"/>
              <a:t>Then using the same steps locate articles on the prevention of Hypertension.</a:t>
            </a:r>
          </a:p>
          <a:p>
            <a:pPr marL="342900" indent="-342900">
              <a:buAutoNum type="arabicParenR"/>
            </a:pPr>
            <a:r>
              <a:rPr lang="en-US" dirty="0" smtClean="0"/>
              <a:t>Then locate articles on </a:t>
            </a:r>
            <a:r>
              <a:rPr lang="en-US" dirty="0"/>
              <a:t>H</a:t>
            </a:r>
            <a:r>
              <a:rPr lang="en-US" dirty="0" smtClean="0"/>
              <a:t>ispanic Americans.</a:t>
            </a:r>
          </a:p>
          <a:p>
            <a:pPr marL="342900" indent="-342900">
              <a:buAutoNum type="arabicParenR"/>
            </a:pPr>
            <a:r>
              <a:rPr lang="en-US" dirty="0" smtClean="0"/>
              <a:t>Do these steps one at a time, do not try to combine.</a:t>
            </a:r>
          </a:p>
          <a:p>
            <a:pPr marL="342900" indent="-342900">
              <a:buAutoNum type="arabicParenR"/>
            </a:pPr>
            <a:r>
              <a:rPr lang="en-US" dirty="0" smtClean="0"/>
              <a:t>Refer to the earlier slides if you need a refresher.</a:t>
            </a:r>
          </a:p>
          <a:p>
            <a:pPr marL="342900" indent="-342900">
              <a:buAutoNum type="arabicParenR"/>
            </a:pPr>
            <a:endParaRPr lang="en-US" dirty="0" smtClean="0"/>
          </a:p>
        </p:txBody>
      </p:sp>
    </p:spTree>
    <p:extLst>
      <p:ext uri="{BB962C8B-B14F-4D97-AF65-F5344CB8AC3E}">
        <p14:creationId xmlns:p14="http://schemas.microsoft.com/office/powerpoint/2010/main" val="652664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010"/>
          <a:stretch/>
        </p:blipFill>
        <p:spPr>
          <a:xfrm>
            <a:off x="-1435" y="0"/>
            <a:ext cx="9145435" cy="4739640"/>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3204762" y="286119"/>
            <a:ext cx="1366520" cy="4296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5057775"/>
            <a:ext cx="9368852" cy="646331"/>
          </a:xfrm>
          <a:prstGeom prst="rect">
            <a:avLst/>
          </a:prstGeom>
          <a:noFill/>
        </p:spPr>
        <p:txBody>
          <a:bodyPr wrap="square" rtlCol="0">
            <a:spAutoFit/>
          </a:bodyPr>
          <a:lstStyle/>
          <a:p>
            <a:r>
              <a:rPr lang="en-US" dirty="0" smtClean="0"/>
              <a:t>After you have searched for all three concepts</a:t>
            </a:r>
            <a:r>
              <a:rPr lang="mr-IN" dirty="0" smtClean="0"/>
              <a:t>…</a:t>
            </a:r>
            <a:r>
              <a:rPr lang="en-US" dirty="0" smtClean="0"/>
              <a:t>on the PubMed Homepage click on “ADVANCED”, you will see something like this below</a:t>
            </a:r>
            <a:r>
              <a:rPr lang="mr-IN" dirty="0" smtClean="0"/>
              <a:t>…</a:t>
            </a:r>
            <a:r>
              <a:rPr lang="en-US" dirty="0" smtClean="0"/>
              <a:t>remember the numbers will be different.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 y="5928552"/>
            <a:ext cx="9144000" cy="721583"/>
          </a:xfrm>
          <a:prstGeom prst="rect">
            <a:avLst/>
          </a:prstGeom>
        </p:spPr>
      </p:pic>
    </p:spTree>
    <p:extLst>
      <p:ext uri="{BB962C8B-B14F-4D97-AF65-F5344CB8AC3E}">
        <p14:creationId xmlns:p14="http://schemas.microsoft.com/office/powerpoint/2010/main" val="1212883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143449"/>
            <a:ext cx="7213600" cy="2301198"/>
          </a:xfrm>
          <a:prstGeom prst="rect">
            <a:avLst/>
          </a:prstGeom>
          <a:ln>
            <a:solidFill>
              <a:schemeClr val="accent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200" y="2603500"/>
            <a:ext cx="7213600" cy="1651000"/>
          </a:xfrm>
          <a:prstGeom prst="rect">
            <a:avLst/>
          </a:prstGeom>
          <a:ln>
            <a:solidFill>
              <a:schemeClr val="accent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909221"/>
            <a:ext cx="9144000" cy="721583"/>
          </a:xfrm>
          <a:prstGeom prst="rect">
            <a:avLst/>
          </a:prstGeom>
          <a:ln>
            <a:solidFill>
              <a:schemeClr val="accent1"/>
            </a:solidFill>
          </a:ln>
        </p:spPr>
      </p:pic>
      <p:sp>
        <p:nvSpPr>
          <p:cNvPr id="6" name="TextBox 5"/>
          <p:cNvSpPr txBox="1"/>
          <p:nvPr/>
        </p:nvSpPr>
        <p:spPr>
          <a:xfrm>
            <a:off x="269823" y="5861154"/>
            <a:ext cx="8664315" cy="646331"/>
          </a:xfrm>
          <a:prstGeom prst="rect">
            <a:avLst/>
          </a:prstGeom>
          <a:noFill/>
        </p:spPr>
        <p:txBody>
          <a:bodyPr wrap="square" rtlCol="0">
            <a:spAutoFit/>
          </a:bodyPr>
          <a:lstStyle/>
          <a:p>
            <a:r>
              <a:rPr lang="en-US" dirty="0" smtClean="0"/>
              <a:t>“ADD” the terms you want to combine, start with the concepts that are to be “ORed”</a:t>
            </a:r>
          </a:p>
          <a:p>
            <a:r>
              <a:rPr lang="en-US" dirty="0" smtClean="0"/>
              <a:t>Then “ADD” the concept to be “ANDed” and then “SEARCH” using the red button.</a:t>
            </a:r>
            <a:endParaRPr lang="en-US" dirty="0"/>
          </a:p>
        </p:txBody>
      </p:sp>
      <p:sp>
        <p:nvSpPr>
          <p:cNvPr id="7" name="TextBox 6"/>
          <p:cNvSpPr txBox="1"/>
          <p:nvPr/>
        </p:nvSpPr>
        <p:spPr>
          <a:xfrm>
            <a:off x="269823" y="614597"/>
            <a:ext cx="584616" cy="369332"/>
          </a:xfrm>
          <a:prstGeom prst="rect">
            <a:avLst/>
          </a:prstGeom>
          <a:noFill/>
        </p:spPr>
        <p:txBody>
          <a:bodyPr wrap="square" rtlCol="0">
            <a:spAutoFit/>
          </a:bodyPr>
          <a:lstStyle/>
          <a:p>
            <a:r>
              <a:rPr lang="en-US" dirty="0" smtClean="0"/>
              <a:t>1) </a:t>
            </a:r>
            <a:endParaRPr lang="en-US" dirty="0"/>
          </a:p>
        </p:txBody>
      </p:sp>
      <p:sp>
        <p:nvSpPr>
          <p:cNvPr id="8" name="TextBox 7"/>
          <p:cNvSpPr txBox="1"/>
          <p:nvPr/>
        </p:nvSpPr>
        <p:spPr>
          <a:xfrm>
            <a:off x="373089" y="2766693"/>
            <a:ext cx="584616" cy="369332"/>
          </a:xfrm>
          <a:prstGeom prst="rect">
            <a:avLst/>
          </a:prstGeom>
          <a:noFill/>
        </p:spPr>
        <p:txBody>
          <a:bodyPr wrap="square" rtlCol="0">
            <a:spAutoFit/>
          </a:bodyPr>
          <a:lstStyle/>
          <a:p>
            <a:r>
              <a:rPr lang="en-US" dirty="0"/>
              <a:t>2</a:t>
            </a:r>
            <a:r>
              <a:rPr lang="en-US" dirty="0" smtClean="0"/>
              <a:t>) </a:t>
            </a:r>
            <a:endParaRPr lang="en-US" dirty="0"/>
          </a:p>
        </p:txBody>
      </p:sp>
    </p:spTree>
    <p:extLst>
      <p:ext uri="{BB962C8B-B14F-4D97-AF65-F5344CB8AC3E}">
        <p14:creationId xmlns:p14="http://schemas.microsoft.com/office/powerpoint/2010/main" val="1894495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92" y="609392"/>
            <a:ext cx="8438007" cy="445373"/>
          </a:xfrm>
          <a:prstGeom prst="rect">
            <a:avLst/>
          </a:prstGeom>
        </p:spPr>
      </p:pic>
      <p:sp>
        <p:nvSpPr>
          <p:cNvPr id="3" name="TextBox 2"/>
          <p:cNvSpPr txBox="1"/>
          <p:nvPr/>
        </p:nvSpPr>
        <p:spPr>
          <a:xfrm>
            <a:off x="614597" y="1364105"/>
            <a:ext cx="7884826" cy="369332"/>
          </a:xfrm>
          <a:prstGeom prst="rect">
            <a:avLst/>
          </a:prstGeom>
          <a:noFill/>
        </p:spPr>
        <p:txBody>
          <a:bodyPr wrap="square" rtlCol="0">
            <a:spAutoFit/>
          </a:bodyPr>
          <a:lstStyle/>
          <a:p>
            <a:r>
              <a:rPr lang="en-US" dirty="0" smtClean="0"/>
              <a:t>This will be your new strategy</a:t>
            </a:r>
            <a:r>
              <a:rPr lang="mr-IN" dirty="0" smtClean="0"/>
              <a:t>…</a:t>
            </a:r>
            <a:r>
              <a:rPr lang="en-US" dirty="0" smtClean="0"/>
              <a:t>and the results will look something like this: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93" y="2018250"/>
            <a:ext cx="7734925" cy="4110466"/>
          </a:xfrm>
          <a:prstGeom prst="rect">
            <a:avLst/>
          </a:prstGeom>
          <a:ln>
            <a:solidFill>
              <a:schemeClr val="accent1"/>
            </a:solidFill>
          </a:ln>
        </p:spPr>
      </p:pic>
    </p:spTree>
    <p:extLst>
      <p:ext uri="{BB962C8B-B14F-4D97-AF65-F5344CB8AC3E}">
        <p14:creationId xmlns:p14="http://schemas.microsoft.com/office/powerpoint/2010/main" val="212679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2" name="TextBox 1"/>
          <p:cNvSpPr txBox="1"/>
          <p:nvPr/>
        </p:nvSpPr>
        <p:spPr>
          <a:xfrm>
            <a:off x="6720840" y="320040"/>
            <a:ext cx="2286000" cy="3970318"/>
          </a:xfrm>
          <a:prstGeom prst="rect">
            <a:avLst/>
          </a:prstGeom>
          <a:noFill/>
        </p:spPr>
        <p:txBody>
          <a:bodyPr wrap="square" rtlCol="0">
            <a:spAutoFit/>
          </a:bodyPr>
          <a:lstStyle/>
          <a:p>
            <a:r>
              <a:rPr lang="en-US" dirty="0"/>
              <a:t>This is an example of: “All the published literature” each dot represents a journal</a:t>
            </a:r>
            <a:r>
              <a:rPr lang="mr-IN" dirty="0" smtClean="0"/>
              <a:t>…</a:t>
            </a:r>
            <a:endParaRPr lang="en-US" dirty="0" smtClean="0"/>
          </a:p>
          <a:p>
            <a:endParaRPr lang="en-US" dirty="0"/>
          </a:p>
          <a:p>
            <a:r>
              <a:rPr lang="en-US" dirty="0" smtClean="0"/>
              <a:t>We can’t </a:t>
            </a:r>
            <a:r>
              <a:rPr lang="en-US" dirty="0"/>
              <a:t>see all of them but I’m sure you get the idea...there are lots, and lots of journals and lots, and lots of published </a:t>
            </a:r>
            <a:r>
              <a:rPr lang="en-US" dirty="0" smtClean="0"/>
              <a:t>articles within these journals.</a:t>
            </a:r>
            <a:endParaRPr lang="en-US" dirty="0"/>
          </a:p>
          <a:p>
            <a:endParaRPr lang="en-US" dirty="0"/>
          </a:p>
        </p:txBody>
      </p:sp>
    </p:spTree>
    <p:extLst>
      <p:ext uri="{BB962C8B-B14F-4D97-AF65-F5344CB8AC3E}">
        <p14:creationId xmlns:p14="http://schemas.microsoft.com/office/powerpoint/2010/main" val="1007085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1573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2308" y="750756"/>
            <a:ext cx="6858085" cy="1108024"/>
          </a:xfrm>
          <a:prstGeom prst="rect">
            <a:avLst/>
          </a:prstGeom>
          <a:ln w="28575">
            <a:solidFill>
              <a:schemeClr val="accent1"/>
            </a:solidFill>
          </a:ln>
        </p:spPr>
      </p:pic>
      <p:sp>
        <p:nvSpPr>
          <p:cNvPr id="4" name="TextBox 3"/>
          <p:cNvSpPr txBox="1"/>
          <p:nvPr/>
        </p:nvSpPr>
        <p:spPr>
          <a:xfrm>
            <a:off x="5015730" y="2234731"/>
            <a:ext cx="3843457" cy="4247317"/>
          </a:xfrm>
          <a:prstGeom prst="rect">
            <a:avLst/>
          </a:prstGeom>
          <a:noFill/>
        </p:spPr>
        <p:txBody>
          <a:bodyPr wrap="square" rtlCol="0">
            <a:spAutoFit/>
          </a:bodyPr>
          <a:lstStyle/>
          <a:p>
            <a:r>
              <a:rPr lang="en-US" dirty="0" smtClean="0"/>
              <a:t>In the upper left corner</a:t>
            </a:r>
            <a:r>
              <a:rPr lang="mr-IN" dirty="0" smtClean="0"/>
              <a:t>…</a:t>
            </a:r>
            <a:endParaRPr lang="en-US" dirty="0" smtClean="0"/>
          </a:p>
          <a:p>
            <a:r>
              <a:rPr lang="en-US" dirty="0" smtClean="0"/>
              <a:t>LOCATE: “Article Types”</a:t>
            </a:r>
          </a:p>
          <a:p>
            <a:endParaRPr lang="en-US" dirty="0"/>
          </a:p>
          <a:p>
            <a:r>
              <a:rPr lang="en-US" dirty="0" smtClean="0"/>
              <a:t>Select ”CUSTOMIZE”</a:t>
            </a:r>
          </a:p>
          <a:p>
            <a:endParaRPr lang="en-US" dirty="0"/>
          </a:p>
          <a:p>
            <a:r>
              <a:rPr lang="en-US" dirty="0" smtClean="0"/>
              <a:t>Then select: </a:t>
            </a:r>
          </a:p>
          <a:p>
            <a:r>
              <a:rPr lang="en-US" dirty="0" smtClean="0"/>
              <a:t>Guideline</a:t>
            </a:r>
          </a:p>
          <a:p>
            <a:r>
              <a:rPr lang="en-US" dirty="0" smtClean="0"/>
              <a:t>Meta-analysis</a:t>
            </a:r>
          </a:p>
          <a:p>
            <a:r>
              <a:rPr lang="en-US" dirty="0" smtClean="0"/>
              <a:t>Practice Guideline</a:t>
            </a:r>
          </a:p>
          <a:p>
            <a:r>
              <a:rPr lang="en-US" dirty="0" smtClean="0"/>
              <a:t>Randomized controlled trials</a:t>
            </a:r>
          </a:p>
          <a:p>
            <a:endParaRPr lang="en-US" dirty="0"/>
          </a:p>
          <a:p>
            <a:r>
              <a:rPr lang="en-US" dirty="0" smtClean="0"/>
              <a:t>Then click on the Blue “SHOW” button</a:t>
            </a:r>
          </a:p>
          <a:p>
            <a:endParaRPr lang="en-US" dirty="0"/>
          </a:p>
          <a:p>
            <a:r>
              <a:rPr lang="en-US" dirty="0" smtClean="0"/>
              <a:t>The results do not change until you activate the filter(s).</a:t>
            </a:r>
            <a:endParaRPr lang="en-US" dirty="0"/>
          </a:p>
        </p:txBody>
      </p:sp>
    </p:spTree>
    <p:extLst>
      <p:ext uri="{BB962C8B-B14F-4D97-AF65-F5344CB8AC3E}">
        <p14:creationId xmlns:p14="http://schemas.microsoft.com/office/powerpoint/2010/main" val="119843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3088"/>
            <a:ext cx="9144000" cy="418743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70877"/>
            <a:ext cx="9144000" cy="4916245"/>
          </a:xfrm>
          <a:prstGeom prst="rect">
            <a:avLst/>
          </a:prstGeom>
        </p:spPr>
      </p:pic>
      <p:sp>
        <p:nvSpPr>
          <p:cNvPr id="4" name="TextBox 3"/>
          <p:cNvSpPr txBox="1"/>
          <p:nvPr/>
        </p:nvSpPr>
        <p:spPr>
          <a:xfrm>
            <a:off x="329784" y="149902"/>
            <a:ext cx="8394491" cy="646331"/>
          </a:xfrm>
          <a:prstGeom prst="rect">
            <a:avLst/>
          </a:prstGeom>
          <a:noFill/>
        </p:spPr>
        <p:txBody>
          <a:bodyPr wrap="square" rtlCol="0">
            <a:spAutoFit/>
          </a:bodyPr>
          <a:lstStyle/>
          <a:p>
            <a:r>
              <a:rPr lang="en-US" dirty="0" smtClean="0"/>
              <a:t>The filters are activated when you click on them. Here we see some of the results where RCTs have been activated. </a:t>
            </a:r>
            <a:endParaRPr lang="en-US" dirty="0"/>
          </a:p>
        </p:txBody>
      </p:sp>
      <p:sp>
        <p:nvSpPr>
          <p:cNvPr id="5" name="TextBox 4"/>
          <p:cNvSpPr txBox="1"/>
          <p:nvPr/>
        </p:nvSpPr>
        <p:spPr>
          <a:xfrm>
            <a:off x="3582649" y="1484026"/>
            <a:ext cx="5141626" cy="923330"/>
          </a:xfrm>
          <a:prstGeom prst="rect">
            <a:avLst/>
          </a:prstGeom>
          <a:noFill/>
        </p:spPr>
        <p:txBody>
          <a:bodyPr wrap="square" rtlCol="0">
            <a:spAutoFit/>
          </a:bodyPr>
          <a:lstStyle/>
          <a:p>
            <a:r>
              <a:rPr lang="en-US" dirty="0" smtClean="0"/>
              <a:t>When you change format to “ABSTRACT” you will be able to see  the abstract and                              </a:t>
            </a:r>
          </a:p>
          <a:p>
            <a:r>
              <a:rPr lang="en-US" dirty="0" smtClean="0"/>
              <a:t>links to full-text</a:t>
            </a:r>
            <a:endParaRPr lang="en-US"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186" r="-1"/>
          <a:stretch/>
        </p:blipFill>
        <p:spPr>
          <a:xfrm>
            <a:off x="6426408" y="1771320"/>
            <a:ext cx="1671820" cy="442889"/>
          </a:xfrm>
          <a:prstGeom prst="rect">
            <a:avLst/>
          </a:prstGeom>
        </p:spPr>
      </p:pic>
      <p:cxnSp>
        <p:nvCxnSpPr>
          <p:cNvPr id="7" name="Straight Arrow Connector 6"/>
          <p:cNvCxnSpPr/>
          <p:nvPr/>
        </p:nvCxnSpPr>
        <p:spPr>
          <a:xfrm flipH="1" flipV="1">
            <a:off x="3440245" y="1377936"/>
            <a:ext cx="1911244" cy="2651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4353" y="1428257"/>
            <a:ext cx="2102996" cy="4296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2294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546" y="0"/>
            <a:ext cx="7939216" cy="6858000"/>
          </a:xfrm>
          <a:prstGeom prst="rect">
            <a:avLst/>
          </a:prstGeom>
        </p:spPr>
      </p:pic>
      <p:sp>
        <p:nvSpPr>
          <p:cNvPr id="3" name="Rounded Rectangle 2"/>
          <p:cNvSpPr/>
          <p:nvPr/>
        </p:nvSpPr>
        <p:spPr>
          <a:xfrm>
            <a:off x="6779697" y="237638"/>
            <a:ext cx="1366520" cy="4296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5363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032" y="0"/>
            <a:ext cx="4697935" cy="6858000"/>
          </a:xfrm>
          <a:prstGeom prst="rect">
            <a:avLst/>
          </a:prstGeom>
        </p:spPr>
      </p:pic>
      <p:sp>
        <p:nvSpPr>
          <p:cNvPr id="8" name="Rounded Rectangle 7"/>
          <p:cNvSpPr/>
          <p:nvPr/>
        </p:nvSpPr>
        <p:spPr>
          <a:xfrm>
            <a:off x="2342608" y="477483"/>
            <a:ext cx="1366520" cy="4296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8593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other information does the article help you with?</a:t>
            </a:r>
            <a:endParaRPr lang="en-US" dirty="0"/>
          </a:p>
        </p:txBody>
      </p:sp>
      <p:sp>
        <p:nvSpPr>
          <p:cNvPr id="3" name="Text Placeholder 2"/>
          <p:cNvSpPr>
            <a:spLocks noGrp="1"/>
          </p:cNvSpPr>
          <p:nvPr>
            <p:ph type="body" idx="1"/>
          </p:nvPr>
        </p:nvSpPr>
        <p:spPr/>
        <p:txBody>
          <a:bodyPr/>
          <a:lstStyle/>
          <a:p>
            <a:r>
              <a:rPr lang="en-US" dirty="0" smtClean="0"/>
              <a:t>Lists of indexing terms (</a:t>
            </a:r>
            <a:r>
              <a:rPr lang="en-US" dirty="0" err="1" smtClean="0"/>
              <a:t>MeSH</a:t>
            </a:r>
            <a:r>
              <a:rPr lang="en-US" dirty="0" smtClean="0"/>
              <a:t>) terms that can be used for refining your search!</a:t>
            </a:r>
            <a:endParaRPr lang="en-US" dirty="0"/>
          </a:p>
        </p:txBody>
      </p:sp>
    </p:spTree>
    <p:extLst>
      <p:ext uri="{BB962C8B-B14F-4D97-AF65-F5344CB8AC3E}">
        <p14:creationId xmlns:p14="http://schemas.microsoft.com/office/powerpoint/2010/main" val="1422224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433733" cy="6858000"/>
          </a:xfrm>
          <a:prstGeom prst="rect">
            <a:avLst/>
          </a:prstGeom>
        </p:spPr>
      </p:pic>
      <p:sp>
        <p:nvSpPr>
          <p:cNvPr id="3" name="Rounded Rectangle 2"/>
          <p:cNvSpPr/>
          <p:nvPr/>
        </p:nvSpPr>
        <p:spPr>
          <a:xfrm>
            <a:off x="42865" y="6479138"/>
            <a:ext cx="3514724" cy="3645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100638" y="4429125"/>
            <a:ext cx="3443288" cy="1754326"/>
          </a:xfrm>
          <a:prstGeom prst="rect">
            <a:avLst/>
          </a:prstGeom>
          <a:noFill/>
          <a:ln>
            <a:solidFill>
              <a:schemeClr val="accent1"/>
            </a:solidFill>
          </a:ln>
        </p:spPr>
        <p:txBody>
          <a:bodyPr wrap="square" rtlCol="0">
            <a:spAutoFit/>
          </a:bodyPr>
          <a:lstStyle/>
          <a:p>
            <a:r>
              <a:rPr lang="en-US" dirty="0" smtClean="0"/>
              <a:t>Click on the </a:t>
            </a:r>
            <a:r>
              <a:rPr lang="en-US" dirty="0" err="1" smtClean="0"/>
              <a:t>MeSH</a:t>
            </a:r>
            <a:r>
              <a:rPr lang="en-US" dirty="0" smtClean="0"/>
              <a:t> terms which you will find under the full citation of most of your articles. When you click on that it will show you the headings that have been used to tag this article. See the next slide.</a:t>
            </a:r>
            <a:endParaRPr lang="en-US" dirty="0"/>
          </a:p>
        </p:txBody>
      </p:sp>
      <p:cxnSp>
        <p:nvCxnSpPr>
          <p:cNvPr id="6" name="Straight Arrow Connector 5"/>
          <p:cNvCxnSpPr/>
          <p:nvPr/>
        </p:nvCxnSpPr>
        <p:spPr>
          <a:xfrm flipH="1">
            <a:off x="1800228" y="4543425"/>
            <a:ext cx="3300410" cy="19357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047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12" y="0"/>
            <a:ext cx="3814075" cy="6858000"/>
          </a:xfrm>
          <a:prstGeom prst="rect">
            <a:avLst/>
          </a:prstGeom>
          <a:ln>
            <a:solidFill>
              <a:schemeClr val="accent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275" y="3278187"/>
            <a:ext cx="3441700" cy="2273300"/>
          </a:xfrm>
          <a:prstGeom prst="rect">
            <a:avLst/>
          </a:prstGeom>
          <a:ln>
            <a:solidFill>
              <a:schemeClr val="accent1"/>
            </a:solidFill>
          </a:ln>
        </p:spPr>
      </p:pic>
      <p:sp>
        <p:nvSpPr>
          <p:cNvPr id="5" name="Rounded Rectangle 4"/>
          <p:cNvSpPr/>
          <p:nvPr/>
        </p:nvSpPr>
        <p:spPr>
          <a:xfrm>
            <a:off x="6525576" y="5221286"/>
            <a:ext cx="2132647" cy="3016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672013" y="185744"/>
            <a:ext cx="4100512" cy="2862322"/>
          </a:xfrm>
          <a:prstGeom prst="rect">
            <a:avLst/>
          </a:prstGeom>
          <a:noFill/>
        </p:spPr>
        <p:txBody>
          <a:bodyPr wrap="square" rtlCol="0">
            <a:spAutoFit/>
          </a:bodyPr>
          <a:lstStyle/>
          <a:p>
            <a:r>
              <a:rPr lang="en-US" dirty="0" smtClean="0"/>
              <a:t>Here are the </a:t>
            </a:r>
            <a:r>
              <a:rPr lang="en-US" dirty="0" err="1" smtClean="0"/>
              <a:t>MeSH</a:t>
            </a:r>
            <a:r>
              <a:rPr lang="en-US" dirty="0" smtClean="0"/>
              <a:t> headings for the article that was just located. When you click on a individual heading it will give you a number of options. When you choose the option to “Search in </a:t>
            </a:r>
            <a:r>
              <a:rPr lang="en-US" dirty="0" err="1" smtClean="0"/>
              <a:t>MeSH</a:t>
            </a:r>
            <a:r>
              <a:rPr lang="en-US" dirty="0" smtClean="0"/>
              <a:t>” you will find more information on the term. Notice under “Research </a:t>
            </a:r>
            <a:r>
              <a:rPr lang="en-US" dirty="0"/>
              <a:t>D</a:t>
            </a:r>
            <a:r>
              <a:rPr lang="en-US" dirty="0" smtClean="0"/>
              <a:t>esign” there is the more specific term:                   “Numbers Needed to Treat”, one of the concept needed for your exercise.</a:t>
            </a:r>
            <a:endParaRPr lang="en-US" dirty="0"/>
          </a:p>
        </p:txBody>
      </p:sp>
      <p:sp>
        <p:nvSpPr>
          <p:cNvPr id="7" name="TextBox 6"/>
          <p:cNvSpPr txBox="1"/>
          <p:nvPr/>
        </p:nvSpPr>
        <p:spPr>
          <a:xfrm>
            <a:off x="4714874" y="5686425"/>
            <a:ext cx="4429125" cy="923330"/>
          </a:xfrm>
          <a:prstGeom prst="rect">
            <a:avLst/>
          </a:prstGeom>
          <a:noFill/>
        </p:spPr>
        <p:txBody>
          <a:bodyPr wrap="square" rtlCol="0">
            <a:spAutoFit/>
          </a:bodyPr>
          <a:lstStyle/>
          <a:p>
            <a:r>
              <a:rPr lang="en-US" dirty="0" smtClean="0"/>
              <a:t>Indexers index to the most specific term, so you may consider choosing this term and “</a:t>
            </a:r>
            <a:r>
              <a:rPr lang="en-US" dirty="0" err="1" smtClean="0"/>
              <a:t>AND”ing</a:t>
            </a:r>
            <a:r>
              <a:rPr lang="en-US" dirty="0" smtClean="0"/>
              <a:t> with your other subject headings.</a:t>
            </a:r>
            <a:endParaRPr lang="en-US" dirty="0"/>
          </a:p>
        </p:txBody>
      </p:sp>
    </p:spTree>
    <p:extLst>
      <p:ext uri="{BB962C8B-B14F-4D97-AF65-F5344CB8AC3E}">
        <p14:creationId xmlns:p14="http://schemas.microsoft.com/office/powerpoint/2010/main" val="1884955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62" y="414338"/>
            <a:ext cx="6947487" cy="644366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238" y="4357688"/>
            <a:ext cx="3441700" cy="2273300"/>
          </a:xfrm>
          <a:prstGeom prst="rect">
            <a:avLst/>
          </a:prstGeom>
          <a:ln>
            <a:solidFill>
              <a:schemeClr val="accent1"/>
            </a:solidFill>
          </a:ln>
        </p:spPr>
      </p:pic>
      <p:sp>
        <p:nvSpPr>
          <p:cNvPr id="4" name="TextBox 3"/>
          <p:cNvSpPr txBox="1"/>
          <p:nvPr/>
        </p:nvSpPr>
        <p:spPr>
          <a:xfrm>
            <a:off x="5202238" y="157163"/>
            <a:ext cx="3941762" cy="1200329"/>
          </a:xfrm>
          <a:prstGeom prst="rect">
            <a:avLst/>
          </a:prstGeom>
          <a:noFill/>
          <a:ln>
            <a:solidFill>
              <a:schemeClr val="accent1"/>
            </a:solidFill>
          </a:ln>
        </p:spPr>
        <p:txBody>
          <a:bodyPr wrap="square" rtlCol="0">
            <a:spAutoFit/>
          </a:bodyPr>
          <a:lstStyle/>
          <a:p>
            <a:r>
              <a:rPr lang="en-US" dirty="0" smtClean="0"/>
              <a:t>Now that you know how to manipulate the database</a:t>
            </a:r>
            <a:r>
              <a:rPr lang="mr-IN" dirty="0" smtClean="0"/>
              <a:t>…</a:t>
            </a:r>
            <a:r>
              <a:rPr lang="en-US" dirty="0" smtClean="0"/>
              <a:t>you can locate other </a:t>
            </a:r>
            <a:r>
              <a:rPr lang="en-US" dirty="0" err="1" smtClean="0"/>
              <a:t>MeSH</a:t>
            </a:r>
            <a:r>
              <a:rPr lang="en-US" dirty="0" smtClean="0"/>
              <a:t> subject headings to assist with your research. Here are a few examples:</a:t>
            </a:r>
            <a:endParaRPr lang="en-US" dirty="0"/>
          </a:p>
        </p:txBody>
      </p:sp>
      <p:sp>
        <p:nvSpPr>
          <p:cNvPr id="5" name="Rounded Rectangle 4"/>
          <p:cNvSpPr/>
          <p:nvPr/>
        </p:nvSpPr>
        <p:spPr>
          <a:xfrm>
            <a:off x="2471196" y="5150406"/>
            <a:ext cx="1366520" cy="3359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6239827" y="6329363"/>
            <a:ext cx="2132647" cy="3016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2528348" y="5786443"/>
            <a:ext cx="843504" cy="2714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0816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Remember:</a:t>
            </a:r>
            <a:endParaRPr lang="en-US" dirty="0"/>
          </a:p>
        </p:txBody>
      </p:sp>
      <p:sp>
        <p:nvSpPr>
          <p:cNvPr id="3" name="Subtitle 2"/>
          <p:cNvSpPr>
            <a:spLocks noGrp="1"/>
          </p:cNvSpPr>
          <p:nvPr>
            <p:ph type="subTitle" idx="1"/>
          </p:nvPr>
        </p:nvSpPr>
        <p:spPr/>
        <p:txBody>
          <a:bodyPr>
            <a:noAutofit/>
          </a:bodyPr>
          <a:lstStyle/>
          <a:p>
            <a:pPr algn="l"/>
            <a:r>
              <a:rPr lang="en-US" sz="3200" dirty="0" smtClean="0"/>
              <a:t>You can search your PDF for ARR, RR, OR, NTT or the Full-text of these acronyms by using the “FIND” option usually found under “EDIT.”</a:t>
            </a:r>
            <a:endParaRPr lang="en-US" sz="3200" dirty="0"/>
          </a:p>
        </p:txBody>
      </p:sp>
    </p:spTree>
    <p:extLst>
      <p:ext uri="{BB962C8B-B14F-4D97-AF65-F5344CB8AC3E}">
        <p14:creationId xmlns:p14="http://schemas.microsoft.com/office/powerpoint/2010/main" val="1615958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Before you search</a:t>
            </a:r>
            <a:r>
              <a:rPr lang="mr-IN" dirty="0" smtClean="0"/>
              <a:t>…</a:t>
            </a:r>
            <a:r>
              <a:rPr lang="en-US" dirty="0" smtClean="0"/>
              <a:t/>
            </a:r>
            <a:br>
              <a:rPr lang="en-US" dirty="0" smtClean="0"/>
            </a:br>
            <a:r>
              <a:rPr lang="en-US" dirty="0" smtClean="0"/>
              <a:t> play the matching game!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19186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6" name="TextBox 5"/>
          <p:cNvSpPr txBox="1"/>
          <p:nvPr/>
        </p:nvSpPr>
        <p:spPr>
          <a:xfrm>
            <a:off x="107226" y="100475"/>
            <a:ext cx="4004841" cy="1077218"/>
          </a:xfrm>
          <a:prstGeom prst="rect">
            <a:avLst/>
          </a:prstGeom>
          <a:solidFill>
            <a:schemeClr val="bg1"/>
          </a:solidFill>
        </p:spPr>
        <p:txBody>
          <a:bodyPr wrap="square" rtlCol="0">
            <a:spAutoFit/>
          </a:bodyPr>
          <a:lstStyle/>
          <a:p>
            <a:r>
              <a:rPr lang="en-US" sz="3200" dirty="0" smtClean="0"/>
              <a:t>Different Databases = Different </a:t>
            </a:r>
            <a:r>
              <a:rPr lang="en-US" sz="3200" dirty="0"/>
              <a:t>J</a:t>
            </a:r>
            <a:r>
              <a:rPr lang="en-US" sz="3200" dirty="0" smtClean="0"/>
              <a:t>ournals</a:t>
            </a:r>
            <a:endParaRPr lang="en-US" sz="3200" dirty="0"/>
          </a:p>
        </p:txBody>
      </p:sp>
      <p:sp>
        <p:nvSpPr>
          <p:cNvPr id="2" name="TextBox 1"/>
          <p:cNvSpPr txBox="1"/>
          <p:nvPr/>
        </p:nvSpPr>
        <p:spPr>
          <a:xfrm>
            <a:off x="6705600" y="100475"/>
            <a:ext cx="2286000" cy="6740307"/>
          </a:xfrm>
          <a:prstGeom prst="rect">
            <a:avLst/>
          </a:prstGeom>
          <a:noFill/>
        </p:spPr>
        <p:txBody>
          <a:bodyPr wrap="square" rtlCol="0">
            <a:spAutoFit/>
          </a:bodyPr>
          <a:lstStyle/>
          <a:p>
            <a:r>
              <a:rPr lang="en-US" dirty="0"/>
              <a:t>Databases index journal </a:t>
            </a:r>
            <a:r>
              <a:rPr lang="en-US" dirty="0" smtClean="0"/>
              <a:t>articles</a:t>
            </a:r>
          </a:p>
          <a:p>
            <a:r>
              <a:rPr lang="en-US" dirty="0" smtClean="0"/>
              <a:t>so that the articles can be located. </a:t>
            </a:r>
          </a:p>
          <a:p>
            <a:endParaRPr lang="en-US" dirty="0"/>
          </a:p>
          <a:p>
            <a:r>
              <a:rPr lang="en-US" dirty="0" smtClean="0"/>
              <a:t>Some </a:t>
            </a:r>
            <a:r>
              <a:rPr lang="en-US" dirty="0"/>
              <a:t>journals are unique and </a:t>
            </a:r>
            <a:r>
              <a:rPr lang="en-US" dirty="0" smtClean="0"/>
              <a:t>these articles are </a:t>
            </a:r>
            <a:r>
              <a:rPr lang="en-US" dirty="0"/>
              <a:t>indexed only in </a:t>
            </a:r>
            <a:r>
              <a:rPr lang="en-US" dirty="0" smtClean="0"/>
              <a:t>one database </a:t>
            </a:r>
            <a:r>
              <a:rPr lang="en-US" dirty="0"/>
              <a:t>like the ones on the right </a:t>
            </a:r>
            <a:r>
              <a:rPr lang="en-US" dirty="0" smtClean="0"/>
              <a:t>side. </a:t>
            </a:r>
          </a:p>
          <a:p>
            <a:endParaRPr lang="en-US" dirty="0"/>
          </a:p>
          <a:p>
            <a:r>
              <a:rPr lang="en-US" dirty="0" smtClean="0"/>
              <a:t>Other journals may </a:t>
            </a:r>
            <a:r>
              <a:rPr lang="en-US" dirty="0"/>
              <a:t>be </a:t>
            </a:r>
            <a:r>
              <a:rPr lang="en-US" dirty="0" smtClean="0"/>
              <a:t>indexed in </a:t>
            </a:r>
            <a:r>
              <a:rPr lang="en-US" dirty="0"/>
              <a:t>more than one database as in the overlapping circles on the left side</a:t>
            </a:r>
            <a:r>
              <a:rPr lang="en-US" dirty="0" smtClean="0"/>
              <a:t>.</a:t>
            </a:r>
          </a:p>
          <a:p>
            <a:endParaRPr lang="en-US" dirty="0"/>
          </a:p>
          <a:p>
            <a:r>
              <a:rPr lang="en-US" dirty="0"/>
              <a:t>I</a:t>
            </a:r>
            <a:r>
              <a:rPr lang="en-US" dirty="0" smtClean="0"/>
              <a:t>ndexing </a:t>
            </a:r>
            <a:r>
              <a:rPr lang="en-US" dirty="0"/>
              <a:t>refers to the organization of data according to a specific </a:t>
            </a:r>
            <a:r>
              <a:rPr lang="en-US" dirty="0" smtClean="0"/>
              <a:t>plan</a:t>
            </a:r>
            <a:r>
              <a:rPr lang="is-IS" smtClean="0"/>
              <a:t>…like “tags” in Twitter.</a:t>
            </a:r>
            <a:endParaRPr lang="en-US" dirty="0"/>
          </a:p>
          <a:p>
            <a:endParaRPr lang="en-US" dirty="0"/>
          </a:p>
        </p:txBody>
      </p:sp>
    </p:spTree>
    <p:extLst>
      <p:ext uri="{BB962C8B-B14F-4D97-AF65-F5344CB8AC3E}">
        <p14:creationId xmlns:p14="http://schemas.microsoft.com/office/powerpoint/2010/main" val="1770922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0" y="342900"/>
            <a:ext cx="1364476" cy="1846659"/>
          </a:xfrm>
          <a:prstGeom prst="rect">
            <a:avLst/>
          </a:prstGeom>
          <a:noFill/>
        </p:spPr>
        <p:txBody>
          <a:bodyPr wrap="none" rtlCol="0">
            <a:spAutoFit/>
          </a:bodyPr>
          <a:lstStyle/>
          <a:p>
            <a:r>
              <a:rPr lang="en-US" sz="9600" b="1" dirty="0" smtClean="0"/>
              <a:t>S</a:t>
            </a:r>
            <a:r>
              <a:rPr lang="en-US" b="1" dirty="0" smtClean="0"/>
              <a:t>ubject</a:t>
            </a:r>
            <a:endParaRPr lang="en-US" sz="9600" b="1" dirty="0"/>
          </a:p>
          <a:p>
            <a:endParaRPr lang="en-US" dirty="0"/>
          </a:p>
        </p:txBody>
      </p:sp>
      <p:sp>
        <p:nvSpPr>
          <p:cNvPr id="3" name="TextBox 2"/>
          <p:cNvSpPr txBox="1"/>
          <p:nvPr/>
        </p:nvSpPr>
        <p:spPr>
          <a:xfrm>
            <a:off x="7162800" y="2444115"/>
            <a:ext cx="1244600" cy="1138773"/>
          </a:xfrm>
          <a:prstGeom prst="rect">
            <a:avLst/>
          </a:prstGeom>
          <a:noFill/>
          <a:ln w="76200">
            <a:solidFill>
              <a:schemeClr val="tx2"/>
            </a:solidFill>
          </a:ln>
        </p:spPr>
        <p:txBody>
          <a:bodyPr wrap="square" rtlCol="0">
            <a:spAutoFit/>
          </a:bodyPr>
          <a:lstStyle/>
          <a:p>
            <a:pPr algn="ctr"/>
            <a:r>
              <a:rPr lang="en-US" sz="4000" b="1" dirty="0" smtClean="0"/>
              <a:t>SH  </a:t>
            </a:r>
            <a:r>
              <a:rPr lang="en-US" sz="1000" b="1" dirty="0" smtClean="0"/>
              <a:t>subheading</a:t>
            </a:r>
            <a:endParaRPr lang="en-US" sz="1000" b="1" dirty="0"/>
          </a:p>
          <a:p>
            <a:endParaRPr lang="en-US" dirty="0"/>
          </a:p>
        </p:txBody>
      </p:sp>
      <p:sp>
        <p:nvSpPr>
          <p:cNvPr id="4" name="TextBox 3"/>
          <p:cNvSpPr txBox="1"/>
          <p:nvPr/>
        </p:nvSpPr>
        <p:spPr>
          <a:xfrm>
            <a:off x="7457178" y="4051300"/>
            <a:ext cx="1137299" cy="1846659"/>
          </a:xfrm>
          <a:prstGeom prst="rect">
            <a:avLst/>
          </a:prstGeom>
          <a:noFill/>
        </p:spPr>
        <p:txBody>
          <a:bodyPr wrap="none" rtlCol="0">
            <a:spAutoFit/>
          </a:bodyPr>
          <a:lstStyle/>
          <a:p>
            <a:r>
              <a:rPr lang="en-US" sz="9600" b="1" dirty="0" smtClean="0"/>
              <a:t>F</a:t>
            </a:r>
            <a:r>
              <a:rPr lang="en-US" b="1" dirty="0" smtClean="0"/>
              <a:t>ilter</a:t>
            </a:r>
            <a:endParaRPr lang="en-US" b="1" dirty="0"/>
          </a:p>
          <a:p>
            <a:endParaRPr lang="en-US" dirty="0"/>
          </a:p>
        </p:txBody>
      </p:sp>
      <p:sp>
        <p:nvSpPr>
          <p:cNvPr id="5" name="TextBox 4"/>
          <p:cNvSpPr txBox="1"/>
          <p:nvPr/>
        </p:nvSpPr>
        <p:spPr>
          <a:xfrm>
            <a:off x="698500" y="342900"/>
            <a:ext cx="6210300" cy="369332"/>
          </a:xfrm>
          <a:prstGeom prst="rect">
            <a:avLst/>
          </a:prstGeom>
          <a:solidFill>
            <a:srgbClr val="FF0000"/>
          </a:solidFill>
        </p:spPr>
        <p:txBody>
          <a:bodyPr wrap="square" rtlCol="0">
            <a:spAutoFit/>
          </a:bodyPr>
          <a:lstStyle/>
          <a:p>
            <a:r>
              <a:rPr lang="en-US" dirty="0" smtClean="0">
                <a:solidFill>
                  <a:schemeClr val="bg1"/>
                </a:solidFill>
              </a:rPr>
              <a:t>Enter your question here</a:t>
            </a:r>
            <a:r>
              <a:rPr lang="mr-IN" dirty="0" smtClean="0">
                <a:solidFill>
                  <a:schemeClr val="bg1"/>
                </a:solidFill>
              </a:rPr>
              <a:t>…</a:t>
            </a:r>
            <a:endParaRPr lang="en-US" dirty="0">
              <a:solidFill>
                <a:schemeClr val="bg1"/>
              </a:solidFill>
            </a:endParaRPr>
          </a:p>
        </p:txBody>
      </p:sp>
      <p:sp>
        <p:nvSpPr>
          <p:cNvPr id="6" name="TextBox 5"/>
          <p:cNvSpPr txBox="1"/>
          <p:nvPr/>
        </p:nvSpPr>
        <p:spPr>
          <a:xfrm>
            <a:off x="812800" y="1016000"/>
            <a:ext cx="2590800" cy="5355312"/>
          </a:xfrm>
          <a:prstGeom prst="rect">
            <a:avLst/>
          </a:prstGeom>
          <a:noFill/>
        </p:spPr>
        <p:txBody>
          <a:bodyPr wrap="square" rtlCol="0">
            <a:spAutoFit/>
          </a:bodyPr>
          <a:lstStyle/>
          <a:p>
            <a:endParaRPr lang="en-US" dirty="0" smtClean="0"/>
          </a:p>
          <a:p>
            <a:r>
              <a:rPr lang="en-US" dirty="0" smtClean="0"/>
              <a:t>_____________________</a:t>
            </a:r>
          </a:p>
          <a:p>
            <a:endParaRPr lang="en-US" dirty="0"/>
          </a:p>
          <a:p>
            <a:endParaRPr lang="en-US" dirty="0" smtClean="0"/>
          </a:p>
          <a:p>
            <a:r>
              <a:rPr lang="en-US" dirty="0" smtClean="0"/>
              <a:t>_____________________</a:t>
            </a:r>
          </a:p>
          <a:p>
            <a:endParaRPr lang="en-US" dirty="0"/>
          </a:p>
          <a:p>
            <a:endParaRPr lang="en-US" dirty="0" smtClean="0"/>
          </a:p>
          <a:p>
            <a:r>
              <a:rPr lang="en-US" dirty="0" smtClean="0"/>
              <a:t>_____________________</a:t>
            </a:r>
          </a:p>
          <a:p>
            <a:endParaRPr lang="en-US" dirty="0"/>
          </a:p>
          <a:p>
            <a:endParaRPr lang="en-US" dirty="0" smtClean="0"/>
          </a:p>
          <a:p>
            <a:endParaRPr lang="en-US" dirty="0"/>
          </a:p>
          <a:p>
            <a:r>
              <a:rPr lang="en-US" dirty="0" smtClean="0"/>
              <a:t>_____________________</a:t>
            </a:r>
          </a:p>
          <a:p>
            <a:endParaRPr lang="en-US" dirty="0"/>
          </a:p>
          <a:p>
            <a:endParaRPr lang="en-US" dirty="0" smtClean="0"/>
          </a:p>
          <a:p>
            <a:endParaRPr lang="en-US" dirty="0"/>
          </a:p>
          <a:p>
            <a:r>
              <a:rPr lang="en-US" dirty="0" smtClean="0"/>
              <a:t>_____________________</a:t>
            </a:r>
          </a:p>
          <a:p>
            <a:endParaRPr lang="en-US" dirty="0"/>
          </a:p>
          <a:p>
            <a:endParaRPr lang="en-US" dirty="0" smtClean="0"/>
          </a:p>
          <a:p>
            <a:r>
              <a:rPr lang="en-US" dirty="0" smtClean="0"/>
              <a:t>_____________________</a:t>
            </a:r>
            <a:endParaRPr lang="en-US" dirty="0"/>
          </a:p>
        </p:txBody>
      </p:sp>
      <p:sp>
        <p:nvSpPr>
          <p:cNvPr id="7" name="TextBox 6"/>
          <p:cNvSpPr txBox="1"/>
          <p:nvPr/>
        </p:nvSpPr>
        <p:spPr>
          <a:xfrm>
            <a:off x="4572000" y="4362138"/>
            <a:ext cx="2590800" cy="1754326"/>
          </a:xfrm>
          <a:prstGeom prst="rect">
            <a:avLst/>
          </a:prstGeom>
          <a:noFill/>
        </p:spPr>
        <p:txBody>
          <a:bodyPr wrap="square" rtlCol="0">
            <a:spAutoFit/>
          </a:bodyPr>
          <a:lstStyle/>
          <a:p>
            <a:r>
              <a:rPr lang="en-US" dirty="0" smtClean="0"/>
              <a:t>These are pieces that you have to work with.</a:t>
            </a:r>
          </a:p>
          <a:p>
            <a:endParaRPr lang="en-US" dirty="0"/>
          </a:p>
          <a:p>
            <a:r>
              <a:rPr lang="en-US" dirty="0" smtClean="0"/>
              <a:t>Filters will be types of articles, or age of patient, language etc.</a:t>
            </a:r>
            <a:endParaRPr lang="en-US" dirty="0"/>
          </a:p>
        </p:txBody>
      </p:sp>
    </p:spTree>
    <p:extLst>
      <p:ext uri="{BB962C8B-B14F-4D97-AF65-F5344CB8AC3E}">
        <p14:creationId xmlns:p14="http://schemas.microsoft.com/office/powerpoint/2010/main" val="109130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0" y="342900"/>
            <a:ext cx="1364476" cy="1846659"/>
          </a:xfrm>
          <a:prstGeom prst="rect">
            <a:avLst/>
          </a:prstGeom>
          <a:noFill/>
        </p:spPr>
        <p:txBody>
          <a:bodyPr wrap="none" rtlCol="0">
            <a:spAutoFit/>
          </a:bodyPr>
          <a:lstStyle/>
          <a:p>
            <a:r>
              <a:rPr lang="en-US" sz="9600" b="1" dirty="0" smtClean="0"/>
              <a:t>S</a:t>
            </a:r>
            <a:r>
              <a:rPr lang="en-US" b="1" dirty="0" smtClean="0"/>
              <a:t>ubject</a:t>
            </a:r>
            <a:endParaRPr lang="en-US" sz="9600" b="1" dirty="0"/>
          </a:p>
          <a:p>
            <a:endParaRPr lang="en-US" dirty="0"/>
          </a:p>
        </p:txBody>
      </p:sp>
      <p:sp>
        <p:nvSpPr>
          <p:cNvPr id="3" name="TextBox 2"/>
          <p:cNvSpPr txBox="1"/>
          <p:nvPr/>
        </p:nvSpPr>
        <p:spPr>
          <a:xfrm>
            <a:off x="7162800" y="2444115"/>
            <a:ext cx="1244600" cy="1138773"/>
          </a:xfrm>
          <a:prstGeom prst="rect">
            <a:avLst/>
          </a:prstGeom>
          <a:noFill/>
          <a:ln w="76200">
            <a:solidFill>
              <a:schemeClr val="tx2"/>
            </a:solidFill>
          </a:ln>
        </p:spPr>
        <p:txBody>
          <a:bodyPr wrap="square" rtlCol="0">
            <a:spAutoFit/>
          </a:bodyPr>
          <a:lstStyle/>
          <a:p>
            <a:pPr algn="ctr"/>
            <a:r>
              <a:rPr lang="en-US" sz="4000" b="1" dirty="0" smtClean="0"/>
              <a:t>SH  </a:t>
            </a:r>
            <a:r>
              <a:rPr lang="en-US" sz="1000" b="1" dirty="0" smtClean="0"/>
              <a:t>subheading</a:t>
            </a:r>
            <a:endParaRPr lang="en-US" sz="1000" b="1" dirty="0"/>
          </a:p>
          <a:p>
            <a:endParaRPr lang="en-US" dirty="0"/>
          </a:p>
        </p:txBody>
      </p:sp>
      <p:sp>
        <p:nvSpPr>
          <p:cNvPr id="4" name="TextBox 3"/>
          <p:cNvSpPr txBox="1"/>
          <p:nvPr/>
        </p:nvSpPr>
        <p:spPr>
          <a:xfrm>
            <a:off x="7457178" y="4051300"/>
            <a:ext cx="1137299" cy="1846659"/>
          </a:xfrm>
          <a:prstGeom prst="rect">
            <a:avLst/>
          </a:prstGeom>
          <a:noFill/>
        </p:spPr>
        <p:txBody>
          <a:bodyPr wrap="none" rtlCol="0">
            <a:spAutoFit/>
          </a:bodyPr>
          <a:lstStyle/>
          <a:p>
            <a:r>
              <a:rPr lang="en-US" sz="9600" b="1" dirty="0" smtClean="0"/>
              <a:t>F</a:t>
            </a:r>
            <a:r>
              <a:rPr lang="en-US" b="1" dirty="0" smtClean="0"/>
              <a:t>ilter</a:t>
            </a:r>
            <a:endParaRPr lang="en-US" b="1" dirty="0"/>
          </a:p>
          <a:p>
            <a:endParaRPr lang="en-US" dirty="0"/>
          </a:p>
        </p:txBody>
      </p:sp>
      <p:sp>
        <p:nvSpPr>
          <p:cNvPr id="5" name="TextBox 4"/>
          <p:cNvSpPr txBox="1"/>
          <p:nvPr/>
        </p:nvSpPr>
        <p:spPr>
          <a:xfrm>
            <a:off x="698500" y="342900"/>
            <a:ext cx="6210300" cy="646331"/>
          </a:xfrm>
          <a:prstGeom prst="rect">
            <a:avLst/>
          </a:prstGeom>
          <a:solidFill>
            <a:srgbClr val="FF0000"/>
          </a:solidFill>
        </p:spPr>
        <p:txBody>
          <a:bodyPr wrap="square" rtlCol="0">
            <a:spAutoFit/>
          </a:bodyPr>
          <a:lstStyle/>
          <a:p>
            <a:r>
              <a:rPr lang="en-US" dirty="0" smtClean="0">
                <a:solidFill>
                  <a:schemeClr val="bg1"/>
                </a:solidFill>
              </a:rPr>
              <a:t>Review articles on the prevention of knee injuries in female adolescent soccer players.</a:t>
            </a:r>
            <a:endParaRPr lang="en-US" dirty="0">
              <a:solidFill>
                <a:schemeClr val="bg1"/>
              </a:solidFill>
            </a:endParaRPr>
          </a:p>
        </p:txBody>
      </p:sp>
      <p:sp>
        <p:nvSpPr>
          <p:cNvPr id="6" name="TextBox 5"/>
          <p:cNvSpPr txBox="1"/>
          <p:nvPr/>
        </p:nvSpPr>
        <p:spPr>
          <a:xfrm>
            <a:off x="812800" y="1016000"/>
            <a:ext cx="2590800" cy="4801314"/>
          </a:xfrm>
          <a:prstGeom prst="rect">
            <a:avLst/>
          </a:prstGeom>
          <a:noFill/>
        </p:spPr>
        <p:txBody>
          <a:bodyPr wrap="square" rtlCol="0">
            <a:spAutoFit/>
          </a:bodyPr>
          <a:lstStyle/>
          <a:p>
            <a:endParaRPr lang="en-US" dirty="0" smtClean="0"/>
          </a:p>
          <a:p>
            <a:r>
              <a:rPr lang="en-US" dirty="0" smtClean="0"/>
              <a:t>_____review__________</a:t>
            </a:r>
          </a:p>
          <a:p>
            <a:endParaRPr lang="en-US" dirty="0"/>
          </a:p>
          <a:p>
            <a:endParaRPr lang="en-US" dirty="0" smtClean="0"/>
          </a:p>
          <a:p>
            <a:r>
              <a:rPr lang="en-US" dirty="0" smtClean="0"/>
              <a:t>_____prevention_______</a:t>
            </a:r>
          </a:p>
          <a:p>
            <a:endParaRPr lang="en-US" dirty="0"/>
          </a:p>
          <a:p>
            <a:endParaRPr lang="en-US" dirty="0" smtClean="0"/>
          </a:p>
          <a:p>
            <a:r>
              <a:rPr lang="en-US" dirty="0" smtClean="0"/>
              <a:t>____knee injuries______</a:t>
            </a:r>
          </a:p>
          <a:p>
            <a:endParaRPr lang="en-US" dirty="0"/>
          </a:p>
          <a:p>
            <a:endParaRPr lang="en-US" dirty="0"/>
          </a:p>
          <a:p>
            <a:r>
              <a:rPr lang="en-US" dirty="0" smtClean="0"/>
              <a:t>_____female__________</a:t>
            </a:r>
          </a:p>
          <a:p>
            <a:endParaRPr lang="en-US" dirty="0" smtClean="0"/>
          </a:p>
          <a:p>
            <a:endParaRPr lang="en-US" dirty="0"/>
          </a:p>
          <a:p>
            <a:r>
              <a:rPr lang="en-US" dirty="0" smtClean="0"/>
              <a:t>___adolescent_________</a:t>
            </a:r>
          </a:p>
          <a:p>
            <a:endParaRPr lang="en-US" dirty="0"/>
          </a:p>
          <a:p>
            <a:endParaRPr lang="en-US" dirty="0" smtClean="0"/>
          </a:p>
          <a:p>
            <a:r>
              <a:rPr lang="en-US" dirty="0" smtClean="0"/>
              <a:t>____soccer players_____</a:t>
            </a:r>
            <a:endParaRPr lang="en-US" dirty="0"/>
          </a:p>
        </p:txBody>
      </p:sp>
      <p:cxnSp>
        <p:nvCxnSpPr>
          <p:cNvPr id="8" name="Straight Connector 7"/>
          <p:cNvCxnSpPr/>
          <p:nvPr/>
        </p:nvCxnSpPr>
        <p:spPr>
          <a:xfrm>
            <a:off x="3594100" y="1562100"/>
            <a:ext cx="4015478" cy="30607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03600" y="4051300"/>
            <a:ext cx="4205978" cy="571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3" idx="1"/>
          </p:cNvCxnSpPr>
          <p:nvPr/>
        </p:nvCxnSpPr>
        <p:spPr>
          <a:xfrm>
            <a:off x="3441700" y="2444115"/>
            <a:ext cx="3721100" cy="5693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2" idx="1"/>
          </p:cNvCxnSpPr>
          <p:nvPr/>
        </p:nvCxnSpPr>
        <p:spPr>
          <a:xfrm flipV="1">
            <a:off x="3251200" y="1266230"/>
            <a:ext cx="3911600" cy="18262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441700" y="4622800"/>
            <a:ext cx="4167878" cy="1434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299722" y="1562100"/>
            <a:ext cx="4157456" cy="41275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8500" y="6261101"/>
            <a:ext cx="8204200" cy="369332"/>
          </a:xfrm>
          <a:prstGeom prst="rect">
            <a:avLst/>
          </a:prstGeom>
          <a:solidFill>
            <a:srgbClr val="FF0000"/>
          </a:solidFill>
        </p:spPr>
        <p:txBody>
          <a:bodyPr wrap="square" rtlCol="0">
            <a:spAutoFit/>
          </a:bodyPr>
          <a:lstStyle/>
          <a:p>
            <a:r>
              <a:rPr lang="en-US" dirty="0" smtClean="0">
                <a:solidFill>
                  <a:schemeClr val="bg1"/>
                </a:solidFill>
              </a:rPr>
              <a:t>I always suggest that all the subject terms are searched before any filters are applied.</a:t>
            </a:r>
            <a:endParaRPr lang="en-US" dirty="0">
              <a:solidFill>
                <a:schemeClr val="bg1"/>
              </a:solidFill>
            </a:endParaRPr>
          </a:p>
        </p:txBody>
      </p:sp>
      <p:sp>
        <p:nvSpPr>
          <p:cNvPr id="7" name="TextBox 6"/>
          <p:cNvSpPr txBox="1"/>
          <p:nvPr/>
        </p:nvSpPr>
        <p:spPr>
          <a:xfrm>
            <a:off x="4572000" y="5548007"/>
            <a:ext cx="3139509" cy="646331"/>
          </a:xfrm>
          <a:prstGeom prst="rect">
            <a:avLst/>
          </a:prstGeom>
          <a:solidFill>
            <a:srgbClr val="C00000"/>
          </a:solidFill>
        </p:spPr>
        <p:txBody>
          <a:bodyPr wrap="square" rtlCol="0">
            <a:spAutoFit/>
          </a:bodyPr>
          <a:lstStyle/>
          <a:p>
            <a:r>
              <a:rPr lang="en-US" dirty="0" smtClean="0">
                <a:solidFill>
                  <a:schemeClr val="bg1"/>
                </a:solidFill>
              </a:rPr>
              <a:t>This is a matching game!</a:t>
            </a:r>
          </a:p>
          <a:p>
            <a:r>
              <a:rPr lang="en-US" dirty="0" smtClean="0">
                <a:solidFill>
                  <a:schemeClr val="bg1"/>
                </a:solidFill>
              </a:rPr>
              <a:t>Here is an example!</a:t>
            </a:r>
            <a:endParaRPr lang="en-US" dirty="0">
              <a:solidFill>
                <a:schemeClr val="bg1"/>
              </a:solidFill>
            </a:endParaRPr>
          </a:p>
        </p:txBody>
      </p:sp>
    </p:spTree>
    <p:extLst>
      <p:ext uri="{BB962C8B-B14F-4D97-AF65-F5344CB8AC3E}">
        <p14:creationId xmlns:p14="http://schemas.microsoft.com/office/powerpoint/2010/main" val="96291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0" y="342900"/>
            <a:ext cx="1364476" cy="1846659"/>
          </a:xfrm>
          <a:prstGeom prst="rect">
            <a:avLst/>
          </a:prstGeom>
          <a:noFill/>
        </p:spPr>
        <p:txBody>
          <a:bodyPr wrap="none" rtlCol="0">
            <a:spAutoFit/>
          </a:bodyPr>
          <a:lstStyle/>
          <a:p>
            <a:r>
              <a:rPr lang="en-US" sz="9600" b="1" dirty="0" smtClean="0"/>
              <a:t>S</a:t>
            </a:r>
            <a:r>
              <a:rPr lang="en-US" b="1" dirty="0" smtClean="0"/>
              <a:t>ubject</a:t>
            </a:r>
            <a:endParaRPr lang="en-US" sz="9600" b="1" dirty="0"/>
          </a:p>
          <a:p>
            <a:endParaRPr lang="en-US" dirty="0"/>
          </a:p>
        </p:txBody>
      </p:sp>
      <p:sp>
        <p:nvSpPr>
          <p:cNvPr id="3" name="TextBox 2"/>
          <p:cNvSpPr txBox="1"/>
          <p:nvPr/>
        </p:nvSpPr>
        <p:spPr>
          <a:xfrm>
            <a:off x="7162800" y="2444115"/>
            <a:ext cx="1244600" cy="1138773"/>
          </a:xfrm>
          <a:prstGeom prst="rect">
            <a:avLst/>
          </a:prstGeom>
          <a:noFill/>
          <a:ln w="76200">
            <a:solidFill>
              <a:schemeClr val="tx2"/>
            </a:solidFill>
          </a:ln>
        </p:spPr>
        <p:txBody>
          <a:bodyPr wrap="square" rtlCol="0">
            <a:spAutoFit/>
          </a:bodyPr>
          <a:lstStyle/>
          <a:p>
            <a:pPr algn="ctr"/>
            <a:r>
              <a:rPr lang="en-US" sz="4000" b="1" dirty="0" smtClean="0"/>
              <a:t>SH  </a:t>
            </a:r>
            <a:r>
              <a:rPr lang="en-US" sz="1000" b="1" dirty="0" smtClean="0"/>
              <a:t>subheading</a:t>
            </a:r>
            <a:endParaRPr lang="en-US" sz="1000" b="1" dirty="0"/>
          </a:p>
          <a:p>
            <a:endParaRPr lang="en-US" dirty="0"/>
          </a:p>
        </p:txBody>
      </p:sp>
      <p:sp>
        <p:nvSpPr>
          <p:cNvPr id="4" name="TextBox 3"/>
          <p:cNvSpPr txBox="1"/>
          <p:nvPr/>
        </p:nvSpPr>
        <p:spPr>
          <a:xfrm>
            <a:off x="7457178" y="4051300"/>
            <a:ext cx="1137299" cy="1846659"/>
          </a:xfrm>
          <a:prstGeom prst="rect">
            <a:avLst/>
          </a:prstGeom>
          <a:noFill/>
        </p:spPr>
        <p:txBody>
          <a:bodyPr wrap="none" rtlCol="0">
            <a:spAutoFit/>
          </a:bodyPr>
          <a:lstStyle/>
          <a:p>
            <a:r>
              <a:rPr lang="en-US" sz="9600" b="1" dirty="0" smtClean="0"/>
              <a:t>F</a:t>
            </a:r>
            <a:r>
              <a:rPr lang="en-US" b="1" dirty="0" smtClean="0"/>
              <a:t>ilter</a:t>
            </a:r>
            <a:endParaRPr lang="en-US" b="1" dirty="0"/>
          </a:p>
          <a:p>
            <a:endParaRPr lang="en-US" dirty="0"/>
          </a:p>
        </p:txBody>
      </p:sp>
      <p:sp>
        <p:nvSpPr>
          <p:cNvPr id="5" name="TextBox 4"/>
          <p:cNvSpPr txBox="1"/>
          <p:nvPr/>
        </p:nvSpPr>
        <p:spPr>
          <a:xfrm>
            <a:off x="698500" y="342900"/>
            <a:ext cx="6210300" cy="369332"/>
          </a:xfrm>
          <a:prstGeom prst="rect">
            <a:avLst/>
          </a:prstGeom>
          <a:solidFill>
            <a:srgbClr val="FF0000"/>
          </a:solidFill>
        </p:spPr>
        <p:txBody>
          <a:bodyPr wrap="square" rtlCol="0">
            <a:spAutoFit/>
          </a:bodyPr>
          <a:lstStyle/>
          <a:p>
            <a:r>
              <a:rPr lang="en-US" dirty="0" smtClean="0">
                <a:solidFill>
                  <a:schemeClr val="bg1"/>
                </a:solidFill>
              </a:rPr>
              <a:t>Enter your question here</a:t>
            </a:r>
            <a:r>
              <a:rPr lang="mr-IN" dirty="0" smtClean="0">
                <a:solidFill>
                  <a:schemeClr val="bg1"/>
                </a:solidFill>
              </a:rPr>
              <a:t>…</a:t>
            </a:r>
            <a:endParaRPr lang="en-US" dirty="0">
              <a:solidFill>
                <a:schemeClr val="bg1"/>
              </a:solidFill>
            </a:endParaRPr>
          </a:p>
        </p:txBody>
      </p:sp>
      <p:sp>
        <p:nvSpPr>
          <p:cNvPr id="6" name="TextBox 5"/>
          <p:cNvSpPr txBox="1"/>
          <p:nvPr/>
        </p:nvSpPr>
        <p:spPr>
          <a:xfrm>
            <a:off x="812800" y="1016000"/>
            <a:ext cx="2590800" cy="5355312"/>
          </a:xfrm>
          <a:prstGeom prst="rect">
            <a:avLst/>
          </a:prstGeom>
          <a:noFill/>
        </p:spPr>
        <p:txBody>
          <a:bodyPr wrap="square" rtlCol="0">
            <a:spAutoFit/>
          </a:bodyPr>
          <a:lstStyle/>
          <a:p>
            <a:endParaRPr lang="en-US" dirty="0" smtClean="0"/>
          </a:p>
          <a:p>
            <a:r>
              <a:rPr lang="en-US" dirty="0" smtClean="0"/>
              <a:t>_____________________</a:t>
            </a:r>
          </a:p>
          <a:p>
            <a:endParaRPr lang="en-US" dirty="0"/>
          </a:p>
          <a:p>
            <a:endParaRPr lang="en-US" dirty="0" smtClean="0"/>
          </a:p>
          <a:p>
            <a:r>
              <a:rPr lang="en-US" dirty="0" smtClean="0"/>
              <a:t>_____________________</a:t>
            </a:r>
          </a:p>
          <a:p>
            <a:endParaRPr lang="en-US" dirty="0"/>
          </a:p>
          <a:p>
            <a:endParaRPr lang="en-US" dirty="0" smtClean="0"/>
          </a:p>
          <a:p>
            <a:r>
              <a:rPr lang="en-US" dirty="0" smtClean="0"/>
              <a:t>_____________________</a:t>
            </a:r>
          </a:p>
          <a:p>
            <a:endParaRPr lang="en-US" dirty="0"/>
          </a:p>
          <a:p>
            <a:endParaRPr lang="en-US" dirty="0" smtClean="0"/>
          </a:p>
          <a:p>
            <a:endParaRPr lang="en-US" dirty="0"/>
          </a:p>
          <a:p>
            <a:r>
              <a:rPr lang="en-US" dirty="0" smtClean="0"/>
              <a:t>_____________________</a:t>
            </a:r>
          </a:p>
          <a:p>
            <a:endParaRPr lang="en-US" dirty="0"/>
          </a:p>
          <a:p>
            <a:endParaRPr lang="en-US" dirty="0" smtClean="0"/>
          </a:p>
          <a:p>
            <a:endParaRPr lang="en-US" dirty="0"/>
          </a:p>
          <a:p>
            <a:r>
              <a:rPr lang="en-US" dirty="0" smtClean="0"/>
              <a:t>_____________________</a:t>
            </a:r>
          </a:p>
          <a:p>
            <a:endParaRPr lang="en-US" dirty="0"/>
          </a:p>
          <a:p>
            <a:endParaRPr lang="en-US" dirty="0" smtClean="0"/>
          </a:p>
          <a:p>
            <a:r>
              <a:rPr lang="en-US" dirty="0" smtClean="0"/>
              <a:t>_____________________</a:t>
            </a:r>
            <a:endParaRPr lang="en-US" dirty="0"/>
          </a:p>
        </p:txBody>
      </p:sp>
      <p:sp>
        <p:nvSpPr>
          <p:cNvPr id="7" name="TextBox 6"/>
          <p:cNvSpPr txBox="1"/>
          <p:nvPr/>
        </p:nvSpPr>
        <p:spPr>
          <a:xfrm>
            <a:off x="3627620" y="2644169"/>
            <a:ext cx="3085475" cy="369332"/>
          </a:xfrm>
          <a:prstGeom prst="rect">
            <a:avLst/>
          </a:prstGeom>
          <a:noFill/>
        </p:spPr>
        <p:txBody>
          <a:bodyPr wrap="square" rtlCol="0">
            <a:spAutoFit/>
          </a:bodyPr>
          <a:lstStyle/>
          <a:p>
            <a:r>
              <a:rPr lang="en-US" dirty="0" smtClean="0"/>
              <a:t>Create this on a sheet of paper</a:t>
            </a:r>
            <a:endParaRPr lang="en-US" dirty="0"/>
          </a:p>
        </p:txBody>
      </p:sp>
    </p:spTree>
    <p:extLst>
      <p:ext uri="{BB962C8B-B14F-4D97-AF65-F5344CB8AC3E}">
        <p14:creationId xmlns:p14="http://schemas.microsoft.com/office/powerpoint/2010/main" val="2004062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596" y="254834"/>
            <a:ext cx="4901783" cy="4901783"/>
          </a:xfrm>
          <a:prstGeom prst="rect">
            <a:avLst/>
          </a:prstGeom>
        </p:spPr>
      </p:pic>
      <p:sp>
        <p:nvSpPr>
          <p:cNvPr id="2" name="Title 1"/>
          <p:cNvSpPr>
            <a:spLocks noGrp="1"/>
          </p:cNvSpPr>
          <p:nvPr>
            <p:ph type="title"/>
          </p:nvPr>
        </p:nvSpPr>
        <p:spPr>
          <a:xfrm>
            <a:off x="440259" y="4595137"/>
            <a:ext cx="7886700" cy="561480"/>
          </a:xfrm>
          <a:solidFill>
            <a:schemeClr val="bg1"/>
          </a:solidFill>
        </p:spPr>
        <p:txBody>
          <a:bodyPr>
            <a:normAutofit fontScale="90000"/>
          </a:bodyPr>
          <a:lstStyle/>
          <a:p>
            <a:r>
              <a:rPr lang="en-US" dirty="0" smtClean="0"/>
              <a:t>Now</a:t>
            </a:r>
            <a:r>
              <a:rPr lang="mr-IN" dirty="0" smtClean="0"/>
              <a:t>…</a:t>
            </a:r>
            <a:r>
              <a:rPr lang="en-US" dirty="0" smtClean="0"/>
              <a:t>it’s your turn!</a:t>
            </a:r>
            <a:endParaRPr lang="en-US" dirty="0"/>
          </a:p>
        </p:txBody>
      </p:sp>
      <p:sp>
        <p:nvSpPr>
          <p:cNvPr id="3" name="Text Placeholder 2"/>
          <p:cNvSpPr>
            <a:spLocks noGrp="1"/>
          </p:cNvSpPr>
          <p:nvPr>
            <p:ph type="body" idx="1"/>
          </p:nvPr>
        </p:nvSpPr>
        <p:spPr>
          <a:xfrm>
            <a:off x="369055" y="5357813"/>
            <a:ext cx="8160347" cy="1500187"/>
          </a:xfrm>
          <a:solidFill>
            <a:schemeClr val="bg1"/>
          </a:solidFill>
        </p:spPr>
        <p:txBody>
          <a:bodyPr/>
          <a:lstStyle/>
          <a:p>
            <a:r>
              <a:rPr lang="en-US" dirty="0" smtClean="0"/>
              <a:t>Take another sheet of paper and create a picture with circles and triangles “AND”s and “OR”s how you would search for this topic: I need an RCT that deals with therapy of middle aged 45+ year old breast cancer patients who have sexual dysfunctions.</a:t>
            </a:r>
            <a:endParaRPr lang="en-US" dirty="0"/>
          </a:p>
        </p:txBody>
      </p:sp>
    </p:spTree>
    <p:extLst>
      <p:ext uri="{BB962C8B-B14F-4D97-AF65-F5344CB8AC3E}">
        <p14:creationId xmlns:p14="http://schemas.microsoft.com/office/powerpoint/2010/main" val="9291648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598" y="749508"/>
            <a:ext cx="7869836" cy="5262979"/>
          </a:xfrm>
          <a:prstGeom prst="rect">
            <a:avLst/>
          </a:prstGeom>
          <a:noFill/>
        </p:spPr>
        <p:txBody>
          <a:bodyPr wrap="square" rtlCol="0">
            <a:spAutoFit/>
          </a:bodyPr>
          <a:lstStyle/>
          <a:p>
            <a:r>
              <a:rPr lang="en-US" sz="2800" dirty="0" smtClean="0"/>
              <a:t>Put your name on both sheets of paper and then run your search strategy. </a:t>
            </a:r>
          </a:p>
          <a:p>
            <a:endParaRPr lang="en-US" sz="2800" dirty="0"/>
          </a:p>
          <a:p>
            <a:r>
              <a:rPr lang="en-US" sz="2800" dirty="0" smtClean="0"/>
              <a:t>Take pictures or screen captures of:</a:t>
            </a:r>
          </a:p>
          <a:p>
            <a:r>
              <a:rPr lang="en-US" sz="2800" dirty="0"/>
              <a:t>	</a:t>
            </a:r>
            <a:r>
              <a:rPr lang="en-US" sz="2800" dirty="0" smtClean="0"/>
              <a:t>the matching exercise</a:t>
            </a:r>
          </a:p>
          <a:p>
            <a:r>
              <a:rPr lang="en-US" sz="2800" dirty="0"/>
              <a:t>	</a:t>
            </a:r>
            <a:r>
              <a:rPr lang="en-US" sz="2800" dirty="0" smtClean="0"/>
              <a:t>the circles and triangles which you have 					labeled with the subject terms</a:t>
            </a:r>
          </a:p>
          <a:p>
            <a:r>
              <a:rPr lang="en-US" sz="2800" dirty="0"/>
              <a:t>	</a:t>
            </a:r>
            <a:r>
              <a:rPr lang="en-US" sz="2800" dirty="0" smtClean="0"/>
              <a:t>the “ADVANCED” strategy in PubMed</a:t>
            </a:r>
          </a:p>
          <a:p>
            <a:r>
              <a:rPr lang="en-US" sz="2800" dirty="0"/>
              <a:t>	</a:t>
            </a:r>
            <a:r>
              <a:rPr lang="en-US" sz="2800" dirty="0" smtClean="0"/>
              <a:t>and your results page </a:t>
            </a:r>
          </a:p>
          <a:p>
            <a:endParaRPr lang="en-US" sz="2800" dirty="0"/>
          </a:p>
          <a:p>
            <a:r>
              <a:rPr lang="en-US" sz="2800" dirty="0" smtClean="0"/>
              <a:t>Then submit these to the Sakai assignment page.</a:t>
            </a:r>
          </a:p>
          <a:p>
            <a:r>
              <a:rPr lang="en-US" sz="2800" dirty="0"/>
              <a:t>	</a:t>
            </a:r>
          </a:p>
        </p:txBody>
      </p:sp>
    </p:spTree>
    <p:extLst>
      <p:ext uri="{BB962C8B-B14F-4D97-AF65-F5344CB8AC3E}">
        <p14:creationId xmlns:p14="http://schemas.microsoft.com/office/powerpoint/2010/main" val="2119616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a:xfrm>
            <a:off x="623888" y="4589464"/>
            <a:ext cx="8329612" cy="1500187"/>
          </a:xfrm>
        </p:spPr>
        <p:txBody>
          <a:bodyPr>
            <a:normAutofit fontScale="92500"/>
          </a:bodyPr>
          <a:lstStyle/>
          <a:p>
            <a:r>
              <a:rPr lang="en-US" dirty="0" smtClean="0"/>
              <a:t>If you have any questions please contact Margaret Vugrin at</a:t>
            </a:r>
          </a:p>
          <a:p>
            <a:endParaRPr lang="en-US" dirty="0"/>
          </a:p>
          <a:p>
            <a:r>
              <a:rPr lang="en-US" sz="3600" dirty="0" smtClean="0">
                <a:hlinkClick r:id="rId2"/>
              </a:rPr>
              <a:t>margaret.vugrin@ttuhsc.edu</a:t>
            </a:r>
            <a:r>
              <a:rPr lang="en-US" sz="3600" dirty="0" smtClean="0"/>
              <a:t> or 806-743-2241</a:t>
            </a:r>
            <a:endParaRPr lang="en-US" sz="3600" dirty="0"/>
          </a:p>
        </p:txBody>
      </p:sp>
    </p:spTree>
    <p:extLst>
      <p:ext uri="{BB962C8B-B14F-4D97-AF65-F5344CB8AC3E}">
        <p14:creationId xmlns:p14="http://schemas.microsoft.com/office/powerpoint/2010/main" val="1161228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871539"/>
            <a:ext cx="7886700" cy="2852737"/>
          </a:xfrm>
        </p:spPr>
        <p:txBody>
          <a:bodyPr/>
          <a:lstStyle/>
          <a:p>
            <a:r>
              <a:rPr lang="en-US" dirty="0" smtClean="0"/>
              <a:t>PubMed</a:t>
            </a:r>
            <a:endParaRPr lang="en-US" dirty="0"/>
          </a:p>
        </p:txBody>
      </p:sp>
      <p:sp>
        <p:nvSpPr>
          <p:cNvPr id="3" name="Text Placeholder 2"/>
          <p:cNvSpPr>
            <a:spLocks noGrp="1"/>
          </p:cNvSpPr>
          <p:nvPr>
            <p:ph type="body" idx="1"/>
          </p:nvPr>
        </p:nvSpPr>
        <p:spPr>
          <a:xfrm>
            <a:off x="623888" y="3949384"/>
            <a:ext cx="7886700" cy="1552256"/>
          </a:xfrm>
        </p:spPr>
        <p:txBody>
          <a:bodyPr>
            <a:normAutofit fontScale="62500" lnSpcReduction="20000"/>
          </a:bodyPr>
          <a:lstStyle/>
          <a:p>
            <a:pPr>
              <a:lnSpc>
                <a:spcPct val="170000"/>
              </a:lnSpc>
            </a:pPr>
            <a:r>
              <a:rPr lang="en-US" dirty="0" smtClean="0"/>
              <a:t>For this exercise we will be looking at just one database, PubMed. Just one of the circles on the previous screen. </a:t>
            </a:r>
          </a:p>
          <a:p>
            <a:pPr>
              <a:lnSpc>
                <a:spcPct val="170000"/>
              </a:lnSpc>
            </a:pPr>
            <a:r>
              <a:rPr lang="en-US" dirty="0" smtClean="0"/>
              <a:t>As of 2017, it contained over 27 million articles going back to the 1960s. </a:t>
            </a:r>
          </a:p>
          <a:p>
            <a:endParaRPr lang="en-US" dirty="0"/>
          </a:p>
          <a:p>
            <a:pPr>
              <a:lnSpc>
                <a:spcPct val="170000"/>
              </a:lnSpc>
            </a:pPr>
            <a:r>
              <a:rPr lang="en-US" dirty="0" smtClean="0"/>
              <a:t>The next slide begins the exercise that you will be doing today with the dots on your paper</a:t>
            </a:r>
            <a:r>
              <a:rPr lang="en-US" dirty="0"/>
              <a:t> </a:t>
            </a:r>
            <a:r>
              <a:rPr lang="en-US" dirty="0" smtClean="0"/>
              <a:t>and following along on the database screens. </a:t>
            </a:r>
          </a:p>
        </p:txBody>
      </p:sp>
    </p:spTree>
    <p:extLst>
      <p:ext uri="{BB962C8B-B14F-4D97-AF65-F5344CB8AC3E}">
        <p14:creationId xmlns:p14="http://schemas.microsoft.com/office/powerpoint/2010/main" val="1151091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058" y="0"/>
            <a:ext cx="5981942" cy="6522720"/>
          </a:xfrm>
          <a:prstGeom prst="rect">
            <a:avLst/>
          </a:prstGeom>
        </p:spPr>
      </p:pic>
      <p:grpSp>
        <p:nvGrpSpPr>
          <p:cNvPr id="7" name="Group 6"/>
          <p:cNvGrpSpPr/>
          <p:nvPr/>
        </p:nvGrpSpPr>
        <p:grpSpPr>
          <a:xfrm>
            <a:off x="0" y="335280"/>
            <a:ext cx="3307080" cy="1535609"/>
            <a:chOff x="0" y="335280"/>
            <a:chExt cx="3307080" cy="1535609"/>
          </a:xfrm>
        </p:grpSpPr>
        <p:sp>
          <p:nvSpPr>
            <p:cNvPr id="5" name="TextBox 4"/>
            <p:cNvSpPr txBox="1"/>
            <p:nvPr/>
          </p:nvSpPr>
          <p:spPr>
            <a:xfrm>
              <a:off x="0" y="335280"/>
              <a:ext cx="3307080" cy="1200329"/>
            </a:xfrm>
            <a:prstGeom prst="rect">
              <a:avLst/>
            </a:prstGeom>
            <a:noFill/>
          </p:spPr>
          <p:txBody>
            <a:bodyPr wrap="square" rtlCol="0">
              <a:spAutoFit/>
            </a:bodyPr>
            <a:lstStyle/>
            <a:p>
              <a:r>
                <a:rPr lang="en-US" dirty="0" smtClean="0"/>
                <a:t>The library homepage is at:</a:t>
              </a:r>
            </a:p>
            <a:p>
              <a:r>
                <a:rPr lang="en-US" dirty="0" smtClean="0">
                  <a:hlinkClick r:id="rId3"/>
                </a:rPr>
                <a:t>http://www.ttuhsc.edu/libraries</a:t>
              </a:r>
              <a:endParaRPr lang="en-US" dirty="0" smtClean="0"/>
            </a:p>
            <a:p>
              <a:endParaRPr lang="en-US" dirty="0"/>
            </a:p>
            <a:p>
              <a:r>
                <a:rPr lang="en-US" dirty="0" smtClean="0"/>
                <a:t>Click on the PubMed Icon:</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 y="1413689"/>
              <a:ext cx="1447800" cy="457200"/>
            </a:xfrm>
            <a:prstGeom prst="rect">
              <a:avLst/>
            </a:prstGeom>
          </p:spPr>
        </p:pic>
      </p:grpSp>
      <p:sp>
        <p:nvSpPr>
          <p:cNvPr id="8" name="TextBox 7"/>
          <p:cNvSpPr txBox="1"/>
          <p:nvPr/>
        </p:nvSpPr>
        <p:spPr>
          <a:xfrm>
            <a:off x="106680" y="2103120"/>
            <a:ext cx="2834640" cy="2031325"/>
          </a:xfrm>
          <a:prstGeom prst="rect">
            <a:avLst/>
          </a:prstGeom>
          <a:noFill/>
        </p:spPr>
        <p:txBody>
          <a:bodyPr wrap="square" rtlCol="0">
            <a:spAutoFit/>
          </a:bodyPr>
          <a:lstStyle/>
          <a:p>
            <a:r>
              <a:rPr lang="en-US" dirty="0" smtClean="0"/>
              <a:t>This will bring you to the PubMed Homepage.</a:t>
            </a:r>
          </a:p>
          <a:p>
            <a:endParaRPr lang="en-US" dirty="0"/>
          </a:p>
          <a:p>
            <a:r>
              <a:rPr lang="en-US" dirty="0" smtClean="0"/>
              <a:t>For full functionality of the databases, including access to full-text, one must start at the library home page.</a:t>
            </a:r>
            <a:endParaRPr lang="en-US" dirty="0"/>
          </a:p>
        </p:txBody>
      </p:sp>
      <p:cxnSp>
        <p:nvCxnSpPr>
          <p:cNvPr id="9" name="Straight Arrow Connector 8"/>
          <p:cNvCxnSpPr/>
          <p:nvPr/>
        </p:nvCxnSpPr>
        <p:spPr>
          <a:xfrm>
            <a:off x="2545080" y="1870889"/>
            <a:ext cx="3017520" cy="6894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086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010"/>
          <a:stretch/>
        </p:blipFill>
        <p:spPr>
          <a:xfrm>
            <a:off x="-1435" y="0"/>
            <a:ext cx="9145435" cy="473964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97402" y="5014912"/>
            <a:ext cx="8747760" cy="1477328"/>
          </a:xfrm>
          <a:prstGeom prst="rect">
            <a:avLst/>
          </a:prstGeom>
          <a:noFill/>
        </p:spPr>
        <p:txBody>
          <a:bodyPr wrap="square" rtlCol="0">
            <a:spAutoFit/>
          </a:bodyPr>
          <a:lstStyle/>
          <a:p>
            <a:pPr marL="342900" indent="-342900">
              <a:buAutoNum type="arabicParenR"/>
            </a:pPr>
            <a:r>
              <a:rPr lang="en-US" dirty="0" smtClean="0"/>
              <a:t>In the search box type in the “combination of letters” that create: </a:t>
            </a:r>
            <a:r>
              <a:rPr lang="en-US" dirty="0" smtClean="0">
                <a:solidFill>
                  <a:srgbClr val="C00000"/>
                </a:solidFill>
              </a:rPr>
              <a:t>diabetes</a:t>
            </a:r>
          </a:p>
          <a:p>
            <a:pPr marL="342900" indent="-342900">
              <a:buAutoNum type="arabicParenR"/>
            </a:pPr>
            <a:endParaRPr lang="en-US" dirty="0" smtClean="0">
              <a:solidFill>
                <a:srgbClr val="C00000"/>
              </a:solidFill>
            </a:endParaRPr>
          </a:p>
          <a:p>
            <a:pPr marL="342900" indent="-342900">
              <a:buAutoNum type="arabicParenR"/>
            </a:pPr>
            <a:r>
              <a:rPr lang="en-US" dirty="0" smtClean="0"/>
              <a:t>The database doesn’t recognize “words” but just the “combination of letters.”</a:t>
            </a:r>
          </a:p>
          <a:p>
            <a:pPr marL="342900" indent="-342900">
              <a:buAutoNum type="arabicParenR"/>
            </a:pPr>
            <a:endParaRPr lang="en-US" dirty="0"/>
          </a:p>
          <a:p>
            <a:pPr marL="342900" indent="-342900">
              <a:buAutoNum type="arabicParenR"/>
            </a:pPr>
            <a:r>
              <a:rPr lang="en-US" dirty="0" smtClean="0"/>
              <a:t>Let’s see how PubMed interprets this request for articles on the next screen.  </a:t>
            </a:r>
            <a:endParaRPr lang="en-US" dirty="0"/>
          </a:p>
        </p:txBody>
      </p:sp>
      <p:cxnSp>
        <p:nvCxnSpPr>
          <p:cNvPr id="5" name="Straight Arrow Connector 4"/>
          <p:cNvCxnSpPr/>
          <p:nvPr/>
        </p:nvCxnSpPr>
        <p:spPr>
          <a:xfrm flipH="1" flipV="1">
            <a:off x="4389120" y="289560"/>
            <a:ext cx="2383155" cy="47253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59480" y="60960"/>
            <a:ext cx="2727960" cy="369332"/>
          </a:xfrm>
          <a:prstGeom prst="rect">
            <a:avLst/>
          </a:prstGeom>
          <a:noFill/>
        </p:spPr>
        <p:txBody>
          <a:bodyPr wrap="square" rtlCol="0">
            <a:spAutoFit/>
          </a:bodyPr>
          <a:lstStyle/>
          <a:p>
            <a:r>
              <a:rPr lang="en-US" dirty="0" smtClean="0"/>
              <a:t>diabetes</a:t>
            </a:r>
            <a:endParaRPr lang="en-US" dirty="0"/>
          </a:p>
        </p:txBody>
      </p:sp>
    </p:spTree>
    <p:extLst>
      <p:ext uri="{BB962C8B-B14F-4D97-AF65-F5344CB8AC3E}">
        <p14:creationId xmlns:p14="http://schemas.microsoft.com/office/powerpoint/2010/main" val="1541048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0"/>
            <a:ext cx="6858000" cy="6858000"/>
          </a:xfrm>
          <a:prstGeom prst="rect">
            <a:avLst/>
          </a:prstGeom>
        </p:spPr>
      </p:pic>
      <p:sp>
        <p:nvSpPr>
          <p:cNvPr id="3" name="TextBox 2"/>
          <p:cNvSpPr txBox="1"/>
          <p:nvPr/>
        </p:nvSpPr>
        <p:spPr>
          <a:xfrm>
            <a:off x="206174" y="338334"/>
            <a:ext cx="1889326" cy="584775"/>
          </a:xfrm>
          <a:prstGeom prst="rect">
            <a:avLst/>
          </a:prstGeom>
          <a:solidFill>
            <a:schemeClr val="bg1"/>
          </a:solidFill>
        </p:spPr>
        <p:txBody>
          <a:bodyPr wrap="square" rtlCol="0">
            <a:spAutoFit/>
          </a:bodyPr>
          <a:lstStyle/>
          <a:p>
            <a:r>
              <a:rPr lang="en-US" sz="3200" dirty="0" smtClean="0"/>
              <a:t>PubMed</a:t>
            </a:r>
            <a:endParaRPr lang="en-US" sz="3200" dirty="0"/>
          </a:p>
        </p:txBody>
      </p:sp>
      <p:grpSp>
        <p:nvGrpSpPr>
          <p:cNvPr id="19" name="Group 18"/>
          <p:cNvGrpSpPr/>
          <p:nvPr/>
        </p:nvGrpSpPr>
        <p:grpSpPr>
          <a:xfrm>
            <a:off x="2364105" y="4832885"/>
            <a:ext cx="4178300" cy="1866900"/>
            <a:chOff x="2908300" y="4858252"/>
            <a:chExt cx="4178300" cy="186690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8300" y="4858252"/>
              <a:ext cx="4178300" cy="1866900"/>
            </a:xfrm>
            <a:prstGeom prst="rect">
              <a:avLst/>
            </a:prstGeom>
            <a:ln w="28575">
              <a:solidFill>
                <a:schemeClr val="accent1">
                  <a:lumMod val="50000"/>
                </a:schemeClr>
              </a:solidFill>
            </a:ln>
          </p:spPr>
        </p:pic>
        <p:sp>
          <p:nvSpPr>
            <p:cNvPr id="5" name="Rounded Rectangle 4"/>
            <p:cNvSpPr/>
            <p:nvPr/>
          </p:nvSpPr>
          <p:spPr>
            <a:xfrm>
              <a:off x="4635500" y="4903270"/>
              <a:ext cx="800100" cy="4296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3848735" y="6279933"/>
              <a:ext cx="1130300" cy="4296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491865" y="2139950"/>
            <a:ext cx="1054100" cy="368300"/>
          </a:xfrm>
          <a:prstGeom prst="rect">
            <a:avLst/>
          </a:prstGeom>
          <a:noFill/>
        </p:spPr>
        <p:txBody>
          <a:bodyPr wrap="square" rtlCol="0">
            <a:spAutoFit/>
          </a:bodyPr>
          <a:lstStyle/>
          <a:p>
            <a:r>
              <a:rPr lang="en-US" dirty="0" smtClean="0"/>
              <a:t>Diabetes</a:t>
            </a:r>
            <a:endParaRPr lang="en-US" dirty="0"/>
          </a:p>
        </p:txBody>
      </p:sp>
      <p:sp>
        <p:nvSpPr>
          <p:cNvPr id="8" name="TextBox 7"/>
          <p:cNvSpPr txBox="1"/>
          <p:nvPr/>
        </p:nvSpPr>
        <p:spPr>
          <a:xfrm>
            <a:off x="3454400" y="805714"/>
            <a:ext cx="1054100" cy="368300"/>
          </a:xfrm>
          <a:prstGeom prst="rect">
            <a:avLst/>
          </a:prstGeom>
          <a:noFill/>
        </p:spPr>
        <p:txBody>
          <a:bodyPr wrap="square" rtlCol="0">
            <a:spAutoFit/>
          </a:bodyPr>
          <a:lstStyle/>
          <a:p>
            <a:r>
              <a:rPr lang="en-US" dirty="0" smtClean="0"/>
              <a:t>Diabetes</a:t>
            </a:r>
            <a:endParaRPr lang="en-US" dirty="0"/>
          </a:p>
        </p:txBody>
      </p:sp>
      <p:sp>
        <p:nvSpPr>
          <p:cNvPr id="9" name="TextBox 8"/>
          <p:cNvSpPr txBox="1"/>
          <p:nvPr/>
        </p:nvSpPr>
        <p:spPr>
          <a:xfrm>
            <a:off x="3558813" y="3258085"/>
            <a:ext cx="1054100" cy="368300"/>
          </a:xfrm>
          <a:prstGeom prst="rect">
            <a:avLst/>
          </a:prstGeom>
          <a:noFill/>
        </p:spPr>
        <p:txBody>
          <a:bodyPr wrap="square" rtlCol="0">
            <a:spAutoFit/>
          </a:bodyPr>
          <a:lstStyle/>
          <a:p>
            <a:r>
              <a:rPr lang="en-US" dirty="0" smtClean="0"/>
              <a:t>Diabetes</a:t>
            </a:r>
            <a:endParaRPr lang="en-US" dirty="0"/>
          </a:p>
        </p:txBody>
      </p:sp>
      <p:sp>
        <p:nvSpPr>
          <p:cNvPr id="10" name="TextBox 9"/>
          <p:cNvSpPr txBox="1"/>
          <p:nvPr/>
        </p:nvSpPr>
        <p:spPr>
          <a:xfrm>
            <a:off x="4265930" y="3780569"/>
            <a:ext cx="1054100" cy="368300"/>
          </a:xfrm>
          <a:prstGeom prst="rect">
            <a:avLst/>
          </a:prstGeom>
          <a:noFill/>
        </p:spPr>
        <p:txBody>
          <a:bodyPr wrap="square" rtlCol="0">
            <a:spAutoFit/>
          </a:bodyPr>
          <a:lstStyle/>
          <a:p>
            <a:r>
              <a:rPr lang="en-US" dirty="0" smtClean="0"/>
              <a:t>Diabetes</a:t>
            </a:r>
            <a:endParaRPr lang="en-US" dirty="0"/>
          </a:p>
        </p:txBody>
      </p:sp>
      <p:sp>
        <p:nvSpPr>
          <p:cNvPr id="11" name="TextBox 10"/>
          <p:cNvSpPr txBox="1"/>
          <p:nvPr/>
        </p:nvSpPr>
        <p:spPr>
          <a:xfrm>
            <a:off x="1638300" y="2139950"/>
            <a:ext cx="1054100" cy="368300"/>
          </a:xfrm>
          <a:prstGeom prst="rect">
            <a:avLst/>
          </a:prstGeom>
          <a:noFill/>
        </p:spPr>
        <p:txBody>
          <a:bodyPr wrap="square" rtlCol="0">
            <a:spAutoFit/>
          </a:bodyPr>
          <a:lstStyle/>
          <a:p>
            <a:r>
              <a:rPr lang="en-US" dirty="0" smtClean="0"/>
              <a:t>Diabetes</a:t>
            </a:r>
            <a:endParaRPr lang="en-US" dirty="0"/>
          </a:p>
        </p:txBody>
      </p:sp>
      <p:sp>
        <p:nvSpPr>
          <p:cNvPr id="12" name="TextBox 11"/>
          <p:cNvSpPr txBox="1"/>
          <p:nvPr/>
        </p:nvSpPr>
        <p:spPr>
          <a:xfrm>
            <a:off x="946150" y="4903270"/>
            <a:ext cx="1276350" cy="369332"/>
          </a:xfrm>
          <a:prstGeom prst="rect">
            <a:avLst/>
          </a:prstGeom>
          <a:noFill/>
        </p:spPr>
        <p:txBody>
          <a:bodyPr wrap="square" rtlCol="0">
            <a:spAutoFit/>
          </a:bodyPr>
          <a:lstStyle/>
          <a:p>
            <a:r>
              <a:rPr lang="en-US" dirty="0" smtClean="0"/>
              <a:t>Diabetes</a:t>
            </a:r>
            <a:r>
              <a:rPr lang="mr-IN" dirty="0" smtClean="0"/>
              <a:t>…</a:t>
            </a:r>
            <a:endParaRPr lang="en-US" dirty="0"/>
          </a:p>
        </p:txBody>
      </p:sp>
      <p:sp>
        <p:nvSpPr>
          <p:cNvPr id="13" name="TextBox 12"/>
          <p:cNvSpPr txBox="1"/>
          <p:nvPr/>
        </p:nvSpPr>
        <p:spPr>
          <a:xfrm>
            <a:off x="-76200" y="6430501"/>
            <a:ext cx="1054100" cy="368300"/>
          </a:xfrm>
          <a:prstGeom prst="rect">
            <a:avLst/>
          </a:prstGeom>
          <a:noFill/>
        </p:spPr>
        <p:txBody>
          <a:bodyPr wrap="square" rtlCol="0">
            <a:spAutoFit/>
          </a:bodyPr>
          <a:lstStyle/>
          <a:p>
            <a:r>
              <a:rPr lang="en-US" strike="sngStrike" dirty="0" smtClean="0">
                <a:solidFill>
                  <a:srgbClr val="7030A0"/>
                </a:solidFill>
              </a:rPr>
              <a:t>Diabetic</a:t>
            </a:r>
            <a:endParaRPr lang="en-US" strike="sngStrike" dirty="0">
              <a:solidFill>
                <a:srgbClr val="7030A0"/>
              </a:solidFill>
            </a:endParaRPr>
          </a:p>
        </p:txBody>
      </p:sp>
      <p:sp>
        <p:nvSpPr>
          <p:cNvPr id="14" name="TextBox 13"/>
          <p:cNvSpPr txBox="1"/>
          <p:nvPr/>
        </p:nvSpPr>
        <p:spPr>
          <a:xfrm>
            <a:off x="-107950" y="2852353"/>
            <a:ext cx="1054100" cy="368300"/>
          </a:xfrm>
          <a:prstGeom prst="rect">
            <a:avLst/>
          </a:prstGeom>
          <a:noFill/>
        </p:spPr>
        <p:txBody>
          <a:bodyPr wrap="square" rtlCol="0">
            <a:spAutoFit/>
          </a:bodyPr>
          <a:lstStyle/>
          <a:p>
            <a:r>
              <a:rPr lang="en-US" strike="sngStrike" dirty="0" smtClean="0">
                <a:solidFill>
                  <a:srgbClr val="7030A0"/>
                </a:solidFill>
              </a:rPr>
              <a:t>Diabetic</a:t>
            </a:r>
            <a:endParaRPr lang="en-US" strike="sngStrike" dirty="0">
              <a:solidFill>
                <a:srgbClr val="7030A0"/>
              </a:solidFill>
            </a:endParaRPr>
          </a:p>
        </p:txBody>
      </p:sp>
      <p:sp>
        <p:nvSpPr>
          <p:cNvPr id="15" name="TextBox 14"/>
          <p:cNvSpPr txBox="1"/>
          <p:nvPr/>
        </p:nvSpPr>
        <p:spPr>
          <a:xfrm>
            <a:off x="-107950" y="4035481"/>
            <a:ext cx="1054100" cy="368300"/>
          </a:xfrm>
          <a:prstGeom prst="rect">
            <a:avLst/>
          </a:prstGeom>
          <a:noFill/>
        </p:spPr>
        <p:txBody>
          <a:bodyPr wrap="square" rtlCol="0">
            <a:spAutoFit/>
          </a:bodyPr>
          <a:lstStyle/>
          <a:p>
            <a:r>
              <a:rPr lang="en-US" strike="sngStrike" dirty="0" smtClean="0">
                <a:solidFill>
                  <a:srgbClr val="7030A0"/>
                </a:solidFill>
              </a:rPr>
              <a:t>Diabetic</a:t>
            </a:r>
            <a:endParaRPr lang="en-US" strike="sngStrike" dirty="0">
              <a:solidFill>
                <a:srgbClr val="7030A0"/>
              </a:solidFill>
            </a:endParaRPr>
          </a:p>
        </p:txBody>
      </p:sp>
      <p:sp>
        <p:nvSpPr>
          <p:cNvPr id="16" name="TextBox 15"/>
          <p:cNvSpPr txBox="1"/>
          <p:nvPr/>
        </p:nvSpPr>
        <p:spPr>
          <a:xfrm>
            <a:off x="5035550" y="154184"/>
            <a:ext cx="1054100" cy="368300"/>
          </a:xfrm>
          <a:prstGeom prst="rect">
            <a:avLst/>
          </a:prstGeom>
          <a:noFill/>
        </p:spPr>
        <p:txBody>
          <a:bodyPr wrap="square" rtlCol="0">
            <a:spAutoFit/>
          </a:bodyPr>
          <a:lstStyle/>
          <a:p>
            <a:r>
              <a:rPr lang="en-US" strike="sngStrike" dirty="0" smtClean="0">
                <a:solidFill>
                  <a:srgbClr val="7030A0"/>
                </a:solidFill>
              </a:rPr>
              <a:t>Diabetic</a:t>
            </a:r>
            <a:endParaRPr lang="en-US" strike="sngStrike" dirty="0">
              <a:solidFill>
                <a:srgbClr val="7030A0"/>
              </a:solidFill>
            </a:endParaRPr>
          </a:p>
        </p:txBody>
      </p:sp>
      <p:sp>
        <p:nvSpPr>
          <p:cNvPr id="17" name="TextBox 16"/>
          <p:cNvSpPr txBox="1"/>
          <p:nvPr/>
        </p:nvSpPr>
        <p:spPr>
          <a:xfrm>
            <a:off x="601980" y="1154244"/>
            <a:ext cx="1054100" cy="368300"/>
          </a:xfrm>
          <a:prstGeom prst="rect">
            <a:avLst/>
          </a:prstGeom>
          <a:noFill/>
        </p:spPr>
        <p:txBody>
          <a:bodyPr wrap="square" rtlCol="0">
            <a:spAutoFit/>
          </a:bodyPr>
          <a:lstStyle/>
          <a:p>
            <a:r>
              <a:rPr lang="en-US" strike="sngStrike" dirty="0" smtClean="0">
                <a:solidFill>
                  <a:srgbClr val="7030A0"/>
                </a:solidFill>
              </a:rPr>
              <a:t>Diabetic!</a:t>
            </a:r>
            <a:endParaRPr lang="en-US" strike="sngStrike" dirty="0">
              <a:solidFill>
                <a:srgbClr val="7030A0"/>
              </a:solidFill>
            </a:endParaRPr>
          </a:p>
        </p:txBody>
      </p:sp>
      <p:sp>
        <p:nvSpPr>
          <p:cNvPr id="18" name="TextBox 17"/>
          <p:cNvSpPr txBox="1"/>
          <p:nvPr/>
        </p:nvSpPr>
        <p:spPr>
          <a:xfrm>
            <a:off x="6684010" y="154184"/>
            <a:ext cx="2338070" cy="6186309"/>
          </a:xfrm>
          <a:prstGeom prst="rect">
            <a:avLst/>
          </a:prstGeom>
          <a:noFill/>
        </p:spPr>
        <p:txBody>
          <a:bodyPr wrap="square" rtlCol="0">
            <a:spAutoFit/>
          </a:bodyPr>
          <a:lstStyle/>
          <a:p>
            <a:r>
              <a:rPr lang="en-US" dirty="0" smtClean="0"/>
              <a:t>The database searches for this “combination </a:t>
            </a:r>
            <a:r>
              <a:rPr lang="en-US" dirty="0"/>
              <a:t>of </a:t>
            </a:r>
            <a:r>
              <a:rPr lang="en-US" dirty="0" smtClean="0"/>
              <a:t>letters” </a:t>
            </a:r>
            <a:r>
              <a:rPr lang="en-US" dirty="0"/>
              <a:t>anywhere in the electronic </a:t>
            </a:r>
            <a:r>
              <a:rPr lang="en-US" dirty="0" smtClean="0"/>
              <a:t>record, including in the journal </a:t>
            </a:r>
            <a:r>
              <a:rPr lang="en-US" dirty="0"/>
              <a:t>title, </a:t>
            </a:r>
            <a:r>
              <a:rPr lang="en-US" dirty="0" smtClean="0"/>
              <a:t>the article </a:t>
            </a:r>
            <a:r>
              <a:rPr lang="en-US" dirty="0"/>
              <a:t>title, </a:t>
            </a:r>
            <a:r>
              <a:rPr lang="en-US" dirty="0" smtClean="0"/>
              <a:t>the author’s </a:t>
            </a:r>
            <a:r>
              <a:rPr lang="en-US" dirty="0"/>
              <a:t>name, </a:t>
            </a:r>
            <a:r>
              <a:rPr lang="en-US" dirty="0" smtClean="0"/>
              <a:t>also in </a:t>
            </a:r>
            <a:r>
              <a:rPr lang="en-US" dirty="0"/>
              <a:t>the </a:t>
            </a:r>
            <a:r>
              <a:rPr lang="en-US" dirty="0" smtClean="0"/>
              <a:t>abstract</a:t>
            </a:r>
            <a:r>
              <a:rPr lang="is-IS" smtClean="0"/>
              <a:t>…</a:t>
            </a:r>
          </a:p>
          <a:p>
            <a:endParaRPr lang="en-US" dirty="0" smtClean="0"/>
          </a:p>
          <a:p>
            <a:endParaRPr lang="en-US" dirty="0"/>
          </a:p>
          <a:p>
            <a:r>
              <a:rPr lang="en-US" dirty="0" smtClean="0"/>
              <a:t>Will it </a:t>
            </a:r>
            <a:r>
              <a:rPr lang="en-US" dirty="0"/>
              <a:t>locate DIABETIC using this search? </a:t>
            </a:r>
            <a:endParaRPr lang="en-US" dirty="0" smtClean="0"/>
          </a:p>
          <a:p>
            <a:endParaRPr lang="en-US" dirty="0"/>
          </a:p>
          <a:p>
            <a:r>
              <a:rPr lang="en-US" dirty="0" smtClean="0"/>
              <a:t>NO</a:t>
            </a:r>
            <a:r>
              <a:rPr lang="en-US" dirty="0"/>
              <a:t>! </a:t>
            </a:r>
            <a:r>
              <a:rPr lang="en-US" dirty="0" smtClean="0"/>
              <a:t>it only looks for </a:t>
            </a:r>
            <a:r>
              <a:rPr lang="en-US" dirty="0"/>
              <a:t>the </a:t>
            </a:r>
            <a:r>
              <a:rPr lang="en-US" dirty="0" smtClean="0"/>
              <a:t>“combination </a:t>
            </a:r>
            <a:r>
              <a:rPr lang="en-US" dirty="0"/>
              <a:t>of </a:t>
            </a:r>
            <a:r>
              <a:rPr lang="en-US" dirty="0" smtClean="0"/>
              <a:t>letters”</a:t>
            </a:r>
            <a:r>
              <a:rPr lang="mr-IN" dirty="0" smtClean="0"/>
              <a:t>…</a:t>
            </a:r>
            <a:r>
              <a:rPr lang="en-US" dirty="0"/>
              <a:t>not the meaning of the word</a:t>
            </a:r>
            <a:r>
              <a:rPr lang="en-US" dirty="0" smtClean="0"/>
              <a:t>.</a:t>
            </a:r>
          </a:p>
          <a:p>
            <a:endParaRPr lang="en-US" dirty="0"/>
          </a:p>
          <a:p>
            <a:r>
              <a:rPr lang="en-US" dirty="0" smtClean="0"/>
              <a:t>NOTE: Your numbers will be different because the database is updated daily.</a:t>
            </a:r>
            <a:endParaRPr lang="en-US" dirty="0"/>
          </a:p>
        </p:txBody>
      </p:sp>
    </p:spTree>
    <p:extLst>
      <p:ext uri="{BB962C8B-B14F-4D97-AF65-F5344CB8AC3E}">
        <p14:creationId xmlns:p14="http://schemas.microsoft.com/office/powerpoint/2010/main" val="125312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ssolv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010"/>
          <a:stretch/>
        </p:blipFill>
        <p:spPr>
          <a:xfrm>
            <a:off x="-1435" y="0"/>
            <a:ext cx="9145435" cy="4739640"/>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6120130" y="3070779"/>
            <a:ext cx="1366520" cy="4296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4304" y="5057775"/>
            <a:ext cx="9144000" cy="923330"/>
          </a:xfrm>
          <a:prstGeom prst="rect">
            <a:avLst/>
          </a:prstGeom>
          <a:noFill/>
        </p:spPr>
        <p:txBody>
          <a:bodyPr wrap="square" rtlCol="0">
            <a:spAutoFit/>
          </a:bodyPr>
          <a:lstStyle/>
          <a:p>
            <a:pPr marL="342900" indent="-342900">
              <a:buAutoNum type="arabicParenR"/>
            </a:pPr>
            <a:r>
              <a:rPr lang="en-US" dirty="0" smtClean="0"/>
              <a:t>Return to the PubMed homepage, click on “MeSH Database.”</a:t>
            </a:r>
          </a:p>
          <a:p>
            <a:pPr marL="342900" indent="-342900">
              <a:buAutoNum type="arabicParenR"/>
            </a:pPr>
            <a:endParaRPr lang="en-US" dirty="0" smtClean="0"/>
          </a:p>
          <a:p>
            <a:pPr marL="342900" indent="-342900">
              <a:buAutoNum type="arabicParenR"/>
            </a:pPr>
            <a:r>
              <a:rPr lang="en-US" dirty="0" smtClean="0"/>
              <a:t>MeSH stands for Medical Subject Headings. One can search by CONCEPT when using MeSH.</a:t>
            </a:r>
            <a:endParaRPr lang="en-US" dirty="0"/>
          </a:p>
        </p:txBody>
      </p:sp>
    </p:spTree>
    <p:extLst>
      <p:ext uri="{BB962C8B-B14F-4D97-AF65-F5344CB8AC3E}">
        <p14:creationId xmlns:p14="http://schemas.microsoft.com/office/powerpoint/2010/main" val="1569917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9861</TotalTime>
  <Words>2560</Words>
  <Application>Microsoft Macintosh PowerPoint</Application>
  <PresentationFormat>On-screen Show (4:3)</PresentationFormat>
  <Paragraphs>311</Paragraphs>
  <Slides>45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Mangal</vt:lpstr>
      <vt:lpstr>Office Theme</vt:lpstr>
      <vt:lpstr>PubMed BASICS: MESH and How to search for: Randomized Controlled Trials, Guidelines, and Meta-analyses</vt:lpstr>
      <vt:lpstr>Instructions</vt:lpstr>
      <vt:lpstr>PowerPoint Presentation</vt:lpstr>
      <vt:lpstr>PowerPoint Presentation</vt:lpstr>
      <vt:lpstr>PubMed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Once you have strategized your concept then you can figure out ways to narrow your topic down.</vt:lpstr>
      <vt:lpstr>PowerPoint Presentation</vt:lpstr>
      <vt:lpstr>PowerPoint Presentation</vt:lpstr>
      <vt:lpstr>PowerPoint Presentation</vt:lpstr>
      <vt:lpstr>PowerPoint Presentation</vt:lpstr>
      <vt:lpstr>So how do you use these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other information does the article help you with?</vt:lpstr>
      <vt:lpstr>PowerPoint Presentation</vt:lpstr>
      <vt:lpstr>PowerPoint Presentation</vt:lpstr>
      <vt:lpstr>PowerPoint Presentation</vt:lpstr>
      <vt:lpstr>Remember:</vt:lpstr>
      <vt:lpstr>Before you search…  play the matching game!</vt:lpstr>
      <vt:lpstr>PowerPoint Presentation</vt:lpstr>
      <vt:lpstr>PowerPoint Presentation</vt:lpstr>
      <vt:lpstr>PowerPoint Presentation</vt:lpstr>
      <vt:lpstr>Now…it’s your turn!</vt:lpstr>
      <vt:lpstr>PowerPoint Presentation</vt:lpstr>
      <vt:lpstr>Thank you!</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Introduction</dc:title>
  <dc:creator>Microsoft Office User</dc:creator>
  <cp:lastModifiedBy>margaret vugrin</cp:lastModifiedBy>
  <cp:revision>79</cp:revision>
  <dcterms:created xsi:type="dcterms:W3CDTF">2017-01-23T18:33:18Z</dcterms:created>
  <dcterms:modified xsi:type="dcterms:W3CDTF">2017-09-15T15:41:14Z</dcterms:modified>
</cp:coreProperties>
</file>