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2"/>
  </p:notesMasterIdLst>
  <p:sldIdLst>
    <p:sldId id="1425" r:id="rId2"/>
    <p:sldId id="1269" r:id="rId3"/>
    <p:sldId id="2166" r:id="rId4"/>
    <p:sldId id="2167" r:id="rId5"/>
    <p:sldId id="2168" r:id="rId6"/>
    <p:sldId id="1646" r:id="rId7"/>
    <p:sldId id="2169" r:id="rId8"/>
    <p:sldId id="1658" r:id="rId9"/>
    <p:sldId id="2076" r:id="rId10"/>
    <p:sldId id="2078" r:id="rId11"/>
    <p:sldId id="1527" r:id="rId12"/>
    <p:sldId id="2159" r:id="rId13"/>
    <p:sldId id="2161" r:id="rId14"/>
    <p:sldId id="2215" r:id="rId15"/>
    <p:sldId id="2162" r:id="rId16"/>
    <p:sldId id="2217" r:id="rId17"/>
    <p:sldId id="2163" r:id="rId18"/>
    <p:sldId id="2118" r:id="rId19"/>
    <p:sldId id="1373" r:id="rId20"/>
    <p:sldId id="2170" r:id="rId21"/>
    <p:sldId id="2218" r:id="rId22"/>
    <p:sldId id="2171" r:id="rId23"/>
    <p:sldId id="2172" r:id="rId24"/>
    <p:sldId id="2234" r:id="rId25"/>
    <p:sldId id="2220" r:id="rId26"/>
    <p:sldId id="2235" r:id="rId27"/>
    <p:sldId id="1760" r:id="rId28"/>
    <p:sldId id="2175" r:id="rId29"/>
    <p:sldId id="1372" r:id="rId30"/>
    <p:sldId id="2176" r:id="rId31"/>
    <p:sldId id="433" r:id="rId32"/>
    <p:sldId id="2178" r:id="rId33"/>
    <p:sldId id="2222" r:id="rId34"/>
    <p:sldId id="2179" r:id="rId35"/>
    <p:sldId id="2248" r:id="rId36"/>
    <p:sldId id="2236" r:id="rId37"/>
    <p:sldId id="2223" r:id="rId38"/>
    <p:sldId id="2238" r:id="rId39"/>
    <p:sldId id="2249" r:id="rId40"/>
    <p:sldId id="2252" r:id="rId41"/>
    <p:sldId id="2250" r:id="rId42"/>
    <p:sldId id="2251" r:id="rId43"/>
    <p:sldId id="2225" r:id="rId44"/>
    <p:sldId id="2184" r:id="rId45"/>
    <p:sldId id="2226" r:id="rId46"/>
    <p:sldId id="2185" r:id="rId47"/>
    <p:sldId id="2092" r:id="rId48"/>
    <p:sldId id="2187" r:id="rId49"/>
    <p:sldId id="2241" r:id="rId50"/>
    <p:sldId id="2242" r:id="rId51"/>
    <p:sldId id="2245" r:id="rId52"/>
    <p:sldId id="1528" r:id="rId53"/>
    <p:sldId id="2247" r:id="rId54"/>
    <p:sldId id="2195" r:id="rId55"/>
    <p:sldId id="2192" r:id="rId56"/>
    <p:sldId id="1985" r:id="rId57"/>
    <p:sldId id="2229" r:id="rId58"/>
    <p:sldId id="2228" r:id="rId59"/>
    <p:sldId id="2246" r:id="rId60"/>
    <p:sldId id="2194" r:id="rId61"/>
    <p:sldId id="2196" r:id="rId62"/>
    <p:sldId id="2197" r:id="rId63"/>
    <p:sldId id="2198" r:id="rId64"/>
    <p:sldId id="2005" r:id="rId65"/>
    <p:sldId id="2201" r:id="rId66"/>
    <p:sldId id="2200" r:id="rId67"/>
    <p:sldId id="1645" r:id="rId68"/>
    <p:sldId id="2214" r:id="rId69"/>
    <p:sldId id="1625" r:id="rId70"/>
    <p:sldId id="681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FF"/>
    <a:srgbClr val="66CCFF"/>
    <a:srgbClr val="FF6600"/>
    <a:srgbClr val="FF0080"/>
    <a:srgbClr val="66CC66"/>
    <a:srgbClr val="6DD678"/>
    <a:srgbClr val="3399CC"/>
    <a:srgbClr val="1A5692"/>
    <a:srgbClr val="285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9762" autoAdjust="0"/>
  </p:normalViewPr>
  <p:slideViewPr>
    <p:cSldViewPr>
      <p:cViewPr>
        <p:scale>
          <a:sx n="120" d="100"/>
          <a:sy n="120" d="100"/>
        </p:scale>
        <p:origin x="-424" y="-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2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F7D3033A-D8AD-BB4B-9115-5C0243B46E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94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72BF9-C780-C746-BCAC-7B9ACC5C1A9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E58F5-3EC4-9249-9477-7FBDF80485C6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23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74B26-87C6-CE4C-ACA2-0F3CB5EC7B1E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43869-209F-694C-A2E6-526398E8358D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33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39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43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49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81370-860C-7240-BABA-50B612D2033D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DF80D-FC5B-BC43-94D2-32B57ADB8E9B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59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63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2536F-FA1A-B444-9444-DF563BDB1AEC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EABA1-768F-F847-B870-4CCA7B038960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70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7314A-497C-EF49-A5A3-62B5A8733E7D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776F5-5BE2-1049-92E1-DB01E33532AD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B5094-C83B-9B4C-8B75-08E8E3A3094E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0C73B-C73C-A34D-9558-3E8FCCCD9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A263-C4C3-9B42-AD90-991BE6A9F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5E6B-68EA-6F4F-8E6A-A9D9F30D6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612C-681A-C647-AE1F-E120C4A8AA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DA8A-16A0-8E43-B450-625D7CCCB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E9E1-8D26-AB44-B437-5AED1BC03B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F654-C4B5-C54D-81C2-7E5518A18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EFDFE-029C-794B-B24A-0B51CB3AC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D2EF7-FECF-244D-89E9-2F6B2B0FE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5BF7-D74E-A748-A276-D01412FD6B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80FC-7591-D043-9B56-08A4B7827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6A6B5-4E5E-4641-A67C-EAC7432D2D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95645473-C866-7341-A4B4-2D4E87013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5363" name="Rectangle 2"/>
            <p:cNvSpPr>
              <a:spLocks noChangeArrowheads="1"/>
            </p:cNvSpPr>
            <p:nvPr/>
          </p:nvSpPr>
          <p:spPr bwMode="auto"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rgbClr val="DF0044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5364" name="Rectangle 3"/>
            <p:cNvSpPr>
              <a:spLocks noChangeArrowheads="1"/>
            </p:cNvSpPr>
            <p:nvPr/>
          </p:nvSpPr>
          <p:spPr bwMode="auto">
            <a:xfrm>
              <a:off x="304800" y="304800"/>
              <a:ext cx="8534400" cy="6248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609600" y="3505200"/>
              <a:ext cx="79248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40000"/>
                </a:lnSpc>
              </a:pPr>
              <a:r>
                <a:rPr lang="en-US" sz="4400" b="1" i="1" dirty="0">
                  <a:latin typeface="Didot" charset="0"/>
                </a:rPr>
                <a:t>Searching PubMed®</a:t>
              </a:r>
              <a:endParaRPr lang="en-US" dirty="0">
                <a:latin typeface="Didot" charset="0"/>
              </a:endParaRPr>
            </a:p>
          </p:txBody>
        </p:sp>
        <p:sp>
          <p:nvSpPr>
            <p:cNvPr id="15366" name="Rectangle 5"/>
            <p:cNvSpPr>
              <a:spLocks noChangeArrowheads="1"/>
            </p:cNvSpPr>
            <p:nvPr/>
          </p:nvSpPr>
          <p:spPr bwMode="auto">
            <a:xfrm>
              <a:off x="1219200" y="1371600"/>
              <a:ext cx="6629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35000"/>
                </a:lnSpc>
              </a:pPr>
              <a:r>
                <a:rPr lang="en-US" sz="3200" i="1" dirty="0">
                  <a:solidFill>
                    <a:srgbClr val="DF0044"/>
                  </a:solidFill>
                  <a:latin typeface="Verdana" charset="0"/>
                </a:rPr>
                <a:t>TTUHSC  Preston Smith Library</a:t>
              </a:r>
            </a:p>
            <a:p>
              <a:pPr algn="ctr" eaLnBrk="0" hangingPunct="0">
                <a:lnSpc>
                  <a:spcPct val="135000"/>
                </a:lnSpc>
              </a:pPr>
              <a:r>
                <a:rPr lang="en-US" sz="3200" i="1" dirty="0">
                  <a:solidFill>
                    <a:srgbClr val="DF0044"/>
                  </a:solidFill>
                  <a:latin typeface="Verdana" charset="0"/>
                </a:rPr>
                <a:t>presents</a:t>
              </a:r>
              <a:endParaRPr lang="en-US" dirty="0">
                <a:latin typeface="Times" charset="0"/>
              </a:endParaRPr>
            </a:p>
          </p:txBody>
        </p:sp>
        <p:sp>
          <p:nvSpPr>
            <p:cNvPr id="15367" name="Text Box 6"/>
            <p:cNvSpPr txBox="1">
              <a:spLocks noChangeArrowheads="1"/>
            </p:cNvSpPr>
            <p:nvPr/>
          </p:nvSpPr>
          <p:spPr bwMode="auto">
            <a:xfrm>
              <a:off x="7620000" y="6248400"/>
              <a:ext cx="1066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Rev.</a:t>
              </a:r>
              <a:r>
                <a:rPr 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9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04/03/</a:t>
              </a:r>
              <a:r>
                <a:rPr 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13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200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1143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latin typeface="Times" charset="0"/>
              </a:endParaRPr>
            </a:p>
          </p:txBody>
        </p:sp>
        <p:sp>
          <p:nvSpPr>
            <p:cNvPr id="42001" name="Rectangle 15"/>
            <p:cNvSpPr>
              <a:spLocks noChangeArrowheads="1"/>
            </p:cNvSpPr>
            <p:nvPr/>
          </p:nvSpPr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57150" cmpd="thickThin">
              <a:solidFill>
                <a:srgbClr val="004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41987" name="Group 20"/>
          <p:cNvGrpSpPr>
            <a:grpSpLocks/>
          </p:cNvGrpSpPr>
          <p:nvPr/>
        </p:nvGrpSpPr>
        <p:grpSpPr bwMode="auto">
          <a:xfrm>
            <a:off x="533400" y="1246188"/>
            <a:ext cx="8077200" cy="5307012"/>
            <a:chOff x="533400" y="1246257"/>
            <a:chExt cx="8077200" cy="5306943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685800" y="1246257"/>
              <a:ext cx="7772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3366FF"/>
                  </a:solidFill>
                  <a:latin typeface="Verdana" charset="0"/>
                </a:rPr>
                <a:t>Analytical, Diagnostic, &amp; Therapeutic Techniques &amp; Equipment</a:t>
              </a:r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2819400" y="1703457"/>
              <a:ext cx="3505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004080"/>
                  </a:solidFill>
                  <a:latin typeface="Verdana" charset="0"/>
                </a:rPr>
                <a:t>Psychiatry and Psychology</a:t>
              </a:r>
            </a:p>
          </p:txBody>
        </p:sp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533400" y="2203847"/>
              <a:ext cx="8077200" cy="35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 smtClean="0">
                  <a:solidFill>
                    <a:srgbClr val="3366FF"/>
                  </a:solidFill>
                  <a:latin typeface="Verdana" charset="0"/>
                </a:rPr>
                <a:t>Biological Sciences</a:t>
              </a:r>
              <a:endParaRPr lang="en-US" sz="1700" b="1" u="sng" dirty="0">
                <a:solidFill>
                  <a:srgbClr val="3366FF"/>
                </a:solidFill>
                <a:latin typeface="Verdana" charset="0"/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2743200" y="2770301"/>
              <a:ext cx="3657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 smtClean="0">
                  <a:solidFill>
                    <a:srgbClr val="004080"/>
                  </a:solidFill>
                  <a:latin typeface="Verdana" charset="0"/>
                </a:rPr>
                <a:t>Natural Sciences</a:t>
              </a:r>
              <a:endParaRPr lang="en-US" sz="1700" b="1" u="sng" dirty="0">
                <a:solidFill>
                  <a:srgbClr val="004080"/>
                </a:solidFill>
                <a:latin typeface="Verdana" charset="0"/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2362201" y="3913257"/>
              <a:ext cx="4419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004080"/>
                  </a:solidFill>
                  <a:latin typeface="Verdana" charset="0"/>
                </a:rPr>
                <a:t>Technology, Industry, Agriculture</a:t>
              </a:r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990600" y="3456057"/>
              <a:ext cx="7162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3366FF"/>
                  </a:solidFill>
                  <a:latin typeface="Verdana" charset="0"/>
                </a:rPr>
                <a:t>Anthropology, Education, Sociology &amp; Social Phenomena</a:t>
              </a:r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2819400" y="5742057"/>
              <a:ext cx="3505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004080"/>
                  </a:solidFill>
                  <a:latin typeface="Verdana" charset="0"/>
                </a:rPr>
                <a:t>Publication Characteristics</a:t>
              </a: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3200400" y="4370457"/>
              <a:ext cx="2743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3366FF"/>
                  </a:solidFill>
                  <a:latin typeface="Verdana" charset="0"/>
                </a:rPr>
                <a:t>Information Science</a:t>
              </a:r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3581400" y="4827657"/>
              <a:ext cx="1981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004080"/>
                  </a:solidFill>
                  <a:latin typeface="Verdana" charset="0"/>
                </a:rPr>
                <a:t>Named Groups</a:t>
              </a:r>
            </a:p>
          </p:txBody>
        </p: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3733800" y="5284857"/>
              <a:ext cx="1676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3366FF"/>
                  </a:solidFill>
                  <a:latin typeface="Verdana" charset="0"/>
                </a:rPr>
                <a:t>Health Care</a:t>
              </a:r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3124200" y="6199257"/>
              <a:ext cx="2895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700" b="1" u="sng" dirty="0">
                  <a:solidFill>
                    <a:srgbClr val="3366FF"/>
                  </a:solidFill>
                  <a:latin typeface="Verdana" charset="0"/>
                </a:rPr>
                <a:t>Geographic Locations</a:t>
              </a:r>
            </a:p>
          </p:txBody>
        </p:sp>
      </p:grpSp>
      <p:sp>
        <p:nvSpPr>
          <p:cNvPr id="41988" name="Rectangle 18"/>
          <p:cNvSpPr>
            <a:spLocks noChangeArrowheads="1"/>
          </p:cNvSpPr>
          <p:nvPr/>
        </p:nvSpPr>
        <p:spPr bwMode="auto">
          <a:xfrm>
            <a:off x="2362200" y="268288"/>
            <a:ext cx="4365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u="sng" dirty="0">
                <a:solidFill>
                  <a:srgbClr val="004080"/>
                </a:solidFill>
                <a:latin typeface="Monotype Corsiva" charset="0"/>
                <a:ea typeface="Monotype Corsiva" charset="0"/>
                <a:cs typeface="Monotype Corsiva" charset="0"/>
              </a:rPr>
              <a:t>Other Categories Include</a:t>
            </a:r>
            <a:r>
              <a:rPr lang="en-US" sz="3600" b="1" dirty="0">
                <a:solidFill>
                  <a:srgbClr val="004080"/>
                </a:solidFill>
                <a:latin typeface="Monotype Corsiva" charset="0"/>
                <a:ea typeface="Monotype Corsiva" charset="0"/>
                <a:cs typeface="Monotype Corsiva" charset="0"/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851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39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i="1" u="sng" dirty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Create a Search Strategy Plan</a:t>
            </a:r>
            <a:endParaRPr lang="en-US" sz="4800" b="1" i="1" dirty="0">
              <a:solidFill>
                <a:srgbClr val="CC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02853" name="Rectangle 5"/>
          <p:cNvSpPr>
            <a:spLocks noChangeArrowheads="1"/>
          </p:cNvSpPr>
          <p:nvPr/>
        </p:nvSpPr>
        <p:spPr bwMode="auto">
          <a:xfrm>
            <a:off x="457200" y="2057400"/>
            <a:ext cx="82296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Identify the question and key concepts:</a:t>
            </a:r>
          </a:p>
        </p:txBody>
      </p:sp>
      <p:sp>
        <p:nvSpPr>
          <p:cNvPr id="1102854" name="Rectangle 6"/>
          <p:cNvSpPr>
            <a:spLocks noChangeArrowheads="1"/>
          </p:cNvSpPr>
          <p:nvPr/>
        </p:nvSpPr>
        <p:spPr bwMode="auto">
          <a:xfrm>
            <a:off x="457200" y="2971800"/>
            <a:ext cx="8229600" cy="1600200"/>
          </a:xfrm>
          <a:prstGeom prst="rect">
            <a:avLst/>
          </a:prstGeom>
          <a:solidFill>
            <a:srgbClr val="FFFFFF"/>
          </a:solidFill>
          <a:ln w="63500" cmpd="dbl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Aft>
                <a:spcPts val="1800"/>
              </a:spcAft>
            </a:pPr>
            <a:r>
              <a:rPr lang="en-US" sz="3000" i="1" dirty="0" err="1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alanine</a:t>
            </a:r>
            <a:r>
              <a:rPr lang="en-US" sz="3000" i="1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or </a:t>
            </a:r>
            <a:r>
              <a:rPr lang="en-US" sz="3000" i="1" dirty="0" err="1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threonine</a:t>
            </a:r>
            <a:r>
              <a:rPr lang="en-US" sz="3000" i="1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in </a:t>
            </a:r>
            <a:r>
              <a:rPr lang="en-US" sz="3000" i="1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the</a:t>
            </a:r>
            <a:r>
              <a:rPr lang="en-US" sz="3000" i="1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algn="ctr" eaLnBrk="0" hangingPunct="0">
              <a:spcAft>
                <a:spcPts val="1800"/>
              </a:spcAft>
            </a:pPr>
            <a:r>
              <a:rPr lang="en-US" sz="3000" i="1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genetics of </a:t>
            </a:r>
            <a:r>
              <a:rPr lang="en-US" sz="3000" i="1" dirty="0" err="1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neoplasms</a:t>
            </a:r>
            <a:endParaRPr lang="en-US" sz="3000" i="1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02855" name="Rectangle 7"/>
          <p:cNvSpPr>
            <a:spLocks noChangeArrowheads="1"/>
          </p:cNvSpPr>
          <p:nvPr/>
        </p:nvSpPr>
        <p:spPr bwMode="auto">
          <a:xfrm>
            <a:off x="228600" y="4800600"/>
            <a:ext cx="86868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Write the search program using </a:t>
            </a:r>
          </a:p>
          <a:p>
            <a:pPr algn="ctr" eaLnBrk="0" hangingPunct="0"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m</a:t>
            </a:r>
            <a:r>
              <a:rPr lang="en-US" sz="26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edical subject headings (</a:t>
            </a:r>
            <a:r>
              <a:rPr lang="en-US" sz="2600" dirty="0" err="1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MeSH</a:t>
            </a:r>
            <a:r>
              <a:rPr lang="en-US" sz="26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  <a:endParaRPr lang="en-US" sz="2600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38100" cmpd="dbl">
            <a:solidFill>
              <a:srgbClr val="CC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2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2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2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2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3" grpId="0" animBg="1" autoUpdateAnimBg="0"/>
      <p:bldP spid="1102854" grpId="0" animBg="1" autoUpdateAnimBg="0"/>
      <p:bldP spid="110285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3" name="Picture 2" descr="Screen Shot 2013-03-11 at 3.27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9" y="381000"/>
            <a:ext cx="8448802" cy="3622040"/>
          </a:xfrm>
          <a:prstGeom prst="rect">
            <a:avLst/>
          </a:prstGeom>
          <a:ln w="28575" cmpd="sng">
            <a:solidFill>
              <a:srgbClr val="33CCFF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609600" y="3429000"/>
            <a:ext cx="8229600" cy="3124200"/>
            <a:chOff x="609600" y="3429000"/>
            <a:chExt cx="8229600" cy="3124200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609600" y="3429000"/>
              <a:ext cx="8229600" cy="3124200"/>
            </a:xfrm>
            <a:prstGeom prst="rect">
              <a:avLst/>
            </a:prstGeom>
            <a:solidFill>
              <a:schemeClr val="bg1"/>
            </a:solidFill>
            <a:ln w="114300">
              <a:solidFill>
                <a:srgbClr val="6289B5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3200" dirty="0">
                  <a:solidFill>
                    <a:srgbClr val="002A7E"/>
                  </a:solidFill>
                  <a:latin typeface="Verdana" charset="0"/>
                </a:rPr>
                <a:t>   </a:t>
              </a:r>
              <a:r>
                <a:rPr lang="en-US" sz="3200" dirty="0">
                  <a:solidFill>
                    <a:srgbClr val="FF8411"/>
                  </a:solidFill>
                  <a:latin typeface="Verdana" charset="0"/>
                </a:rPr>
                <a:t>Enter</a:t>
              </a:r>
              <a:r>
                <a:rPr lang="en-US" sz="3200" dirty="0">
                  <a:solidFill>
                    <a:srgbClr val="002A7E"/>
                  </a:solidFill>
                  <a:latin typeface="Verdana" charset="0"/>
                </a:rPr>
                <a:t>               </a:t>
              </a:r>
              <a:r>
                <a:rPr lang="en-US" sz="3200" dirty="0" smtClean="0">
                  <a:solidFill>
                    <a:srgbClr val="002A7E"/>
                  </a:solidFill>
                  <a:latin typeface="Verdana" charset="0"/>
                </a:rPr>
                <a:t> </a:t>
              </a:r>
              <a:r>
                <a:rPr lang="en-US" sz="3200" dirty="0" smtClean="0">
                  <a:solidFill>
                    <a:srgbClr val="FF8411"/>
                  </a:solidFill>
                  <a:latin typeface="Verdana" charset="0"/>
                </a:rPr>
                <a:t>and </a:t>
              </a:r>
              <a:r>
                <a:rPr lang="en-US" sz="3200" dirty="0">
                  <a:solidFill>
                    <a:srgbClr val="FF8411"/>
                  </a:solidFill>
                  <a:latin typeface="Verdana" charset="0"/>
                </a:rPr>
                <a:t>click  </a:t>
              </a:r>
              <a:r>
                <a:rPr lang="en-US" sz="1400" dirty="0">
                  <a:solidFill>
                    <a:schemeClr val="bg1"/>
                  </a:solidFill>
                  <a:latin typeface="Verdana" charset="0"/>
                </a:rPr>
                <a:t>a</a:t>
              </a:r>
              <a:endParaRPr lang="en-US" sz="1400" dirty="0">
                <a:solidFill>
                  <a:srgbClr val="002A7E"/>
                </a:solidFill>
                <a:latin typeface="Verdana" charset="0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Verdana" charset="0"/>
                </a:rPr>
                <a:t>a</a:t>
              </a:r>
              <a:endParaRPr lang="en-US" sz="3200" dirty="0">
                <a:solidFill>
                  <a:srgbClr val="002A7E"/>
                </a:solidFill>
                <a:latin typeface="Verdana" charset="0"/>
              </a:endParaRPr>
            </a:p>
            <a:p>
              <a:pPr eaLnBrk="0" hangingPunct="0">
                <a:lnSpc>
                  <a:spcPct val="120000"/>
                </a:lnSpc>
              </a:pPr>
              <a:endParaRPr lang="en-US" dirty="0">
                <a:solidFill>
                  <a:srgbClr val="00FFFF"/>
                </a:solidFill>
                <a:latin typeface="Verdana" charset="0"/>
              </a:endParaRPr>
            </a:p>
            <a:p>
              <a:pPr eaLnBrk="0" hangingPunct="0"/>
              <a:endParaRPr lang="en-US" dirty="0">
                <a:solidFill>
                  <a:srgbClr val="00FFFF"/>
                </a:solidFill>
                <a:latin typeface="Verdana" charset="0"/>
              </a:endParaRPr>
            </a:p>
            <a:p>
              <a:pPr eaLnBrk="0" hangingPunct="0"/>
              <a:endParaRPr lang="en-US" dirty="0">
                <a:solidFill>
                  <a:srgbClr val="002A7E"/>
                </a:solidFill>
                <a:latin typeface="Verdana" charset="0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770709" y="3574312"/>
              <a:ext cx="7916091" cy="2833577"/>
            </a:xfrm>
            <a:prstGeom prst="rect">
              <a:avLst/>
            </a:prstGeom>
            <a:noFill/>
            <a:ln w="38100">
              <a:solidFill>
                <a:srgbClr val="5EC26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2590800" y="5029200"/>
              <a:ext cx="4267200" cy="1143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solidFill>
                    <a:srgbClr val="2B5D8F"/>
                  </a:solidFill>
                  <a:latin typeface="Verdana" charset="0"/>
                </a:rPr>
                <a:t>(Note: If there is a Boolean OR</a:t>
              </a:r>
            </a:p>
            <a:p>
              <a:pPr algn="ctr" eaLnBrk="0" hangingPunct="0"/>
              <a:r>
                <a:rPr lang="en-US" sz="2000" dirty="0">
                  <a:solidFill>
                    <a:srgbClr val="2B5D8F"/>
                  </a:solidFill>
                  <a:latin typeface="Verdana" charset="0"/>
                </a:rPr>
                <a:t>relationship, start with the</a:t>
              </a:r>
            </a:p>
            <a:p>
              <a:pPr algn="ctr" eaLnBrk="0" hangingPunct="0"/>
              <a:r>
                <a:rPr lang="en-US" sz="2000" dirty="0">
                  <a:solidFill>
                    <a:srgbClr val="2B5D8F"/>
                  </a:solidFill>
                  <a:latin typeface="Verdana" charset="0"/>
                </a:rPr>
                <a:t>“OR” statement first.)</a:t>
              </a:r>
              <a:endParaRPr lang="en-US" dirty="0">
                <a:solidFill>
                  <a:srgbClr val="2B5D8F"/>
                </a:solidFill>
                <a:latin typeface="Verdana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362200" y="3962400"/>
              <a:ext cx="1981200" cy="685800"/>
              <a:chOff x="2362200" y="3962400"/>
              <a:chExt cx="2514600" cy="685800"/>
            </a:xfrm>
          </p:grpSpPr>
          <p:sp>
            <p:nvSpPr>
              <p:cNvPr id="15" name="AutoShape 20"/>
              <p:cNvSpPr>
                <a:spLocks noChangeArrowheads="1"/>
              </p:cNvSpPr>
              <p:nvPr/>
            </p:nvSpPr>
            <p:spPr bwMode="auto">
              <a:xfrm flipV="1">
                <a:off x="2362200" y="3962400"/>
                <a:ext cx="2514600" cy="6858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57150">
                <a:solidFill>
                  <a:srgbClr val="A0B4C3"/>
                </a:solidFill>
                <a:round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3600" dirty="0">
                  <a:latin typeface="Verdana" charset="0"/>
                </a:endParaRPr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2491154" y="4114800"/>
                <a:ext cx="2256692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2800" dirty="0" err="1" smtClean="0">
                    <a:solidFill>
                      <a:srgbClr val="191919"/>
                    </a:solidFill>
                    <a:latin typeface="Verdana" charset="0"/>
                  </a:rPr>
                  <a:t>alanine</a:t>
                </a:r>
                <a:endParaRPr lang="en-US" sz="2800" dirty="0">
                  <a:solidFill>
                    <a:srgbClr val="191919"/>
                  </a:solidFill>
                  <a:latin typeface="Verdana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6477000" y="685800"/>
            <a:ext cx="1828800" cy="3962400"/>
            <a:chOff x="6477000" y="685800"/>
            <a:chExt cx="1828800" cy="3962400"/>
          </a:xfrm>
        </p:grpSpPr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flipV="1">
              <a:off x="6477000" y="3962400"/>
              <a:ext cx="1828800" cy="685800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3200" dirty="0" smtClean="0">
                  <a:solidFill>
                    <a:schemeClr val="bg1"/>
                  </a:solidFill>
                  <a:latin typeface="Verdana" charset="0"/>
                </a:rPr>
                <a:t>Searc</a:t>
              </a:r>
              <a:r>
                <a:rPr lang="en-US" sz="3200" dirty="0">
                  <a:solidFill>
                    <a:schemeClr val="bg1"/>
                  </a:solidFill>
                  <a:latin typeface="Verdana" charset="0"/>
                </a:rPr>
                <a:t>h</a:t>
              </a:r>
              <a:endParaRPr lang="en-US" sz="3600" dirty="0">
                <a:solidFill>
                  <a:schemeClr val="bg1"/>
                </a:solidFill>
                <a:latin typeface="Verdana" charset="0"/>
              </a:endParaRPr>
            </a:p>
          </p:txBody>
        </p: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7467600" y="685800"/>
              <a:ext cx="609600" cy="304800"/>
              <a:chOff x="4724400" y="990600"/>
              <a:chExt cx="457200" cy="304800"/>
            </a:xfrm>
          </p:grpSpPr>
          <p:sp>
            <p:nvSpPr>
              <p:cNvPr id="21" name="AutoShape 17"/>
              <p:cNvSpPr>
                <a:spLocks noChangeArrowheads="1"/>
              </p:cNvSpPr>
              <p:nvPr/>
            </p:nvSpPr>
            <p:spPr bwMode="auto">
              <a:xfrm>
                <a:off x="4724400" y="990600"/>
                <a:ext cx="457200" cy="304800"/>
              </a:xfrm>
              <a:prstGeom prst="roundRect">
                <a:avLst>
                  <a:gd name="adj" fmla="val 16667"/>
                </a:avLst>
              </a:prstGeom>
              <a:noFill/>
              <a:ln w="111125">
                <a:solidFill>
                  <a:srgbClr val="FFB37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22" name="AutoShape 18"/>
              <p:cNvSpPr>
                <a:spLocks noChangeArrowheads="1"/>
              </p:cNvSpPr>
              <p:nvPr/>
            </p:nvSpPr>
            <p:spPr bwMode="auto">
              <a:xfrm>
                <a:off x="4724400" y="990600"/>
                <a:ext cx="457200" cy="30480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</p:grpSp>
      <p:sp>
        <p:nvSpPr>
          <p:cNvPr id="24" name="AutoShape 10"/>
          <p:cNvSpPr>
            <a:spLocks noChangeArrowheads="1"/>
          </p:cNvSpPr>
          <p:nvPr/>
        </p:nvSpPr>
        <p:spPr bwMode="auto">
          <a:xfrm rot="20654987">
            <a:off x="3208071" y="912353"/>
            <a:ext cx="388454" cy="2917456"/>
          </a:xfrm>
          <a:prstGeom prst="upArrow">
            <a:avLst>
              <a:gd name="adj1" fmla="val 50000"/>
              <a:gd name="adj2" fmla="val 133306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273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3" name="Picture 2" descr="Screen Shot 2013-03-11 at 3.33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990600"/>
            <a:ext cx="8464550" cy="3937000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1884363" y="4419600"/>
            <a:ext cx="5354637" cy="1676400"/>
            <a:chOff x="1884363" y="4419600"/>
            <a:chExt cx="5354637" cy="16764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884363" y="4419600"/>
              <a:ext cx="5354637" cy="1676400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285D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133600" y="4648200"/>
              <a:ext cx="4876799" cy="1219200"/>
              <a:chOff x="2209801" y="4648200"/>
              <a:chExt cx="4876799" cy="1219200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2209801" y="4648200"/>
                <a:ext cx="4876799" cy="121920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6DD6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8" name="Rectangle 33"/>
              <p:cNvSpPr>
                <a:spLocks noChangeArrowheads="1"/>
              </p:cNvSpPr>
              <p:nvPr/>
            </p:nvSpPr>
            <p:spPr bwMode="auto">
              <a:xfrm>
                <a:off x="2362199" y="4903857"/>
                <a:ext cx="4419601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4000" dirty="0">
                    <a:solidFill>
                      <a:srgbClr val="FF8411"/>
                    </a:solidFill>
                    <a:latin typeface="Verdana" charset="0"/>
                    <a:ea typeface="Verdana" charset="0"/>
                    <a:cs typeface="Verdana" charset="0"/>
                  </a:rPr>
                  <a:t>Term Definitions</a:t>
                </a:r>
              </a:p>
            </p:txBody>
          </p:sp>
        </p:grp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81000" y="2362200"/>
            <a:ext cx="6172200" cy="914400"/>
            <a:chOff x="4724400" y="990600"/>
            <a:chExt cx="457200" cy="304800"/>
          </a:xfrm>
        </p:grpSpPr>
        <p:sp>
          <p:nvSpPr>
            <p:cNvPr id="10" name="AutoShape 17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11125">
              <a:solidFill>
                <a:srgbClr val="FFB37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74240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3.33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191500" cy="3810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4800" y="355600"/>
            <a:ext cx="4419600" cy="1701800"/>
            <a:chOff x="304800" y="355600"/>
            <a:chExt cx="4419600" cy="1701800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04800" y="355600"/>
              <a:ext cx="4419600" cy="17018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1) Check the box next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to the</a:t>
              </a: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sz="2000" dirty="0" err="1" smtClean="0">
                  <a:solidFill>
                    <a:srgbClr val="FF6600"/>
                  </a:solidFill>
                  <a:latin typeface="Verdana" charset="0"/>
                </a:rPr>
                <a:t>MeSH</a:t>
              </a: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sz="2000" dirty="0" err="1" smtClean="0">
                  <a:solidFill>
                    <a:srgbClr val="FF6600"/>
                  </a:solidFill>
                  <a:latin typeface="Verdana" charset="0"/>
                </a:rPr>
                <a:t>heading</a:t>
              </a:r>
              <a:r>
                <a:rPr lang="en-US" sz="400" dirty="0" err="1" smtClean="0">
                  <a:solidFill>
                    <a:srgbClr val="FF6600"/>
                  </a:solidFill>
                  <a:latin typeface="Verdana" charset="0"/>
                </a:rPr>
                <a:t>a</a:t>
              </a:r>
              <a:endParaRPr lang="en-US" sz="4000" dirty="0">
                <a:solidFill>
                  <a:srgbClr val="FF6600"/>
                </a:solidFill>
                <a:latin typeface="Verdana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521618" y="533400"/>
              <a:ext cx="3985963" cy="13716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7" name="AutoShape 10"/>
          <p:cNvSpPr>
            <a:spLocks noChangeArrowheads="1"/>
          </p:cNvSpPr>
          <p:nvPr/>
        </p:nvSpPr>
        <p:spPr bwMode="auto">
          <a:xfrm rot="13507166">
            <a:off x="1215904" y="1446457"/>
            <a:ext cx="320675" cy="1462933"/>
          </a:xfrm>
          <a:prstGeom prst="upArrow">
            <a:avLst>
              <a:gd name="adj1" fmla="val 50000"/>
              <a:gd name="adj2" fmla="val 9294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ounded Rectangle 11"/>
          <p:cNvSpPr>
            <a:spLocks noChangeArrowheads="1"/>
          </p:cNvSpPr>
          <p:nvPr/>
        </p:nvSpPr>
        <p:spPr bwMode="auto">
          <a:xfrm>
            <a:off x="228600" y="2514600"/>
            <a:ext cx="4572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800" b="1" dirty="0">
                <a:solidFill>
                  <a:srgbClr val="FF6600"/>
                </a:solidFill>
                <a:latin typeface="Zapf Dingbats" charset="2"/>
                <a:ea typeface="Zapf Dingbats" charset="2"/>
                <a:cs typeface="Zapf Dingbats" charset="2"/>
              </a:rPr>
              <a:t>✔</a:t>
            </a:r>
            <a:endParaRPr lang="en-US" sz="1800" b="1" dirty="0">
              <a:solidFill>
                <a:srgbClr val="FF66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52800" y="4876800"/>
            <a:ext cx="5410200" cy="1676400"/>
            <a:chOff x="3352800" y="4876800"/>
            <a:chExt cx="5410200" cy="1676400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352800" y="4876800"/>
              <a:ext cx="5410200" cy="16764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  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05200" y="5029200"/>
              <a:ext cx="5105400" cy="134112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810000" y="5486400"/>
              <a:ext cx="4495800" cy="502920"/>
              <a:chOff x="3810000" y="5257800"/>
              <a:chExt cx="4495800" cy="457200"/>
            </a:xfrm>
          </p:grpSpPr>
          <p:sp>
            <p:nvSpPr>
              <p:cNvPr id="13" name="Rectangle 22"/>
              <p:cNvSpPr>
                <a:spLocks noChangeArrowheads="1"/>
              </p:cNvSpPr>
              <p:nvPr/>
            </p:nvSpPr>
            <p:spPr bwMode="auto">
              <a:xfrm>
                <a:off x="3810000" y="5257800"/>
                <a:ext cx="1905000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200" dirty="0">
                    <a:solidFill>
                      <a:srgbClr val="2B5D8F"/>
                    </a:solidFill>
                    <a:latin typeface="Verdana" charset="0"/>
                  </a:rPr>
                  <a:t>2) Then click</a:t>
                </a:r>
                <a:endParaRPr lang="en-US" dirty="0">
                  <a:solidFill>
                    <a:srgbClr val="2B5D8F"/>
                  </a:solidFill>
                  <a:latin typeface="Verdana" charset="0"/>
                </a:endParaRPr>
              </a:p>
            </p:txBody>
          </p:sp>
          <p:sp>
            <p:nvSpPr>
              <p:cNvPr id="14" name="AutoShape 20"/>
              <p:cNvSpPr>
                <a:spLocks noChangeArrowheads="1"/>
              </p:cNvSpPr>
              <p:nvPr/>
            </p:nvSpPr>
            <p:spPr bwMode="auto">
              <a:xfrm>
                <a:off x="5867400" y="5257800"/>
                <a:ext cx="24384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 smtClean="0">
                    <a:latin typeface="Verdana" charset="0"/>
                  </a:rPr>
                  <a:t>Add to search </a:t>
                </a:r>
                <a:r>
                  <a:rPr lang="en-US" sz="1600" dirty="0">
                    <a:latin typeface="Verdana" charset="0"/>
                  </a:rPr>
                  <a:t>b</a:t>
                </a:r>
                <a:r>
                  <a:rPr lang="en-US" sz="1600" dirty="0" smtClean="0">
                    <a:latin typeface="Verdana" charset="0"/>
                  </a:rPr>
                  <a:t>uilder</a:t>
                </a:r>
                <a:endParaRPr lang="en-US" sz="1600" dirty="0">
                  <a:latin typeface="Verdana" charset="0"/>
                </a:endParaRPr>
              </a:p>
            </p:txBody>
          </p:sp>
        </p:grpSp>
      </p:grpSp>
      <p:sp>
        <p:nvSpPr>
          <p:cNvPr id="15" name="AutoShape 19"/>
          <p:cNvSpPr>
            <a:spLocks noChangeArrowheads="1"/>
          </p:cNvSpPr>
          <p:nvPr/>
        </p:nvSpPr>
        <p:spPr bwMode="auto">
          <a:xfrm rot="5400000">
            <a:off x="6813181" y="4288288"/>
            <a:ext cx="1776332" cy="315095"/>
          </a:xfrm>
          <a:prstGeom prst="leftArrow">
            <a:avLst>
              <a:gd name="adj1" fmla="val 50000"/>
              <a:gd name="adj2" fmla="val 94536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33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3.43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1" y="749808"/>
            <a:ext cx="8480298" cy="3212592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1981200" y="4419600"/>
            <a:ext cx="5181600" cy="1752600"/>
            <a:chOff x="1981200" y="4419600"/>
            <a:chExt cx="5181600" cy="1752600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981200" y="4419600"/>
              <a:ext cx="5181600" cy="17526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2166579" y="4572001"/>
              <a:ext cx="4843821" cy="14477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2318980" y="4800600"/>
              <a:ext cx="4495800" cy="990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  <a:spcAft>
                  <a:spcPts val="600"/>
                </a:spcAft>
              </a:pPr>
              <a:r>
                <a:rPr lang="en-US" sz="2200" dirty="0">
                  <a:solidFill>
                    <a:srgbClr val="FF6600"/>
                  </a:solidFill>
                  <a:latin typeface="Verdana" charset="0"/>
                </a:rPr>
                <a:t>The first                term is in</a:t>
              </a:r>
            </a:p>
            <a:p>
              <a:pPr algn="ctr" eaLnBrk="0" hangingPunct="0">
                <a:lnSpc>
                  <a:spcPct val="120000"/>
                </a:lnSpc>
                <a:spcAft>
                  <a:spcPts val="600"/>
                </a:spcAft>
              </a:pPr>
              <a:r>
                <a:rPr lang="en-US" sz="2200" dirty="0">
                  <a:solidFill>
                    <a:srgbClr val="FF6600"/>
                  </a:solidFill>
                  <a:latin typeface="Verdana" charset="0"/>
                </a:rPr>
                <a:t>the search program “box”</a:t>
              </a:r>
              <a:endParaRPr lang="en-US" sz="3600" dirty="0">
                <a:solidFill>
                  <a:srgbClr val="FF6600"/>
                </a:solidFill>
                <a:latin typeface="Verdana" charset="0"/>
              </a:endParaRPr>
            </a:p>
          </p:txBody>
        </p:sp>
      </p:grp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733800" y="4724400"/>
            <a:ext cx="1524000" cy="6096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4000" dirty="0">
                <a:solidFill>
                  <a:srgbClr val="01A63A"/>
                </a:solidFill>
                <a:latin typeface="Times New Roman" charset="0"/>
                <a:ea typeface="Times New Roman" charset="0"/>
                <a:cs typeface="Times New Roman" charset="0"/>
              </a:rPr>
              <a:t>MeSH</a:t>
            </a:r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 rot="6939547">
            <a:off x="4829082" y="3357305"/>
            <a:ext cx="2883211" cy="355116"/>
          </a:xfrm>
          <a:prstGeom prst="leftArrow">
            <a:avLst>
              <a:gd name="adj1" fmla="val 50000"/>
              <a:gd name="adj2" fmla="val 109965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32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3.4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4" y="457200"/>
            <a:ext cx="8488172" cy="3228340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57200" y="3276600"/>
            <a:ext cx="8229600" cy="3124200"/>
            <a:chOff x="914400" y="3429000"/>
            <a:chExt cx="8001000" cy="31242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914400" y="3429000"/>
              <a:ext cx="8001000" cy="3124200"/>
            </a:xfrm>
            <a:prstGeom prst="rect">
              <a:avLst/>
            </a:prstGeom>
            <a:solidFill>
              <a:schemeClr val="bg1"/>
            </a:solidFill>
            <a:ln w="114300">
              <a:solidFill>
                <a:srgbClr val="648BB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3200" dirty="0">
                  <a:solidFill>
                    <a:srgbClr val="002A7E"/>
                  </a:solidFill>
                  <a:latin typeface="Verdana" charset="0"/>
                </a:rPr>
                <a:t>  </a:t>
              </a:r>
              <a:r>
                <a:rPr lang="en-US" sz="3200" dirty="0" smtClean="0">
                  <a:solidFill>
                    <a:srgbClr val="FF8411"/>
                  </a:solidFill>
                  <a:latin typeface="Verdana" charset="0"/>
                </a:rPr>
                <a:t>Enter</a:t>
              </a:r>
              <a:r>
                <a:rPr lang="en-US" sz="3200" dirty="0" smtClean="0">
                  <a:solidFill>
                    <a:srgbClr val="002A7E"/>
                  </a:solidFill>
                  <a:latin typeface="Verdana" charset="0"/>
                </a:rPr>
                <a:t>                  </a:t>
              </a:r>
              <a:r>
                <a:rPr lang="en-US" sz="3200" dirty="0" smtClean="0">
                  <a:solidFill>
                    <a:srgbClr val="FF8411"/>
                  </a:solidFill>
                  <a:latin typeface="Verdana" charset="0"/>
                </a:rPr>
                <a:t>and </a:t>
              </a:r>
              <a:r>
                <a:rPr lang="en-US" sz="3200" dirty="0">
                  <a:solidFill>
                    <a:srgbClr val="FF8411"/>
                  </a:solidFill>
                  <a:latin typeface="Verdana" charset="0"/>
                </a:rPr>
                <a:t>click  </a:t>
              </a:r>
              <a:r>
                <a:rPr lang="en-US" sz="1400" dirty="0">
                  <a:solidFill>
                    <a:schemeClr val="bg1"/>
                  </a:solidFill>
                  <a:latin typeface="Verdana" charset="0"/>
                </a:rPr>
                <a:t>a</a:t>
              </a:r>
              <a:endParaRPr lang="en-US" sz="1400" dirty="0">
                <a:solidFill>
                  <a:srgbClr val="002A7E"/>
                </a:solidFill>
                <a:latin typeface="Verdana" charset="0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Verdana" charset="0"/>
                </a:rPr>
                <a:t>a</a:t>
              </a:r>
              <a:endParaRPr lang="en-US" sz="3200" dirty="0">
                <a:solidFill>
                  <a:srgbClr val="002A7E"/>
                </a:solidFill>
                <a:latin typeface="Verdana" charset="0"/>
              </a:endParaRPr>
            </a:p>
            <a:p>
              <a:pPr eaLnBrk="0" hangingPunct="0">
                <a:lnSpc>
                  <a:spcPct val="120000"/>
                </a:lnSpc>
              </a:pPr>
              <a:endParaRPr lang="en-US" dirty="0">
                <a:solidFill>
                  <a:srgbClr val="00FFFF"/>
                </a:solidFill>
                <a:latin typeface="Verdana" charset="0"/>
              </a:endParaRPr>
            </a:p>
            <a:p>
              <a:pPr eaLnBrk="0" hangingPunct="0"/>
              <a:endParaRPr lang="en-US" dirty="0">
                <a:solidFill>
                  <a:srgbClr val="00FFFF"/>
                </a:solidFill>
                <a:latin typeface="Verdana" charset="0"/>
              </a:endParaRPr>
            </a:p>
            <a:p>
              <a:pPr eaLnBrk="0" hangingPunct="0"/>
              <a:endParaRPr lang="en-US" dirty="0">
                <a:solidFill>
                  <a:srgbClr val="002A7E"/>
                </a:solidFill>
                <a:latin typeface="Verdana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66800" y="3574312"/>
              <a:ext cx="7696200" cy="2833577"/>
            </a:xfrm>
            <a:prstGeom prst="rect">
              <a:avLst/>
            </a:prstGeom>
            <a:noFill/>
            <a:ln w="38100">
              <a:solidFill>
                <a:srgbClr val="5EC26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90800" y="4800600"/>
            <a:ext cx="42672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>
                <a:solidFill>
                  <a:srgbClr val="2B5D8F"/>
                </a:solidFill>
                <a:latin typeface="Verdana" charset="0"/>
              </a:rPr>
              <a:t>(Note: If there is a Boolean OR</a:t>
            </a:r>
          </a:p>
          <a:p>
            <a:pPr algn="ctr" eaLnBrk="0" hangingPunct="0"/>
            <a:r>
              <a:rPr lang="en-US" sz="2000" dirty="0">
                <a:solidFill>
                  <a:srgbClr val="2B5D8F"/>
                </a:solidFill>
                <a:latin typeface="Verdana" charset="0"/>
              </a:rPr>
              <a:t>relationship, start with the</a:t>
            </a:r>
          </a:p>
          <a:p>
            <a:pPr algn="ctr" eaLnBrk="0" hangingPunct="0"/>
            <a:r>
              <a:rPr lang="en-US" sz="2000" dirty="0">
                <a:solidFill>
                  <a:srgbClr val="2B5D8F"/>
                </a:solidFill>
                <a:latin typeface="Verdana" charset="0"/>
              </a:rPr>
              <a:t>“OR” statement first.)</a:t>
            </a:r>
            <a:endParaRPr lang="en-US" dirty="0">
              <a:solidFill>
                <a:srgbClr val="2B5D8F"/>
              </a:solidFill>
              <a:latin typeface="Verdana" charset="0"/>
            </a:endParaRP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133600" y="3810000"/>
            <a:ext cx="2133600" cy="685800"/>
            <a:chOff x="1344" y="2208"/>
            <a:chExt cx="1872" cy="432"/>
          </a:xfrm>
        </p:grpSpPr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 flipV="1">
              <a:off x="1344" y="2208"/>
              <a:ext cx="1872" cy="4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A0B4C3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600" dirty="0">
                <a:latin typeface="Verdana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1440" y="2304"/>
              <a:ext cx="168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dirty="0" err="1" smtClean="0">
                  <a:solidFill>
                    <a:srgbClr val="191919"/>
                  </a:solidFill>
                  <a:latin typeface="Verdana" charset="0"/>
                </a:rPr>
                <a:t>threonine</a:t>
              </a:r>
              <a:endParaRPr lang="en-US" sz="2800" dirty="0">
                <a:solidFill>
                  <a:srgbClr val="191919"/>
                </a:solidFill>
                <a:latin typeface="Verdana" charset="0"/>
              </a:endParaRPr>
            </a:p>
          </p:txBody>
        </p:sp>
      </p:grp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01988" y="990600"/>
            <a:ext cx="379412" cy="2971800"/>
          </a:xfrm>
          <a:prstGeom prst="upArrow">
            <a:avLst>
              <a:gd name="adj1" fmla="val 50000"/>
              <a:gd name="adj2" fmla="val 97870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77000" y="609600"/>
            <a:ext cx="1828800" cy="3886200"/>
            <a:chOff x="6477000" y="609600"/>
            <a:chExt cx="1828800" cy="3886200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flipV="1">
              <a:off x="6477000" y="3810000"/>
              <a:ext cx="1828800" cy="685800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3200" dirty="0" smtClean="0">
                  <a:solidFill>
                    <a:schemeClr val="bg1"/>
                  </a:solidFill>
                  <a:latin typeface="Verdana" charset="0"/>
                </a:rPr>
                <a:t>Searc</a:t>
              </a:r>
              <a:r>
                <a:rPr lang="en-US" sz="3200" dirty="0">
                  <a:solidFill>
                    <a:schemeClr val="bg1"/>
                  </a:solidFill>
                  <a:latin typeface="Verdana" charset="0"/>
                </a:rPr>
                <a:t>h</a:t>
              </a:r>
              <a:endParaRPr lang="en-US" sz="3600" dirty="0">
                <a:solidFill>
                  <a:schemeClr val="bg1"/>
                </a:solidFill>
                <a:latin typeface="Verdana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391400" y="609600"/>
              <a:ext cx="762000" cy="533400"/>
              <a:chOff x="5410200" y="990600"/>
              <a:chExt cx="533400" cy="304800"/>
            </a:xfrm>
          </p:grpSpPr>
          <p:sp>
            <p:nvSpPr>
              <p:cNvPr id="15" name="AutoShape 17"/>
              <p:cNvSpPr>
                <a:spLocks noChangeArrowheads="1"/>
              </p:cNvSpPr>
              <p:nvPr/>
            </p:nvSpPr>
            <p:spPr bwMode="auto">
              <a:xfrm>
                <a:off x="5410200" y="990600"/>
                <a:ext cx="533400" cy="304800"/>
              </a:xfrm>
              <a:prstGeom prst="roundRect">
                <a:avLst>
                  <a:gd name="adj" fmla="val 16667"/>
                </a:avLst>
              </a:prstGeom>
              <a:noFill/>
              <a:ln w="111125">
                <a:solidFill>
                  <a:srgbClr val="FFB37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6" name="AutoShape 18"/>
              <p:cNvSpPr>
                <a:spLocks noChangeArrowheads="1"/>
              </p:cNvSpPr>
              <p:nvPr/>
            </p:nvSpPr>
            <p:spPr bwMode="auto">
              <a:xfrm>
                <a:off x="5410200" y="990600"/>
                <a:ext cx="533400" cy="30480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7135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3" name="Picture 2" descr="Screen Shot 2013-03-11 at 3.53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8" y="2210308"/>
            <a:ext cx="8472424" cy="2818892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381000" y="304800"/>
            <a:ext cx="4343400" cy="1701800"/>
            <a:chOff x="381000" y="304800"/>
            <a:chExt cx="4343400" cy="170180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81000" y="304800"/>
              <a:ext cx="4343400" cy="17018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1) Check the box next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to the</a:t>
              </a: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sz="2000" dirty="0" err="1" smtClean="0">
                  <a:solidFill>
                    <a:srgbClr val="FF6600"/>
                  </a:solidFill>
                  <a:latin typeface="Verdana" charset="0"/>
                </a:rPr>
                <a:t>MeSH</a:t>
              </a: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sz="2000" dirty="0" err="1" smtClean="0">
                  <a:solidFill>
                    <a:srgbClr val="FF6600"/>
                  </a:solidFill>
                  <a:latin typeface="Verdana" charset="0"/>
                </a:rPr>
                <a:t>heading</a:t>
              </a:r>
              <a:r>
                <a:rPr lang="en-US" sz="400" dirty="0" err="1" smtClean="0">
                  <a:solidFill>
                    <a:srgbClr val="FF6600"/>
                  </a:solidFill>
                  <a:latin typeface="Verdana" charset="0"/>
                </a:rPr>
                <a:t>a</a:t>
              </a:r>
              <a:endParaRPr lang="en-US" sz="4000" dirty="0">
                <a:solidFill>
                  <a:srgbClr val="FF6600"/>
                </a:solidFill>
                <a:latin typeface="Verdana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554303" y="457200"/>
              <a:ext cx="3985963" cy="13716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8" name="AutoShape 10"/>
          <p:cNvSpPr>
            <a:spLocks noChangeArrowheads="1"/>
          </p:cNvSpPr>
          <p:nvPr/>
        </p:nvSpPr>
        <p:spPr bwMode="auto">
          <a:xfrm rot="12934513">
            <a:off x="1101636" y="1449654"/>
            <a:ext cx="320675" cy="2318310"/>
          </a:xfrm>
          <a:prstGeom prst="upArrow">
            <a:avLst>
              <a:gd name="adj1" fmla="val 50000"/>
              <a:gd name="adj2" fmla="val 9294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ounded Rectangle 11"/>
          <p:cNvSpPr>
            <a:spLocks noChangeArrowheads="1"/>
          </p:cNvSpPr>
          <p:nvPr/>
        </p:nvSpPr>
        <p:spPr bwMode="auto">
          <a:xfrm>
            <a:off x="152400" y="3657600"/>
            <a:ext cx="4572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800" b="1" dirty="0">
                <a:solidFill>
                  <a:srgbClr val="FF6600"/>
                </a:solidFill>
                <a:latin typeface="Zapf Dingbats" charset="2"/>
                <a:ea typeface="Zapf Dingbats" charset="2"/>
                <a:cs typeface="Zapf Dingbats" charset="2"/>
              </a:rPr>
              <a:t>✔</a:t>
            </a:r>
            <a:endParaRPr lang="en-US" sz="1800" b="1" dirty="0">
              <a:solidFill>
                <a:srgbClr val="FF66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38800" y="533400"/>
            <a:ext cx="2971800" cy="1219200"/>
            <a:chOff x="5638800" y="533400"/>
            <a:chExt cx="2971800" cy="1219200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5638800" y="533400"/>
              <a:ext cx="2971800" cy="1219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6699C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 dirty="0" smtClean="0">
                  <a:solidFill>
                    <a:srgbClr val="26AF00"/>
                  </a:solidFill>
                  <a:latin typeface="Verdana" charset="0"/>
                </a:rPr>
                <a:t>    2) Select  </a:t>
              </a:r>
              <a:endParaRPr lang="en-US" sz="2000" dirty="0">
                <a:solidFill>
                  <a:srgbClr val="26AF00"/>
                </a:solidFill>
                <a:latin typeface="Verdana" charset="0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5791200" y="685800"/>
              <a:ext cx="2667000" cy="914400"/>
            </a:xfrm>
            <a:prstGeom prst="rect">
              <a:avLst/>
            </a:prstGeom>
            <a:noFill/>
            <a:ln w="19050" cmpd="sng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9" name="AutoShape 20"/>
            <p:cNvSpPr>
              <a:spLocks noChangeArrowheads="1"/>
            </p:cNvSpPr>
            <p:nvPr/>
          </p:nvSpPr>
          <p:spPr bwMode="auto">
            <a:xfrm>
              <a:off x="7467600" y="914400"/>
              <a:ext cx="762000" cy="5334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Verdana" charset="0"/>
                </a:rPr>
                <a:t>OR</a:t>
              </a:r>
              <a:endParaRPr lang="en-US" sz="2000" dirty="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sp>
        <p:nvSpPr>
          <p:cNvPr id="21" name="AutoShape 19"/>
          <p:cNvSpPr>
            <a:spLocks noChangeArrowheads="1"/>
          </p:cNvSpPr>
          <p:nvPr/>
        </p:nvSpPr>
        <p:spPr bwMode="auto">
          <a:xfrm rot="15817648">
            <a:off x="6778552" y="2668858"/>
            <a:ext cx="2588106" cy="315095"/>
          </a:xfrm>
          <a:prstGeom prst="leftArrow">
            <a:avLst>
              <a:gd name="adj1" fmla="val 50000"/>
              <a:gd name="adj2" fmla="val 94536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819400" y="5410200"/>
            <a:ext cx="5181600" cy="1219200"/>
            <a:chOff x="2819400" y="5410200"/>
            <a:chExt cx="5181600" cy="1219200"/>
          </a:xfrm>
        </p:grpSpPr>
        <p:grpSp>
          <p:nvGrpSpPr>
            <p:cNvPr id="22" name="Group 21"/>
            <p:cNvGrpSpPr/>
            <p:nvPr/>
          </p:nvGrpSpPr>
          <p:grpSpPr>
            <a:xfrm>
              <a:off x="2819400" y="5410200"/>
              <a:ext cx="5181600" cy="1219200"/>
              <a:chOff x="2667000" y="5334000"/>
              <a:chExt cx="5334000" cy="1371600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2667000" y="5334000"/>
                <a:ext cx="5334000" cy="137160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7B9CC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7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Verdana" charset="0"/>
                  </a:rPr>
                  <a:t>  </a:t>
                </a: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2817254" y="5478379"/>
                <a:ext cx="5033493" cy="1082842"/>
              </a:xfrm>
              <a:prstGeom prst="rect">
                <a:avLst/>
              </a:prstGeom>
              <a:noFill/>
              <a:ln w="28575">
                <a:solidFill>
                  <a:srgbClr val="5DC268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124200" y="5829300"/>
              <a:ext cx="1905000" cy="381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200" dirty="0">
                  <a:solidFill>
                    <a:srgbClr val="2B5D8F"/>
                  </a:solidFill>
                  <a:latin typeface="Verdana" charset="0"/>
                </a:rPr>
                <a:t>3</a:t>
              </a:r>
              <a:r>
                <a:rPr lang="en-US" sz="2200" dirty="0" smtClean="0">
                  <a:solidFill>
                    <a:srgbClr val="2B5D8F"/>
                  </a:solidFill>
                  <a:latin typeface="Verdana" charset="0"/>
                </a:rPr>
                <a:t>) </a:t>
              </a:r>
              <a:r>
                <a:rPr lang="en-US" sz="2200" dirty="0">
                  <a:solidFill>
                    <a:srgbClr val="2B5D8F"/>
                  </a:solidFill>
                  <a:latin typeface="Verdana" charset="0"/>
                </a:rPr>
                <a:t>Then click</a:t>
              </a:r>
              <a:endParaRPr lang="en-US" dirty="0">
                <a:solidFill>
                  <a:srgbClr val="2B5D8F"/>
                </a:solidFill>
                <a:latin typeface="Verdana" charset="0"/>
              </a:endParaRPr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5181600" y="5791200"/>
              <a:ext cx="2438400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dirty="0" smtClean="0">
                  <a:latin typeface="Verdana" charset="0"/>
                </a:rPr>
                <a:t>Add to search </a:t>
              </a:r>
              <a:r>
                <a:rPr lang="en-US" sz="1600" dirty="0">
                  <a:latin typeface="Verdana" charset="0"/>
                </a:rPr>
                <a:t>b</a:t>
              </a:r>
              <a:r>
                <a:rPr lang="en-US" sz="1600" dirty="0" smtClean="0">
                  <a:latin typeface="Verdana" charset="0"/>
                </a:rPr>
                <a:t>uilder</a:t>
              </a:r>
              <a:endParaRPr lang="en-US" sz="1600" dirty="0">
                <a:latin typeface="Verdana" charset="0"/>
              </a:endParaRPr>
            </a:p>
          </p:txBody>
        </p:sp>
      </p:grpSp>
      <p:sp>
        <p:nvSpPr>
          <p:cNvPr id="27" name="AutoShape 10"/>
          <p:cNvSpPr>
            <a:spLocks noChangeArrowheads="1"/>
          </p:cNvSpPr>
          <p:nvPr/>
        </p:nvSpPr>
        <p:spPr bwMode="auto">
          <a:xfrm rot="1883089">
            <a:off x="6142563" y="4297998"/>
            <a:ext cx="298773" cy="1684079"/>
          </a:xfrm>
          <a:prstGeom prst="upArrow">
            <a:avLst>
              <a:gd name="adj1" fmla="val 49392"/>
              <a:gd name="adj2" fmla="val 10477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auto">
          <a:xfrm>
            <a:off x="8001000" y="4191000"/>
            <a:ext cx="685800" cy="457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Verdana" charset="0"/>
              </a:rPr>
              <a:t>OR</a:t>
            </a:r>
            <a:endParaRPr lang="en-US" sz="1800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99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1" grpId="0" animBg="1"/>
      <p:bldP spid="27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5000" y="4343400"/>
            <a:ext cx="5943600" cy="1752600"/>
            <a:chOff x="1676400" y="3962400"/>
            <a:chExt cx="5943600" cy="1752600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676400" y="3962400"/>
              <a:ext cx="5943600" cy="17526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859389" y="4114800"/>
              <a:ext cx="5556148" cy="14477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2241176" y="4343400"/>
              <a:ext cx="4958603" cy="990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  <a:spcAft>
                  <a:spcPts val="600"/>
                </a:spcAft>
              </a:pPr>
              <a:r>
                <a:rPr lang="en-US" sz="2200" dirty="0">
                  <a:solidFill>
                    <a:srgbClr val="FF6600"/>
                  </a:solidFill>
                  <a:latin typeface="Verdana" charset="0"/>
                </a:rPr>
                <a:t>The</a:t>
              </a:r>
              <a:r>
                <a:rPr lang="en-US" sz="2200" dirty="0" smtClean="0">
                  <a:solidFill>
                    <a:srgbClr val="FF6600"/>
                  </a:solidFill>
                  <a:latin typeface="Verdana" charset="0"/>
                </a:rPr>
                <a:t> second                 term </a:t>
              </a:r>
              <a:r>
                <a:rPr lang="en-US" sz="2200" dirty="0">
                  <a:solidFill>
                    <a:srgbClr val="FF6600"/>
                  </a:solidFill>
                  <a:latin typeface="Verdana" charset="0"/>
                </a:rPr>
                <a:t>is in</a:t>
              </a:r>
            </a:p>
            <a:p>
              <a:pPr algn="ctr" eaLnBrk="0" hangingPunct="0">
                <a:lnSpc>
                  <a:spcPct val="120000"/>
                </a:lnSpc>
                <a:spcAft>
                  <a:spcPts val="600"/>
                </a:spcAft>
              </a:pPr>
              <a:r>
                <a:rPr lang="en-US" sz="2200" dirty="0">
                  <a:solidFill>
                    <a:srgbClr val="FF6600"/>
                  </a:solidFill>
                  <a:latin typeface="Verdana" charset="0"/>
                </a:rPr>
                <a:t>the search program “box”</a:t>
              </a:r>
              <a:endParaRPr lang="en-US" sz="3600" dirty="0">
                <a:solidFill>
                  <a:srgbClr val="FF6600"/>
                </a:solidFill>
                <a:latin typeface="Verdana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4110318" y="4191000"/>
              <a:ext cx="1528482" cy="609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4000" dirty="0">
                  <a:solidFill>
                    <a:srgbClr val="01A63A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MeSH</a:t>
              </a:r>
            </a:p>
          </p:txBody>
        </p:sp>
      </p:grpSp>
      <p:pic>
        <p:nvPicPr>
          <p:cNvPr id="3" name="Picture 2" descr="Screen Shot 2013-03-11 at 4.04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2" y="838200"/>
            <a:ext cx="8456676" cy="2818892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sp>
        <p:nvSpPr>
          <p:cNvPr id="11" name="AutoShape 19"/>
          <p:cNvSpPr>
            <a:spLocks noChangeArrowheads="1"/>
          </p:cNvSpPr>
          <p:nvPr/>
        </p:nvSpPr>
        <p:spPr bwMode="auto">
          <a:xfrm rot="7100628">
            <a:off x="5812958" y="3363411"/>
            <a:ext cx="2833430" cy="355116"/>
          </a:xfrm>
          <a:prstGeom prst="leftArrow">
            <a:avLst>
              <a:gd name="adj1" fmla="val 50000"/>
              <a:gd name="adj2" fmla="val 120297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78183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275907" name="Rectangle 3"/>
          <p:cNvSpPr>
            <a:spLocks noChangeArrowheads="1"/>
          </p:cNvSpPr>
          <p:nvPr/>
        </p:nvSpPr>
        <p:spPr bwMode="auto">
          <a:xfrm>
            <a:off x="304800" y="263525"/>
            <a:ext cx="4648200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3600" i="1" u="sng" dirty="0">
                <a:solidFill>
                  <a:srgbClr val="00408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Boolean Logic - OR</a:t>
            </a:r>
            <a:endParaRPr lang="en-US" sz="6000" dirty="0">
              <a:solidFill>
                <a:srgbClr val="0033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28800" y="1219200"/>
            <a:ext cx="5638800" cy="5334000"/>
            <a:chOff x="1828800" y="1219200"/>
            <a:chExt cx="5638800" cy="5334000"/>
          </a:xfrm>
        </p:grpSpPr>
        <p:sp>
          <p:nvSpPr>
            <p:cNvPr id="59397" name="Oval 13"/>
            <p:cNvSpPr>
              <a:spLocks noChangeArrowheads="1"/>
            </p:cNvSpPr>
            <p:nvPr/>
          </p:nvSpPr>
          <p:spPr bwMode="auto">
            <a:xfrm>
              <a:off x="1828800" y="1219200"/>
              <a:ext cx="5638800" cy="5334000"/>
            </a:xfrm>
            <a:prstGeom prst="ellipse">
              <a:avLst/>
            </a:prstGeom>
            <a:gradFill rotWithShape="0">
              <a:gsLst>
                <a:gs pos="0">
                  <a:srgbClr val="C0E1E4">
                    <a:alpha val="85001"/>
                  </a:srgbClr>
                </a:gs>
                <a:gs pos="100000">
                  <a:srgbClr val="7D7FCC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i="1" dirty="0">
                <a:latin typeface="Palatino" charset="0"/>
              </a:endParaRPr>
            </a:p>
          </p:txBody>
        </p:sp>
        <p:sp>
          <p:nvSpPr>
            <p:cNvPr id="59398" name="Rectangle 14"/>
            <p:cNvSpPr>
              <a:spLocks noChangeArrowheads="1"/>
            </p:cNvSpPr>
            <p:nvPr/>
          </p:nvSpPr>
          <p:spPr bwMode="auto">
            <a:xfrm>
              <a:off x="5105400" y="3200400"/>
              <a:ext cx="2133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i="1" dirty="0" err="1" smtClean="0">
                  <a:latin typeface="Verdana" charset="0"/>
                </a:rPr>
                <a:t>threonine</a:t>
              </a:r>
              <a:endParaRPr lang="en-US" sz="2800" i="1" dirty="0">
                <a:latin typeface="Verdana" charset="0"/>
              </a:endParaRPr>
            </a:p>
          </p:txBody>
        </p:sp>
        <p:sp>
          <p:nvSpPr>
            <p:cNvPr id="59399" name="Rectangle 15"/>
            <p:cNvSpPr>
              <a:spLocks noChangeArrowheads="1"/>
            </p:cNvSpPr>
            <p:nvPr/>
          </p:nvSpPr>
          <p:spPr bwMode="auto">
            <a:xfrm>
              <a:off x="4343400" y="36576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3200" dirty="0">
                  <a:latin typeface="Verdana" charset="0"/>
                </a:rPr>
                <a:t>OR</a:t>
              </a:r>
            </a:p>
          </p:txBody>
        </p:sp>
        <p:sp>
          <p:nvSpPr>
            <p:cNvPr id="59400" name="Rectangle 17"/>
            <p:cNvSpPr>
              <a:spLocks noChangeArrowheads="1"/>
            </p:cNvSpPr>
            <p:nvPr/>
          </p:nvSpPr>
          <p:spPr bwMode="auto">
            <a:xfrm>
              <a:off x="2133600" y="3276600"/>
              <a:ext cx="2133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i="1" dirty="0" err="1" smtClean="0">
                  <a:latin typeface="Verdana" charset="0"/>
                </a:rPr>
                <a:t>alanine</a:t>
              </a:r>
              <a:endParaRPr lang="en-US" sz="2800" i="1" dirty="0">
                <a:latin typeface="Verdana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7200" dirty="0">
                <a:solidFill>
                  <a:schemeClr val="bg1"/>
                </a:solidFill>
                <a:latin typeface="Textile" charset="0"/>
                <a:ea typeface="ＭＳ Ｐゴシック" pitchFamily="-106" charset="-128"/>
                <a:cs typeface="ＭＳ Ｐゴシック" pitchFamily="-106" charset="-128"/>
              </a:rPr>
              <a:t>To begin...</a:t>
            </a: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4.07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914400"/>
            <a:ext cx="8464550" cy="2826766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57200" y="4495800"/>
            <a:ext cx="8382000" cy="1752600"/>
            <a:chOff x="457200" y="4572000"/>
            <a:chExt cx="8382000" cy="1752600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57200" y="4572000"/>
              <a:ext cx="8382000" cy="1752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41709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Verdana" charset="0"/>
                </a:rPr>
                <a:t>a</a:t>
              </a:r>
              <a:endParaRPr lang="en-US" sz="1400" dirty="0">
                <a:solidFill>
                  <a:srgbClr val="002A7E"/>
                </a:solidFill>
                <a:latin typeface="Verdana" charset="0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Verdana" charset="0"/>
                </a:rPr>
                <a:t>a</a:t>
              </a:r>
              <a:endParaRPr lang="en-US" sz="3200" dirty="0">
                <a:solidFill>
                  <a:srgbClr val="002A7E"/>
                </a:solidFill>
                <a:latin typeface="Verdana" charset="0"/>
              </a:endParaRPr>
            </a:p>
            <a:p>
              <a:pPr eaLnBrk="0" hangingPunct="0">
                <a:lnSpc>
                  <a:spcPct val="120000"/>
                </a:lnSpc>
              </a:pPr>
              <a:endParaRPr lang="en-US" dirty="0">
                <a:solidFill>
                  <a:srgbClr val="00FFFF"/>
                </a:solidFill>
                <a:latin typeface="Verdana" charset="0"/>
              </a:endParaRPr>
            </a:p>
            <a:p>
              <a:pPr eaLnBrk="0" hangingPunct="0"/>
              <a:endParaRPr lang="en-US" dirty="0">
                <a:solidFill>
                  <a:srgbClr val="00FFFF"/>
                </a:solidFill>
                <a:latin typeface="Verdana" charset="0"/>
              </a:endParaRPr>
            </a:p>
            <a:p>
              <a:pPr eaLnBrk="0" hangingPunct="0"/>
              <a:endParaRPr lang="en-US" dirty="0">
                <a:solidFill>
                  <a:srgbClr val="002A7E"/>
                </a:solidFill>
                <a:latin typeface="Verdana" charset="0"/>
              </a:endParaRPr>
            </a:p>
          </p:txBody>
        </p:sp>
        <p:sp>
          <p:nvSpPr>
            <p:cNvPr id="6" name="Rectangle 20"/>
            <p:cNvSpPr>
              <a:spLocks noChangeArrowheads="1"/>
            </p:cNvSpPr>
            <p:nvPr/>
          </p:nvSpPr>
          <p:spPr bwMode="auto">
            <a:xfrm>
              <a:off x="762000" y="5181600"/>
              <a:ext cx="1295400" cy="457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3200" dirty="0">
                  <a:solidFill>
                    <a:srgbClr val="FF8411"/>
                  </a:solidFill>
                  <a:latin typeface="Verdana" charset="0"/>
                </a:rPr>
                <a:t>Enter</a:t>
              </a:r>
              <a:endParaRPr lang="en-US" dirty="0"/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2133600" y="5105400"/>
              <a:ext cx="2286000" cy="685800"/>
              <a:chOff x="2438400" y="4044176"/>
              <a:chExt cx="2438400" cy="527824"/>
            </a:xfrm>
          </p:grpSpPr>
          <p:sp>
            <p:nvSpPr>
              <p:cNvPr id="9" name="AutoShape 20"/>
              <p:cNvSpPr>
                <a:spLocks noChangeArrowheads="1"/>
              </p:cNvSpPr>
              <p:nvPr/>
            </p:nvSpPr>
            <p:spPr bwMode="auto">
              <a:xfrm rot="10800000" flipV="1">
                <a:off x="2438400" y="4044176"/>
                <a:ext cx="2438400" cy="52782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57150">
                <a:solidFill>
                  <a:srgbClr val="B3B3B3"/>
                </a:solidFill>
                <a:round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3600" dirty="0">
                  <a:latin typeface="Verdana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/>
            </p:nvSpPr>
            <p:spPr bwMode="auto">
              <a:xfrm>
                <a:off x="2514600" y="4120376"/>
                <a:ext cx="2286000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2800" dirty="0" err="1" smtClean="0">
                    <a:solidFill>
                      <a:srgbClr val="191919"/>
                    </a:solidFill>
                    <a:latin typeface="Verdana" charset="0"/>
                  </a:rPr>
                  <a:t>neoplasms</a:t>
                </a:r>
                <a:endParaRPr lang="en-US" sz="2800" dirty="0">
                  <a:solidFill>
                    <a:srgbClr val="191919"/>
                  </a:solidFill>
                  <a:latin typeface="Verdana" charset="0"/>
                </a:endParaRPr>
              </a:p>
            </p:txBody>
          </p:sp>
        </p:grp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4495800" y="5181600"/>
              <a:ext cx="1981200" cy="457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3200" dirty="0">
                  <a:solidFill>
                    <a:srgbClr val="FF8411"/>
                  </a:solidFill>
                  <a:latin typeface="Verdana" charset="0"/>
                </a:rPr>
                <a:t>and click </a:t>
              </a:r>
              <a:endParaRPr lang="en-US" dirty="0"/>
            </a:p>
          </p:txBody>
        </p:sp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24114" y="4648200"/>
            <a:ext cx="8062686" cy="1447800"/>
          </a:xfrm>
          <a:prstGeom prst="rect">
            <a:avLst/>
          </a:prstGeom>
          <a:noFill/>
          <a:ln w="38100">
            <a:solidFill>
              <a:srgbClr val="5EC2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53200" y="1143000"/>
            <a:ext cx="1828800" cy="4572000"/>
            <a:chOff x="6553200" y="1143000"/>
            <a:chExt cx="1828800" cy="4572000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flipV="1">
              <a:off x="6553200" y="5029200"/>
              <a:ext cx="1828800" cy="685800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3200" dirty="0" smtClean="0">
                  <a:solidFill>
                    <a:schemeClr val="bg1"/>
                  </a:solidFill>
                  <a:latin typeface="Verdana" charset="0"/>
                </a:rPr>
                <a:t>Searc</a:t>
              </a:r>
              <a:r>
                <a:rPr lang="en-US" sz="3200" dirty="0">
                  <a:solidFill>
                    <a:schemeClr val="bg1"/>
                  </a:solidFill>
                  <a:latin typeface="Verdana" charset="0"/>
                </a:rPr>
                <a:t>h</a:t>
              </a:r>
              <a:endParaRPr lang="en-US" sz="3600" dirty="0">
                <a:solidFill>
                  <a:schemeClr val="bg1"/>
                </a:solidFill>
                <a:latin typeface="Verdana" charset="0"/>
              </a:endParaRPr>
            </a:p>
          </p:txBody>
        </p: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7391400" y="1143000"/>
              <a:ext cx="762000" cy="457200"/>
              <a:chOff x="4724400" y="990600"/>
              <a:chExt cx="457200" cy="304800"/>
            </a:xfrm>
          </p:grpSpPr>
          <p:sp>
            <p:nvSpPr>
              <p:cNvPr id="15" name="AutoShape 17"/>
              <p:cNvSpPr>
                <a:spLocks noChangeArrowheads="1"/>
              </p:cNvSpPr>
              <p:nvPr/>
            </p:nvSpPr>
            <p:spPr bwMode="auto">
              <a:xfrm>
                <a:off x="4724400" y="990600"/>
                <a:ext cx="457200" cy="304800"/>
              </a:xfrm>
              <a:prstGeom prst="roundRect">
                <a:avLst>
                  <a:gd name="adj" fmla="val 16667"/>
                </a:avLst>
              </a:prstGeom>
              <a:noFill/>
              <a:ln w="111125">
                <a:solidFill>
                  <a:srgbClr val="FFB37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6" name="AutoShape 18"/>
              <p:cNvSpPr>
                <a:spLocks noChangeArrowheads="1"/>
              </p:cNvSpPr>
              <p:nvPr/>
            </p:nvSpPr>
            <p:spPr bwMode="auto">
              <a:xfrm>
                <a:off x="4724400" y="990600"/>
                <a:ext cx="457200" cy="30480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</p:grpSp>
      <p:sp>
        <p:nvSpPr>
          <p:cNvPr id="17" name="AutoShape 10"/>
          <p:cNvSpPr>
            <a:spLocks noChangeArrowheads="1"/>
          </p:cNvSpPr>
          <p:nvPr/>
        </p:nvSpPr>
        <p:spPr bwMode="auto">
          <a:xfrm rot="21252679">
            <a:off x="3544172" y="1381008"/>
            <a:ext cx="379413" cy="3813984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8316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3" name="Picture 2" descr="Screen Shot 2013-03-11 at 4.11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1" y="685800"/>
            <a:ext cx="8480298" cy="3559048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762000" y="4572000"/>
            <a:ext cx="7315200" cy="1752600"/>
            <a:chOff x="914400" y="4572000"/>
            <a:chExt cx="7315200" cy="1981200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914400" y="4572000"/>
              <a:ext cx="73152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E5D8E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dirty="0">
                  <a:solidFill>
                    <a:srgbClr val="FF6600"/>
                  </a:solidFill>
                  <a:latin typeface="Verdana" charset="0"/>
                </a:rPr>
                <a:t>Click the underlined </a:t>
              </a:r>
              <a:r>
                <a:rPr lang="en-US" sz="3600" dirty="0" smtClean="0">
                  <a:solidFill>
                    <a:srgbClr val="FF6600"/>
                  </a:solidFill>
                  <a:latin typeface="Verdana" charset="0"/>
                </a:rPr>
                <a:t>term</a:t>
              </a:r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1066800" y="4724400"/>
              <a:ext cx="7010400" cy="1676400"/>
            </a:xfrm>
            <a:prstGeom prst="rect">
              <a:avLst/>
            </a:prstGeom>
            <a:noFill/>
            <a:ln w="28575">
              <a:solidFill>
                <a:srgbClr val="5CC26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57200" y="2133600"/>
            <a:ext cx="1066800" cy="381000"/>
            <a:chOff x="4724400" y="990600"/>
            <a:chExt cx="457200" cy="304800"/>
          </a:xfrm>
        </p:grpSpPr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11125">
              <a:solidFill>
                <a:srgbClr val="FFB37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11" name="AutoShape 10"/>
          <p:cNvSpPr>
            <a:spLocks noChangeArrowheads="1"/>
          </p:cNvSpPr>
          <p:nvPr/>
        </p:nvSpPr>
        <p:spPr bwMode="auto">
          <a:xfrm rot="20409582">
            <a:off x="1421025" y="2593680"/>
            <a:ext cx="426492" cy="2610976"/>
          </a:xfrm>
          <a:prstGeom prst="upArrow">
            <a:avLst>
              <a:gd name="adj1" fmla="val 50000"/>
              <a:gd name="adj2" fmla="val 99314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1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4.13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" y="361950"/>
            <a:ext cx="8221980" cy="6134100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447800" y="3124200"/>
            <a:ext cx="6477000" cy="1676400"/>
            <a:chOff x="1981200" y="4038600"/>
            <a:chExt cx="6400800" cy="1676399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981200" y="4038600"/>
              <a:ext cx="6400800" cy="1676399"/>
              <a:chOff x="1143000" y="3810001"/>
              <a:chExt cx="6934200" cy="2514599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1143000" y="3810001"/>
                <a:ext cx="6934200" cy="2514599"/>
              </a:xfrm>
              <a:prstGeom prst="roundRect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285D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 bwMode="auto">
              <a:xfrm>
                <a:off x="1359694" y="4081464"/>
                <a:ext cx="6500812" cy="1921669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6DD6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2362200" y="4419600"/>
              <a:ext cx="5257800" cy="83820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800" dirty="0">
                  <a:solidFill>
                    <a:srgbClr val="FF6600"/>
                  </a:solidFill>
                  <a:latin typeface="Verdana" charset="0"/>
                </a:rPr>
                <a:t>Scroll screen down to view…</a:t>
              </a:r>
            </a:p>
          </p:txBody>
        </p:sp>
      </p:grpSp>
      <p:sp>
        <p:nvSpPr>
          <p:cNvPr id="9" name="AutoShape 10"/>
          <p:cNvSpPr>
            <a:spLocks noChangeArrowheads="1"/>
          </p:cNvSpPr>
          <p:nvPr/>
        </p:nvSpPr>
        <p:spPr bwMode="auto">
          <a:xfrm rot="10800000">
            <a:off x="7086600" y="3809999"/>
            <a:ext cx="381000" cy="1828800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409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4800" y="2667000"/>
            <a:ext cx="3505200" cy="4038600"/>
            <a:chOff x="914400" y="2667000"/>
            <a:chExt cx="3505200" cy="40386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914400" y="2667000"/>
              <a:ext cx="3505200" cy="403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  <p:pic>
          <p:nvPicPr>
            <p:cNvPr id="21" name="Picture 20" descr="Screen Shot 2013-03-11 at 4.22.09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8" b="-19"/>
            <a:stretch/>
          </p:blipFill>
          <p:spPr>
            <a:xfrm>
              <a:off x="914400" y="2761488"/>
              <a:ext cx="3463290" cy="389534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04800" y="304800"/>
            <a:ext cx="3505200" cy="2209800"/>
            <a:chOff x="914400" y="457200"/>
            <a:chExt cx="3505200" cy="22098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914400" y="457200"/>
              <a:ext cx="3505200" cy="2209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  <p:pic>
          <p:nvPicPr>
            <p:cNvPr id="24" name="Picture 23" descr="Screen Shot 2013-03-11 at 4.21.34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24"/>
            <a:stretch/>
          </p:blipFill>
          <p:spPr>
            <a:xfrm>
              <a:off x="1021080" y="533400"/>
              <a:ext cx="3291840" cy="2048256"/>
            </a:xfrm>
            <a:prstGeom prst="rect">
              <a:avLst/>
            </a:prstGeom>
          </p:spPr>
        </p:pic>
      </p:grpSp>
      <p:grpSp>
        <p:nvGrpSpPr>
          <p:cNvPr id="26" name="Group 22"/>
          <p:cNvGrpSpPr/>
          <p:nvPr/>
        </p:nvGrpSpPr>
        <p:grpSpPr>
          <a:xfrm>
            <a:off x="4191000" y="762000"/>
            <a:ext cx="4495800" cy="1600200"/>
            <a:chOff x="304800" y="914400"/>
            <a:chExt cx="4495800" cy="1600200"/>
          </a:xfrm>
        </p:grpSpPr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304800" y="914400"/>
              <a:ext cx="4495800" cy="1600200"/>
              <a:chOff x="1143000" y="3810000"/>
              <a:chExt cx="6934200" cy="2514600"/>
            </a:xfrm>
          </p:grpSpPr>
          <p:sp>
            <p:nvSpPr>
              <p:cNvPr id="31" name="Rounded Rectangle 30"/>
              <p:cNvSpPr/>
              <p:nvPr/>
            </p:nvSpPr>
            <p:spPr bwMode="auto">
              <a:xfrm>
                <a:off x="1143000" y="3810000"/>
                <a:ext cx="6934200" cy="2514600"/>
              </a:xfrm>
              <a:prstGeom prst="roundRect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285D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 bwMode="auto">
              <a:xfrm>
                <a:off x="1359694" y="4003431"/>
                <a:ext cx="6500813" cy="2127738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6DD6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grpSp>
          <p:nvGrpSpPr>
            <p:cNvPr id="28" name="Group 15"/>
            <p:cNvGrpSpPr/>
            <p:nvPr/>
          </p:nvGrpSpPr>
          <p:grpSpPr>
            <a:xfrm>
              <a:off x="604520" y="1122218"/>
              <a:ext cx="3836416" cy="1087582"/>
              <a:chOff x="604520" y="1122218"/>
              <a:chExt cx="3836416" cy="1087582"/>
            </a:xfrm>
          </p:grpSpPr>
          <p:sp>
            <p:nvSpPr>
              <p:cNvPr id="29" name="Rectangle 15"/>
              <p:cNvSpPr>
                <a:spLocks noChangeArrowheads="1"/>
              </p:cNvSpPr>
              <p:nvPr/>
            </p:nvSpPr>
            <p:spPr bwMode="auto">
              <a:xfrm>
                <a:off x="604520" y="1122218"/>
                <a:ext cx="3836416" cy="1087582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r>
                  <a:rPr lang="en-US" sz="2000" dirty="0">
                    <a:solidFill>
                      <a:srgbClr val="002A80"/>
                    </a:solidFill>
                    <a:latin typeface="Verdana" charset="0"/>
                  </a:rPr>
                  <a:t>         </a:t>
                </a:r>
                <a:r>
                  <a:rPr lang="en-US" sz="2000" dirty="0" smtClean="0">
                    <a:solidFill>
                      <a:srgbClr val="002A80"/>
                    </a:solidFill>
                    <a:latin typeface="Verdana" charset="0"/>
                  </a:rPr>
                  <a:t>   </a:t>
                </a:r>
                <a:r>
                  <a:rPr lang="en-US" sz="2000" dirty="0" smtClean="0">
                    <a:solidFill>
                      <a:srgbClr val="FF6600"/>
                    </a:solidFill>
                    <a:latin typeface="Verdana" charset="0"/>
                  </a:rPr>
                  <a:t>terms arranged in</a:t>
                </a:r>
              </a:p>
              <a:p>
                <a:pPr algn="ctr" eaLnBrk="0" hangingPunct="0">
                  <a:lnSpc>
                    <a:spcPct val="130000"/>
                  </a:lnSpc>
                </a:pPr>
                <a:r>
                  <a:rPr lang="en-US" sz="2000" dirty="0" smtClean="0">
                    <a:solidFill>
                      <a:srgbClr val="FF6600"/>
                    </a:solidFill>
                    <a:latin typeface="Verdana" charset="0"/>
                  </a:rPr>
                  <a:t>tree structure hierarchy</a:t>
                </a:r>
                <a:endParaRPr lang="en-US" dirty="0">
                  <a:solidFill>
                    <a:srgbClr val="FF6600"/>
                  </a:solidFill>
                  <a:latin typeface="Verdana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697161" y="1143000"/>
                <a:ext cx="1226127" cy="60960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3000" dirty="0" err="1" smtClean="0">
                    <a:solidFill>
                      <a:srgbClr val="008000"/>
                    </a:solidFill>
                    <a:latin typeface="Book Antiqua" charset="0"/>
                  </a:rPr>
                  <a:t>MeSH</a:t>
                </a:r>
                <a:r>
                  <a:rPr lang="en-US" sz="3000" dirty="0" smtClean="0">
                    <a:solidFill>
                      <a:srgbClr val="008000"/>
                    </a:solidFill>
                    <a:latin typeface="Book Antiqua" charset="0"/>
                  </a:rPr>
                  <a:t> </a:t>
                </a:r>
                <a:endParaRPr lang="en-US" sz="3000" dirty="0">
                  <a:solidFill>
                    <a:srgbClr val="008000"/>
                  </a:solidFill>
                  <a:latin typeface="Verdana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4114800" y="3657600"/>
            <a:ext cx="4800600" cy="2362200"/>
            <a:chOff x="304800" y="4191000"/>
            <a:chExt cx="4800600" cy="2362200"/>
          </a:xfrm>
        </p:grpSpPr>
        <p:grpSp>
          <p:nvGrpSpPr>
            <p:cNvPr id="34" name="Group 33"/>
            <p:cNvGrpSpPr/>
            <p:nvPr/>
          </p:nvGrpSpPr>
          <p:grpSpPr>
            <a:xfrm>
              <a:off x="304800" y="4191000"/>
              <a:ext cx="4800600" cy="2362200"/>
              <a:chOff x="304800" y="3581400"/>
              <a:chExt cx="5715000" cy="3048000"/>
            </a:xfrm>
          </p:grpSpPr>
          <p:sp>
            <p:nvSpPr>
              <p:cNvPr id="36" name="Rounded Rectangle 35"/>
              <p:cNvSpPr/>
              <p:nvPr/>
            </p:nvSpPr>
            <p:spPr bwMode="auto">
              <a:xfrm>
                <a:off x="304800" y="3581400"/>
                <a:ext cx="5715000" cy="3048000"/>
              </a:xfrm>
              <a:prstGeom prst="roundRect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285D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 bwMode="auto">
              <a:xfrm>
                <a:off x="457200" y="3733800"/>
                <a:ext cx="5410200" cy="272796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6DD6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609601" y="4572000"/>
              <a:ext cx="4190999" cy="160020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Aft>
                  <a:spcPts val="600"/>
                </a:spcAft>
              </a:pPr>
              <a:r>
                <a:rPr lang="en-US" sz="1800" dirty="0">
                  <a:solidFill>
                    <a:srgbClr val="FF6600"/>
                  </a:solidFill>
                  <a:latin typeface="Verdana" charset="0"/>
                </a:rPr>
                <a:t>Terms are listed </a:t>
              </a: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from</a:t>
              </a:r>
            </a:p>
            <a:p>
              <a:pPr algn="ctr" eaLnBrk="0" hangingPunct="0"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broadest </a:t>
              </a:r>
              <a:r>
                <a:rPr lang="en-US" sz="1800" dirty="0">
                  <a:solidFill>
                    <a:srgbClr val="FF6600"/>
                  </a:solidFill>
                  <a:latin typeface="Verdana" charset="0"/>
                </a:rPr>
                <a:t>to narrowest.</a:t>
              </a:r>
            </a:p>
            <a:p>
              <a:pPr algn="ctr" eaLnBrk="0" hangingPunct="0">
                <a:spcAft>
                  <a:spcPts val="600"/>
                </a:spcAft>
              </a:pPr>
              <a:r>
                <a:rPr lang="en-US" sz="1800" dirty="0">
                  <a:solidFill>
                    <a:srgbClr val="FF6600"/>
                  </a:solidFill>
                  <a:latin typeface="Verdana" charset="0"/>
                </a:rPr>
                <a:t>If</a:t>
              </a: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sz="1800" i="1" dirty="0" smtClean="0">
                  <a:solidFill>
                    <a:srgbClr val="008000"/>
                  </a:solidFill>
                  <a:latin typeface="Verdana" charset="0"/>
                </a:rPr>
                <a:t>Abdominal </a:t>
              </a:r>
              <a:r>
                <a:rPr lang="en-US" sz="1800" i="1" dirty="0" err="1" smtClean="0">
                  <a:solidFill>
                    <a:srgbClr val="008000"/>
                  </a:solidFill>
                  <a:latin typeface="Verdana" charset="0"/>
                </a:rPr>
                <a:t>Neoplasms</a:t>
              </a:r>
              <a:endParaRPr lang="en-US" sz="1800" i="1" dirty="0" smtClean="0">
                <a:solidFill>
                  <a:srgbClr val="008000"/>
                </a:solidFill>
                <a:latin typeface="Verdana" charset="0"/>
              </a:endParaRPr>
            </a:p>
            <a:p>
              <a:pPr algn="ctr" eaLnBrk="0" hangingPunct="0"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yields </a:t>
              </a:r>
              <a:r>
                <a:rPr lang="en-US" sz="1800" dirty="0">
                  <a:solidFill>
                    <a:srgbClr val="FF6600"/>
                  </a:solidFill>
                  <a:latin typeface="Verdana" charset="0"/>
                </a:rPr>
                <a:t>zero results</a:t>
              </a: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, try using a</a:t>
              </a:r>
            </a:p>
            <a:p>
              <a:pPr algn="ctr" eaLnBrk="0" hangingPunct="0"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broader </a:t>
              </a:r>
              <a:r>
                <a:rPr lang="en-US" sz="1800" dirty="0">
                  <a:solidFill>
                    <a:srgbClr val="FF6600"/>
                  </a:solidFill>
                  <a:latin typeface="Verdana" charset="0"/>
                </a:rPr>
                <a:t>term:</a:t>
              </a: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sz="1800" i="1" dirty="0" err="1" smtClean="0">
                  <a:solidFill>
                    <a:srgbClr val="008000"/>
                  </a:solidFill>
                  <a:latin typeface="Verdana" charset="0"/>
                </a:rPr>
                <a:t>Neoplasms</a:t>
              </a:r>
              <a:r>
                <a:rPr lang="en-US" sz="1800" i="1" dirty="0" smtClean="0">
                  <a:solidFill>
                    <a:srgbClr val="008000"/>
                  </a:solidFill>
                  <a:latin typeface="Verdana" charset="0"/>
                </a:rPr>
                <a:t> by Site</a:t>
              </a:r>
              <a:r>
                <a:rPr lang="en-US" sz="1800" dirty="0" smtClean="0">
                  <a:solidFill>
                    <a:srgbClr val="008000"/>
                  </a:solidFill>
                  <a:latin typeface="Verdana" charset="0"/>
                </a:rPr>
                <a:t>.</a:t>
              </a: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 </a:t>
              </a:r>
              <a:endParaRPr lang="en-US" sz="1800" dirty="0">
                <a:solidFill>
                  <a:srgbClr val="FF6600"/>
                </a:solidFill>
                <a:latin typeface="Verdana" charset="0"/>
              </a:endParaRPr>
            </a:p>
          </p:txBody>
        </p:sp>
      </p:grpSp>
      <p:sp>
        <p:nvSpPr>
          <p:cNvPr id="38" name="AutoShape 19"/>
          <p:cNvSpPr>
            <a:spLocks noChangeArrowheads="1"/>
          </p:cNvSpPr>
          <p:nvPr/>
        </p:nvSpPr>
        <p:spPr bwMode="auto">
          <a:xfrm rot="2088138">
            <a:off x="2775153" y="3686844"/>
            <a:ext cx="2119742" cy="410265"/>
          </a:xfrm>
          <a:prstGeom prst="leftArrow">
            <a:avLst>
              <a:gd name="adj1" fmla="val 50000"/>
              <a:gd name="adj2" fmla="val 109716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990600" y="3200400"/>
            <a:ext cx="1752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01342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3 at 10.06.5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r="4620"/>
          <a:stretch/>
        </p:blipFill>
        <p:spPr>
          <a:xfrm>
            <a:off x="304800" y="335282"/>
            <a:ext cx="2633877" cy="4604004"/>
          </a:xfrm>
          <a:prstGeom prst="rect">
            <a:avLst/>
          </a:prstGeom>
          <a:ln w="28575" cmpd="sng">
            <a:solidFill>
              <a:srgbClr val="33CCFF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3352800" y="685800"/>
            <a:ext cx="3505200" cy="2133600"/>
            <a:chOff x="3810000" y="609600"/>
            <a:chExt cx="3505200" cy="2133600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3810000" y="609600"/>
              <a:ext cx="3505200" cy="2133600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3399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3962400" y="762000"/>
              <a:ext cx="3200400" cy="1828800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4114800" y="857250"/>
              <a:ext cx="2895600" cy="1638300"/>
            </a:xfrm>
            <a:prstGeom prst="rect">
              <a:avLst/>
            </a:prstGeom>
            <a:solidFill>
              <a:schemeClr val="bg1"/>
            </a:solidFill>
            <a:ln w="12700" cmpd="sng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10000"/>
                </a:lnSpc>
                <a:spcAft>
                  <a:spcPts val="600"/>
                </a:spcAft>
              </a:pPr>
              <a:r>
                <a:rPr lang="en-US" sz="2200" b="1" i="1" dirty="0" smtClean="0">
                  <a:solidFill>
                    <a:srgbClr val="004381"/>
                  </a:solidFill>
                  <a:latin typeface="Verdana" charset="0"/>
                </a:rPr>
                <a:t>Note:</a:t>
              </a:r>
            </a:p>
            <a:p>
              <a:pPr algn="ctr" eaLnBrk="0" hangingPunct="0">
                <a:lnSpc>
                  <a:spcPct val="110000"/>
                </a:lnSpc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PubMed automatically</a:t>
              </a:r>
            </a:p>
            <a:p>
              <a:pPr algn="ctr" eaLnBrk="0" hangingPunct="0">
                <a:lnSpc>
                  <a:spcPct val="110000"/>
                </a:lnSpc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OR’s</a:t>
              </a:r>
              <a:r>
                <a:rPr lang="en-US" sz="1800" dirty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indented terms</a:t>
              </a:r>
            </a:p>
            <a:p>
              <a:pPr algn="ctr" eaLnBrk="0" hangingPunct="0">
                <a:lnSpc>
                  <a:spcPct val="110000"/>
                </a:lnSpc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under a broader term…</a:t>
              </a:r>
              <a:endParaRPr lang="en-US" sz="1800" i="1" dirty="0" smtClean="0">
                <a:solidFill>
                  <a:srgbClr val="FF6600"/>
                </a:solidFill>
                <a:latin typeface="Verdana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24300" y="3886200"/>
            <a:ext cx="3276600" cy="1066800"/>
            <a:chOff x="3924300" y="3886200"/>
            <a:chExt cx="3276600" cy="1066800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3924300" y="3886200"/>
              <a:ext cx="3276600" cy="1066800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3399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4038600" y="4000500"/>
              <a:ext cx="3048000" cy="838200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4143375" y="4106811"/>
              <a:ext cx="2838450" cy="625577"/>
            </a:xfrm>
            <a:prstGeom prst="rect">
              <a:avLst/>
            </a:prstGeom>
            <a:solidFill>
              <a:schemeClr val="bg1"/>
            </a:solidFill>
            <a:ln w="12700" cmpd="sng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… </a:t>
              </a:r>
              <a:r>
                <a:rPr lang="en-US" sz="1800" i="1" dirty="0" smtClean="0">
                  <a:solidFill>
                    <a:srgbClr val="108800"/>
                  </a:solidFill>
                  <a:latin typeface="Verdana" charset="0"/>
                </a:rPr>
                <a:t>unless</a:t>
              </a: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 you select</a:t>
              </a:r>
            </a:p>
            <a:p>
              <a:pPr algn="ctr" eaLnBrk="0" hangingPunct="0"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the</a:t>
              </a:r>
              <a:r>
                <a:rPr lang="en-US" sz="1800" dirty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following command</a:t>
              </a:r>
              <a:endParaRPr lang="en-US" sz="1800" i="1" dirty="0" smtClean="0">
                <a:solidFill>
                  <a:srgbClr val="FF6600"/>
                </a:solidFill>
                <a:latin typeface="Verdana" charset="0"/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380999" y="838200"/>
            <a:ext cx="2438400" cy="3429000"/>
          </a:xfrm>
          <a:prstGeom prst="rect">
            <a:avLst/>
          </a:prstGeom>
          <a:noFill/>
          <a:ln w="666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57600" y="5334000"/>
            <a:ext cx="4876800" cy="1219200"/>
            <a:chOff x="3657600" y="5334000"/>
            <a:chExt cx="4876800" cy="1219200"/>
          </a:xfrm>
        </p:grpSpPr>
        <p:grpSp>
          <p:nvGrpSpPr>
            <p:cNvPr id="10" name="Group 9"/>
            <p:cNvGrpSpPr/>
            <p:nvPr/>
          </p:nvGrpSpPr>
          <p:grpSpPr>
            <a:xfrm>
              <a:off x="3657600" y="5334000"/>
              <a:ext cx="4876800" cy="1219200"/>
              <a:chOff x="3810000" y="5486400"/>
              <a:chExt cx="4876800" cy="12192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810000" y="5486400"/>
                <a:ext cx="4876800" cy="1219200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3399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eneva" pitchFamily="-111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3962400" y="5638800"/>
                <a:ext cx="4572000" cy="914400"/>
              </a:xfrm>
              <a:prstGeom prst="rect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66CC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eneva" pitchFamily="-111" charset="0"/>
                </a:endParaRPr>
              </a:p>
            </p:txBody>
          </p:sp>
          <p:pic>
            <p:nvPicPr>
              <p:cNvPr id="9" name="Picture 8" descr="Screen Shot 2013-03-13 at 10.44.14 AM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991"/>
              <a:stretch/>
            </p:blipFill>
            <p:spPr>
              <a:xfrm>
                <a:off x="4053078" y="5715000"/>
                <a:ext cx="4390644" cy="74980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3886200" y="6096000"/>
              <a:ext cx="289558" cy="2286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365760" bIns="36576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Wingdings"/>
                  <a:ea typeface="Wingdings"/>
                  <a:cs typeface="Wingdings"/>
                  <a:sym typeface="Wingdings"/>
                </a:rPr>
                <a:t>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</p:grpSp>
      <p:sp>
        <p:nvSpPr>
          <p:cNvPr id="21" name="AutoShape 19"/>
          <p:cNvSpPr>
            <a:spLocks noChangeArrowheads="1"/>
          </p:cNvSpPr>
          <p:nvPr/>
        </p:nvSpPr>
        <p:spPr bwMode="auto">
          <a:xfrm rot="5400000">
            <a:off x="6766653" y="3520347"/>
            <a:ext cx="2362200" cy="350706"/>
          </a:xfrm>
          <a:prstGeom prst="leftArrow">
            <a:avLst>
              <a:gd name="adj1" fmla="val 50000"/>
              <a:gd name="adj2" fmla="val 120895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69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4.13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3" y="464185"/>
            <a:ext cx="7947914" cy="5929630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9600" y="5562600"/>
            <a:ext cx="3886200" cy="457200"/>
            <a:chOff x="4724400" y="990600"/>
            <a:chExt cx="457200" cy="304800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11125">
              <a:solidFill>
                <a:srgbClr val="FFB37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4648200" y="5715000"/>
            <a:ext cx="2362200" cy="350706"/>
          </a:xfrm>
          <a:prstGeom prst="leftArrow">
            <a:avLst>
              <a:gd name="adj1" fmla="val 50000"/>
              <a:gd name="adj2" fmla="val 120895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47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4.13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3" y="464185"/>
            <a:ext cx="7947914" cy="5929630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590800" y="2971800"/>
            <a:ext cx="838199" cy="304800"/>
            <a:chOff x="4724400" y="990600"/>
            <a:chExt cx="457200" cy="304800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11125">
              <a:solidFill>
                <a:srgbClr val="FFB37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8700" y="4648200"/>
            <a:ext cx="7086600" cy="1905000"/>
            <a:chOff x="990600" y="4724400"/>
            <a:chExt cx="7086600" cy="19050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990600" y="4724400"/>
              <a:ext cx="7086600" cy="1905000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285D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143000" y="4876800"/>
              <a:ext cx="6781800" cy="1600200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562100" y="5006340"/>
              <a:ext cx="6019800" cy="415498"/>
            </a:xfrm>
            <a:prstGeom prst="rect">
              <a:avLst/>
            </a:prstGeom>
            <a:ln>
              <a:noFill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70000"/>
                </a:lnSpc>
                <a:spcAft>
                  <a:spcPts val="3000"/>
                </a:spcAft>
                <a:defRPr/>
              </a:pPr>
              <a:r>
                <a:rPr lang="en-US" sz="2800" b="1" i="1" dirty="0">
                  <a:solidFill>
                    <a:srgbClr val="FF66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Sub-headings</a:t>
              </a:r>
              <a:r>
                <a:rPr lang="en-US" sz="28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000" dirty="0">
                  <a:solidFill>
                    <a:srgbClr val="2B5D8F"/>
                  </a:solidFill>
                  <a:latin typeface="Verdana" charset="0"/>
                </a:rPr>
                <a:t>narrow the “meaning” of </a:t>
              </a:r>
              <a:r>
                <a:rPr lang="en-US" sz="2000" dirty="0" smtClean="0">
                  <a:solidFill>
                    <a:srgbClr val="2B5D8F"/>
                  </a:solidFill>
                  <a:latin typeface="Verdana" charset="0"/>
                </a:rPr>
                <a:t>a</a:t>
              </a:r>
              <a:endParaRPr lang="en-US" sz="2000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1219200" y="5957312"/>
              <a:ext cx="6629400" cy="42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60000"/>
                </a:lnSpc>
                <a:spcAft>
                  <a:spcPts val="3000"/>
                </a:spcAft>
              </a:pPr>
              <a:r>
                <a:rPr lang="en-US" sz="2000" dirty="0">
                  <a:solidFill>
                    <a:srgbClr val="2B5D8F"/>
                  </a:solidFill>
                  <a:latin typeface="Verdana" charset="0"/>
                </a:rPr>
                <a:t>a</a:t>
              </a:r>
              <a:r>
                <a:rPr lang="en-US" sz="2000" dirty="0" smtClean="0">
                  <a:solidFill>
                    <a:srgbClr val="2B5D8F"/>
                  </a:solidFill>
                  <a:latin typeface="Verdana" charset="0"/>
                </a:rPr>
                <a:t>rticles</a:t>
              </a:r>
              <a:r>
                <a:rPr lang="en-US" sz="2000" dirty="0" smtClean="0">
                  <a:solidFill>
                    <a:schemeClr val="bg1"/>
                  </a:solidFill>
                  <a:latin typeface="Verdana" charset="0"/>
                </a:rPr>
                <a:t> </a:t>
              </a:r>
              <a:r>
                <a:rPr lang="en-US" sz="2000" dirty="0" smtClean="0">
                  <a:solidFill>
                    <a:srgbClr val="2B5D8F"/>
                  </a:solidFill>
                  <a:latin typeface="Verdana" charset="0"/>
                </a:rPr>
                <a:t>under </a:t>
              </a:r>
              <a:r>
                <a:rPr lang="en-US" sz="2000" dirty="0">
                  <a:solidFill>
                    <a:srgbClr val="2B5D8F"/>
                  </a:solidFill>
                  <a:latin typeface="Verdana" charset="0"/>
                </a:rPr>
                <a:t>the  </a:t>
              </a:r>
              <a:r>
                <a:rPr lang="en-US" sz="3200" b="1" dirty="0" err="1">
                  <a:solidFill>
                    <a:srgbClr val="FF66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MeSH</a:t>
              </a:r>
              <a:r>
                <a:rPr lang="en-US" sz="2800" b="1" dirty="0">
                  <a:solidFill>
                    <a:srgbClr val="FF66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000" dirty="0" smtClean="0">
                  <a:solidFill>
                    <a:srgbClr val="2B5D8F"/>
                  </a:solidFill>
                  <a:latin typeface="Verdana" charset="0"/>
                </a:rPr>
                <a:t>term</a:t>
              </a:r>
              <a:r>
                <a:rPr lang="en-US" sz="2000" dirty="0">
                  <a:solidFill>
                    <a:srgbClr val="2B5D8F"/>
                  </a:solidFill>
                  <a:latin typeface="Verdana" charset="0"/>
                </a:rPr>
                <a:t>:</a:t>
              </a:r>
              <a:r>
                <a:rPr lang="en-US" sz="2000" dirty="0" smtClean="0">
                  <a:solidFill>
                    <a:srgbClr val="2B5D8F"/>
                  </a:solidFill>
                  <a:latin typeface="Verdana" charset="0"/>
                </a:rPr>
                <a:t> </a:t>
              </a:r>
              <a:r>
                <a:rPr lang="en-US" sz="2800" b="1" i="1" dirty="0" smtClean="0">
                  <a:solidFill>
                    <a:srgbClr val="008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Neoplasms</a:t>
              </a:r>
              <a:r>
                <a:rPr lang="en-US" sz="2000" dirty="0" smtClean="0">
                  <a:solidFill>
                    <a:srgbClr val="2B5D8F"/>
                  </a:solidFill>
                  <a:latin typeface="Verdana" charset="0"/>
                </a:rPr>
                <a:t>.</a:t>
              </a:r>
              <a:endParaRPr lang="en-US" sz="2000" dirty="0">
                <a:solidFill>
                  <a:schemeClr val="bg1"/>
                </a:solidFill>
                <a:latin typeface="Verdana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600200" y="5397520"/>
              <a:ext cx="6096000" cy="523220"/>
              <a:chOff x="1295400" y="5496580"/>
              <a:chExt cx="6096000" cy="523220"/>
            </a:xfrm>
          </p:grpSpPr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2743200" y="5496580"/>
                <a:ext cx="46482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Aft>
                    <a:spcPts val="3000"/>
                  </a:spcAft>
                </a:pPr>
                <a:r>
                  <a:rPr lang="en-US" sz="2000" dirty="0" smtClean="0">
                    <a:solidFill>
                      <a:srgbClr val="2B5D8F"/>
                    </a:solidFill>
                    <a:latin typeface="Verdana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M</a:t>
                </a:r>
                <a:r>
                  <a:rPr lang="en-US" sz="2000" dirty="0" smtClean="0">
                    <a:solidFill>
                      <a:srgbClr val="2B5D8F"/>
                    </a:solidFill>
                    <a:latin typeface="Verdana" charset="0"/>
                  </a:rPr>
                  <a:t>  They </a:t>
                </a:r>
                <a:r>
                  <a:rPr lang="en-US" sz="2000" dirty="0">
                    <a:solidFill>
                      <a:srgbClr val="2B5D8F"/>
                    </a:solidFill>
                    <a:latin typeface="Verdana" charset="0"/>
                  </a:rPr>
                  <a:t>are a “subset” of </a:t>
                </a:r>
                <a:r>
                  <a:rPr lang="en-US" sz="2000" b="1" u="sng" dirty="0">
                    <a:solidFill>
                      <a:srgbClr val="2B5D8F"/>
                    </a:solidFill>
                    <a:latin typeface="Verdana" charset="0"/>
                  </a:rPr>
                  <a:t>all</a:t>
                </a:r>
                <a:r>
                  <a:rPr lang="en-US" sz="2000" dirty="0">
                    <a:solidFill>
                      <a:srgbClr val="2B5D8F"/>
                    </a:solidFill>
                    <a:latin typeface="Verdana" charset="0"/>
                  </a:rPr>
                  <a:t> </a:t>
                </a:r>
                <a:r>
                  <a:rPr lang="en-US" sz="2000" dirty="0" smtClean="0">
                    <a:solidFill>
                      <a:srgbClr val="2B5D8F"/>
                    </a:solidFill>
                    <a:latin typeface="Verdana" charset="0"/>
                  </a:rPr>
                  <a:t>the </a:t>
                </a:r>
                <a:endParaRPr lang="en-US" sz="2000" dirty="0">
                  <a:solidFill>
                    <a:schemeClr val="bg1"/>
                  </a:solidFill>
                  <a:latin typeface="Verdana" charset="0"/>
                </a:endParaRPr>
              </a:p>
            </p:txBody>
          </p:sp>
          <p:sp>
            <p:nvSpPr>
              <p:cNvPr id="20" name="Rectangle 22"/>
              <p:cNvSpPr>
                <a:spLocks noChangeArrowheads="1"/>
              </p:cNvSpPr>
              <p:nvPr/>
            </p:nvSpPr>
            <p:spPr bwMode="auto">
              <a:xfrm>
                <a:off x="1295400" y="5496580"/>
                <a:ext cx="20574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Aft>
                    <a:spcPts val="3000"/>
                  </a:spcAft>
                </a:pPr>
                <a:r>
                  <a:rPr lang="en-US" sz="2800" b="1" dirty="0" err="1" smtClean="0">
                    <a:solidFill>
                      <a:srgbClr val="FF6600"/>
                    </a:solidFill>
                    <a:latin typeface="Times New Roman"/>
                    <a:cs typeface="Times New Roman"/>
                  </a:rPr>
                  <a:t>MeSH</a:t>
                </a:r>
                <a:r>
                  <a:rPr lang="en-US" sz="2000" dirty="0" smtClean="0">
                    <a:solidFill>
                      <a:srgbClr val="2B5D8F"/>
                    </a:solidFill>
                    <a:latin typeface="Verdana" charset="0"/>
                  </a:rPr>
                  <a:t> term.</a:t>
                </a:r>
                <a:endParaRPr lang="en-US" sz="2000" dirty="0">
                  <a:solidFill>
                    <a:schemeClr val="bg1"/>
                  </a:solidFill>
                  <a:latin typeface="Verdan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24187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tabLst>
                <a:tab pos="3708400" algn="l"/>
              </a:tabLst>
            </a:pPr>
            <a:r>
              <a:rPr lang="en-US" sz="1900" b="1" dirty="0" smtClean="0">
                <a:solidFill>
                  <a:srgbClr val="2B5D8F"/>
                </a:solidFill>
                <a:latin typeface="Times" charset="0"/>
              </a:rPr>
              <a:t>                                     </a:t>
            </a:r>
            <a:r>
              <a:rPr lang="en-US" sz="1400" dirty="0" smtClean="0">
                <a:solidFill>
                  <a:srgbClr val="2B5D8F"/>
                </a:solidFill>
                <a:latin typeface="Times" charset="0"/>
              </a:rPr>
              <a:t>  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solidFill>
                  <a:srgbClr val="2B5D8F"/>
                </a:solidFill>
                <a:latin typeface="Verdana" charset="0"/>
              </a:rPr>
              <a:t>    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solidFill>
                  <a:srgbClr val="2B5D8F"/>
                </a:solidFill>
                <a:latin typeface="Verdana" charset="0"/>
              </a:rPr>
              <a:t>    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	embryology		physiology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abnormalities	</a:t>
            </a:r>
            <a:r>
              <a:rPr lang="en-US" sz="1300" dirty="0" err="1" smtClean="0">
                <a:latin typeface="Verdana" charset="0"/>
              </a:rPr>
              <a:t>enzymology</a:t>
            </a:r>
            <a:r>
              <a:rPr lang="en-US" sz="1300" dirty="0" smtClean="0">
                <a:latin typeface="Verdana" charset="0"/>
              </a:rPr>
              <a:t>		physiopathology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administrations &amp; dosage	epidemiology		poisoning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adverse effects	ethics			prevention &amp; control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agonists	ethnology	 		psychology	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analogs &amp; derivatives	etiology			radiation effects 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analysis				radiography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anatomy &amp; histology	genetics			radionuclide imaging	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antagonists &amp; inhibitors				radiotherapy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biosynthesis	growth &amp; development	rehabilitation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blood	history	 		secondary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blood supply	immunology	 	secretion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cerebrospinal fluid	injuries			standards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chemical synthesis 	</a:t>
            </a:r>
            <a:r>
              <a:rPr lang="en-US" sz="1300" dirty="0" err="1" smtClean="0">
                <a:latin typeface="Verdana" charset="0"/>
              </a:rPr>
              <a:t>innervation</a:t>
            </a:r>
            <a:r>
              <a:rPr lang="en-US" sz="1300" dirty="0" smtClean="0">
                <a:latin typeface="Verdana" charset="0"/>
              </a:rPr>
              <a:t>		statistics &amp; numerical data 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 smtClean="0">
                <a:latin typeface="Verdana" charset="0"/>
              </a:rPr>
              <a:t>    </a:t>
            </a:r>
            <a:r>
              <a:rPr lang="en-US" sz="1300" dirty="0">
                <a:latin typeface="Verdana" charset="0"/>
              </a:rPr>
              <a:t>chemically induced </a:t>
            </a:r>
            <a:r>
              <a:rPr lang="en-US" sz="1300" dirty="0" smtClean="0">
                <a:latin typeface="Verdana" charset="0"/>
              </a:rPr>
              <a:t>	instrumentation		supply </a:t>
            </a:r>
            <a:r>
              <a:rPr lang="en-US" sz="1300" dirty="0">
                <a:latin typeface="Verdana" charset="0"/>
              </a:rPr>
              <a:t>&amp; distribution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chemistry</a:t>
            </a:r>
            <a:r>
              <a:rPr lang="en-US" sz="1300" dirty="0" smtClean="0">
                <a:latin typeface="Verdana" charset="0"/>
              </a:rPr>
              <a:t>	isolation &amp; purification 	surgery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classification</a:t>
            </a:r>
            <a:r>
              <a:rPr lang="en-US" sz="1300" dirty="0" smtClean="0">
                <a:latin typeface="Verdana" charset="0"/>
              </a:rPr>
              <a:t>	legislation &amp; jurisprudence  	therapeutic </a:t>
            </a:r>
            <a:r>
              <a:rPr lang="en-US" sz="1300" dirty="0">
                <a:latin typeface="Verdana" charset="0"/>
              </a:rPr>
              <a:t>use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complications</a:t>
            </a:r>
            <a:r>
              <a:rPr lang="en-US" sz="1300" dirty="0" smtClean="0">
                <a:latin typeface="Verdana" charset="0"/>
              </a:rPr>
              <a:t>	manpower </a:t>
            </a:r>
            <a:r>
              <a:rPr lang="en-US" sz="1300" dirty="0">
                <a:latin typeface="Verdana" charset="0"/>
              </a:rPr>
              <a:t>	</a:t>
            </a:r>
            <a:r>
              <a:rPr lang="en-US" sz="1300" dirty="0" smtClean="0">
                <a:latin typeface="Verdana" charset="0"/>
              </a:rPr>
              <a:t>	therapy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congenital</a:t>
            </a:r>
            <a:r>
              <a:rPr lang="en-US" sz="1300" dirty="0" smtClean="0">
                <a:latin typeface="Verdana" charset="0"/>
              </a:rPr>
              <a:t>	metabolism	</a:t>
            </a:r>
            <a:r>
              <a:rPr lang="en-US" sz="1300" dirty="0">
                <a:latin typeface="Verdana" charset="0"/>
              </a:rPr>
              <a:t> 	toxicity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contraindications</a:t>
            </a:r>
            <a:r>
              <a:rPr lang="en-US" sz="1300" dirty="0" smtClean="0">
                <a:latin typeface="Verdana" charset="0"/>
              </a:rPr>
              <a:t>	methods	</a:t>
            </a:r>
            <a:r>
              <a:rPr lang="en-US" sz="1300" dirty="0">
                <a:latin typeface="Verdana" charset="0"/>
              </a:rPr>
              <a:t> 		transmission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cytology</a:t>
            </a:r>
            <a:r>
              <a:rPr lang="en-US" sz="1300" dirty="0" smtClean="0">
                <a:latin typeface="Verdana" charset="0"/>
              </a:rPr>
              <a:t>	microbiology		transplantation 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deficiency</a:t>
            </a:r>
            <a:r>
              <a:rPr lang="en-US" sz="1300" dirty="0" smtClean="0">
                <a:latin typeface="Verdana" charset="0"/>
              </a:rPr>
              <a:t>	mortality			trends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diagnosis</a:t>
            </a:r>
            <a:r>
              <a:rPr lang="en-US" sz="1300" dirty="0" smtClean="0">
                <a:latin typeface="Verdana" charset="0"/>
              </a:rPr>
              <a:t>	nursing			</a:t>
            </a:r>
            <a:r>
              <a:rPr lang="en-US" sz="1300" dirty="0" err="1" smtClean="0">
                <a:latin typeface="Verdana" charset="0"/>
              </a:rPr>
              <a:t>ultrasonography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diagnostic use</a:t>
            </a:r>
            <a:r>
              <a:rPr lang="en-US" sz="1300" dirty="0" smtClean="0">
                <a:latin typeface="Verdana" charset="0"/>
              </a:rPr>
              <a:t>	organization &amp; administration  	</a:t>
            </a:r>
            <a:r>
              <a:rPr lang="en-US" sz="1300" dirty="0" err="1" smtClean="0">
                <a:latin typeface="Verdana" charset="0"/>
              </a:rPr>
              <a:t>ultrastructure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diet therapy</a:t>
            </a:r>
            <a:r>
              <a:rPr lang="en-US" sz="1300" dirty="0" smtClean="0">
                <a:latin typeface="Verdana" charset="0"/>
              </a:rPr>
              <a:t>	</a:t>
            </a:r>
            <a:r>
              <a:rPr lang="en-US" sz="1300" dirty="0" err="1" smtClean="0">
                <a:latin typeface="Verdana" charset="0"/>
              </a:rPr>
              <a:t>parasitology</a:t>
            </a:r>
            <a:r>
              <a:rPr lang="en-US" sz="1300" dirty="0" smtClean="0">
                <a:latin typeface="Verdana" charset="0"/>
              </a:rPr>
              <a:t>		urine </a:t>
            </a:r>
            <a:r>
              <a:rPr lang="en-US" sz="1300" dirty="0">
                <a:latin typeface="Verdana" charset="0"/>
              </a:rPr>
              <a:t>	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drug effects</a:t>
            </a:r>
            <a:r>
              <a:rPr lang="en-US" sz="1300" dirty="0" smtClean="0">
                <a:latin typeface="Verdana" charset="0"/>
              </a:rPr>
              <a:t>	</a:t>
            </a:r>
            <a:r>
              <a:rPr lang="en-US" sz="1300" dirty="0" err="1" smtClean="0">
                <a:latin typeface="Verdana" charset="0"/>
              </a:rPr>
              <a:t>pathogenicity</a:t>
            </a:r>
            <a:r>
              <a:rPr lang="en-US" sz="1300" dirty="0" smtClean="0">
                <a:latin typeface="Verdana" charset="0"/>
              </a:rPr>
              <a:t>	</a:t>
            </a:r>
            <a:r>
              <a:rPr lang="en-US" sz="1300" dirty="0">
                <a:latin typeface="Verdana" charset="0"/>
              </a:rPr>
              <a:t>	utilization 	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drug therapy</a:t>
            </a:r>
            <a:r>
              <a:rPr lang="en-US" sz="1300" dirty="0" smtClean="0">
                <a:latin typeface="Verdana" charset="0"/>
              </a:rPr>
              <a:t>	pathology			veterinary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economics</a:t>
            </a:r>
            <a:r>
              <a:rPr lang="en-US" sz="1300" dirty="0" smtClean="0">
                <a:latin typeface="Verdana" charset="0"/>
              </a:rPr>
              <a:t>	pharmacokinetics		virology</a:t>
            </a:r>
            <a:endParaRPr lang="en-US" sz="1300" dirty="0">
              <a:latin typeface="Verdana" charset="0"/>
            </a:endParaRP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latin typeface="Verdana" charset="0"/>
              </a:rPr>
              <a:t>    education</a:t>
            </a:r>
            <a:r>
              <a:rPr lang="en-US" sz="1300" dirty="0" smtClean="0">
                <a:latin typeface="Verdana" charset="0"/>
              </a:rPr>
              <a:t>	pharmacology</a:t>
            </a:r>
          </a:p>
          <a:p>
            <a:pPr eaLnBrk="0" hangingPunct="0">
              <a:tabLst>
                <a:tab pos="3708400" algn="l"/>
              </a:tabLst>
            </a:pPr>
            <a:r>
              <a:rPr lang="en-US" sz="1300" dirty="0">
                <a:solidFill>
                  <a:srgbClr val="2B5D8F"/>
                </a:solidFill>
                <a:latin typeface="Verdana" charset="0"/>
              </a:rPr>
              <a:t>	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325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53253" name="Rectangle 4"/>
            <p:cNvSpPr>
              <a:spLocks noChangeArrowheads="1"/>
            </p:cNvSpPr>
            <p:nvPr/>
          </p:nvSpPr>
          <p:spPr bwMode="auto">
            <a:xfrm>
              <a:off x="152400" y="269875"/>
              <a:ext cx="3352800" cy="492125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CC0000"/>
                  </a:solidFill>
                  <a:latin typeface="Textile" charset="0"/>
                </a:rPr>
                <a:t> </a:t>
              </a:r>
              <a:r>
                <a:rPr lang="en-US" sz="2600" b="1" u="sng" dirty="0">
                  <a:solidFill>
                    <a:srgbClr val="CC0000"/>
                  </a:solidFill>
                  <a:latin typeface="Textile" charset="0"/>
                </a:rPr>
                <a:t>83 SUBHEADINGS:</a:t>
              </a:r>
              <a:endParaRPr lang="en-US" sz="2200" b="1" u="sng" dirty="0">
                <a:solidFill>
                  <a:srgbClr val="CC0000"/>
                </a:solidFill>
                <a:latin typeface="Times" charset="0"/>
              </a:endParaRPr>
            </a:p>
          </p:txBody>
        </p:sp>
      </p:grp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3581400" y="2057400"/>
            <a:ext cx="1219200" cy="457200"/>
          </a:xfrm>
          <a:prstGeom prst="roundRect">
            <a:avLst>
              <a:gd name="adj" fmla="val 16667"/>
            </a:avLst>
          </a:prstGeom>
          <a:noFill/>
          <a:ln w="11112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5.11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1" y="373888"/>
            <a:ext cx="8480298" cy="6110224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sp>
        <p:nvSpPr>
          <p:cNvPr id="4" name="Rounded Rectangle 11"/>
          <p:cNvSpPr>
            <a:spLocks noChangeArrowheads="1"/>
          </p:cNvSpPr>
          <p:nvPr/>
        </p:nvSpPr>
        <p:spPr bwMode="auto">
          <a:xfrm>
            <a:off x="2286000" y="30480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800" b="1" dirty="0">
                <a:solidFill>
                  <a:srgbClr val="FF6600"/>
                </a:solidFill>
                <a:latin typeface="Zapf Dingbats" charset="2"/>
                <a:ea typeface="Zapf Dingbats" charset="2"/>
                <a:cs typeface="Zapf Dingbats" charset="2"/>
              </a:rPr>
              <a:t>✔</a:t>
            </a:r>
            <a:endParaRPr lang="en-US" sz="1800" b="1" dirty="0">
              <a:solidFill>
                <a:srgbClr val="FF66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4114800"/>
            <a:ext cx="3886200" cy="1524000"/>
            <a:chOff x="152400" y="4953000"/>
            <a:chExt cx="4191000" cy="170180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52400" y="4953000"/>
              <a:ext cx="4191000" cy="1701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648BB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  1</a:t>
              </a: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) Check the box next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      to </a:t>
              </a: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the subheading</a:t>
              </a:r>
              <a:r>
                <a:rPr lang="en-US" sz="400" dirty="0">
                  <a:solidFill>
                    <a:srgbClr val="FF6600"/>
                  </a:solidFill>
                  <a:latin typeface="Verdana" charset="0"/>
                </a:rPr>
                <a:t>a</a:t>
              </a:r>
              <a:endParaRPr lang="en-US" sz="4000" dirty="0">
                <a:solidFill>
                  <a:srgbClr val="FF6600"/>
                </a:solidFill>
                <a:latin typeface="Verdana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25703" y="5105400"/>
              <a:ext cx="3865297" cy="13716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8" name="AutoShape 19"/>
          <p:cNvSpPr>
            <a:spLocks noChangeArrowheads="1"/>
          </p:cNvSpPr>
          <p:nvPr/>
        </p:nvSpPr>
        <p:spPr bwMode="auto">
          <a:xfrm rot="3332968">
            <a:off x="2458847" y="3910236"/>
            <a:ext cx="1437094" cy="322262"/>
          </a:xfrm>
          <a:prstGeom prst="leftArrow">
            <a:avLst>
              <a:gd name="adj1" fmla="val 50000"/>
              <a:gd name="adj2" fmla="val 108784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91000" y="5105400"/>
            <a:ext cx="4724400" cy="1524000"/>
            <a:chOff x="3429000" y="4648200"/>
            <a:chExt cx="5410200" cy="1524000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29000" y="4648200"/>
              <a:ext cx="5410200" cy="1524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  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81400" y="4800600"/>
              <a:ext cx="5105400" cy="12192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632598" y="5181600"/>
              <a:ext cx="4939903" cy="533400"/>
              <a:chOff x="3632598" y="5181600"/>
              <a:chExt cx="4939903" cy="533400"/>
            </a:xfrm>
          </p:grpSpPr>
          <p:sp>
            <p:nvSpPr>
              <p:cNvPr id="13" name="Rectangle 22"/>
              <p:cNvSpPr>
                <a:spLocks noChangeArrowheads="1"/>
              </p:cNvSpPr>
              <p:nvPr/>
            </p:nvSpPr>
            <p:spPr bwMode="auto">
              <a:xfrm>
                <a:off x="3632598" y="5257800"/>
                <a:ext cx="2163365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200" dirty="0">
                    <a:solidFill>
                      <a:srgbClr val="2B5D8F"/>
                    </a:solidFill>
                    <a:latin typeface="Verdana" charset="0"/>
                  </a:rPr>
                  <a:t>3</a:t>
                </a:r>
                <a:r>
                  <a:rPr lang="en-US" sz="2200" dirty="0" smtClean="0">
                    <a:solidFill>
                      <a:srgbClr val="2B5D8F"/>
                    </a:solidFill>
                    <a:latin typeface="Verdana" charset="0"/>
                  </a:rPr>
                  <a:t>) </a:t>
                </a:r>
                <a:r>
                  <a:rPr lang="en-US" sz="2200" dirty="0">
                    <a:solidFill>
                      <a:srgbClr val="2B5D8F"/>
                    </a:solidFill>
                    <a:latin typeface="Verdana" charset="0"/>
                  </a:rPr>
                  <a:t>Then click</a:t>
                </a:r>
                <a:endParaRPr lang="en-US" dirty="0">
                  <a:solidFill>
                    <a:srgbClr val="2B5D8F"/>
                  </a:solidFill>
                  <a:latin typeface="Verdana" charset="0"/>
                </a:endParaRPr>
              </a:p>
            </p:txBody>
          </p:sp>
          <p:sp>
            <p:nvSpPr>
              <p:cNvPr id="14" name="AutoShape 20"/>
              <p:cNvSpPr>
                <a:spLocks noChangeArrowheads="1"/>
              </p:cNvSpPr>
              <p:nvPr/>
            </p:nvSpPr>
            <p:spPr bwMode="auto">
              <a:xfrm>
                <a:off x="5872316" y="5181600"/>
                <a:ext cx="2700185" cy="53340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 smtClean="0">
                    <a:latin typeface="Verdana" charset="0"/>
                  </a:rPr>
                  <a:t>Add to search </a:t>
                </a:r>
                <a:r>
                  <a:rPr lang="en-US" sz="1600" dirty="0">
                    <a:latin typeface="Verdana" charset="0"/>
                  </a:rPr>
                  <a:t>b</a:t>
                </a:r>
                <a:r>
                  <a:rPr lang="en-US" sz="1600" dirty="0" smtClean="0">
                    <a:latin typeface="Verdana" charset="0"/>
                  </a:rPr>
                  <a:t>uilder</a:t>
                </a:r>
                <a:endParaRPr lang="en-US" sz="1600" dirty="0">
                  <a:latin typeface="Verdana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943600" y="228600"/>
            <a:ext cx="2971800" cy="1219200"/>
            <a:chOff x="5791200" y="228600"/>
            <a:chExt cx="2971800" cy="1219200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5791200" y="228600"/>
              <a:ext cx="2971800" cy="1219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6699C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 dirty="0" smtClean="0">
                  <a:solidFill>
                    <a:srgbClr val="26AF00"/>
                  </a:solidFill>
                  <a:latin typeface="Verdana" charset="0"/>
                </a:rPr>
                <a:t>    2) Select  </a:t>
              </a:r>
              <a:endParaRPr lang="en-US" sz="2000" dirty="0">
                <a:solidFill>
                  <a:srgbClr val="26AF00"/>
                </a:solidFill>
                <a:latin typeface="Verdana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5943600" y="381000"/>
              <a:ext cx="2667000" cy="914400"/>
            </a:xfrm>
            <a:prstGeom prst="rect">
              <a:avLst/>
            </a:prstGeom>
            <a:noFill/>
            <a:ln w="19050" cmpd="sng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8" name="AutoShape 20"/>
            <p:cNvSpPr>
              <a:spLocks noChangeArrowheads="1"/>
            </p:cNvSpPr>
            <p:nvPr/>
          </p:nvSpPr>
          <p:spPr bwMode="auto">
            <a:xfrm>
              <a:off x="7543800" y="609600"/>
              <a:ext cx="914400" cy="5334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Verdana" charset="0"/>
                </a:rPr>
                <a:t>AND</a:t>
              </a:r>
              <a:endParaRPr lang="en-US" sz="2000" dirty="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sp>
        <p:nvSpPr>
          <p:cNvPr id="19" name="AutoShape 10"/>
          <p:cNvSpPr>
            <a:spLocks noChangeArrowheads="1"/>
          </p:cNvSpPr>
          <p:nvPr/>
        </p:nvSpPr>
        <p:spPr bwMode="auto">
          <a:xfrm rot="21096990">
            <a:off x="7293165" y="2679486"/>
            <a:ext cx="381000" cy="2861488"/>
          </a:xfrm>
          <a:prstGeom prst="upArrow">
            <a:avLst>
              <a:gd name="adj1" fmla="val 50000"/>
              <a:gd name="adj2" fmla="val 9294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28575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14495513">
            <a:off x="6906995" y="1597608"/>
            <a:ext cx="1568953" cy="315095"/>
          </a:xfrm>
          <a:prstGeom prst="leftArrow">
            <a:avLst>
              <a:gd name="adj1" fmla="val 50000"/>
              <a:gd name="adj2" fmla="val 94536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073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273859" name="Rectangle 3"/>
          <p:cNvSpPr>
            <a:spLocks noChangeArrowheads="1"/>
          </p:cNvSpPr>
          <p:nvPr/>
        </p:nvSpPr>
        <p:spPr bwMode="auto">
          <a:xfrm>
            <a:off x="304800" y="304800"/>
            <a:ext cx="4953000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3600" i="1" u="sng" dirty="0">
                <a:solidFill>
                  <a:srgbClr val="00408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Boolean Logic - AND</a:t>
            </a:r>
            <a:endParaRPr lang="en-US" sz="6000" dirty="0">
              <a:solidFill>
                <a:srgbClr val="0033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0" y="2133600"/>
            <a:ext cx="3733800" cy="3581400"/>
            <a:chOff x="4572000" y="2133600"/>
            <a:chExt cx="3429000" cy="3352800"/>
          </a:xfrm>
        </p:grpSpPr>
        <p:sp>
          <p:nvSpPr>
            <p:cNvPr id="63497" name="Oval 6"/>
            <p:cNvSpPr>
              <a:spLocks noChangeArrowheads="1"/>
            </p:cNvSpPr>
            <p:nvPr/>
          </p:nvSpPr>
          <p:spPr bwMode="auto">
            <a:xfrm>
              <a:off x="4572000" y="2133600"/>
              <a:ext cx="3429000" cy="3352800"/>
            </a:xfrm>
            <a:prstGeom prst="ellipse">
              <a:avLst/>
            </a:prstGeom>
            <a:gradFill rotWithShape="0">
              <a:gsLst>
                <a:gs pos="0">
                  <a:srgbClr val="C0E1E4">
                    <a:alpha val="85001"/>
                  </a:srgbClr>
                </a:gs>
                <a:gs pos="100000">
                  <a:srgbClr val="7D7FCC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i="1" dirty="0">
                <a:latin typeface="Palatino" charset="0"/>
              </a:endParaRPr>
            </a:p>
          </p:txBody>
        </p:sp>
        <p:sp>
          <p:nvSpPr>
            <p:cNvPr id="63498" name="Rectangle 8"/>
            <p:cNvSpPr>
              <a:spLocks noChangeArrowheads="1"/>
            </p:cNvSpPr>
            <p:nvPr/>
          </p:nvSpPr>
          <p:spPr bwMode="auto">
            <a:xfrm>
              <a:off x="5791200" y="3138488"/>
              <a:ext cx="1828800" cy="128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200" i="1" dirty="0" err="1" smtClean="0">
                  <a:latin typeface="Verdana" charset="0"/>
                </a:rPr>
                <a:t>neoplasms</a:t>
              </a:r>
              <a:r>
                <a:rPr lang="en-US" sz="2200" i="1" dirty="0" smtClean="0">
                  <a:latin typeface="Verdana" charset="0"/>
                </a:rPr>
                <a:t>/</a:t>
              </a:r>
            </a:p>
            <a:p>
              <a:pPr algn="ctr" eaLnBrk="0" hangingPunct="0"/>
              <a:r>
                <a:rPr lang="en-US" sz="2200" i="1" dirty="0" smtClean="0">
                  <a:latin typeface="Verdana" charset="0"/>
                </a:rPr>
                <a:t>genetics</a:t>
              </a:r>
              <a:endParaRPr lang="en-US" sz="2200" i="1" dirty="0">
                <a:latin typeface="Verdana" charset="0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914400" y="1524000"/>
            <a:ext cx="4648200" cy="4572000"/>
            <a:chOff x="432" y="960"/>
            <a:chExt cx="2928" cy="2880"/>
          </a:xfrm>
        </p:grpSpPr>
        <p:sp>
          <p:nvSpPr>
            <p:cNvPr id="63495" name="Oval 20"/>
            <p:cNvSpPr>
              <a:spLocks noChangeArrowheads="1"/>
            </p:cNvSpPr>
            <p:nvPr/>
          </p:nvSpPr>
          <p:spPr bwMode="auto">
            <a:xfrm>
              <a:off x="432" y="960"/>
              <a:ext cx="2928" cy="2880"/>
            </a:xfrm>
            <a:prstGeom prst="ellipse">
              <a:avLst/>
            </a:prstGeom>
            <a:gradFill rotWithShape="0">
              <a:gsLst>
                <a:gs pos="0">
                  <a:srgbClr val="F794FF"/>
                </a:gs>
                <a:gs pos="100000">
                  <a:srgbClr val="FACCFF">
                    <a:alpha val="29999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63496" name="Rectangle 21"/>
            <p:cNvSpPr>
              <a:spLocks noChangeArrowheads="1"/>
            </p:cNvSpPr>
            <p:nvPr/>
          </p:nvSpPr>
          <p:spPr bwMode="auto">
            <a:xfrm>
              <a:off x="672" y="1584"/>
              <a:ext cx="1968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Aft>
                  <a:spcPts val="1200"/>
                </a:spcAft>
              </a:pPr>
              <a:r>
                <a:rPr lang="en-US" sz="2000" i="1" dirty="0" err="1" smtClean="0">
                  <a:latin typeface="Verdana" charset="0"/>
                </a:rPr>
                <a:t>alanine</a:t>
              </a:r>
              <a:endParaRPr lang="en-US" sz="2000" i="1" dirty="0" smtClean="0">
                <a:latin typeface="Verdana" charset="0"/>
              </a:endParaRPr>
            </a:p>
            <a:p>
              <a:pPr algn="ctr" eaLnBrk="0" hangingPunct="0">
                <a:spcAft>
                  <a:spcPts val="1200"/>
                </a:spcAft>
              </a:pPr>
              <a:r>
                <a:rPr lang="en-US" sz="2800" i="1" dirty="0" smtClean="0">
                  <a:latin typeface="Verdana" charset="0"/>
                </a:rPr>
                <a:t>OR</a:t>
              </a:r>
            </a:p>
            <a:p>
              <a:pPr algn="ctr" eaLnBrk="0" hangingPunct="0">
                <a:spcAft>
                  <a:spcPts val="1200"/>
                </a:spcAft>
              </a:pPr>
              <a:r>
                <a:rPr lang="en-US" sz="2000" i="1" dirty="0" err="1" smtClean="0">
                  <a:latin typeface="Verdana" charset="0"/>
                </a:rPr>
                <a:t>threonine</a:t>
              </a:r>
              <a:r>
                <a:rPr lang="en-US" sz="2000" i="1" dirty="0" smtClean="0">
                  <a:latin typeface="Verdana" charset="0"/>
                </a:rPr>
                <a:t> </a:t>
              </a:r>
              <a:endParaRPr lang="en-US" sz="2000" i="1" dirty="0">
                <a:latin typeface="Verdana" charset="0"/>
              </a:endParaRPr>
            </a:p>
          </p:txBody>
        </p:sp>
      </p:grpSp>
      <p:sp>
        <p:nvSpPr>
          <p:cNvPr id="1273878" name="Rectangle 22"/>
          <p:cNvSpPr>
            <a:spLocks noChangeArrowheads="1"/>
          </p:cNvSpPr>
          <p:nvPr/>
        </p:nvSpPr>
        <p:spPr bwMode="auto">
          <a:xfrm>
            <a:off x="4648200" y="3581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dirty="0">
                <a:latin typeface="Verdana" charset="0"/>
              </a:rPr>
              <a:t>and</a:t>
            </a:r>
            <a:endParaRPr lang="en-US" sz="3200" dirty="0"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73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73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387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11.21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"/>
            <a:ext cx="5023612" cy="622503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3400" y="3200400"/>
            <a:ext cx="5257800" cy="1143000"/>
            <a:chOff x="533400" y="3200400"/>
            <a:chExt cx="5257800" cy="1143000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533400" y="3200400"/>
              <a:ext cx="5257800" cy="1143000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66666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Verdana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817033" y="3467100"/>
              <a:ext cx="474556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 smtClean="0">
                  <a:latin typeface="Verdana" charset="0"/>
                </a:rPr>
                <a:t>Hover mouse over </a:t>
              </a:r>
              <a:r>
                <a:rPr lang="en-US" dirty="0">
                  <a:latin typeface="Verdana" charset="0"/>
                </a:rPr>
                <a:t>Databases</a:t>
              </a:r>
            </a:p>
          </p:txBody>
        </p:sp>
      </p:grpSp>
      <p:sp>
        <p:nvSpPr>
          <p:cNvPr id="7" name="AutoShape 12"/>
          <p:cNvSpPr>
            <a:spLocks noChangeArrowheads="1"/>
          </p:cNvSpPr>
          <p:nvPr/>
        </p:nvSpPr>
        <p:spPr bwMode="auto">
          <a:xfrm rot="1936096" flipH="1">
            <a:off x="5161019" y="1942638"/>
            <a:ext cx="358713" cy="1739400"/>
          </a:xfrm>
          <a:prstGeom prst="upArrow">
            <a:avLst>
              <a:gd name="adj1" fmla="val 50000"/>
              <a:gd name="adj2" fmla="val 118039"/>
            </a:avLst>
          </a:prstGeom>
          <a:gradFill rotWithShape="0">
            <a:gsLst>
              <a:gs pos="0">
                <a:srgbClr val="9A0002"/>
              </a:gs>
              <a:gs pos="50000">
                <a:srgbClr val="F49394"/>
              </a:gs>
              <a:gs pos="100000">
                <a:srgbClr val="9A0002"/>
              </a:gs>
            </a:gsLst>
            <a:lin ang="0" scaled="1"/>
          </a:gradFill>
          <a:ln w="28575">
            <a:solidFill>
              <a:srgbClr val="6600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943600" y="1676400"/>
            <a:ext cx="1447800" cy="381000"/>
            <a:chOff x="5715000" y="1371600"/>
            <a:chExt cx="1447800" cy="457200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5715000" y="1447800"/>
              <a:ext cx="1447800" cy="304800"/>
            </a:xfrm>
            <a:prstGeom prst="roundRect">
              <a:avLst>
                <a:gd name="adj" fmla="val 16667"/>
              </a:avLst>
            </a:prstGeom>
            <a:noFill/>
            <a:ln w="1143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5715000" y="1371600"/>
              <a:ext cx="1447800" cy="457200"/>
            </a:xfrm>
            <a:prstGeom prst="roundRect">
              <a:avLst>
                <a:gd name="adj" fmla="val 16667"/>
              </a:avLst>
            </a:prstGeom>
            <a:noFill/>
            <a:ln w="114300">
              <a:solidFill>
                <a:srgbClr val="59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6603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5.14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6" y="452628"/>
            <a:ext cx="8519668" cy="5952744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685800" y="3581400"/>
            <a:ext cx="7467600" cy="1981200"/>
            <a:chOff x="228600" y="3581400"/>
            <a:chExt cx="7467600" cy="19812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600" y="3581400"/>
              <a:ext cx="7467600" cy="1981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3164A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0939" y="3733800"/>
              <a:ext cx="7142922" cy="1676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33400" y="3962400"/>
              <a:ext cx="6137413" cy="533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solidFill>
                    <a:srgbClr val="FF6600"/>
                  </a:solidFill>
                  <a:latin typeface="Verdana" charset="0"/>
                </a:rPr>
                <a:t>The search program is complete.</a:t>
              </a:r>
              <a:endParaRPr lang="en-US" sz="3000" dirty="0">
                <a:solidFill>
                  <a:srgbClr val="FF6600"/>
                </a:solidFill>
                <a:latin typeface="Verdana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95500" y="4648200"/>
              <a:ext cx="1055204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dirty="0">
                  <a:solidFill>
                    <a:srgbClr val="FF6600"/>
                  </a:solidFill>
                  <a:latin typeface="Verdana" charset="0"/>
                </a:rPr>
                <a:t>Click</a:t>
              </a:r>
              <a:endParaRPr lang="en-US" sz="2600" dirty="0">
                <a:solidFill>
                  <a:srgbClr val="FF6600"/>
                </a:solidFill>
                <a:latin typeface="Verdana" charset="0"/>
              </a:endParaRPr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3313043" y="4648200"/>
              <a:ext cx="2678596" cy="609600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4C4C4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200" dirty="0">
                  <a:solidFill>
                    <a:srgbClr val="191919"/>
                  </a:solidFill>
                  <a:latin typeface="Verdana" charset="0"/>
                </a:rPr>
                <a:t>Search PubMed</a:t>
              </a:r>
            </a:p>
          </p:txBody>
        </p:sp>
      </p:grpSp>
      <p:sp>
        <p:nvSpPr>
          <p:cNvPr id="10" name="AutoShape 10"/>
          <p:cNvSpPr>
            <a:spLocks noChangeArrowheads="1"/>
          </p:cNvSpPr>
          <p:nvPr/>
        </p:nvSpPr>
        <p:spPr bwMode="auto">
          <a:xfrm rot="20862689">
            <a:off x="7139239" y="2883829"/>
            <a:ext cx="414839" cy="1971409"/>
          </a:xfrm>
          <a:prstGeom prst="upArrow">
            <a:avLst>
              <a:gd name="adj1" fmla="val 50000"/>
              <a:gd name="adj2" fmla="val 111393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81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algn="ctr"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algn="ctr"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algn="ctr"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algn="ctr"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algn="ctr" eaLnBrk="0" hangingPunct="0"/>
            <a:r>
              <a:rPr lang="en-US" sz="6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Search Results</a:t>
            </a:r>
            <a:endParaRPr lang="en-US" sz="6000" dirty="0">
              <a:solidFill>
                <a:srgbClr val="00FFFF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5.1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533400"/>
            <a:ext cx="8249920" cy="5126736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438400" y="4267200"/>
            <a:ext cx="5257800" cy="2209800"/>
            <a:chOff x="3429000" y="2324100"/>
            <a:chExt cx="5257800" cy="220980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429000" y="2324100"/>
              <a:ext cx="5257800" cy="2209800"/>
              <a:chOff x="2057400" y="2743200"/>
              <a:chExt cx="5257800" cy="2209800"/>
            </a:xfrm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2057400" y="2743200"/>
                <a:ext cx="5257800" cy="22098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2B5D8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2174240" y="2881313"/>
                <a:ext cx="5024120" cy="1960910"/>
              </a:xfrm>
              <a:prstGeom prst="rect">
                <a:avLst/>
              </a:prstGeom>
              <a:noFill/>
              <a:ln w="28575">
                <a:solidFill>
                  <a:srgbClr val="5DC268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3905250" y="2773363"/>
              <a:ext cx="4248150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3600" dirty="0">
                  <a:solidFill>
                    <a:srgbClr val="FF6600"/>
                  </a:solidFill>
                  <a:latin typeface="Verdana" charset="0"/>
                </a:rPr>
                <a:t>PubMed identifies</a:t>
              </a:r>
              <a:r>
                <a:rPr lang="en-US" sz="400" dirty="0">
                  <a:solidFill>
                    <a:srgbClr val="FF6600"/>
                  </a:solidFill>
                  <a:latin typeface="Verdana" charset="0"/>
                </a:rPr>
                <a:t>  </a:t>
              </a:r>
            </a:p>
            <a:p>
              <a:pPr algn="ctr" eaLnBrk="0" hangingPunct="0"/>
              <a:endParaRPr lang="en-US" sz="400" dirty="0">
                <a:solidFill>
                  <a:srgbClr val="FF6600"/>
                </a:solidFill>
                <a:latin typeface="Verdana" charset="0"/>
              </a:endParaRPr>
            </a:p>
            <a:p>
              <a:pPr algn="ctr" eaLnBrk="0" hangingPunct="0"/>
              <a:r>
                <a:rPr lang="en-US" sz="400" dirty="0">
                  <a:solidFill>
                    <a:srgbClr val="FF6600"/>
                  </a:solidFill>
                  <a:latin typeface="Verdana" charset="0"/>
                </a:rPr>
                <a:t> </a:t>
              </a:r>
              <a:endParaRPr lang="en-US" sz="4400" dirty="0" smtClean="0">
                <a:solidFill>
                  <a:srgbClr val="FF6600"/>
                </a:solidFill>
                <a:latin typeface="Verdana" charset="0"/>
              </a:endParaRPr>
            </a:p>
            <a:p>
              <a:pPr algn="ctr" eaLnBrk="0" hangingPunct="0"/>
              <a:r>
                <a:rPr lang="en-US" sz="3600" dirty="0" smtClean="0">
                  <a:solidFill>
                    <a:srgbClr val="FF6600"/>
                  </a:solidFill>
                  <a:latin typeface="Verdana" charset="0"/>
                </a:rPr>
                <a:t>250 </a:t>
              </a:r>
              <a:r>
                <a:rPr lang="en-US" sz="3600" dirty="0">
                  <a:solidFill>
                    <a:srgbClr val="FF6600"/>
                  </a:solidFill>
                  <a:latin typeface="Verdana" charset="0"/>
                </a:rPr>
                <a:t>articles</a:t>
              </a:r>
              <a:endParaRPr lang="en-US" sz="4400" dirty="0">
                <a:solidFill>
                  <a:srgbClr val="FF6600"/>
                </a:solidFill>
                <a:latin typeface="Verdana" charset="0"/>
              </a:endParaRPr>
            </a:p>
          </p:txBody>
        </p:sp>
      </p:grpSp>
      <p:sp>
        <p:nvSpPr>
          <p:cNvPr id="9" name="AutoShape 10"/>
          <p:cNvSpPr>
            <a:spLocks noChangeArrowheads="1"/>
          </p:cNvSpPr>
          <p:nvPr/>
        </p:nvSpPr>
        <p:spPr bwMode="auto">
          <a:xfrm rot="20153659">
            <a:off x="3498653" y="1822609"/>
            <a:ext cx="376238" cy="3033426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803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5.1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249920" cy="5126736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991359" y="4876800"/>
            <a:ext cx="4495800" cy="1447800"/>
            <a:chOff x="2019300" y="4800600"/>
            <a:chExt cx="4495800" cy="1447800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019300" y="4800600"/>
              <a:ext cx="4495800" cy="1447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2B5D8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247900" y="5029200"/>
              <a:ext cx="4038600" cy="9906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415073" y="5181600"/>
              <a:ext cx="370425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3600" dirty="0" smtClean="0">
                  <a:solidFill>
                    <a:srgbClr val="FF6600"/>
                  </a:solidFill>
                  <a:latin typeface="Verdana" charset="0"/>
                </a:rPr>
                <a:t>Limiting Filters</a:t>
              </a:r>
              <a:endParaRPr lang="en-US" sz="3600" dirty="0">
                <a:solidFill>
                  <a:srgbClr val="FF6600"/>
                </a:solidFill>
                <a:latin typeface="Verdana" charset="0"/>
              </a:endParaRPr>
            </a:p>
          </p:txBody>
        </p:sp>
      </p:grpSp>
      <p:sp>
        <p:nvSpPr>
          <p:cNvPr id="15" name="AutoShape 19"/>
          <p:cNvSpPr>
            <a:spLocks noChangeArrowheads="1"/>
          </p:cNvSpPr>
          <p:nvPr/>
        </p:nvSpPr>
        <p:spPr bwMode="auto">
          <a:xfrm rot="2238617">
            <a:off x="1511129" y="4329702"/>
            <a:ext cx="2346845" cy="382587"/>
          </a:xfrm>
          <a:prstGeom prst="leftArrow">
            <a:avLst>
              <a:gd name="adj1" fmla="val 50000"/>
              <a:gd name="adj2" fmla="val 101590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57200" y="1676400"/>
            <a:ext cx="1219200" cy="2895600"/>
          </a:xfrm>
          <a:prstGeom prst="rect">
            <a:avLst/>
          </a:prstGeom>
          <a:noFill/>
          <a:ln w="57150" cap="flat" cmpd="sng" algn="ctr">
            <a:solidFill>
              <a:srgbClr val="FF9D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84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2 at 10.13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6616446" cy="589978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733550" y="4724400"/>
            <a:ext cx="6896100" cy="1295400"/>
            <a:chOff x="1733550" y="4724400"/>
            <a:chExt cx="6896100" cy="1295400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733550" y="4724400"/>
              <a:ext cx="6896100" cy="12954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905000" y="4876800"/>
              <a:ext cx="6553200" cy="990599"/>
            </a:xfrm>
            <a:prstGeom prst="rect">
              <a:avLst/>
            </a:prstGeom>
            <a:noFill/>
            <a:ln w="38100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065009" y="5105400"/>
              <a:ext cx="6233182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600" dirty="0" smtClean="0">
                  <a:latin typeface="Verdana" charset="0"/>
                </a:rPr>
                <a:t>Selections will turn blue:  </a:t>
              </a:r>
              <a:r>
                <a:rPr lang="en-US" sz="2600" dirty="0" smtClean="0">
                  <a:solidFill>
                    <a:srgbClr val="285D9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✓ </a:t>
              </a:r>
              <a:r>
                <a:rPr lang="en-US" sz="2600" dirty="0" smtClean="0">
                  <a:solidFill>
                    <a:srgbClr val="285D90"/>
                  </a:solidFill>
                  <a:latin typeface="Verdana" charset="0"/>
                </a:rPr>
                <a:t>5 years</a:t>
              </a:r>
              <a:endParaRPr lang="en-US" sz="2600" dirty="0">
                <a:solidFill>
                  <a:srgbClr val="285D90"/>
                </a:solidFill>
                <a:latin typeface="Verdana" charset="0"/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33400" y="3733800"/>
            <a:ext cx="914400" cy="685800"/>
          </a:xfrm>
          <a:prstGeom prst="rect">
            <a:avLst/>
          </a:prstGeom>
          <a:noFill/>
          <a:ln w="76200" cmpd="sng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33400" y="4495800"/>
            <a:ext cx="914400" cy="609600"/>
          </a:xfrm>
          <a:prstGeom prst="rect">
            <a:avLst/>
          </a:prstGeom>
          <a:noFill/>
          <a:ln w="76200" cmpd="sng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247900" y="304800"/>
            <a:ext cx="4648200" cy="2286000"/>
            <a:chOff x="2247900" y="304800"/>
            <a:chExt cx="4648200" cy="2286000"/>
          </a:xfrm>
        </p:grpSpPr>
        <p:grpSp>
          <p:nvGrpSpPr>
            <p:cNvPr id="26" name="Group 30"/>
            <p:cNvGrpSpPr>
              <a:grpSpLocks/>
            </p:cNvGrpSpPr>
            <p:nvPr/>
          </p:nvGrpSpPr>
          <p:grpSpPr bwMode="auto">
            <a:xfrm>
              <a:off x="2247900" y="304800"/>
              <a:ext cx="4648200" cy="2286000"/>
              <a:chOff x="4572000" y="381000"/>
              <a:chExt cx="4191000" cy="2209800"/>
            </a:xfrm>
          </p:grpSpPr>
          <p:sp>
            <p:nvSpPr>
              <p:cNvPr id="28" name="Rectangle 9"/>
              <p:cNvSpPr>
                <a:spLocks noChangeArrowheads="1"/>
              </p:cNvSpPr>
              <p:nvPr/>
            </p:nvSpPr>
            <p:spPr bwMode="auto">
              <a:xfrm>
                <a:off x="4572000" y="381000"/>
                <a:ext cx="4191000" cy="220980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4A79A8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150000"/>
                  </a:lnSpc>
                </a:pPr>
                <a:endParaRPr lang="en-US" dirty="0">
                  <a:solidFill>
                    <a:schemeClr val="bg1"/>
                  </a:solidFill>
                  <a:latin typeface="Verdana" charset="0"/>
                </a:endParaRPr>
              </a:p>
            </p:txBody>
          </p:sp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4675091" y="507274"/>
                <a:ext cx="3984817" cy="1957250"/>
              </a:xfrm>
              <a:prstGeom prst="rect">
                <a:avLst/>
              </a:prstGeom>
              <a:noFill/>
              <a:ln w="38100">
                <a:solidFill>
                  <a:srgbClr val="5DC268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2501438" y="541283"/>
              <a:ext cx="4141124" cy="1813034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Limit to articles that are</a:t>
              </a:r>
              <a:endParaRPr lang="en-US" sz="1800" dirty="0">
                <a:solidFill>
                  <a:srgbClr val="FF6600"/>
                </a:solidFill>
                <a:latin typeface="Verdana" charset="0"/>
              </a:endParaRPr>
            </a:p>
            <a:p>
              <a:pPr algn="ctr" eaLnBrk="0" hangingPunct="0"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human </a:t>
              </a:r>
              <a:r>
                <a:rPr lang="en-US" sz="1800" dirty="0">
                  <a:solidFill>
                    <a:srgbClr val="FF6600"/>
                  </a:solidFill>
                  <a:latin typeface="Verdana" charset="0"/>
                </a:rPr>
                <a:t>studies </a:t>
              </a: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and</a:t>
              </a:r>
              <a:endParaRPr lang="en-US" sz="1800" dirty="0">
                <a:solidFill>
                  <a:srgbClr val="FF6600"/>
                </a:solidFill>
                <a:latin typeface="Verdana" charset="0"/>
              </a:endParaRPr>
            </a:p>
            <a:p>
              <a:pPr algn="ctr" eaLnBrk="0" hangingPunct="0">
                <a:spcAft>
                  <a:spcPts val="600"/>
                </a:spcAft>
              </a:pPr>
              <a:r>
                <a:rPr lang="en-US" sz="1800" dirty="0">
                  <a:solidFill>
                    <a:srgbClr val="FF6600"/>
                  </a:solidFill>
                  <a:latin typeface="Verdana" charset="0"/>
                </a:rPr>
                <a:t>w</a:t>
              </a: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ritten in the past 5 years by</a:t>
              </a:r>
            </a:p>
            <a:p>
              <a:pPr algn="ctr" eaLnBrk="0" hangingPunct="0"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clicking the selections on the left.</a:t>
              </a:r>
              <a:endParaRPr lang="en-US" sz="1800" dirty="0">
                <a:solidFill>
                  <a:srgbClr val="FF6600"/>
                </a:solidFill>
                <a:latin typeface="Verdana" charset="0"/>
              </a:endParaRPr>
            </a:p>
          </p:txBody>
        </p:sp>
      </p:grpSp>
      <p:sp>
        <p:nvSpPr>
          <p:cNvPr id="30" name="AutoShape 19"/>
          <p:cNvSpPr>
            <a:spLocks noChangeArrowheads="1"/>
          </p:cNvSpPr>
          <p:nvPr/>
        </p:nvSpPr>
        <p:spPr bwMode="auto">
          <a:xfrm rot="19201746">
            <a:off x="1308311" y="3067069"/>
            <a:ext cx="2997472" cy="347292"/>
          </a:xfrm>
          <a:prstGeom prst="leftArrow">
            <a:avLst>
              <a:gd name="adj1" fmla="val 49898"/>
              <a:gd name="adj2" fmla="val 73747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4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2 at 10.13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6616446" cy="589978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33600" y="3048000"/>
            <a:ext cx="6553200" cy="1600200"/>
            <a:chOff x="2133600" y="4343400"/>
            <a:chExt cx="6553200" cy="1600200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2133600" y="4343400"/>
              <a:ext cx="6553200" cy="1600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2291508" y="4495798"/>
              <a:ext cx="6237383" cy="1295401"/>
            </a:xfrm>
            <a:prstGeom prst="rect">
              <a:avLst/>
            </a:prstGeom>
            <a:noFill/>
            <a:ln w="38100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449417" y="4876800"/>
              <a:ext cx="1894901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600" dirty="0" smtClean="0">
                  <a:solidFill>
                    <a:srgbClr val="285D90"/>
                  </a:solidFill>
                  <a:latin typeface="Verdana" charset="0"/>
                </a:rPr>
                <a:t>Then</a:t>
              </a:r>
              <a:r>
                <a:rPr lang="en-US" sz="2600" dirty="0" smtClean="0">
                  <a:solidFill>
                    <a:srgbClr val="FF6600"/>
                  </a:solidFill>
                  <a:latin typeface="Verdana" charset="0"/>
                </a:rPr>
                <a:t> Click</a:t>
              </a:r>
              <a:endParaRPr lang="en-US" sz="2600" dirty="0">
                <a:solidFill>
                  <a:srgbClr val="FF6600"/>
                </a:solidFill>
                <a:latin typeface="Verdana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4344318" y="4876800"/>
              <a:ext cx="4105619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600" u="sng" dirty="0" smtClean="0">
                  <a:solidFill>
                    <a:srgbClr val="336699"/>
                  </a:solidFill>
                  <a:latin typeface="Verdana" charset="0"/>
                </a:rPr>
                <a:t>Show additional filters</a:t>
              </a:r>
              <a:endParaRPr lang="en-US" sz="2600" u="sng" dirty="0">
                <a:solidFill>
                  <a:srgbClr val="336699"/>
                </a:solidFill>
                <a:latin typeface="Verdana" charset="0"/>
              </a:endParaRP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9600" y="5257800"/>
            <a:ext cx="1066800" cy="457200"/>
          </a:xfrm>
          <a:prstGeom prst="rect">
            <a:avLst/>
          </a:prstGeom>
          <a:noFill/>
          <a:ln w="76200" cmpd="sng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31" name="AutoShape 19"/>
          <p:cNvSpPr>
            <a:spLocks noChangeArrowheads="1"/>
          </p:cNvSpPr>
          <p:nvPr/>
        </p:nvSpPr>
        <p:spPr bwMode="auto">
          <a:xfrm rot="19338110">
            <a:off x="1710458" y="4660045"/>
            <a:ext cx="2151079" cy="347292"/>
          </a:xfrm>
          <a:prstGeom prst="leftArrow">
            <a:avLst>
              <a:gd name="adj1" fmla="val 49898"/>
              <a:gd name="adj2" fmla="val 73747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58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2 at 10.14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3748"/>
            <a:ext cx="6486144" cy="5810504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1600200" y="304800"/>
            <a:ext cx="6858000" cy="6172200"/>
            <a:chOff x="1600200" y="304800"/>
            <a:chExt cx="6858000" cy="6172200"/>
          </a:xfrm>
        </p:grpSpPr>
        <p:grpSp>
          <p:nvGrpSpPr>
            <p:cNvPr id="9" name="Group 8"/>
            <p:cNvGrpSpPr/>
            <p:nvPr/>
          </p:nvGrpSpPr>
          <p:grpSpPr>
            <a:xfrm>
              <a:off x="5715000" y="304800"/>
              <a:ext cx="2743200" cy="5029200"/>
              <a:chOff x="5715000" y="304800"/>
              <a:chExt cx="2743200" cy="5029200"/>
            </a:xfrm>
          </p:grpSpPr>
          <p:sp>
            <p:nvSpPr>
              <p:cNvPr id="5" name="Rectangle 9"/>
              <p:cNvSpPr>
                <a:spLocks noChangeArrowheads="1"/>
              </p:cNvSpPr>
              <p:nvPr/>
            </p:nvSpPr>
            <p:spPr bwMode="auto">
              <a:xfrm>
                <a:off x="5715000" y="304800"/>
                <a:ext cx="2743200" cy="502920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4173A4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150000"/>
                  </a:lnSpc>
                </a:pPr>
                <a:endParaRPr lang="en-US" dirty="0">
                  <a:solidFill>
                    <a:schemeClr val="bg1"/>
                  </a:solidFill>
                  <a:latin typeface="Verdana" charset="0"/>
                </a:endParaRPr>
              </a:p>
            </p:txBody>
          </p:sp>
          <p:sp>
            <p:nvSpPr>
              <p:cNvPr id="6" name="Rectangle 13"/>
              <p:cNvSpPr>
                <a:spLocks noChangeArrowheads="1"/>
              </p:cNvSpPr>
              <p:nvPr/>
            </p:nvSpPr>
            <p:spPr bwMode="auto">
              <a:xfrm>
                <a:off x="5943600" y="663497"/>
                <a:ext cx="2286000" cy="4311806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2200" dirty="0" smtClean="0">
                    <a:solidFill>
                      <a:srgbClr val="FF6600"/>
                    </a:solidFill>
                    <a:latin typeface="Verdana" charset="0"/>
                  </a:rPr>
                  <a:t>  Filters </a:t>
                </a:r>
                <a:r>
                  <a:rPr lang="en-US" sz="2200" dirty="0" err="1" smtClean="0">
                    <a:solidFill>
                      <a:srgbClr val="FF6600"/>
                    </a:solidFill>
                    <a:latin typeface="Verdana" charset="0"/>
                  </a:rPr>
                  <a:t>include:</a:t>
                </a:r>
                <a:r>
                  <a:rPr lang="en-US" sz="2200" dirty="0" err="1" smtClean="0">
                    <a:solidFill>
                      <a:srgbClr val="FFFFFF"/>
                    </a:solidFill>
                    <a:latin typeface="Verdana" charset="0"/>
                  </a:rPr>
                  <a:t>a</a:t>
                </a:r>
                <a:endParaRPr lang="en-US" sz="2200" dirty="0" smtClean="0">
                  <a:solidFill>
                    <a:srgbClr val="FFFFFF"/>
                  </a:solidFill>
                  <a:latin typeface="Verdana" charset="0"/>
                </a:endParaRPr>
              </a:p>
              <a:p>
                <a:pPr algn="ctr" eaLnBrk="0" hangingPunct="0"/>
                <a:r>
                  <a:rPr lang="en-US" sz="800" dirty="0" smtClean="0">
                    <a:solidFill>
                      <a:schemeClr val="bg1"/>
                    </a:solidFill>
                    <a:latin typeface="Verdana" charset="0"/>
                  </a:rPr>
                  <a:t>A</a:t>
                </a:r>
              </a:p>
              <a:p>
                <a:pPr algn="ctr" eaLnBrk="0" hangingPunct="0">
                  <a:spcAft>
                    <a:spcPts val="600"/>
                  </a:spcAft>
                </a:pPr>
                <a:r>
                  <a:rPr lang="en-US" sz="1600" dirty="0">
                    <a:solidFill>
                      <a:srgbClr val="FF6600"/>
                    </a:solidFill>
                    <a:latin typeface="Verdana" charset="0"/>
                  </a:rPr>
                  <a:t>Article t</a:t>
                </a:r>
                <a:r>
                  <a:rPr lang="en-US" sz="1600" dirty="0" smtClean="0">
                    <a:solidFill>
                      <a:srgbClr val="FF6600"/>
                    </a:solidFill>
                    <a:latin typeface="Verdana" charset="0"/>
                  </a:rPr>
                  <a:t>ypes</a:t>
                </a:r>
              </a:p>
              <a:p>
                <a:pPr algn="ctr" eaLnBrk="0" hangingPunct="0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FF6600"/>
                    </a:solidFill>
                    <a:latin typeface="Verdana" charset="0"/>
                  </a:rPr>
                  <a:t>Text availability</a:t>
                </a:r>
              </a:p>
              <a:p>
                <a:pPr algn="ctr" eaLnBrk="0" hangingPunct="0">
                  <a:spcAft>
                    <a:spcPts val="600"/>
                  </a:spcAft>
                </a:pPr>
                <a:r>
                  <a:rPr lang="en-US" sz="1600" dirty="0">
                    <a:solidFill>
                      <a:srgbClr val="FF6600"/>
                    </a:solidFill>
                    <a:latin typeface="Verdana" charset="0"/>
                  </a:rPr>
                  <a:t>Publication </a:t>
                </a:r>
                <a:r>
                  <a:rPr lang="en-US" sz="1600" dirty="0" smtClean="0">
                    <a:solidFill>
                      <a:srgbClr val="FF6600"/>
                    </a:solidFill>
                    <a:latin typeface="Verdana" charset="0"/>
                  </a:rPr>
                  <a:t>date</a:t>
                </a:r>
                <a:endParaRPr lang="en-US" sz="1600" dirty="0">
                  <a:solidFill>
                    <a:srgbClr val="FF6600"/>
                  </a:solidFill>
                  <a:latin typeface="Verdana" charset="0"/>
                </a:endParaRPr>
              </a:p>
              <a:p>
                <a:pPr algn="ctr" eaLnBrk="0" hangingPunct="0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FF6600"/>
                    </a:solidFill>
                    <a:latin typeface="Verdana" charset="0"/>
                  </a:rPr>
                  <a:t>Species such as:</a:t>
                </a:r>
              </a:p>
              <a:p>
                <a:pPr algn="ctr" eaLnBrk="0" hangingPunct="0">
                  <a:spcAft>
                    <a:spcPts val="600"/>
                  </a:spcAft>
                </a:pPr>
                <a:r>
                  <a:rPr lang="en-US" sz="1400" dirty="0">
                    <a:solidFill>
                      <a:srgbClr val="FF6600"/>
                    </a:solidFill>
                    <a:latin typeface="Verdana" charset="0"/>
                  </a:rPr>
                  <a:t> </a:t>
                </a:r>
                <a:r>
                  <a:rPr lang="en-US" sz="1400" dirty="0" smtClean="0">
                    <a:solidFill>
                      <a:srgbClr val="FF6600"/>
                    </a:solidFill>
                    <a:latin typeface="Verdana" charset="0"/>
                  </a:rPr>
                  <a:t>(human or animal)</a:t>
                </a:r>
              </a:p>
              <a:p>
                <a:pPr algn="ctr" eaLnBrk="0" hangingPunct="0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FF6600"/>
                    </a:solidFill>
                    <a:latin typeface="Verdana" charset="0"/>
                  </a:rPr>
                  <a:t>Languages</a:t>
                </a:r>
              </a:p>
              <a:p>
                <a:pPr algn="ctr" eaLnBrk="0" hangingPunct="0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FF6600"/>
                    </a:solidFill>
                    <a:latin typeface="Verdana" charset="0"/>
                  </a:rPr>
                  <a:t>Sex</a:t>
                </a:r>
              </a:p>
              <a:p>
                <a:pPr algn="ctr" eaLnBrk="0" hangingPunct="0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FF6600"/>
                    </a:solidFill>
                    <a:latin typeface="Verdana" charset="0"/>
                  </a:rPr>
                  <a:t>Subjects</a:t>
                </a:r>
              </a:p>
              <a:p>
                <a:pPr algn="ctr" eaLnBrk="0" hangingPunct="0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FF6600"/>
                    </a:solidFill>
                    <a:latin typeface="Verdana" charset="0"/>
                  </a:rPr>
                  <a:t>Journal categories</a:t>
                </a:r>
              </a:p>
              <a:p>
                <a:pPr algn="ctr" eaLnBrk="0" hangingPunct="0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FF6600"/>
                    </a:solidFill>
                    <a:latin typeface="Verdana" charset="0"/>
                  </a:rPr>
                  <a:t>Ages</a:t>
                </a:r>
              </a:p>
              <a:p>
                <a:pPr algn="ctr" eaLnBrk="0" hangingPunct="0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FF6600"/>
                    </a:solidFill>
                    <a:latin typeface="Verdana" charset="0"/>
                  </a:rPr>
                  <a:t>Search fields</a:t>
                </a:r>
                <a:endParaRPr lang="en-US" sz="1600" dirty="0">
                  <a:solidFill>
                    <a:srgbClr val="FF6600"/>
                  </a:solidFill>
                  <a:latin typeface="Verdana" charset="0"/>
                </a:endParaRPr>
              </a:p>
            </p:txBody>
          </p:sp>
          <p:sp>
            <p:nvSpPr>
              <p:cNvPr id="7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5943600" y="505460"/>
                <a:ext cx="2286000" cy="4627880"/>
              </a:xfrm>
              <a:prstGeom prst="rect">
                <a:avLst/>
              </a:prstGeom>
              <a:noFill/>
              <a:ln w="28575" cmpd="sng">
                <a:solidFill>
                  <a:srgbClr val="5DC268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600200" y="3810000"/>
              <a:ext cx="1828800" cy="2667000"/>
            </a:xfrm>
            <a:prstGeom prst="rect">
              <a:avLst/>
            </a:prstGeom>
            <a:noFill/>
            <a:ln w="127000" cmpd="sng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0618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2 at 10.14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28" y="523748"/>
            <a:ext cx="6486144" cy="5810504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7400" y="3810000"/>
            <a:ext cx="1905000" cy="2667000"/>
          </a:xfrm>
          <a:prstGeom prst="rect">
            <a:avLst/>
          </a:prstGeom>
          <a:noFill/>
          <a:ln w="76200" cmpd="sng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991100" y="3810000"/>
            <a:ext cx="2057400" cy="1371600"/>
            <a:chOff x="4991100" y="3810000"/>
            <a:chExt cx="2057400" cy="1371600"/>
          </a:xfrm>
        </p:grpSpPr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4991100" y="3810000"/>
              <a:ext cx="2057400" cy="12192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30000"/>
                </a:lnSpc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   Then select</a:t>
              </a:r>
            </a:p>
            <a:p>
              <a:pPr eaLnBrk="0" hangingPunct="0">
                <a:lnSpc>
                  <a:spcPct val="130000"/>
                </a:lnSpc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Languages and</a:t>
              </a:r>
            </a:p>
            <a:p>
              <a:pPr eaLnBrk="0" hangingPunct="0">
                <a:lnSpc>
                  <a:spcPct val="130000"/>
                </a:lnSpc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  click </a:t>
              </a:r>
            </a:p>
          </p:txBody>
        </p:sp>
        <p:sp>
          <p:nvSpPr>
            <p:cNvPr id="3" name="Rounded Rectangle 2"/>
            <p:cNvSpPr/>
            <p:nvPr/>
          </p:nvSpPr>
          <p:spPr bwMode="auto">
            <a:xfrm>
              <a:off x="5867400" y="4648200"/>
              <a:ext cx="990600" cy="533400"/>
            </a:xfrm>
            <a:prstGeom prst="roundRect">
              <a:avLst/>
            </a:prstGeom>
            <a:solidFill>
              <a:srgbClr val="1A569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neva" pitchFamily="-111" charset="0"/>
                </a:rPr>
                <a:t>Show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neva" pitchFamily="-111" charset="0"/>
              </a:endParaRPr>
            </a:p>
          </p:txBody>
        </p:sp>
      </p:grpSp>
      <p:sp>
        <p:nvSpPr>
          <p:cNvPr id="10" name="Rounded Rectangle 11"/>
          <p:cNvSpPr>
            <a:spLocks noChangeArrowheads="1"/>
          </p:cNvSpPr>
          <p:nvPr/>
        </p:nvSpPr>
        <p:spPr bwMode="auto">
          <a:xfrm>
            <a:off x="2133600" y="4191000"/>
            <a:ext cx="304800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100" b="1" dirty="0">
                <a:latin typeface="Zapf Dingbats" charset="2"/>
                <a:ea typeface="Zapf Dingbats" charset="2"/>
                <a:cs typeface="Zapf Dingbats" charset="2"/>
              </a:rPr>
              <a:t>✔</a:t>
            </a:r>
            <a:endParaRPr lang="en-US" sz="11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648200" y="2209800"/>
            <a:ext cx="2743200" cy="3657600"/>
          </a:xfrm>
          <a:prstGeom prst="rect">
            <a:avLst/>
          </a:prstGeom>
          <a:solidFill>
            <a:schemeClr val="bg1"/>
          </a:solidFill>
          <a:ln w="76200">
            <a:solidFill>
              <a:srgbClr val="4173A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7" name="Rectangle 10"/>
          <p:cNvSpPr>
            <a:spLocks noChangeAspect="1" noChangeArrowheads="1"/>
          </p:cNvSpPr>
          <p:nvPr/>
        </p:nvSpPr>
        <p:spPr bwMode="auto">
          <a:xfrm>
            <a:off x="4876800" y="2438400"/>
            <a:ext cx="2286000" cy="3168886"/>
          </a:xfrm>
          <a:prstGeom prst="rect">
            <a:avLst/>
          </a:prstGeom>
          <a:noFill/>
          <a:ln w="28575" cmpd="sng">
            <a:solidFill>
              <a:srgbClr val="5DC26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991100" y="2590800"/>
            <a:ext cx="2057400" cy="1143000"/>
          </a:xfrm>
          <a:prstGeom prst="rect">
            <a:avLst/>
          </a:prstGeom>
          <a:solidFill>
            <a:schemeClr val="bg1"/>
          </a:solidFill>
          <a:ln w="19050" cmpd="sng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1800" dirty="0" smtClean="0">
                <a:solidFill>
                  <a:srgbClr val="FF6600"/>
                </a:solidFill>
                <a:latin typeface="Verdana" charset="0"/>
              </a:rPr>
              <a:t>De-select limits</a:t>
            </a:r>
          </a:p>
          <a:p>
            <a:pPr algn="ctr" eaLnBrk="0" hangingPunct="0">
              <a:spcAft>
                <a:spcPts val="600"/>
              </a:spcAft>
            </a:pPr>
            <a:r>
              <a:rPr lang="en-US" sz="1800" dirty="0" smtClean="0">
                <a:solidFill>
                  <a:srgbClr val="FF6600"/>
                </a:solidFill>
                <a:latin typeface="Verdana" charset="0"/>
              </a:rPr>
              <a:t>you do not wish</a:t>
            </a:r>
          </a:p>
          <a:p>
            <a:pPr algn="ctr" eaLnBrk="0" hangingPunct="0">
              <a:spcAft>
                <a:spcPts val="600"/>
              </a:spcAft>
            </a:pPr>
            <a:r>
              <a:rPr lang="en-US" sz="1800" dirty="0" smtClean="0">
                <a:solidFill>
                  <a:srgbClr val="FF6600"/>
                </a:solidFill>
                <a:latin typeface="Verdana" charset="0"/>
              </a:rPr>
              <a:t>to use.</a:t>
            </a: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 rot="20609796">
            <a:off x="2963407" y="5534036"/>
            <a:ext cx="2802107" cy="347292"/>
          </a:xfrm>
          <a:prstGeom prst="leftArrow">
            <a:avLst>
              <a:gd name="adj1" fmla="val 49898"/>
              <a:gd name="adj2" fmla="val 73747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991100" y="3962400"/>
            <a:ext cx="2057400" cy="1371600"/>
            <a:chOff x="4991100" y="3962400"/>
            <a:chExt cx="2057400" cy="1371600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4991100" y="3962400"/>
              <a:ext cx="2057400" cy="12192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30000"/>
                </a:lnSpc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   Then select</a:t>
              </a:r>
            </a:p>
            <a:p>
              <a:pPr eaLnBrk="0" hangingPunct="0">
                <a:lnSpc>
                  <a:spcPct val="130000"/>
                </a:lnSpc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Languages and</a:t>
              </a:r>
            </a:p>
            <a:p>
              <a:pPr eaLnBrk="0" hangingPunct="0">
                <a:lnSpc>
                  <a:spcPct val="130000"/>
                </a:lnSpc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6600"/>
                  </a:solidFill>
                  <a:latin typeface="Verdana" charset="0"/>
                </a:rPr>
                <a:t>  click 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5867400" y="4800600"/>
              <a:ext cx="990600" cy="533400"/>
            </a:xfrm>
            <a:prstGeom prst="roundRect">
              <a:avLst/>
            </a:prstGeom>
            <a:solidFill>
              <a:srgbClr val="1A569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neva" pitchFamily="-111" charset="0"/>
                </a:rPr>
                <a:t>Show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neva" pitchFamily="-111" charset="0"/>
              </a:endParaRPr>
            </a:p>
          </p:txBody>
        </p:sp>
      </p:grpSp>
      <p:sp>
        <p:nvSpPr>
          <p:cNvPr id="24" name="AutoShape 19"/>
          <p:cNvSpPr>
            <a:spLocks noChangeArrowheads="1"/>
          </p:cNvSpPr>
          <p:nvPr/>
        </p:nvSpPr>
        <p:spPr bwMode="auto">
          <a:xfrm rot="20609796">
            <a:off x="2582408" y="3819846"/>
            <a:ext cx="2802107" cy="347292"/>
          </a:xfrm>
          <a:prstGeom prst="leftArrow">
            <a:avLst>
              <a:gd name="adj1" fmla="val 49898"/>
              <a:gd name="adj2" fmla="val 73747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239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9 at 11.27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20000" cy="5669280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0100" y="4267200"/>
            <a:ext cx="914400" cy="457200"/>
          </a:xfrm>
          <a:prstGeom prst="rect">
            <a:avLst/>
          </a:prstGeom>
          <a:noFill/>
          <a:ln w="57150" cmpd="sng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86100" y="2895600"/>
            <a:ext cx="3086100" cy="1066800"/>
            <a:chOff x="3257550" y="2819400"/>
            <a:chExt cx="3086100" cy="10668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257550" y="2819400"/>
              <a:ext cx="3086100" cy="1066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2B5D8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399355" y="2961216"/>
              <a:ext cx="2802489" cy="783167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562350" y="3091190"/>
              <a:ext cx="24765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6600"/>
                  </a:solidFill>
                  <a:latin typeface="Verdana" charset="0"/>
                </a:rPr>
                <a:t>Click </a:t>
              </a: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  <a:latin typeface="Verdana" charset="0"/>
                </a:rPr>
                <a:t>English</a:t>
              </a:r>
              <a:endParaRPr lang="en-US" sz="2800" u="sng" dirty="0" smtClean="0">
                <a:solidFill>
                  <a:schemeClr val="bg1">
                    <a:lumMod val="50000"/>
                  </a:schemeClr>
                </a:solidFill>
                <a:latin typeface="Verdana" charset="0"/>
              </a:endParaRPr>
            </a:p>
          </p:txBody>
        </p:sp>
      </p:grpSp>
      <p:sp>
        <p:nvSpPr>
          <p:cNvPr id="9" name="AutoShape 19"/>
          <p:cNvSpPr>
            <a:spLocks noChangeArrowheads="1"/>
          </p:cNvSpPr>
          <p:nvPr/>
        </p:nvSpPr>
        <p:spPr bwMode="auto">
          <a:xfrm rot="19633682">
            <a:off x="1662901" y="3823176"/>
            <a:ext cx="1841089" cy="350722"/>
          </a:xfrm>
          <a:prstGeom prst="leftArrow">
            <a:avLst>
              <a:gd name="adj1" fmla="val 50000"/>
              <a:gd name="adj2" fmla="val 80762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66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4-03 at 12.4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2" y="680974"/>
            <a:ext cx="8299196" cy="5496052"/>
          </a:xfrm>
          <a:prstGeom prst="rect">
            <a:avLst/>
          </a:prstGeom>
          <a:ln>
            <a:solidFill>
              <a:srgbClr val="66FFFF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1981200" y="4876800"/>
            <a:ext cx="5562600" cy="1600200"/>
            <a:chOff x="2133600" y="3197136"/>
            <a:chExt cx="4724400" cy="1600200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2133600" y="3197136"/>
              <a:ext cx="4724400" cy="16002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2E5D8E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 smtClean="0">
                  <a:solidFill>
                    <a:srgbClr val="FF6600"/>
                  </a:solidFill>
                  <a:latin typeface="Verdana" charset="0"/>
                </a:rPr>
                <a:t>Limits are now activated!</a:t>
              </a:r>
              <a:endParaRPr lang="en-US" sz="2800" dirty="0">
                <a:solidFill>
                  <a:srgbClr val="FF6600"/>
                </a:solidFill>
                <a:latin typeface="Verdana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2286000" y="3352800"/>
              <a:ext cx="4419600" cy="1295400"/>
            </a:xfrm>
            <a:prstGeom prst="rect">
              <a:avLst/>
            </a:prstGeom>
            <a:noFill/>
            <a:ln w="28575">
              <a:solidFill>
                <a:srgbClr val="5CC26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1000" y="2057400"/>
            <a:ext cx="4953000" cy="2667000"/>
            <a:chOff x="381000" y="2057400"/>
            <a:chExt cx="4953000" cy="2667000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905000" y="2057400"/>
              <a:ext cx="3429000" cy="381000"/>
            </a:xfrm>
            <a:prstGeom prst="rect">
              <a:avLst/>
            </a:prstGeom>
            <a:noFill/>
            <a:ln w="76200" cmpd="sng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81000" y="4267200"/>
              <a:ext cx="990600" cy="457200"/>
            </a:xfrm>
            <a:prstGeom prst="rect">
              <a:avLst/>
            </a:prstGeom>
            <a:noFill/>
            <a:ln w="76200" cmpd="sng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1915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11.21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5023612" cy="62250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876800" y="2743200"/>
            <a:ext cx="3810000" cy="1371600"/>
            <a:chOff x="4876800" y="2819400"/>
            <a:chExt cx="3810000" cy="1371600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4876800" y="2819400"/>
              <a:ext cx="3810000" cy="1371600"/>
            </a:xfrm>
            <a:prstGeom prst="rect">
              <a:avLst/>
            </a:prstGeom>
            <a:solidFill>
              <a:srgbClr val="FFFFFF"/>
            </a:solidFill>
            <a:ln w="762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Verdana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5334000" y="3200400"/>
              <a:ext cx="2895601" cy="609600"/>
            </a:xfrm>
            <a:prstGeom prst="rect">
              <a:avLst/>
            </a:prstGeom>
            <a:solidFill>
              <a:srgbClr val="FFFFFF"/>
            </a:solidFill>
            <a:ln w="76200" cmpd="sng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3200" dirty="0">
                  <a:latin typeface="Verdana" charset="0"/>
                </a:rPr>
                <a:t>Click PubMed</a:t>
              </a:r>
              <a:endParaRPr lang="en-US" sz="1700" dirty="0">
                <a:latin typeface="Verdana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0" y="1676400"/>
            <a:ext cx="1686560" cy="3738880"/>
            <a:chOff x="5171440" y="1828800"/>
            <a:chExt cx="1686560" cy="3738880"/>
          </a:xfrm>
        </p:grpSpPr>
        <p:pic>
          <p:nvPicPr>
            <p:cNvPr id="9" name="Picture 8" descr="Screen Shot 2013-03-11 at 11.22.40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440" y="1828800"/>
              <a:ext cx="1686560" cy="3738880"/>
            </a:xfrm>
            <a:prstGeom prst="rect">
              <a:avLst/>
            </a:prstGeom>
            <a:ln w="57150" cmpd="sng">
              <a:solidFill>
                <a:srgbClr val="A00007"/>
              </a:solidFill>
            </a:ln>
          </p:spPr>
        </p:pic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5181600" y="2057400"/>
              <a:ext cx="838200" cy="304800"/>
            </a:xfrm>
            <a:prstGeom prst="roundRect">
              <a:avLst>
                <a:gd name="adj" fmla="val 16667"/>
              </a:avLst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13" name="AutoShape 10"/>
          <p:cNvSpPr>
            <a:spLocks noChangeArrowheads="1"/>
          </p:cNvSpPr>
          <p:nvPr/>
        </p:nvSpPr>
        <p:spPr bwMode="auto">
          <a:xfrm rot="7449790" flipV="1">
            <a:off x="4071820" y="1565642"/>
            <a:ext cx="411337" cy="2324268"/>
          </a:xfrm>
          <a:prstGeom prst="upArrow">
            <a:avLst>
              <a:gd name="adj1" fmla="val 50368"/>
              <a:gd name="adj2" fmla="val 98938"/>
            </a:avLst>
          </a:prstGeom>
          <a:gradFill rotWithShape="0">
            <a:gsLst>
              <a:gs pos="0">
                <a:srgbClr val="F49394"/>
              </a:gs>
              <a:gs pos="50000">
                <a:srgbClr val="9A0002"/>
              </a:gs>
              <a:gs pos="100000">
                <a:srgbClr val="F49394"/>
              </a:gs>
            </a:gsLst>
            <a:lin ang="5400000" scaled="1"/>
          </a:gradFill>
          <a:ln w="28575">
            <a:solidFill>
              <a:srgbClr val="6600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64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4-03 at 12.4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2" y="680974"/>
            <a:ext cx="8299196" cy="5496052"/>
          </a:xfrm>
          <a:prstGeom prst="rect">
            <a:avLst/>
          </a:prstGeom>
          <a:ln>
            <a:solidFill>
              <a:srgbClr val="66FFFF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2133600" y="4876800"/>
            <a:ext cx="4724400" cy="1600200"/>
            <a:chOff x="2133600" y="3197136"/>
            <a:chExt cx="4724400" cy="1600200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2133600" y="3197136"/>
              <a:ext cx="4724400" cy="16002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2E5D8E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600" dirty="0">
                  <a:solidFill>
                    <a:srgbClr val="FF6600"/>
                  </a:solidFill>
                  <a:latin typeface="Verdana" charset="0"/>
                </a:rPr>
                <a:t>Results are reduced</a:t>
              </a:r>
              <a:endParaRPr lang="en-US" sz="2600" dirty="0" smtClean="0">
                <a:solidFill>
                  <a:srgbClr val="FF6600"/>
                </a:solidFill>
                <a:latin typeface="Verdana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600" dirty="0" smtClean="0">
                  <a:solidFill>
                    <a:srgbClr val="FF6600"/>
                  </a:solidFill>
                  <a:latin typeface="Verdana" charset="0"/>
                </a:rPr>
                <a:t>From 250 </a:t>
              </a:r>
              <a:r>
                <a:rPr lang="en-US" sz="2600" dirty="0">
                  <a:solidFill>
                    <a:srgbClr val="FF6600"/>
                  </a:solidFill>
                  <a:latin typeface="Verdana" charset="0"/>
                </a:rPr>
                <a:t>to </a:t>
              </a:r>
              <a:r>
                <a:rPr lang="en-US" sz="2600" dirty="0" smtClean="0">
                  <a:solidFill>
                    <a:srgbClr val="FF6600"/>
                  </a:solidFill>
                  <a:latin typeface="Verdana" charset="0"/>
                </a:rPr>
                <a:t>62</a:t>
              </a:r>
              <a:endParaRPr lang="en-US" sz="5400" dirty="0">
                <a:solidFill>
                  <a:srgbClr val="FF6600"/>
                </a:solidFill>
                <a:latin typeface="Verdana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2286000" y="3352800"/>
              <a:ext cx="4419600" cy="1295400"/>
            </a:xfrm>
            <a:prstGeom prst="rect">
              <a:avLst/>
            </a:prstGeom>
            <a:noFill/>
            <a:ln w="28575">
              <a:solidFill>
                <a:srgbClr val="5CC26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AutoShape 19"/>
          <p:cNvSpPr>
            <a:spLocks noChangeArrowheads="1"/>
          </p:cNvSpPr>
          <p:nvPr/>
        </p:nvSpPr>
        <p:spPr bwMode="auto">
          <a:xfrm rot="4148156">
            <a:off x="1900916" y="3545162"/>
            <a:ext cx="3255218" cy="388539"/>
          </a:xfrm>
          <a:prstGeom prst="leftArrow">
            <a:avLst>
              <a:gd name="adj1" fmla="val 50000"/>
              <a:gd name="adj2" fmla="val 109674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828800" y="1828800"/>
            <a:ext cx="1524000" cy="381000"/>
          </a:xfrm>
          <a:prstGeom prst="rect">
            <a:avLst/>
          </a:prstGeom>
          <a:noFill/>
          <a:ln w="57150" cmpd="sng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64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4-03 at 12.4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2" y="609600"/>
            <a:ext cx="8299196" cy="5496052"/>
          </a:xfrm>
          <a:prstGeom prst="rect">
            <a:avLst/>
          </a:prstGeom>
          <a:ln>
            <a:solidFill>
              <a:srgbClr val="66FFFF"/>
            </a:solidFill>
          </a:ln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676400" y="39624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2B5D8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>
                <a:solidFill>
                  <a:srgbClr val="FF6600"/>
                </a:solidFill>
                <a:latin typeface="Times" charset="0"/>
              </a:rPr>
              <a:t>X</a:t>
            </a:r>
            <a:endParaRPr lang="en-US" sz="1400" dirty="0">
              <a:solidFill>
                <a:srgbClr val="FF6600"/>
              </a:solidFill>
              <a:latin typeface="Times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19300" y="5067300"/>
            <a:ext cx="5105400" cy="1447800"/>
            <a:chOff x="2552700" y="4686300"/>
            <a:chExt cx="5105400" cy="1447800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552700" y="4686300"/>
              <a:ext cx="5105400" cy="1447800"/>
            </a:xfrm>
            <a:prstGeom prst="rect">
              <a:avLst/>
            </a:prstGeom>
            <a:solidFill>
              <a:schemeClr val="bg1"/>
            </a:solidFill>
            <a:ln w="8255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10000"/>
                </a:lnSpc>
                <a:spcAft>
                  <a:spcPts val="600"/>
                </a:spcAft>
              </a:pPr>
              <a:endParaRPr lang="en-US" sz="3200" dirty="0">
                <a:solidFill>
                  <a:srgbClr val="2B5D8F"/>
                </a:solidFill>
                <a:latin typeface="Verdana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81300" y="4914900"/>
              <a:ext cx="4648200" cy="9906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971800" y="5139603"/>
              <a:ext cx="4267200" cy="54119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ctr" eaLnBrk="0" hangingPunct="0">
                <a:lnSpc>
                  <a:spcPct val="80000"/>
                </a:lnSpc>
                <a:spcAft>
                  <a:spcPts val="600"/>
                </a:spcAft>
              </a:pPr>
              <a:r>
                <a:rPr lang="en-US" sz="3600" dirty="0">
                  <a:solidFill>
                    <a:srgbClr val="2B5D8F"/>
                  </a:solidFill>
                  <a:latin typeface="Verdana" charset="0"/>
                </a:rPr>
                <a:t>Select </a:t>
              </a:r>
              <a:r>
                <a:rPr lang="en-US" sz="3600" dirty="0" smtClean="0">
                  <a:solidFill>
                    <a:srgbClr val="2B5D8F"/>
                  </a:solidFill>
                  <a:latin typeface="Verdana" charset="0"/>
                </a:rPr>
                <a:t>article </a:t>
              </a:r>
              <a:r>
                <a:rPr lang="en-US" sz="3600" dirty="0">
                  <a:solidFill>
                    <a:srgbClr val="2B5D8F"/>
                  </a:solidFill>
                  <a:latin typeface="Verdana" charset="0"/>
                </a:rPr>
                <a:t>#2.</a:t>
              </a:r>
            </a:p>
          </p:txBody>
        </p:sp>
      </p:grpSp>
      <p:sp>
        <p:nvSpPr>
          <p:cNvPr id="15" name="AutoShape 19"/>
          <p:cNvSpPr>
            <a:spLocks noChangeArrowheads="1"/>
          </p:cNvSpPr>
          <p:nvPr/>
        </p:nvSpPr>
        <p:spPr bwMode="auto">
          <a:xfrm rot="1907293">
            <a:off x="2080151" y="4612450"/>
            <a:ext cx="2308062" cy="454286"/>
          </a:xfrm>
          <a:prstGeom prst="leftArrow">
            <a:avLst>
              <a:gd name="adj1" fmla="val 42346"/>
              <a:gd name="adj2" fmla="val 86733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38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4-03 at 12.4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2" y="609600"/>
            <a:ext cx="8299196" cy="5496052"/>
          </a:xfrm>
          <a:prstGeom prst="rect">
            <a:avLst/>
          </a:prstGeom>
          <a:ln>
            <a:solidFill>
              <a:srgbClr val="66FFFF"/>
            </a:solidFill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04800" y="3352800"/>
            <a:ext cx="4800600" cy="1828800"/>
            <a:chOff x="1143000" y="3458460"/>
            <a:chExt cx="4800600" cy="1828800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143000" y="3458460"/>
              <a:ext cx="4800600" cy="1828800"/>
            </a:xfrm>
            <a:prstGeom prst="rect">
              <a:avLst/>
            </a:prstGeom>
            <a:solidFill>
              <a:schemeClr val="bg1"/>
            </a:solidFill>
            <a:ln w="10795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dirty="0">
                  <a:latin typeface="Verdana" charset="0"/>
                </a:rPr>
                <a:t>Click</a:t>
              </a:r>
              <a:r>
                <a:rPr lang="en-US" sz="2800" dirty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sz="2800" u="sng" dirty="0">
                  <a:solidFill>
                    <a:srgbClr val="0000FF"/>
                  </a:solidFill>
                  <a:latin typeface="Verdana" charset="0"/>
                </a:rPr>
                <a:t>Display Settings</a:t>
              </a:r>
              <a:endParaRPr lang="en-US" sz="3600" u="sng" dirty="0">
                <a:solidFill>
                  <a:srgbClr val="0000FF"/>
                </a:solidFill>
                <a:latin typeface="Verdana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295400" y="3610860"/>
              <a:ext cx="4495800" cy="15240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18" name="AutoShape 19"/>
          <p:cNvSpPr>
            <a:spLocks noChangeArrowheads="1"/>
          </p:cNvSpPr>
          <p:nvPr/>
        </p:nvSpPr>
        <p:spPr bwMode="auto">
          <a:xfrm rot="6043335">
            <a:off x="1536031" y="2679526"/>
            <a:ext cx="2304617" cy="382588"/>
          </a:xfrm>
          <a:prstGeom prst="leftArrow">
            <a:avLst>
              <a:gd name="adj1" fmla="val 50000"/>
              <a:gd name="adj2" fmla="val 115340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8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2 at 10.15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27660"/>
            <a:ext cx="6949440" cy="6202680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3400" y="4191000"/>
            <a:ext cx="8382000" cy="2362200"/>
          </a:xfrm>
          <a:prstGeom prst="rect">
            <a:avLst/>
          </a:prstGeom>
          <a:solidFill>
            <a:schemeClr val="bg1"/>
          </a:solidFill>
          <a:ln w="76200">
            <a:solidFill>
              <a:srgbClr val="2B5D8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Aft>
                <a:spcPts val="1200"/>
              </a:spcAft>
            </a:pPr>
            <a:endParaRPr lang="en-US" sz="2600" dirty="0">
              <a:solidFill>
                <a:srgbClr val="01A63A"/>
              </a:solidFill>
              <a:latin typeface="Verdana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27428" y="4369395"/>
            <a:ext cx="8032750" cy="2036167"/>
          </a:xfrm>
          <a:prstGeom prst="rect">
            <a:avLst/>
          </a:prstGeom>
          <a:noFill/>
          <a:ln w="28575">
            <a:solidFill>
              <a:srgbClr val="5DC26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524000" y="4572000"/>
            <a:ext cx="26670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Verdana" charset="0"/>
              </a:rPr>
              <a:t>Select Abstract,</a:t>
            </a:r>
            <a:endParaRPr kumimoji="0" lang="en-US" sz="2400" b="0" i="0" u="none" strike="noStrike" cap="none" normalizeH="0" baseline="0" dirty="0">
              <a:solidFill>
                <a:srgbClr val="000000"/>
              </a:solidFill>
              <a:effectLst/>
              <a:latin typeface="Geneva" pitchFamily="-111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14800" y="4572000"/>
            <a:ext cx="36576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dirty="0" smtClean="0">
                <a:solidFill>
                  <a:srgbClr val="01A63A"/>
                </a:solidFill>
                <a:latin typeface="Verdana" charset="0"/>
              </a:rPr>
              <a:t>change to Pub Date to</a:t>
            </a:r>
            <a:endParaRPr lang="en-US" dirty="0">
              <a:solidFill>
                <a:srgbClr val="01A63A"/>
              </a:solidFill>
              <a:latin typeface="Verdana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5105400"/>
            <a:ext cx="68580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dirty="0" smtClean="0">
                <a:solidFill>
                  <a:srgbClr val="01A63A"/>
                </a:solidFill>
                <a:latin typeface="Verdana" charset="0"/>
              </a:rPr>
              <a:t>sort to most recent articles appearing first,</a:t>
            </a:r>
            <a:endParaRPr lang="en-US" dirty="0">
              <a:solidFill>
                <a:srgbClr val="01A63A"/>
              </a:solidFill>
              <a:latin typeface="Verdana" charset="0"/>
            </a:endParaRPr>
          </a:p>
        </p:txBody>
      </p:sp>
      <p:pic>
        <p:nvPicPr>
          <p:cNvPr id="17" name="Picture 16" descr="Screen shot 2011-07-11 at 4.34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084320" cy="1432560"/>
          </a:xfrm>
          <a:prstGeom prst="rect">
            <a:avLst/>
          </a:prstGeom>
          <a:ln w="28575" cmpd="sng">
            <a:solidFill>
              <a:srgbClr val="26AF00"/>
            </a:solidFill>
          </a:ln>
        </p:spPr>
      </p:pic>
      <p:sp>
        <p:nvSpPr>
          <p:cNvPr id="18" name="AutoShape 19"/>
          <p:cNvSpPr>
            <a:spLocks noChangeArrowheads="1"/>
          </p:cNvSpPr>
          <p:nvPr/>
        </p:nvSpPr>
        <p:spPr bwMode="auto">
          <a:xfrm rot="4125422">
            <a:off x="1769789" y="3199654"/>
            <a:ext cx="2667188" cy="315913"/>
          </a:xfrm>
          <a:prstGeom prst="leftArrow">
            <a:avLst>
              <a:gd name="adj1" fmla="val 50000"/>
              <a:gd name="adj2" fmla="val 112900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 rot="3865577">
            <a:off x="4126171" y="3188001"/>
            <a:ext cx="2874786" cy="315913"/>
          </a:xfrm>
          <a:prstGeom prst="leftArrow">
            <a:avLst>
              <a:gd name="adj1" fmla="val 50000"/>
              <a:gd name="adj2" fmla="val 138725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876800" y="2514600"/>
            <a:ext cx="1600200" cy="3657600"/>
            <a:chOff x="4876800" y="2514600"/>
            <a:chExt cx="1600200" cy="3657600"/>
          </a:xfrm>
        </p:grpSpPr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>
              <a:off x="4876800" y="5638800"/>
              <a:ext cx="1447800" cy="5334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dirty="0">
                  <a:latin typeface="Verdana" pitchFamily="-106" charset="0"/>
                  <a:ea typeface="ＭＳ Ｐゴシック" pitchFamily="-106" charset="-128"/>
                  <a:cs typeface="ＭＳ Ｐゴシック" pitchFamily="-106" charset="-128"/>
                </a:rPr>
                <a:t>Apply</a:t>
              </a:r>
            </a:p>
          </p:txBody>
        </p:sp>
        <p:sp>
          <p:nvSpPr>
            <p:cNvPr id="22" name="Rounded Rectangle 21"/>
            <p:cNvSpPr>
              <a:spLocks noChangeArrowheads="1"/>
            </p:cNvSpPr>
            <p:nvPr/>
          </p:nvSpPr>
          <p:spPr bwMode="auto">
            <a:xfrm>
              <a:off x="5867400" y="2514600"/>
              <a:ext cx="609600" cy="3810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2971800" y="5638800"/>
            <a:ext cx="1828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then click</a:t>
            </a:r>
            <a:endParaRPr lang="en-US" sz="26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68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3" name="Picture 2" descr="Screen Shot 2013-03-12 at 11.10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5948"/>
            <a:ext cx="4174744" cy="6166104"/>
          </a:xfrm>
          <a:prstGeom prst="rect">
            <a:avLst/>
          </a:prstGeom>
          <a:ln w="28575" cmpd="sng">
            <a:solidFill>
              <a:srgbClr val="33CCFF"/>
            </a:solidFill>
          </a:ln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657600" y="3810000"/>
            <a:ext cx="5105400" cy="1600200"/>
            <a:chOff x="1600200" y="3429000"/>
            <a:chExt cx="6400800" cy="16002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600200" y="3429000"/>
              <a:ext cx="6400800" cy="160020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400" dirty="0" smtClean="0">
                  <a:solidFill>
                    <a:srgbClr val="FF6600"/>
                  </a:solidFill>
                  <a:latin typeface="Verdana" charset="0"/>
                </a:rPr>
                <a:t>Icons </a:t>
              </a:r>
              <a:r>
                <a:rPr lang="en-US" sz="3400" dirty="0">
                  <a:solidFill>
                    <a:srgbClr val="FF6600"/>
                  </a:solidFill>
                  <a:latin typeface="Verdana" charset="0"/>
                </a:rPr>
                <a:t>for full text</a:t>
              </a: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.</a:t>
              </a:r>
              <a:endParaRPr lang="en-US" sz="5400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752600" y="3581400"/>
              <a:ext cx="6080760" cy="1295400"/>
            </a:xfrm>
            <a:prstGeom prst="rect">
              <a:avLst/>
            </a:prstGeom>
            <a:noFill/>
            <a:ln w="38100">
              <a:solidFill>
                <a:srgbClr val="5CC26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8" name="AutoShape 19"/>
          <p:cNvSpPr>
            <a:spLocks noChangeArrowheads="1"/>
          </p:cNvSpPr>
          <p:nvPr/>
        </p:nvSpPr>
        <p:spPr bwMode="auto">
          <a:xfrm rot="18739116">
            <a:off x="2559626" y="5156916"/>
            <a:ext cx="1803168" cy="377682"/>
          </a:xfrm>
          <a:prstGeom prst="leftArrow">
            <a:avLst>
              <a:gd name="adj1" fmla="val 50000"/>
              <a:gd name="adj2" fmla="val 75608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01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2 at 11.46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4" y="291465"/>
            <a:ext cx="4128516" cy="6275070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2286000" y="3898900"/>
            <a:ext cx="6324600" cy="1600200"/>
            <a:chOff x="2590800" y="3505200"/>
            <a:chExt cx="6324600" cy="1600200"/>
          </a:xfrm>
        </p:grpSpPr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2590800" y="3505200"/>
              <a:ext cx="6324600" cy="1600200"/>
              <a:chOff x="2813892" y="4114800"/>
              <a:chExt cx="6096000" cy="1600200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2813892" y="4114800"/>
                <a:ext cx="6096000" cy="1600200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2B5D8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3400" dirty="0">
                    <a:solidFill>
                      <a:srgbClr val="FF6600"/>
                    </a:solidFill>
                    <a:latin typeface="Verdana" charset="0"/>
                  </a:rPr>
                  <a:t>Click      for MeSH terms</a:t>
                </a:r>
                <a:r>
                  <a:rPr lang="en-US" sz="3600" dirty="0">
                    <a:solidFill>
                      <a:schemeClr val="bg1"/>
                    </a:solidFill>
                    <a:latin typeface="Verdana" charset="0"/>
                  </a:rPr>
                  <a:t>.</a:t>
                </a:r>
                <a:endParaRPr lang="en-US" sz="5400" dirty="0">
                  <a:solidFill>
                    <a:schemeClr val="bg1"/>
                  </a:solidFill>
                  <a:latin typeface="Verdana" charset="0"/>
                </a:endParaRPr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2966292" y="4267200"/>
                <a:ext cx="5791200" cy="1295400"/>
              </a:xfrm>
              <a:prstGeom prst="rect">
                <a:avLst/>
              </a:prstGeom>
              <a:noFill/>
              <a:ln w="38100">
                <a:solidFill>
                  <a:srgbClr val="5CC26A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11" name="Rounded Rectangle 8"/>
            <p:cNvSpPr>
              <a:spLocks noChangeArrowheads="1"/>
            </p:cNvSpPr>
            <p:nvPr/>
          </p:nvSpPr>
          <p:spPr bwMode="auto">
            <a:xfrm>
              <a:off x="4191000" y="3962400"/>
              <a:ext cx="514793" cy="6096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800" dirty="0">
                  <a:latin typeface="Verdana" charset="0"/>
                  <a:ea typeface="Verdana" charset="0"/>
                  <a:cs typeface="Verdana" charset="0"/>
                </a:rPr>
                <a:t>+</a:t>
              </a:r>
            </a:p>
          </p:txBody>
        </p:sp>
      </p:grpSp>
      <p:sp>
        <p:nvSpPr>
          <p:cNvPr id="14" name="AutoShape 19"/>
          <p:cNvSpPr>
            <a:spLocks noChangeArrowheads="1"/>
          </p:cNvSpPr>
          <p:nvPr/>
        </p:nvSpPr>
        <p:spPr bwMode="auto">
          <a:xfrm rot="19537643">
            <a:off x="837564" y="5441007"/>
            <a:ext cx="2117037" cy="382587"/>
          </a:xfrm>
          <a:prstGeom prst="leftArrow">
            <a:avLst>
              <a:gd name="adj1" fmla="val 42405"/>
              <a:gd name="adj2" fmla="val 85160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40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2 at 11.11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3337"/>
            <a:ext cx="4102354" cy="6291326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304800" y="990600"/>
            <a:ext cx="838200" cy="304800"/>
          </a:xfrm>
          <a:prstGeom prst="rect">
            <a:avLst/>
          </a:prstGeom>
          <a:noFill/>
          <a:ln w="76200" cmpd="sng">
            <a:solidFill>
              <a:srgbClr val="008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4572000" y="1143000"/>
            <a:ext cx="4267200" cy="4800600"/>
          </a:xfrm>
          <a:prstGeom prst="rect">
            <a:avLst/>
          </a:prstGeom>
          <a:solidFill>
            <a:schemeClr val="bg1"/>
          </a:solidFill>
          <a:ln w="88900">
            <a:solidFill>
              <a:srgbClr val="2B5D8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endParaRPr lang="en-US" sz="2000" dirty="0">
              <a:solidFill>
                <a:srgbClr val="000066"/>
              </a:solidFill>
              <a:latin typeface="Verdana" charset="0"/>
            </a:endParaRPr>
          </a:p>
          <a:p>
            <a:pPr algn="ctr" eaLnBrk="0" hangingPunct="0">
              <a:lnSpc>
                <a:spcPct val="140000"/>
              </a:lnSpc>
            </a:pPr>
            <a:endParaRPr lang="en-US" sz="500" dirty="0">
              <a:solidFill>
                <a:srgbClr val="FF0066"/>
              </a:solidFill>
              <a:latin typeface="Verdana" charset="0"/>
            </a:endParaRPr>
          </a:p>
          <a:p>
            <a:pPr algn="ctr" eaLnBrk="0" hangingPunct="0">
              <a:lnSpc>
                <a:spcPct val="140000"/>
              </a:lnSpc>
            </a:pPr>
            <a:endParaRPr lang="en-US" sz="500" dirty="0">
              <a:solidFill>
                <a:srgbClr val="FF0066"/>
              </a:solidFill>
              <a:latin typeface="Verdana" charset="0"/>
            </a:endParaRPr>
          </a:p>
          <a:p>
            <a:pPr algn="ctr" eaLnBrk="0" hangingPunct="0">
              <a:lnSpc>
                <a:spcPct val="140000"/>
              </a:lnSpc>
            </a:pPr>
            <a:endParaRPr lang="en-US" sz="500" dirty="0">
              <a:solidFill>
                <a:srgbClr val="FF0066"/>
              </a:solidFill>
              <a:latin typeface="Verdana" charset="0"/>
            </a:endParaRPr>
          </a:p>
          <a:p>
            <a:pPr algn="ctr" eaLnBrk="0" hangingPunct="0">
              <a:lnSpc>
                <a:spcPct val="140000"/>
              </a:lnSpc>
            </a:pPr>
            <a:endParaRPr lang="en-US" sz="2000" dirty="0">
              <a:solidFill>
                <a:srgbClr val="0BFFFF"/>
              </a:solidFill>
              <a:latin typeface="Verdana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4716651" y="1282700"/>
            <a:ext cx="3977898" cy="4508500"/>
          </a:xfrm>
          <a:prstGeom prst="rect">
            <a:avLst/>
          </a:prstGeom>
          <a:noFill/>
          <a:ln w="38100">
            <a:solidFill>
              <a:srgbClr val="5CC26A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6324600" y="46482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</a:rPr>
              <a:t>AND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6400800" y="3733800"/>
            <a:ext cx="609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</a:rPr>
              <a:t>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4114800"/>
            <a:ext cx="7162800" cy="457200"/>
            <a:chOff x="304800" y="4114800"/>
            <a:chExt cx="7162800" cy="457200"/>
          </a:xfrm>
        </p:grpSpPr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5943600" y="4191000"/>
              <a:ext cx="1524000" cy="381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err="1" smtClean="0">
                  <a:solidFill>
                    <a:srgbClr val="32B14C"/>
                  </a:solidFill>
                  <a:latin typeface="Verdana" charset="0"/>
                </a:rPr>
                <a:t>threonine</a:t>
              </a:r>
              <a:endParaRPr lang="en-US" sz="1800" b="1" dirty="0">
                <a:solidFill>
                  <a:srgbClr val="32B14C"/>
                </a:solidFill>
              </a:endParaRP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304800" y="4114800"/>
              <a:ext cx="1219200" cy="304800"/>
            </a:xfrm>
            <a:prstGeom prst="rect">
              <a:avLst/>
            </a:prstGeom>
            <a:noFill/>
            <a:ln w="76200" cap="flat" cmpd="sng" algn="ctr">
              <a:solidFill>
                <a:srgbClr val="26A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800" y="3124200"/>
            <a:ext cx="7848600" cy="2514600"/>
            <a:chOff x="304800" y="3124200"/>
            <a:chExt cx="7848600" cy="2514600"/>
          </a:xfrm>
        </p:grpSpPr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5257800" y="5257800"/>
              <a:ext cx="2895600" cy="381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err="1" smtClean="0">
                  <a:solidFill>
                    <a:srgbClr val="336699"/>
                  </a:solidFill>
                  <a:latin typeface="Verdana" charset="0"/>
                </a:rPr>
                <a:t>neoplasms</a:t>
              </a:r>
              <a:r>
                <a:rPr lang="en-US" sz="1800" b="1" dirty="0" smtClean="0">
                  <a:solidFill>
                    <a:srgbClr val="336699"/>
                  </a:solidFill>
                  <a:latin typeface="Verdana" charset="0"/>
                </a:rPr>
                <a:t>/genetics</a:t>
              </a:r>
              <a:endParaRPr lang="en-US" sz="1800" b="1" dirty="0">
                <a:solidFill>
                  <a:srgbClr val="336699"/>
                </a:solidFill>
                <a:latin typeface="Verdana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04800" y="3124200"/>
              <a:ext cx="1219200" cy="228600"/>
            </a:xfrm>
            <a:prstGeom prst="rect">
              <a:avLst/>
            </a:prstGeom>
            <a:noFill/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6172200" y="32004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sz="1800" b="1" dirty="0" err="1" smtClean="0">
                <a:solidFill>
                  <a:srgbClr val="32B14C"/>
                </a:solidFill>
                <a:latin typeface="Verdana" charset="0"/>
              </a:rPr>
              <a:t>alanine</a:t>
            </a:r>
            <a:endParaRPr lang="en-US" sz="1800" b="1" dirty="0">
              <a:solidFill>
                <a:srgbClr val="32B14C"/>
              </a:solidFill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4876800" y="1447800"/>
            <a:ext cx="3657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2900" dirty="0">
                <a:solidFill>
                  <a:srgbClr val="FF6600"/>
                </a:solidFill>
                <a:latin typeface="Book Antiqua" charset="0"/>
              </a:rPr>
              <a:t>MeSH Database</a:t>
            </a:r>
            <a:endParaRPr lang="en-US" sz="2900" dirty="0">
              <a:solidFill>
                <a:srgbClr val="FF6600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600" dirty="0">
                <a:solidFill>
                  <a:srgbClr val="2B5D8F"/>
                </a:solidFill>
              </a:rPr>
              <a:t>searches </a:t>
            </a:r>
            <a:r>
              <a:rPr lang="en-US" sz="2600" i="1" dirty="0">
                <a:solidFill>
                  <a:srgbClr val="2B5D8F"/>
                </a:solidFill>
              </a:rPr>
              <a:t>only</a:t>
            </a:r>
            <a:endParaRPr lang="en-US" sz="2600" i="1" dirty="0">
              <a:solidFill>
                <a:srgbClr val="2B5D8F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700" i="1" dirty="0">
                <a:solidFill>
                  <a:srgbClr val="002A7E"/>
                </a:solidFill>
                <a:latin typeface="Verdana" charset="0"/>
              </a:rPr>
              <a:t> </a:t>
            </a:r>
            <a:r>
              <a:rPr lang="en-US" sz="2600" dirty="0">
                <a:solidFill>
                  <a:srgbClr val="2B5D8F"/>
                </a:solidFill>
              </a:rPr>
              <a:t>the</a:t>
            </a:r>
            <a:r>
              <a:rPr lang="en-US" sz="2700" dirty="0">
                <a:solidFill>
                  <a:srgbClr val="002A7E"/>
                </a:solidFill>
                <a:latin typeface="Verdana" charset="0"/>
              </a:rPr>
              <a:t> </a:t>
            </a:r>
            <a:r>
              <a:rPr lang="en-US" sz="2900" dirty="0">
                <a:solidFill>
                  <a:srgbClr val="FF6600"/>
                </a:solidFill>
                <a:latin typeface="Book Antiqua" charset="0"/>
              </a:rPr>
              <a:t>MeSH</a:t>
            </a:r>
            <a:r>
              <a:rPr lang="en-US" sz="2700" dirty="0">
                <a:solidFill>
                  <a:srgbClr val="002A7E"/>
                </a:solidFill>
                <a:latin typeface="Verdana" charset="0"/>
              </a:rPr>
              <a:t> </a:t>
            </a:r>
            <a:r>
              <a:rPr lang="en-US" sz="2600" dirty="0">
                <a:solidFill>
                  <a:srgbClr val="2B5D8F"/>
                </a:solidFill>
              </a:rPr>
              <a:t>terms</a:t>
            </a:r>
            <a:r>
              <a:rPr lang="en-US" sz="2600" dirty="0">
                <a:solidFill>
                  <a:srgbClr val="2B5D8F"/>
                </a:solidFill>
                <a:latin typeface="Verdana" charset="0"/>
              </a:rPr>
              <a:t> </a:t>
            </a:r>
            <a:r>
              <a:rPr lang="en-US" sz="2600" dirty="0">
                <a:solidFill>
                  <a:srgbClr val="2B5D8F"/>
                </a:solidFill>
              </a:rPr>
              <a:t>for: </a:t>
            </a:r>
          </a:p>
        </p:txBody>
      </p:sp>
    </p:spTree>
    <p:extLst>
      <p:ext uri="{BB962C8B-B14F-4D97-AF65-F5344CB8AC3E}">
        <p14:creationId xmlns:p14="http://schemas.microsoft.com/office/powerpoint/2010/main" val="24757900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19600" y="609600"/>
            <a:ext cx="4419600" cy="5715000"/>
            <a:chOff x="4495800" y="609600"/>
            <a:chExt cx="4267200" cy="5715000"/>
          </a:xfrm>
        </p:grpSpPr>
        <p:sp>
          <p:nvSpPr>
            <p:cNvPr id="5" name="Rectangle 25"/>
            <p:cNvSpPr>
              <a:spLocks noChangeArrowheads="1"/>
            </p:cNvSpPr>
            <p:nvPr/>
          </p:nvSpPr>
          <p:spPr bwMode="auto">
            <a:xfrm>
              <a:off x="4495800" y="609600"/>
              <a:ext cx="4267200" cy="57150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000" dirty="0">
                <a:solidFill>
                  <a:srgbClr val="00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500" dirty="0">
                <a:solidFill>
                  <a:srgbClr val="FF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500" dirty="0">
                <a:solidFill>
                  <a:srgbClr val="FF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500" dirty="0">
                <a:solidFill>
                  <a:srgbClr val="FF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2000" dirty="0">
                <a:solidFill>
                  <a:srgbClr val="0BFFFF"/>
                </a:solidFill>
                <a:latin typeface="Verdana" charset="0"/>
              </a:endParaRPr>
            </a:p>
          </p:txBody>
        </p:sp>
        <p:sp>
          <p:nvSpPr>
            <p:cNvPr id="6" name="Rectangle 26"/>
            <p:cNvSpPr>
              <a:spLocks noChangeArrowheads="1"/>
            </p:cNvSpPr>
            <p:nvPr/>
          </p:nvSpPr>
          <p:spPr bwMode="auto">
            <a:xfrm>
              <a:off x="4648200" y="762000"/>
              <a:ext cx="3962400" cy="5418138"/>
            </a:xfrm>
            <a:prstGeom prst="rect">
              <a:avLst/>
            </a:prstGeom>
            <a:noFill/>
            <a:ln w="38100">
              <a:solidFill>
                <a:srgbClr val="5CC26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4800600" y="1066800"/>
              <a:ext cx="3657600" cy="1905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200" dirty="0">
                  <a:solidFill>
                    <a:srgbClr val="002A7E"/>
                  </a:solidFill>
                  <a:latin typeface="Verdana" charset="0"/>
                </a:rPr>
                <a:t> </a:t>
              </a:r>
              <a:r>
                <a:rPr lang="en-US" sz="2200" dirty="0">
                  <a:solidFill>
                    <a:srgbClr val="2B5D8F"/>
                  </a:solidFill>
                  <a:latin typeface="Verdana" charset="0"/>
                </a:rPr>
                <a:t>Look at subject headings 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2200" dirty="0">
                  <a:solidFill>
                    <a:srgbClr val="2B5D8F"/>
                  </a:solidFill>
                  <a:latin typeface="Verdana" charset="0"/>
                </a:rPr>
                <a:t>in the</a:t>
              </a:r>
              <a:endParaRPr lang="en-US" sz="2700" dirty="0">
                <a:solidFill>
                  <a:srgbClr val="2B5D8F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2800" dirty="0">
                  <a:solidFill>
                    <a:srgbClr val="FF6600"/>
                  </a:solidFill>
                  <a:latin typeface="Book Antiqua" charset="0"/>
                </a:rPr>
                <a:t>MeSH Terms Index</a:t>
              </a:r>
              <a:endParaRPr lang="en-US" sz="2700" dirty="0">
                <a:solidFill>
                  <a:srgbClr val="FF6600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2200" dirty="0">
                  <a:solidFill>
                    <a:srgbClr val="2B5D8F"/>
                  </a:solidFill>
                </a:rPr>
                <a:t>for additional terms.</a:t>
              </a:r>
              <a:endParaRPr lang="en-US" sz="2800" dirty="0">
                <a:solidFill>
                  <a:srgbClr val="2B5D8F"/>
                </a:solidFill>
              </a:endParaRPr>
            </a:p>
          </p:txBody>
        </p:sp>
      </p:grp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5257800" y="3276600"/>
            <a:ext cx="27432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2200" dirty="0">
                <a:solidFill>
                  <a:srgbClr val="2B5D8F"/>
                </a:solidFill>
                <a:latin typeface="Verdana" charset="0"/>
              </a:rPr>
              <a:t>You may want to 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2200" dirty="0">
                <a:solidFill>
                  <a:srgbClr val="2B5D8F"/>
                </a:solidFill>
                <a:latin typeface="Verdana" charset="0"/>
              </a:rPr>
              <a:t>write a new search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2200" dirty="0">
                <a:solidFill>
                  <a:srgbClr val="2B5D8F"/>
                </a:solidFill>
                <a:latin typeface="Verdana" charset="0"/>
              </a:rPr>
              <a:t>program using:</a:t>
            </a:r>
            <a:endParaRPr lang="en-US" sz="2800" dirty="0">
              <a:solidFill>
                <a:srgbClr val="2B5D8F"/>
              </a:solidFill>
            </a:endParaRPr>
          </a:p>
        </p:txBody>
      </p:sp>
      <p:pic>
        <p:nvPicPr>
          <p:cNvPr id="14" name="Picture 13" descr="Screen Shot 2013-03-12 at 11.11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88620"/>
            <a:ext cx="3970020" cy="6088380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228600" y="2362200"/>
            <a:ext cx="8001000" cy="3352800"/>
            <a:chOff x="228600" y="2362200"/>
            <a:chExt cx="8001000" cy="3352800"/>
          </a:xfrm>
        </p:grpSpPr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5029200" y="4724400"/>
              <a:ext cx="3200400" cy="990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008000"/>
                  </a:solidFill>
                  <a:latin typeface="Verdana" charset="0"/>
                </a:rPr>
                <a:t>Genetic</a:t>
              </a:r>
              <a:r>
                <a:rPr lang="en-US" sz="2800" dirty="0">
                  <a:solidFill>
                    <a:srgbClr val="008000"/>
                  </a:solidFill>
                  <a:latin typeface="Verdana" charset="0"/>
                </a:rPr>
                <a:t> </a:t>
              </a:r>
              <a:r>
                <a:rPr lang="en-US" sz="2800" dirty="0" smtClean="0">
                  <a:solidFill>
                    <a:srgbClr val="008000"/>
                  </a:solidFill>
                  <a:latin typeface="Verdana" charset="0"/>
                </a:rPr>
                <a:t>Therapy</a:t>
              </a: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28600" y="2362200"/>
              <a:ext cx="1524000" cy="304800"/>
            </a:xfrm>
            <a:prstGeom prst="rect">
              <a:avLst/>
            </a:prstGeom>
            <a:noFill/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327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4" name="Picture 3" descr="Screen Shot 2013-03-19 at 12.36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2189"/>
            <a:ext cx="3119628" cy="6373622"/>
          </a:xfrm>
          <a:prstGeom prst="rect">
            <a:avLst/>
          </a:prstGeom>
          <a:ln w="28575" cmpd="sng">
            <a:solidFill>
              <a:srgbClr val="33CCFF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1981200" y="609600"/>
            <a:ext cx="6858000" cy="5752592"/>
            <a:chOff x="1905000" y="609600"/>
            <a:chExt cx="6858000" cy="5752592"/>
          </a:xfrm>
        </p:grpSpPr>
        <p:grpSp>
          <p:nvGrpSpPr>
            <p:cNvPr id="10" name="Group 9"/>
            <p:cNvGrpSpPr/>
            <p:nvPr/>
          </p:nvGrpSpPr>
          <p:grpSpPr>
            <a:xfrm>
              <a:off x="4191000" y="609600"/>
              <a:ext cx="4572000" cy="2286000"/>
              <a:chOff x="4191000" y="685800"/>
              <a:chExt cx="4572000" cy="2286000"/>
            </a:xfrm>
          </p:grpSpPr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4191000" y="685800"/>
                <a:ext cx="4572000" cy="2286000"/>
              </a:xfrm>
              <a:prstGeom prst="rect">
                <a:avLst/>
              </a:prstGeom>
              <a:solidFill>
                <a:schemeClr val="bg1"/>
              </a:solidFill>
              <a:ln w="88900">
                <a:solidFill>
                  <a:srgbClr val="2B5D8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120000"/>
                  </a:lnSpc>
                </a:pPr>
                <a:endParaRPr lang="en-US" sz="2800" dirty="0">
                  <a:solidFill>
                    <a:schemeClr val="bg1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endParaRPr lang="en-US" sz="2800" dirty="0">
                  <a:solidFill>
                    <a:schemeClr val="bg1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endParaRPr lang="en-US" sz="2800" dirty="0">
                  <a:solidFill>
                    <a:schemeClr val="bg1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endParaRPr lang="en-US" sz="2800" dirty="0">
                  <a:solidFill>
                    <a:schemeClr val="bg1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endParaRPr lang="en-US" sz="2800" dirty="0">
                  <a:solidFill>
                    <a:schemeClr val="bg1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endParaRPr lang="en-US" sz="2000" dirty="0">
                  <a:solidFill>
                    <a:srgbClr val="000066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40000"/>
                  </a:lnSpc>
                </a:pPr>
                <a:endParaRPr lang="en-US" sz="500" dirty="0">
                  <a:solidFill>
                    <a:srgbClr val="FF0066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40000"/>
                  </a:lnSpc>
                </a:pPr>
                <a:endParaRPr lang="en-US" sz="500" dirty="0">
                  <a:solidFill>
                    <a:srgbClr val="FF0066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40000"/>
                  </a:lnSpc>
                </a:pPr>
                <a:endParaRPr lang="en-US" sz="500" dirty="0">
                  <a:solidFill>
                    <a:srgbClr val="FF0066"/>
                  </a:solidFill>
                  <a:latin typeface="Verdana" charset="0"/>
                </a:endParaRPr>
              </a:p>
              <a:p>
                <a:pPr algn="ctr" eaLnBrk="0" hangingPunct="0">
                  <a:lnSpc>
                    <a:spcPct val="140000"/>
                  </a:lnSpc>
                </a:pPr>
                <a:endParaRPr lang="en-US" sz="2000" dirty="0">
                  <a:solidFill>
                    <a:srgbClr val="0BFFFF"/>
                  </a:solidFill>
                  <a:latin typeface="Verdana" charset="0"/>
                </a:endParaRPr>
              </a:p>
            </p:txBody>
          </p:sp>
          <p:sp>
            <p:nvSpPr>
              <p:cNvPr id="13" name="Rectangle 21"/>
              <p:cNvSpPr>
                <a:spLocks noChangeArrowheads="1"/>
              </p:cNvSpPr>
              <p:nvPr/>
            </p:nvSpPr>
            <p:spPr bwMode="auto">
              <a:xfrm>
                <a:off x="4419600" y="914400"/>
                <a:ext cx="4103915" cy="18288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FCD7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120000"/>
                  </a:lnSpc>
                </a:pPr>
                <a:r>
                  <a:rPr lang="en-US" sz="2000" dirty="0" smtClean="0">
                    <a:solidFill>
                      <a:srgbClr val="002A7E"/>
                    </a:solidFill>
                    <a:latin typeface="Verdana" charset="0"/>
                  </a:rPr>
                  <a:t> </a:t>
                </a:r>
                <a:r>
                  <a:rPr lang="en-US" dirty="0" smtClean="0">
                    <a:latin typeface="Verdana" charset="0"/>
                  </a:rPr>
                  <a:t>Links from this record</a:t>
                </a:r>
              </a:p>
              <a:p>
                <a:pPr algn="ctr" eaLnBrk="0" hangingPunct="0">
                  <a:lnSpc>
                    <a:spcPct val="120000"/>
                  </a:lnSpc>
                </a:pPr>
                <a:r>
                  <a:rPr lang="en-US" dirty="0">
                    <a:latin typeface="Verdana" charset="0"/>
                  </a:rPr>
                  <a:t>t</a:t>
                </a:r>
                <a:r>
                  <a:rPr lang="en-US" dirty="0" smtClean="0">
                    <a:latin typeface="Verdana" charset="0"/>
                  </a:rPr>
                  <a:t>o NCBI databases.</a:t>
                </a:r>
              </a:p>
              <a:p>
                <a:pPr algn="ctr" eaLnBrk="0" hangingPunct="0"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2B5D8F"/>
                    </a:solidFill>
                    <a:latin typeface="Verdana" charset="0"/>
                  </a:rPr>
                  <a:t>Click Structure.</a:t>
                </a:r>
                <a:endParaRPr lang="en-US" dirty="0">
                  <a:solidFill>
                    <a:srgbClr val="2B5D8F"/>
                  </a:solidFill>
                  <a:latin typeface="Verdana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905000" y="3505200"/>
              <a:ext cx="2885186" cy="2856992"/>
              <a:chOff x="2667000" y="3505200"/>
              <a:chExt cx="2885186" cy="2856992"/>
            </a:xfrm>
          </p:grpSpPr>
          <p:pic>
            <p:nvPicPr>
              <p:cNvPr id="16" name="Picture 15" descr="Screen Shot 2013-03-19 at 12.37.05 P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000" y="3505200"/>
                <a:ext cx="2885186" cy="2856992"/>
              </a:xfrm>
              <a:prstGeom prst="rect">
                <a:avLst/>
              </a:prstGeom>
              <a:ln w="19050" cmpd="sng"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17" name="Rectangle 16"/>
              <p:cNvSpPr/>
              <p:nvPr/>
            </p:nvSpPr>
            <p:spPr bwMode="auto">
              <a:xfrm>
                <a:off x="2743200" y="3581400"/>
                <a:ext cx="2667000" cy="762000"/>
              </a:xfrm>
              <a:prstGeom prst="rect">
                <a:avLst/>
              </a:prstGeom>
              <a:noFill/>
              <a:ln w="57150" cap="flat" cmpd="sng" algn="ctr">
                <a:solidFill>
                  <a:srgbClr val="26A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eneva" pitchFamily="-111" charset="0"/>
                </a:endParaRPr>
              </a:p>
            </p:txBody>
          </p:sp>
        </p:grpSp>
      </p:grpSp>
      <p:sp>
        <p:nvSpPr>
          <p:cNvPr id="19" name="AutoShape 19"/>
          <p:cNvSpPr>
            <a:spLocks noChangeArrowheads="1"/>
          </p:cNvSpPr>
          <p:nvPr/>
        </p:nvSpPr>
        <p:spPr bwMode="auto">
          <a:xfrm rot="18417002">
            <a:off x="3523730" y="3049446"/>
            <a:ext cx="2068301" cy="315913"/>
          </a:xfrm>
          <a:prstGeom prst="leftArrow">
            <a:avLst>
              <a:gd name="adj1" fmla="val 44552"/>
              <a:gd name="adj2" fmla="val 90369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/>
              <a:t>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46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5" name="Picture 4" descr="Screen Shot 2013-03-19 at 12.38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9951"/>
            <a:ext cx="5157978" cy="6118098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4419600" y="685800"/>
            <a:ext cx="4419600" cy="1371600"/>
            <a:chOff x="4419600" y="304800"/>
            <a:chExt cx="4419600" cy="1371600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4419600" y="304800"/>
              <a:ext cx="4419600" cy="1371600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000" dirty="0">
                <a:solidFill>
                  <a:srgbClr val="00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500" dirty="0">
                <a:solidFill>
                  <a:srgbClr val="FF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500" dirty="0">
                <a:solidFill>
                  <a:srgbClr val="FF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500" dirty="0">
                <a:solidFill>
                  <a:srgbClr val="FF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2000" dirty="0">
                <a:solidFill>
                  <a:srgbClr val="0BFFFF"/>
                </a:solidFill>
                <a:latin typeface="Verdana" charset="0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650105" y="533400"/>
              <a:ext cx="3958590" cy="914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6FCD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dirty="0" err="1" smtClean="0">
                  <a:solidFill>
                    <a:srgbClr val="2B5D8F"/>
                  </a:solidFill>
                  <a:latin typeface="Verdana" charset="0"/>
                </a:rPr>
                <a:t>Entrez</a:t>
              </a:r>
              <a:r>
                <a:rPr lang="en-US" dirty="0" smtClean="0">
                  <a:solidFill>
                    <a:srgbClr val="2B5D8F"/>
                  </a:solidFill>
                  <a:latin typeface="Verdana" charset="0"/>
                </a:rPr>
                <a:t> Structure record</a:t>
              </a:r>
              <a:endParaRPr lang="en-US" dirty="0">
                <a:solidFill>
                  <a:srgbClr val="2B5D8F"/>
                </a:solidFill>
                <a:latin typeface="Verdana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29200" y="5130402"/>
            <a:ext cx="3810000" cy="967715"/>
            <a:chOff x="5105400" y="5612142"/>
            <a:chExt cx="3810000" cy="967715"/>
          </a:xfrm>
        </p:grpSpPr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5105400" y="5612142"/>
              <a:ext cx="3810000" cy="967715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2B5D8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sz="2000" dirty="0">
                <a:solidFill>
                  <a:srgbClr val="00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500" dirty="0">
                <a:solidFill>
                  <a:srgbClr val="FF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500" dirty="0">
                <a:solidFill>
                  <a:srgbClr val="FF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500" dirty="0">
                <a:solidFill>
                  <a:srgbClr val="FF0066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40000"/>
                </a:lnSpc>
              </a:pPr>
              <a:endParaRPr lang="en-US" sz="2000" dirty="0">
                <a:solidFill>
                  <a:srgbClr val="0BFFFF"/>
                </a:solidFill>
                <a:latin typeface="Verdana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257800" y="5777753"/>
              <a:ext cx="3505201" cy="636494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6FCD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  <a:spcAft>
                  <a:spcPts val="600"/>
                </a:spcAft>
              </a:pPr>
              <a:r>
                <a:rPr lang="en-US" sz="2200" dirty="0" smtClean="0">
                  <a:solidFill>
                    <a:srgbClr val="2B5D8F"/>
                  </a:solidFill>
                  <a:latin typeface="Verdana" charset="0"/>
                </a:rPr>
                <a:t>Click the back button.</a:t>
              </a:r>
              <a:endParaRPr lang="en-US" sz="2200" dirty="0">
                <a:solidFill>
                  <a:srgbClr val="2B5D8F"/>
                </a:solidFill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923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11.30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36" y="336042"/>
            <a:ext cx="5342128" cy="6185916"/>
          </a:xfrm>
          <a:prstGeom prst="rect">
            <a:avLst/>
          </a:prstGeom>
          <a:ln w="19050" cmpd="sng">
            <a:solidFill>
              <a:srgbClr val="00FFFF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990600" y="4191000"/>
            <a:ext cx="7162800" cy="1524000"/>
            <a:chOff x="990600" y="4191000"/>
            <a:chExt cx="7162800" cy="1524000"/>
          </a:xfrm>
        </p:grpSpPr>
        <p:grpSp>
          <p:nvGrpSpPr>
            <p:cNvPr id="3" name="Group 2"/>
            <p:cNvGrpSpPr/>
            <p:nvPr/>
          </p:nvGrpSpPr>
          <p:grpSpPr>
            <a:xfrm>
              <a:off x="990600" y="4191000"/>
              <a:ext cx="7162800" cy="1524000"/>
              <a:chOff x="838200" y="4191000"/>
              <a:chExt cx="7162800" cy="1371600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838200" y="4191000"/>
                <a:ext cx="7162800" cy="1371600"/>
              </a:xfrm>
              <a:prstGeom prst="roundRect">
                <a:avLst/>
              </a:prstGeom>
              <a:solidFill>
                <a:srgbClr val="FFFFFF"/>
              </a:solidFill>
              <a:ln w="76200" cap="flat" cmpd="sng" algn="ctr">
                <a:solidFill>
                  <a:srgbClr val="285D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 bwMode="auto">
              <a:xfrm>
                <a:off x="990600" y="4343400"/>
                <a:ext cx="6858000" cy="106680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6DD6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1333500" y="4537501"/>
              <a:ext cx="6477000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4800" dirty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PubMed Home 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957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3" name="Picture 2" descr="Screen Shot 2013-03-19 at 1.04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4909"/>
            <a:ext cx="8154162" cy="6028182"/>
          </a:xfrm>
          <a:prstGeom prst="rect">
            <a:avLst/>
          </a:prstGeom>
          <a:ln w="12700" cmpd="sng">
            <a:solidFill>
              <a:srgbClr val="33CCFF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1371600" y="3429000"/>
            <a:ext cx="7467600" cy="3124199"/>
            <a:chOff x="1371600" y="3429000"/>
            <a:chExt cx="7467600" cy="3124199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371600" y="3429000"/>
              <a:ext cx="7467600" cy="3124199"/>
              <a:chOff x="771328" y="3208710"/>
              <a:chExt cx="5715000" cy="3464861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771328" y="3208710"/>
                <a:ext cx="5715000" cy="3464861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2B5D8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Verdana" charset="0"/>
                  </a:rPr>
                  <a:t>.</a:t>
                </a:r>
                <a:endParaRPr lang="en-US" sz="5400" dirty="0">
                  <a:solidFill>
                    <a:schemeClr val="bg1"/>
                  </a:solidFill>
                  <a:latin typeface="Verdana" charset="0"/>
                </a:endParaRPr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923728" y="3377728"/>
                <a:ext cx="5410200" cy="3134776"/>
              </a:xfrm>
              <a:prstGeom prst="rect">
                <a:avLst/>
              </a:prstGeom>
              <a:noFill/>
              <a:ln w="28575">
                <a:solidFill>
                  <a:srgbClr val="01A63A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682826" y="3886200"/>
              <a:ext cx="6387947" cy="6098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3200" dirty="0">
                  <a:solidFill>
                    <a:srgbClr val="FF6600"/>
                  </a:solidFill>
                  <a:latin typeface="Verdana" charset="0"/>
                </a:rPr>
                <a:t>Click </a:t>
              </a:r>
              <a:r>
                <a:rPr lang="en-US" sz="3200" u="sng" dirty="0">
                  <a:solidFill>
                    <a:srgbClr val="0000FF"/>
                  </a:solidFill>
                  <a:latin typeface="Verdana" charset="0"/>
                </a:rPr>
                <a:t>Send to:</a:t>
              </a:r>
              <a:r>
                <a:rPr lang="en-US" sz="3200" dirty="0">
                  <a:solidFill>
                    <a:srgbClr val="0000FF"/>
                  </a:solidFill>
                  <a:latin typeface="Verdana" charset="0"/>
                </a:rPr>
                <a:t> </a:t>
              </a:r>
              <a:r>
                <a:rPr lang="en-US" sz="3200" dirty="0">
                  <a:solidFill>
                    <a:srgbClr val="FF6600"/>
                  </a:solidFill>
                  <a:latin typeface="Verdana" charset="0"/>
                </a:rPr>
                <a:t>and select</a:t>
              </a:r>
              <a:endParaRPr lang="en-US" sz="3200" dirty="0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592855" y="4572000"/>
              <a:ext cx="6567889" cy="1676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200" dirty="0" smtClean="0">
                  <a:latin typeface="Verdana" charset="0"/>
                  <a:ea typeface="Verdana" charset="0"/>
                  <a:cs typeface="Verdana" charset="0"/>
                </a:rPr>
                <a:t>File</a:t>
              </a:r>
              <a:r>
                <a:rPr lang="en-US" sz="1800" dirty="0" smtClean="0">
                  <a:latin typeface="Verdana" charset="0"/>
                  <a:ea typeface="Verdana" charset="0"/>
                  <a:cs typeface="Verdana" charset="0"/>
                </a:rPr>
                <a:t>   to save citations to a file on your computer or</a:t>
              </a:r>
            </a:p>
            <a:p>
              <a:pPr eaLnBrk="0" hangingPunct="0"/>
              <a:endParaRPr lang="en-US" sz="1800" dirty="0" smtClean="0">
                <a:latin typeface="Verdana" charset="0"/>
                <a:ea typeface="Verdana" charset="0"/>
                <a:cs typeface="Verdana" charset="0"/>
              </a:endParaRPr>
            </a:p>
            <a:p>
              <a:pPr eaLnBrk="0" hangingPunct="0"/>
              <a:r>
                <a:rPr lang="en-US" sz="2200" dirty="0" smtClean="0">
                  <a:latin typeface="Verdana" charset="0"/>
                  <a:ea typeface="Verdana" charset="0"/>
                  <a:cs typeface="Verdana" charset="0"/>
                </a:rPr>
                <a:t>Clipboard</a:t>
              </a:r>
              <a:r>
                <a:rPr lang="en-US" sz="1800" dirty="0" smtClean="0">
                  <a:latin typeface="Verdana" charset="0"/>
                  <a:ea typeface="Verdana" charset="0"/>
                  <a:cs typeface="Verdana" charset="0"/>
                </a:rPr>
                <a:t>   to temporarily store selected citations or </a:t>
              </a:r>
            </a:p>
            <a:p>
              <a:pPr eaLnBrk="0" hangingPunct="0"/>
              <a:endParaRPr lang="en-US" sz="1800" dirty="0" smtClean="0">
                <a:latin typeface="Verdana" charset="0"/>
                <a:ea typeface="Verdana" charset="0"/>
                <a:cs typeface="Verdana" charset="0"/>
              </a:endParaRPr>
            </a:p>
            <a:p>
              <a:pPr eaLnBrk="0" hangingPunct="0"/>
              <a:r>
                <a:rPr lang="en-US" sz="2200" dirty="0" smtClean="0">
                  <a:latin typeface="Verdana" charset="0"/>
                  <a:ea typeface="Verdana" charset="0"/>
                  <a:cs typeface="Verdana" charset="0"/>
                </a:rPr>
                <a:t>E-mail   </a:t>
              </a:r>
              <a:r>
                <a:rPr lang="en-US" sz="1800" dirty="0" smtClean="0">
                  <a:latin typeface="Verdana" charset="0"/>
                  <a:ea typeface="Verdana" charset="0"/>
                  <a:cs typeface="Verdana" charset="0"/>
                </a:rPr>
                <a:t>to send citations to self or colleague</a:t>
              </a:r>
            </a:p>
            <a:p>
              <a:pPr eaLnBrk="0" hangingPunct="0"/>
              <a:endParaRPr lang="en-US" sz="1800" dirty="0" smtClean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pic>
        <p:nvPicPr>
          <p:cNvPr id="19" name="Picture 18" descr="Screen Shot 2013-03-12 at 12.26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38200"/>
            <a:ext cx="2667000" cy="986790"/>
          </a:xfrm>
          <a:prstGeom prst="rect">
            <a:avLst/>
          </a:prstGeom>
          <a:ln w="57150" cmpd="sng">
            <a:solidFill>
              <a:srgbClr val="FF9D42"/>
            </a:solidFill>
          </a:ln>
        </p:spPr>
      </p:pic>
      <p:sp>
        <p:nvSpPr>
          <p:cNvPr id="20" name="AutoShape 19"/>
          <p:cNvSpPr>
            <a:spLocks noChangeArrowheads="1"/>
          </p:cNvSpPr>
          <p:nvPr/>
        </p:nvSpPr>
        <p:spPr bwMode="auto">
          <a:xfrm rot="7318523">
            <a:off x="2705837" y="2138241"/>
            <a:ext cx="3613753" cy="341326"/>
          </a:xfrm>
          <a:prstGeom prst="leftArrow">
            <a:avLst>
              <a:gd name="adj1" fmla="val 50000"/>
              <a:gd name="adj2" fmla="val 122662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19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3" name="Picture 2" descr="Screen Shot 2013-03-12 at 11.10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5948"/>
            <a:ext cx="4174744" cy="6166104"/>
          </a:xfrm>
          <a:prstGeom prst="rect">
            <a:avLst/>
          </a:prstGeom>
          <a:ln w="28575" cmpd="sng">
            <a:solidFill>
              <a:srgbClr val="33CCFF"/>
            </a:solidFill>
          </a:ln>
        </p:spPr>
      </p:pic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2362200" y="3038347"/>
            <a:ext cx="6400800" cy="1600200"/>
            <a:chOff x="1600200" y="3429000"/>
            <a:chExt cx="6400800" cy="1600200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600200" y="3429000"/>
              <a:ext cx="6400800" cy="160020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400" dirty="0" smtClean="0">
                  <a:solidFill>
                    <a:srgbClr val="FF6600"/>
                  </a:solidFill>
                  <a:latin typeface="Verdana" charset="0"/>
                </a:rPr>
                <a:t>…or click </a:t>
              </a:r>
              <a:r>
                <a:rPr lang="en-US" sz="3400" dirty="0">
                  <a:solidFill>
                    <a:srgbClr val="FF6600"/>
                  </a:solidFill>
                  <a:latin typeface="Verdana" charset="0"/>
                </a:rPr>
                <a:t>icon for full text</a:t>
              </a: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.</a:t>
              </a:r>
              <a:endParaRPr lang="en-US" sz="5400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752600" y="3581400"/>
              <a:ext cx="6080760" cy="1295400"/>
            </a:xfrm>
            <a:prstGeom prst="rect">
              <a:avLst/>
            </a:prstGeom>
            <a:noFill/>
            <a:ln w="38100">
              <a:solidFill>
                <a:srgbClr val="5CC26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12" name="AutoShape 19"/>
          <p:cNvSpPr>
            <a:spLocks noChangeArrowheads="1"/>
          </p:cNvSpPr>
          <p:nvPr/>
        </p:nvSpPr>
        <p:spPr bwMode="auto">
          <a:xfrm rot="18108573">
            <a:off x="2362291" y="4972387"/>
            <a:ext cx="2289635" cy="377682"/>
          </a:xfrm>
          <a:prstGeom prst="leftArrow">
            <a:avLst>
              <a:gd name="adj1" fmla="val 50000"/>
              <a:gd name="adj2" fmla="val 75608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23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889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30000"/>
              </a:lnSpc>
              <a:defRPr/>
            </a:pPr>
            <a:endParaRPr lang="en-US" sz="400" dirty="0">
              <a:solidFill>
                <a:schemeClr val="bg1"/>
              </a:solidFill>
              <a:latin typeface="Verdana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eaLnBrk="0" hangingPunct="0">
              <a:lnSpc>
                <a:spcPct val="130000"/>
              </a:lnSpc>
              <a:defRPr/>
            </a:pPr>
            <a:endParaRPr lang="en-US" sz="400" dirty="0">
              <a:solidFill>
                <a:schemeClr val="bg1"/>
              </a:solidFill>
              <a:latin typeface="Verdana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eaLnBrk="0" hangingPunct="0">
              <a:lnSpc>
                <a:spcPct val="130000"/>
              </a:lnSpc>
              <a:defRPr/>
            </a:pPr>
            <a:endParaRPr lang="en-US" sz="400" dirty="0">
              <a:solidFill>
                <a:schemeClr val="bg1"/>
              </a:solidFill>
              <a:latin typeface="Verdana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eaLnBrk="0" hangingPunct="0">
              <a:lnSpc>
                <a:spcPct val="140000"/>
              </a:lnSpc>
              <a:defRPr/>
            </a:pPr>
            <a:r>
              <a:rPr lang="en-US" sz="6000" u="sng" dirty="0">
                <a:solidFill>
                  <a:srgbClr val="CC0000"/>
                </a:solidFill>
                <a:latin typeface="Verdana" pitchFamily="-106" charset="0"/>
                <a:ea typeface="Verdana" pitchFamily="-106" charset="0"/>
                <a:cs typeface="Verdana" pitchFamily="-106" charset="0"/>
              </a:rPr>
              <a:t>Linking to</a:t>
            </a:r>
            <a:endParaRPr lang="en-US" sz="5400" dirty="0">
              <a:solidFill>
                <a:srgbClr val="CC0000"/>
              </a:solidFill>
              <a:latin typeface="Verdana" pitchFamily="-106" charset="0"/>
              <a:ea typeface="Verdana" pitchFamily="-106" charset="0"/>
              <a:cs typeface="Verdana" pitchFamily="-106" charset="0"/>
            </a:endParaRPr>
          </a:p>
          <a:p>
            <a:pPr algn="ctr" eaLnBrk="0" hangingPunct="0">
              <a:lnSpc>
                <a:spcPct val="140000"/>
              </a:lnSpc>
              <a:defRPr/>
            </a:pPr>
            <a:endParaRPr lang="en-US" sz="400" b="1" i="1" dirty="0">
              <a:solidFill>
                <a:srgbClr val="0BFFFF"/>
              </a:solidFill>
              <a:latin typeface="Book Antiqua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eaLnBrk="0" hangingPunct="0">
              <a:lnSpc>
                <a:spcPct val="140000"/>
              </a:lnSpc>
              <a:defRPr/>
            </a:pPr>
            <a:endParaRPr lang="en-US" sz="400" b="1" i="1" dirty="0">
              <a:solidFill>
                <a:srgbClr val="0BFFFF"/>
              </a:solidFill>
              <a:latin typeface="Book Antiqua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eaLnBrk="0" hangingPunct="0">
              <a:lnSpc>
                <a:spcPct val="140000"/>
              </a:lnSpc>
              <a:defRPr/>
            </a:pPr>
            <a:r>
              <a:rPr lang="en-US" sz="7200" b="1" i="1" dirty="0"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Full-Text Articles</a:t>
            </a:r>
            <a:endParaRPr lang="en-US" sz="5400" dirty="0"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  <a:p>
            <a:pPr algn="ctr" eaLnBrk="0" hangingPunct="0">
              <a:lnSpc>
                <a:spcPct val="140000"/>
              </a:lnSpc>
              <a:defRPr/>
            </a:pPr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chno" charset="0"/>
                <a:ea typeface="ＭＳ Ｐゴシック" pitchFamily="-106" charset="-128"/>
                <a:cs typeface="ＭＳ Ｐゴシック" pitchFamily="-106" charset="-128"/>
              </a:rPr>
              <a:t>in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chno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echno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64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echno" charset="0"/>
                <a:ea typeface="ＭＳ Ｐゴシック" pitchFamily="-106" charset="-128"/>
                <a:cs typeface="ＭＳ Ｐゴシック" pitchFamily="-106" charset="-128"/>
              </a:rPr>
              <a:t>Electronic Journals</a:t>
            </a:r>
          </a:p>
          <a:p>
            <a:pPr algn="ctr" eaLnBrk="0" hangingPunct="0">
              <a:defRPr/>
            </a:pPr>
            <a:endParaRPr lang="en-US" dirty="0">
              <a:solidFill>
                <a:srgbClr val="6600CC"/>
              </a:solidFill>
              <a:latin typeface="Techno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  <p:pic>
        <p:nvPicPr>
          <p:cNvPr id="6" name="Picture 6" descr="eRaider2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3825"/>
            <a:ext cx="5867400" cy="3711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8775" y="311150"/>
            <a:ext cx="848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When Searching from Off Campus:</a:t>
            </a:r>
            <a:endParaRPr lang="en-US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03838" y="2079625"/>
            <a:ext cx="3694112" cy="209232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Verdana" charset="0"/>
              </a:rPr>
              <a:t>Enter the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latin typeface="Verdana" charset="0"/>
              </a:rPr>
              <a:t> </a:t>
            </a:r>
            <a:r>
              <a:rPr lang="en-US" sz="2000" i="1">
                <a:solidFill>
                  <a:srgbClr val="870400"/>
                </a:solidFill>
                <a:latin typeface="Verdana" charset="0"/>
              </a:rPr>
              <a:t>Eraider username and password</a:t>
            </a:r>
            <a:endParaRPr lang="en-US" sz="2000">
              <a:latin typeface="Verdana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latin typeface="Verdana" charset="0"/>
              </a:rPr>
              <a:t>assigned to you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latin typeface="Verdana" charset="0"/>
              </a:rPr>
              <a:t>by Information Services.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 rot="17879237">
            <a:off x="4738792" y="2206625"/>
            <a:ext cx="331788" cy="1658937"/>
          </a:xfrm>
          <a:prstGeom prst="upArrow">
            <a:avLst>
              <a:gd name="adj1" fmla="val 50000"/>
              <a:gd name="adj2" fmla="val 82268"/>
            </a:avLst>
          </a:prstGeom>
          <a:solidFill>
            <a:srgbClr val="9804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alibri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95400" y="5486400"/>
            <a:ext cx="6553200" cy="990600"/>
            <a:chOff x="914400" y="4610100"/>
            <a:chExt cx="6553200" cy="9906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914400" y="4610100"/>
              <a:ext cx="6553200" cy="990600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pitchFamily="-111" charset="0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078706" y="4782234"/>
              <a:ext cx="6224587" cy="6463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>
                  <a:solidFill>
                    <a:srgbClr val="FFFFFF"/>
                  </a:solidFill>
                  <a:latin typeface="Verdana" charset="0"/>
                  <a:cs typeface="Verdana" charset="0"/>
                </a:rPr>
                <a:t>A</a:t>
              </a:r>
            </a:p>
            <a:p>
              <a:pPr algn="ctr" eaLnBrk="1" hangingPunct="1"/>
              <a:r>
                <a:rPr lang="en-US" sz="2000" b="1" dirty="0">
                  <a:latin typeface="Verdana" charset="0"/>
                  <a:cs typeface="Verdana" charset="0"/>
                </a:rPr>
                <a:t>Problems</a:t>
              </a:r>
              <a:r>
                <a:rPr lang="en-US" sz="2000" dirty="0">
                  <a:latin typeface="Verdana" charset="0"/>
                  <a:cs typeface="Verdana" charset="0"/>
                </a:rPr>
                <a:t> with </a:t>
              </a:r>
              <a:r>
                <a:rPr lang="en-US" sz="2000" dirty="0" err="1" smtClean="0">
                  <a:latin typeface="Verdana" charset="0"/>
                  <a:cs typeface="Verdana" charset="0"/>
                </a:rPr>
                <a:t>eRaider</a:t>
              </a:r>
              <a:r>
                <a:rPr lang="en-US" sz="2000" dirty="0" smtClean="0">
                  <a:latin typeface="Verdana" charset="0"/>
                  <a:cs typeface="Verdana" charset="0"/>
                </a:rPr>
                <a:t>?   </a:t>
              </a:r>
              <a:r>
                <a:rPr lang="en-US" sz="2000" dirty="0">
                  <a:latin typeface="Verdana" charset="0"/>
                  <a:cs typeface="Verdana" charset="0"/>
                </a:rPr>
                <a:t>C</a:t>
              </a:r>
              <a:r>
                <a:rPr lang="en-US" sz="2000" dirty="0" smtClean="0">
                  <a:latin typeface="Verdana" charset="0"/>
                  <a:cs typeface="Verdana" charset="0"/>
                </a:rPr>
                <a:t>all</a:t>
              </a:r>
              <a:r>
                <a:rPr lang="en-US" sz="2000" dirty="0">
                  <a:latin typeface="Verdana" charset="0"/>
                  <a:cs typeface="Verdana" charset="0"/>
                </a:rPr>
                <a:t>: 806-743</a:t>
              </a:r>
              <a:r>
                <a:rPr lang="en-US" sz="2000" dirty="0" smtClean="0">
                  <a:latin typeface="Verdana" charset="0"/>
                  <a:cs typeface="Verdana" charset="0"/>
                </a:rPr>
                <a:t>-1234 </a:t>
              </a:r>
              <a:r>
                <a:rPr lang="en-US" sz="800" dirty="0" smtClean="0">
                  <a:solidFill>
                    <a:schemeClr val="bg1"/>
                  </a:solidFill>
                  <a:latin typeface="Verdana" charset="0"/>
                  <a:cs typeface="Verdana" charset="0"/>
                </a:rPr>
                <a:t>a</a:t>
              </a:r>
              <a:endParaRPr lang="en-US" sz="800" dirty="0">
                <a:solidFill>
                  <a:schemeClr val="bg1"/>
                </a:solidFill>
                <a:latin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9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8" name="Picture 7" descr="Screen Shot 2013-03-19 at 1.0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5120"/>
            <a:ext cx="7885176" cy="6207760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4953000" y="3200400"/>
            <a:ext cx="3733800" cy="1219200"/>
            <a:chOff x="5029200" y="3962400"/>
            <a:chExt cx="3733800" cy="1219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029200" y="3962400"/>
              <a:ext cx="3733800" cy="12192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1400" dirty="0">
                <a:latin typeface="Verdana" pitchFamily="-106" charset="0"/>
                <a:ea typeface="Verdana" pitchFamily="-106" charset="0"/>
                <a:cs typeface="Verdana" pitchFamily="-106" charset="0"/>
              </a:endParaRPr>
            </a:p>
            <a:p>
              <a:pPr algn="ctr" eaLnBrk="0" hangingPunct="0">
                <a:lnSpc>
                  <a:spcPct val="120000"/>
                </a:lnSpc>
                <a:defRPr/>
              </a:pPr>
              <a:r>
                <a:rPr lang="en-US" sz="3600" dirty="0">
                  <a:latin typeface="Verdana" pitchFamily="-106" charset="0"/>
                  <a:ea typeface="Verdana" pitchFamily="-106" charset="0"/>
                  <a:cs typeface="Verdana" pitchFamily="-106" charset="0"/>
                </a:rPr>
                <a:t>Click </a:t>
              </a:r>
              <a:r>
                <a:rPr lang="en-US" sz="3600" dirty="0">
                  <a:solidFill>
                    <a:srgbClr val="4173A4"/>
                  </a:solidFill>
                  <a:latin typeface="Verdana" pitchFamily="-106" charset="0"/>
                  <a:ea typeface="Verdana" pitchFamily="-106" charset="0"/>
                  <a:cs typeface="Verdana" pitchFamily="-106" charset="0"/>
                </a:rPr>
                <a:t>PDF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181600" y="4114800"/>
              <a:ext cx="3429000" cy="914400"/>
            </a:xfrm>
            <a:prstGeom prst="rect">
              <a:avLst/>
            </a:prstGeom>
            <a:noFill/>
            <a:ln w="28575" cmpd="sng">
              <a:solidFill>
                <a:srgbClr val="FF9D4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848600" y="1600200"/>
            <a:ext cx="379412" cy="1981200"/>
          </a:xfrm>
          <a:prstGeom prst="upArrow">
            <a:avLst>
              <a:gd name="adj1" fmla="val 50000"/>
              <a:gd name="adj2" fmla="val 97870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28575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5750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3" name="Picture 2" descr="Screen Shot 2013-03-19 at 1.12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4809744" cy="6217920"/>
          </a:xfrm>
          <a:prstGeom prst="rect">
            <a:avLst/>
          </a:prstGeom>
          <a:ln w="28575" cmpd="sng">
            <a:solidFill>
              <a:srgbClr val="66CCFF"/>
            </a:solidFill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419600" y="1371600"/>
            <a:ext cx="4267200" cy="1600200"/>
            <a:chOff x="4572000" y="1524000"/>
            <a:chExt cx="4267200" cy="1600200"/>
          </a:xfrm>
        </p:grpSpPr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4572000" y="1524000"/>
              <a:ext cx="4267200" cy="1600200"/>
            </a:xfrm>
            <a:prstGeom prst="rect">
              <a:avLst/>
            </a:prstGeom>
            <a:solidFill>
              <a:schemeClr val="bg1"/>
            </a:solidFill>
            <a:ln w="114300">
              <a:solidFill>
                <a:srgbClr val="9999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en-US" sz="2800" dirty="0">
                  <a:solidFill>
                    <a:srgbClr val="FF8000"/>
                  </a:solidFill>
                  <a:latin typeface="Verdana" charset="0"/>
                </a:rPr>
                <a:t>Full Text Article </a:t>
              </a:r>
            </a:p>
            <a:p>
              <a:pPr algn="ctr" eaLnBrk="0" hangingPunct="0">
                <a:lnSpc>
                  <a:spcPct val="160000"/>
                </a:lnSpc>
              </a:pPr>
              <a:endParaRPr lang="en-US" sz="4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60000"/>
                </a:lnSpc>
              </a:pPr>
              <a:r>
                <a:rPr lang="en-US" sz="400" dirty="0">
                  <a:solidFill>
                    <a:schemeClr val="bg1"/>
                  </a:solidFill>
                  <a:latin typeface="Verdana" charset="0"/>
                </a:rPr>
                <a:t> </a:t>
              </a: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4724400" y="1662544"/>
              <a:ext cx="3962400" cy="1309255"/>
            </a:xfrm>
            <a:prstGeom prst="rect">
              <a:avLst/>
            </a:prstGeom>
            <a:noFill/>
            <a:ln w="28575">
              <a:solidFill>
                <a:srgbClr val="0072A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4419600" y="4495800"/>
            <a:ext cx="4267200" cy="1447800"/>
            <a:chOff x="384" y="2304"/>
            <a:chExt cx="3216" cy="1056"/>
          </a:xfrm>
        </p:grpSpPr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84" y="2304"/>
              <a:ext cx="3216" cy="1056"/>
            </a:xfrm>
            <a:prstGeom prst="rect">
              <a:avLst/>
            </a:prstGeom>
            <a:solidFill>
              <a:schemeClr val="bg1"/>
            </a:solidFill>
            <a:ln w="114300">
              <a:solidFill>
                <a:srgbClr val="9999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en-US" sz="2800" dirty="0">
                  <a:solidFill>
                    <a:srgbClr val="FF8000"/>
                  </a:solidFill>
                  <a:latin typeface="Verdana" charset="0"/>
                </a:rPr>
                <a:t>Close Article </a:t>
              </a:r>
            </a:p>
            <a:p>
              <a:pPr algn="ctr" eaLnBrk="0" hangingPunct="0">
                <a:lnSpc>
                  <a:spcPct val="160000"/>
                </a:lnSpc>
              </a:pPr>
              <a:endParaRPr lang="en-US" sz="400" dirty="0">
                <a:solidFill>
                  <a:schemeClr val="bg1"/>
                </a:solidFill>
                <a:latin typeface="Verdana" charset="0"/>
              </a:endParaRPr>
            </a:p>
            <a:p>
              <a:pPr algn="ctr" eaLnBrk="0" hangingPunct="0">
                <a:lnSpc>
                  <a:spcPct val="160000"/>
                </a:lnSpc>
              </a:pPr>
              <a:r>
                <a:rPr lang="en-US" sz="400" dirty="0">
                  <a:solidFill>
                    <a:schemeClr val="bg1"/>
                  </a:solidFill>
                  <a:latin typeface="Verdana" charset="0"/>
                </a:rPr>
                <a:t> </a:t>
              </a: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480" y="2400"/>
              <a:ext cx="3024" cy="864"/>
            </a:xfrm>
            <a:prstGeom prst="rect">
              <a:avLst/>
            </a:prstGeom>
            <a:noFill/>
            <a:ln w="28575">
              <a:solidFill>
                <a:srgbClr val="0072A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2107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r>
              <a:rPr lang="en-US" sz="4800" u="sng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Other Searching </a:t>
            </a:r>
            <a:r>
              <a:rPr lang="en-US" sz="4800" u="sng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Features</a:t>
            </a:r>
            <a:r>
              <a:rPr lang="en-US" sz="1000" u="sng" dirty="0" err="1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a</a:t>
            </a:r>
            <a:endParaRPr lang="en-US" sz="1000" u="sng" dirty="0" smtClean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1000" u="sng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a</a:t>
            </a:r>
          </a:p>
          <a:p>
            <a:pPr marL="1371600" lvl="2" indent="-457200">
              <a:lnSpc>
                <a:spcPct val="130000"/>
              </a:lnSpc>
              <a:spcAft>
                <a:spcPts val="600"/>
              </a:spcAft>
              <a:buFont typeface="Arial" charset="0"/>
              <a:buAutoNum type="arabicParenR"/>
            </a:pPr>
            <a:r>
              <a:rPr lang="en-US" sz="2800" dirty="0" err="1">
                <a:solidFill>
                  <a:schemeClr val="bg1"/>
                </a:solidFill>
                <a:latin typeface="Verdana"/>
                <a:cs typeface="Verdana"/>
              </a:rPr>
              <a:t>MeSH</a:t>
            </a:r>
            <a:r>
              <a:rPr lang="en-US" sz="2800" dirty="0">
                <a:solidFill>
                  <a:schemeClr val="bg1"/>
                </a:solidFill>
                <a:latin typeface="Verdana"/>
                <a:cs typeface="Verdana"/>
              </a:rPr>
              <a:t>, phrase, </a:t>
            </a:r>
            <a:r>
              <a:rPr lang="en-US" sz="2800" dirty="0" smtClean="0">
                <a:solidFill>
                  <a:schemeClr val="bg1"/>
                </a:solidFill>
                <a:latin typeface="Verdana"/>
                <a:cs typeface="Verdana"/>
              </a:rPr>
              <a:t>&amp; </a:t>
            </a:r>
            <a:r>
              <a:rPr lang="en-US" sz="2800" dirty="0">
                <a:solidFill>
                  <a:schemeClr val="bg1"/>
                </a:solidFill>
                <a:latin typeface="Verdana"/>
                <a:cs typeface="Verdana"/>
              </a:rPr>
              <a:t>title word searching </a:t>
            </a:r>
          </a:p>
          <a:p>
            <a:pPr marL="1371600" lvl="2" indent="-457200">
              <a:buFont typeface="Arial" charset="0"/>
              <a:buAutoNum type="arabicParenR"/>
            </a:pPr>
            <a:r>
              <a:rPr lang="en-US" sz="2800" dirty="0" smtClean="0">
                <a:solidFill>
                  <a:schemeClr val="bg1"/>
                </a:solidFill>
                <a:latin typeface="Verdana"/>
                <a:cs typeface="Verdana"/>
              </a:rPr>
              <a:t>Truncation</a:t>
            </a:r>
          </a:p>
          <a:p>
            <a:pPr lvl="2"/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51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16" name="Picture 15" descr="Screen Shot 2013-03-19 at 1.20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2" y="457200"/>
            <a:ext cx="8017256" cy="3572764"/>
          </a:xfrm>
          <a:prstGeom prst="rect">
            <a:avLst/>
          </a:prstGeom>
          <a:ln w="19050" cmpd="sng">
            <a:solidFill>
              <a:srgbClr val="00FFFF"/>
            </a:solidFill>
          </a:ln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4419600"/>
            <a:ext cx="8534400" cy="1981200"/>
          </a:xfrm>
          <a:prstGeom prst="rect">
            <a:avLst/>
          </a:prstGeom>
          <a:solidFill>
            <a:schemeClr val="bg1"/>
          </a:solidFill>
          <a:ln w="114300">
            <a:solidFill>
              <a:srgbClr val="6289B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002A7E"/>
                </a:solidFill>
                <a:latin typeface="Verdana" charset="0"/>
              </a:rPr>
              <a:t>   </a:t>
            </a:r>
          </a:p>
          <a:p>
            <a:pPr eaLnBrk="0" hangingPunct="0">
              <a:lnSpc>
                <a:spcPct val="120000"/>
              </a:lnSpc>
            </a:pPr>
            <a:endParaRPr lang="en-US" sz="3200" dirty="0" smtClean="0">
              <a:solidFill>
                <a:srgbClr val="002A7E"/>
              </a:solidFill>
              <a:latin typeface="Verdana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3200" dirty="0" smtClean="0">
                <a:solidFill>
                  <a:srgbClr val="002A7E"/>
                </a:solidFill>
                <a:latin typeface="Verdana" charset="0"/>
              </a:rPr>
              <a:t>   </a:t>
            </a:r>
            <a:r>
              <a:rPr lang="en-US" sz="3200" dirty="0" smtClean="0">
                <a:solidFill>
                  <a:srgbClr val="FF8411"/>
                </a:solidFill>
                <a:latin typeface="Verdana" charset="0"/>
              </a:rPr>
              <a:t>Enter</a:t>
            </a:r>
            <a:r>
              <a:rPr lang="en-US" sz="3200" dirty="0" smtClean="0">
                <a:solidFill>
                  <a:srgbClr val="002A7E"/>
                </a:solidFill>
                <a:latin typeface="Verdana" charset="0"/>
              </a:rPr>
              <a:t>                   </a:t>
            </a:r>
            <a:r>
              <a:rPr lang="en-US" sz="3200" dirty="0" smtClean="0">
                <a:solidFill>
                  <a:srgbClr val="FF8411"/>
                </a:solidFill>
                <a:latin typeface="Verdana" charset="0"/>
              </a:rPr>
              <a:t>and click  </a:t>
            </a:r>
            <a:r>
              <a:rPr lang="en-US" sz="1400" dirty="0" smtClean="0">
                <a:solidFill>
                  <a:schemeClr val="bg1"/>
                </a:solidFill>
                <a:latin typeface="Verdana" charset="0"/>
              </a:rPr>
              <a:t>a</a:t>
            </a:r>
            <a:endParaRPr lang="en-US" sz="1400" dirty="0" smtClean="0">
              <a:solidFill>
                <a:srgbClr val="002A7E"/>
              </a:solidFill>
              <a:latin typeface="Verdana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1400" dirty="0" smtClean="0">
                <a:solidFill>
                  <a:schemeClr val="bg1"/>
                </a:solidFill>
                <a:latin typeface="Verdana" charset="0"/>
              </a:rPr>
              <a:t>a</a:t>
            </a:r>
            <a:endParaRPr lang="en-US" sz="3200" dirty="0" smtClean="0">
              <a:solidFill>
                <a:srgbClr val="002A7E"/>
              </a:solidFill>
              <a:latin typeface="Verdana" charset="0"/>
            </a:endParaRPr>
          </a:p>
          <a:p>
            <a:pPr eaLnBrk="0" hangingPunct="0">
              <a:lnSpc>
                <a:spcPct val="120000"/>
              </a:lnSpc>
            </a:pPr>
            <a:endParaRPr lang="en-US" dirty="0" smtClean="0">
              <a:solidFill>
                <a:srgbClr val="00FFFF"/>
              </a:solidFill>
              <a:latin typeface="Verdana" charset="0"/>
            </a:endParaRPr>
          </a:p>
          <a:p>
            <a:pPr eaLnBrk="0" hangingPunct="0"/>
            <a:endParaRPr lang="en-US" dirty="0" smtClean="0">
              <a:solidFill>
                <a:srgbClr val="00FFFF"/>
              </a:solidFill>
              <a:latin typeface="Verdana" charset="0"/>
            </a:endParaRPr>
          </a:p>
          <a:p>
            <a:pPr eaLnBrk="0" hangingPunct="0"/>
            <a:endParaRPr lang="en-US" dirty="0">
              <a:solidFill>
                <a:srgbClr val="002A7E"/>
              </a:solidFill>
              <a:latin typeface="Verdana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46462" y="4648200"/>
            <a:ext cx="8064137" cy="1524000"/>
          </a:xfrm>
          <a:prstGeom prst="rect">
            <a:avLst/>
          </a:prstGeom>
          <a:noFill/>
          <a:ln w="38100">
            <a:solidFill>
              <a:srgbClr val="5EC2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081349" y="5029200"/>
            <a:ext cx="2338251" cy="685800"/>
            <a:chOff x="2081349" y="4876800"/>
            <a:chExt cx="2338251" cy="685800"/>
          </a:xfrm>
        </p:grpSpPr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 flipV="1">
              <a:off x="2081349" y="4876800"/>
              <a:ext cx="2338251" cy="685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A0B4C3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600" dirty="0">
                <a:latin typeface="Verdana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201259" y="5029200"/>
              <a:ext cx="2098430" cy="381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solidFill>
                    <a:srgbClr val="191919"/>
                  </a:solidFill>
                  <a:latin typeface="Verdana" charset="0"/>
                </a:rPr>
                <a:t>h</a:t>
              </a:r>
              <a:r>
                <a:rPr lang="en-US" sz="2000" dirty="0" smtClean="0">
                  <a:solidFill>
                    <a:srgbClr val="191919"/>
                  </a:solidFill>
                  <a:latin typeface="Verdana" charset="0"/>
                </a:rPr>
                <a:t>uman genome</a:t>
              </a:r>
              <a:endParaRPr lang="en-US" sz="2000" dirty="0">
                <a:solidFill>
                  <a:srgbClr val="191919"/>
                </a:solidFill>
                <a:latin typeface="Verdana" charset="0"/>
              </a:endParaRPr>
            </a:p>
          </p:txBody>
        </p:sp>
      </p:grpSp>
      <p:sp>
        <p:nvSpPr>
          <p:cNvPr id="24" name="AutoShape 10"/>
          <p:cNvSpPr>
            <a:spLocks noChangeArrowheads="1"/>
          </p:cNvSpPr>
          <p:nvPr/>
        </p:nvSpPr>
        <p:spPr bwMode="auto">
          <a:xfrm rot="522253">
            <a:off x="3359319" y="1098317"/>
            <a:ext cx="379412" cy="3771492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53200" y="762000"/>
            <a:ext cx="1828800" cy="4953000"/>
            <a:chOff x="6553200" y="762000"/>
            <a:chExt cx="1828800" cy="4953000"/>
          </a:xfrm>
        </p:grpSpPr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7696200" y="762000"/>
              <a:ext cx="685800" cy="381000"/>
              <a:chOff x="4724400" y="990600"/>
              <a:chExt cx="457200" cy="304800"/>
            </a:xfrm>
          </p:grpSpPr>
          <p:sp>
            <p:nvSpPr>
              <p:cNvPr id="28" name="AutoShape 17"/>
              <p:cNvSpPr>
                <a:spLocks noChangeArrowheads="1"/>
              </p:cNvSpPr>
              <p:nvPr/>
            </p:nvSpPr>
            <p:spPr bwMode="auto">
              <a:xfrm>
                <a:off x="4724400" y="990600"/>
                <a:ext cx="457200" cy="304800"/>
              </a:xfrm>
              <a:prstGeom prst="roundRect">
                <a:avLst>
                  <a:gd name="adj" fmla="val 16667"/>
                </a:avLst>
              </a:prstGeom>
              <a:noFill/>
              <a:ln w="111125">
                <a:solidFill>
                  <a:srgbClr val="FFB37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29" name="AutoShape 18"/>
              <p:cNvSpPr>
                <a:spLocks noChangeArrowheads="1"/>
              </p:cNvSpPr>
              <p:nvPr/>
            </p:nvSpPr>
            <p:spPr bwMode="auto">
              <a:xfrm>
                <a:off x="4724400" y="990600"/>
                <a:ext cx="457200" cy="30480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 flipV="1">
              <a:off x="6553200" y="5029200"/>
              <a:ext cx="1828800" cy="685800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3200" dirty="0" smtClean="0">
                  <a:solidFill>
                    <a:schemeClr val="bg1"/>
                  </a:solidFill>
                  <a:latin typeface="Verdana" charset="0"/>
                </a:rPr>
                <a:t>Searc</a:t>
              </a:r>
              <a:r>
                <a:rPr lang="en-US" sz="3200" dirty="0">
                  <a:solidFill>
                    <a:schemeClr val="bg1"/>
                  </a:solidFill>
                  <a:latin typeface="Verdana" charset="0"/>
                </a:rPr>
                <a:t>h</a:t>
              </a:r>
              <a:endParaRPr lang="en-US" sz="3600" dirty="0">
                <a:solidFill>
                  <a:schemeClr val="bg1"/>
                </a:solidFill>
                <a:latin typeface="Verdana" charset="0"/>
              </a:endParaRPr>
            </a:p>
          </p:txBody>
        </p: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609600" y="685800"/>
            <a:ext cx="685800" cy="381000"/>
            <a:chOff x="4724400" y="990600"/>
            <a:chExt cx="457200" cy="304800"/>
          </a:xfrm>
        </p:grpSpPr>
        <p:sp>
          <p:nvSpPr>
            <p:cNvPr id="30" name="AutoShape 17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11125">
              <a:solidFill>
                <a:srgbClr val="FFB37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31" name="AutoShape 18"/>
            <p:cNvSpPr>
              <a:spLocks noChangeArrowheads="1"/>
            </p:cNvSpPr>
            <p:nvPr/>
          </p:nvSpPr>
          <p:spPr bwMode="auto">
            <a:xfrm>
              <a:off x="4724400" y="990600"/>
              <a:ext cx="457200" cy="304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174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2 at 12.4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905000"/>
            <a:ext cx="8503920" cy="3048000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sp>
        <p:nvSpPr>
          <p:cNvPr id="4" name="Rounded Rectangle 11"/>
          <p:cNvSpPr>
            <a:spLocks noChangeArrowheads="1"/>
          </p:cNvSpPr>
          <p:nvPr/>
        </p:nvSpPr>
        <p:spPr bwMode="auto">
          <a:xfrm>
            <a:off x="152400" y="3276600"/>
            <a:ext cx="4572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800" b="1" dirty="0">
                <a:solidFill>
                  <a:srgbClr val="FF6600"/>
                </a:solidFill>
                <a:latin typeface="Zapf Dingbats" charset="2"/>
                <a:ea typeface="Zapf Dingbats" charset="2"/>
                <a:cs typeface="Zapf Dingbats" charset="2"/>
              </a:rPr>
              <a:t>✔</a:t>
            </a:r>
            <a:endParaRPr lang="en-US" sz="1800" b="1" dirty="0">
              <a:solidFill>
                <a:srgbClr val="FF66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66564" name="Group 66563"/>
          <p:cNvGrpSpPr/>
          <p:nvPr/>
        </p:nvGrpSpPr>
        <p:grpSpPr>
          <a:xfrm>
            <a:off x="152400" y="5181600"/>
            <a:ext cx="4876800" cy="1295400"/>
            <a:chOff x="152400" y="5181600"/>
            <a:chExt cx="4876800" cy="12954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52400" y="5181600"/>
              <a:ext cx="4876800" cy="12954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Verdana" charset="0"/>
                </a:rPr>
                <a:t>  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4800" y="5334000"/>
              <a:ext cx="4572000" cy="9906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grpSp>
          <p:nvGrpSpPr>
            <p:cNvPr id="66563" name="Group 66562"/>
            <p:cNvGrpSpPr/>
            <p:nvPr/>
          </p:nvGrpSpPr>
          <p:grpSpPr>
            <a:xfrm>
              <a:off x="381000" y="5638800"/>
              <a:ext cx="4267200" cy="457200"/>
              <a:chOff x="381000" y="5638800"/>
              <a:chExt cx="4267200" cy="457200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381000" y="5638800"/>
                <a:ext cx="1828800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rgbClr val="2B5D8F"/>
                    </a:solidFill>
                    <a:latin typeface="Verdana" charset="0"/>
                  </a:rPr>
                  <a:t>3</a:t>
                </a:r>
                <a:r>
                  <a:rPr lang="en-US" sz="2000" dirty="0" smtClean="0">
                    <a:solidFill>
                      <a:srgbClr val="2B5D8F"/>
                    </a:solidFill>
                    <a:latin typeface="Verdana" charset="0"/>
                  </a:rPr>
                  <a:t>) </a:t>
                </a:r>
                <a:r>
                  <a:rPr lang="en-US" sz="2000" dirty="0">
                    <a:solidFill>
                      <a:srgbClr val="2B5D8F"/>
                    </a:solidFill>
                    <a:latin typeface="Verdana" charset="0"/>
                  </a:rPr>
                  <a:t>Then click</a:t>
                </a: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2209800" y="5638800"/>
                <a:ext cx="24384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 smtClean="0">
                    <a:latin typeface="Verdana" charset="0"/>
                  </a:rPr>
                  <a:t>Add to search </a:t>
                </a:r>
                <a:r>
                  <a:rPr lang="en-US" sz="1600" dirty="0">
                    <a:latin typeface="Verdana" charset="0"/>
                  </a:rPr>
                  <a:t>b</a:t>
                </a:r>
                <a:r>
                  <a:rPr lang="en-US" sz="1600" dirty="0" smtClean="0">
                    <a:latin typeface="Verdana" charset="0"/>
                  </a:rPr>
                  <a:t>uilder</a:t>
                </a:r>
                <a:endParaRPr lang="en-US" sz="1600" dirty="0">
                  <a:latin typeface="Verdana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486400" y="381000"/>
            <a:ext cx="3276600" cy="1219200"/>
            <a:chOff x="5791200" y="228600"/>
            <a:chExt cx="2971800" cy="1219200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791200" y="228600"/>
              <a:ext cx="2971800" cy="1219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6699C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 dirty="0" smtClean="0">
                  <a:solidFill>
                    <a:srgbClr val="26AF00"/>
                  </a:solidFill>
                  <a:latin typeface="Verdana" charset="0"/>
                </a:rPr>
                <a:t>    2) Select  </a:t>
              </a:r>
              <a:endParaRPr lang="en-US" sz="2000" dirty="0">
                <a:solidFill>
                  <a:srgbClr val="26AF00"/>
                </a:solidFill>
                <a:latin typeface="Verdana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943600" y="381000"/>
              <a:ext cx="2667000" cy="914400"/>
            </a:xfrm>
            <a:prstGeom prst="rect">
              <a:avLst/>
            </a:prstGeom>
            <a:noFill/>
            <a:ln w="19050" cmpd="sng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4" name="AutoShape 20"/>
            <p:cNvSpPr>
              <a:spLocks noChangeArrowheads="1"/>
            </p:cNvSpPr>
            <p:nvPr/>
          </p:nvSpPr>
          <p:spPr bwMode="auto">
            <a:xfrm>
              <a:off x="7380767" y="609600"/>
              <a:ext cx="1036674" cy="5334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Verdana" charset="0"/>
                </a:rPr>
                <a:t>AND</a:t>
              </a:r>
              <a:endParaRPr lang="en-US" sz="2000" dirty="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sp>
        <p:nvSpPr>
          <p:cNvPr id="15" name="AutoShape 10"/>
          <p:cNvSpPr>
            <a:spLocks noChangeArrowheads="1"/>
          </p:cNvSpPr>
          <p:nvPr/>
        </p:nvSpPr>
        <p:spPr bwMode="auto">
          <a:xfrm rot="3371568">
            <a:off x="5437228" y="3446175"/>
            <a:ext cx="381000" cy="2525663"/>
          </a:xfrm>
          <a:prstGeom prst="upArrow">
            <a:avLst>
              <a:gd name="adj1" fmla="val 50000"/>
              <a:gd name="adj2" fmla="val 9294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rot="15886996">
            <a:off x="6897146" y="2442527"/>
            <a:ext cx="2438402" cy="315095"/>
          </a:xfrm>
          <a:prstGeom prst="leftArrow">
            <a:avLst>
              <a:gd name="adj1" fmla="val 50000"/>
              <a:gd name="adj2" fmla="val 94536"/>
            </a:avLst>
          </a:prstGeom>
          <a:gradFill rotWithShape="0">
            <a:gsLst>
              <a:gs pos="0">
                <a:srgbClr val="0047DF"/>
              </a:gs>
              <a:gs pos="100000">
                <a:srgbClr val="43E14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47D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4800" y="304800"/>
            <a:ext cx="4038600" cy="1371600"/>
            <a:chOff x="304800" y="228600"/>
            <a:chExt cx="4038600" cy="1371600"/>
          </a:xfrm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04800" y="228600"/>
              <a:ext cx="4038600" cy="1371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endParaRPr lang="en-US" sz="4000" dirty="0">
                <a:solidFill>
                  <a:srgbClr val="FF6600"/>
                </a:solidFill>
                <a:latin typeface="Verdana" charset="0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461570" y="354272"/>
              <a:ext cx="3706246" cy="1105469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33400" y="457200"/>
              <a:ext cx="3553968" cy="88750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1) Check the box next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to the </a:t>
              </a:r>
              <a:r>
                <a:rPr lang="en-US" sz="2000" dirty="0" err="1">
                  <a:solidFill>
                    <a:srgbClr val="FF6600"/>
                  </a:solidFill>
                  <a:latin typeface="Verdana" charset="0"/>
                </a:rPr>
                <a:t>MeSH</a:t>
              </a: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heading</a:t>
              </a:r>
              <a:endParaRPr lang="en-US" sz="2000" dirty="0">
                <a:solidFill>
                  <a:srgbClr val="FF6600"/>
                </a:solidFill>
                <a:latin typeface="Verdana" charset="0"/>
              </a:endParaRPr>
            </a:p>
          </p:txBody>
        </p:sp>
      </p:grpSp>
      <p:sp>
        <p:nvSpPr>
          <p:cNvPr id="21" name="AutoShape 10"/>
          <p:cNvSpPr>
            <a:spLocks noChangeArrowheads="1"/>
          </p:cNvSpPr>
          <p:nvPr/>
        </p:nvSpPr>
        <p:spPr bwMode="auto">
          <a:xfrm rot="11267624">
            <a:off x="396702" y="980409"/>
            <a:ext cx="320675" cy="2223292"/>
          </a:xfrm>
          <a:prstGeom prst="upArrow">
            <a:avLst>
              <a:gd name="adj1" fmla="val 50000"/>
              <a:gd name="adj2" fmla="val 9294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19446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257800" y="5181600"/>
            <a:ext cx="3733800" cy="1295400"/>
            <a:chOff x="5181600" y="5181600"/>
            <a:chExt cx="3733800" cy="12954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181600" y="5181600"/>
              <a:ext cx="3733800" cy="12954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3164A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334000" y="5334000"/>
              <a:ext cx="3428999" cy="990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519100" y="5562600"/>
              <a:ext cx="3091500" cy="533400"/>
              <a:chOff x="5519100" y="5562600"/>
              <a:chExt cx="3091500" cy="533400"/>
            </a:xfrm>
          </p:grpSpPr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5519100" y="5562600"/>
                <a:ext cx="9579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dirty="0">
                    <a:solidFill>
                      <a:srgbClr val="FF6600"/>
                    </a:solidFill>
                    <a:latin typeface="Verdana" charset="0"/>
                  </a:rPr>
                  <a:t>Click</a:t>
                </a:r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6553200" y="5562600"/>
                <a:ext cx="2057400" cy="533400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4C4C4C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800" dirty="0">
                    <a:solidFill>
                      <a:srgbClr val="191919"/>
                    </a:solidFill>
                    <a:latin typeface="Verdana" charset="0"/>
                  </a:rPr>
                  <a:t>Search PubMed</a:t>
                </a:r>
              </a:p>
            </p:txBody>
          </p:sp>
        </p:grpSp>
      </p:grpSp>
      <p:sp>
        <p:nvSpPr>
          <p:cNvPr id="29" name="AutoShape 10"/>
          <p:cNvSpPr>
            <a:spLocks noChangeArrowheads="1"/>
          </p:cNvSpPr>
          <p:nvPr/>
        </p:nvSpPr>
        <p:spPr bwMode="auto">
          <a:xfrm rot="20862689">
            <a:off x="7457118" y="4286542"/>
            <a:ext cx="329137" cy="1369036"/>
          </a:xfrm>
          <a:prstGeom prst="upArrow">
            <a:avLst>
              <a:gd name="adj1" fmla="val 50000"/>
              <a:gd name="adj2" fmla="val 84840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0277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1" grpId="0" animBg="1"/>
      <p:bldP spid="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17" name="Picture 16" descr="Screen Shot 2013-03-19 at 1.29.5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/>
          <a:stretch/>
        </p:blipFill>
        <p:spPr>
          <a:xfrm>
            <a:off x="381000" y="609600"/>
            <a:ext cx="8302752" cy="5747004"/>
          </a:xfrm>
          <a:prstGeom prst="rect">
            <a:avLst/>
          </a:prstGeom>
          <a:ln w="19050" cmpd="sng">
            <a:solidFill>
              <a:srgbClr val="00FFFF"/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3810000" y="4495800"/>
            <a:ext cx="4572000" cy="1996440"/>
            <a:chOff x="3810000" y="4411980"/>
            <a:chExt cx="4572000" cy="1996440"/>
          </a:xfrm>
        </p:grpSpPr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3810000" y="4411980"/>
              <a:ext cx="4572000" cy="199644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2B5D8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3967655" y="4578350"/>
              <a:ext cx="4256690" cy="16637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4196181" y="4781310"/>
              <a:ext cx="3799638" cy="1257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3200" dirty="0">
                  <a:solidFill>
                    <a:srgbClr val="FF6600"/>
                  </a:solidFill>
                  <a:latin typeface="Verdana" charset="0"/>
                </a:rPr>
                <a:t>PubMed identifies  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3200" dirty="0" smtClean="0">
                  <a:solidFill>
                    <a:srgbClr val="FF6600"/>
                  </a:solidFill>
                  <a:latin typeface="Verdana" charset="0"/>
                </a:rPr>
                <a:t>16945 </a:t>
              </a:r>
              <a:r>
                <a:rPr lang="en-US" sz="3200" dirty="0">
                  <a:solidFill>
                    <a:srgbClr val="FF6600"/>
                  </a:solidFill>
                  <a:latin typeface="Verdana" charset="0"/>
                </a:rPr>
                <a:t>articles</a:t>
              </a:r>
            </a:p>
          </p:txBody>
        </p:sp>
      </p:grpSp>
      <p:sp>
        <p:nvSpPr>
          <p:cNvPr id="23" name="AutoShape 10"/>
          <p:cNvSpPr>
            <a:spLocks noChangeArrowheads="1"/>
          </p:cNvSpPr>
          <p:nvPr/>
        </p:nvSpPr>
        <p:spPr bwMode="auto">
          <a:xfrm rot="20016772">
            <a:off x="4043539" y="2543610"/>
            <a:ext cx="376238" cy="2510781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793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5400" dirty="0">
                <a:solidFill>
                  <a:schemeClr val="bg1"/>
                </a:solidFill>
                <a:latin typeface="Verdana" charset="0"/>
              </a:rPr>
              <a:t>Searching PubMed</a:t>
            </a:r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2 at 1.07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7614158" cy="5913374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533400" y="4495800"/>
            <a:ext cx="8305800" cy="2057400"/>
            <a:chOff x="533400" y="4495800"/>
            <a:chExt cx="8305800" cy="2057400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533400" y="4495800"/>
              <a:ext cx="8305800" cy="2057400"/>
            </a:xfrm>
            <a:prstGeom prst="rect">
              <a:avLst/>
            </a:prstGeom>
            <a:solidFill>
              <a:schemeClr val="bg1"/>
            </a:solidFill>
            <a:ln w="114300">
              <a:solidFill>
                <a:srgbClr val="6289B5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3200" dirty="0">
                  <a:solidFill>
                    <a:srgbClr val="002A7E"/>
                  </a:solidFill>
                  <a:latin typeface="Verdana" charset="0"/>
                </a:rPr>
                <a:t> </a:t>
              </a:r>
              <a:r>
                <a:rPr lang="en-US" sz="3200" dirty="0" smtClean="0">
                  <a:solidFill>
                    <a:srgbClr val="002A7E"/>
                  </a:solidFill>
                  <a:latin typeface="Verdana" charset="0"/>
                </a:rPr>
                <a:t> </a:t>
              </a:r>
              <a:r>
                <a:rPr lang="en-US" sz="3000" dirty="0" smtClean="0">
                  <a:solidFill>
                    <a:srgbClr val="FF8411"/>
                  </a:solidFill>
                  <a:latin typeface="Verdana" charset="0"/>
                </a:rPr>
                <a:t>Enter</a:t>
              </a:r>
              <a:r>
                <a:rPr lang="en-US" sz="3200" dirty="0" smtClean="0">
                  <a:solidFill>
                    <a:srgbClr val="002A7E"/>
                  </a:solidFill>
                  <a:latin typeface="Verdana" charset="0"/>
                </a:rPr>
                <a:t>                      </a:t>
              </a:r>
              <a:r>
                <a:rPr lang="en-US" sz="3000" dirty="0" smtClean="0">
                  <a:solidFill>
                    <a:srgbClr val="FF8411"/>
                  </a:solidFill>
                  <a:latin typeface="Verdana" charset="0"/>
                </a:rPr>
                <a:t>and click</a:t>
              </a:r>
              <a:endParaRPr lang="en-US" sz="3000" dirty="0">
                <a:solidFill>
                  <a:srgbClr val="002A7E"/>
                </a:solidFill>
                <a:latin typeface="Verdana" charset="0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762000" y="4724400"/>
              <a:ext cx="7848600" cy="1600200"/>
            </a:xfrm>
            <a:prstGeom prst="rect">
              <a:avLst/>
            </a:prstGeom>
            <a:noFill/>
            <a:ln w="38100">
              <a:solidFill>
                <a:srgbClr val="5EC26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33600" y="5257800"/>
              <a:ext cx="2781300" cy="685800"/>
              <a:chOff x="2362200" y="3962400"/>
              <a:chExt cx="2514600" cy="685800"/>
            </a:xfrm>
          </p:grpSpPr>
          <p:sp>
            <p:nvSpPr>
              <p:cNvPr id="7" name="AutoShape 20"/>
              <p:cNvSpPr>
                <a:spLocks noChangeArrowheads="1"/>
              </p:cNvSpPr>
              <p:nvPr/>
            </p:nvSpPr>
            <p:spPr bwMode="auto">
              <a:xfrm flipV="1">
                <a:off x="2362200" y="3962400"/>
                <a:ext cx="2514600" cy="6858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57150">
                <a:solidFill>
                  <a:srgbClr val="A0B4C3"/>
                </a:solidFill>
                <a:round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3600" dirty="0">
                  <a:latin typeface="Verdana" charset="0"/>
                </a:endParaRPr>
              </a:p>
            </p:txBody>
          </p:sp>
          <p:sp>
            <p:nvSpPr>
              <p:cNvPr id="8" name="Rectangle 21"/>
              <p:cNvSpPr>
                <a:spLocks noChangeArrowheads="1"/>
              </p:cNvSpPr>
              <p:nvPr/>
            </p:nvSpPr>
            <p:spPr bwMode="auto">
              <a:xfrm>
                <a:off x="2491154" y="4114800"/>
                <a:ext cx="2256692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191919"/>
                    </a:solidFill>
                    <a:latin typeface="Verdana" charset="0"/>
                  </a:rPr>
                  <a:t>AND “dark matter”</a:t>
                </a:r>
                <a:endParaRPr lang="en-US" sz="2000" dirty="0">
                  <a:solidFill>
                    <a:srgbClr val="191919"/>
                  </a:solidFill>
                  <a:latin typeface="Verdana" charset="0"/>
                </a:endParaRPr>
              </a:p>
            </p:txBody>
          </p:sp>
        </p:grpSp>
      </p:grpSp>
      <p:sp>
        <p:nvSpPr>
          <p:cNvPr id="9" name="AutoShape 10"/>
          <p:cNvSpPr>
            <a:spLocks noChangeArrowheads="1"/>
          </p:cNvSpPr>
          <p:nvPr/>
        </p:nvSpPr>
        <p:spPr bwMode="auto">
          <a:xfrm rot="342170">
            <a:off x="4221377" y="1137054"/>
            <a:ext cx="379412" cy="3980425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58000" y="762000"/>
            <a:ext cx="1524000" cy="5181600"/>
            <a:chOff x="6858000" y="762000"/>
            <a:chExt cx="1524000" cy="5181600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 flipV="1">
              <a:off x="6858000" y="5181600"/>
              <a:ext cx="1524000" cy="762000"/>
            </a:xfrm>
            <a:prstGeom prst="roundRect">
              <a:avLst>
                <a:gd name="adj" fmla="val 16667"/>
              </a:avLst>
            </a:prstGeom>
            <a:solidFill>
              <a:srgbClr val="004080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dirty="0" smtClean="0">
                  <a:solidFill>
                    <a:schemeClr val="bg1"/>
                  </a:solidFill>
                  <a:latin typeface="Verdana" charset="0"/>
                </a:rPr>
                <a:t>Search</a:t>
              </a: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</p:txBody>
        </p: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6858000" y="762000"/>
              <a:ext cx="685800" cy="457200"/>
              <a:chOff x="4724400" y="990600"/>
              <a:chExt cx="457200" cy="304800"/>
            </a:xfrm>
          </p:grpSpPr>
          <p:sp>
            <p:nvSpPr>
              <p:cNvPr id="13" name="AutoShape 17"/>
              <p:cNvSpPr>
                <a:spLocks noChangeArrowheads="1"/>
              </p:cNvSpPr>
              <p:nvPr/>
            </p:nvSpPr>
            <p:spPr bwMode="auto">
              <a:xfrm>
                <a:off x="4724400" y="990600"/>
                <a:ext cx="457200" cy="304800"/>
              </a:xfrm>
              <a:prstGeom prst="roundRect">
                <a:avLst>
                  <a:gd name="adj" fmla="val 16667"/>
                </a:avLst>
              </a:prstGeom>
              <a:noFill/>
              <a:ln w="111125">
                <a:solidFill>
                  <a:srgbClr val="FFB37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4" name="AutoShape 18"/>
              <p:cNvSpPr>
                <a:spLocks noChangeArrowheads="1"/>
              </p:cNvSpPr>
              <p:nvPr/>
            </p:nvSpPr>
            <p:spPr bwMode="auto">
              <a:xfrm>
                <a:off x="4724400" y="990600"/>
                <a:ext cx="457200" cy="30480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8796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2 at 1.10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8615"/>
            <a:ext cx="5414010" cy="6160770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3276600" y="2057400"/>
            <a:ext cx="5181600" cy="2133600"/>
            <a:chOff x="3276600" y="2057400"/>
            <a:chExt cx="5181600" cy="2133600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276600" y="2057400"/>
              <a:ext cx="5181600" cy="213360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2B5D8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467100" y="2209800"/>
              <a:ext cx="4800600" cy="18288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3743325" y="2468562"/>
              <a:ext cx="4248150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3600" dirty="0">
                  <a:solidFill>
                    <a:srgbClr val="FF6600"/>
                  </a:solidFill>
                  <a:latin typeface="Verdana" charset="0"/>
                </a:rPr>
                <a:t>PubMed identifies</a:t>
              </a:r>
              <a:r>
                <a:rPr lang="en-US" sz="400" dirty="0">
                  <a:solidFill>
                    <a:srgbClr val="FF6600"/>
                  </a:solidFill>
                  <a:latin typeface="Verdana" charset="0"/>
                </a:rPr>
                <a:t>  </a:t>
              </a:r>
            </a:p>
            <a:p>
              <a:pPr algn="ctr" eaLnBrk="0" hangingPunct="0"/>
              <a:endParaRPr lang="en-US" sz="400" dirty="0">
                <a:solidFill>
                  <a:srgbClr val="FF6600"/>
                </a:solidFill>
                <a:latin typeface="Verdana" charset="0"/>
              </a:endParaRPr>
            </a:p>
            <a:p>
              <a:pPr algn="ctr" eaLnBrk="0" hangingPunct="0"/>
              <a:r>
                <a:rPr lang="en-US" sz="400" dirty="0">
                  <a:solidFill>
                    <a:srgbClr val="FF6600"/>
                  </a:solidFill>
                  <a:latin typeface="Verdana" charset="0"/>
                </a:rPr>
                <a:t> </a:t>
              </a:r>
              <a:endParaRPr lang="en-US" sz="4400" dirty="0" smtClean="0">
                <a:solidFill>
                  <a:srgbClr val="FF6600"/>
                </a:solidFill>
                <a:latin typeface="Verdana" charset="0"/>
              </a:endParaRPr>
            </a:p>
            <a:p>
              <a:pPr algn="ctr" eaLnBrk="0" hangingPunct="0"/>
              <a:r>
                <a:rPr lang="en-US" sz="3600" dirty="0" smtClean="0">
                  <a:solidFill>
                    <a:srgbClr val="FF6600"/>
                  </a:solidFill>
                  <a:latin typeface="Verdana" charset="0"/>
                </a:rPr>
                <a:t>7 </a:t>
              </a:r>
              <a:r>
                <a:rPr lang="en-US" sz="3600" dirty="0">
                  <a:solidFill>
                    <a:srgbClr val="FF6600"/>
                  </a:solidFill>
                  <a:latin typeface="Verdana" charset="0"/>
                </a:rPr>
                <a:t>articles</a:t>
              </a:r>
              <a:endParaRPr lang="en-US" sz="4400" dirty="0">
                <a:solidFill>
                  <a:srgbClr val="FF6600"/>
                </a:solidFill>
                <a:latin typeface="Verdana" charset="0"/>
              </a:endParaRPr>
            </a:p>
          </p:txBody>
        </p:sp>
      </p:grpSp>
      <p:sp>
        <p:nvSpPr>
          <p:cNvPr id="9" name="AutoShape 10"/>
          <p:cNvSpPr>
            <a:spLocks noChangeArrowheads="1"/>
          </p:cNvSpPr>
          <p:nvPr/>
        </p:nvSpPr>
        <p:spPr bwMode="auto">
          <a:xfrm rot="18939754">
            <a:off x="2607209" y="904431"/>
            <a:ext cx="376238" cy="2598940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953000" y="838200"/>
            <a:ext cx="228600" cy="0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57281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-8467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2 at 1.16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" b="83"/>
          <a:stretch/>
        </p:blipFill>
        <p:spPr>
          <a:xfrm>
            <a:off x="304800" y="429768"/>
            <a:ext cx="7247128" cy="6080760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3400" y="2743200"/>
            <a:ext cx="8382000" cy="2057400"/>
          </a:xfrm>
          <a:prstGeom prst="rect">
            <a:avLst/>
          </a:prstGeom>
          <a:solidFill>
            <a:schemeClr val="bg1"/>
          </a:solidFill>
          <a:ln w="114300">
            <a:solidFill>
              <a:srgbClr val="6289B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3200" dirty="0">
                <a:solidFill>
                  <a:srgbClr val="002A7E"/>
                </a:solidFill>
                <a:latin typeface="Verdana" charset="0"/>
              </a:rPr>
              <a:t> </a:t>
            </a:r>
            <a:r>
              <a:rPr lang="en-US" sz="3200" dirty="0" smtClean="0">
                <a:solidFill>
                  <a:srgbClr val="002A7E"/>
                </a:solidFill>
                <a:latin typeface="Verdana" charset="0"/>
              </a:rPr>
              <a:t> </a:t>
            </a:r>
            <a:r>
              <a:rPr lang="en-US" sz="3000" dirty="0" smtClean="0">
                <a:solidFill>
                  <a:srgbClr val="FF8411"/>
                </a:solidFill>
                <a:latin typeface="Verdana" charset="0"/>
              </a:rPr>
              <a:t>Enter</a:t>
            </a:r>
            <a:r>
              <a:rPr lang="en-US" sz="3200" dirty="0" smtClean="0">
                <a:solidFill>
                  <a:srgbClr val="002A7E"/>
                </a:solidFill>
                <a:latin typeface="Verdana" charset="0"/>
              </a:rPr>
              <a:t>                       </a:t>
            </a:r>
            <a:r>
              <a:rPr lang="en-US" sz="3000" dirty="0" smtClean="0">
                <a:solidFill>
                  <a:srgbClr val="FF8411"/>
                </a:solidFill>
                <a:latin typeface="Verdana" charset="0"/>
              </a:rPr>
              <a:t>and click</a:t>
            </a:r>
            <a:endParaRPr lang="en-US" sz="3000" dirty="0">
              <a:solidFill>
                <a:srgbClr val="002A7E"/>
              </a:solidFill>
              <a:latin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7400" y="3505200"/>
            <a:ext cx="3048000" cy="685800"/>
            <a:chOff x="2362200" y="3962400"/>
            <a:chExt cx="2514600" cy="685800"/>
          </a:xfrm>
        </p:grpSpPr>
        <p:sp>
          <p:nvSpPr>
            <p:cNvPr id="6" name="AutoShape 20"/>
            <p:cNvSpPr>
              <a:spLocks noChangeArrowheads="1"/>
            </p:cNvSpPr>
            <p:nvPr/>
          </p:nvSpPr>
          <p:spPr bwMode="auto">
            <a:xfrm flipV="1">
              <a:off x="2362200" y="3962400"/>
              <a:ext cx="2514600" cy="685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A0B4C3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600" dirty="0">
                <a:latin typeface="Verdana" charset="0"/>
              </a:endParaRPr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2491154" y="4114800"/>
              <a:ext cx="2256692" cy="381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 smtClean="0">
                  <a:solidFill>
                    <a:srgbClr val="191919"/>
                  </a:solidFill>
                  <a:latin typeface="Verdana" charset="0"/>
                </a:rPr>
                <a:t>“dark matter” [</a:t>
              </a:r>
              <a:r>
                <a:rPr lang="en-US" dirty="0" err="1" smtClean="0">
                  <a:solidFill>
                    <a:srgbClr val="191919"/>
                  </a:solidFill>
                  <a:latin typeface="Verdana" charset="0"/>
                </a:rPr>
                <a:t>ti</a:t>
              </a:r>
              <a:r>
                <a:rPr lang="en-US" dirty="0" smtClean="0">
                  <a:solidFill>
                    <a:srgbClr val="191919"/>
                  </a:solidFill>
                  <a:latin typeface="Verdana" charset="0"/>
                </a:rPr>
                <a:t>]</a:t>
              </a:r>
              <a:endParaRPr lang="en-US" dirty="0">
                <a:solidFill>
                  <a:srgbClr val="191919"/>
                </a:solidFill>
                <a:latin typeface="Verdana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77000" y="609600"/>
            <a:ext cx="2057400" cy="3581400"/>
            <a:chOff x="6477000" y="609600"/>
            <a:chExt cx="2057400" cy="3581400"/>
          </a:xfrm>
        </p:grpSpPr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flipV="1">
              <a:off x="7010400" y="3505200"/>
              <a:ext cx="1524000" cy="685800"/>
            </a:xfrm>
            <a:prstGeom prst="roundRect">
              <a:avLst>
                <a:gd name="adj" fmla="val 16667"/>
              </a:avLst>
            </a:prstGeom>
            <a:solidFill>
              <a:srgbClr val="004080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dirty="0" smtClean="0">
                  <a:solidFill>
                    <a:schemeClr val="bg1"/>
                  </a:solidFill>
                  <a:latin typeface="Verdana" charset="0"/>
                </a:rPr>
                <a:t>Search</a:t>
              </a: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</p:txBody>
        </p: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6477000" y="609600"/>
              <a:ext cx="685800" cy="304800"/>
              <a:chOff x="4724400" y="990600"/>
              <a:chExt cx="457200" cy="304800"/>
            </a:xfrm>
          </p:grpSpPr>
          <p:sp>
            <p:nvSpPr>
              <p:cNvPr id="11" name="AutoShape 17"/>
              <p:cNvSpPr>
                <a:spLocks noChangeArrowheads="1"/>
              </p:cNvSpPr>
              <p:nvPr/>
            </p:nvSpPr>
            <p:spPr bwMode="auto">
              <a:xfrm>
                <a:off x="4724400" y="990600"/>
                <a:ext cx="457200" cy="304800"/>
              </a:xfrm>
              <a:prstGeom prst="roundRect">
                <a:avLst>
                  <a:gd name="adj" fmla="val 16667"/>
                </a:avLst>
              </a:prstGeom>
              <a:noFill/>
              <a:ln w="111125">
                <a:solidFill>
                  <a:srgbClr val="FFB37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2" name="AutoShape 18"/>
              <p:cNvSpPr>
                <a:spLocks noChangeArrowheads="1"/>
              </p:cNvSpPr>
              <p:nvPr/>
            </p:nvSpPr>
            <p:spPr bwMode="auto">
              <a:xfrm>
                <a:off x="4724400" y="990600"/>
                <a:ext cx="457200" cy="30480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/>
              </a:p>
            </p:txBody>
          </p:sp>
        </p:grp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2000" y="2971800"/>
            <a:ext cx="7924800" cy="1600200"/>
          </a:xfrm>
          <a:prstGeom prst="rect">
            <a:avLst/>
          </a:prstGeom>
          <a:noFill/>
          <a:ln w="38100">
            <a:solidFill>
              <a:srgbClr val="5EC2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343400" y="853618"/>
            <a:ext cx="379412" cy="2524582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21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8" name="Picture 7" descr="Screen Shot 2013-03-12 at 1.22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7029450" cy="5911596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3276600" y="304800"/>
            <a:ext cx="5562600" cy="1447800"/>
            <a:chOff x="3276600" y="304800"/>
            <a:chExt cx="5562600" cy="144780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276600" y="304800"/>
              <a:ext cx="5562600" cy="14478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6600"/>
                  </a:solidFill>
                  <a:latin typeface="Verdana" charset="0"/>
                </a:rPr>
                <a:t>Results</a:t>
              </a:r>
              <a:r>
                <a:rPr lang="en-US" sz="2800" dirty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sz="2800" dirty="0" smtClean="0">
                  <a:solidFill>
                    <a:srgbClr val="FF6600"/>
                  </a:solidFill>
                  <a:latin typeface="Verdana" charset="0"/>
                </a:rPr>
                <a:t>are narrowed to </a:t>
              </a:r>
              <a:r>
                <a:rPr lang="en-US" sz="2800" dirty="0" smtClean="0">
                  <a:solidFill>
                    <a:srgbClr val="004080"/>
                  </a:solidFill>
                  <a:latin typeface="Verdana" charset="0"/>
                </a:rPr>
                <a:t>5</a:t>
              </a:r>
              <a:endParaRPr lang="en-US" sz="2800" dirty="0">
                <a:solidFill>
                  <a:srgbClr val="004080"/>
                </a:solidFill>
                <a:latin typeface="Verdana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429001" y="436418"/>
              <a:ext cx="5257800" cy="1180634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13" name="AutoShape 10"/>
          <p:cNvSpPr>
            <a:spLocks noChangeArrowheads="1"/>
          </p:cNvSpPr>
          <p:nvPr/>
        </p:nvSpPr>
        <p:spPr bwMode="auto">
          <a:xfrm rot="15310230">
            <a:off x="2913589" y="644072"/>
            <a:ext cx="320675" cy="1860549"/>
          </a:xfrm>
          <a:prstGeom prst="upArrow">
            <a:avLst>
              <a:gd name="adj1" fmla="val 50000"/>
              <a:gd name="adj2" fmla="val 9294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0518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5400" dirty="0" smtClean="0">
                <a:solidFill>
                  <a:schemeClr val="bg1"/>
                </a:solidFill>
                <a:latin typeface="Verdana" charset="0"/>
              </a:rPr>
              <a:t>Truncation</a:t>
            </a:r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0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3" name="Picture 2" descr="Screen Shot 2013-03-12 at 1.31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7267194" cy="461848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76600" y="304800"/>
            <a:ext cx="5410200" cy="1371600"/>
            <a:chOff x="1828800" y="2133600"/>
            <a:chExt cx="5410200" cy="14478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828800" y="2133600"/>
              <a:ext cx="5410200" cy="144780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solidFill>
                  <a:srgbClr val="004080"/>
                </a:solidFill>
                <a:latin typeface="Verdana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981200" y="2274058"/>
              <a:ext cx="5105400" cy="11668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18577" y="2613843"/>
              <a:ext cx="4630645" cy="487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solidFill>
                    <a:srgbClr val="FF6600"/>
                  </a:solidFill>
                  <a:latin typeface="Verdana" charset="0"/>
                </a:rPr>
                <a:t>Enter</a:t>
              </a:r>
              <a:r>
                <a:rPr lang="en-US" sz="2800" dirty="0">
                  <a:solidFill>
                    <a:srgbClr val="000000"/>
                  </a:solidFill>
                  <a:latin typeface="Verdana" charset="0"/>
                </a:rPr>
                <a:t> gene* </a:t>
              </a:r>
              <a:r>
                <a:rPr lang="en-US" sz="2800" dirty="0">
                  <a:solidFill>
                    <a:srgbClr val="FF6600"/>
                  </a:solidFill>
                  <a:latin typeface="Verdana" charset="0"/>
                </a:rPr>
                <a:t>to truncate.</a:t>
              </a:r>
              <a:endParaRPr lang="en-US" sz="2800" dirty="0">
                <a:solidFill>
                  <a:srgbClr val="004080"/>
                </a:solidFill>
                <a:latin typeface="Verdana" charset="0"/>
              </a:endParaRPr>
            </a:p>
          </p:txBody>
        </p:sp>
      </p:grpSp>
      <p:sp>
        <p:nvSpPr>
          <p:cNvPr id="9" name="AutoShape 10"/>
          <p:cNvSpPr>
            <a:spLocks noChangeArrowheads="1"/>
          </p:cNvSpPr>
          <p:nvPr/>
        </p:nvSpPr>
        <p:spPr bwMode="auto">
          <a:xfrm rot="13704926">
            <a:off x="3891107" y="1072876"/>
            <a:ext cx="320675" cy="1583538"/>
          </a:xfrm>
          <a:prstGeom prst="upArrow">
            <a:avLst>
              <a:gd name="adj1" fmla="val 50000"/>
              <a:gd name="adj2" fmla="val 92949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0993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2 at 1.30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7000"/>
            <a:ext cx="7841742" cy="3926078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57200" y="304800"/>
            <a:ext cx="3200400" cy="2133600"/>
            <a:chOff x="5791200" y="457200"/>
            <a:chExt cx="3200400" cy="2590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791200" y="457200"/>
              <a:ext cx="3200400" cy="25908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B9CC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  PubMed locates: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	 </a:t>
              </a: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  gene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	 </a:t>
              </a: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  genomic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rgbClr val="FF6600"/>
                  </a:solidFill>
                  <a:latin typeface="Verdana" charset="0"/>
                </a:rPr>
                <a:t>	 </a:t>
              </a:r>
              <a:r>
                <a:rPr lang="en-US" sz="2000" dirty="0" smtClean="0">
                  <a:solidFill>
                    <a:srgbClr val="FF6600"/>
                  </a:solidFill>
                  <a:latin typeface="Verdana" charset="0"/>
                </a:rPr>
                <a:t>   generation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943600" y="609600"/>
              <a:ext cx="2898775" cy="2286000"/>
            </a:xfrm>
            <a:prstGeom prst="rect">
              <a:avLst/>
            </a:prstGeom>
            <a:noFill/>
            <a:ln w="28575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5867400" y="2743200"/>
            <a:ext cx="533400" cy="228600"/>
          </a:xfrm>
          <a:prstGeom prst="rect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6600"/>
                </a:solidFill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0" y="3886200"/>
            <a:ext cx="838200" cy="381000"/>
          </a:xfrm>
          <a:prstGeom prst="rect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6600"/>
                </a:solidFill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19600" y="5181600"/>
            <a:ext cx="990600" cy="304800"/>
          </a:xfrm>
          <a:prstGeom prst="rect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6600"/>
                </a:solidFill>
              </a:ln>
              <a:solidFill>
                <a:schemeClr val="tx1"/>
              </a:solidFill>
              <a:effectLst/>
              <a:latin typeface="Geneva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598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5400" dirty="0">
                <a:solidFill>
                  <a:schemeClr val="bg1"/>
                </a:solidFill>
                <a:latin typeface="Verdana" charset="0"/>
              </a:rPr>
              <a:t>Online Tutorial</a:t>
            </a:r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2 at 1.31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927848" cy="5038344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57200" y="5410200"/>
            <a:ext cx="1295400" cy="304800"/>
            <a:chOff x="192" y="1728"/>
            <a:chExt cx="384" cy="144"/>
          </a:xfrm>
        </p:grpSpPr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192" y="1728"/>
              <a:ext cx="384" cy="144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192" y="1728"/>
              <a:ext cx="384" cy="14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8200" y="304800"/>
            <a:ext cx="8077200" cy="1682496"/>
            <a:chOff x="838200" y="1898904"/>
            <a:chExt cx="8077200" cy="1682496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38200" y="1898904"/>
              <a:ext cx="8077200" cy="1682496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solidFill>
                    <a:srgbClr val="2B5D8F"/>
                  </a:solidFill>
                  <a:latin typeface="Verdana" charset="0"/>
                </a:rPr>
                <a:t>Click</a:t>
              </a:r>
              <a:r>
                <a:rPr lang="en-US" dirty="0">
                  <a:solidFill>
                    <a:srgbClr val="002A80"/>
                  </a:solidFill>
                  <a:latin typeface="Verdana" charset="0"/>
                </a:rPr>
                <a:t> </a:t>
              </a:r>
              <a:r>
                <a:rPr lang="en-US" dirty="0">
                  <a:solidFill>
                    <a:srgbClr val="FF6600"/>
                  </a:solidFill>
                  <a:latin typeface="Verdana" charset="0"/>
                </a:rPr>
                <a:t>Training &amp; Tutorials</a:t>
              </a:r>
              <a:r>
                <a:rPr lang="en-US" sz="3100" dirty="0">
                  <a:solidFill>
                    <a:srgbClr val="FF6600"/>
                  </a:solidFill>
                  <a:latin typeface="Verdana" charset="0"/>
                </a:rPr>
                <a:t> </a:t>
              </a:r>
              <a:r>
                <a:rPr lang="en-US" dirty="0">
                  <a:solidFill>
                    <a:srgbClr val="2B5D8F"/>
                  </a:solidFill>
                  <a:latin typeface="Verdana" charset="0"/>
                </a:rPr>
                <a:t>for hands-on learning.</a:t>
              </a:r>
              <a:endParaRPr lang="en-US" sz="2000" dirty="0">
                <a:solidFill>
                  <a:srgbClr val="2B5D8F"/>
                </a:solidFill>
                <a:latin typeface="Verdana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90600" y="2067154"/>
              <a:ext cx="7772399" cy="1345997"/>
            </a:xfrm>
            <a:prstGeom prst="rect">
              <a:avLst/>
            </a:prstGeom>
            <a:noFill/>
            <a:ln w="38100">
              <a:solidFill>
                <a:srgbClr val="5CC26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10" name="AutoShape 10"/>
          <p:cNvSpPr>
            <a:spLocks noChangeArrowheads="1"/>
          </p:cNvSpPr>
          <p:nvPr/>
        </p:nvSpPr>
        <p:spPr bwMode="auto">
          <a:xfrm rot="12887879">
            <a:off x="2666590" y="1173911"/>
            <a:ext cx="379412" cy="4390220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4865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828800" y="457200"/>
            <a:ext cx="54864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/>
                <a:ea typeface="蘋果儷中黑"/>
                <a:cs typeface="Geneva"/>
              </a:rPr>
              <a:t>Please contact us at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/>
                <a:ea typeface="蘋果儷中黑"/>
                <a:cs typeface="Geneva"/>
              </a:rPr>
              <a:t>: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eva"/>
              <a:ea typeface="蘋果儷中黑"/>
              <a:cs typeface="Geneva"/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457200" y="2209800"/>
            <a:ext cx="34290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Lubbock</a:t>
            </a:r>
          </a:p>
          <a:p>
            <a:pPr eaLnBrk="0" hangingPunct="0"/>
            <a:r>
              <a:rPr lang="en-US" sz="2000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	(806) 743-2200</a:t>
            </a:r>
          </a:p>
          <a:p>
            <a:pPr eaLnBrk="0" hangingPunct="0"/>
            <a:endParaRPr lang="en-US" sz="2000" i="1" dirty="0">
              <a:solidFill>
                <a:srgbClr val="FFFFFF"/>
              </a:solidFill>
              <a:ea typeface="蘋果儷中黑" charset="0"/>
              <a:cs typeface="蘋果儷中黑" charset="0"/>
            </a:endParaRPr>
          </a:p>
          <a:p>
            <a:pPr eaLnBrk="0" hangingPunct="0"/>
            <a:r>
              <a:rPr lang="en-US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Amarillo</a:t>
            </a:r>
          </a:p>
          <a:p>
            <a:pPr eaLnBrk="0" hangingPunct="0"/>
            <a:r>
              <a:rPr lang="en-US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	</a:t>
            </a:r>
            <a:r>
              <a:rPr lang="en-US" sz="2000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(806) 354-5448</a:t>
            </a:r>
          </a:p>
          <a:p>
            <a:pPr eaLnBrk="0" hangingPunct="0"/>
            <a:endParaRPr lang="en-US" sz="2000" i="1" dirty="0">
              <a:solidFill>
                <a:srgbClr val="FFFFFF"/>
              </a:solidFill>
              <a:ea typeface="蘋果儷中黑" charset="0"/>
              <a:cs typeface="蘋果儷中黑" charset="0"/>
            </a:endParaRPr>
          </a:p>
          <a:p>
            <a:pPr eaLnBrk="0" hangingPunct="0"/>
            <a:r>
              <a:rPr lang="en-US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El Paso</a:t>
            </a:r>
            <a:endParaRPr lang="en-US" sz="2000" i="1" dirty="0">
              <a:solidFill>
                <a:srgbClr val="FFFFFF"/>
              </a:solidFill>
              <a:ea typeface="蘋果儷中黑" charset="0"/>
              <a:cs typeface="蘋果儷中黑" charset="0"/>
            </a:endParaRPr>
          </a:p>
          <a:p>
            <a:pPr eaLnBrk="0" hangingPunct="0"/>
            <a:r>
              <a:rPr lang="en-US" sz="2000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	(915) 545-6652</a:t>
            </a:r>
          </a:p>
          <a:p>
            <a:pPr eaLnBrk="0" hangingPunct="0"/>
            <a:endParaRPr lang="en-US" sz="2000" i="1" dirty="0">
              <a:solidFill>
                <a:srgbClr val="FFFFFF"/>
              </a:solidFill>
              <a:ea typeface="蘋果儷中黑" charset="0"/>
              <a:cs typeface="蘋果儷中黑" charset="0"/>
            </a:endParaRPr>
          </a:p>
          <a:p>
            <a:pPr eaLnBrk="0" hangingPunct="0"/>
            <a:r>
              <a:rPr lang="en-US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Odessa</a:t>
            </a:r>
            <a:endParaRPr lang="en-US" sz="2000" i="1" dirty="0">
              <a:solidFill>
                <a:srgbClr val="FFFFFF"/>
              </a:solidFill>
              <a:ea typeface="蘋果儷中黑" charset="0"/>
              <a:cs typeface="蘋果儷中黑" charset="0"/>
            </a:endParaRPr>
          </a:p>
          <a:p>
            <a:pPr eaLnBrk="0" hangingPunct="0"/>
            <a:r>
              <a:rPr lang="en-US" sz="2000" i="1" dirty="0">
                <a:solidFill>
                  <a:srgbClr val="FFFFFF"/>
                </a:solidFill>
                <a:ea typeface="蘋果儷中黑" charset="0"/>
                <a:cs typeface="蘋果儷中黑" charset="0"/>
              </a:rPr>
              <a:t>	(432) 335-5171</a:t>
            </a:r>
            <a:endParaRPr lang="en-US" i="1" dirty="0">
              <a:solidFill>
                <a:srgbClr val="FFFFFF"/>
              </a:solidFill>
              <a:ea typeface="蘋果儷中黑" charset="0"/>
              <a:cs typeface="蘋果儷中黑" charset="0"/>
            </a:endParaRPr>
          </a:p>
          <a:p>
            <a:pPr eaLnBrk="0" hangingPunct="0"/>
            <a:endParaRPr lang="en-US" i="1" dirty="0">
              <a:solidFill>
                <a:srgbClr val="000000"/>
              </a:solidFill>
              <a:ea typeface="蘋果儷中黑" charset="0"/>
              <a:cs typeface="蘋果儷中黑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87900" y="1798638"/>
            <a:ext cx="3916363" cy="4449762"/>
            <a:chOff x="4787900" y="1798638"/>
            <a:chExt cx="3916363" cy="4449762"/>
          </a:xfrm>
        </p:grpSpPr>
        <p:pic>
          <p:nvPicPr>
            <p:cNvPr id="123910" name="Picture 2" descr="l@s #1.tiff"/>
            <p:cNvPicPr>
              <a:picLocks noChangeAspect="1"/>
            </p:cNvPicPr>
            <p:nvPr/>
          </p:nvPicPr>
          <p:blipFill>
            <a:blip r:embed="rId2"/>
            <a:srcRect l="6990" t="10651" r="6990"/>
            <a:stretch>
              <a:fillRect/>
            </a:stretch>
          </p:blipFill>
          <p:spPr bwMode="auto">
            <a:xfrm>
              <a:off x="4787900" y="1798638"/>
              <a:ext cx="3916363" cy="444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3911" name="Straight Connector 7"/>
            <p:cNvCxnSpPr>
              <a:cxnSpLocks noChangeShapeType="1"/>
            </p:cNvCxnSpPr>
            <p:nvPr/>
          </p:nvCxnSpPr>
          <p:spPr bwMode="auto">
            <a:xfrm>
              <a:off x="4953000" y="6065838"/>
              <a:ext cx="3581400" cy="15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3.06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8" y="583184"/>
            <a:ext cx="8472424" cy="4598416"/>
          </a:xfrm>
          <a:prstGeom prst="rect">
            <a:avLst/>
          </a:prstGeom>
          <a:ln w="19050" cmpd="sng">
            <a:solidFill>
              <a:srgbClr val="33CCFF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1676400" y="4899585"/>
            <a:ext cx="5527675" cy="1524000"/>
            <a:chOff x="1676400" y="4837113"/>
            <a:chExt cx="5527675" cy="14112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676400" y="4837113"/>
              <a:ext cx="5527675" cy="1411287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solidFill>
                <a:srgbClr val="285D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849438" y="5018088"/>
              <a:ext cx="5181600" cy="1077912"/>
            </a:xfrm>
            <a:prstGeom prst="roundRect">
              <a:avLst/>
            </a:prstGeom>
            <a:noFill/>
            <a:ln w="28575" cap="flat" cmpd="sng" algn="ctr">
              <a:solidFill>
                <a:srgbClr val="6DD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2001658" y="5257800"/>
              <a:ext cx="4876967" cy="541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rgbClr val="FF8411"/>
                  </a:solidFill>
                  <a:latin typeface="Verdana" charset="0"/>
                  <a:ea typeface="Verdana" charset="0"/>
                  <a:cs typeface="Verdana" charset="0"/>
                </a:rPr>
                <a:t>Click MeSH Database</a:t>
              </a:r>
            </a:p>
          </p:txBody>
        </p:sp>
      </p:grpSp>
      <p:sp>
        <p:nvSpPr>
          <p:cNvPr id="8" name="AutoShape 10"/>
          <p:cNvSpPr>
            <a:spLocks noChangeArrowheads="1"/>
          </p:cNvSpPr>
          <p:nvPr/>
        </p:nvSpPr>
        <p:spPr bwMode="auto">
          <a:xfrm rot="2340922">
            <a:off x="5093324" y="3294756"/>
            <a:ext cx="379413" cy="2274824"/>
          </a:xfrm>
          <a:prstGeom prst="upArrow">
            <a:avLst>
              <a:gd name="adj1" fmla="val 50000"/>
              <a:gd name="adj2" fmla="val 108595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9624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8800" dirty="0">
                <a:solidFill>
                  <a:schemeClr val="bg1"/>
                </a:solidFill>
                <a:latin typeface="Brush Script MT" pitchFamily="-111" charset="0"/>
                <a:ea typeface="Brush Script MT" pitchFamily="-111" charset="0"/>
                <a:cs typeface="Brush Script MT" pitchFamily="-111" charset="0"/>
              </a:rPr>
              <a:t>The End</a:t>
            </a:r>
            <a:endParaRPr lang="en-US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09800" y="609600"/>
            <a:ext cx="4724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5000" u="sng" dirty="0">
                <a:solidFill>
                  <a:srgbClr val="CC0000"/>
                </a:solidFill>
                <a:latin typeface="Book Antiqua" charset="0"/>
              </a:rPr>
              <a:t>MeSH Database</a:t>
            </a:r>
            <a:endParaRPr lang="en-US" sz="4800" b="1" dirty="0">
              <a:solidFill>
                <a:srgbClr val="CC0000"/>
              </a:solidFill>
              <a:latin typeface="Book Antiqua" charset="0"/>
            </a:endParaRPr>
          </a:p>
        </p:txBody>
      </p:sp>
      <p:sp>
        <p:nvSpPr>
          <p:cNvPr id="1144839" name="Rectangle 7"/>
          <p:cNvSpPr>
            <a:spLocks noChangeArrowheads="1"/>
          </p:cNvSpPr>
          <p:nvPr/>
        </p:nvSpPr>
        <p:spPr bwMode="auto">
          <a:xfrm>
            <a:off x="1066800" y="1828800"/>
            <a:ext cx="71628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Verdana" charset="0"/>
              </a:rPr>
              <a:t>Terms in the database are called</a:t>
            </a:r>
          </a:p>
          <a:p>
            <a:pPr eaLnBrk="0" hangingPunct="0"/>
            <a:r>
              <a:rPr lang="en-US" sz="3200" b="1" i="1" dirty="0">
                <a:solidFill>
                  <a:srgbClr val="000000"/>
                </a:solidFill>
                <a:latin typeface="Book Antiqua" charset="0"/>
              </a:rPr>
              <a:t>	</a:t>
            </a:r>
            <a:r>
              <a:rPr lang="en-US" sz="3200" b="1" i="1" dirty="0">
                <a:solidFill>
                  <a:srgbClr val="CC0000"/>
                </a:solidFill>
                <a:latin typeface="Book Antiqua" charset="0"/>
              </a:rPr>
              <a:t>M</a:t>
            </a:r>
            <a:r>
              <a:rPr lang="en-US" dirty="0">
                <a:solidFill>
                  <a:srgbClr val="000000"/>
                </a:solidFill>
                <a:latin typeface="Verdana" charset="0"/>
              </a:rPr>
              <a:t>edical </a:t>
            </a:r>
            <a:r>
              <a:rPr lang="en-US" sz="3200" b="1" i="1" dirty="0">
                <a:solidFill>
                  <a:srgbClr val="CC0000"/>
                </a:solidFill>
                <a:latin typeface="Book Antiqua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Verdana" charset="0"/>
              </a:rPr>
              <a:t>ubject </a:t>
            </a:r>
            <a:r>
              <a:rPr lang="en-US" sz="3200" b="1" i="1" dirty="0">
                <a:solidFill>
                  <a:srgbClr val="CC0000"/>
                </a:solidFill>
                <a:latin typeface="Book Antiqua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Verdana" charset="0"/>
              </a:rPr>
              <a:t>eadings or </a:t>
            </a:r>
            <a:r>
              <a:rPr lang="en-US" sz="3200" b="1" i="1" dirty="0">
                <a:solidFill>
                  <a:srgbClr val="CC0000"/>
                </a:solidFill>
                <a:latin typeface="Book Antiqua" charset="0"/>
              </a:rPr>
              <a:t>MeSH</a:t>
            </a:r>
            <a:r>
              <a:rPr lang="en-US" sz="3200" b="1" i="1" dirty="0">
                <a:solidFill>
                  <a:srgbClr val="000000"/>
                </a:solidFill>
                <a:latin typeface="Book Antiqua" charset="0"/>
              </a:rPr>
              <a:t>.</a:t>
            </a:r>
          </a:p>
        </p:txBody>
      </p:sp>
      <p:sp>
        <p:nvSpPr>
          <p:cNvPr id="1144840" name="Rectangle 8"/>
          <p:cNvSpPr>
            <a:spLocks noChangeArrowheads="1"/>
          </p:cNvSpPr>
          <p:nvPr/>
        </p:nvSpPr>
        <p:spPr bwMode="auto">
          <a:xfrm>
            <a:off x="1066800" y="2819400"/>
            <a:ext cx="71628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Verdana" charset="0"/>
              </a:rPr>
              <a:t>is a “controlled vocabulary list” of more than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  <a:latin typeface="Verdana" charset="0"/>
              </a:rPr>
              <a:t>	</a:t>
            </a:r>
            <a:r>
              <a:rPr lang="en-US" u="sng" dirty="0">
                <a:solidFill>
                  <a:srgbClr val="CC0000"/>
                </a:solidFill>
                <a:latin typeface="Textile" charset="0"/>
              </a:rPr>
              <a:t>25,000</a:t>
            </a:r>
            <a:r>
              <a:rPr lang="en-US" dirty="0">
                <a:solidFill>
                  <a:srgbClr val="000000"/>
                </a:solidFill>
                <a:latin typeface="Book Antiqu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Verdana" charset="0"/>
              </a:rPr>
              <a:t>subject headings.</a:t>
            </a:r>
          </a:p>
        </p:txBody>
      </p:sp>
      <p:sp>
        <p:nvSpPr>
          <p:cNvPr id="1144841" name="Rectangle 9"/>
          <p:cNvSpPr>
            <a:spLocks noChangeArrowheads="1"/>
          </p:cNvSpPr>
          <p:nvPr/>
        </p:nvSpPr>
        <p:spPr bwMode="auto">
          <a:xfrm>
            <a:off x="1066800" y="3810000"/>
            <a:ext cx="71628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10-15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3200" b="1" i="1" dirty="0">
                <a:solidFill>
                  <a:srgbClr val="CC0000"/>
                </a:solidFill>
                <a:latin typeface="Book Antiqua" pitchFamily="-106" charset="0"/>
                <a:ea typeface="ＭＳ Ｐゴシック" pitchFamily="-106" charset="-128"/>
                <a:cs typeface="ＭＳ Ｐゴシック" pitchFamily="-106" charset="-128"/>
              </a:rPr>
              <a:t>MeSH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are assigned to each article</a:t>
            </a:r>
          </a:p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	in </a:t>
            </a:r>
            <a:r>
              <a:rPr lang="en-US" i="1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PubMed</a:t>
            </a: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.</a:t>
            </a:r>
          </a:p>
        </p:txBody>
      </p:sp>
      <p:sp>
        <p:nvSpPr>
          <p:cNvPr id="1144842" name="Rectangle 10"/>
          <p:cNvSpPr>
            <a:spLocks noChangeArrowheads="1"/>
          </p:cNvSpPr>
          <p:nvPr/>
        </p:nvSpPr>
        <p:spPr bwMode="auto">
          <a:xfrm>
            <a:off x="1066800" y="4800600"/>
            <a:ext cx="71628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The </a:t>
            </a:r>
            <a:r>
              <a:rPr lang="en-US" sz="3200" b="1" i="1" dirty="0">
                <a:solidFill>
                  <a:srgbClr val="CC0000"/>
                </a:solidFill>
                <a:latin typeface="Book Antiqua" pitchFamily="-106" charset="0"/>
                <a:ea typeface="ＭＳ Ｐゴシック" pitchFamily="-106" charset="-128"/>
                <a:cs typeface="ＭＳ Ｐゴシック" pitchFamily="-106" charset="-128"/>
              </a:rPr>
              <a:t>MeSH</a:t>
            </a: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 index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of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10-15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subject headings</a:t>
            </a:r>
            <a:endParaRPr lang="en-US" i="1" dirty="0">
              <a:solidFill>
                <a:srgbClr val="000000"/>
              </a:solidFill>
              <a:latin typeface="Book Antiqua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	is like a keyword abstract of the article.</a:t>
            </a:r>
          </a:p>
        </p:txBody>
      </p:sp>
      <p:sp>
        <p:nvSpPr>
          <p:cNvPr id="1144843" name="Rectangle 11"/>
          <p:cNvSpPr>
            <a:spLocks noChangeArrowheads="1"/>
          </p:cNvSpPr>
          <p:nvPr/>
        </p:nvSpPr>
        <p:spPr bwMode="auto">
          <a:xfrm>
            <a:off x="1066800" y="5791200"/>
            <a:ext cx="71628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3200" b="1" i="1" dirty="0">
                <a:solidFill>
                  <a:srgbClr val="CC0000"/>
                </a:solidFill>
                <a:latin typeface="Book Antiqua" charset="0"/>
              </a:rPr>
              <a:t>MeSH</a:t>
            </a:r>
            <a:r>
              <a:rPr lang="en-US" dirty="0">
                <a:solidFill>
                  <a:srgbClr val="CC0000"/>
                </a:solidFill>
                <a:latin typeface="Verdan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 charset="0"/>
              </a:rPr>
              <a:t>are updated annually in December.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48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48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48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48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48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9" grpId="0" autoUpdateAnimBg="0"/>
      <p:bldP spid="1144840" grpId="0" autoUpdateAnimBg="0"/>
      <p:bldP spid="1144841" grpId="0" autoUpdateAnimBg="0"/>
      <p:bldP spid="1144842" grpId="0" autoUpdateAnimBg="0"/>
      <p:bldP spid="114484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4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4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96" y="816"/>
              <a:ext cx="1680" cy="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1822CD"/>
                  </a:solidFill>
                </a:rPr>
                <a:t> </a:t>
              </a:r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A1   Body Regions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A2   </a:t>
              </a:r>
              <a:r>
                <a:rPr lang="en-US" sz="11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Musculoskeletal System</a:t>
              </a:r>
              <a:endPara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A3   Digestive System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A4   Respiratory System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A5   Urogenital System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A6   Endocrine System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A7   </a:t>
              </a:r>
              <a:r>
                <a:rPr lang="en-US" sz="11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Cardiovascular System</a:t>
              </a:r>
              <a:endPara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A8   Nervous System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A9   Sense Organs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A10 Tissues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A11 Cells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A12 Fluids and Secretions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A13 Animal Structures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A14 </a:t>
              </a:r>
              <a:r>
                <a:rPr lang="en-US" sz="1100" dirty="0" err="1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Stomatognathic</a:t>
              </a:r>
              <a:r>
                <a:rPr lang="en-US" sz="11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System</a:t>
              </a:r>
              <a:endPara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A15 Hemic </a:t>
              </a:r>
              <a:r>
                <a:rPr lang="en-US" sz="11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and Immune </a:t>
              </a:r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Systems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A16 Embryonic Structures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A</a:t>
              </a:r>
              <a:r>
                <a:rPr lang="en-US" sz="1100" dirty="0">
                  <a:latin typeface="Verdana" charset="0"/>
                  <a:ea typeface="Verdana" charset="0"/>
                  <a:cs typeface="Verdana" charset="0"/>
                </a:rPr>
                <a:t>17 Integumentary </a:t>
              </a:r>
              <a:r>
                <a:rPr lang="en-US" sz="1100" dirty="0" smtClean="0">
                  <a:latin typeface="Verdana" charset="0"/>
                  <a:ea typeface="Verdana" charset="0"/>
                  <a:cs typeface="Verdana" charset="0"/>
                </a:rPr>
                <a:t>System</a:t>
              </a:r>
            </a:p>
            <a:p>
              <a:pPr eaLnBrk="0" hangingPunct="0"/>
              <a:r>
                <a:rPr lang="en-US" sz="1100" dirty="0" smtClean="0">
                  <a:latin typeface="Verdana" charset="0"/>
                  <a:ea typeface="Verdana" charset="0"/>
                  <a:cs typeface="Verdana" charset="0"/>
                </a:rPr>
                <a:t> A18 Plant Structures</a:t>
              </a:r>
            </a:p>
            <a:p>
              <a:pPr eaLnBrk="0" hangingPunct="0"/>
              <a:r>
                <a:rPr lang="en-US" sz="1100" dirty="0" smtClean="0">
                  <a:latin typeface="Verdana" charset="0"/>
                  <a:ea typeface="Verdana" charset="0"/>
                  <a:cs typeface="Verdana" charset="0"/>
                </a:rPr>
                <a:t> A19 Fungal Structures</a:t>
              </a:r>
            </a:p>
            <a:p>
              <a:pPr eaLnBrk="0" hangingPunct="0"/>
              <a:r>
                <a:rPr lang="en-US" sz="1100" dirty="0" smtClean="0">
                  <a:latin typeface="Verdana" charset="0"/>
                  <a:ea typeface="Verdana" charset="0"/>
                  <a:cs typeface="Verdana" charset="0"/>
                </a:rPr>
                <a:t> A20 Bacterial Structures</a:t>
              </a:r>
            </a:p>
            <a:p>
              <a:pPr eaLnBrk="0" hangingPunct="0"/>
              <a:r>
                <a:rPr lang="en-US" sz="1100" dirty="0" smtClean="0">
                  <a:latin typeface="Verdana" charset="0"/>
                  <a:ea typeface="Verdana" charset="0"/>
                  <a:cs typeface="Verdana" charset="0"/>
                </a:rPr>
                <a:t> A21 Viral Structures</a:t>
              </a:r>
              <a:endParaRPr lang="en-US" sz="1100" dirty="0"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9947" name="Rectangle 12"/>
            <p:cNvSpPr>
              <a:spLocks noChangeArrowheads="1"/>
            </p:cNvSpPr>
            <p:nvPr/>
          </p:nvSpPr>
          <p:spPr bwMode="auto">
            <a:xfrm>
              <a:off x="96" y="3552"/>
              <a:ext cx="121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1822CD"/>
                  </a:solidFill>
                </a:rPr>
                <a:t> </a:t>
              </a:r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B1  </a:t>
              </a:r>
              <a:r>
                <a:rPr lang="en-US" sz="1100" dirty="0" err="1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Eukaryota</a:t>
              </a:r>
              <a:endPara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B2  </a:t>
              </a:r>
              <a:r>
                <a:rPr lang="en-US" sz="1100" dirty="0" err="1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Archaea</a:t>
              </a:r>
              <a:endPara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pPr eaLnBrk="0" hangingPunct="0"/>
              <a:r>
                <a:rPr lang="en-US" sz="11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</a:t>
              </a:r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B3  Bacteria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B4  Viruses</a:t>
              </a:r>
            </a:p>
            <a:p>
              <a:pPr eaLnBrk="0" hangingPunct="0"/>
              <a:r>
                <a:rPr lang="en-US" sz="11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B5  </a:t>
              </a:r>
              <a:r>
                <a:rPr lang="en-US" sz="11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Organism Forms</a:t>
              </a:r>
              <a:endPara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9948" name="Rectangle 13"/>
            <p:cNvSpPr>
              <a:spLocks noChangeArrowheads="1"/>
            </p:cNvSpPr>
            <p:nvPr/>
          </p:nvSpPr>
          <p:spPr bwMode="auto">
            <a:xfrm>
              <a:off x="1008" y="96"/>
              <a:ext cx="37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200" i="1" dirty="0">
                  <a:latin typeface="Verdana" charset="0"/>
                  <a:ea typeface="Verdana" charset="0"/>
                  <a:cs typeface="Verdana" charset="0"/>
                </a:rPr>
                <a:t>Frequently Used Mesh Categories </a:t>
              </a:r>
              <a:r>
                <a:rPr lang="en-US" sz="2200" i="1" dirty="0" smtClean="0">
                  <a:latin typeface="Verdana" charset="0"/>
                  <a:ea typeface="Verdana" charset="0"/>
                  <a:cs typeface="Verdana" charset="0"/>
                </a:rPr>
                <a:t>– 2011</a:t>
              </a:r>
            </a:p>
          </p:txBody>
        </p:sp>
      </p:grpSp>
      <p:sp>
        <p:nvSpPr>
          <p:cNvPr id="53251" name="Rectangle 25"/>
          <p:cNvSpPr>
            <a:spLocks noChangeArrowheads="1"/>
          </p:cNvSpPr>
          <p:nvPr/>
        </p:nvSpPr>
        <p:spPr bwMode="auto">
          <a:xfrm>
            <a:off x="228600" y="838200"/>
            <a:ext cx="1912937" cy="304800"/>
          </a:xfrm>
          <a:prstGeom prst="rect">
            <a:avLst/>
          </a:prstGeom>
          <a:solidFill>
            <a:schemeClr val="bg1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Verdana" charset="0"/>
              </a:rPr>
              <a:t>A   Anatomy</a:t>
            </a:r>
            <a:endParaRPr lang="en-US" sz="1600" b="1" u="sng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53253" name="Rectangle 34"/>
          <p:cNvSpPr>
            <a:spLocks noChangeArrowheads="1"/>
          </p:cNvSpPr>
          <p:nvPr/>
        </p:nvSpPr>
        <p:spPr bwMode="auto">
          <a:xfrm>
            <a:off x="228600" y="5181600"/>
            <a:ext cx="2057400" cy="304800"/>
          </a:xfrm>
          <a:prstGeom prst="rect">
            <a:avLst/>
          </a:prstGeom>
          <a:solidFill>
            <a:srgbClr val="FFFFFF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Verdana" charset="0"/>
              </a:rPr>
              <a:t>B   Organisms</a:t>
            </a:r>
            <a:endParaRPr lang="en-US" sz="1600" b="1" u="sng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71800" y="1295400"/>
            <a:ext cx="3048000" cy="50013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 Bacterial Infections &amp; Mycoses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 Virus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C3 Parasitic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C4 Neoplasms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C5 Musculoskeletal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C6 Digestive System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C7 Stomatognathic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C8 Respiratory Tract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C9 Otorhinolaryngologic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C10 Nervous System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C11 Eye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C12 Male Urogenital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C13 Female Urogenital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     &amp;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Pregnancy Complications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C14 Cardiovascular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C15 Hemic &amp; Lymphatic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C16 Congenital, Hereditary,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&amp;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    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Neonatal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Diseases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&amp; Abnormalities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C17 Skin &amp;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Connective Tissue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C18 Nutritional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&amp; Metabolic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C19 Endocrine System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C20 Immune System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C21 Disorders of Environmental Origin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C22 Animal Diseases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C23 Pathologic Conditions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,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     Signs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, and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Symptoms</a:t>
            </a:r>
          </a:p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C24 Occupational Diseases</a:t>
            </a:r>
          </a:p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C25 Substance-Related Disorders</a:t>
            </a:r>
          </a:p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C26 Wounds and Injuries</a:t>
            </a:r>
            <a:endParaRPr lang="en-US" sz="1100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3276600" y="838200"/>
            <a:ext cx="1905000" cy="304800"/>
          </a:xfrm>
          <a:prstGeom prst="rect">
            <a:avLst/>
          </a:prstGeom>
          <a:solidFill>
            <a:srgbClr val="FFFFFF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Verdana" charset="0"/>
              </a:rPr>
              <a:t>C   Diseases</a:t>
            </a:r>
            <a:endParaRPr lang="en-US" sz="1600" b="1" u="sng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6019800" y="838200"/>
            <a:ext cx="2819400" cy="304800"/>
          </a:xfrm>
          <a:prstGeom prst="rect">
            <a:avLst/>
          </a:prstGeom>
          <a:solidFill>
            <a:srgbClr val="FFFFFF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Verdana" charset="0"/>
              </a:rPr>
              <a:t>D   Chemicals &amp; Drugs</a:t>
            </a:r>
            <a:endParaRPr lang="en-US" sz="1600" b="1" u="sng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19800" y="1295400"/>
            <a:ext cx="2895600" cy="33085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D1  Inorganic Chemicals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D2  Organic Chemicals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D3  Heterocyclic Compounds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D4  Polycyclic Compounds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D5  Macromolecular Substances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D6  Hormones, Hormone Substitutes, </a:t>
            </a:r>
            <a:endParaRPr lang="en-US" sz="1100" dirty="0" smtClean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    &amp; Hormone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Antagonists 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D8  Enzymes, &amp; Coenzymes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D9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Carbohydrates</a:t>
            </a:r>
            <a:endParaRPr lang="en-US" sz="1100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D10 Lipids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D12 Amino Acids, Peptides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,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     &amp;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Proteins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D13 Nucleic Acids, Nucleotides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,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  &amp; </a:t>
            </a:r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Nucleosides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D20 Complex Mixtures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D23 Biologic Factors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D25 Biomedical and Dental Materials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D26 Pharmaceutical Preparations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D27 Chemical Actions and Uses</a:t>
            </a:r>
          </a:p>
        </p:txBody>
      </p:sp>
    </p:spTree>
    <p:extLst>
      <p:ext uri="{BB962C8B-B14F-4D97-AF65-F5344CB8AC3E}">
        <p14:creationId xmlns:p14="http://schemas.microsoft.com/office/powerpoint/2010/main" val="99846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253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HD:Desktop Folder:New Hard Disk:Microsoft Office:Msoft Office 98:Templates:Blank Presentation</Template>
  <TotalTime>11787</TotalTime>
  <Words>1345</Words>
  <Application>Microsoft Macintosh PowerPoint</Application>
  <PresentationFormat>On-screen Show (4:3)</PresentationFormat>
  <Paragraphs>919</Paragraphs>
  <Slides>70</Slides>
  <Notes>66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뿿콰뿿컐뿿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Edwards</dc:creator>
  <cp:lastModifiedBy>TTUHSCPSL</cp:lastModifiedBy>
  <cp:revision>1737</cp:revision>
  <dcterms:created xsi:type="dcterms:W3CDTF">2010-01-21T01:54:01Z</dcterms:created>
  <dcterms:modified xsi:type="dcterms:W3CDTF">2013-04-03T21:39:49Z</dcterms:modified>
</cp:coreProperties>
</file>