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1" r:id="rId1"/>
    <p:sldMasterId id="2147483873" r:id="rId2"/>
    <p:sldMasterId id="2147483885" r:id="rId3"/>
  </p:sldMasterIdLst>
  <p:notesMasterIdLst>
    <p:notesMasterId r:id="rId51"/>
  </p:notesMasterIdLst>
  <p:sldIdLst>
    <p:sldId id="268" r:id="rId4"/>
    <p:sldId id="256" r:id="rId5"/>
    <p:sldId id="257" r:id="rId6"/>
    <p:sldId id="302" r:id="rId7"/>
    <p:sldId id="304" r:id="rId8"/>
    <p:sldId id="297" r:id="rId9"/>
    <p:sldId id="259" r:id="rId10"/>
    <p:sldId id="267" r:id="rId11"/>
    <p:sldId id="312" r:id="rId12"/>
    <p:sldId id="313" r:id="rId13"/>
    <p:sldId id="260" r:id="rId14"/>
    <p:sldId id="305" r:id="rId15"/>
    <p:sldId id="262" r:id="rId16"/>
    <p:sldId id="289" r:id="rId17"/>
    <p:sldId id="270" r:id="rId18"/>
    <p:sldId id="275" r:id="rId19"/>
    <p:sldId id="276" r:id="rId20"/>
    <p:sldId id="279" r:id="rId21"/>
    <p:sldId id="277" r:id="rId22"/>
    <p:sldId id="263" r:id="rId23"/>
    <p:sldId id="264" r:id="rId24"/>
    <p:sldId id="287" r:id="rId25"/>
    <p:sldId id="292" r:id="rId26"/>
    <p:sldId id="309" r:id="rId27"/>
    <p:sldId id="278" r:id="rId28"/>
    <p:sldId id="271" r:id="rId29"/>
    <p:sldId id="272" r:id="rId30"/>
    <p:sldId id="273" r:id="rId31"/>
    <p:sldId id="274" r:id="rId32"/>
    <p:sldId id="301" r:id="rId33"/>
    <p:sldId id="310" r:id="rId34"/>
    <p:sldId id="300" r:id="rId35"/>
    <p:sldId id="280" r:id="rId36"/>
    <p:sldId id="282" r:id="rId37"/>
    <p:sldId id="283" r:id="rId38"/>
    <p:sldId id="284" r:id="rId39"/>
    <p:sldId id="290" r:id="rId40"/>
    <p:sldId id="285" r:id="rId41"/>
    <p:sldId id="306" r:id="rId42"/>
    <p:sldId id="286" r:id="rId43"/>
    <p:sldId id="294" r:id="rId44"/>
    <p:sldId id="307" r:id="rId45"/>
    <p:sldId id="266" r:id="rId46"/>
    <p:sldId id="281" r:id="rId47"/>
    <p:sldId id="261" r:id="rId48"/>
    <p:sldId id="308" r:id="rId49"/>
    <p:sldId id="295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 showGuides="1">
      <p:cViewPr varScale="1">
        <p:scale>
          <a:sx n="151" d="100"/>
          <a:sy n="151" d="100"/>
        </p:scale>
        <p:origin x="-600" y="-120"/>
      </p:cViewPr>
      <p:guideLst>
        <p:guide orient="horz" pos="1981"/>
        <p:guide pos="290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50" Type="http://schemas.openxmlformats.org/officeDocument/2006/relationships/slide" Target="slides/slide47.xml"/><Relationship Id="rId51" Type="http://schemas.openxmlformats.org/officeDocument/2006/relationships/notesMaster" Target="notesMasters/notes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88428-3FE1-DE46-B5E9-4C018D3D16F7}" type="datetimeFigureOut">
              <a:rPr lang="en-US" smtClean="0"/>
              <a:t>6/19/2014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8B66AB-19CF-DF47-A404-5510B29BE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417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2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These are the Reference Librarians at the Lubbock campus.  Our office hours are Monday – Friday 8:00am – 5:00pm</a:t>
            </a:r>
            <a:r>
              <a:rPr lang="en-US" altLang="en-US" baseline="0" dirty="0" smtClean="0">
                <a:ea typeface="ＭＳ Ｐゴシック" pitchFamily="34" charset="-128"/>
              </a:rPr>
              <a:t> Central Time.  Feel free to give us a call or send us an e-mail!  We will be happy to help you.</a:t>
            </a:r>
            <a:endParaRPr lang="en-US" altLang="en-US" dirty="0" smtClean="0">
              <a:ea typeface="ＭＳ Ｐゴシック" pitchFamily="34" charset="-128"/>
            </a:endParaRPr>
          </a:p>
          <a:p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192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0638891-AFAC-456B-BEAB-5C45C47E76B2}" type="slidenum">
              <a:rPr lang="en-US" altLang="en-US">
                <a:solidFill>
                  <a:prstClr val="black"/>
                </a:solidFill>
              </a:rPr>
              <a:pPr eaLnBrk="1" hangingPunct="1"/>
              <a:t>12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0576-8EB7-144D-877C-43F8646783CF}" type="datetimeFigureOut">
              <a:rPr lang="en-US" smtClean="0"/>
              <a:t>6/19/2014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0576-8EB7-144D-877C-43F8646783CF}" type="datetimeFigureOut">
              <a:rPr lang="en-US" smtClean="0"/>
              <a:t>6/19/2014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9915-3696-3E40-9FF1-8FFD9A15685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0576-8EB7-144D-877C-43F8646783CF}" type="datetimeFigureOut">
              <a:rPr lang="en-US" smtClean="0"/>
              <a:t>6/19/2014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9915-3696-3E40-9FF1-8FFD9A15685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A45B764-DD3C-9141-A389-54693F1D15B1}" type="datetimeFigureOut">
              <a:rPr lang="en-US" smtClean="0">
                <a:solidFill>
                  <a:srgbClr val="DEDED7"/>
                </a:solidFill>
                <a:latin typeface="Franklin Gothic Medium"/>
              </a:rPr>
              <a:pPr/>
              <a:t>6/19/2014</a:t>
            </a:fld>
            <a:endParaRPr lang="en-US">
              <a:solidFill>
                <a:srgbClr val="DEDED7"/>
              </a:solidFill>
              <a:latin typeface="Franklin Gothic Medium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29D038E-8830-2946-BF06-2D976D5EDDD8}" type="slidenum">
              <a:rPr lang="en-US" smtClean="0">
                <a:latin typeface="Franklin Gothic Medium"/>
              </a:rPr>
              <a:pPr/>
              <a:t>‹#›</a:t>
            </a:fld>
            <a:endParaRPr lang="en-US">
              <a:latin typeface="Franklin Gothic Medium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DEDED7"/>
              </a:solidFill>
              <a:latin typeface="Franklin Gothic Medium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B764-DD3C-9141-A389-54693F1D15B1}" type="datetimeFigureOut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6/19/2014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038E-8830-2946-BF06-2D976D5EDDD8}" type="slidenum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A45B764-DD3C-9141-A389-54693F1D15B1}" type="datetimeFigureOut">
              <a:rPr lang="en-US" smtClean="0">
                <a:latin typeface="Franklin Gothic Medium"/>
              </a:rPr>
              <a:pPr/>
              <a:t>6/19/2014</a:t>
            </a:fld>
            <a:endParaRPr lang="en-US">
              <a:latin typeface="Franklin Gothic Medium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9D038E-8830-2946-BF06-2D976D5EDDD8}" type="slidenum">
              <a:rPr lang="en-US" smtClean="0">
                <a:solidFill>
                  <a:srgbClr val="DEDED7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DEDED7"/>
              </a:solidFill>
              <a:latin typeface="Franklin Gothic Medium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>
              <a:latin typeface="Franklin Gothic Medium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B764-DD3C-9141-A389-54693F1D15B1}" type="datetimeFigureOut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6/19/2014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038E-8830-2946-BF06-2D976D5EDDD8}" type="slidenum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B764-DD3C-9141-A389-54693F1D15B1}" type="datetimeFigureOut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6/19/2014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038E-8830-2946-BF06-2D976D5EDDD8}" type="slidenum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B764-DD3C-9141-A389-54693F1D15B1}" type="datetimeFigureOut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6/19/2014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038E-8830-2946-BF06-2D976D5EDDD8}" type="slidenum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B764-DD3C-9141-A389-54693F1D15B1}" type="datetimeFigureOut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6/19/2014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038E-8830-2946-BF06-2D976D5EDDD8}" type="slidenum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B764-DD3C-9141-A389-54693F1D15B1}" type="datetimeFigureOut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6/19/2014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29D038E-8830-2946-BF06-2D976D5EDDD8}" type="slidenum">
              <a:rPr lang="en-US" smtClean="0">
                <a:latin typeface="Franklin Gothic Medium"/>
              </a:rPr>
              <a:pPr/>
              <a:t>‹#›</a:t>
            </a:fld>
            <a:endParaRPr lang="en-US">
              <a:latin typeface="Franklin Gothic Medium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0576-8EB7-144D-877C-43F8646783CF}" type="datetimeFigureOut">
              <a:rPr lang="en-US" smtClean="0"/>
              <a:t>6/19/2014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9915-3696-3E40-9FF1-8FFD9A15685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B764-DD3C-9141-A389-54693F1D15B1}" type="datetimeFigureOut">
              <a:rPr lang="en-US" smtClean="0">
                <a:solidFill>
                  <a:srgbClr val="DEDED7"/>
                </a:solidFill>
                <a:latin typeface="Franklin Gothic Medium"/>
              </a:rPr>
              <a:pPr/>
              <a:t>6/19/2014</a:t>
            </a:fld>
            <a:endParaRPr lang="en-US">
              <a:solidFill>
                <a:srgbClr val="DEDED7"/>
              </a:solidFill>
              <a:latin typeface="Franklin Gothic Mediu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EDED7"/>
              </a:solidFill>
              <a:latin typeface="Franklin Gothic Mediu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038E-8830-2946-BF06-2D976D5EDDD8}" type="slidenum">
              <a:rPr lang="en-US" smtClean="0">
                <a:solidFill>
                  <a:srgbClr val="DEDED7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DEDED7"/>
              </a:solidFill>
              <a:latin typeface="Franklin Gothic Medium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B764-DD3C-9141-A389-54693F1D15B1}" type="datetimeFigureOut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6/19/2014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038E-8830-2946-BF06-2D976D5EDDD8}" type="slidenum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B764-DD3C-9141-A389-54693F1D15B1}" type="datetimeFigureOut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6/19/2014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9D038E-8830-2946-BF06-2D976D5EDDD8}" type="slidenum">
              <a:rPr lang="en-US" smtClean="0">
                <a:solidFill>
                  <a:srgbClr val="DEDED7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DEDED7"/>
              </a:solidFill>
              <a:latin typeface="Franklin Gothic Medium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A45B764-DD3C-9141-A389-54693F1D15B1}" type="datetimeFigureOut">
              <a:rPr lang="en-US" smtClean="0">
                <a:solidFill>
                  <a:srgbClr val="DEDED7"/>
                </a:solidFill>
                <a:latin typeface="Franklin Gothic Medium"/>
              </a:rPr>
              <a:pPr/>
              <a:t>6/19/2014</a:t>
            </a:fld>
            <a:endParaRPr lang="en-US">
              <a:solidFill>
                <a:srgbClr val="DEDED7"/>
              </a:solidFill>
              <a:latin typeface="Franklin Gothic Medium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29D038E-8830-2946-BF06-2D976D5EDDD8}" type="slidenum">
              <a:rPr lang="en-US" smtClean="0">
                <a:latin typeface="Franklin Gothic Medium"/>
              </a:rPr>
              <a:pPr/>
              <a:t>‹#›</a:t>
            </a:fld>
            <a:endParaRPr lang="en-US">
              <a:latin typeface="Franklin Gothic Medium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DEDED7"/>
              </a:solidFill>
              <a:latin typeface="Franklin Gothic Medium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B764-DD3C-9141-A389-54693F1D15B1}" type="datetimeFigureOut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6/19/2014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038E-8830-2946-BF06-2D976D5EDDD8}" type="slidenum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A45B764-DD3C-9141-A389-54693F1D15B1}" type="datetimeFigureOut">
              <a:rPr lang="en-US" smtClean="0">
                <a:latin typeface="Franklin Gothic Medium"/>
              </a:rPr>
              <a:pPr/>
              <a:t>6/19/2014</a:t>
            </a:fld>
            <a:endParaRPr lang="en-US">
              <a:latin typeface="Franklin Gothic Medium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9D038E-8830-2946-BF06-2D976D5EDDD8}" type="slidenum">
              <a:rPr lang="en-US" smtClean="0">
                <a:solidFill>
                  <a:srgbClr val="DEDED7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DEDED7"/>
              </a:solidFill>
              <a:latin typeface="Franklin Gothic Medium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>
              <a:latin typeface="Franklin Gothic Medium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B764-DD3C-9141-A389-54693F1D15B1}" type="datetimeFigureOut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6/19/2014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038E-8830-2946-BF06-2D976D5EDDD8}" type="slidenum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B764-DD3C-9141-A389-54693F1D15B1}" type="datetimeFigureOut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6/19/2014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038E-8830-2946-BF06-2D976D5EDDD8}" type="slidenum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B764-DD3C-9141-A389-54693F1D15B1}" type="datetimeFigureOut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6/19/2014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038E-8830-2946-BF06-2D976D5EDDD8}" type="slidenum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B764-DD3C-9141-A389-54693F1D15B1}" type="datetimeFigureOut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6/19/2014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038E-8830-2946-BF06-2D976D5EDDD8}" type="slidenum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0576-8EB7-144D-877C-43F8646783CF}" type="datetimeFigureOut">
              <a:rPr lang="en-US" smtClean="0"/>
              <a:t>6/19/2014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B764-DD3C-9141-A389-54693F1D15B1}" type="datetimeFigureOut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6/19/2014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29D038E-8830-2946-BF06-2D976D5EDDD8}" type="slidenum">
              <a:rPr lang="en-US" smtClean="0">
                <a:latin typeface="Franklin Gothic Medium"/>
              </a:rPr>
              <a:pPr/>
              <a:t>‹#›</a:t>
            </a:fld>
            <a:endParaRPr lang="en-US">
              <a:latin typeface="Franklin Gothic Medium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B764-DD3C-9141-A389-54693F1D15B1}" type="datetimeFigureOut">
              <a:rPr lang="en-US" smtClean="0">
                <a:solidFill>
                  <a:srgbClr val="DEDED7"/>
                </a:solidFill>
                <a:latin typeface="Franklin Gothic Medium"/>
              </a:rPr>
              <a:pPr/>
              <a:t>6/19/2014</a:t>
            </a:fld>
            <a:endParaRPr lang="en-US">
              <a:solidFill>
                <a:srgbClr val="DEDED7"/>
              </a:solidFill>
              <a:latin typeface="Franklin Gothic Mediu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EDED7"/>
              </a:solidFill>
              <a:latin typeface="Franklin Gothic Mediu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038E-8830-2946-BF06-2D976D5EDDD8}" type="slidenum">
              <a:rPr lang="en-US" smtClean="0">
                <a:solidFill>
                  <a:srgbClr val="DEDED7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DEDED7"/>
              </a:solidFill>
              <a:latin typeface="Franklin Gothic Medium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B764-DD3C-9141-A389-54693F1D15B1}" type="datetimeFigureOut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6/19/2014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D038E-8830-2946-BF06-2D976D5EDDD8}" type="slidenum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5B764-DD3C-9141-A389-54693F1D15B1}" type="datetimeFigureOut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6/19/2014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9D038E-8830-2946-BF06-2D976D5EDDD8}" type="slidenum">
              <a:rPr lang="en-US" smtClean="0">
                <a:solidFill>
                  <a:srgbClr val="DEDED7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DEDED7"/>
              </a:solidFill>
              <a:latin typeface="Franklin Gothic Medium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0576-8EB7-144D-877C-43F8646783CF}" type="datetimeFigureOut">
              <a:rPr lang="en-US" smtClean="0"/>
              <a:t>6/19/2014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9915-3696-3E40-9FF1-8FFD9A15685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0576-8EB7-144D-877C-43F8646783CF}" type="datetimeFigureOut">
              <a:rPr lang="en-US" smtClean="0"/>
              <a:t>6/19/2014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9915-3696-3E40-9FF1-8FFD9A15685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0576-8EB7-144D-877C-43F8646783CF}" type="datetimeFigureOut">
              <a:rPr lang="en-US" smtClean="0"/>
              <a:t>6/19/2014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9915-3696-3E40-9FF1-8FFD9A15685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0576-8EB7-144D-877C-43F8646783CF}" type="datetimeFigureOut">
              <a:rPr lang="en-US" smtClean="0"/>
              <a:t>6/19/2014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9915-3696-3E40-9FF1-8FFD9A15685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0576-8EB7-144D-877C-43F8646783CF}" type="datetimeFigureOut">
              <a:rPr lang="en-US" smtClean="0"/>
              <a:t>6/19/2014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9915-3696-3E40-9FF1-8FFD9A15685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0576-8EB7-144D-877C-43F8646783CF}" type="datetimeFigureOut">
              <a:rPr lang="en-US" smtClean="0"/>
              <a:t>6/19/2014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9915-3696-3E40-9FF1-8FFD9A15685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CDD10576-8EB7-144D-877C-43F8646783CF}" type="datetimeFigureOut">
              <a:rPr lang="en-US" smtClean="0"/>
              <a:t>6/19/2014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36E69915-3696-3E40-9FF1-8FFD9A15685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1A45B764-DD3C-9141-A389-54693F1D15B1}" type="datetimeFigureOut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6/19/2014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229D038E-8830-2946-BF06-2D976D5EDDD8}" type="slidenum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1A45B764-DD3C-9141-A389-54693F1D15B1}" type="datetimeFigureOut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6/19/2014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229D038E-8830-2946-BF06-2D976D5EDDD8}" type="slidenum">
              <a:rPr lang="en-US" smtClean="0">
                <a:solidFill>
                  <a:srgbClr val="2D2F2B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2D2F2B"/>
              </a:solidFill>
              <a:latin typeface="Franklin Gothic Medium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mylibrary@ttuhsc.edu" TargetMode="External"/><Relationship Id="rId3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1.jpeg"/><Relationship Id="rId3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3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32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png"/><Relationship Id="rId3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27.jpe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hyperlink" Target="mailto:mylibrary@ttuhsc.edu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8.emf"/><Relationship Id="rId3" Type="http://schemas.openxmlformats.org/officeDocument/2006/relationships/image" Target="../media/image89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1" descr="RW shadow_MG_565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4"/>
          <a:stretch/>
        </p:blipFill>
        <p:spPr bwMode="auto">
          <a:xfrm>
            <a:off x="766779" y="490426"/>
            <a:ext cx="4033838" cy="5701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914930" y="490426"/>
            <a:ext cx="3384131" cy="5666400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b="1" dirty="0"/>
              <a:t>We look forward to seeing </a:t>
            </a:r>
            <a:r>
              <a:rPr lang="en-US" sz="2200" b="1" dirty="0" smtClean="0"/>
              <a:t>YOU</a:t>
            </a:r>
            <a:endParaRPr lang="en-US" sz="2200" b="1" dirty="0"/>
          </a:p>
          <a:p>
            <a:pPr algn="ctr">
              <a:defRPr/>
            </a:pPr>
            <a:r>
              <a:rPr lang="en-US" sz="2200" b="1" dirty="0"/>
              <a:t>at the </a:t>
            </a:r>
          </a:p>
          <a:p>
            <a:pPr algn="ctr">
              <a:defRPr/>
            </a:pPr>
            <a:r>
              <a:rPr lang="en-US" sz="2200" b="1" dirty="0"/>
              <a:t>Library</a:t>
            </a:r>
            <a:r>
              <a:rPr lang="en-US" sz="2200" b="1" dirty="0" smtClean="0"/>
              <a:t>!</a:t>
            </a:r>
          </a:p>
          <a:p>
            <a:pPr algn="ctr">
              <a:defRPr/>
            </a:pPr>
            <a:endParaRPr lang="en-US" b="1" dirty="0" smtClean="0"/>
          </a:p>
          <a:p>
            <a:pPr algn="ctr">
              <a:defRPr/>
            </a:pPr>
            <a:endParaRPr lang="en-US" b="1" dirty="0"/>
          </a:p>
          <a:p>
            <a:pPr algn="ctr">
              <a:defRPr/>
            </a:pPr>
            <a:endParaRPr lang="en-US" b="1" dirty="0"/>
          </a:p>
          <a:p>
            <a:pPr algn="ctr">
              <a:defRPr/>
            </a:pPr>
            <a:r>
              <a:rPr lang="en-US" sz="1600" b="1" dirty="0" smtClean="0">
                <a:latin typeface="Calibri"/>
                <a:cs typeface="Calibri"/>
              </a:rPr>
              <a:t>Richard Wood MLS</a:t>
            </a:r>
          </a:p>
          <a:p>
            <a:pPr algn="ctr">
              <a:defRPr/>
            </a:pPr>
            <a:r>
              <a:rPr lang="en-US" sz="1600" b="1" dirty="0" smtClean="0">
                <a:latin typeface="Calibri"/>
                <a:cs typeface="Calibri"/>
              </a:rPr>
              <a:t>Executive Director of Libraries</a:t>
            </a:r>
            <a:endParaRPr lang="en-US" sz="1600" b="1" dirty="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ottle_PNG209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460" y="6600"/>
            <a:ext cx="2194560" cy="6858000"/>
          </a:xfrm>
          <a:prstGeom prst="rect">
            <a:avLst/>
          </a:prstGeom>
        </p:spPr>
      </p:pic>
      <p:pic>
        <p:nvPicPr>
          <p:cNvPr id="5" name="Picture 4" descr="bread_PNG23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95756">
            <a:off x="930371" y="-60494"/>
            <a:ext cx="4529777" cy="58984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Eat, drink and be merry!</a:t>
            </a:r>
            <a:endParaRPr lang="en-US" dirty="0"/>
          </a:p>
        </p:txBody>
      </p:sp>
      <p:pic>
        <p:nvPicPr>
          <p:cNvPr id="3" name="Picture 2" descr=" coffee cup_PNG196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336" y="1418969"/>
            <a:ext cx="4665669" cy="5439031"/>
          </a:xfrm>
          <a:prstGeom prst="rect">
            <a:avLst/>
          </a:prstGeom>
        </p:spPr>
      </p:pic>
      <p:pic>
        <p:nvPicPr>
          <p:cNvPr id="4" name="Picture 3" descr="apple_PNG256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10206"/>
            <a:ext cx="4210020" cy="42100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59512" y="3547378"/>
            <a:ext cx="237006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rgbClr val="2D2F2B">
                      <a:satMod val="155000"/>
                    </a:srgbClr>
                  </a:solidFill>
                  <a:prstDash val="solid"/>
                </a:ln>
                <a:solidFill>
                  <a:srgbClr val="DEDED7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Medium"/>
              </a:rPr>
              <a:t>Please</a:t>
            </a:r>
          </a:p>
          <a:p>
            <a:pPr algn="ctr"/>
            <a:r>
              <a:rPr lang="en-US" sz="3600" b="1" dirty="0" smtClean="0">
                <a:ln w="12700">
                  <a:solidFill>
                    <a:srgbClr val="2D2F2B">
                      <a:satMod val="155000"/>
                    </a:srgbClr>
                  </a:solidFill>
                  <a:prstDash val="solid"/>
                </a:ln>
                <a:solidFill>
                  <a:srgbClr val="DEDED7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Medium"/>
              </a:rPr>
              <a:t>Clean Up… Thank YOU!</a:t>
            </a:r>
            <a:endParaRPr lang="en-US" sz="3600" b="1" dirty="0">
              <a:ln w="12700">
                <a:solidFill>
                  <a:srgbClr val="2D2F2B">
                    <a:satMod val="155000"/>
                  </a:srgbClr>
                </a:solidFill>
                <a:prstDash val="solid"/>
              </a:ln>
              <a:solidFill>
                <a:srgbClr val="DEDED7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81275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00100" y="1501248"/>
            <a:ext cx="7543800" cy="1524000"/>
          </a:xfrm>
        </p:spPr>
        <p:txBody>
          <a:bodyPr/>
          <a:lstStyle/>
          <a:p>
            <a:r>
              <a:rPr lang="en-US" dirty="0" smtClean="0"/>
              <a:t>Need Help?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429000"/>
            <a:ext cx="6858000" cy="2286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			from </a:t>
            </a:r>
            <a:r>
              <a:rPr lang="en-US" dirty="0"/>
              <a:t>library homepage</a:t>
            </a:r>
            <a:endParaRPr lang="en-US" dirty="0" smtClean="0">
              <a:hlinkClick r:id="rId2"/>
            </a:endParaRPr>
          </a:p>
          <a:p>
            <a:endParaRPr lang="en-US" dirty="0">
              <a:hlinkClick r:id="rId2"/>
            </a:endParaRPr>
          </a:p>
          <a:p>
            <a:r>
              <a:rPr lang="en-US" dirty="0" smtClean="0">
                <a:hlinkClick r:id="rId2"/>
              </a:rPr>
              <a:t>mylibrary@ttuhsc.edu</a:t>
            </a:r>
            <a:endParaRPr lang="en-US" dirty="0" smtClean="0"/>
          </a:p>
          <a:p>
            <a:r>
              <a:rPr lang="en-US" dirty="0" smtClean="0"/>
              <a:t>                  </a:t>
            </a:r>
            <a:endParaRPr lang="en-US" dirty="0"/>
          </a:p>
          <a:p>
            <a:r>
              <a:rPr lang="en-US" dirty="0" smtClean="0"/>
              <a:t>806-743-2200</a:t>
            </a:r>
            <a:endParaRPr lang="en-US" dirty="0"/>
          </a:p>
        </p:txBody>
      </p:sp>
      <p:pic>
        <p:nvPicPr>
          <p:cNvPr id="5" name="Picture 4" descr="Screen Shot 2012-06-18 at 9.54.3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57" y="3274786"/>
            <a:ext cx="2367167" cy="649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Reference Librarians</a:t>
            </a:r>
            <a:endParaRPr lang="en-US" dirty="0"/>
          </a:p>
        </p:txBody>
      </p:sp>
      <p:sp>
        <p:nvSpPr>
          <p:cNvPr id="2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152400" y="741553"/>
            <a:ext cx="4114800" cy="3746499"/>
          </a:xfrm>
        </p:spPr>
        <p:txBody>
          <a:bodyPr rtlCol="0">
            <a:normAutofit/>
          </a:bodyPr>
          <a:lstStyle/>
          <a:p>
            <a:pPr marL="4572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 smtClean="0">
                <a:ea typeface="+mn-ea"/>
                <a:cs typeface="+mn-cs"/>
              </a:rPr>
              <a:t>Available </a:t>
            </a:r>
            <a:r>
              <a:rPr lang="en-US" sz="2800" dirty="0" smtClean="0"/>
              <a:t>on</a:t>
            </a:r>
            <a:r>
              <a:rPr lang="en-US" sz="2800" dirty="0"/>
              <a:t> </a:t>
            </a:r>
            <a:r>
              <a:rPr lang="en-US" sz="2800" dirty="0" smtClean="0">
                <a:ea typeface="+mn-ea"/>
                <a:cs typeface="+mn-cs"/>
              </a:rPr>
              <a:t>2</a:t>
            </a:r>
            <a:r>
              <a:rPr lang="en-US" sz="2800" baseline="30000" dirty="0" smtClean="0">
                <a:ea typeface="+mn-ea"/>
                <a:cs typeface="+mn-cs"/>
              </a:rPr>
              <a:t>nd</a:t>
            </a:r>
            <a:r>
              <a:rPr lang="en-US" sz="2800" dirty="0" smtClean="0">
                <a:ea typeface="+mn-ea"/>
                <a:cs typeface="+mn-cs"/>
              </a:rPr>
              <a:t> floor of library, across from circulation and reading room area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en-US" sz="2800" dirty="0">
              <a:ea typeface="+mn-ea"/>
              <a:cs typeface="+mn-cs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ea typeface="+mn-ea"/>
                <a:cs typeface="+mn-cs"/>
              </a:rPr>
              <a:t>8am–5pm </a:t>
            </a:r>
            <a:endParaRPr lang="en-US" sz="2800" dirty="0">
              <a:ea typeface="+mn-ea"/>
              <a:cs typeface="+mn-cs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dirty="0">
                <a:ea typeface="+mn-ea"/>
                <a:cs typeface="+mn-cs"/>
              </a:rPr>
              <a:t>Monday–Friday</a:t>
            </a:r>
          </a:p>
        </p:txBody>
      </p:sp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6969125" y="6282552"/>
            <a:ext cx="2019300" cy="369332"/>
          </a:xfrm>
          <a:prstGeom prst="rect">
            <a:avLst/>
          </a:prstGeom>
          <a:solidFill>
            <a:schemeClr val="tx2">
              <a:alpha val="8196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F2F2F2"/>
                </a:solidFill>
                <a:latin typeface="Franklin Gothic Medium" charset="0"/>
              </a:rPr>
              <a:t>Margaret Vugrin</a:t>
            </a:r>
          </a:p>
        </p:txBody>
      </p:sp>
      <p:pic>
        <p:nvPicPr>
          <p:cNvPr id="12" name="Picture 1" descr="peggy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6" b="5321"/>
          <a:stretch>
            <a:fillRect/>
          </a:stretch>
        </p:blipFill>
        <p:spPr bwMode="auto">
          <a:xfrm>
            <a:off x="7223123" y="1751160"/>
            <a:ext cx="1525588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6942138" y="3727598"/>
            <a:ext cx="2046287" cy="369332"/>
          </a:xfrm>
          <a:prstGeom prst="rect">
            <a:avLst/>
          </a:prstGeom>
          <a:solidFill>
            <a:schemeClr val="tx2">
              <a:alpha val="7294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F2F2F2"/>
                </a:solidFill>
                <a:latin typeface="Franklin Gothic Medium" charset="0"/>
              </a:rPr>
              <a:t>Peggy Edwards</a:t>
            </a:r>
          </a:p>
        </p:txBody>
      </p:sp>
      <p:pic>
        <p:nvPicPr>
          <p:cNvPr id="16" name="Picture 2" descr="margaret 1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23" y="4270522"/>
            <a:ext cx="1482725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jennifer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3" y="1741636"/>
            <a:ext cx="1544638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4433886" y="3719659"/>
            <a:ext cx="2224712" cy="369332"/>
          </a:xfrm>
          <a:prstGeom prst="rect">
            <a:avLst/>
          </a:prstGeom>
          <a:solidFill>
            <a:schemeClr val="tx2">
              <a:alpha val="7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FFFFFF"/>
                </a:solidFill>
                <a:latin typeface="Franklin Gothic Medium" charset="0"/>
              </a:rPr>
              <a:t>Jennifer  </a:t>
            </a:r>
            <a:r>
              <a:rPr lang="en-US" sz="1800" b="1" dirty="0" err="1">
                <a:solidFill>
                  <a:srgbClr val="FFFFFF"/>
                </a:solidFill>
                <a:latin typeface="Franklin Gothic Medium" charset="0"/>
              </a:rPr>
              <a:t>Teichelman</a:t>
            </a:r>
            <a:endParaRPr lang="en-US" sz="1800" b="1" dirty="0">
              <a:solidFill>
                <a:srgbClr val="FFFFFF"/>
              </a:solidFill>
              <a:latin typeface="Franklin Gothic Medium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242" y="4270520"/>
            <a:ext cx="1572419" cy="2355263"/>
          </a:xfrm>
          <a:prstGeom prst="rect">
            <a:avLst/>
          </a:prstGeom>
        </p:spPr>
      </p:pic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4495798" y="6270773"/>
            <a:ext cx="2160588" cy="369332"/>
          </a:xfrm>
          <a:prstGeom prst="rect">
            <a:avLst/>
          </a:prstGeom>
          <a:solidFill>
            <a:schemeClr val="tx2">
              <a:alpha val="7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2F2F2"/>
                </a:solidFill>
                <a:latin typeface="Franklin Gothic Medium" charset="0"/>
              </a:rPr>
              <a:t>Micah </a:t>
            </a:r>
            <a:r>
              <a:rPr lang="en-US" sz="1800" dirty="0" smtClean="0">
                <a:solidFill>
                  <a:srgbClr val="F2F2F2"/>
                </a:solidFill>
                <a:latin typeface="Franklin Gothic Medium" charset="0"/>
              </a:rPr>
              <a:t>Walsleben</a:t>
            </a:r>
            <a:endParaRPr lang="en-US" sz="1800" dirty="0">
              <a:solidFill>
                <a:srgbClr val="F2F2F2"/>
              </a:solidFill>
              <a:latin typeface="Franklin Gothic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30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Raider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663575"/>
            <a:ext cx="8234362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572000" y="2171700"/>
            <a:ext cx="2249488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>
                <a:latin typeface="Calibri" charset="0"/>
              </a:rPr>
              <a:t>eRaider</a:t>
            </a:r>
            <a:r>
              <a:rPr lang="en-US" sz="1800" dirty="0">
                <a:latin typeface="Calibri" charset="0"/>
              </a:rPr>
              <a:t> Username  </a:t>
            </a:r>
            <a:r>
              <a:rPr lang="en-US" sz="1800" dirty="0" err="1">
                <a:latin typeface="Calibri" charset="0"/>
              </a:rPr>
              <a:t>eRaiderPassword</a:t>
            </a:r>
            <a:endParaRPr lang="en-US" sz="1800" dirty="0">
              <a:latin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Proxy server </a:t>
            </a:r>
            <a:br>
              <a:rPr lang="en-US" dirty="0" smtClean="0"/>
            </a:br>
            <a:r>
              <a:rPr lang="en-US" dirty="0" smtClean="0"/>
              <a:t>(off campus)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3023632"/>
          </a:xfrm>
        </p:spPr>
        <p:txBody>
          <a:bodyPr/>
          <a:lstStyle/>
          <a:p>
            <a:r>
              <a:rPr lang="en-US" dirty="0" smtClean="0"/>
              <a:t>Upper</a:t>
            </a:r>
            <a:br>
              <a:rPr lang="en-US" dirty="0" smtClean="0"/>
            </a:br>
            <a:r>
              <a:rPr lang="en-US" dirty="0" smtClean="0"/>
              <a:t> Left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Screen shot 2012-06-24 at 11.28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28" y="254000"/>
            <a:ext cx="2120900" cy="294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ight Arrow 7"/>
          <p:cNvSpPr/>
          <p:nvPr/>
        </p:nvSpPr>
        <p:spPr>
          <a:xfrm flipH="1">
            <a:off x="2589437" y="2240189"/>
            <a:ext cx="776062" cy="358322"/>
          </a:xfrm>
          <a:prstGeom prst="rightArrow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4-06-12 at 4.13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13" y="253999"/>
            <a:ext cx="4362450" cy="5825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0405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00100" y="1356902"/>
            <a:ext cx="7543800" cy="16764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Databases = 600+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Screen Shot 2012-06-18 at 10.51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3167786"/>
            <a:ext cx="5956300" cy="33909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052906" y="3692365"/>
            <a:ext cx="1530658" cy="412132"/>
          </a:xfrm>
          <a:prstGeom prst="roundRect">
            <a:avLst/>
          </a:prstGeom>
          <a:noFill/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366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6-22 at 11.11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836792"/>
            <a:ext cx="7616512" cy="4233181"/>
          </a:xfrm>
          <a:prstGeom prst="rect">
            <a:avLst/>
          </a:prstGeom>
        </p:spPr>
      </p:pic>
      <p:pic>
        <p:nvPicPr>
          <p:cNvPr id="7" name="Picture 6" descr="Screen Shot 2012-06-22 at 11.13.2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361" y="3673704"/>
            <a:ext cx="2350838" cy="608699"/>
          </a:xfrm>
          <a:prstGeom prst="rect">
            <a:avLst/>
          </a:prstGeom>
          <a:ln w="57150" cmpd="sng">
            <a:solidFill>
              <a:schemeClr val="accent1"/>
            </a:solidFill>
          </a:ln>
        </p:spPr>
      </p:pic>
      <p:pic>
        <p:nvPicPr>
          <p:cNvPr id="8" name="Picture 7" descr="Screen Shot 2012-06-22 at 11.14.2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" y="4876800"/>
            <a:ext cx="7616513" cy="19812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6163278" y="4282403"/>
            <a:ext cx="413510" cy="1584997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6109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-375751"/>
            <a:ext cx="7543800" cy="1676400"/>
          </a:xfrm>
        </p:spPr>
        <p:txBody>
          <a:bodyPr/>
          <a:lstStyle/>
          <a:p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Why MESH?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Screen Shot 2012-06-22 at 11.20.50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0"/>
          <a:stretch/>
        </p:blipFill>
        <p:spPr>
          <a:xfrm>
            <a:off x="538761" y="1703117"/>
            <a:ext cx="8096083" cy="4850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2962761" y="153128"/>
            <a:ext cx="45084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Colon Cancer (Keyword) Results</a:t>
            </a:r>
            <a:r>
              <a:rPr lang="en-US" dirty="0">
                <a:solidFill>
                  <a:srgbClr val="FFFFFF"/>
                </a:solidFill>
              </a:rPr>
              <a:t>: </a:t>
            </a:r>
            <a:r>
              <a:rPr lang="en-US" dirty="0" smtClean="0">
                <a:solidFill>
                  <a:srgbClr val="FFFFFF"/>
                </a:solidFill>
              </a:rPr>
              <a:t>107,714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9812" y="1154668"/>
            <a:ext cx="8345032" cy="369332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Colonic Neoplasms + 4 subheadings + Major concept   =      Results</a:t>
            </a:r>
            <a:r>
              <a:rPr lang="en-US" dirty="0">
                <a:solidFill>
                  <a:srgbClr val="FFFFFF"/>
                </a:solidFill>
              </a:rPr>
              <a:t>: </a:t>
            </a:r>
            <a:r>
              <a:rPr lang="en-US" dirty="0" smtClean="0">
                <a:solidFill>
                  <a:srgbClr val="FFFFFF"/>
                </a:solidFill>
              </a:rPr>
              <a:t>14,653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 descr="Screen shot 2012-06-25 at 12.08.3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11"/>
            <a:ext cx="195593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0384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6-24 at 9.53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407558"/>
            <a:ext cx="2518615" cy="613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/>
          <p:cNvGrpSpPr/>
          <p:nvPr/>
        </p:nvGrpSpPr>
        <p:grpSpPr>
          <a:xfrm>
            <a:off x="3914323" y="2449286"/>
            <a:ext cx="4318000" cy="571500"/>
            <a:chOff x="3837215" y="961571"/>
            <a:chExt cx="4318000" cy="571500"/>
          </a:xfrm>
        </p:grpSpPr>
        <p:pic>
          <p:nvPicPr>
            <p:cNvPr id="3" name="Picture 2" descr="Screen shot 2012-06-24 at 9.55.31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7215" y="961571"/>
              <a:ext cx="4318000" cy="571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TextBox 3"/>
            <p:cNvSpPr txBox="1"/>
            <p:nvPr/>
          </p:nvSpPr>
          <p:spPr>
            <a:xfrm>
              <a:off x="6096000" y="1133933"/>
              <a:ext cx="68035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Britannic Bold"/>
                  <a:cs typeface="Britannic Bold"/>
                </a:rPr>
                <a:t>PAPER</a:t>
              </a:r>
              <a:endPara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Britannic Bold"/>
                <a:cs typeface="Britannic Bold"/>
              </a:endParaRPr>
            </a:p>
          </p:txBody>
        </p:sp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583714" cy="16002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Follow these links to PDFs</a:t>
            </a:r>
            <a:endParaRPr lang="en-US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3914324" y="3311071"/>
            <a:ext cx="443139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Visible in PubMed: Abstract format ONLY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829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1" y="4572000"/>
            <a:ext cx="8163585" cy="1600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to locate articles?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ln>
            <a:noFill/>
          </a:ln>
        </p:spPr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758952" y="1333500"/>
            <a:ext cx="7508167" cy="2123658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400" b="1" dirty="0" smtClean="0">
                <a:solidFill>
                  <a:schemeClr val="accent4"/>
                </a:solidFill>
                <a:latin typeface="Papyrus"/>
                <a:cs typeface="Papyrus"/>
              </a:rPr>
              <a:t>Gold Rush </a:t>
            </a:r>
            <a:r>
              <a:rPr lang="en-US" sz="4400" b="1" dirty="0" smtClean="0">
                <a:solidFill>
                  <a:schemeClr val="bg1"/>
                </a:solidFill>
                <a:latin typeface="Calibri" charset="0"/>
              </a:rPr>
              <a:t>– </a:t>
            </a:r>
          </a:p>
          <a:p>
            <a:pPr eaLnBrk="1" hangingPunct="1"/>
            <a:r>
              <a:rPr lang="en-US" sz="4400" b="1" dirty="0" smtClean="0">
                <a:solidFill>
                  <a:schemeClr val="bg1"/>
                </a:solidFill>
                <a:latin typeface="Calibri" charset="0"/>
              </a:rPr>
              <a:t>Most complete record </a:t>
            </a:r>
          </a:p>
          <a:p>
            <a:pPr eaLnBrk="1" hangingPunct="1"/>
            <a:r>
              <a:rPr lang="en-US" sz="4400" b="1" dirty="0" smtClean="0">
                <a:solidFill>
                  <a:schemeClr val="bg1"/>
                </a:solidFill>
                <a:latin typeface="Calibri" charset="0"/>
              </a:rPr>
              <a:t>of TTUHSC Journals</a:t>
            </a:r>
            <a:endParaRPr lang="en-US" sz="4400" b="1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6" name="Picture 5" descr="Screen shot 2012-06-24 at 3.37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040" y="3352800"/>
            <a:ext cx="5715000" cy="1816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493065" y="1699581"/>
            <a:ext cx="1632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Have your citation before you start looking!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968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Arial Black"/>
                <a:cs typeface="Arial Black"/>
              </a:rPr>
              <a:t>Welcome</a:t>
            </a:r>
            <a:endParaRPr lang="en-US" dirty="0">
              <a:latin typeface="Arial Black"/>
              <a:cs typeface="Arial Black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761999" y="4724400"/>
            <a:ext cx="8119610" cy="990600"/>
          </a:xfrm>
        </p:spPr>
        <p:txBody>
          <a:bodyPr/>
          <a:lstStyle/>
          <a:p>
            <a:r>
              <a:rPr lang="en-US" dirty="0" smtClean="0"/>
              <a:t>The Preston Smith Library of the Health Sciences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541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890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Picture 11" descr="gold rush.tiff cop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4"/>
          <a:stretch>
            <a:fillRect/>
          </a:stretch>
        </p:blipFill>
        <p:spPr bwMode="auto">
          <a:xfrm>
            <a:off x="1984375" y="769441"/>
            <a:ext cx="5232400" cy="6000750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541463" y="4060825"/>
            <a:ext cx="1295400" cy="1804988"/>
            <a:chOff x="1143000" y="3886200"/>
            <a:chExt cx="1295400" cy="1804988"/>
          </a:xfrm>
        </p:grpSpPr>
        <p:sp>
          <p:nvSpPr>
            <p:cNvPr id="37897" name="TextBox 12"/>
            <p:cNvSpPr txBox="1">
              <a:spLocks noChangeArrowheads="1"/>
            </p:cNvSpPr>
            <p:nvPr/>
          </p:nvSpPr>
          <p:spPr bwMode="auto">
            <a:xfrm>
              <a:off x="1752600" y="3886200"/>
              <a:ext cx="685800" cy="369888"/>
            </a:xfrm>
            <a:prstGeom prst="rect">
              <a:avLst/>
            </a:prstGeom>
            <a:solidFill>
              <a:srgbClr val="FBCD2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latin typeface="Calibri" charset="0"/>
                </a:rPr>
                <a:t>Print</a:t>
              </a:r>
            </a:p>
          </p:txBody>
        </p:sp>
        <p:sp>
          <p:nvSpPr>
            <p:cNvPr id="37898" name="TextBox 13"/>
            <p:cNvSpPr txBox="1">
              <a:spLocks noChangeArrowheads="1"/>
            </p:cNvSpPr>
            <p:nvPr/>
          </p:nvSpPr>
          <p:spPr bwMode="auto">
            <a:xfrm>
              <a:off x="1143000" y="5045075"/>
              <a:ext cx="1292225" cy="646113"/>
            </a:xfrm>
            <a:prstGeom prst="rect">
              <a:avLst/>
            </a:prstGeom>
            <a:solidFill>
              <a:srgbClr val="FBCD2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latin typeface="Calibri" charset="0"/>
                </a:rPr>
                <a:t>Full-text Electronic</a:t>
              </a:r>
            </a:p>
          </p:txBody>
        </p:sp>
      </p:grpSp>
      <p:sp>
        <p:nvSpPr>
          <p:cNvPr id="14" name="Rectangular Callout 13"/>
          <p:cNvSpPr/>
          <p:nvPr/>
        </p:nvSpPr>
        <p:spPr>
          <a:xfrm>
            <a:off x="6799263" y="3375025"/>
            <a:ext cx="1371600" cy="1295400"/>
          </a:xfrm>
          <a:prstGeom prst="wedgeRectCallout">
            <a:avLst>
              <a:gd name="adj1" fmla="val -75961"/>
              <a:gd name="adj2" fmla="val 78217"/>
            </a:avLst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Multiple electronic access options</a:t>
            </a:r>
          </a:p>
        </p:txBody>
      </p:sp>
      <p:sp>
        <p:nvSpPr>
          <p:cNvPr id="15" name="Line Callout 1 14"/>
          <p:cNvSpPr/>
          <p:nvPr/>
        </p:nvSpPr>
        <p:spPr>
          <a:xfrm>
            <a:off x="6951663" y="5219700"/>
            <a:ext cx="1447800" cy="517525"/>
          </a:xfrm>
          <a:prstGeom prst="borderCallout1">
            <a:avLst>
              <a:gd name="adj1" fmla="val 56183"/>
              <a:gd name="adj2" fmla="val -4985"/>
              <a:gd name="adj3" fmla="val 99398"/>
              <a:gd name="adj4" fmla="val -73821"/>
            </a:avLst>
          </a:prstGeom>
          <a:solidFill>
            <a:srgbClr val="800000"/>
          </a:solidFill>
          <a:ln w="5715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Check dates!</a:t>
            </a:r>
          </a:p>
        </p:txBody>
      </p:sp>
      <p:sp>
        <p:nvSpPr>
          <p:cNvPr id="16" name="Line Callout 1 15"/>
          <p:cNvSpPr/>
          <p:nvPr/>
        </p:nvSpPr>
        <p:spPr>
          <a:xfrm>
            <a:off x="7104063" y="6169025"/>
            <a:ext cx="1447800" cy="517525"/>
          </a:xfrm>
          <a:prstGeom prst="borderCallout1">
            <a:avLst>
              <a:gd name="adj1" fmla="val 56183"/>
              <a:gd name="adj2" fmla="val -4985"/>
              <a:gd name="adj3" fmla="val 17591"/>
              <a:gd name="adj4" fmla="val -149503"/>
            </a:avLst>
          </a:prstGeom>
          <a:solidFill>
            <a:srgbClr val="800000"/>
          </a:solidFill>
          <a:ln w="5715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Follow links!</a:t>
            </a:r>
          </a:p>
        </p:txBody>
      </p:sp>
      <p:sp>
        <p:nvSpPr>
          <p:cNvPr id="37896" name="TextBox 10"/>
          <p:cNvSpPr txBox="1">
            <a:spLocks noChangeArrowheads="1"/>
          </p:cNvSpPr>
          <p:nvPr/>
        </p:nvSpPr>
        <p:spPr bwMode="auto">
          <a:xfrm>
            <a:off x="758952" y="0"/>
            <a:ext cx="7640511" cy="769441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400" dirty="0" smtClean="0">
                <a:solidFill>
                  <a:schemeClr val="bg1"/>
                </a:solidFill>
                <a:latin typeface="Calibri" charset="0"/>
              </a:rPr>
              <a:t>Gold </a:t>
            </a:r>
            <a:r>
              <a:rPr lang="en-US" sz="4400" dirty="0">
                <a:solidFill>
                  <a:schemeClr val="bg1"/>
                </a:solidFill>
                <a:latin typeface="Calibri" charset="0"/>
              </a:rPr>
              <a:t>Rush–Journal Records</a:t>
            </a:r>
          </a:p>
        </p:txBody>
      </p:sp>
      <p:pic>
        <p:nvPicPr>
          <p:cNvPr id="3" name="Picture 2" descr="Screen shot 2012-06-24 at 3.59.4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057" y="1859643"/>
            <a:ext cx="2387600" cy="38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Placeholder 4" descr="Screen shot 2010-06-22 at 2.28.57 PM.png"/>
          <p:cNvPicPr>
            <a:picLocks noGrp="1" noChangeAspect="1"/>
          </p:cNvPicPr>
          <p:nvPr>
            <p:ph type="pic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501" r="-40501"/>
          <a:stretch>
            <a:fillRect/>
          </a:stretch>
        </p:blipFill>
        <p:spPr>
          <a:xfrm>
            <a:off x="2023365" y="735188"/>
            <a:ext cx="7483475" cy="5613400"/>
          </a:xfrm>
        </p:spPr>
      </p:pic>
      <p:sp>
        <p:nvSpPr>
          <p:cNvPr id="38914" name="TextBox 10"/>
          <p:cNvSpPr txBox="1">
            <a:spLocks noChangeArrowheads="1"/>
          </p:cNvSpPr>
          <p:nvPr/>
        </p:nvSpPr>
        <p:spPr bwMode="auto">
          <a:xfrm>
            <a:off x="103868" y="1373415"/>
            <a:ext cx="3465512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400" dirty="0">
                <a:solidFill>
                  <a:schemeClr val="accent1"/>
                </a:solidFill>
                <a:latin typeface="Calibri" charset="0"/>
              </a:rPr>
              <a:t> Gold Rush</a:t>
            </a:r>
            <a:r>
              <a:rPr lang="en-US" sz="4400" dirty="0" smtClean="0">
                <a:solidFill>
                  <a:schemeClr val="accent1"/>
                </a:solidFill>
                <a:latin typeface="Calibri" charset="0"/>
              </a:rPr>
              <a:t>–</a:t>
            </a:r>
          </a:p>
          <a:p>
            <a:pPr eaLnBrk="1" hangingPunct="1"/>
            <a:r>
              <a:rPr lang="en-US" sz="4400" dirty="0" smtClean="0">
                <a:solidFill>
                  <a:schemeClr val="accent1"/>
                </a:solidFill>
                <a:latin typeface="Calibri" charset="0"/>
              </a:rPr>
              <a:t>Journal Article</a:t>
            </a:r>
          </a:p>
          <a:p>
            <a:pPr eaLnBrk="1" hangingPunct="1"/>
            <a:r>
              <a:rPr lang="en-US" sz="4400" dirty="0" smtClean="0">
                <a:solidFill>
                  <a:schemeClr val="accent1"/>
                </a:solidFill>
                <a:latin typeface="Calibri" charset="0"/>
              </a:rPr>
              <a:t> </a:t>
            </a:r>
            <a:r>
              <a:rPr lang="en-US" sz="4400" dirty="0">
                <a:solidFill>
                  <a:schemeClr val="accent1"/>
                </a:solidFill>
                <a:latin typeface="Calibri" charset="0"/>
              </a:rPr>
              <a:t>– </a:t>
            </a:r>
            <a:r>
              <a:rPr lang="en-US" sz="4400" dirty="0" smtClean="0">
                <a:solidFill>
                  <a:schemeClr val="accent1"/>
                </a:solidFill>
                <a:latin typeface="Calibri" charset="0"/>
              </a:rPr>
              <a:t>PDF</a:t>
            </a:r>
            <a:endParaRPr lang="en-US" sz="4400" dirty="0">
              <a:solidFill>
                <a:schemeClr val="accent1"/>
              </a:solidFill>
              <a:latin typeface="Calibr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9999" y="52385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Screen shot 2012-06-24 at 3.37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20" y="4452141"/>
            <a:ext cx="3637689" cy="1155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4"/>
          <p:cNvGrpSpPr/>
          <p:nvPr/>
        </p:nvGrpSpPr>
        <p:grpSpPr>
          <a:xfrm>
            <a:off x="1084843" y="5085167"/>
            <a:ext cx="1693415" cy="441699"/>
            <a:chOff x="1084843" y="5085167"/>
            <a:chExt cx="1693415" cy="441699"/>
          </a:xfrm>
        </p:grpSpPr>
        <p:sp>
          <p:nvSpPr>
            <p:cNvPr id="2" name="Rectangle 1"/>
            <p:cNvSpPr/>
            <p:nvPr/>
          </p:nvSpPr>
          <p:spPr>
            <a:xfrm>
              <a:off x="1084843" y="5085167"/>
              <a:ext cx="1693415" cy="253916"/>
            </a:xfrm>
            <a:prstGeom prst="rect">
              <a:avLst/>
            </a:prstGeom>
            <a:solidFill>
              <a:srgbClr val="FFFFFF"/>
            </a:solidFill>
            <a:ln w="57150" cmpd="sng"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050" dirty="0"/>
                <a:t>PMID: 20547907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949191" y="5339083"/>
              <a:ext cx="194037" cy="146435"/>
            </a:xfrm>
            <a:prstGeom prst="ellipse">
              <a:avLst/>
            </a:prstGeom>
            <a:solidFill>
              <a:srgbClr val="66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84843" y="5380431"/>
              <a:ext cx="194037" cy="146435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dirty="0" smtClean="0"/>
              <a:t>Still can’t find it!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69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Middle right side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6-24 at 10.43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629" y="214993"/>
            <a:ext cx="3022600" cy="201930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5020583" y="1250043"/>
            <a:ext cx="782864" cy="358322"/>
          </a:xfrm>
          <a:prstGeom prst="rightArrow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creen shot 2012-06-24 at 10.46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8365"/>
            <a:ext cx="7148286" cy="560352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069829" y="2192726"/>
            <a:ext cx="3969590" cy="2634183"/>
            <a:chOff x="5069829" y="2192726"/>
            <a:chExt cx="3969590" cy="2634183"/>
          </a:xfrm>
        </p:grpSpPr>
        <p:pic>
          <p:nvPicPr>
            <p:cNvPr id="10" name="Picture 9" descr="Screen shot 2012-06-24 at 10.48.27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52358">
              <a:off x="5069829" y="2192726"/>
              <a:ext cx="3235972" cy="1328058"/>
            </a:xfrm>
            <a:prstGeom prst="rect">
              <a:avLst/>
            </a:prstGeom>
          </p:spPr>
        </p:pic>
        <p:pic>
          <p:nvPicPr>
            <p:cNvPr id="11" name="Picture 10" descr="Screen shot 2012-06-24 at 10.48.27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7555">
              <a:off x="5321181" y="2612571"/>
              <a:ext cx="3235972" cy="1328058"/>
            </a:xfrm>
            <a:prstGeom prst="rect">
              <a:avLst/>
            </a:prstGeom>
          </p:spPr>
        </p:pic>
        <p:pic>
          <p:nvPicPr>
            <p:cNvPr id="12" name="Picture 11" descr="Screen shot 2012-06-24 at 10.48.27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378">
              <a:off x="5349875" y="3146879"/>
              <a:ext cx="3235972" cy="1328058"/>
            </a:xfrm>
            <a:prstGeom prst="rect">
              <a:avLst/>
            </a:prstGeom>
          </p:spPr>
        </p:pic>
        <p:pic>
          <p:nvPicPr>
            <p:cNvPr id="13" name="Picture 12" descr="Screen shot 2012-06-24 at 10.48.27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3447" y="3498851"/>
              <a:ext cx="3235972" cy="13280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6282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 Shot 2014-06-03 at 12.38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059" y="0"/>
            <a:ext cx="30988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71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Scopus</a:t>
            </a:r>
            <a:endParaRPr lang="en-US" dirty="0"/>
          </a:p>
        </p:txBody>
      </p:sp>
      <p:pic>
        <p:nvPicPr>
          <p:cNvPr id="5" name="Content Placeholder 4" descr="Screen shot 2012-06-24 at 9.40.26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" t="1707" r="-1" b="1707"/>
          <a:stretch/>
        </p:blipFill>
        <p:spPr>
          <a:xfrm>
            <a:off x="3800928" y="457200"/>
            <a:ext cx="4504871" cy="411479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144" y="457200"/>
            <a:ext cx="3745728" cy="411480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Sort by Relevance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Locate landmark articles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Who has cited the article?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Keyword searching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Exporting available</a:t>
            </a:r>
            <a:endParaRPr lang="en-US" dirty="0"/>
          </a:p>
        </p:txBody>
      </p:sp>
      <p:pic>
        <p:nvPicPr>
          <p:cNvPr id="6" name="Picture 5" descr="Screen shot 2012-06-24 at 9.46.2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1"/>
          <a:stretch/>
        </p:blipFill>
        <p:spPr>
          <a:xfrm>
            <a:off x="0" y="3853542"/>
            <a:ext cx="8595234" cy="78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Group 2"/>
          <p:cNvGrpSpPr/>
          <p:nvPr/>
        </p:nvGrpSpPr>
        <p:grpSpPr>
          <a:xfrm>
            <a:off x="8271303" y="0"/>
            <a:ext cx="864638" cy="4640942"/>
            <a:chOff x="8279362" y="0"/>
            <a:chExt cx="864638" cy="4299204"/>
          </a:xfrm>
        </p:grpSpPr>
        <p:sp>
          <p:nvSpPr>
            <p:cNvPr id="8" name="Rounded Rectangle 7"/>
            <p:cNvSpPr/>
            <p:nvPr/>
          </p:nvSpPr>
          <p:spPr>
            <a:xfrm>
              <a:off x="8279362" y="3784165"/>
              <a:ext cx="864638" cy="515039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7620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6666FF"/>
                  </a:solidFill>
                </a:rPr>
                <a:t>5654</a:t>
              </a:r>
              <a:endParaRPr lang="en-US" dirty="0">
                <a:solidFill>
                  <a:srgbClr val="6666FF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8713328" y="0"/>
              <a:ext cx="0" cy="3782794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15097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0" y="554852"/>
            <a:ext cx="7543800" cy="1676400"/>
          </a:xfrm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DATABAses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Screen Shot 2012-06-18 at 10.55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2" y="1547862"/>
            <a:ext cx="9150387" cy="531013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45437" y="4318000"/>
            <a:ext cx="2659282" cy="431974"/>
          </a:xfrm>
          <a:prstGeom prst="roundRect">
            <a:avLst/>
          </a:prstGeom>
          <a:solidFill>
            <a:srgbClr val="FFFFFF"/>
          </a:solidFill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Dynamed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45437" y="4752630"/>
            <a:ext cx="2659282" cy="435478"/>
          </a:xfrm>
          <a:prstGeom prst="roundRect">
            <a:avLst/>
          </a:prstGeom>
          <a:solidFill>
            <a:srgbClr val="FFFFFF"/>
          </a:solidFill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Essential Evidence Plus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014913" y="3383613"/>
            <a:ext cx="3058390" cy="442498"/>
          </a:xfrm>
          <a:prstGeom prst="roundRect">
            <a:avLst/>
          </a:prstGeom>
          <a:solidFill>
            <a:srgbClr val="FFFFFF"/>
          </a:solidFill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OVID Evidence Based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45437" y="2823765"/>
            <a:ext cx="2434738" cy="514066"/>
          </a:xfrm>
          <a:prstGeom prst="roundRect">
            <a:avLst/>
          </a:prstGeom>
          <a:solidFill>
            <a:srgbClr val="FFFFFF"/>
          </a:solidFill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Cochrane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7" name="Picture 16" descr="Screen Shot 2012-06-22 at 10.07.4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238" y="70033"/>
            <a:ext cx="5676900" cy="109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9" name="Straight Arrow Connector 18"/>
          <p:cNvCxnSpPr>
            <a:stCxn id="14" idx="3"/>
          </p:cNvCxnSpPr>
          <p:nvPr/>
        </p:nvCxnSpPr>
        <p:spPr>
          <a:xfrm>
            <a:off x="2580175" y="3080798"/>
            <a:ext cx="2434738" cy="492795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2907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710865" y="457200"/>
            <a:ext cx="5248531" cy="411479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MOST CURRENT Point-of-care tool (BMJ 2011Sep 23)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7-step Evidence-Based Methodology</a:t>
            </a:r>
          </a:p>
          <a:p>
            <a:pPr lvl="1">
              <a:lnSpc>
                <a:spcPct val="200000"/>
              </a:lnSpc>
            </a:pPr>
            <a:r>
              <a:rPr lang="en-US" dirty="0" smtClean="0"/>
              <a:t>Identify, select, appraise, report, synthesize, derive conclusions and </a:t>
            </a:r>
            <a:r>
              <a:rPr lang="en-US" i="1" dirty="0" smtClean="0">
                <a:solidFill>
                  <a:schemeClr val="accent1"/>
                </a:solidFill>
              </a:rPr>
              <a:t>UPDATED DAILY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Practice changing updates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MOBILE APP</a:t>
            </a:r>
            <a:endParaRPr lang="en-US" dirty="0"/>
          </a:p>
        </p:txBody>
      </p:sp>
      <p:pic>
        <p:nvPicPr>
          <p:cNvPr id="10" name="Picture 9" descr="Screen Shot 2012-06-18 at 11.08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130" y="654093"/>
            <a:ext cx="3520788" cy="1101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 descr="Screen Shot 2014-06-17 at 10.09.3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2" y="1982469"/>
            <a:ext cx="4024289" cy="4345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Screen Shot 2014-06-17 at 10.12.3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500"/>
            <a:ext cx="9144000" cy="6794500"/>
          </a:xfrm>
          <a:prstGeom prst="rect">
            <a:avLst/>
          </a:prstGeom>
        </p:spPr>
      </p:pic>
      <p:sp>
        <p:nvSpPr>
          <p:cNvPr id="6" name="Curved Up Ribbon 5"/>
          <p:cNvSpPr/>
          <p:nvPr/>
        </p:nvSpPr>
        <p:spPr>
          <a:xfrm>
            <a:off x="311176" y="3414807"/>
            <a:ext cx="5718944" cy="2913310"/>
          </a:xfrm>
          <a:prstGeom prst="ellipseRibbon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MOBILE:</a:t>
            </a:r>
            <a:br>
              <a:rPr lang="en-US" dirty="0" smtClean="0"/>
            </a:br>
            <a:r>
              <a:rPr lang="en-US" dirty="0" smtClean="0"/>
              <a:t>Download OMNIO from 	app store</a:t>
            </a:r>
          </a:p>
          <a:p>
            <a:r>
              <a:rPr lang="en-US" dirty="0" smtClean="0"/>
              <a:t>Go to Settings, </a:t>
            </a:r>
          </a:p>
          <a:p>
            <a:r>
              <a:rPr lang="en-US" dirty="0" smtClean="0"/>
              <a:t>Do you have serial #?</a:t>
            </a:r>
          </a:p>
          <a:p>
            <a:r>
              <a:rPr lang="en-US" dirty="0" smtClean="0"/>
              <a:t>Enter # passed out today.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937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710865" y="181551"/>
            <a:ext cx="5553742" cy="4114799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dirty="0" smtClean="0"/>
              <a:t>Is an evidence-based, point-of-care clinical decision support system        (over 2,000 calculators) with access to over 13,000 topics, abstracts, guidelines, and summaries</a:t>
            </a:r>
            <a:endParaRPr lang="en-US" dirty="0"/>
          </a:p>
        </p:txBody>
      </p:sp>
      <p:pic>
        <p:nvPicPr>
          <p:cNvPr id="2" name="Picture 1" descr="Screen Shot 2012-06-18 at 2.57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58" y="1139544"/>
            <a:ext cx="3035300" cy="1028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2-06-22 at 10.12.5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002" y="2674751"/>
            <a:ext cx="4896303" cy="4183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6777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Evidence-Based</a:t>
            </a:r>
            <a:endParaRPr lang="en-US" dirty="0"/>
          </a:p>
        </p:txBody>
      </p:sp>
      <p:pic>
        <p:nvPicPr>
          <p:cNvPr id="9" name="Content Placeholder 8" descr="Screen Shot 2012-06-22 at 10.19.10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5588" b="-85588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948864" cy="4114800"/>
          </a:xfrm>
        </p:spPr>
        <p:txBody>
          <a:bodyPr/>
          <a:lstStyle/>
          <a:p>
            <a:r>
              <a:rPr lang="en-US" sz="4000" dirty="0" smtClean="0"/>
              <a:t>EBM Reviews</a:t>
            </a:r>
          </a:p>
          <a:p>
            <a:r>
              <a:rPr lang="en-US" dirty="0" smtClean="0"/>
              <a:t>presented by OVID</a:t>
            </a:r>
            <a:endParaRPr lang="en-US" dirty="0"/>
          </a:p>
        </p:txBody>
      </p:sp>
      <p:pic>
        <p:nvPicPr>
          <p:cNvPr id="10" name="Picture 9" descr="Screen Shot 2012-06-22 at 10.18.5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249" y="4220790"/>
            <a:ext cx="10442644" cy="35121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7538357" y="5867399"/>
            <a:ext cx="1445079" cy="691243"/>
          </a:xfrm>
          <a:prstGeom prst="roundRect">
            <a:avLst/>
          </a:prstGeom>
          <a:solidFill>
            <a:schemeClr val="bg1"/>
          </a:solidFill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b="1" dirty="0" smtClean="0">
                <a:ln w="50800"/>
                <a:solidFill>
                  <a:schemeClr val="accent1"/>
                </a:solidFill>
              </a:rPr>
              <a:t>Up-to-Date</a:t>
            </a:r>
          </a:p>
          <a:p>
            <a:pPr algn="ctr"/>
            <a:r>
              <a:rPr lang="en-US" sz="1000" b="1" dirty="0" smtClean="0">
                <a:ln w="50800"/>
                <a:solidFill>
                  <a:schemeClr val="accent1"/>
                </a:solidFill>
              </a:rPr>
              <a:t>From UMC Hospital ONLY</a:t>
            </a:r>
            <a:endParaRPr lang="en-US" sz="1000" b="1" dirty="0">
              <a:ln w="50800"/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957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6-05 at 3.05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899" y="0"/>
            <a:ext cx="6587882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0766" y="1782200"/>
            <a:ext cx="14670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Black"/>
                <a:cs typeface="Arial Black"/>
              </a:rPr>
              <a:t>Please </a:t>
            </a:r>
          </a:p>
          <a:p>
            <a:r>
              <a:rPr lang="en-US" dirty="0" smtClean="0">
                <a:latin typeface="Arial Black"/>
                <a:cs typeface="Arial Black"/>
              </a:rPr>
              <a:t>pull out </a:t>
            </a:r>
          </a:p>
          <a:p>
            <a:r>
              <a:rPr lang="en-US" dirty="0" smtClean="0">
                <a:latin typeface="Arial Black"/>
                <a:cs typeface="Arial Black"/>
              </a:rPr>
              <a:t>from your </a:t>
            </a:r>
          </a:p>
          <a:p>
            <a:r>
              <a:rPr lang="en-US" dirty="0" smtClean="0">
                <a:latin typeface="Arial Black"/>
                <a:cs typeface="Arial Black"/>
              </a:rPr>
              <a:t>packet! or</a:t>
            </a:r>
            <a:endParaRPr lang="en-US" dirty="0">
              <a:latin typeface="Arial Black"/>
              <a:cs typeface="Arial Black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0923" y="3086783"/>
            <a:ext cx="32509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www.ttuhsc.edu</a:t>
            </a:r>
            <a:r>
              <a:rPr lang="en-US" dirty="0" smtClean="0"/>
              <a:t>/libraries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021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6-19 at 2.50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00" y="0"/>
            <a:ext cx="5058483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00200" y="1783104"/>
            <a:ext cx="1460669" cy="514066"/>
          </a:xfrm>
          <a:prstGeom prst="roundRect">
            <a:avLst/>
          </a:prstGeom>
          <a:solidFill>
            <a:srgbClr val="FFFFFF"/>
          </a:solidFill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Agile</a:t>
            </a:r>
            <a:r>
              <a:rPr lang="en-US" dirty="0" err="1" smtClean="0">
                <a:solidFill>
                  <a:srgbClr val="6666FF"/>
                </a:solidFill>
              </a:rPr>
              <a:t>MD</a:t>
            </a:r>
            <a:endParaRPr lang="en-US" dirty="0">
              <a:solidFill>
                <a:srgbClr val="6666FF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357016" y="4606869"/>
            <a:ext cx="1931551" cy="395229"/>
          </a:xfrm>
          <a:prstGeom prst="roundRect">
            <a:avLst/>
          </a:prstGeom>
          <a:solidFill>
            <a:srgbClr val="FFFFFF"/>
          </a:solidFill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Join for free!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Picture 1" descr="Screen Shot 2014-06-10 at 3.23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0296"/>
            <a:ext cx="9144000" cy="3532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8686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6-10 at 3.25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"/>
            <a:ext cx="9144000" cy="614961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039974" y="3980687"/>
            <a:ext cx="1897537" cy="317490"/>
          </a:xfrm>
          <a:prstGeom prst="roundRect">
            <a:avLst/>
          </a:prstGeom>
          <a:noFill/>
          <a:ln w="5715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reen Shot 2014-06-10 at 3.30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589463" cy="6858000"/>
          </a:xfrm>
          <a:prstGeom prst="rect">
            <a:avLst/>
          </a:prstGeom>
        </p:spPr>
      </p:pic>
      <p:pic>
        <p:nvPicPr>
          <p:cNvPr id="5" name="Picture 4" descr="Screen Shot 2014-06-10 at 3.31.1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246" y="0"/>
            <a:ext cx="4581754" cy="6858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111119" y="5086783"/>
            <a:ext cx="1375001" cy="1701991"/>
          </a:xfrm>
          <a:prstGeom prst="roundRect">
            <a:avLst/>
          </a:prstGeom>
          <a:solidFill>
            <a:srgbClr val="860908"/>
          </a:solidFill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Symptom to Diagnosis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89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6-19 at 2.48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"/>
            <a:ext cx="9144000" cy="606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93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0" y="3276599"/>
            <a:ext cx="5299475" cy="2838589"/>
          </a:xfrm>
        </p:spPr>
        <p:txBody>
          <a:bodyPr>
            <a:normAutofit/>
          </a:bodyPr>
          <a:lstStyle/>
          <a:p>
            <a:r>
              <a:rPr lang="en-US" dirty="0" smtClean="0"/>
              <a:t>Upper right side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12" descr="Screen shot 2012-06-24 at 10.29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19" y="2924628"/>
            <a:ext cx="3008086" cy="3158934"/>
          </a:xfrm>
          <a:prstGeom prst="rect">
            <a:avLst/>
          </a:prstGeom>
        </p:spPr>
      </p:pic>
      <p:pic>
        <p:nvPicPr>
          <p:cNvPr id="14" name="Picture 13" descr="Screen shot 2012-06-24 at 10.32.2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364" y="2924628"/>
            <a:ext cx="3156858" cy="3190561"/>
          </a:xfrm>
          <a:prstGeom prst="rect">
            <a:avLst/>
          </a:prstGeom>
        </p:spPr>
      </p:pic>
      <p:pic>
        <p:nvPicPr>
          <p:cNvPr id="15" name="Picture 14" descr="Screen shot 2012-06-24 at 10.33.3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396" y="2924628"/>
            <a:ext cx="2969097" cy="3190561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>
            <a:off x="6457105" y="1701485"/>
            <a:ext cx="782864" cy="358322"/>
          </a:xfrm>
          <a:prstGeom prst="rightArrow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Screen Shot 2012-06-18 at 10.51.45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364" y="766534"/>
            <a:ext cx="3320739" cy="1890485"/>
          </a:xfrm>
          <a:prstGeom prst="rect">
            <a:avLst/>
          </a:prstGeom>
        </p:spPr>
      </p:pic>
      <p:pic>
        <p:nvPicPr>
          <p:cNvPr id="2" name="Picture 1" descr="Screen Shot 2013-06-18 at 1.01.07 P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02" b="13315"/>
          <a:stretch/>
        </p:blipFill>
        <p:spPr>
          <a:xfrm>
            <a:off x="7239969" y="-13737"/>
            <a:ext cx="1904031" cy="6871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Left-Right Arrow 10"/>
          <p:cNvSpPr/>
          <p:nvPr/>
        </p:nvSpPr>
        <p:spPr>
          <a:xfrm>
            <a:off x="5689987" y="691172"/>
            <a:ext cx="1549981" cy="685942"/>
          </a:xfrm>
          <a:prstGeom prst="leftRight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3220195">
            <a:off x="2502474" y="296660"/>
            <a:ext cx="782864" cy="358322"/>
          </a:xfrm>
          <a:prstGeom prst="rightArrow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6457105" y="2059807"/>
            <a:ext cx="782864" cy="358322"/>
          </a:xfrm>
          <a:prstGeom prst="rightArrow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 rot="4839047">
            <a:off x="4012293" y="236176"/>
            <a:ext cx="782864" cy="358322"/>
          </a:xfrm>
          <a:prstGeom prst="rightArrow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6457104" y="2298697"/>
            <a:ext cx="782864" cy="358322"/>
          </a:xfrm>
          <a:prstGeom prst="rightArrow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Screen shot 2012-06-24 at 10.28.03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468" y="2565399"/>
            <a:ext cx="2095500" cy="142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9057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3-06-18 at 1.42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34" y="0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634" y="5963294"/>
            <a:ext cx="8435392" cy="910631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E-books</a:t>
            </a:r>
            <a:endParaRPr lang="en-US" dirty="0"/>
          </a:p>
        </p:txBody>
      </p:sp>
      <p:pic>
        <p:nvPicPr>
          <p:cNvPr id="4" name="Picture 3" descr="Screen shot 2012-06-24 at 10.22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293" y="153307"/>
            <a:ext cx="3060700" cy="334010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4777279" y="1864178"/>
            <a:ext cx="782864" cy="358322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47634" y="1528170"/>
            <a:ext cx="4828408" cy="408064"/>
          </a:xfrm>
          <a:prstGeom prst="roundRect">
            <a:avLst/>
          </a:prstGeom>
          <a:noFill/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5560143" y="3712703"/>
            <a:ext cx="3001373" cy="772224"/>
          </a:xfrm>
          <a:prstGeom prst="roundRect">
            <a:avLst/>
          </a:prstGeom>
          <a:solidFill>
            <a:schemeClr val="accent1"/>
          </a:solidFill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+mj-lt"/>
              </a:rPr>
              <a:t>Over 55,000 eBooks</a:t>
            </a:r>
            <a:endParaRPr lang="en-US" sz="2400" b="1" dirty="0">
              <a:latin typeface="+mj-lt"/>
            </a:endParaRPr>
          </a:p>
        </p:txBody>
      </p:sp>
      <p:pic>
        <p:nvPicPr>
          <p:cNvPr id="3" name="Picture 2" descr="Screen Shot 2014-06-10 at 3.38.5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4227"/>
            <a:ext cx="9144000" cy="1935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Screen Shot 2014-06-10 at 3.38.3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166" y="77525"/>
            <a:ext cx="6525860" cy="7433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" name="Group 9"/>
          <p:cNvGrpSpPr/>
          <p:nvPr/>
        </p:nvGrpSpPr>
        <p:grpSpPr>
          <a:xfrm>
            <a:off x="50509" y="3493407"/>
            <a:ext cx="2434738" cy="2633555"/>
            <a:chOff x="515292" y="3380022"/>
            <a:chExt cx="2434738" cy="2633555"/>
          </a:xfrm>
        </p:grpSpPr>
        <p:sp>
          <p:nvSpPr>
            <p:cNvPr id="9" name="Rounded Rectangle 8"/>
            <p:cNvSpPr/>
            <p:nvPr/>
          </p:nvSpPr>
          <p:spPr>
            <a:xfrm>
              <a:off x="515292" y="3811448"/>
              <a:ext cx="2434738" cy="431974"/>
            </a:xfrm>
            <a:prstGeom prst="roundRect">
              <a:avLst/>
            </a:prstGeom>
            <a:solidFill>
              <a:schemeClr val="bg1"/>
            </a:solidFill>
            <a:ln w="7620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800000"/>
                  </a:solidFill>
                </a:rPr>
                <a:t>AccessMedicine</a:t>
              </a:r>
              <a:endParaRPr lang="en-US" dirty="0">
                <a:solidFill>
                  <a:srgbClr val="800000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515292" y="4238257"/>
              <a:ext cx="2434738" cy="431974"/>
            </a:xfrm>
            <a:prstGeom prst="roundRect">
              <a:avLst/>
            </a:prstGeom>
            <a:solidFill>
              <a:schemeClr val="bg1"/>
            </a:solidFill>
            <a:ln w="7620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rgbClr val="800000"/>
                  </a:solidFill>
                </a:rPr>
                <a:t>AccessPediatrics</a:t>
              </a:r>
              <a:endParaRPr lang="en-US" dirty="0">
                <a:solidFill>
                  <a:srgbClr val="800000"/>
                </a:solidFill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515292" y="5581603"/>
              <a:ext cx="2434738" cy="431974"/>
            </a:xfrm>
            <a:prstGeom prst="roundRect">
              <a:avLst/>
            </a:prstGeom>
            <a:solidFill>
              <a:srgbClr val="FFFFFF"/>
            </a:solidFill>
            <a:ln w="7620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rgbClr val="800000"/>
                  </a:solidFill>
                </a:rPr>
                <a:t>AccessSurgery</a:t>
              </a:r>
              <a:endParaRPr lang="en-US" dirty="0">
                <a:solidFill>
                  <a:srgbClr val="800000"/>
                </a:solidFill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515292" y="3380022"/>
              <a:ext cx="2434738" cy="431974"/>
            </a:xfrm>
            <a:prstGeom prst="roundRect">
              <a:avLst/>
            </a:prstGeom>
            <a:solidFill>
              <a:schemeClr val="bg1"/>
            </a:solidFill>
            <a:ln w="7620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800000"/>
                  </a:solidFill>
                </a:rPr>
                <a:t>Access</a:t>
              </a:r>
            </a:p>
            <a:p>
              <a:pPr algn="ctr"/>
              <a:r>
                <a:rPr lang="en-US" sz="1400" dirty="0" err="1" smtClean="0">
                  <a:solidFill>
                    <a:srgbClr val="800000"/>
                  </a:solidFill>
                </a:rPr>
                <a:t>EmergencyMedicine</a:t>
              </a:r>
              <a:endParaRPr lang="en-US" sz="1400" dirty="0">
                <a:solidFill>
                  <a:srgbClr val="800000"/>
                </a:solidFill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515292" y="4670231"/>
              <a:ext cx="2434738" cy="431974"/>
            </a:xfrm>
            <a:prstGeom prst="roundRect">
              <a:avLst/>
            </a:prstGeom>
            <a:solidFill>
              <a:srgbClr val="FFFFFF"/>
            </a:solidFill>
            <a:ln w="7620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rgbClr val="800000"/>
                  </a:solidFill>
                </a:rPr>
                <a:t>AccessPharmacy</a:t>
              </a:r>
              <a:endParaRPr lang="en-US" dirty="0">
                <a:solidFill>
                  <a:srgbClr val="800000"/>
                </a:solidFill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515292" y="5118441"/>
              <a:ext cx="2434738" cy="431974"/>
            </a:xfrm>
            <a:prstGeom prst="roundRect">
              <a:avLst/>
            </a:prstGeom>
            <a:solidFill>
              <a:srgbClr val="FFFFFF"/>
            </a:solidFill>
            <a:ln w="7620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rgbClr val="800000"/>
                  </a:solidFill>
                </a:rPr>
                <a:t>AccessPhysiotherapy</a:t>
              </a:r>
              <a:endParaRPr lang="en-US" dirty="0">
                <a:solidFill>
                  <a:srgbClr val="800000"/>
                </a:solidFill>
              </a:endParaRPr>
            </a:p>
          </p:txBody>
        </p:sp>
      </p:grpSp>
      <p:sp>
        <p:nvSpPr>
          <p:cNvPr id="11" name="Trapezoid 10"/>
          <p:cNvSpPr/>
          <p:nvPr/>
        </p:nvSpPr>
        <p:spPr>
          <a:xfrm>
            <a:off x="7165497" y="1528170"/>
            <a:ext cx="1782965" cy="1121590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UNLIMTED ACCESS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601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Drugs?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400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Screen shot 2012-06-24 at 10.22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293" y="153307"/>
            <a:ext cx="3060700" cy="334010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4626429" y="1555750"/>
            <a:ext cx="782864" cy="358322"/>
          </a:xfrm>
          <a:prstGeom prst="rightArrow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creen shot 2012-06-24 at 11.05.5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5" y="783771"/>
            <a:ext cx="5435600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Screen shot 2012-06-24 at 11.08.4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7300"/>
            <a:ext cx="9144000" cy="43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710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Exam Master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Screen shot 2012-06-24 at 11.31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7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10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Right bottom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creen shot 2012-06-24 at 11.10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28" y="-94345"/>
            <a:ext cx="2743200" cy="345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ight Arrow 6"/>
          <p:cNvSpPr/>
          <p:nvPr/>
        </p:nvSpPr>
        <p:spPr>
          <a:xfrm>
            <a:off x="4899932" y="797833"/>
            <a:ext cx="782864" cy="358322"/>
          </a:xfrm>
          <a:prstGeom prst="rightArrow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4899932" y="1210582"/>
            <a:ext cx="782864" cy="358322"/>
          </a:xfrm>
          <a:prstGeom prst="rightArrow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4890861" y="371927"/>
            <a:ext cx="782864" cy="358322"/>
          </a:xfrm>
          <a:prstGeom prst="rightArrow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3-06-20 at 10.10.2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3455"/>
            <a:ext cx="45212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97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climberreach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6152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99348" y="1720581"/>
            <a:ext cx="16318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Need </a:t>
            </a:r>
          </a:p>
          <a:p>
            <a:r>
              <a:rPr lang="en-US" sz="4800" dirty="0" smtClean="0"/>
              <a:t>help?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22649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plication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03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Right bottom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creen shot 2012-06-24 at 11.10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28" y="-94345"/>
            <a:ext cx="2743200" cy="345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ight Arrow 6"/>
          <p:cNvSpPr/>
          <p:nvPr/>
        </p:nvSpPr>
        <p:spPr>
          <a:xfrm>
            <a:off x="4963432" y="2167618"/>
            <a:ext cx="782864" cy="358322"/>
          </a:xfrm>
          <a:prstGeom prst="rightArrow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027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62000" y="4190045"/>
            <a:ext cx="7543800" cy="1524000"/>
          </a:xfrm>
        </p:spPr>
        <p:txBody>
          <a:bodyPr/>
          <a:lstStyle/>
          <a:p>
            <a:r>
              <a:rPr lang="en-US" dirty="0" smtClean="0"/>
              <a:t>Right</a:t>
            </a:r>
            <a:br>
              <a:rPr lang="en-US" dirty="0" smtClean="0"/>
            </a:br>
            <a:r>
              <a:rPr lang="en-US" dirty="0" smtClean="0"/>
              <a:t>bottom</a:t>
            </a:r>
            <a:endParaRPr lang="en-US" dirty="0"/>
          </a:p>
        </p:txBody>
      </p:sp>
      <p:pic>
        <p:nvPicPr>
          <p:cNvPr id="6" name="Picture 5" descr="Screen shot 2012-06-24 at 11.10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28" y="-94345"/>
            <a:ext cx="2743200" cy="345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ight Arrow 6"/>
          <p:cNvSpPr/>
          <p:nvPr/>
        </p:nvSpPr>
        <p:spPr>
          <a:xfrm>
            <a:off x="4963432" y="2167618"/>
            <a:ext cx="782864" cy="358322"/>
          </a:xfrm>
          <a:prstGeom prst="rightArrow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creen shot 2010-05-13 at 3.22.25 PM.png"/>
          <p:cNvPicPr>
            <a:picLocks noChangeAspect="1"/>
          </p:cNvPicPr>
          <p:nvPr/>
        </p:nvPicPr>
        <p:blipFill>
          <a:blip r:embed="rId3"/>
          <a:srcRect l="25880" t="5385" r="29184" b="16154"/>
          <a:stretch>
            <a:fillRect/>
          </a:stretch>
        </p:blipFill>
        <p:spPr>
          <a:xfrm>
            <a:off x="6484619" y="3814763"/>
            <a:ext cx="2659381" cy="259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11839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6781800" cy="1600200"/>
          </a:xfrm>
        </p:spPr>
        <p:txBody>
          <a:bodyPr/>
          <a:lstStyle/>
          <a:p>
            <a:r>
              <a:rPr lang="en-US" dirty="0" smtClean="0"/>
              <a:t>Team viewer</a:t>
            </a:r>
            <a:endParaRPr lang="en-US" dirty="0"/>
          </a:p>
        </p:txBody>
      </p:sp>
      <p:pic>
        <p:nvPicPr>
          <p:cNvPr id="4" name="Picture 3" descr="Screen Shot 2014-06-03 at 12.17.5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" t="462" r="54144" b="-462"/>
          <a:stretch/>
        </p:blipFill>
        <p:spPr>
          <a:xfrm>
            <a:off x="3155786" y="1689100"/>
            <a:ext cx="3131182" cy="4584700"/>
          </a:xfrm>
          <a:prstGeom prst="rect">
            <a:avLst/>
          </a:prstGeom>
        </p:spPr>
      </p:pic>
      <p:pic>
        <p:nvPicPr>
          <p:cNvPr id="5" name="Picture 4" descr="Screen Shot 2014-06-03 at 12.24.5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5" y="1592908"/>
            <a:ext cx="2844800" cy="2514600"/>
          </a:xfrm>
          <a:prstGeom prst="rect">
            <a:avLst/>
          </a:prstGeom>
        </p:spPr>
      </p:pic>
      <p:pic>
        <p:nvPicPr>
          <p:cNvPr id="6" name="Picture 3" descr="jennife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189" y="3854819"/>
            <a:ext cx="2021152" cy="282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omputer Screen Shot 2014-06-03 at 12.27.43 PM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753" y="4531831"/>
            <a:ext cx="2921000" cy="2501900"/>
          </a:xfrm>
          <a:prstGeom prst="rect">
            <a:avLst/>
          </a:prstGeom>
        </p:spPr>
      </p:pic>
      <p:pic>
        <p:nvPicPr>
          <p:cNvPr id="8" name="Picture 7" descr="600px-Telephone_icon_blue_gradient.sv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5" y="3237002"/>
            <a:ext cx="1070811" cy="1070811"/>
          </a:xfrm>
          <a:prstGeom prst="rect">
            <a:avLst/>
          </a:prstGeom>
        </p:spPr>
      </p:pic>
      <p:pic>
        <p:nvPicPr>
          <p:cNvPr id="10" name="Picture 9" descr="600px-Telephone_icon_blue_gradient.sv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942" y="5449553"/>
            <a:ext cx="1070811" cy="10708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2875" y="4920359"/>
            <a:ext cx="2833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Remote support</a:t>
            </a:r>
          </a:p>
          <a:p>
            <a:r>
              <a:rPr lang="en-US" dirty="0" smtClean="0"/>
              <a:t>With computer and phone!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12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5" descr="Screen shot 2010-05-13 at 3.24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0" y="990600"/>
            <a:ext cx="70612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553200" y="2971800"/>
            <a:ext cx="1676400" cy="228600"/>
          </a:xfrm>
          <a:prstGeom prst="rect">
            <a:avLst/>
          </a:prstGeom>
          <a:solidFill>
            <a:schemeClr val="bg1"/>
          </a:solidFill>
          <a:ln w="3175">
            <a:solidFill>
              <a:srgbClr val="80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8372" name="TextBox 11"/>
          <p:cNvSpPr txBox="1">
            <a:spLocks noChangeArrowheads="1"/>
          </p:cNvSpPr>
          <p:nvPr/>
        </p:nvSpPr>
        <p:spPr bwMode="auto">
          <a:xfrm>
            <a:off x="1524000" y="5486400"/>
            <a:ext cx="7061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 charset="0"/>
              </a:rPr>
              <a:t>Once the ID &amp; password are entered on our computer…</a:t>
            </a:r>
          </a:p>
          <a:p>
            <a:pPr eaLnBrk="1" hangingPunct="1"/>
            <a:r>
              <a:rPr lang="en-US" sz="1800" dirty="0">
                <a:latin typeface="Calibri" charset="0"/>
              </a:rPr>
              <a:t>					we have </a:t>
            </a:r>
            <a:r>
              <a:rPr lang="en-US" sz="1800" dirty="0">
                <a:solidFill>
                  <a:srgbClr val="A50101"/>
                </a:solidFill>
                <a:latin typeface="Calibri" charset="0"/>
              </a:rPr>
              <a:t>one time </a:t>
            </a:r>
            <a:r>
              <a:rPr lang="en-US" sz="1800" dirty="0">
                <a:latin typeface="Calibri" charset="0"/>
              </a:rPr>
              <a:t>access to your desktop!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0" y="990600"/>
            <a:ext cx="1524000" cy="3886200"/>
          </a:xfrm>
          <a:prstGeom prst="rect">
            <a:avLst/>
          </a:prstGeom>
          <a:solidFill>
            <a:srgbClr val="80000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Calibri" charset="0"/>
                <a:ea typeface="+mn-ea"/>
                <a:cs typeface="+mn-cs"/>
              </a:rPr>
              <a:t>Librarian can see your screen…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alibri" charset="0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Calibri" charset="0"/>
                <a:ea typeface="+mn-ea"/>
                <a:cs typeface="+mn-cs"/>
              </a:rPr>
              <a:t>Need telephone for audio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alibri" charset="0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Calibri" charset="0"/>
                <a:ea typeface="+mn-ea"/>
                <a:cs typeface="+mn-cs"/>
              </a:rPr>
              <a:t>Both can move mouse around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alibri" charset="0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Calibri" charset="0"/>
                <a:ea typeface="+mn-ea"/>
                <a:cs typeface="+mn-cs"/>
              </a:rPr>
              <a:t>One Time Use!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505200" y="3962400"/>
            <a:ext cx="1524000" cy="369888"/>
          </a:xfrm>
          <a:prstGeom prst="rect">
            <a:avLst/>
          </a:prstGeom>
          <a:solidFill>
            <a:schemeClr val="bg1"/>
          </a:solidFill>
          <a:ln w="28575">
            <a:solidFill>
              <a:srgbClr val="800000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 charset="0"/>
              </a:rPr>
              <a:t>Your info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553200" y="4691063"/>
            <a:ext cx="1524000" cy="371475"/>
          </a:xfrm>
          <a:prstGeom prst="rect">
            <a:avLst/>
          </a:prstGeom>
          <a:solidFill>
            <a:schemeClr val="bg1"/>
          </a:solidFill>
          <a:ln w="28575">
            <a:solidFill>
              <a:srgbClr val="800000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 charset="0"/>
              </a:rPr>
              <a:t>Librarian info</a:t>
            </a:r>
          </a:p>
        </p:txBody>
      </p:sp>
      <p:sp>
        <p:nvSpPr>
          <p:cNvPr id="2" name="Rectangle 1"/>
          <p:cNvSpPr/>
          <p:nvPr/>
        </p:nvSpPr>
        <p:spPr>
          <a:xfrm>
            <a:off x="1615726" y="-67548"/>
            <a:ext cx="18294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solidFill>
                  <a:prstClr val="white"/>
                </a:solidFill>
                <a:latin typeface="Calibri" charset="0"/>
              </a:rPr>
              <a:t>Team Viewer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9142" y="4191000"/>
            <a:ext cx="7543800" cy="1524000"/>
          </a:xfrm>
        </p:spPr>
        <p:txBody>
          <a:bodyPr/>
          <a:lstStyle/>
          <a:p>
            <a:r>
              <a:rPr lang="en-US" dirty="0" smtClean="0"/>
              <a:t>Middle right side</a:t>
            </a:r>
            <a:endParaRPr lang="en-US" dirty="0"/>
          </a:p>
        </p:txBody>
      </p:sp>
      <p:sp>
        <p:nvSpPr>
          <p:cNvPr id="15" name="Subtitle 1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6-24 at 10.43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629" y="214993"/>
            <a:ext cx="3022600" cy="201930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5020583" y="594179"/>
            <a:ext cx="782864" cy="358322"/>
          </a:xfrm>
          <a:prstGeom prst="rightArrow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creen shot 2012-06-24 at 10.44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715" y="322385"/>
            <a:ext cx="1972582" cy="1188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Screen shot 2012-06-24 at 11.57.3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14" y="2409102"/>
            <a:ext cx="7906657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ounded Rectangle 16"/>
          <p:cNvSpPr/>
          <p:nvPr/>
        </p:nvSpPr>
        <p:spPr>
          <a:xfrm>
            <a:off x="2503713" y="2984413"/>
            <a:ext cx="272143" cy="317587"/>
          </a:xfrm>
          <a:prstGeom prst="roundRect">
            <a:avLst/>
          </a:prstGeom>
          <a:noFill/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2549069" y="3347384"/>
            <a:ext cx="272143" cy="252186"/>
          </a:xfrm>
          <a:prstGeom prst="roundRect">
            <a:avLst/>
          </a:prstGeom>
          <a:noFill/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2529120" y="3962405"/>
            <a:ext cx="272143" cy="252186"/>
          </a:xfrm>
          <a:prstGeom prst="roundRect">
            <a:avLst/>
          </a:prstGeom>
          <a:noFill/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399142" y="4305295"/>
            <a:ext cx="7792358" cy="2350411"/>
          </a:xfrm>
          <a:prstGeom prst="roundRect">
            <a:avLst/>
          </a:prstGeom>
          <a:noFill/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181928" y="2898846"/>
            <a:ext cx="4962072" cy="214674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  <a:latin typeface="Helvetica"/>
                <a:cs typeface="Helvetica"/>
              </a:rPr>
              <a:t>For training with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  <a:latin typeface="Helvetica"/>
                <a:cs typeface="Helvetica"/>
              </a:rPr>
              <a:t>Bibliographic Software Management contact one of the Reference Librarians at:</a:t>
            </a:r>
          </a:p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  <a:latin typeface="Helvetica"/>
                <a:cs typeface="Helvetica"/>
                <a:hlinkClick r:id="rId5"/>
              </a:rPr>
              <a:t>mylibrary@ttuhsc.edu</a:t>
            </a:r>
            <a:r>
              <a:rPr lang="en-US" b="1" dirty="0" smtClean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lang="en-US" b="1" smtClean="0">
                <a:solidFill>
                  <a:schemeClr val="bg1"/>
                </a:solidFill>
                <a:latin typeface="Helvetica"/>
                <a:cs typeface="Helvetica"/>
              </a:rPr>
              <a:t>or </a:t>
            </a:r>
          </a:p>
          <a:p>
            <a:pPr algn="ctr">
              <a:lnSpc>
                <a:spcPct val="150000"/>
              </a:lnSpc>
            </a:pPr>
            <a:r>
              <a:rPr lang="en-US" b="1" smtClean="0">
                <a:solidFill>
                  <a:schemeClr val="bg1"/>
                </a:solidFill>
                <a:latin typeface="Helvetica"/>
                <a:cs typeface="Helvetica"/>
              </a:rPr>
              <a:t>the </a:t>
            </a:r>
            <a:r>
              <a:rPr lang="en-US" b="1" dirty="0" smtClean="0">
                <a:solidFill>
                  <a:schemeClr val="bg1"/>
                </a:solidFill>
                <a:latin typeface="Helvetica"/>
                <a:cs typeface="Helvetica"/>
              </a:rPr>
              <a:t>Ask a </a:t>
            </a:r>
            <a:r>
              <a:rPr lang="en-US" b="1" smtClean="0">
                <a:solidFill>
                  <a:schemeClr val="bg1"/>
                </a:solidFill>
                <a:latin typeface="Helvetica"/>
                <a:cs typeface="Helvetica"/>
              </a:rPr>
              <a:t>Librarian link</a:t>
            </a:r>
            <a:endParaRPr lang="en-US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50406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1" animBg="1"/>
      <p:bldP spid="18" grpId="0" animBg="1"/>
      <p:bldP spid="19" grpId="0" animBg="1"/>
      <p:bldP spid="20" grpId="0" animBg="1"/>
      <p:bldP spid="2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Content Placeholder 4" descr="lib@urserv  b card low res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490" r="-24490"/>
          <a:stretch>
            <a:fillRect/>
          </a:stretch>
        </p:blipFill>
        <p:spPr>
          <a:xfrm>
            <a:off x="542925" y="503238"/>
            <a:ext cx="4854575" cy="5557837"/>
          </a:xfrm>
        </p:spPr>
      </p:pic>
      <p:pic>
        <p:nvPicPr>
          <p:cNvPr id="7" name="Picture 6" descr="lib@urserv  wht back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88"/>
          <a:stretch>
            <a:fillRect/>
          </a:stretch>
        </p:blipFill>
        <p:spPr bwMode="auto">
          <a:xfrm>
            <a:off x="4656138" y="503238"/>
            <a:ext cx="3011487" cy="55578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89" y="-391118"/>
            <a:ext cx="9067611" cy="16002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Team Viewer &amp; Ask a Librarian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070" y="1559017"/>
            <a:ext cx="5302316" cy="52989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436" y="3897542"/>
            <a:ext cx="2237529" cy="288425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Right Arrow 4"/>
          <p:cNvSpPr/>
          <p:nvPr/>
        </p:nvSpPr>
        <p:spPr>
          <a:xfrm>
            <a:off x="5035117" y="5644983"/>
            <a:ext cx="1207363" cy="234765"/>
          </a:xfrm>
          <a:prstGeom prst="rightArrow">
            <a:avLst/>
          </a:prstGeom>
          <a:solidFill>
            <a:srgbClr val="C0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5035117" y="4340381"/>
            <a:ext cx="1207363" cy="234765"/>
          </a:xfrm>
          <a:prstGeom prst="rightArrow">
            <a:avLst/>
          </a:prstGeom>
          <a:solidFill>
            <a:srgbClr val="C0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218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968500" y="4942115"/>
            <a:ext cx="6858000" cy="990600"/>
          </a:xfrm>
        </p:spPr>
        <p:txBody>
          <a:bodyPr>
            <a:noAutofit/>
          </a:bodyPr>
          <a:lstStyle/>
          <a:p>
            <a:r>
              <a:rPr lang="en-US" sz="9600" dirty="0" smtClean="0"/>
              <a:t>Thank you!</a:t>
            </a:r>
            <a:endParaRPr lang="en-US" sz="9600" dirty="0"/>
          </a:p>
        </p:txBody>
      </p:sp>
      <p:pic>
        <p:nvPicPr>
          <p:cNvPr id="4" name="Picture 3" descr="Screen Shot 2014-06-03 at 12.38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059" y="0"/>
            <a:ext cx="30988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81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9"/>
            <a:ext cx="8558033" cy="93936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Library card application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5190" y="1092080"/>
            <a:ext cx="8904126" cy="5729315"/>
            <a:chOff x="25190" y="1092080"/>
            <a:chExt cx="8904126" cy="572931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90" y="1092080"/>
              <a:ext cx="4604501" cy="5729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9691" y="2362200"/>
              <a:ext cx="4299625" cy="1835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233" y="1311711"/>
            <a:ext cx="4953000" cy="2743200"/>
          </a:xfrm>
          <a:prstGeom prst="rect">
            <a:avLst/>
          </a:prstGeom>
          <a:noFill/>
          <a:ln w="412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55417" y="5594335"/>
            <a:ext cx="1830697" cy="317490"/>
          </a:xfrm>
          <a:prstGeom prst="roundRect">
            <a:avLst/>
          </a:prstGeom>
          <a:noFill/>
          <a:ln w="5715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802957" y="4669073"/>
            <a:ext cx="4278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• If you only have a cell phone, </a:t>
            </a:r>
          </a:p>
          <a:p>
            <a:r>
              <a:rPr lang="en-US" dirty="0" smtClean="0"/>
              <a:t>   repeat number in 2ndary phone space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394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1792288" y="5605463"/>
            <a:ext cx="5486400" cy="566737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20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3601 4</a:t>
            </a:r>
            <a:r>
              <a:rPr lang="en-US" sz="2000" baseline="300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th</a:t>
            </a:r>
            <a:r>
              <a:rPr lang="en-US" sz="20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 just West of the main TTUHSC buildings</a:t>
            </a:r>
            <a:br>
              <a:rPr lang="en-US" sz="20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0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and in front of E1 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Parking </a:t>
            </a:r>
            <a:r>
              <a:rPr lang="en-US" sz="20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Lot</a:t>
            </a:r>
          </a:p>
        </p:txBody>
      </p:sp>
      <p:pic>
        <p:nvPicPr>
          <p:cNvPr id="29699" name="Picture Placeholder 4" descr="4 seasons 72 res.tif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7" r="-1157"/>
          <a:stretch>
            <a:fillRect/>
          </a:stretch>
        </p:blipFill>
        <p:spPr>
          <a:xfrm>
            <a:off x="1404938" y="612775"/>
            <a:ext cx="6338887" cy="4754563"/>
          </a:xfr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-9525" y="1851025"/>
            <a:ext cx="1501775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 charset="0"/>
              </a:rPr>
              <a:t>24hr access </a:t>
            </a:r>
          </a:p>
          <a:p>
            <a:pPr algn="ctr" eaLnBrk="1" hangingPunct="1"/>
            <a:r>
              <a:rPr lang="en-US" sz="1800" dirty="0">
                <a:latin typeface="Calibri" charset="0"/>
              </a:rPr>
              <a:t>is provided</a:t>
            </a:r>
          </a:p>
          <a:p>
            <a:pPr algn="ctr" eaLnBrk="1" hangingPunct="1"/>
            <a:r>
              <a:rPr lang="en-US" sz="1800" dirty="0">
                <a:latin typeface="Calibri" charset="0"/>
              </a:rPr>
              <a:t>via your badges…</a:t>
            </a:r>
          </a:p>
          <a:p>
            <a:pPr algn="ctr" eaLnBrk="1" hangingPunct="1"/>
            <a:endParaRPr lang="en-US" sz="1800" dirty="0">
              <a:latin typeface="Calibri" charset="0"/>
            </a:endParaRPr>
          </a:p>
          <a:p>
            <a:pPr algn="ctr" eaLnBrk="1" hangingPunct="1"/>
            <a:r>
              <a:rPr lang="en-US" sz="1800" dirty="0">
                <a:latin typeface="Calibri" charset="0"/>
              </a:rPr>
              <a:t>…for emergency</a:t>
            </a:r>
          </a:p>
          <a:p>
            <a:pPr algn="ctr" eaLnBrk="1" hangingPunct="1"/>
            <a:r>
              <a:rPr lang="en-US" sz="1800" dirty="0">
                <a:latin typeface="Calibri" charset="0"/>
              </a:rPr>
              <a:t>needs</a:t>
            </a:r>
          </a:p>
        </p:txBody>
      </p:sp>
      <p:sp>
        <p:nvSpPr>
          <p:cNvPr id="6" name="Title 5"/>
          <p:cNvSpPr txBox="1">
            <a:spLocks/>
          </p:cNvSpPr>
          <p:nvPr/>
        </p:nvSpPr>
        <p:spPr>
          <a:xfrm>
            <a:off x="0" y="5410200"/>
            <a:ext cx="7543800" cy="1524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latin typeface="Arial Black"/>
                <a:cs typeface="Arial Black"/>
              </a:rPr>
              <a:t>Where?</a:t>
            </a:r>
            <a:endParaRPr lang="en-US" dirty="0">
              <a:latin typeface="Arial Black"/>
              <a:cs typeface="Arial Black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Placeholder 4" descr="P8130559.JPG"/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/>
          <a:stretch/>
        </p:blipFill>
        <p:spPr>
          <a:xfrm>
            <a:off x="1296987" y="457200"/>
            <a:ext cx="5483225" cy="4114800"/>
          </a:xfrm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85800" y="4110038"/>
            <a:ext cx="7848600" cy="2514600"/>
            <a:chOff x="685800" y="4110038"/>
            <a:chExt cx="7848600" cy="2514600"/>
          </a:xfrm>
        </p:grpSpPr>
        <p:pic>
          <p:nvPicPr>
            <p:cNvPr id="26629" name="Picture 5" descr="P8130488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4110038"/>
              <a:ext cx="3352800" cy="251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0" name="Picture 6" descr="P8130494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4110038"/>
              <a:ext cx="3581400" cy="251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Placeholder 4" descr="CRW_2730.tif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50" b="-6250"/>
          <a:stretch>
            <a:fillRect/>
          </a:stretch>
        </p:blipFill>
        <p:spPr>
          <a:xfrm>
            <a:off x="457200" y="0"/>
            <a:ext cx="5486400" cy="4114800"/>
          </a:xfrm>
        </p:spPr>
      </p:pic>
      <p:sp>
        <p:nvSpPr>
          <p:cNvPr id="105475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icture 6" descr="CRW_2778.CRW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90963"/>
            <a:ext cx="4179888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RW_2775.CRW"/>
          <p:cNvPicPr>
            <a:picLocks noChangeAspect="1"/>
          </p:cNvPicPr>
          <p:nvPr/>
        </p:nvPicPr>
        <p:blipFill>
          <a:blip r:embed="rId4">
            <a:lum brigh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38600"/>
            <a:ext cx="3962400" cy="263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RW_2725.CRW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609600"/>
            <a:ext cx="4113213" cy="273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HSC_Lib.Health.Sci.fl2C 72 baby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3" y="2967038"/>
            <a:ext cx="7331075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6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ok_PNG21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73" y="274142"/>
            <a:ext cx="5457376" cy="31792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dirty="0" smtClean="0"/>
              <a:t>TTUHSC libraries </a:t>
            </a:r>
            <a:br>
              <a:rPr lang="en-US" dirty="0" smtClean="0"/>
            </a:br>
            <a:r>
              <a:rPr lang="en-US" dirty="0" smtClean="0"/>
              <a:t>statistics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3473" y="3323010"/>
            <a:ext cx="44977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Franklin Gothic Medium"/>
              </a:rPr>
              <a:t>There are libraries at all four campuses                                     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Franklin Gothic Medium"/>
              </a:rPr>
              <a:t> (Amarillo, El Paso, Lubbock &amp; Odessa)</a:t>
            </a:r>
          </a:p>
          <a:p>
            <a:endParaRPr lang="en-US" dirty="0" smtClean="0">
              <a:solidFill>
                <a:prstClr val="black"/>
              </a:solidFill>
              <a:latin typeface="Franklin Gothic Mediu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Franklin Gothic Medium"/>
              </a:rPr>
              <a:t>321,147 print books</a:t>
            </a:r>
          </a:p>
          <a:p>
            <a:endParaRPr lang="en-US" dirty="0" smtClean="0">
              <a:solidFill>
                <a:prstClr val="black"/>
              </a:solidFill>
              <a:latin typeface="Franklin Gothic Medium"/>
            </a:endParaRPr>
          </a:p>
          <a:p>
            <a:endParaRPr lang="en-US" dirty="0" smtClean="0">
              <a:solidFill>
                <a:prstClr val="black"/>
              </a:solidFill>
              <a:latin typeface="Franklin Gothic Mediu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Franklin Gothic Medium"/>
              </a:rPr>
              <a:t>209 print journal subscriptions</a:t>
            </a:r>
          </a:p>
          <a:p>
            <a:endParaRPr lang="en-US" dirty="0" smtClean="0">
              <a:solidFill>
                <a:prstClr val="black"/>
              </a:solidFill>
              <a:latin typeface="Franklin Gothic Medium"/>
            </a:endParaRPr>
          </a:p>
          <a:p>
            <a:endParaRPr lang="en-US" dirty="0" smtClean="0">
              <a:solidFill>
                <a:prstClr val="black"/>
              </a:solidFill>
              <a:latin typeface="Franklin Gothic Mediu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Franklin Gothic Medium"/>
              </a:rPr>
              <a:t>17,446 audiovisuals</a:t>
            </a:r>
          </a:p>
          <a:p>
            <a:endParaRPr lang="en-US" dirty="0" smtClean="0">
              <a:solidFill>
                <a:prstClr val="black"/>
              </a:solidFill>
              <a:latin typeface="Franklin Gothic Mediu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Franklin Gothic Medium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011354" y="3954236"/>
            <a:ext cx="3490774" cy="2526300"/>
            <a:chOff x="4469852" y="3747500"/>
            <a:chExt cx="3490774" cy="2526300"/>
          </a:xfrm>
        </p:grpSpPr>
        <p:pic>
          <p:nvPicPr>
            <p:cNvPr id="8" name="Picture 7" descr="tv_PNG477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9852" y="3747500"/>
              <a:ext cx="3490774" cy="25263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644701" y="4199439"/>
              <a:ext cx="3180094" cy="1809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70000"/>
                </a:lnSpc>
                <a:buFont typeface="Arial"/>
                <a:buChar char="•"/>
              </a:pPr>
              <a:r>
                <a:rPr lang="en-US" dirty="0">
                  <a:solidFill>
                    <a:prstClr val="black"/>
                  </a:solidFill>
                  <a:latin typeface="Franklin Gothic Medium"/>
                </a:rPr>
                <a:t>28,751 electronic </a:t>
              </a:r>
              <a:r>
                <a:rPr lang="en-US" dirty="0" smtClean="0">
                  <a:solidFill>
                    <a:prstClr val="black"/>
                  </a:solidFill>
                  <a:latin typeface="Franklin Gothic Medium"/>
                </a:rPr>
                <a:t>journals</a:t>
              </a:r>
            </a:p>
            <a:p>
              <a:pPr marL="285750" indent="-285750">
                <a:lnSpc>
                  <a:spcPct val="70000"/>
                </a:lnSpc>
                <a:buFont typeface="Arial"/>
                <a:buChar char="•"/>
              </a:pPr>
              <a:endParaRPr lang="en-US" dirty="0">
                <a:solidFill>
                  <a:prstClr val="black"/>
                </a:solidFill>
                <a:latin typeface="Franklin Gothic Medium"/>
              </a:endParaRPr>
            </a:p>
            <a:p>
              <a:pPr marL="285750" indent="-285750">
                <a:lnSpc>
                  <a:spcPct val="70000"/>
                </a:lnSpc>
                <a:buFont typeface="Arial"/>
                <a:buChar char="•"/>
              </a:pPr>
              <a:r>
                <a:rPr lang="en-US" dirty="0" smtClean="0">
                  <a:solidFill>
                    <a:prstClr val="black"/>
                  </a:solidFill>
                  <a:latin typeface="Franklin Gothic Medium"/>
                </a:rPr>
                <a:t>612 databases</a:t>
              </a:r>
            </a:p>
            <a:p>
              <a:pPr marL="285750" indent="-285750">
                <a:lnSpc>
                  <a:spcPct val="70000"/>
                </a:lnSpc>
                <a:buFont typeface="Arial"/>
                <a:buChar char="•"/>
              </a:pPr>
              <a:endParaRPr lang="en-US" dirty="0" smtClean="0">
                <a:solidFill>
                  <a:prstClr val="black"/>
                </a:solidFill>
                <a:latin typeface="Franklin Gothic Medium"/>
              </a:endParaRPr>
            </a:p>
            <a:p>
              <a:pPr marL="285750" indent="-285750">
                <a:lnSpc>
                  <a:spcPct val="70000"/>
                </a:lnSpc>
                <a:buFont typeface="Arial"/>
                <a:buChar char="•"/>
              </a:pPr>
              <a:r>
                <a:rPr lang="en-US" dirty="0">
                  <a:solidFill>
                    <a:prstClr val="black"/>
                  </a:solidFill>
                  <a:latin typeface="Franklin Gothic Medium"/>
                </a:rPr>
                <a:t>55,182 electronic books</a:t>
              </a:r>
            </a:p>
            <a:p>
              <a:pPr marL="285750" indent="-285750">
                <a:lnSpc>
                  <a:spcPct val="70000"/>
                </a:lnSpc>
                <a:buFont typeface="Arial"/>
                <a:buChar char="•"/>
              </a:pPr>
              <a:endParaRPr lang="en-US" dirty="0">
                <a:solidFill>
                  <a:prstClr val="black"/>
                </a:solidFill>
                <a:latin typeface="Franklin Gothic Medium"/>
              </a:endParaRPr>
            </a:p>
            <a:p>
              <a:endParaRPr lang="en-US" dirty="0">
                <a:solidFill>
                  <a:prstClr val="black"/>
                </a:solidFill>
                <a:latin typeface="Franklin Gothic Medium"/>
              </a:endParaRPr>
            </a:p>
            <a:p>
              <a:endParaRPr lang="en-US" dirty="0">
                <a:solidFill>
                  <a:prstClr val="black"/>
                </a:solidFill>
                <a:latin typeface="Franklin Gothic Medium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363586" y="6357425"/>
            <a:ext cx="130035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00" dirty="0"/>
              <a:t>As of April 29, 2014</a:t>
            </a:r>
          </a:p>
        </p:txBody>
      </p:sp>
    </p:spTree>
    <p:extLst>
      <p:ext uri="{BB962C8B-B14F-4D97-AF65-F5344CB8AC3E}">
        <p14:creationId xmlns:p14="http://schemas.microsoft.com/office/powerpoint/2010/main" val="127039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NewsPrint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Theme">
  <a:themeElements>
    <a:clrScheme name="Custom 4">
      <a:dk1>
        <a:sysClr val="windowText" lastClr="000000"/>
      </a:dk1>
      <a:lt1>
        <a:sysClr val="window" lastClr="FFFFFF"/>
      </a:lt1>
      <a:dk2>
        <a:srgbClr val="2D2F2B"/>
      </a:dk2>
      <a:lt2>
        <a:srgbClr val="DEDED7"/>
      </a:lt2>
      <a:accent1>
        <a:srgbClr val="294171"/>
      </a:accent1>
      <a:accent2>
        <a:srgbClr val="748CBC"/>
      </a:accent2>
      <a:accent3>
        <a:srgbClr val="8E887C"/>
      </a:accent3>
      <a:accent4>
        <a:srgbClr val="834736"/>
      </a:accent4>
      <a:accent5>
        <a:srgbClr val="5A1705"/>
      </a:accent5>
      <a:accent6>
        <a:srgbClr val="A0A16A"/>
      </a:accent6>
      <a:hlink>
        <a:srgbClr val="74B6BC"/>
      </a:hlink>
      <a:folHlink>
        <a:srgbClr val="7F95A4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Theme">
  <a:themeElements>
    <a:clrScheme name="Custom 4">
      <a:dk1>
        <a:sysClr val="windowText" lastClr="000000"/>
      </a:dk1>
      <a:lt1>
        <a:sysClr val="window" lastClr="FFFFFF"/>
      </a:lt1>
      <a:dk2>
        <a:srgbClr val="2D2F2B"/>
      </a:dk2>
      <a:lt2>
        <a:srgbClr val="DEDED7"/>
      </a:lt2>
      <a:accent1>
        <a:srgbClr val="294171"/>
      </a:accent1>
      <a:accent2>
        <a:srgbClr val="748CBC"/>
      </a:accent2>
      <a:accent3>
        <a:srgbClr val="8E887C"/>
      </a:accent3>
      <a:accent4>
        <a:srgbClr val="834736"/>
      </a:accent4>
      <a:accent5>
        <a:srgbClr val="5A1705"/>
      </a:accent5>
      <a:accent6>
        <a:srgbClr val="A0A16A"/>
      </a:accent6>
      <a:hlink>
        <a:srgbClr val="74B6BC"/>
      </a:hlink>
      <a:folHlink>
        <a:srgbClr val="7F95A4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19074</TotalTime>
  <Words>560</Words>
  <Application>Microsoft Macintosh PowerPoint</Application>
  <PresentationFormat>On-screen Show (4:3)</PresentationFormat>
  <Paragraphs>161</Paragraphs>
  <Slides>47</Slides>
  <Notes>1</Notes>
  <HiddenSlides>6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47</vt:i4>
      </vt:variant>
    </vt:vector>
  </HeadingPairs>
  <TitlesOfParts>
    <vt:vector size="50" baseType="lpstr">
      <vt:lpstr>NewsPrint</vt:lpstr>
      <vt:lpstr>Default Theme</vt:lpstr>
      <vt:lpstr>1_Default Theme</vt:lpstr>
      <vt:lpstr>PowerPoint Presentation</vt:lpstr>
      <vt:lpstr>Welcome</vt:lpstr>
      <vt:lpstr>PowerPoint Presentation</vt:lpstr>
      <vt:lpstr>PowerPoint Presentation</vt:lpstr>
      <vt:lpstr>Library card application</vt:lpstr>
      <vt:lpstr>3601 4th just West of the main TTUHSC buildings and in front of E1 Parking Lot</vt:lpstr>
      <vt:lpstr>PowerPoint Presentation</vt:lpstr>
      <vt:lpstr>PowerPoint Presentation</vt:lpstr>
      <vt:lpstr>TTUHSC libraries  statistics</vt:lpstr>
      <vt:lpstr>Eat, drink and be merry!</vt:lpstr>
      <vt:lpstr>Need Help?</vt:lpstr>
      <vt:lpstr>Reference Librarians</vt:lpstr>
      <vt:lpstr>Proxy server  (off campus)</vt:lpstr>
      <vt:lpstr>Upper  Left</vt:lpstr>
      <vt:lpstr>Databases = 600+</vt:lpstr>
      <vt:lpstr>PowerPoint Presentation</vt:lpstr>
      <vt:lpstr>Why MESH?</vt:lpstr>
      <vt:lpstr>Follow these links to PDFs</vt:lpstr>
      <vt:lpstr>How to locate articles?</vt:lpstr>
      <vt:lpstr>PowerPoint Presentation</vt:lpstr>
      <vt:lpstr>PowerPoint Presentation</vt:lpstr>
      <vt:lpstr>Still can’t find it!</vt:lpstr>
      <vt:lpstr>Middle right side</vt:lpstr>
      <vt:lpstr>PowerPoint Presentation</vt:lpstr>
      <vt:lpstr>Scopus</vt:lpstr>
      <vt:lpstr>DATABAses</vt:lpstr>
      <vt:lpstr>PowerPoint Presentation</vt:lpstr>
      <vt:lpstr>PowerPoint Presentation</vt:lpstr>
      <vt:lpstr>Evidence-Based</vt:lpstr>
      <vt:lpstr>PowerPoint Presentation</vt:lpstr>
      <vt:lpstr>PowerPoint Presentation</vt:lpstr>
      <vt:lpstr>PowerPoint Presentation</vt:lpstr>
      <vt:lpstr>Upper right side</vt:lpstr>
      <vt:lpstr>E-books</vt:lpstr>
      <vt:lpstr>Drugs?</vt:lpstr>
      <vt:lpstr>PowerPoint Presentation</vt:lpstr>
      <vt:lpstr>Exam Master</vt:lpstr>
      <vt:lpstr>Right bottom</vt:lpstr>
      <vt:lpstr>PowerPoint Presentation</vt:lpstr>
      <vt:lpstr>Right bottom</vt:lpstr>
      <vt:lpstr>Right bottom</vt:lpstr>
      <vt:lpstr>Team viewer</vt:lpstr>
      <vt:lpstr>PowerPoint Presentation</vt:lpstr>
      <vt:lpstr>Middle right side</vt:lpstr>
      <vt:lpstr>PowerPoint Presentation</vt:lpstr>
      <vt:lpstr>Team Viewer &amp; Ask a Librarian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Microsoft Office User</dc:creator>
  <cp:lastModifiedBy>Microsoft Office User</cp:lastModifiedBy>
  <cp:revision>70</cp:revision>
  <dcterms:created xsi:type="dcterms:W3CDTF">2012-06-15T18:42:44Z</dcterms:created>
  <dcterms:modified xsi:type="dcterms:W3CDTF">2014-06-19T14:38:07Z</dcterms:modified>
</cp:coreProperties>
</file>