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png" ContentType="image/png"/>
  <Default Extension="wmf" ContentType="image/x-w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74" r:id="rId3"/>
    <p:sldMasterId id="2147483676" r:id="rId4"/>
  </p:sldMasterIdLst>
  <p:notesMasterIdLst>
    <p:notesMasterId r:id="rId105"/>
  </p:notesMasterIdLst>
  <p:sldIdLst>
    <p:sldId id="325" r:id="rId5"/>
    <p:sldId id="600" r:id="rId6"/>
    <p:sldId id="768" r:id="rId7"/>
    <p:sldId id="870" r:id="rId8"/>
    <p:sldId id="823" r:id="rId9"/>
    <p:sldId id="593" r:id="rId10"/>
    <p:sldId id="1020" r:id="rId11"/>
    <p:sldId id="941" r:id="rId12"/>
    <p:sldId id="433" r:id="rId13"/>
    <p:sldId id="1022" r:id="rId14"/>
    <p:sldId id="595" r:id="rId15"/>
    <p:sldId id="434" r:id="rId16"/>
    <p:sldId id="586" r:id="rId17"/>
    <p:sldId id="587" r:id="rId18"/>
    <p:sldId id="618" r:id="rId19"/>
    <p:sldId id="942" r:id="rId20"/>
    <p:sldId id="1024" r:id="rId21"/>
    <p:sldId id="945" r:id="rId22"/>
    <p:sldId id="947" r:id="rId23"/>
    <p:sldId id="446" r:id="rId24"/>
    <p:sldId id="448" r:id="rId25"/>
    <p:sldId id="449" r:id="rId26"/>
    <p:sldId id="702" r:id="rId27"/>
    <p:sldId id="948" r:id="rId28"/>
    <p:sldId id="656" r:id="rId29"/>
    <p:sldId id="1025" r:id="rId30"/>
    <p:sldId id="949" r:id="rId31"/>
    <p:sldId id="950" r:id="rId32"/>
    <p:sldId id="1019" r:id="rId33"/>
    <p:sldId id="1026" r:id="rId34"/>
    <p:sldId id="786" r:id="rId35"/>
    <p:sldId id="1027" r:id="rId36"/>
    <p:sldId id="1028" r:id="rId37"/>
    <p:sldId id="1029" r:id="rId38"/>
    <p:sldId id="1047" r:id="rId39"/>
    <p:sldId id="1030" r:id="rId40"/>
    <p:sldId id="1031" r:id="rId41"/>
    <p:sldId id="1032" r:id="rId42"/>
    <p:sldId id="1048" r:id="rId43"/>
    <p:sldId id="744" r:id="rId44"/>
    <p:sldId id="708" r:id="rId45"/>
    <p:sldId id="1033" r:id="rId46"/>
    <p:sldId id="1035" r:id="rId47"/>
    <p:sldId id="1034" r:id="rId48"/>
    <p:sldId id="1037" r:id="rId49"/>
    <p:sldId id="1038" r:id="rId50"/>
    <p:sldId id="1040" r:id="rId51"/>
    <p:sldId id="1041" r:id="rId52"/>
    <p:sldId id="1049" r:id="rId53"/>
    <p:sldId id="1039" r:id="rId54"/>
    <p:sldId id="763" r:id="rId55"/>
    <p:sldId id="1108" r:id="rId56"/>
    <p:sldId id="1109" r:id="rId57"/>
    <p:sldId id="1055" r:id="rId58"/>
    <p:sldId id="1054" r:id="rId59"/>
    <p:sldId id="1057" r:id="rId60"/>
    <p:sldId id="1058" r:id="rId61"/>
    <p:sldId id="1059" r:id="rId62"/>
    <p:sldId id="1110" r:id="rId63"/>
    <p:sldId id="1062" r:id="rId64"/>
    <p:sldId id="1063" r:id="rId65"/>
    <p:sldId id="1064" r:id="rId66"/>
    <p:sldId id="1111" r:id="rId67"/>
    <p:sldId id="1069" r:id="rId68"/>
    <p:sldId id="1071" r:id="rId69"/>
    <p:sldId id="1072" r:id="rId70"/>
    <p:sldId id="1073" r:id="rId71"/>
    <p:sldId id="1075" r:id="rId72"/>
    <p:sldId id="1076" r:id="rId73"/>
    <p:sldId id="1112" r:id="rId74"/>
    <p:sldId id="1077" r:id="rId75"/>
    <p:sldId id="1060" r:id="rId76"/>
    <p:sldId id="1113" r:id="rId77"/>
    <p:sldId id="1080" r:id="rId78"/>
    <p:sldId id="1081" r:id="rId79"/>
    <p:sldId id="1117" r:id="rId80"/>
    <p:sldId id="1114" r:id="rId81"/>
    <p:sldId id="1116" r:id="rId82"/>
    <p:sldId id="1119" r:id="rId83"/>
    <p:sldId id="1115" r:id="rId84"/>
    <p:sldId id="1122" r:id="rId85"/>
    <p:sldId id="1123" r:id="rId86"/>
    <p:sldId id="1078" r:id="rId87"/>
    <p:sldId id="1118" r:id="rId88"/>
    <p:sldId id="1102" r:id="rId89"/>
    <p:sldId id="1103" r:id="rId90"/>
    <p:sldId id="1125" r:id="rId91"/>
    <p:sldId id="1124" r:id="rId92"/>
    <p:sldId id="1126" r:id="rId93"/>
    <p:sldId id="902" r:id="rId94"/>
    <p:sldId id="1050" r:id="rId95"/>
    <p:sldId id="904" r:id="rId96"/>
    <p:sldId id="782" r:id="rId97"/>
    <p:sldId id="905" r:id="rId98"/>
    <p:sldId id="906" r:id="rId99"/>
    <p:sldId id="1051" r:id="rId100"/>
    <p:sldId id="783" r:id="rId101"/>
    <p:sldId id="907" r:id="rId102"/>
    <p:sldId id="1107" r:id="rId103"/>
    <p:sldId id="624" r:id="rId10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0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2F92"/>
    <a:srgbClr val="FF7C00"/>
    <a:srgbClr val="336699"/>
    <a:srgbClr val="0280FF"/>
    <a:srgbClr val="3178B5"/>
    <a:srgbClr val="3266FF"/>
    <a:srgbClr val="0096FF"/>
    <a:srgbClr val="78AAD6"/>
    <a:srgbClr val="FF6600"/>
    <a:srgbClr val="3DAA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690" autoAdjust="0"/>
    <p:restoredTop sz="96138" autoAdjust="0"/>
  </p:normalViewPr>
  <p:slideViewPr>
    <p:cSldViewPr snapToGrid="0" snapToObjects="1" showGuides="1">
      <p:cViewPr>
        <p:scale>
          <a:sx n="121" d="100"/>
          <a:sy n="121" d="100"/>
        </p:scale>
        <p:origin x="1576" y="280"/>
      </p:cViewPr>
      <p:guideLst>
        <p:guide orient="horz" pos="2150"/>
        <p:guide pos="2880"/>
      </p:guideLst>
    </p:cSldViewPr>
  </p:slideViewPr>
  <p:outlineViewPr>
    <p:cViewPr>
      <p:scale>
        <a:sx n="33" d="100"/>
        <a:sy n="33" d="100"/>
      </p:scale>
      <p:origin x="0" y="886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36" d="100"/>
        <a:sy n="13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01" Type="http://schemas.openxmlformats.org/officeDocument/2006/relationships/slide" Target="slides/slide97.xml"/><Relationship Id="rId102" Type="http://schemas.openxmlformats.org/officeDocument/2006/relationships/slide" Target="slides/slide98.xml"/><Relationship Id="rId103" Type="http://schemas.openxmlformats.org/officeDocument/2006/relationships/slide" Target="slides/slide99.xml"/><Relationship Id="rId104" Type="http://schemas.openxmlformats.org/officeDocument/2006/relationships/slide" Target="slides/slide100.xml"/><Relationship Id="rId105" Type="http://schemas.openxmlformats.org/officeDocument/2006/relationships/notesMaster" Target="notesMasters/notesMaster1.xml"/><Relationship Id="rId106" Type="http://schemas.openxmlformats.org/officeDocument/2006/relationships/presProps" Target="presProps.xml"/><Relationship Id="rId107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108" Type="http://schemas.openxmlformats.org/officeDocument/2006/relationships/theme" Target="theme/theme1.xml"/><Relationship Id="rId109" Type="http://schemas.openxmlformats.org/officeDocument/2006/relationships/tableStyles" Target="tableStyles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33" Type="http://schemas.openxmlformats.org/officeDocument/2006/relationships/slide" Target="slides/slide29.xml"/><Relationship Id="rId34" Type="http://schemas.openxmlformats.org/officeDocument/2006/relationships/slide" Target="slides/slide30.xml"/><Relationship Id="rId35" Type="http://schemas.openxmlformats.org/officeDocument/2006/relationships/slide" Target="slides/slide31.xml"/><Relationship Id="rId36" Type="http://schemas.openxmlformats.org/officeDocument/2006/relationships/slide" Target="slides/slide32.xml"/><Relationship Id="rId37" Type="http://schemas.openxmlformats.org/officeDocument/2006/relationships/slide" Target="slides/slide33.xml"/><Relationship Id="rId38" Type="http://schemas.openxmlformats.org/officeDocument/2006/relationships/slide" Target="slides/slide34.xml"/><Relationship Id="rId39" Type="http://schemas.openxmlformats.org/officeDocument/2006/relationships/slide" Target="slides/slide35.xml"/><Relationship Id="rId50" Type="http://schemas.openxmlformats.org/officeDocument/2006/relationships/slide" Target="slides/slide46.xml"/><Relationship Id="rId51" Type="http://schemas.openxmlformats.org/officeDocument/2006/relationships/slide" Target="slides/slide47.xml"/><Relationship Id="rId52" Type="http://schemas.openxmlformats.org/officeDocument/2006/relationships/slide" Target="slides/slide48.xml"/><Relationship Id="rId53" Type="http://schemas.openxmlformats.org/officeDocument/2006/relationships/slide" Target="slides/slide49.xml"/><Relationship Id="rId54" Type="http://schemas.openxmlformats.org/officeDocument/2006/relationships/slide" Target="slides/slide50.xml"/><Relationship Id="rId55" Type="http://schemas.openxmlformats.org/officeDocument/2006/relationships/slide" Target="slides/slide51.xml"/><Relationship Id="rId56" Type="http://schemas.openxmlformats.org/officeDocument/2006/relationships/slide" Target="slides/slide52.xml"/><Relationship Id="rId57" Type="http://schemas.openxmlformats.org/officeDocument/2006/relationships/slide" Target="slides/slide53.xml"/><Relationship Id="rId58" Type="http://schemas.openxmlformats.org/officeDocument/2006/relationships/slide" Target="slides/slide54.xml"/><Relationship Id="rId59" Type="http://schemas.openxmlformats.org/officeDocument/2006/relationships/slide" Target="slides/slide55.xml"/><Relationship Id="rId70" Type="http://schemas.openxmlformats.org/officeDocument/2006/relationships/slide" Target="slides/slide66.xml"/><Relationship Id="rId71" Type="http://schemas.openxmlformats.org/officeDocument/2006/relationships/slide" Target="slides/slide67.xml"/><Relationship Id="rId72" Type="http://schemas.openxmlformats.org/officeDocument/2006/relationships/slide" Target="slides/slide68.xml"/><Relationship Id="rId73" Type="http://schemas.openxmlformats.org/officeDocument/2006/relationships/slide" Target="slides/slide69.xml"/><Relationship Id="rId74" Type="http://schemas.openxmlformats.org/officeDocument/2006/relationships/slide" Target="slides/slide70.xml"/><Relationship Id="rId75" Type="http://schemas.openxmlformats.org/officeDocument/2006/relationships/slide" Target="slides/slide71.xml"/><Relationship Id="rId76" Type="http://schemas.openxmlformats.org/officeDocument/2006/relationships/slide" Target="slides/slide72.xml"/><Relationship Id="rId77" Type="http://schemas.openxmlformats.org/officeDocument/2006/relationships/slide" Target="slides/slide73.xml"/><Relationship Id="rId78" Type="http://schemas.openxmlformats.org/officeDocument/2006/relationships/slide" Target="slides/slide74.xml"/><Relationship Id="rId79" Type="http://schemas.openxmlformats.org/officeDocument/2006/relationships/slide" Target="slides/slide75.xml"/><Relationship Id="rId90" Type="http://schemas.openxmlformats.org/officeDocument/2006/relationships/slide" Target="slides/slide86.xml"/><Relationship Id="rId91" Type="http://schemas.openxmlformats.org/officeDocument/2006/relationships/slide" Target="slides/slide87.xml"/><Relationship Id="rId92" Type="http://schemas.openxmlformats.org/officeDocument/2006/relationships/slide" Target="slides/slide88.xml"/><Relationship Id="rId93" Type="http://schemas.openxmlformats.org/officeDocument/2006/relationships/slide" Target="slides/slide89.xml"/><Relationship Id="rId94" Type="http://schemas.openxmlformats.org/officeDocument/2006/relationships/slide" Target="slides/slide90.xml"/><Relationship Id="rId95" Type="http://schemas.openxmlformats.org/officeDocument/2006/relationships/slide" Target="slides/slide91.xml"/><Relationship Id="rId96" Type="http://schemas.openxmlformats.org/officeDocument/2006/relationships/slide" Target="slides/slide92.xml"/><Relationship Id="rId97" Type="http://schemas.openxmlformats.org/officeDocument/2006/relationships/slide" Target="slides/slide93.xml"/><Relationship Id="rId98" Type="http://schemas.openxmlformats.org/officeDocument/2006/relationships/slide" Target="slides/slide94.xml"/><Relationship Id="rId99" Type="http://schemas.openxmlformats.org/officeDocument/2006/relationships/slide" Target="slides/slide95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40" Type="http://schemas.openxmlformats.org/officeDocument/2006/relationships/slide" Target="slides/slide36.xml"/><Relationship Id="rId41" Type="http://schemas.openxmlformats.org/officeDocument/2006/relationships/slide" Target="slides/slide37.xml"/><Relationship Id="rId42" Type="http://schemas.openxmlformats.org/officeDocument/2006/relationships/slide" Target="slides/slide38.xml"/><Relationship Id="rId43" Type="http://schemas.openxmlformats.org/officeDocument/2006/relationships/slide" Target="slides/slide39.xml"/><Relationship Id="rId44" Type="http://schemas.openxmlformats.org/officeDocument/2006/relationships/slide" Target="slides/slide40.xml"/><Relationship Id="rId45" Type="http://schemas.openxmlformats.org/officeDocument/2006/relationships/slide" Target="slides/slide41.xml"/><Relationship Id="rId46" Type="http://schemas.openxmlformats.org/officeDocument/2006/relationships/slide" Target="slides/slide42.xml"/><Relationship Id="rId47" Type="http://schemas.openxmlformats.org/officeDocument/2006/relationships/slide" Target="slides/slide43.xml"/><Relationship Id="rId48" Type="http://schemas.openxmlformats.org/officeDocument/2006/relationships/slide" Target="slides/slide44.xml"/><Relationship Id="rId49" Type="http://schemas.openxmlformats.org/officeDocument/2006/relationships/slide" Target="slides/slide45.xml"/><Relationship Id="rId60" Type="http://schemas.openxmlformats.org/officeDocument/2006/relationships/slide" Target="slides/slide56.xml"/><Relationship Id="rId61" Type="http://schemas.openxmlformats.org/officeDocument/2006/relationships/slide" Target="slides/slide57.xml"/><Relationship Id="rId62" Type="http://schemas.openxmlformats.org/officeDocument/2006/relationships/slide" Target="slides/slide58.xml"/><Relationship Id="rId63" Type="http://schemas.openxmlformats.org/officeDocument/2006/relationships/slide" Target="slides/slide59.xml"/><Relationship Id="rId64" Type="http://schemas.openxmlformats.org/officeDocument/2006/relationships/slide" Target="slides/slide60.xml"/><Relationship Id="rId65" Type="http://schemas.openxmlformats.org/officeDocument/2006/relationships/slide" Target="slides/slide61.xml"/><Relationship Id="rId66" Type="http://schemas.openxmlformats.org/officeDocument/2006/relationships/slide" Target="slides/slide62.xml"/><Relationship Id="rId67" Type="http://schemas.openxmlformats.org/officeDocument/2006/relationships/slide" Target="slides/slide63.xml"/><Relationship Id="rId68" Type="http://schemas.openxmlformats.org/officeDocument/2006/relationships/slide" Target="slides/slide64.xml"/><Relationship Id="rId69" Type="http://schemas.openxmlformats.org/officeDocument/2006/relationships/slide" Target="slides/slide65.xml"/><Relationship Id="rId100" Type="http://schemas.openxmlformats.org/officeDocument/2006/relationships/slide" Target="slides/slide96.xml"/><Relationship Id="rId80" Type="http://schemas.openxmlformats.org/officeDocument/2006/relationships/slide" Target="slides/slide76.xml"/><Relationship Id="rId81" Type="http://schemas.openxmlformats.org/officeDocument/2006/relationships/slide" Target="slides/slide77.xml"/><Relationship Id="rId82" Type="http://schemas.openxmlformats.org/officeDocument/2006/relationships/slide" Target="slides/slide78.xml"/><Relationship Id="rId83" Type="http://schemas.openxmlformats.org/officeDocument/2006/relationships/slide" Target="slides/slide79.xml"/><Relationship Id="rId84" Type="http://schemas.openxmlformats.org/officeDocument/2006/relationships/slide" Target="slides/slide80.xml"/><Relationship Id="rId85" Type="http://schemas.openxmlformats.org/officeDocument/2006/relationships/slide" Target="slides/slide81.xml"/><Relationship Id="rId86" Type="http://schemas.openxmlformats.org/officeDocument/2006/relationships/slide" Target="slides/slide82.xml"/><Relationship Id="rId87" Type="http://schemas.openxmlformats.org/officeDocument/2006/relationships/slide" Target="slides/slide83.xml"/><Relationship Id="rId88" Type="http://schemas.openxmlformats.org/officeDocument/2006/relationships/slide" Target="slides/slide84.xml"/><Relationship Id="rId89" Type="http://schemas.openxmlformats.org/officeDocument/2006/relationships/slide" Target="slides/slide8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8578ED-7892-4644-BBC3-3872C03075FA}" type="datetimeFigureOut">
              <a:rPr lang="en-US" smtClean="0"/>
              <a:t>1/30/17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076AAA-8877-2449-A967-7A0DB6E38B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6485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7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1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2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3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4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7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076AAA-8877-2449-A967-7A0DB6E38B2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454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7D352C9-8D28-8E4A-B06B-4A949F7BD951}" type="slidenum">
              <a:rPr lang="en-US">
                <a:solidFill>
                  <a:prstClr val="black"/>
                </a:solidFill>
                <a:latin typeface="Times" charset="0"/>
              </a:rPr>
              <a:pPr/>
              <a:t>44</a:t>
            </a:fld>
            <a:endParaRPr lang="en-US">
              <a:solidFill>
                <a:prstClr val="black"/>
              </a:solidFill>
              <a:latin typeface="Times" charset="0"/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69382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8231F57-479F-8344-B09B-8FC5F14DD4F2}" type="slidenum">
              <a:rPr lang="en-US">
                <a:ea typeface="ＭＳ Ｐゴシック" charset="-128"/>
                <a:cs typeface="ＭＳ Ｐゴシック" charset="-128"/>
              </a:rPr>
              <a:pPr>
                <a:defRPr/>
              </a:pPr>
              <a:t>52</a:t>
            </a:fld>
            <a:endParaRPr lang="en-US" dirty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>
              <a:defRPr/>
            </a:pPr>
            <a:endParaRPr lang="en-US" dirty="0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903848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D3033A-D8AD-BB4B-9115-5C0243B46ED4}" type="slidenum">
              <a:rPr lang="en-US" smtClean="0"/>
              <a:pPr>
                <a:defRPr/>
              </a:pPr>
              <a:t>62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79251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D3033A-D8AD-BB4B-9115-5C0243B46ED4}" type="slidenum">
              <a:rPr lang="en-US" smtClean="0"/>
              <a:pPr>
                <a:defRPr/>
              </a:pPr>
              <a:t>77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74353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3F9AEC3-B560-0F45-B364-FE4D816C11F9}" type="slidenum">
              <a:rPr lang="en-US">
                <a:solidFill>
                  <a:prstClr val="black"/>
                </a:solidFill>
                <a:latin typeface="Times" charset="0"/>
                <a:ea typeface="ＭＳ Ｐゴシック" charset="-128"/>
                <a:cs typeface="ＭＳ Ｐゴシック" charset="-128"/>
              </a:rPr>
              <a:pPr/>
              <a:t>81</a:t>
            </a:fld>
            <a:endParaRPr lang="en-US" dirty="0">
              <a:solidFill>
                <a:prstClr val="black"/>
              </a:solidFill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064503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3F9AEC3-B560-0F45-B364-FE4D816C11F9}" type="slidenum">
              <a:rPr lang="en-US">
                <a:solidFill>
                  <a:prstClr val="black"/>
                </a:solidFill>
                <a:latin typeface="Times" charset="0"/>
                <a:ea typeface="ＭＳ Ｐゴシック" charset="-128"/>
                <a:cs typeface="ＭＳ Ｐゴシック" charset="-128"/>
              </a:rPr>
              <a:pPr/>
              <a:t>82</a:t>
            </a:fld>
            <a:endParaRPr lang="en-US" dirty="0">
              <a:solidFill>
                <a:prstClr val="black"/>
              </a:solidFill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114657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D3033A-D8AD-BB4B-9115-5C0243B46ED4}" type="slidenum">
              <a:rPr lang="en-US" smtClean="0"/>
              <a:pPr>
                <a:defRPr/>
              </a:pPr>
              <a:t>83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6676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D3033A-D8AD-BB4B-9115-5C0243B46ED4}" type="slidenum">
              <a:rPr lang="en-US" smtClean="0"/>
              <a:pPr>
                <a:defRPr/>
              </a:pPr>
              <a:t>84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083571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D3033A-D8AD-BB4B-9115-5C0243B46ED4}" type="slidenum">
              <a:rPr lang="en-US" smtClean="0"/>
              <a:pPr>
                <a:defRPr/>
              </a:pPr>
              <a:t>87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873901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EA64FA6-DC80-7F41-9DCD-F88C4B3EE49D}" type="slidenum">
              <a:rPr lang="en-US">
                <a:solidFill>
                  <a:prstClr val="black"/>
                </a:solidFill>
                <a:latin typeface="Times" charset="0"/>
              </a:rPr>
              <a:pPr/>
              <a:t>95</a:t>
            </a:fld>
            <a:endParaRPr lang="en-US" dirty="0">
              <a:solidFill>
                <a:prstClr val="black"/>
              </a:solidFill>
              <a:latin typeface="Times" charset="0"/>
            </a:endParaRPr>
          </a:p>
        </p:txBody>
      </p:sp>
      <p:sp>
        <p:nvSpPr>
          <p:cNvPr id="125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523274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7D352C9-8D28-8E4A-B06B-4A949F7BD951}" type="slidenum">
              <a:rPr lang="en-US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pPr/>
              <a:t>5</a:t>
            </a:fld>
            <a:endParaRPr lang="en-US">
              <a:solidFill>
                <a:prstClr val="black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597262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7974BF8-51EE-8E46-9ACB-72FF0C930A90}" type="slidenum">
              <a:rPr lang="en-US">
                <a:ea typeface="ＭＳ Ｐゴシック" charset="-128"/>
                <a:cs typeface="ＭＳ Ｐゴシック" charset="-128"/>
              </a:rPr>
              <a:pPr>
                <a:defRPr/>
              </a:pPr>
              <a:t>23</a:t>
            </a:fld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>
              <a:defRPr/>
            </a:pPr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914805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7974BF8-51EE-8E46-9ACB-72FF0C930A90}" type="slidenum">
              <a:rPr lang="en-US">
                <a:ea typeface="ＭＳ Ｐゴシック" charset="-128"/>
                <a:cs typeface="ＭＳ Ｐゴシック" charset="-128"/>
              </a:rPr>
              <a:pPr>
                <a:defRPr/>
              </a:pPr>
              <a:t>25</a:t>
            </a:fld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>
              <a:defRPr/>
            </a:pPr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885750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7D352C9-8D28-8E4A-B06B-4A949F7BD951}" type="slidenum">
              <a:rPr lang="en-US">
                <a:solidFill>
                  <a:prstClr val="black"/>
                </a:solidFill>
                <a:latin typeface="Times" charset="0"/>
              </a:rPr>
              <a:pPr/>
              <a:t>28</a:t>
            </a:fld>
            <a:endParaRPr lang="en-US">
              <a:solidFill>
                <a:prstClr val="black"/>
              </a:solidFill>
              <a:latin typeface="Times" charset="0"/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112364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7D352C9-8D28-8E4A-B06B-4A949F7BD951}" type="slidenum">
              <a:rPr lang="en-US">
                <a:solidFill>
                  <a:prstClr val="black"/>
                </a:solidFill>
                <a:latin typeface="Times" charset="0"/>
              </a:rPr>
              <a:pPr/>
              <a:t>29</a:t>
            </a:fld>
            <a:endParaRPr lang="en-US">
              <a:solidFill>
                <a:prstClr val="black"/>
              </a:solidFill>
              <a:latin typeface="Times" charset="0"/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804832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7D352C9-8D28-8E4A-B06B-4A949F7BD951}" type="slidenum">
              <a:rPr lang="en-US">
                <a:solidFill>
                  <a:prstClr val="black"/>
                </a:solidFill>
                <a:latin typeface="Times" charset="0"/>
              </a:rPr>
              <a:pPr/>
              <a:t>30</a:t>
            </a:fld>
            <a:endParaRPr lang="en-US">
              <a:solidFill>
                <a:prstClr val="black"/>
              </a:solidFill>
              <a:latin typeface="Times" charset="0"/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481196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ED43869-209F-694C-A2E6-526398E8358D}" type="slidenum">
              <a:rPr lang="en-US">
                <a:latin typeface="Times" charset="0"/>
                <a:ea typeface="ＭＳ Ｐゴシック" charset="-128"/>
                <a:cs typeface="ＭＳ Ｐゴシック" charset="-128"/>
              </a:rPr>
              <a:pPr/>
              <a:t>40</a:t>
            </a:fld>
            <a:endParaRPr lang="en-US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269602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7D352C9-8D28-8E4A-B06B-4A949F7BD951}" type="slidenum">
              <a:rPr lang="en-US">
                <a:solidFill>
                  <a:prstClr val="black"/>
                </a:solidFill>
                <a:latin typeface="Times" charset="0"/>
              </a:rPr>
              <a:pPr/>
              <a:t>43</a:t>
            </a:fld>
            <a:endParaRPr lang="en-US">
              <a:solidFill>
                <a:prstClr val="black"/>
              </a:solidFill>
              <a:latin typeface="Times" charset="0"/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513199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66A40-6FD5-7447-ACA0-C6873F41A4C8}" type="datetimeFigureOut">
              <a:rPr lang="en-US" smtClean="0"/>
              <a:t>1/30/17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89E6B-DA58-054B-AEA3-A233BDAD72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9135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66A40-6FD5-7447-ACA0-C6873F41A4C8}" type="datetimeFigureOut">
              <a:rPr lang="en-US" smtClean="0"/>
              <a:t>1/30/17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89E6B-DA58-054B-AEA3-A233BDAD72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5685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66A40-6FD5-7447-ACA0-C6873F41A4C8}" type="datetimeFigureOut">
              <a:rPr lang="en-US" smtClean="0"/>
              <a:t>1/30/17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89E6B-DA58-054B-AEA3-A233BDAD72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6426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49DAB2-5C8B-4048-9178-5E936FC064D8}" type="datetime1">
              <a:rPr lang="en-US"/>
              <a:pPr>
                <a:defRPr/>
              </a:pPr>
              <a:t>1/30/17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A805E1-74D5-D045-969C-C00F070B54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9335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BE0BEC-205C-A34D-9E5E-447E44C031A4}" type="datetime1">
              <a:rPr lang="en-US"/>
              <a:pPr>
                <a:defRPr/>
              </a:pPr>
              <a:t>1/30/17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7C24F8-D220-014E-B8F5-9D94A7A542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3208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08E635-5936-2A45-959A-0E90B8C11062}" type="datetime1">
              <a:rPr lang="en-US"/>
              <a:pPr>
                <a:defRPr/>
              </a:pPr>
              <a:t>1/30/17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7CBCE7-5133-9A45-BFDD-13645C0C66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604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91A018-F11F-5E49-8BE5-ACB5561F4AD4}" type="datetime1">
              <a:rPr lang="en-US"/>
              <a:pPr>
                <a:defRPr/>
              </a:pPr>
              <a:t>1/30/17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322C3F-EF42-9A4D-8012-C87F5F7C66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3237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5225EB-8533-8249-9D40-1B9DE8C09418}" type="datetime1">
              <a:rPr lang="en-US"/>
              <a:pPr>
                <a:defRPr/>
              </a:pPr>
              <a:t>1/30/17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C278E6-29A7-4F40-B36A-813E7055B8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3763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B08173-ABB2-0241-AAEE-4D030028B12E}" type="datetime1">
              <a:rPr lang="en-US"/>
              <a:pPr>
                <a:defRPr/>
              </a:pPr>
              <a:t>1/30/17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DB3AB1-2BE1-2C44-9D36-EEEE711A9B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6153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477AD9-9C2B-D342-92CD-6F03CE501F76}" type="datetime1">
              <a:rPr lang="en-US"/>
              <a:pPr>
                <a:defRPr/>
              </a:pPr>
              <a:t>1/30/17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3EA2EB-0CB8-4244-A12D-41950B017E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7835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87E27C-69C0-CA44-AF53-21B41F548DD1}" type="datetime1">
              <a:rPr lang="en-US"/>
              <a:pPr>
                <a:defRPr/>
              </a:pPr>
              <a:t>1/30/17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6079D0-ECA1-2647-B27D-8E69379C72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5825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66A40-6FD5-7447-ACA0-C6873F41A4C8}" type="datetimeFigureOut">
              <a:rPr lang="en-US" smtClean="0"/>
              <a:t>1/30/17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89E6B-DA58-054B-AEA3-A233BDAD72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7907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7CD60C-82B9-6045-BF05-8457294681EF}" type="datetime1">
              <a:rPr lang="en-US"/>
              <a:pPr>
                <a:defRPr/>
              </a:pPr>
              <a:t>1/30/17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ED30C0-3CB3-E349-8256-503DBD442A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3417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D26B63-CF7E-1B4E-B8B2-D76692B7F281}" type="datetime1">
              <a:rPr lang="en-US"/>
              <a:pPr>
                <a:defRPr/>
              </a:pPr>
              <a:t>1/30/17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D4B87C-742F-6E47-A774-237378A1FD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1592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FE705C-4E14-F548-AF3F-5B9C3C25CB59}" type="datetime1">
              <a:rPr lang="en-US"/>
              <a:pPr>
                <a:defRPr/>
              </a:pPr>
              <a:t>1/30/17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5CB569-BDBF-0F43-9652-D038441CC0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21949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184750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BDE0F3-9D27-BB40-B326-1ABAB9EAD371}" type="datetime1">
              <a:rPr lang="en-US"/>
              <a:pPr>
                <a:defRPr/>
              </a:pPr>
              <a:t>1/30/17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9E549B-9103-9141-B44A-D4E082FA53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43230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2999FD-8E3C-0647-931E-60387A365509}" type="datetime1">
              <a:rPr lang="en-US"/>
              <a:pPr>
                <a:defRPr/>
              </a:pPr>
              <a:t>1/30/17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39C059-7DBF-164C-A0C8-55F54BFD8A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89439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1C047C-E53C-464F-A5D0-EED26AD03C8B}" type="datetime1">
              <a:rPr lang="en-US"/>
              <a:pPr>
                <a:defRPr/>
              </a:pPr>
              <a:t>1/30/17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D988BD-AAFE-4F42-A22E-C475214E27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76171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189162-49E1-A342-A494-727FC7D3658A}" type="datetime1">
              <a:rPr lang="en-US"/>
              <a:pPr>
                <a:defRPr/>
              </a:pPr>
              <a:t>1/30/17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20115E-79D8-364F-8320-BF9E625867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17555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BCA030-39A3-3441-A690-CF2C1F4B39CF}" type="datetime1">
              <a:rPr lang="en-US"/>
              <a:pPr>
                <a:defRPr/>
              </a:pPr>
              <a:t>1/30/17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AC6E7B-D4A2-8846-A3E3-FF4B0A13C0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03340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A5E73C-B561-DF45-8243-2CDF7656E3FE}" type="datetime1">
              <a:rPr lang="en-US"/>
              <a:pPr>
                <a:defRPr/>
              </a:pPr>
              <a:t>1/30/17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DF99AD-8B01-274E-BE45-453D52FA7F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7263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66A40-6FD5-7447-ACA0-C6873F41A4C8}" type="datetimeFigureOut">
              <a:rPr lang="en-US" smtClean="0"/>
              <a:t>1/30/17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89E6B-DA58-054B-AEA3-A233BDAD72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28189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ABFAE7-83B2-E348-8D06-877C2E38D23F}" type="datetime1">
              <a:rPr lang="en-US"/>
              <a:pPr>
                <a:defRPr/>
              </a:pPr>
              <a:t>1/30/17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D37961-4455-194F-8661-585D2F6083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98103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0758A6-C946-294D-8E27-94B603E0C6BD}" type="datetime1">
              <a:rPr lang="en-US"/>
              <a:pPr>
                <a:defRPr/>
              </a:pPr>
              <a:t>1/30/17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30D8AF-F382-F349-9145-0081F6179C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3585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617817-6F2D-AC46-B8E7-3054AA364CEE}" type="datetime1">
              <a:rPr lang="en-US"/>
              <a:pPr>
                <a:defRPr/>
              </a:pPr>
              <a:t>1/30/17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B0D5D9-F782-1D4B-9C44-3ED58B6D9D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62764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09DA18-0691-5040-B2F7-F5717A64FA09}" type="datetime1">
              <a:rPr lang="en-US"/>
              <a:pPr>
                <a:defRPr/>
              </a:pPr>
              <a:t>1/30/17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2D41BD-E3BC-0240-920C-F37B5AA8CC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140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8DCC33-310F-7947-8597-71E881A5574E}" type="datetime1">
              <a:rPr lang="en-US"/>
              <a:pPr>
                <a:defRPr/>
              </a:pPr>
              <a:t>1/30/17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734FB9-C114-7943-B48E-02675EC7EE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1887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66A40-6FD5-7447-ACA0-C6873F41A4C8}" type="datetimeFigureOut">
              <a:rPr lang="en-US" smtClean="0"/>
              <a:t>1/30/17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89E6B-DA58-054B-AEA3-A233BDAD72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8849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66A40-6FD5-7447-ACA0-C6873F41A4C8}" type="datetimeFigureOut">
              <a:rPr lang="en-US" smtClean="0"/>
              <a:t>1/30/17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89E6B-DA58-054B-AEA3-A233BDAD72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9643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66A40-6FD5-7447-ACA0-C6873F41A4C8}" type="datetimeFigureOut">
              <a:rPr lang="en-US" smtClean="0"/>
              <a:t>1/30/17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89E6B-DA58-054B-AEA3-A233BDAD72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4404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66A40-6FD5-7447-ACA0-C6873F41A4C8}" type="datetimeFigureOut">
              <a:rPr lang="en-US" smtClean="0"/>
              <a:t>1/30/17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89E6B-DA58-054B-AEA3-A233BDAD72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0428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66A40-6FD5-7447-ACA0-C6873F41A4C8}" type="datetimeFigureOut">
              <a:rPr lang="en-US" smtClean="0"/>
              <a:t>1/30/17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89E6B-DA58-054B-AEA3-A233BDAD72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8486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66A40-6FD5-7447-ACA0-C6873F41A4C8}" type="datetimeFigureOut">
              <a:rPr lang="en-US" smtClean="0"/>
              <a:t>1/30/17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89E6B-DA58-054B-AEA3-A233BDAD72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9521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theme" Target="../theme/theme3.xml"/><Relationship Id="rId3" Type="http://schemas.openxmlformats.org/officeDocument/2006/relationships/image" Target="../media/image1.jpeg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A66A40-6FD5-7447-ACA0-C6873F41A4C8}" type="datetimeFigureOut">
              <a:rPr lang="en-US" smtClean="0"/>
              <a:t>1/30/17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D89E6B-DA58-054B-AEA3-A233BDAD72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764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1CC296-B3A8-4A45-B9A1-4F3C800D7EB9}" type="datetime1">
              <a:rPr lang="en-US">
                <a:ea typeface="ＭＳ Ｐゴシック" charset="0"/>
                <a:cs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1/30/17</a:t>
            </a:fld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B142B4C-65D4-EE43-93E6-EE16A810C950}" type="slidenum">
              <a:rPr lang="en-US">
                <a:ea typeface="ＭＳ Ｐゴシック" charset="0"/>
                <a:cs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3408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6"/>
          <p:cNvSpPr>
            <a:spLocks noChangeArrowheads="1"/>
          </p:cNvSpPr>
          <p:nvPr userDrawn="1"/>
        </p:nvSpPr>
        <p:spPr bwMode="auto">
          <a:xfrm>
            <a:off x="0" y="0"/>
            <a:ext cx="9144000" cy="609600"/>
          </a:xfrm>
          <a:prstGeom prst="rect">
            <a:avLst/>
          </a:prstGeom>
          <a:solidFill>
            <a:srgbClr val="800000"/>
          </a:solidFill>
          <a:ln w="9525">
            <a:solidFill>
              <a:srgbClr val="800000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315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31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317" name="Rectangle 8"/>
          <p:cNvSpPr>
            <a:spLocks noChangeArrowheads="1"/>
          </p:cNvSpPr>
          <p:nvPr userDrawn="1"/>
        </p:nvSpPr>
        <p:spPr bwMode="auto">
          <a:xfrm>
            <a:off x="0" y="6738938"/>
            <a:ext cx="9144000" cy="119062"/>
          </a:xfrm>
          <a:prstGeom prst="rect">
            <a:avLst/>
          </a:prstGeom>
          <a:solidFill>
            <a:srgbClr val="800000"/>
          </a:solidFill>
          <a:ln w="9525">
            <a:solidFill>
              <a:srgbClr val="800000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3318" name="Picture 7" descr="HSC_Lib.Health.Sci.f#64EC9F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248400"/>
            <a:ext cx="27432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5991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p:transition/>
  <p:hf sldNum="0"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68" charset="-128"/>
          <a:cs typeface="ＭＳ Ｐゴシック" pitchFamily="68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68" charset="0"/>
          <a:ea typeface="ＭＳ Ｐゴシック" pitchFamily="68" charset="-128"/>
          <a:cs typeface="ＭＳ Ｐゴシック" pitchFamily="68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68" charset="0"/>
          <a:ea typeface="ＭＳ Ｐゴシック" pitchFamily="68" charset="-128"/>
          <a:cs typeface="ＭＳ Ｐゴシック" pitchFamily="68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68" charset="0"/>
          <a:ea typeface="ＭＳ Ｐゴシック" pitchFamily="68" charset="-128"/>
          <a:cs typeface="ＭＳ Ｐゴシック" pitchFamily="68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68" charset="0"/>
          <a:ea typeface="ＭＳ Ｐゴシック" pitchFamily="68" charset="-128"/>
          <a:cs typeface="ＭＳ Ｐゴシック" pitchFamily="68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68" charset="0"/>
          <a:ea typeface="ＭＳ Ｐゴシック" pitchFamily="68" charset="-128"/>
          <a:cs typeface="ＭＳ Ｐゴシック" pitchFamily="68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68" charset="0"/>
          <a:ea typeface="ＭＳ Ｐゴシック" pitchFamily="68" charset="-128"/>
          <a:cs typeface="ＭＳ Ｐゴシック" pitchFamily="68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68" charset="0"/>
          <a:ea typeface="ＭＳ Ｐゴシック" pitchFamily="68" charset="-128"/>
          <a:cs typeface="ＭＳ Ｐゴシック" pitchFamily="68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68" charset="0"/>
          <a:ea typeface="ＭＳ Ｐゴシック" pitchFamily="68" charset="-128"/>
          <a:cs typeface="ＭＳ Ｐゴシック" pitchFamily="68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68" charset="-128"/>
          <a:cs typeface="ＭＳ Ｐゴシック" pitchFamily="68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Courier New" charset="0"/>
        <a:buChar char="o"/>
        <a:defRPr sz="2800" kern="1200">
          <a:solidFill>
            <a:schemeClr val="tx1"/>
          </a:solidFill>
          <a:latin typeface="+mn-lt"/>
          <a:ea typeface="ＭＳ Ｐゴシック" pitchFamily="68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68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Courier New" charset="0"/>
        <a:buChar char="o"/>
        <a:defRPr sz="2000" kern="1200">
          <a:solidFill>
            <a:schemeClr val="tx1"/>
          </a:solidFill>
          <a:latin typeface="+mn-lt"/>
          <a:ea typeface="ＭＳ Ｐゴシック" pitchFamily="68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ＭＳ Ｐゴシック" pitchFamily="68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055C8A3-3C11-7A47-95DE-CF026C1ED5A7}" type="datetime1">
              <a:rPr lang="en-US">
                <a:ea typeface="ＭＳ Ｐゴシック" charset="0"/>
                <a:cs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1/30/17</a:t>
            </a:fld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F5EA003-7324-734C-B869-40D43FA9A61D}" type="slidenum">
              <a:rPr lang="en-US">
                <a:ea typeface="ＭＳ Ｐゴシック" charset="0"/>
                <a:cs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9235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2.png"/><Relationship Id="rId3" Type="http://schemas.openxmlformats.org/officeDocument/2006/relationships/image" Target="../media/image15.png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4" Type="http://schemas.openxmlformats.org/officeDocument/2006/relationships/image" Target="../media/image18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2.png"/><Relationship Id="rId3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Relationship Id="rId3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6" Type="http://schemas.openxmlformats.org/officeDocument/2006/relationships/image" Target="../media/image28.wmf"/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2.png"/><Relationship Id="rId3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3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jpeg"/><Relationship Id="rId5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tif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4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5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6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Relationship Id="rId3" Type="http://schemas.openxmlformats.org/officeDocument/2006/relationships/image" Target="../media/image52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9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Relationship Id="rId3" Type="http://schemas.openxmlformats.org/officeDocument/2006/relationships/image" Target="../media/image61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2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4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5.png"/><Relationship Id="rId3" Type="http://schemas.openxmlformats.org/officeDocument/2006/relationships/image" Target="../media/image66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7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68.png"/><Relationship Id="rId3" Type="http://schemas.openxmlformats.org/officeDocument/2006/relationships/image" Target="../media/image6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6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0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72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73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74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75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76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76.png"/><Relationship Id="rId3" Type="http://schemas.openxmlformats.org/officeDocument/2006/relationships/image" Target="../media/image7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4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78.pn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79.pn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79.pn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80.pn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81.pn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2.pn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83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4" Type="http://schemas.openxmlformats.org/officeDocument/2006/relationships/image" Target="../media/image84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8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Relationship Id="rId3" Type="http://schemas.openxmlformats.org/officeDocument/2006/relationships/image" Target="../media/image85.png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6.png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7.png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8.png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89.png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0.png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1.png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92.png"/><Relationship Id="rId3" Type="http://schemas.openxmlformats.org/officeDocument/2006/relationships/image" Target="../media/image9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extBox 3"/>
          <p:cNvSpPr txBox="1">
            <a:spLocks noChangeArrowheads="1"/>
          </p:cNvSpPr>
          <p:nvPr/>
        </p:nvSpPr>
        <p:spPr bwMode="auto">
          <a:xfrm>
            <a:off x="520435" y="1851103"/>
            <a:ext cx="8001530" cy="2785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 dirty="0" smtClean="0">
                <a:solidFill>
                  <a:srgbClr val="000000"/>
                </a:solidFill>
                <a:latin typeface="Helvetica Neue"/>
                <a:cs typeface="Helvetica Neue"/>
              </a:rPr>
              <a:t>Resources for </a:t>
            </a:r>
          </a:p>
          <a:p>
            <a:pPr algn="ctr" eaLnBrk="1" fontAlgn="base" hangingPunct="1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i="1" dirty="0" smtClean="0">
                <a:solidFill>
                  <a:srgbClr val="000000"/>
                </a:solidFill>
                <a:latin typeface="Helvetica Neue"/>
                <a:cs typeface="Helvetica Neue"/>
              </a:rPr>
              <a:t>NRSG 4322</a:t>
            </a:r>
          </a:p>
          <a:p>
            <a:pPr algn="ctr" eaLnBrk="1" fontAlgn="base" hangingPunct="1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i="1" dirty="0" smtClean="0">
                <a:solidFill>
                  <a:srgbClr val="000000"/>
                </a:solidFill>
                <a:latin typeface="Helvetica Neue"/>
                <a:cs typeface="Helvetica Neue"/>
              </a:rPr>
              <a:t>Evidence-Based Practice</a:t>
            </a:r>
          </a:p>
        </p:txBody>
      </p:sp>
      <p:sp>
        <p:nvSpPr>
          <p:cNvPr id="16386" name="TextBox 4"/>
          <p:cNvSpPr txBox="1">
            <a:spLocks noChangeArrowheads="1"/>
          </p:cNvSpPr>
          <p:nvPr/>
        </p:nvSpPr>
        <p:spPr bwMode="auto">
          <a:xfrm>
            <a:off x="3200400" y="0"/>
            <a:ext cx="2743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600" b="1" dirty="0" smtClean="0">
                <a:solidFill>
                  <a:srgbClr val="FFFFFF"/>
                </a:solidFill>
                <a:latin typeface="Helvetica Neue" charset="0"/>
                <a:cs typeface="Helvetica Neue" charset="0"/>
              </a:rPr>
              <a:t>Welcome</a:t>
            </a:r>
          </a:p>
        </p:txBody>
      </p:sp>
      <p:sp>
        <p:nvSpPr>
          <p:cNvPr id="16387" name="TextBox 3"/>
          <p:cNvSpPr txBox="1">
            <a:spLocks noChangeArrowheads="1"/>
          </p:cNvSpPr>
          <p:nvPr/>
        </p:nvSpPr>
        <p:spPr bwMode="auto">
          <a:xfrm>
            <a:off x="8077200" y="6450012"/>
            <a:ext cx="990600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charset="0"/>
              </a:rPr>
              <a:t>Jan 2017</a:t>
            </a:r>
          </a:p>
        </p:txBody>
      </p:sp>
      <p:sp>
        <p:nvSpPr>
          <p:cNvPr id="16388" name="TextBox 4"/>
          <p:cNvSpPr txBox="1">
            <a:spLocks noChangeArrowheads="1"/>
          </p:cNvSpPr>
          <p:nvPr/>
        </p:nvSpPr>
        <p:spPr bwMode="auto">
          <a:xfrm>
            <a:off x="5364163" y="5570538"/>
            <a:ext cx="31877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rgbClr val="000000"/>
                </a:solidFill>
                <a:latin typeface="Helvetica Neue" charset="0"/>
                <a:cs typeface="Helvetica Neue" charset="0"/>
              </a:rPr>
              <a:t>Peggy Edwards, AMLS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rgbClr val="000000"/>
                </a:solidFill>
                <a:latin typeface="Helvetica Neue" charset="0"/>
                <a:cs typeface="Helvetica Neue" charset="0"/>
              </a:rPr>
              <a:t>TTUHSC - Preston Smith Library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rgbClr val="000000"/>
                </a:solidFill>
                <a:latin typeface="Helvetica Neue" charset="0"/>
                <a:cs typeface="Helvetica Neue" charset="0"/>
              </a:rPr>
              <a:t>Lubbock, Texas 79430</a:t>
            </a:r>
          </a:p>
        </p:txBody>
      </p:sp>
    </p:spTree>
    <p:extLst>
      <p:ext uri="{BB962C8B-B14F-4D97-AF65-F5344CB8AC3E}">
        <p14:creationId xmlns:p14="http://schemas.microsoft.com/office/powerpoint/2010/main" val="21663466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4" y="965200"/>
            <a:ext cx="4348226" cy="5578856"/>
          </a:xfrm>
          <a:prstGeom prst="rect">
            <a:avLst/>
          </a:prstGeom>
        </p:spPr>
      </p:pic>
      <p:sp>
        <p:nvSpPr>
          <p:cNvPr id="6" name="Rounded Rectangular Callout 5"/>
          <p:cNvSpPr/>
          <p:nvPr/>
        </p:nvSpPr>
        <p:spPr>
          <a:xfrm>
            <a:off x="5091862" y="937355"/>
            <a:ext cx="3694900" cy="612648"/>
          </a:xfrm>
          <a:prstGeom prst="wedgeRoundRectCallout">
            <a:avLst>
              <a:gd name="adj1" fmla="val -68938"/>
              <a:gd name="adj2" fmla="val 90"/>
              <a:gd name="adj3" fmla="val 16667"/>
            </a:avLst>
          </a:prstGeom>
          <a:solidFill>
            <a:schemeClr val="bg1"/>
          </a:solidFill>
          <a:ln w="38100" cmpd="sng">
            <a:solidFill>
              <a:srgbClr val="CC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en-US" sz="2400" err="1" smtClean="0">
                <a:solidFill>
                  <a:schemeClr val="tx1"/>
                </a:solidFill>
              </a:rPr>
              <a:t>www.ttuhsc.edu</a:t>
            </a:r>
            <a:r>
              <a:rPr lang="en-US" sz="2400" smtClean="0">
                <a:solidFill>
                  <a:schemeClr val="tx1"/>
                </a:solidFill>
              </a:rPr>
              <a:t>/libraries</a:t>
            </a:r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30125" y="188145"/>
            <a:ext cx="4962985" cy="67411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70000"/>
              </a:lnSpc>
              <a:defRPr/>
            </a:pPr>
            <a:r>
              <a:rPr lang="en-US" sz="4400" i="1" smtClean="0">
                <a:solidFill>
                  <a:prstClr val="white"/>
                </a:solidFill>
                <a:latin typeface="Times New Roman"/>
                <a:cs typeface="Times New Roman"/>
              </a:rPr>
              <a:t>Bibliographic Tools</a:t>
            </a:r>
            <a:endParaRPr lang="en-US" sz="4400" i="1">
              <a:solidFill>
                <a:prstClr val="white"/>
              </a:solidFill>
              <a:latin typeface="Times New Roman"/>
              <a:cs typeface="Times New Roman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596968" y="2244485"/>
            <a:ext cx="5140494" cy="3818467"/>
            <a:chOff x="3596968" y="2244485"/>
            <a:chExt cx="5140494" cy="3818467"/>
          </a:xfrm>
        </p:grpSpPr>
        <p:sp>
          <p:nvSpPr>
            <p:cNvPr id="9" name="Rectangle 8"/>
            <p:cNvSpPr/>
            <p:nvPr/>
          </p:nvSpPr>
          <p:spPr>
            <a:xfrm>
              <a:off x="3596968" y="4362794"/>
              <a:ext cx="601133" cy="474134"/>
            </a:xfrm>
            <a:prstGeom prst="rect">
              <a:avLst/>
            </a:prstGeom>
            <a:noFill/>
            <a:ln w="57150">
              <a:solidFill>
                <a:srgbClr val="01B15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5172996" y="2244485"/>
              <a:ext cx="3564466" cy="3818467"/>
              <a:chOff x="2738967" y="2472266"/>
              <a:chExt cx="3564466" cy="3818467"/>
            </a:xfrm>
          </p:grpSpPr>
          <p:sp>
            <p:nvSpPr>
              <p:cNvPr id="11" name="Rounded Rectangular Callout 10"/>
              <p:cNvSpPr/>
              <p:nvPr/>
            </p:nvSpPr>
            <p:spPr>
              <a:xfrm>
                <a:off x="2738967" y="2472266"/>
                <a:ext cx="3564466" cy="3818467"/>
              </a:xfrm>
              <a:prstGeom prst="wedgeRoundRectCallout">
                <a:avLst>
                  <a:gd name="adj1" fmla="val -74036"/>
                  <a:gd name="adj2" fmla="val 12159"/>
                  <a:gd name="adj3" fmla="val 16667"/>
                </a:avLst>
              </a:prstGeom>
              <a:solidFill>
                <a:srgbClr val="FFFFFF"/>
              </a:solidFill>
              <a:ln w="57150" cap="flat" cmpd="sng" algn="ctr">
                <a:solidFill>
                  <a:srgbClr val="00B05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lnSpc>
                    <a:spcPct val="120000"/>
                  </a:lnSpc>
                  <a:spcAft>
                    <a:spcPts val="1800"/>
                  </a:spcAft>
                  <a:defRPr/>
                </a:pPr>
                <a:endParaRPr lang="en-US" sz="2400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Verdana" charset="0"/>
                </a:endParaRPr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3831167" y="2827864"/>
                <a:ext cx="1380066" cy="73660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20000"/>
                  </a:lnSpc>
                  <a:spcAft>
                    <a:spcPts val="1800"/>
                  </a:spcAft>
                  <a:defRPr/>
                </a:pPr>
                <a:r>
                  <a:rPr lang="en-US" sz="4400" smtClean="0">
                    <a:solidFill>
                      <a:srgbClr val="000000"/>
                    </a:solidFill>
                    <a:latin typeface="+mj-lt"/>
                    <a:ea typeface="ＭＳ Ｐゴシック" charset="0"/>
                    <a:cs typeface="Verdana" charset="0"/>
                  </a:rPr>
                  <a:t>Click</a:t>
                </a:r>
                <a:endParaRPr lang="en-US" sz="4400">
                  <a:solidFill>
                    <a:srgbClr val="000000"/>
                  </a:solidFill>
                  <a:latin typeface="+mj-lt"/>
                  <a:ea typeface="ＭＳ Ｐゴシック" charset="0"/>
                  <a:cs typeface="Verdana" charset="0"/>
                </a:endParaRPr>
              </a:p>
            </p:txBody>
          </p:sp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17900" y="3860799"/>
                <a:ext cx="2006600" cy="2019300"/>
              </a:xfrm>
              <a:prstGeom prst="rect">
                <a:avLst/>
              </a:prstGeom>
              <a:ln w="38100">
                <a:solidFill>
                  <a:srgbClr val="0C2545"/>
                </a:solidFill>
              </a:ln>
            </p:spPr>
          </p:pic>
        </p:grpSp>
      </p:grpSp>
    </p:spTree>
    <p:extLst>
      <p:ext uri="{BB962C8B-B14F-4D97-AF65-F5344CB8AC3E}">
        <p14:creationId xmlns:p14="http://schemas.microsoft.com/office/powerpoint/2010/main" val="587788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79388" y="160338"/>
            <a:ext cx="8774112" cy="6529387"/>
          </a:xfrm>
          <a:prstGeom prst="rect">
            <a:avLst/>
          </a:prstGeom>
          <a:noFill/>
          <a:ln w="57150" cmpd="thickThin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68666" y="2458158"/>
            <a:ext cx="6806668" cy="199689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80000"/>
              </a:lnSpc>
              <a:defRPr/>
            </a:pPr>
            <a:r>
              <a:rPr lang="en-US" sz="11000" i="1" smtClean="0">
                <a:solidFill>
                  <a:prstClr val="white"/>
                </a:solidFill>
                <a:latin typeface="Times New Roman"/>
                <a:cs typeface="Times New Roman"/>
              </a:rPr>
              <a:t>The End</a:t>
            </a:r>
            <a:endParaRPr lang="en-US" sz="11000" i="1">
              <a:solidFill>
                <a:prstClr val="white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665557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278" y="189865"/>
            <a:ext cx="3906520" cy="6446520"/>
          </a:xfrm>
          <a:prstGeom prst="rect">
            <a:avLst/>
          </a:prstGeom>
        </p:spPr>
      </p:pic>
      <p:sp>
        <p:nvSpPr>
          <p:cNvPr id="13" name="Rounded Rectangular Callout 12"/>
          <p:cNvSpPr/>
          <p:nvPr/>
        </p:nvSpPr>
        <p:spPr>
          <a:xfrm>
            <a:off x="5092375" y="150449"/>
            <a:ext cx="3882292" cy="840152"/>
          </a:xfrm>
          <a:prstGeom prst="wedgeRoundRectCallout">
            <a:avLst>
              <a:gd name="adj1" fmla="val -41518"/>
              <a:gd name="adj2" fmla="val 48595"/>
              <a:gd name="adj3" fmla="val 16667"/>
            </a:avLst>
          </a:prstGeom>
          <a:solidFill>
            <a:srgbClr val="FFFFFF"/>
          </a:solidFill>
          <a:ln w="57150" cmpd="sng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en-US" sz="3200" smtClean="0">
                <a:solidFill>
                  <a:srgbClr val="000000"/>
                </a:solidFill>
              </a:rPr>
              <a:t>Free subscriptions</a:t>
            </a:r>
            <a:endParaRPr lang="en-US" sz="3200">
              <a:solidFill>
                <a:srgbClr val="000000"/>
              </a:solidFill>
            </a:endParaRPr>
          </a:p>
        </p:txBody>
      </p:sp>
      <p:sp>
        <p:nvSpPr>
          <p:cNvPr id="15" name="Rounded Rectangular Callout 14"/>
          <p:cNvSpPr/>
          <p:nvPr/>
        </p:nvSpPr>
        <p:spPr>
          <a:xfrm>
            <a:off x="112939" y="4079689"/>
            <a:ext cx="7269496" cy="857184"/>
          </a:xfrm>
          <a:prstGeom prst="wedgeRoundRectCallout">
            <a:avLst>
              <a:gd name="adj1" fmla="val -8877"/>
              <a:gd name="adj2" fmla="val -142482"/>
              <a:gd name="adj3" fmla="val 16667"/>
            </a:avLst>
          </a:prstGeom>
          <a:solidFill>
            <a:srgbClr val="FFFFFF"/>
          </a:solidFill>
          <a:ln w="57150" cap="flat" cmpd="sng" algn="ctr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20000"/>
              </a:lnSpc>
              <a:spcAft>
                <a:spcPts val="1800"/>
              </a:spcAft>
              <a:defRPr/>
            </a:pPr>
            <a:r>
              <a:rPr lang="en-US" sz="240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Link to </a:t>
            </a:r>
            <a:r>
              <a:rPr lang="en-US" sz="2400" i="1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Basics of APA Style – Video Tutorial</a:t>
            </a:r>
            <a:endParaRPr lang="en-US" sz="2400" i="1">
              <a:solidFill>
                <a:srgbClr val="000000"/>
              </a:solidFill>
              <a:latin typeface="Verdana" charset="0"/>
              <a:ea typeface="ＭＳ Ｐゴシック" charset="0"/>
              <a:cs typeface="Verdana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91723" y="581882"/>
            <a:ext cx="2753183" cy="1246918"/>
            <a:chOff x="191723" y="581882"/>
            <a:chExt cx="2753183" cy="1246918"/>
          </a:xfrm>
        </p:grpSpPr>
        <p:pic>
          <p:nvPicPr>
            <p:cNvPr id="19" name="Picture 18" descr="ENlogoSB.gif 149×67 pixels.pdf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153" t="2670" r="36240" b="90664"/>
            <a:stretch/>
          </p:blipFill>
          <p:spPr>
            <a:xfrm>
              <a:off x="191723" y="581882"/>
              <a:ext cx="2574871" cy="804592"/>
            </a:xfrm>
            <a:prstGeom prst="rect">
              <a:avLst/>
            </a:prstGeom>
            <a:ln w="38100">
              <a:solidFill>
                <a:schemeClr val="bg1">
                  <a:lumMod val="50000"/>
                </a:schemeClr>
              </a:solidFill>
            </a:ln>
          </p:spPr>
        </p:pic>
        <p:cxnSp>
          <p:nvCxnSpPr>
            <p:cNvPr id="20" name="Straight Arrow Connector 19"/>
            <p:cNvCxnSpPr/>
            <p:nvPr/>
          </p:nvCxnSpPr>
          <p:spPr>
            <a:xfrm>
              <a:off x="2050676" y="1297641"/>
              <a:ext cx="894230" cy="531159"/>
            </a:xfrm>
            <a:prstGeom prst="straightConnector1">
              <a:avLst/>
            </a:prstGeom>
            <a:ln w="73025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7"/>
          <p:cNvGrpSpPr/>
          <p:nvPr/>
        </p:nvGrpSpPr>
        <p:grpSpPr>
          <a:xfrm>
            <a:off x="5100917" y="1967006"/>
            <a:ext cx="3678615" cy="1197870"/>
            <a:chOff x="5100917" y="1967006"/>
            <a:chExt cx="3678615" cy="1197870"/>
          </a:xfrm>
        </p:grpSpPr>
        <p:pic>
          <p:nvPicPr>
            <p:cNvPr id="22" name="Picture 21" descr="logo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1132" y="2366300"/>
              <a:ext cx="2438400" cy="798576"/>
            </a:xfrm>
            <a:prstGeom prst="rect">
              <a:avLst/>
            </a:prstGeom>
            <a:ln w="76200" cmpd="sng">
              <a:solidFill>
                <a:schemeClr val="bg1">
                  <a:lumMod val="75000"/>
                </a:schemeClr>
              </a:solidFill>
            </a:ln>
          </p:spPr>
        </p:pic>
        <p:cxnSp>
          <p:nvCxnSpPr>
            <p:cNvPr id="23" name="Straight Arrow Connector 22"/>
            <p:cNvCxnSpPr/>
            <p:nvPr/>
          </p:nvCxnSpPr>
          <p:spPr>
            <a:xfrm flipH="1" flipV="1">
              <a:off x="5100917" y="1967006"/>
              <a:ext cx="1777351" cy="499536"/>
            </a:xfrm>
            <a:prstGeom prst="straightConnector1">
              <a:avLst/>
            </a:prstGeom>
            <a:ln w="73025">
              <a:solidFill>
                <a:srgbClr val="FF66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83872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5-09-18 at 2.52.4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845" y="895563"/>
            <a:ext cx="8614410" cy="5049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026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436158" y="597328"/>
            <a:ext cx="6265334" cy="126533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80000"/>
              </a:lnSpc>
              <a:defRPr/>
            </a:pPr>
            <a:r>
              <a:rPr lang="en-US" sz="4800" i="1" smtClean="0">
                <a:latin typeface="Times New Roman"/>
                <a:cs typeface="Times New Roman"/>
              </a:rPr>
              <a:t>Identifying Citations</a:t>
            </a:r>
            <a:endParaRPr lang="en-US" sz="4800" i="1">
              <a:latin typeface="Times New Roman"/>
              <a:cs typeface="Times New Roman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17138" y="2845415"/>
            <a:ext cx="8303374" cy="2050991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80000"/>
              </a:lnSpc>
              <a:defRPr/>
            </a:pPr>
            <a:r>
              <a:rPr lang="en-US" sz="2000" smtClean="0">
                <a:latin typeface="Verdana"/>
                <a:cs typeface="Verdana"/>
              </a:rPr>
              <a:t>A citation is the:</a:t>
            </a:r>
          </a:p>
          <a:p>
            <a:pPr>
              <a:lnSpc>
                <a:spcPct val="80000"/>
              </a:lnSpc>
              <a:defRPr/>
            </a:pPr>
            <a:endParaRPr lang="en-US" sz="2000">
              <a:latin typeface="Verdana"/>
              <a:cs typeface="Verdana"/>
            </a:endParaRPr>
          </a:p>
          <a:p>
            <a:pPr>
              <a:lnSpc>
                <a:spcPct val="140000"/>
              </a:lnSpc>
              <a:defRPr/>
            </a:pPr>
            <a:r>
              <a:rPr lang="en-US" sz="2000" smtClean="0">
                <a:latin typeface="Verdana"/>
                <a:cs typeface="Verdana"/>
              </a:rPr>
              <a:t>	author(s) of the article</a:t>
            </a:r>
          </a:p>
          <a:p>
            <a:pPr>
              <a:lnSpc>
                <a:spcPct val="140000"/>
              </a:lnSpc>
              <a:defRPr/>
            </a:pPr>
            <a:r>
              <a:rPr lang="en-US" sz="2000">
                <a:latin typeface="Verdana"/>
                <a:cs typeface="Verdana"/>
              </a:rPr>
              <a:t>	</a:t>
            </a:r>
            <a:r>
              <a:rPr lang="en-US" sz="2000" smtClean="0">
                <a:latin typeface="Verdana"/>
                <a:cs typeface="Verdana"/>
              </a:rPr>
              <a:t>title of the article</a:t>
            </a:r>
          </a:p>
          <a:p>
            <a:pPr>
              <a:lnSpc>
                <a:spcPct val="140000"/>
              </a:lnSpc>
              <a:defRPr/>
            </a:pPr>
            <a:r>
              <a:rPr lang="en-US" sz="2000">
                <a:latin typeface="Verdana"/>
                <a:cs typeface="Verdana"/>
              </a:rPr>
              <a:t>	</a:t>
            </a:r>
            <a:r>
              <a:rPr lang="en-US" sz="2000" smtClean="0">
                <a:latin typeface="Verdana"/>
                <a:cs typeface="Verdana"/>
              </a:rPr>
              <a:t>journal, volume, issue, pages where the article is located</a:t>
            </a:r>
            <a:endParaRPr lang="en-US" sz="2000"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877657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2-09-14 at 12.29.04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02" b="6064"/>
          <a:stretch/>
        </p:blipFill>
        <p:spPr>
          <a:xfrm>
            <a:off x="326755" y="2612591"/>
            <a:ext cx="6673342" cy="1171706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3149604" y="1871990"/>
            <a:ext cx="4572000" cy="1270855"/>
            <a:chOff x="3149604" y="1871990"/>
            <a:chExt cx="4572000" cy="1270855"/>
          </a:xfrm>
        </p:grpSpPr>
        <p:sp>
          <p:nvSpPr>
            <p:cNvPr id="9" name="Rectangle 8"/>
            <p:cNvSpPr/>
            <p:nvPr/>
          </p:nvSpPr>
          <p:spPr>
            <a:xfrm>
              <a:off x="3149604" y="2870138"/>
              <a:ext cx="2683933" cy="272707"/>
            </a:xfrm>
            <a:prstGeom prst="rect">
              <a:avLst/>
            </a:prstGeom>
            <a:noFill/>
            <a:ln w="38100" cmpd="sng">
              <a:solidFill>
                <a:srgbClr val="CC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38100" cmpd="sng"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10" name="Rounded Rectangular Callout 9"/>
            <p:cNvSpPr/>
            <p:nvPr/>
          </p:nvSpPr>
          <p:spPr>
            <a:xfrm>
              <a:off x="5762510" y="1871990"/>
              <a:ext cx="1959094" cy="740601"/>
            </a:xfrm>
            <a:prstGeom prst="wedgeRoundRectCallout">
              <a:avLst>
                <a:gd name="adj1" fmla="val -63098"/>
                <a:gd name="adj2" fmla="val 85976"/>
                <a:gd name="adj3" fmla="val 16667"/>
              </a:avLst>
            </a:prstGeom>
            <a:solidFill>
              <a:srgbClr val="FFFFFF"/>
            </a:solidFill>
            <a:ln w="38100" cmpd="sng">
              <a:solidFill>
                <a:srgbClr val="CC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smtClean="0">
                  <a:solidFill>
                    <a:schemeClr val="tx1"/>
                  </a:solidFill>
                  <a:latin typeface="Verdana"/>
                  <a:cs typeface="Verdana"/>
                </a:rPr>
                <a:t>Authors</a:t>
              </a:r>
              <a:endParaRPr lang="en-US" sz="2800">
                <a:solidFill>
                  <a:schemeClr val="tx1"/>
                </a:solidFill>
                <a:latin typeface="Verdana"/>
                <a:cs typeface="Verdana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2701190" y="3067444"/>
            <a:ext cx="3277895" cy="1159603"/>
            <a:chOff x="2701190" y="3067444"/>
            <a:chExt cx="3277895" cy="1159603"/>
          </a:xfrm>
        </p:grpSpPr>
        <p:sp>
          <p:nvSpPr>
            <p:cNvPr id="13" name="Rectangle 12"/>
            <p:cNvSpPr/>
            <p:nvPr/>
          </p:nvSpPr>
          <p:spPr>
            <a:xfrm>
              <a:off x="2777071" y="3067444"/>
              <a:ext cx="1185815" cy="272707"/>
            </a:xfrm>
            <a:prstGeom prst="rect">
              <a:avLst/>
            </a:prstGeom>
            <a:noFill/>
            <a:ln w="38100" cmpd="sng">
              <a:solidFill>
                <a:srgbClr val="CC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ounded Rectangular Callout 13"/>
            <p:cNvSpPr/>
            <p:nvPr/>
          </p:nvSpPr>
          <p:spPr>
            <a:xfrm>
              <a:off x="2701190" y="3518457"/>
              <a:ext cx="3277895" cy="708590"/>
            </a:xfrm>
            <a:prstGeom prst="wedgeRoundRectCallout">
              <a:avLst>
                <a:gd name="adj1" fmla="val -24984"/>
                <a:gd name="adj2" fmla="val -68041"/>
                <a:gd name="adj3" fmla="val 16667"/>
              </a:avLst>
            </a:prstGeom>
            <a:solidFill>
              <a:srgbClr val="FFFFFF"/>
            </a:solidFill>
            <a:ln w="38100" cmpd="sng">
              <a:solidFill>
                <a:srgbClr val="CC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smtClean="0">
                  <a:solidFill>
                    <a:schemeClr val="tx1"/>
                  </a:solidFill>
                  <a:latin typeface="Verdana"/>
                  <a:cs typeface="Verdana"/>
                </a:rPr>
                <a:t>Journal Article</a:t>
              </a:r>
              <a:endParaRPr lang="en-US" sz="2800">
                <a:solidFill>
                  <a:schemeClr val="tx1"/>
                </a:solidFill>
                <a:latin typeface="Verdana"/>
                <a:cs typeface="Verdana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5833537" y="2862072"/>
            <a:ext cx="3039534" cy="1364975"/>
            <a:chOff x="5833537" y="2862072"/>
            <a:chExt cx="3039534" cy="1364975"/>
          </a:xfrm>
        </p:grpSpPr>
        <p:sp>
          <p:nvSpPr>
            <p:cNvPr id="11" name="Rectangle 10"/>
            <p:cNvSpPr/>
            <p:nvPr/>
          </p:nvSpPr>
          <p:spPr>
            <a:xfrm>
              <a:off x="5833537" y="2862072"/>
              <a:ext cx="660401" cy="272707"/>
            </a:xfrm>
            <a:prstGeom prst="rect">
              <a:avLst/>
            </a:prstGeom>
            <a:noFill/>
            <a:ln w="38100" cmpd="sng">
              <a:solidFill>
                <a:srgbClr val="CC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ounded Rectangular Callout 14"/>
            <p:cNvSpPr/>
            <p:nvPr/>
          </p:nvSpPr>
          <p:spPr>
            <a:xfrm>
              <a:off x="6211484" y="3518457"/>
              <a:ext cx="2661587" cy="708590"/>
            </a:xfrm>
            <a:prstGeom prst="wedgeRoundRectCallout">
              <a:avLst>
                <a:gd name="adj1" fmla="val -36612"/>
                <a:gd name="adj2" fmla="val -115267"/>
                <a:gd name="adj3" fmla="val 16667"/>
              </a:avLst>
            </a:prstGeom>
            <a:solidFill>
              <a:srgbClr val="FFFFFF"/>
            </a:solidFill>
            <a:ln w="38100" cmpd="sng">
              <a:solidFill>
                <a:srgbClr val="CC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smtClean="0">
                  <a:solidFill>
                    <a:schemeClr val="tx1"/>
                  </a:solidFill>
                  <a:latin typeface="Verdana"/>
                  <a:cs typeface="Verdana"/>
                </a:rPr>
                <a:t>Journal Title</a:t>
              </a:r>
              <a:endParaRPr lang="en-US" sz="2800">
                <a:solidFill>
                  <a:schemeClr val="tx1"/>
                </a:solidFill>
                <a:latin typeface="Verdana"/>
                <a:cs typeface="Verdana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35004" y="3067444"/>
            <a:ext cx="4927480" cy="2019209"/>
            <a:chOff x="535004" y="3067444"/>
            <a:chExt cx="4927480" cy="2019209"/>
          </a:xfrm>
        </p:grpSpPr>
        <p:sp>
          <p:nvSpPr>
            <p:cNvPr id="12" name="Rectangle 11"/>
            <p:cNvSpPr/>
            <p:nvPr/>
          </p:nvSpPr>
          <p:spPr>
            <a:xfrm>
              <a:off x="804339" y="3067444"/>
              <a:ext cx="1972732" cy="272707"/>
            </a:xfrm>
            <a:prstGeom prst="rect">
              <a:avLst/>
            </a:prstGeom>
            <a:noFill/>
            <a:ln w="38100" cmpd="sng">
              <a:solidFill>
                <a:srgbClr val="CC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ular Callout 15"/>
            <p:cNvSpPr/>
            <p:nvPr/>
          </p:nvSpPr>
          <p:spPr>
            <a:xfrm>
              <a:off x="535004" y="4378063"/>
              <a:ext cx="4927480" cy="708590"/>
            </a:xfrm>
            <a:prstGeom prst="wedgeRoundRectCallout">
              <a:avLst>
                <a:gd name="adj1" fmla="val -25026"/>
                <a:gd name="adj2" fmla="val -187924"/>
                <a:gd name="adj3" fmla="val 16667"/>
              </a:avLst>
            </a:prstGeom>
            <a:solidFill>
              <a:srgbClr val="FFFFFF"/>
            </a:solidFill>
            <a:ln w="38100" cmpd="sng">
              <a:solidFill>
                <a:srgbClr val="CC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smtClean="0">
                  <a:solidFill>
                    <a:schemeClr val="tx1"/>
                  </a:solidFill>
                  <a:latin typeface="Verdana"/>
                  <a:cs typeface="Verdana"/>
                </a:rPr>
                <a:t>Year, Volume, Issue, Page </a:t>
              </a:r>
              <a:endParaRPr lang="en-US" sz="2800">
                <a:solidFill>
                  <a:schemeClr val="tx1"/>
                </a:solidFill>
                <a:latin typeface="Verdana"/>
                <a:cs typeface="Verdana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905938" y="1705912"/>
            <a:ext cx="6011330" cy="1361533"/>
            <a:chOff x="905938" y="1705912"/>
            <a:chExt cx="6011330" cy="1361533"/>
          </a:xfrm>
        </p:grpSpPr>
        <p:sp>
          <p:nvSpPr>
            <p:cNvPr id="17" name="Rounded Rectangular Callout 16"/>
            <p:cNvSpPr/>
            <p:nvPr/>
          </p:nvSpPr>
          <p:spPr>
            <a:xfrm>
              <a:off x="905938" y="1705912"/>
              <a:ext cx="2717800" cy="708590"/>
            </a:xfrm>
            <a:prstGeom prst="wedgeRoundRectCallout">
              <a:avLst>
                <a:gd name="adj1" fmla="val -19649"/>
                <a:gd name="adj2" fmla="val 83449"/>
                <a:gd name="adj3" fmla="val 16667"/>
              </a:avLst>
            </a:prstGeom>
            <a:solidFill>
              <a:srgbClr val="FFFFFF"/>
            </a:solidFill>
            <a:ln w="38100" cmpd="sng">
              <a:solidFill>
                <a:srgbClr val="CC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smtClean="0">
                  <a:solidFill>
                    <a:schemeClr val="tx1"/>
                  </a:solidFill>
                  <a:latin typeface="Verdana"/>
                  <a:cs typeface="Verdana"/>
                </a:rPr>
                <a:t>Article Title</a:t>
              </a:r>
              <a:endParaRPr lang="en-US" sz="2800">
                <a:solidFill>
                  <a:schemeClr val="tx1"/>
                </a:solidFill>
                <a:latin typeface="Verdana"/>
                <a:cs typeface="Verdana"/>
              </a:endParaRPr>
            </a:p>
          </p:txBody>
        </p:sp>
        <p:grpSp>
          <p:nvGrpSpPr>
            <p:cNvPr id="20" name="Group 19"/>
            <p:cNvGrpSpPr/>
            <p:nvPr/>
          </p:nvGrpSpPr>
          <p:grpSpPr>
            <a:xfrm>
              <a:off x="927885" y="2639823"/>
              <a:ext cx="5989383" cy="427622"/>
              <a:chOff x="927885" y="2639823"/>
              <a:chExt cx="5989383" cy="427622"/>
            </a:xfrm>
          </p:grpSpPr>
          <p:sp>
            <p:nvSpPr>
              <p:cNvPr id="18" name="Rectangle 17"/>
              <p:cNvSpPr/>
              <p:nvPr/>
            </p:nvSpPr>
            <p:spPr>
              <a:xfrm>
                <a:off x="927885" y="2639823"/>
                <a:ext cx="5989383" cy="272707"/>
              </a:xfrm>
              <a:prstGeom prst="rect">
                <a:avLst/>
              </a:prstGeom>
              <a:noFill/>
              <a:ln w="38100" cmpd="sng">
                <a:solidFill>
                  <a:srgbClr val="CC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939809" y="2870139"/>
                <a:ext cx="745058" cy="197306"/>
              </a:xfrm>
              <a:prstGeom prst="rect">
                <a:avLst/>
              </a:prstGeom>
              <a:noFill/>
              <a:ln w="38100" cmpd="sng">
                <a:solidFill>
                  <a:srgbClr val="CC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13607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79388" y="160338"/>
            <a:ext cx="8774112" cy="6529387"/>
          </a:xfrm>
          <a:prstGeom prst="rect">
            <a:avLst/>
          </a:prstGeom>
          <a:noFill/>
          <a:ln w="57150" cmpd="thickThin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08284" y="1128528"/>
            <a:ext cx="7149658" cy="4594593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20000"/>
              </a:lnSpc>
              <a:defRPr/>
            </a:pPr>
            <a:r>
              <a:rPr lang="en-US" sz="6600" i="1">
                <a:solidFill>
                  <a:prstClr val="white"/>
                </a:solidFill>
                <a:latin typeface="Times New Roman"/>
                <a:cs typeface="Times New Roman"/>
              </a:rPr>
              <a:t>Have Questions</a:t>
            </a:r>
          </a:p>
          <a:p>
            <a:pPr algn="ctr">
              <a:lnSpc>
                <a:spcPct val="120000"/>
              </a:lnSpc>
              <a:defRPr/>
            </a:pPr>
            <a:r>
              <a:rPr lang="en-US" sz="6600" i="1">
                <a:solidFill>
                  <a:prstClr val="white"/>
                </a:solidFill>
                <a:latin typeface="Times New Roman"/>
                <a:cs typeface="Times New Roman"/>
              </a:rPr>
              <a:t>or</a:t>
            </a:r>
          </a:p>
          <a:p>
            <a:pPr algn="ctr">
              <a:lnSpc>
                <a:spcPct val="120000"/>
              </a:lnSpc>
              <a:defRPr/>
            </a:pPr>
            <a:r>
              <a:rPr lang="en-US" sz="6600" i="1">
                <a:solidFill>
                  <a:prstClr val="white"/>
                </a:solidFill>
                <a:latin typeface="Times New Roman"/>
                <a:cs typeface="Times New Roman"/>
              </a:rPr>
              <a:t>Need Help?</a:t>
            </a:r>
          </a:p>
        </p:txBody>
      </p:sp>
    </p:spTree>
    <p:extLst>
      <p:ext uri="{BB962C8B-B14F-4D97-AF65-F5344CB8AC3E}">
        <p14:creationId xmlns:p14="http://schemas.microsoft.com/office/powerpoint/2010/main" val="924495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2018" y="264788"/>
            <a:ext cx="8234237" cy="67411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70000"/>
              </a:lnSpc>
              <a:defRPr/>
            </a:pPr>
            <a:r>
              <a:rPr lang="en-US" sz="3200" i="1" dirty="0" smtClean="0">
                <a:solidFill>
                  <a:prstClr val="white"/>
                </a:solidFill>
                <a:latin typeface="Times New Roman"/>
                <a:cs typeface="Times New Roman"/>
              </a:rPr>
              <a:t>Guides &amp; Tutorials</a:t>
            </a:r>
            <a:endParaRPr lang="en-US" sz="3200" i="1" dirty="0">
              <a:solidFill>
                <a:prstClr val="white"/>
              </a:solidFill>
              <a:latin typeface="Times New Roman"/>
              <a:cs typeface="Times New Roman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1971" y="1116827"/>
            <a:ext cx="4233799" cy="5432044"/>
          </a:xfrm>
          <a:prstGeom prst="rect">
            <a:avLst/>
          </a:prstGeom>
        </p:spPr>
      </p:pic>
      <p:sp>
        <p:nvSpPr>
          <p:cNvPr id="8" name="Rounded Rectangular Callout 7"/>
          <p:cNvSpPr/>
          <p:nvPr/>
        </p:nvSpPr>
        <p:spPr>
          <a:xfrm>
            <a:off x="4862074" y="985345"/>
            <a:ext cx="3864140" cy="575440"/>
          </a:xfrm>
          <a:prstGeom prst="wedgeRoundRectCallout">
            <a:avLst>
              <a:gd name="adj1" fmla="val -49960"/>
              <a:gd name="adj2" fmla="val -4677"/>
              <a:gd name="adj3" fmla="val 16667"/>
            </a:avLst>
          </a:prstGeom>
          <a:solidFill>
            <a:schemeClr val="bg1"/>
          </a:solidFill>
          <a:ln w="38100" cmpd="sng">
            <a:solidFill>
              <a:srgbClr val="CC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en-US" sz="2000" err="1" smtClean="0">
                <a:solidFill>
                  <a:srgbClr val="000000"/>
                </a:solidFill>
              </a:rPr>
              <a:t>www.ttuhsc.edu</a:t>
            </a:r>
            <a:r>
              <a:rPr lang="en-US" sz="2000" smtClean="0">
                <a:solidFill>
                  <a:srgbClr val="000000"/>
                </a:solidFill>
              </a:rPr>
              <a:t>/libraries</a:t>
            </a:r>
            <a:endParaRPr lang="en-US" sz="2000">
              <a:solidFill>
                <a:srgbClr val="000000"/>
              </a:solidFill>
            </a:endParaRPr>
          </a:p>
        </p:txBody>
      </p:sp>
      <p:sp>
        <p:nvSpPr>
          <p:cNvPr id="2" name="Rectangular Callout 1"/>
          <p:cNvSpPr/>
          <p:nvPr/>
        </p:nvSpPr>
        <p:spPr>
          <a:xfrm rot="10800000" flipV="1">
            <a:off x="485617" y="4510198"/>
            <a:ext cx="2766849" cy="1545022"/>
          </a:xfrm>
          <a:prstGeom prst="wedgeRectCallout">
            <a:avLst>
              <a:gd name="adj1" fmla="val -92270"/>
              <a:gd name="adj2" fmla="val 3828"/>
            </a:avLst>
          </a:prstGeom>
          <a:solidFill>
            <a:srgbClr val="FFFFFF"/>
          </a:solidFill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Guides &amp;</a:t>
            </a:r>
          </a:p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Tutorials</a:t>
            </a:r>
            <a:endParaRPr lang="en-US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5114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8245" y="447488"/>
            <a:ext cx="4805934" cy="6166104"/>
          </a:xfrm>
          <a:prstGeom prst="rect">
            <a:avLst/>
          </a:prstGeom>
        </p:spPr>
      </p:pic>
      <p:sp>
        <p:nvSpPr>
          <p:cNvPr id="15" name="Rounded Rectangular Callout 14"/>
          <p:cNvSpPr/>
          <p:nvPr/>
        </p:nvSpPr>
        <p:spPr>
          <a:xfrm>
            <a:off x="323227" y="682160"/>
            <a:ext cx="3434962" cy="612648"/>
          </a:xfrm>
          <a:prstGeom prst="wedgeRoundRectCallout">
            <a:avLst>
              <a:gd name="adj1" fmla="val 62471"/>
              <a:gd name="adj2" fmla="val -33291"/>
              <a:gd name="adj3" fmla="val 16667"/>
            </a:avLst>
          </a:prstGeom>
          <a:solidFill>
            <a:schemeClr val="bg1"/>
          </a:solidFill>
          <a:ln w="38100" cmpd="sng">
            <a:solidFill>
              <a:srgbClr val="CC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en-US" sz="2400" err="1" smtClean="0">
                <a:solidFill>
                  <a:schemeClr val="tx1"/>
                </a:solidFill>
              </a:rPr>
              <a:t>www.ttuhsc.edu</a:t>
            </a:r>
            <a:r>
              <a:rPr lang="en-US" sz="2400" smtClean="0">
                <a:solidFill>
                  <a:schemeClr val="tx1"/>
                </a:solidFill>
              </a:rPr>
              <a:t>/libraries</a:t>
            </a:r>
            <a:endParaRPr lang="en-US" sz="2400">
              <a:solidFill>
                <a:schemeClr val="tx1"/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277870" y="3102675"/>
            <a:ext cx="5391061" cy="2693008"/>
            <a:chOff x="230806" y="3250592"/>
            <a:chExt cx="5391061" cy="2693008"/>
          </a:xfrm>
        </p:grpSpPr>
        <p:grpSp>
          <p:nvGrpSpPr>
            <p:cNvPr id="17" name="Group 16"/>
            <p:cNvGrpSpPr/>
            <p:nvPr/>
          </p:nvGrpSpPr>
          <p:grpSpPr>
            <a:xfrm>
              <a:off x="230806" y="3250592"/>
              <a:ext cx="3500553" cy="2693008"/>
              <a:chOff x="230806" y="3250592"/>
              <a:chExt cx="3500553" cy="2693008"/>
            </a:xfrm>
          </p:grpSpPr>
          <p:sp>
            <p:nvSpPr>
              <p:cNvPr id="19" name="Rounded Rectangular Callout 18"/>
              <p:cNvSpPr/>
              <p:nvPr/>
            </p:nvSpPr>
            <p:spPr>
              <a:xfrm>
                <a:off x="230806" y="3250592"/>
                <a:ext cx="3500553" cy="2693008"/>
              </a:xfrm>
              <a:prstGeom prst="wedgeRoundRectCallout">
                <a:avLst>
                  <a:gd name="adj1" fmla="val 87531"/>
                  <a:gd name="adj2" fmla="val 24448"/>
                  <a:gd name="adj3" fmla="val 16667"/>
                </a:avLst>
              </a:prstGeom>
              <a:solidFill>
                <a:srgbClr val="FFFFFF"/>
              </a:solidFill>
              <a:ln w="57150" cap="flat" cmpd="sng" algn="ctr">
                <a:solidFill>
                  <a:srgbClr val="4091BA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lnSpc>
                    <a:spcPct val="70000"/>
                  </a:lnSpc>
                  <a:spcAft>
                    <a:spcPts val="1800"/>
                  </a:spcAft>
                  <a:defRPr/>
                </a:pPr>
                <a:r>
                  <a:rPr lang="en-US" sz="3200">
                    <a:solidFill>
                      <a:srgbClr val="000000"/>
                    </a:solidFill>
                    <a:latin typeface="Verdana" charset="0"/>
                    <a:ea typeface="ＭＳ Ｐゴシック" charset="0"/>
                    <a:cs typeface="Verdana" charset="0"/>
                  </a:rPr>
                  <a:t>Click</a:t>
                </a:r>
                <a:r>
                  <a:rPr lang="en-US" sz="2800">
                    <a:solidFill>
                      <a:srgbClr val="000000"/>
                    </a:solidFill>
                    <a:latin typeface="Verdana" charset="0"/>
                    <a:ea typeface="ＭＳ Ｐゴシック" charset="0"/>
                    <a:cs typeface="Verdana" charset="0"/>
                  </a:rPr>
                  <a:t> </a:t>
                </a:r>
                <a:endParaRPr lang="en-US" sz="2800" smtClean="0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Verdana" charset="0"/>
                </a:endParaRPr>
              </a:p>
            </p:txBody>
          </p:sp>
          <p:pic>
            <p:nvPicPr>
              <p:cNvPr id="20" name="Picture 19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50" r="7384"/>
              <a:stretch/>
            </p:blipFill>
            <p:spPr>
              <a:xfrm>
                <a:off x="1696719" y="3616326"/>
                <a:ext cx="1645920" cy="1977390"/>
              </a:xfrm>
              <a:prstGeom prst="rect">
                <a:avLst/>
              </a:prstGeom>
              <a:ln w="381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</p:pic>
        </p:grpSp>
        <p:sp>
          <p:nvSpPr>
            <p:cNvPr id="18" name="Rectangle 17"/>
            <p:cNvSpPr/>
            <p:nvPr/>
          </p:nvSpPr>
          <p:spPr>
            <a:xfrm>
              <a:off x="5164667" y="5096933"/>
              <a:ext cx="457200" cy="533400"/>
            </a:xfrm>
            <a:prstGeom prst="rect">
              <a:avLst/>
            </a:prstGeom>
            <a:noFill/>
            <a:ln w="57150">
              <a:solidFill>
                <a:srgbClr val="37D1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58620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5650524" y="1551061"/>
            <a:ext cx="3102707" cy="1750939"/>
            <a:chOff x="5650524" y="1551061"/>
            <a:chExt cx="3102707" cy="1750939"/>
          </a:xfrm>
        </p:grpSpPr>
        <p:sp>
          <p:nvSpPr>
            <p:cNvPr id="8" name="Rounded Rectangular Callout 7"/>
            <p:cNvSpPr/>
            <p:nvPr/>
          </p:nvSpPr>
          <p:spPr>
            <a:xfrm>
              <a:off x="5650524" y="1551061"/>
              <a:ext cx="3102707" cy="1750939"/>
            </a:xfrm>
            <a:prstGeom prst="wedgeRoundRectCallout">
              <a:avLst>
                <a:gd name="adj1" fmla="val -76682"/>
                <a:gd name="adj2" fmla="val 14334"/>
                <a:gd name="adj3" fmla="val 16667"/>
              </a:avLst>
            </a:prstGeom>
            <a:solidFill>
              <a:srgbClr val="FFFFFF"/>
            </a:solidFill>
            <a:ln w="57150" cap="flat" cmpd="sng" algn="ctr">
              <a:solidFill>
                <a:srgbClr val="57B1D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120000"/>
                </a:lnSpc>
                <a:spcAft>
                  <a:spcPts val="1800"/>
                </a:spcAft>
                <a:defRPr/>
              </a:pPr>
              <a:endParaRPr lang="en-US" sz="280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5763893" y="1740214"/>
              <a:ext cx="2891646" cy="1366390"/>
            </a:xfrm>
            <a:prstGeom prst="rect">
              <a:avLst/>
            </a:prstGeom>
            <a:solidFill>
              <a:schemeClr val="bg1"/>
            </a:solidFill>
            <a:ln w="1270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0000"/>
                </a:lnSpc>
              </a:pPr>
              <a:r>
                <a:rPr lang="en-US" sz="2800" smtClean="0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Verdana" charset="0"/>
                </a:rPr>
                <a:t>Fill out the form to email us a question!</a:t>
              </a:r>
              <a:endParaRPr lang="en-US" sz="2800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688" y="232727"/>
            <a:ext cx="4206240" cy="6360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914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15" y="330073"/>
            <a:ext cx="4805934" cy="6166104"/>
          </a:xfrm>
          <a:prstGeom prst="rect">
            <a:avLst/>
          </a:prstGeom>
        </p:spPr>
      </p:pic>
      <p:sp>
        <p:nvSpPr>
          <p:cNvPr id="13" name="Rounded Rectangular Callout 12"/>
          <p:cNvSpPr/>
          <p:nvPr/>
        </p:nvSpPr>
        <p:spPr>
          <a:xfrm>
            <a:off x="5337734" y="286716"/>
            <a:ext cx="3434962" cy="612648"/>
          </a:xfrm>
          <a:prstGeom prst="wedgeRoundRectCallout">
            <a:avLst>
              <a:gd name="adj1" fmla="val -67920"/>
              <a:gd name="adj2" fmla="val 6786"/>
              <a:gd name="adj3" fmla="val 16667"/>
            </a:avLst>
          </a:prstGeom>
          <a:solidFill>
            <a:schemeClr val="bg1"/>
          </a:solidFill>
          <a:ln w="38100" cmpd="sng">
            <a:solidFill>
              <a:srgbClr val="CC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en-US" sz="2400" err="1" smtClean="0">
                <a:solidFill>
                  <a:schemeClr val="tx1"/>
                </a:solidFill>
              </a:rPr>
              <a:t>www.ttuhsc.edu</a:t>
            </a:r>
            <a:r>
              <a:rPr lang="en-US" sz="2400" smtClean="0">
                <a:solidFill>
                  <a:schemeClr val="tx1"/>
                </a:solidFill>
              </a:rPr>
              <a:t>/libraries</a:t>
            </a:r>
            <a:endParaRPr lang="en-US" sz="2400">
              <a:solidFill>
                <a:schemeClr val="tx1"/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4298822" y="2098240"/>
            <a:ext cx="4609492" cy="3547532"/>
            <a:chOff x="4224863" y="2353734"/>
            <a:chExt cx="4609492" cy="3547532"/>
          </a:xfrm>
        </p:grpSpPr>
        <p:sp>
          <p:nvSpPr>
            <p:cNvPr id="15" name="Rectangle 14"/>
            <p:cNvSpPr/>
            <p:nvPr/>
          </p:nvSpPr>
          <p:spPr>
            <a:xfrm>
              <a:off x="4224863" y="5063065"/>
              <a:ext cx="635001" cy="584201"/>
            </a:xfrm>
            <a:prstGeom prst="rect">
              <a:avLst/>
            </a:prstGeom>
            <a:noFill/>
            <a:ln w="57150">
              <a:solidFill>
                <a:srgbClr val="37D1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5355777" y="2353734"/>
              <a:ext cx="3478578" cy="3547532"/>
              <a:chOff x="2781911" y="2497667"/>
              <a:chExt cx="3478578" cy="3547532"/>
            </a:xfrm>
          </p:grpSpPr>
          <p:sp>
            <p:nvSpPr>
              <p:cNvPr id="17" name="Rounded Rectangular Callout 16"/>
              <p:cNvSpPr/>
              <p:nvPr/>
            </p:nvSpPr>
            <p:spPr>
              <a:xfrm>
                <a:off x="2781911" y="2497667"/>
                <a:ext cx="3478578" cy="3547532"/>
              </a:xfrm>
              <a:prstGeom prst="wedgeRoundRectCallout">
                <a:avLst>
                  <a:gd name="adj1" fmla="val -62488"/>
                  <a:gd name="adj2" fmla="val 32479"/>
                  <a:gd name="adj3" fmla="val 16667"/>
                </a:avLst>
              </a:prstGeom>
              <a:solidFill>
                <a:srgbClr val="FFFFFF"/>
              </a:solidFill>
              <a:ln w="76200" cap="flat" cmpd="sng" algn="ctr">
                <a:solidFill>
                  <a:srgbClr val="017BED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lnSpc>
                    <a:spcPct val="70000"/>
                  </a:lnSpc>
                  <a:spcAft>
                    <a:spcPts val="1800"/>
                  </a:spcAft>
                  <a:defRPr/>
                </a:pPr>
                <a:endParaRPr lang="en-US" sz="2800" smtClean="0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Verdana" charset="0"/>
                </a:endParaRPr>
              </a:p>
            </p:txBody>
          </p:sp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970" r="4721"/>
              <a:stretch/>
            </p:blipFill>
            <p:spPr>
              <a:xfrm>
                <a:off x="3561080" y="3835400"/>
                <a:ext cx="1920240" cy="1828800"/>
              </a:xfrm>
              <a:prstGeom prst="rect">
                <a:avLst/>
              </a:prstGeom>
              <a:ln w="38100">
                <a:solidFill>
                  <a:schemeClr val="bg1">
                    <a:lumMod val="50000"/>
                  </a:schemeClr>
                </a:solidFill>
              </a:ln>
            </p:spPr>
          </p:pic>
          <p:sp>
            <p:nvSpPr>
              <p:cNvPr id="19" name="Rectangle 18"/>
              <p:cNvSpPr/>
              <p:nvPr/>
            </p:nvSpPr>
            <p:spPr>
              <a:xfrm>
                <a:off x="3325283" y="2752724"/>
                <a:ext cx="2391834" cy="914400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smtClean="0">
                    <a:solidFill>
                      <a:schemeClr val="tx1"/>
                    </a:solidFill>
                  </a:rPr>
                  <a:t>Download</a:t>
                </a:r>
                <a:endParaRPr lang="en-US" sz="400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63184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9388" y="160338"/>
            <a:ext cx="8774112" cy="6529387"/>
          </a:xfrm>
          <a:prstGeom prst="rect">
            <a:avLst/>
          </a:prstGeom>
          <a:noFill/>
          <a:ln w="38100" cmpd="dbl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44482" y="1320162"/>
            <a:ext cx="3556001" cy="99119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70000"/>
              </a:lnSpc>
              <a:defRPr/>
            </a:pPr>
            <a:r>
              <a:rPr lang="en-US" sz="6600" i="1" dirty="0">
                <a:solidFill>
                  <a:prstClr val="white"/>
                </a:solidFill>
                <a:latin typeface="Times New Roman"/>
                <a:cs typeface="Times New Roman"/>
              </a:rPr>
              <a:t>Welcome</a:t>
            </a:r>
            <a:r>
              <a:rPr lang="en-US" sz="7200" i="1" dirty="0">
                <a:solidFill>
                  <a:prstClr val="white"/>
                </a:solidFill>
                <a:latin typeface="Times New Roman"/>
                <a:cs typeface="Times New Roman"/>
              </a:rPr>
              <a:t>!</a:t>
            </a:r>
          </a:p>
        </p:txBody>
      </p:sp>
      <p:pic>
        <p:nvPicPr>
          <p:cNvPr id="3" name="Picture 2" descr="Screen Shot 2012-06-05 at 2.13.42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" b="-9"/>
          <a:stretch/>
        </p:blipFill>
        <p:spPr>
          <a:xfrm>
            <a:off x="5114123" y="865505"/>
            <a:ext cx="3456432" cy="5266944"/>
          </a:xfrm>
          <a:prstGeom prst="rect">
            <a:avLst/>
          </a:prstGeom>
          <a:ln w="19050" cmpd="sng">
            <a:solidFill>
              <a:schemeClr val="bg1"/>
            </a:solidFill>
          </a:ln>
        </p:spPr>
      </p:pic>
      <p:sp>
        <p:nvSpPr>
          <p:cNvPr id="6" name="Rounded Rectangular Callout 5"/>
          <p:cNvSpPr/>
          <p:nvPr/>
        </p:nvSpPr>
        <p:spPr>
          <a:xfrm>
            <a:off x="832068" y="3240688"/>
            <a:ext cx="3319517" cy="2040759"/>
          </a:xfrm>
          <a:prstGeom prst="wedgeRoundRectCallout">
            <a:avLst>
              <a:gd name="adj1" fmla="val 72889"/>
              <a:gd name="adj2" fmla="val 393"/>
              <a:gd name="adj3" fmla="val 16667"/>
            </a:avLst>
          </a:prstGeom>
          <a:solidFill>
            <a:schemeClr val="bg1"/>
          </a:solidFill>
          <a:ln w="38100" cmpd="sng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US" sz="2400" dirty="0">
                <a:solidFill>
                  <a:srgbClr val="000000"/>
                </a:solidFill>
                <a:latin typeface="Calibri"/>
              </a:rPr>
              <a:t>P</a:t>
            </a:r>
            <a:r>
              <a:rPr lang="en-US" sz="2400" dirty="0">
                <a:solidFill>
                  <a:prstClr val="black"/>
                </a:solidFill>
                <a:latin typeface="Calibri"/>
              </a:rPr>
              <a:t>reston Smith Library</a:t>
            </a:r>
          </a:p>
          <a:p>
            <a:pPr algn="ctr">
              <a:lnSpc>
                <a:spcPct val="120000"/>
              </a:lnSpc>
            </a:pPr>
            <a:r>
              <a:rPr lang="en-US" sz="2400" dirty="0">
                <a:solidFill>
                  <a:prstClr val="black"/>
                </a:solidFill>
                <a:latin typeface="Calibri"/>
              </a:rPr>
              <a:t>located west of </a:t>
            </a:r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the</a:t>
            </a:r>
          </a:p>
          <a:p>
            <a:pPr algn="ctr">
              <a:lnSpc>
                <a:spcPct val="120000"/>
              </a:lnSpc>
            </a:pPr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Academic Classroom</a:t>
            </a:r>
          </a:p>
          <a:p>
            <a:pPr algn="ctr">
              <a:lnSpc>
                <a:spcPct val="120000"/>
              </a:lnSpc>
            </a:pPr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Building</a:t>
            </a:r>
            <a:endParaRPr lang="en-US" sz="24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44244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Up-Down Arrow 15"/>
          <p:cNvSpPr/>
          <p:nvPr/>
        </p:nvSpPr>
        <p:spPr>
          <a:xfrm rot="18676980">
            <a:off x="3648076" y="2484437"/>
            <a:ext cx="1371600" cy="2314575"/>
          </a:xfrm>
          <a:prstGeom prst="upDownArrow">
            <a:avLst>
              <a:gd name="adj1" fmla="val 28067"/>
              <a:gd name="adj2" fmla="val 35922"/>
            </a:avLst>
          </a:prstGeom>
          <a:solidFill>
            <a:srgbClr val="008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5167313" y="401638"/>
            <a:ext cx="3290887" cy="2185987"/>
          </a:xfrm>
          <a:prstGeom prst="roundRect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600">
              <a:solidFill>
                <a:prstClr val="white"/>
              </a:solidFill>
              <a:latin typeface="Calibri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>
                <a:solidFill>
                  <a:prstClr val="white"/>
                </a:solidFill>
                <a:latin typeface="Calibri"/>
              </a:rPr>
              <a:t>Call your TTUHSC Librarian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6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5105400" y="3424238"/>
            <a:ext cx="4232275" cy="3352800"/>
            <a:chOff x="5105400" y="3424238"/>
            <a:chExt cx="4232275" cy="3352800"/>
          </a:xfrm>
        </p:grpSpPr>
        <p:pic>
          <p:nvPicPr>
            <p:cNvPr id="15367" name="Picture 3" descr="computer laptop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05400" y="3424238"/>
              <a:ext cx="3353049" cy="3352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69" name="Picture 4" descr="cell phone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1151" y="5100638"/>
              <a:ext cx="1676524" cy="1676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12" descr="Screen Shot 2012-09-05 at 12.00.54 PM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39828" y="4196575"/>
              <a:ext cx="1255903" cy="1459865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</p:pic>
      </p:grpSp>
      <p:grpSp>
        <p:nvGrpSpPr>
          <p:cNvPr id="5" name="Group 4"/>
          <p:cNvGrpSpPr/>
          <p:nvPr/>
        </p:nvGrpSpPr>
        <p:grpSpPr>
          <a:xfrm>
            <a:off x="50800" y="609600"/>
            <a:ext cx="4279900" cy="3022600"/>
            <a:chOff x="50800" y="609600"/>
            <a:chExt cx="4279900" cy="3022600"/>
          </a:xfrm>
        </p:grpSpPr>
        <p:grpSp>
          <p:nvGrpSpPr>
            <p:cNvPr id="15362" name="Group 7"/>
            <p:cNvGrpSpPr>
              <a:grpSpLocks/>
            </p:cNvGrpSpPr>
            <p:nvPr/>
          </p:nvGrpSpPr>
          <p:grpSpPr bwMode="auto">
            <a:xfrm>
              <a:off x="50800" y="609600"/>
              <a:ext cx="4279900" cy="3022600"/>
              <a:chOff x="50037" y="609600"/>
              <a:chExt cx="4280663" cy="3023330"/>
            </a:xfrm>
          </p:grpSpPr>
          <p:pic>
            <p:nvPicPr>
              <p:cNvPr id="15370" name="Picture 2" descr="complete computer.PNG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037" y="609600"/>
                <a:ext cx="3023330" cy="30233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371" name="Picture 6" descr="phone.WMF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95600" y="1295401"/>
                <a:ext cx="1435100" cy="14150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5" name="Picture 14" descr="Screen Shot 2012-09-05 at 12.00.54 PM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666276">
              <a:off x="1941096" y="1080338"/>
              <a:ext cx="685038" cy="796290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152630049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1" descr="Screen shot 2011-02-15 at 2.30.51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76" b="1681"/>
          <a:stretch/>
        </p:blipFill>
        <p:spPr bwMode="auto">
          <a:xfrm>
            <a:off x="2404482" y="1079064"/>
            <a:ext cx="6210300" cy="4892040"/>
          </a:xfrm>
          <a:prstGeom prst="rect">
            <a:avLst/>
          </a:prstGeom>
          <a:noFill/>
          <a:ln w="28575">
            <a:solidFill>
              <a:srgbClr val="666666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34" name="TextBox 1"/>
          <p:cNvSpPr txBox="1">
            <a:spLocks noChangeArrowheads="1"/>
          </p:cNvSpPr>
          <p:nvPr/>
        </p:nvSpPr>
        <p:spPr bwMode="auto">
          <a:xfrm>
            <a:off x="309777" y="2453154"/>
            <a:ext cx="1730375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mtClean="0">
                <a:solidFill>
                  <a:srgbClr val="3366FF"/>
                </a:solidFill>
              </a:rPr>
              <a:t>Double click the icon and </a:t>
            </a:r>
            <a:r>
              <a:rPr lang="en-US">
                <a:solidFill>
                  <a:srgbClr val="3366FF"/>
                </a:solidFill>
              </a:rPr>
              <a:t>f</a:t>
            </a:r>
            <a:r>
              <a:rPr lang="en-US" smtClean="0">
                <a:solidFill>
                  <a:srgbClr val="3366FF"/>
                </a:solidFill>
              </a:rPr>
              <a:t>ollow the directions</a:t>
            </a:r>
            <a:endParaRPr lang="en-US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6493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8" name="Picture 2" descr="Screen shot 2011-02-15 at 3.13.2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427" y="1036336"/>
            <a:ext cx="5511800" cy="246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5" name="TextBox 11"/>
          <p:cNvSpPr txBox="1">
            <a:spLocks noChangeArrowheads="1"/>
          </p:cNvSpPr>
          <p:nvPr/>
        </p:nvSpPr>
        <p:spPr bwMode="auto">
          <a:xfrm>
            <a:off x="253896" y="188412"/>
            <a:ext cx="699824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 smtClean="0"/>
              <a:t>Give </a:t>
            </a:r>
            <a:r>
              <a:rPr lang="en-US" dirty="0"/>
              <a:t>the </a:t>
            </a:r>
            <a:r>
              <a:rPr lang="en-US" smtClean="0"/>
              <a:t>id and password </a:t>
            </a:r>
            <a:r>
              <a:rPr lang="en-US" dirty="0" smtClean="0"/>
              <a:t>to the librarian to enter.</a:t>
            </a:r>
            <a:endParaRPr lang="en-US" dirty="0"/>
          </a:p>
        </p:txBody>
      </p:sp>
      <p:sp>
        <p:nvSpPr>
          <p:cNvPr id="4" name="Up Arrow 3"/>
          <p:cNvSpPr/>
          <p:nvPr/>
        </p:nvSpPr>
        <p:spPr>
          <a:xfrm rot="12122242">
            <a:off x="3973964" y="695947"/>
            <a:ext cx="593001" cy="1845734"/>
          </a:xfrm>
          <a:prstGeom prst="upArrow">
            <a:avLst>
              <a:gd name="adj1" fmla="val 50000"/>
              <a:gd name="adj2" fmla="val 64813"/>
            </a:avLst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155514" y="2903355"/>
            <a:ext cx="8523697" cy="1604853"/>
            <a:chOff x="155514" y="2903355"/>
            <a:chExt cx="8523697" cy="1604853"/>
          </a:xfrm>
        </p:grpSpPr>
        <p:sp>
          <p:nvSpPr>
            <p:cNvPr id="7" name="TextBox 11"/>
            <p:cNvSpPr txBox="1">
              <a:spLocks noChangeArrowheads="1"/>
            </p:cNvSpPr>
            <p:nvPr/>
          </p:nvSpPr>
          <p:spPr bwMode="auto">
            <a:xfrm>
              <a:off x="155514" y="4046543"/>
              <a:ext cx="8523697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mtClean="0"/>
                <a:t>After logging on, the librarian can see your computer screen!</a:t>
              </a:r>
              <a:endParaRPr lang="en-US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4701503" y="2903355"/>
              <a:ext cx="1839716" cy="691048"/>
              <a:chOff x="4338638" y="3957276"/>
              <a:chExt cx="1839716" cy="691048"/>
            </a:xfrm>
          </p:grpSpPr>
          <p:sp>
            <p:nvSpPr>
              <p:cNvPr id="2" name="Rounded Rectangle 1"/>
              <p:cNvSpPr/>
              <p:nvPr/>
            </p:nvSpPr>
            <p:spPr>
              <a:xfrm rot="5400000">
                <a:off x="4912972" y="3382942"/>
                <a:ext cx="691048" cy="1839716"/>
              </a:xfrm>
              <a:prstGeom prst="roundRect">
                <a:avLst/>
              </a:prstGeom>
              <a:gradFill flip="none" rotWithShape="1">
                <a:gsLst>
                  <a:gs pos="0">
                    <a:srgbClr val="99CCFF"/>
                  </a:gs>
                  <a:gs pos="100000">
                    <a:srgbClr val="99CCFF"/>
                  </a:gs>
                  <a:gs pos="50000">
                    <a:srgbClr val="3F80CD"/>
                  </a:gs>
                </a:gsLst>
                <a:lin ang="0" scaled="1"/>
                <a:tileRect/>
              </a:gradFill>
              <a:ln w="12700" cmpd="sng">
                <a:solidFill>
                  <a:srgbClr val="666666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endParaRPr lang="en-US" sz="3200">
                  <a:solidFill>
                    <a:prstClr val="black"/>
                  </a:solidFill>
                </a:endParaRPr>
              </a:p>
            </p:txBody>
          </p:sp>
          <p:sp>
            <p:nvSpPr>
              <p:cNvPr id="5" name="Rectangle 4"/>
              <p:cNvSpPr/>
              <p:nvPr/>
            </p:nvSpPr>
            <p:spPr>
              <a:xfrm>
                <a:off x="4553098" y="4078080"/>
                <a:ext cx="1408264" cy="449284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80000"/>
                  </a:lnSpc>
                </a:pPr>
                <a:r>
                  <a:rPr lang="en-US" sz="3200" smtClean="0">
                    <a:solidFill>
                      <a:schemeClr val="tx1"/>
                    </a:solidFill>
                  </a:rPr>
                  <a:t>Log On</a:t>
                </a:r>
                <a:endParaRPr lang="en-US" sz="3200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919152" y="4655328"/>
            <a:ext cx="7133012" cy="898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10000"/>
              </a:lnSpc>
            </a:pPr>
            <a:r>
              <a:rPr lang="en-US" smtClean="0"/>
              <a:t>At the end of the session after logging off, </a:t>
            </a:r>
          </a:p>
          <a:p>
            <a:pPr eaLnBrk="1" hangingPunct="1">
              <a:lnSpc>
                <a:spcPct val="110000"/>
              </a:lnSpc>
            </a:pPr>
            <a:r>
              <a:rPr lang="en-US" smtClean="0"/>
              <a:t>the librarian will not have access to your computer!  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3339991" y="5709088"/>
            <a:ext cx="4271549" cy="898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10000"/>
              </a:lnSpc>
            </a:pPr>
            <a:r>
              <a:rPr lang="en-US" err="1" smtClean="0"/>
              <a:t>TeamViewer</a:t>
            </a:r>
            <a:r>
              <a:rPr lang="en-US" smtClean="0"/>
              <a:t> generates a new password each time it is used!</a:t>
            </a:r>
          </a:p>
        </p:txBody>
      </p:sp>
    </p:spTree>
    <p:extLst>
      <p:ext uri="{BB962C8B-B14F-4D97-AF65-F5344CB8AC3E}">
        <p14:creationId xmlns:p14="http://schemas.microsoft.com/office/powerpoint/2010/main" val="110518691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/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3"/>
          <p:cNvSpPr>
            <a:spLocks noChangeArrowheads="1"/>
          </p:cNvSpPr>
          <p:nvPr/>
        </p:nvSpPr>
        <p:spPr bwMode="auto">
          <a:xfrm>
            <a:off x="152400" y="152400"/>
            <a:ext cx="8839200" cy="6553200"/>
          </a:xfrm>
          <a:prstGeom prst="rect">
            <a:avLst/>
          </a:prstGeom>
          <a:noFill/>
          <a:ln w="57150" cmpd="thickThin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642183" y="2505461"/>
            <a:ext cx="7891741" cy="166946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7200" i="1">
                <a:solidFill>
                  <a:prstClr val="white"/>
                </a:solidFill>
                <a:latin typeface="Times New Roman"/>
                <a:cs typeface="Times New Roman"/>
              </a:rPr>
              <a:t>Search Question</a:t>
            </a:r>
            <a:endParaRPr lang="en-US" sz="7200" i="1">
              <a:solidFill>
                <a:srgbClr val="6600CC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76710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14300">
            <a:solidFill>
              <a:srgbClr val="017BED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642310" y="376989"/>
            <a:ext cx="5859379" cy="247850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5400" smtClean="0">
                <a:solidFill>
                  <a:srgbClr val="017BED"/>
                </a:solidFill>
              </a:rPr>
              <a:t>PRO</a:t>
            </a:r>
          </a:p>
          <a:p>
            <a:r>
              <a:rPr lang="en-US" sz="4000" smtClean="0">
                <a:solidFill>
                  <a:srgbClr val="017BED"/>
                </a:solidFill>
              </a:rPr>
              <a:t>Breastfeeding exclusively </a:t>
            </a:r>
          </a:p>
          <a:p>
            <a:r>
              <a:rPr lang="en-US" sz="4000">
                <a:solidFill>
                  <a:srgbClr val="017BED"/>
                </a:solidFill>
              </a:rPr>
              <a:t>	</a:t>
            </a:r>
            <a:r>
              <a:rPr lang="en-US" sz="4000" smtClean="0">
                <a:solidFill>
                  <a:srgbClr val="017BED"/>
                </a:solidFill>
              </a:rPr>
              <a:t>(benefits for baby/mom)</a:t>
            </a:r>
            <a:endParaRPr lang="en-US" sz="4000">
              <a:solidFill>
                <a:srgbClr val="017BED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654341" y="3689684"/>
            <a:ext cx="5835317" cy="247850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5400" smtClean="0">
                <a:solidFill>
                  <a:srgbClr val="017BED"/>
                </a:solidFill>
              </a:rPr>
              <a:t>CON</a:t>
            </a:r>
          </a:p>
          <a:p>
            <a:r>
              <a:rPr lang="en-US" sz="4000" smtClean="0">
                <a:solidFill>
                  <a:srgbClr val="017BED"/>
                </a:solidFill>
              </a:rPr>
              <a:t>Formula feeding</a:t>
            </a:r>
          </a:p>
          <a:p>
            <a:r>
              <a:rPr lang="en-US" sz="4000">
                <a:solidFill>
                  <a:srgbClr val="017BED"/>
                </a:solidFill>
              </a:rPr>
              <a:t>	</a:t>
            </a:r>
            <a:r>
              <a:rPr lang="en-US" sz="4000" smtClean="0">
                <a:solidFill>
                  <a:srgbClr val="017BED"/>
                </a:solidFill>
              </a:rPr>
              <a:t>(benefits for baby/mom)</a:t>
            </a:r>
            <a:endParaRPr lang="en-US" sz="4000">
              <a:solidFill>
                <a:srgbClr val="017BE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8466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3"/>
          <p:cNvSpPr>
            <a:spLocks noChangeArrowheads="1"/>
          </p:cNvSpPr>
          <p:nvPr/>
        </p:nvSpPr>
        <p:spPr bwMode="auto">
          <a:xfrm>
            <a:off x="152400" y="152400"/>
            <a:ext cx="8839200" cy="6553200"/>
          </a:xfrm>
          <a:prstGeom prst="rect">
            <a:avLst/>
          </a:prstGeom>
          <a:noFill/>
          <a:ln w="57150" cmpd="thickThin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442394" y="2622189"/>
            <a:ext cx="8262779" cy="166946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6600" i="1" smtClean="0">
                <a:solidFill>
                  <a:prstClr val="white"/>
                </a:solidFill>
                <a:latin typeface="Times New Roman"/>
                <a:cs typeface="Times New Roman"/>
              </a:rPr>
              <a:t>Searching CINAHL</a:t>
            </a:r>
            <a:endParaRPr lang="en-US" sz="6600" i="1">
              <a:solidFill>
                <a:srgbClr val="6600CC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07030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82" y="330073"/>
            <a:ext cx="4805934" cy="6166104"/>
          </a:xfrm>
          <a:prstGeom prst="rect">
            <a:avLst/>
          </a:prstGeom>
        </p:spPr>
      </p:pic>
      <p:sp>
        <p:nvSpPr>
          <p:cNvPr id="15" name="Rounded Rectangular Callout 14"/>
          <p:cNvSpPr/>
          <p:nvPr/>
        </p:nvSpPr>
        <p:spPr>
          <a:xfrm>
            <a:off x="5424617" y="634033"/>
            <a:ext cx="3434962" cy="612648"/>
          </a:xfrm>
          <a:prstGeom prst="wedgeRoundRectCallout">
            <a:avLst>
              <a:gd name="adj1" fmla="val -74134"/>
              <a:gd name="adj2" fmla="val -56857"/>
              <a:gd name="adj3" fmla="val 16667"/>
            </a:avLst>
          </a:prstGeom>
          <a:solidFill>
            <a:schemeClr val="bg1"/>
          </a:solidFill>
          <a:ln w="38100" cmpd="sng">
            <a:solidFill>
              <a:srgbClr val="CC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en-US" sz="2400" err="1" smtClean="0">
                <a:solidFill>
                  <a:schemeClr val="tx1"/>
                </a:solidFill>
              </a:rPr>
              <a:t>www.ttuhsc.edu</a:t>
            </a:r>
            <a:r>
              <a:rPr lang="en-US" sz="2400" smtClean="0">
                <a:solidFill>
                  <a:schemeClr val="tx1"/>
                </a:solidFill>
              </a:rPr>
              <a:t>/libraries</a:t>
            </a:r>
            <a:endParaRPr lang="en-US" sz="2400">
              <a:solidFill>
                <a:schemeClr val="tx1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505646" y="2243666"/>
            <a:ext cx="5301499" cy="3488266"/>
            <a:chOff x="3505646" y="2243666"/>
            <a:chExt cx="5301499" cy="3488266"/>
          </a:xfrm>
        </p:grpSpPr>
        <p:sp>
          <p:nvSpPr>
            <p:cNvPr id="10" name="Rectangle 9"/>
            <p:cNvSpPr/>
            <p:nvPr/>
          </p:nvSpPr>
          <p:spPr>
            <a:xfrm>
              <a:off x="3505646" y="3539512"/>
              <a:ext cx="541866" cy="482599"/>
            </a:xfrm>
            <a:prstGeom prst="rect">
              <a:avLst/>
            </a:prstGeom>
            <a:noFill/>
            <a:ln w="57150">
              <a:solidFill>
                <a:srgbClr val="37D1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5484589" y="2243666"/>
              <a:ext cx="3322556" cy="3488266"/>
              <a:chOff x="2859922" y="2175934"/>
              <a:chExt cx="3322556" cy="3488266"/>
            </a:xfrm>
          </p:grpSpPr>
          <p:sp>
            <p:nvSpPr>
              <p:cNvPr id="12" name="Rounded Rectangular Callout 11"/>
              <p:cNvSpPr/>
              <p:nvPr/>
            </p:nvSpPr>
            <p:spPr>
              <a:xfrm>
                <a:off x="2859922" y="2175934"/>
                <a:ext cx="3322556" cy="3488266"/>
              </a:xfrm>
              <a:prstGeom prst="wedgeRoundRectCallout">
                <a:avLst>
                  <a:gd name="adj1" fmla="val -89231"/>
                  <a:gd name="adj2" fmla="val -5679"/>
                  <a:gd name="adj3" fmla="val 16667"/>
                </a:avLst>
              </a:prstGeom>
              <a:solidFill>
                <a:srgbClr val="FFFFFF"/>
              </a:solidFill>
              <a:ln w="76200" cap="flat" cmpd="sng" algn="ctr">
                <a:solidFill>
                  <a:srgbClr val="017BED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lnSpc>
                    <a:spcPct val="70000"/>
                  </a:lnSpc>
                  <a:spcAft>
                    <a:spcPts val="1800"/>
                  </a:spcAft>
                  <a:defRPr/>
                </a:pPr>
                <a:endParaRPr lang="en-US" sz="2800" smtClean="0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Verdana" charset="0"/>
                </a:endParaRPr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3803573" y="2490258"/>
                <a:ext cx="1435254" cy="752476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smtClean="0">
                    <a:solidFill>
                      <a:schemeClr val="tx1"/>
                    </a:solidFill>
                  </a:rPr>
                  <a:t>Click</a:t>
                </a:r>
                <a:endParaRPr lang="en-US" sz="4000">
                  <a:solidFill>
                    <a:schemeClr val="tx1"/>
                  </a:solidFill>
                </a:endParaRPr>
              </a:p>
            </p:txBody>
          </p:sp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21100" y="3488267"/>
                <a:ext cx="1600200" cy="1676400"/>
              </a:xfrm>
              <a:prstGeom prst="rect">
                <a:avLst/>
              </a:prstGeom>
              <a:ln w="190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</p:pic>
        </p:grpSp>
      </p:grpSp>
    </p:spTree>
    <p:extLst>
      <p:ext uri="{BB962C8B-B14F-4D97-AF65-F5344CB8AC3E}">
        <p14:creationId xmlns:p14="http://schemas.microsoft.com/office/powerpoint/2010/main" val="1680924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65" y="2070101"/>
            <a:ext cx="8738870" cy="2391410"/>
          </a:xfrm>
          <a:prstGeom prst="rect">
            <a:avLst/>
          </a:prstGeom>
        </p:spPr>
      </p:pic>
      <p:sp>
        <p:nvSpPr>
          <p:cNvPr id="18" name="Rectangular Callout 3"/>
          <p:cNvSpPr>
            <a:spLocks noChangeArrowheads="1"/>
          </p:cNvSpPr>
          <p:nvPr/>
        </p:nvSpPr>
        <p:spPr bwMode="auto">
          <a:xfrm>
            <a:off x="1620052" y="359114"/>
            <a:ext cx="5903897" cy="1270000"/>
          </a:xfrm>
          <a:prstGeom prst="wedgeRectCallout">
            <a:avLst>
              <a:gd name="adj1" fmla="val -37059"/>
              <a:gd name="adj2" fmla="val 120319"/>
            </a:avLst>
          </a:prstGeom>
          <a:solidFill>
            <a:schemeClr val="bg1"/>
          </a:solidFill>
          <a:ln w="57150">
            <a:solidFill>
              <a:srgbClr val="FF6600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en-US" sz="2000"/>
          </a:p>
        </p:txBody>
      </p:sp>
      <p:sp>
        <p:nvSpPr>
          <p:cNvPr id="19" name="Rectangle 4"/>
          <p:cNvSpPr>
            <a:spLocks noChangeArrowheads="1"/>
          </p:cNvSpPr>
          <p:nvPr/>
        </p:nvSpPr>
        <p:spPr bwMode="auto">
          <a:xfrm>
            <a:off x="2139255" y="601977"/>
            <a:ext cx="4865491" cy="69850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sz="3600" smtClean="0">
                <a:solidFill>
                  <a:srgbClr val="0066FF"/>
                </a:solidFill>
                <a:latin typeface="Verdana" charset="0"/>
              </a:rPr>
              <a:t>Enter breastfeeding</a:t>
            </a:r>
            <a:endParaRPr lang="en-US" sz="3600">
              <a:solidFill>
                <a:srgbClr val="0066FF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392796" y="3284168"/>
            <a:ext cx="3382057" cy="3073488"/>
            <a:chOff x="5392796" y="3284168"/>
            <a:chExt cx="3382057" cy="3073488"/>
          </a:xfrm>
        </p:grpSpPr>
        <p:grpSp>
          <p:nvGrpSpPr>
            <p:cNvPr id="21" name="Group 20"/>
            <p:cNvGrpSpPr/>
            <p:nvPr/>
          </p:nvGrpSpPr>
          <p:grpSpPr>
            <a:xfrm>
              <a:off x="5392796" y="5081432"/>
              <a:ext cx="3382057" cy="1276224"/>
              <a:chOff x="3052610" y="4427805"/>
              <a:chExt cx="3382057" cy="1276224"/>
            </a:xfrm>
          </p:grpSpPr>
          <p:sp>
            <p:nvSpPr>
              <p:cNvPr id="23" name="Rectangular Callout 22"/>
              <p:cNvSpPr>
                <a:spLocks noChangeArrowheads="1"/>
              </p:cNvSpPr>
              <p:nvPr/>
            </p:nvSpPr>
            <p:spPr bwMode="auto">
              <a:xfrm>
                <a:off x="3052610" y="4427805"/>
                <a:ext cx="3382057" cy="1276224"/>
              </a:xfrm>
              <a:prstGeom prst="wedgeRectCallout">
                <a:avLst>
                  <a:gd name="adj1" fmla="val -22296"/>
                  <a:gd name="adj2" fmla="val -49824"/>
                </a:avLst>
              </a:prstGeom>
              <a:solidFill>
                <a:schemeClr val="bg1"/>
              </a:solidFill>
              <a:ln w="57150" cmpd="sng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endParaRPr lang="en-US" sz="2000"/>
              </a:p>
            </p:txBody>
          </p:sp>
          <p:sp>
            <p:nvSpPr>
              <p:cNvPr id="24" name="Rectangle 25"/>
              <p:cNvSpPr>
                <a:spLocks noChangeArrowheads="1"/>
              </p:cNvSpPr>
              <p:nvPr/>
            </p:nvSpPr>
            <p:spPr bwMode="auto">
              <a:xfrm>
                <a:off x="3273473" y="4859489"/>
                <a:ext cx="1014379" cy="4572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defRPr/>
                </a:pPr>
                <a:r>
                  <a:rPr lang="en-US" sz="2800" smtClean="0">
                    <a:solidFill>
                      <a:srgbClr val="0033FF"/>
                    </a:solidFill>
                    <a:latin typeface="Verdana" charset="0"/>
                    <a:cs typeface="+mn-cs"/>
                  </a:rPr>
                  <a:t>click</a:t>
                </a:r>
                <a:endParaRPr lang="en-US" sz="2800">
                  <a:solidFill>
                    <a:srgbClr val="0033FF"/>
                  </a:solidFill>
                  <a:latin typeface="Verdana" charset="0"/>
                  <a:cs typeface="+mn-cs"/>
                </a:endParaRPr>
              </a:p>
            </p:txBody>
          </p:sp>
          <p:sp>
            <p:nvSpPr>
              <p:cNvPr id="25" name="AutoShape 29"/>
              <p:cNvSpPr>
                <a:spLocks noChangeArrowheads="1"/>
              </p:cNvSpPr>
              <p:nvPr/>
            </p:nvSpPr>
            <p:spPr bwMode="auto">
              <a:xfrm rot="5400000">
                <a:off x="4794088" y="4284210"/>
                <a:ext cx="762000" cy="1587824"/>
              </a:xfrm>
              <a:prstGeom prst="roundRect">
                <a:avLst>
                  <a:gd name="adj" fmla="val 16667"/>
                </a:avLst>
              </a:prstGeom>
              <a:solidFill>
                <a:srgbClr val="5F9D44"/>
              </a:solidFill>
              <a:ln w="28575">
                <a:noFill/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 algn="ctr">
                  <a:lnSpc>
                    <a:spcPct val="90000"/>
                  </a:lnSpc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6" name="Rectangle 2"/>
              <p:cNvSpPr>
                <a:spLocks noChangeArrowheads="1"/>
              </p:cNvSpPr>
              <p:nvPr/>
            </p:nvSpPr>
            <p:spPr bwMode="auto">
              <a:xfrm>
                <a:off x="4402342" y="4877038"/>
                <a:ext cx="1456591" cy="419100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algn="ctr">
                  <a:lnSpc>
                    <a:spcPct val="90000"/>
                  </a:lnSpc>
                </a:pPr>
                <a:r>
                  <a:rPr lang="en-US" sz="2600" smtClean="0">
                    <a:solidFill>
                      <a:schemeClr val="bg1"/>
                    </a:solidFill>
                    <a:latin typeface="Verdana" charset="0"/>
                  </a:rPr>
                  <a:t>Search</a:t>
                </a:r>
                <a:endParaRPr lang="en-US" sz="260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22" name="AutoShape 10"/>
            <p:cNvSpPr>
              <a:spLocks noChangeArrowheads="1"/>
            </p:cNvSpPr>
            <p:nvPr/>
          </p:nvSpPr>
          <p:spPr bwMode="auto">
            <a:xfrm rot="19584445">
              <a:off x="6247689" y="3284168"/>
              <a:ext cx="379412" cy="2425993"/>
            </a:xfrm>
            <a:prstGeom prst="upArrow">
              <a:avLst>
                <a:gd name="adj1" fmla="val 50000"/>
                <a:gd name="adj2" fmla="val 92570"/>
              </a:avLst>
            </a:prstGeom>
            <a:gradFill rotWithShape="0">
              <a:gsLst>
                <a:gs pos="0">
                  <a:srgbClr val="A5E895"/>
                </a:gs>
                <a:gs pos="100000">
                  <a:srgbClr val="FFE57B"/>
                </a:gs>
                <a:gs pos="50000">
                  <a:schemeClr val="bg1"/>
                </a:gs>
              </a:gsLst>
              <a:path path="rect">
                <a:fillToRect l="50000" t="50000" r="50000" b="50000"/>
              </a:path>
            </a:gradFill>
            <a:ln w="19050" cap="flat" cmpd="sng" algn="ctr">
              <a:solidFill>
                <a:srgbClr val="336699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-106" charset="0"/>
                <a:ea typeface="ＭＳ Ｐゴシック" pitchFamily="-106" charset="-128"/>
                <a:cs typeface="ＭＳ Ｐゴシック" pitchFamily="-106" charset="-128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383306" y="2689010"/>
            <a:ext cx="3724108" cy="3827064"/>
            <a:chOff x="383306" y="2689010"/>
            <a:chExt cx="3724108" cy="3827064"/>
          </a:xfrm>
        </p:grpSpPr>
        <p:sp>
          <p:nvSpPr>
            <p:cNvPr id="16" name="Rectangle 15"/>
            <p:cNvSpPr/>
            <p:nvPr/>
          </p:nvSpPr>
          <p:spPr>
            <a:xfrm>
              <a:off x="1119034" y="2689010"/>
              <a:ext cx="2220219" cy="1822030"/>
            </a:xfrm>
            <a:prstGeom prst="rect">
              <a:avLst/>
            </a:prstGeom>
            <a:noFill/>
            <a:ln w="98425" cmpd="sng">
              <a:solidFill>
                <a:srgbClr val="FF66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" name="Group 3"/>
            <p:cNvGrpSpPr/>
            <p:nvPr/>
          </p:nvGrpSpPr>
          <p:grpSpPr>
            <a:xfrm>
              <a:off x="383306" y="5120640"/>
              <a:ext cx="3724108" cy="1395434"/>
              <a:chOff x="2709946" y="5008880"/>
              <a:chExt cx="3724108" cy="1395434"/>
            </a:xfrm>
          </p:grpSpPr>
          <p:sp>
            <p:nvSpPr>
              <p:cNvPr id="27" name="Rectangular Callout 3"/>
              <p:cNvSpPr>
                <a:spLocks noChangeArrowheads="1"/>
              </p:cNvSpPr>
              <p:nvPr/>
            </p:nvSpPr>
            <p:spPr bwMode="auto">
              <a:xfrm>
                <a:off x="2709946" y="5008880"/>
                <a:ext cx="3724108" cy="1395434"/>
              </a:xfrm>
              <a:prstGeom prst="wedgeRectCallout">
                <a:avLst>
                  <a:gd name="adj1" fmla="val 10637"/>
                  <a:gd name="adj2" fmla="val -86156"/>
                </a:avLst>
              </a:prstGeom>
              <a:solidFill>
                <a:schemeClr val="bg1"/>
              </a:solidFill>
              <a:ln w="57150">
                <a:solidFill>
                  <a:srgbClr val="FF66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endParaRPr lang="en-US" sz="2000"/>
              </a:p>
            </p:txBody>
          </p:sp>
          <p:sp>
            <p:nvSpPr>
              <p:cNvPr id="28" name="Rectangle 4"/>
              <p:cNvSpPr>
                <a:spLocks noChangeArrowheads="1"/>
              </p:cNvSpPr>
              <p:nvPr/>
            </p:nvSpPr>
            <p:spPr bwMode="auto">
              <a:xfrm>
                <a:off x="2863388" y="5153657"/>
                <a:ext cx="3397945" cy="1115063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algn="ctr">
                  <a:lnSpc>
                    <a:spcPct val="120000"/>
                  </a:lnSpc>
                </a:pPr>
                <a:r>
                  <a:rPr lang="en-US" sz="2800" smtClean="0">
                    <a:solidFill>
                      <a:srgbClr val="0066FF"/>
                    </a:solidFill>
                    <a:latin typeface="Verdana" charset="0"/>
                  </a:rPr>
                  <a:t>Suggested</a:t>
                </a:r>
              </a:p>
              <a:p>
                <a:pPr algn="ctr">
                  <a:lnSpc>
                    <a:spcPct val="120000"/>
                  </a:lnSpc>
                </a:pPr>
                <a:r>
                  <a:rPr lang="en-US" sz="2800" smtClean="0">
                    <a:solidFill>
                      <a:srgbClr val="0066FF"/>
                    </a:solidFill>
                    <a:latin typeface="Verdana" charset="0"/>
                  </a:rPr>
                  <a:t>Subject Headings</a:t>
                </a:r>
                <a:endParaRPr lang="en-US" sz="2800">
                  <a:solidFill>
                    <a:srgbClr val="0066FF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17047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00" y="241300"/>
            <a:ext cx="7366000" cy="6343650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1209040" y="4637592"/>
            <a:ext cx="6654800" cy="1612388"/>
            <a:chOff x="1209040" y="4637592"/>
            <a:chExt cx="6654800" cy="1612388"/>
          </a:xfrm>
        </p:grpSpPr>
        <p:sp>
          <p:nvSpPr>
            <p:cNvPr id="17" name="Left Arrow Callout 16"/>
            <p:cNvSpPr/>
            <p:nvPr/>
          </p:nvSpPr>
          <p:spPr>
            <a:xfrm>
              <a:off x="2276787" y="4637592"/>
              <a:ext cx="5587053" cy="1612388"/>
            </a:xfrm>
            <a:prstGeom prst="leftArrowCallout">
              <a:avLst>
                <a:gd name="adj1" fmla="val 25000"/>
                <a:gd name="adj2" fmla="val 25000"/>
                <a:gd name="adj3" fmla="val 25000"/>
                <a:gd name="adj4" fmla="val 86716"/>
              </a:avLst>
            </a:prstGeom>
            <a:solidFill>
              <a:srgbClr val="3366FF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0000"/>
                </a:lnSpc>
              </a:pPr>
              <a:r>
                <a:rPr lang="en-US" sz="3600" smtClean="0"/>
                <a:t>Click the box next to</a:t>
              </a:r>
            </a:p>
            <a:p>
              <a:pPr algn="ctr">
                <a:lnSpc>
                  <a:spcPct val="110000"/>
                </a:lnSpc>
              </a:pPr>
              <a:r>
                <a:rPr lang="en-US" sz="3600" smtClean="0"/>
                <a:t>Breast Feeding</a:t>
              </a: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209040" y="5232400"/>
              <a:ext cx="223520" cy="345440"/>
            </a:xfrm>
            <a:prstGeom prst="rect">
              <a:avLst/>
            </a:prstGeom>
            <a:noFill/>
            <a:ln w="76200">
              <a:solidFill>
                <a:srgbClr val="3266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6875615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567" y="358457"/>
            <a:ext cx="6920865" cy="6109335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219900" y="1706853"/>
            <a:ext cx="5099620" cy="4727539"/>
            <a:chOff x="1219900" y="1706853"/>
            <a:chExt cx="5099620" cy="4727539"/>
          </a:xfrm>
        </p:grpSpPr>
        <p:sp>
          <p:nvSpPr>
            <p:cNvPr id="10" name="Rectangle 19"/>
            <p:cNvSpPr>
              <a:spLocks noChangeArrowheads="1"/>
            </p:cNvSpPr>
            <p:nvPr/>
          </p:nvSpPr>
          <p:spPr bwMode="auto">
            <a:xfrm>
              <a:off x="4803984" y="1706853"/>
              <a:ext cx="1515536" cy="4727539"/>
            </a:xfrm>
            <a:prstGeom prst="rect">
              <a:avLst/>
            </a:prstGeom>
            <a:noFill/>
            <a:ln w="85725">
              <a:solidFill>
                <a:srgbClr val="FF8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1219900" y="2759805"/>
              <a:ext cx="3730472" cy="2705574"/>
              <a:chOff x="1198880" y="3279957"/>
              <a:chExt cx="3608070" cy="1295400"/>
            </a:xfrm>
          </p:grpSpPr>
          <p:sp>
            <p:nvSpPr>
              <p:cNvPr id="12" name="Right Arrow Callout 11"/>
              <p:cNvSpPr/>
              <p:nvPr/>
            </p:nvSpPr>
            <p:spPr>
              <a:xfrm>
                <a:off x="1198880" y="3279957"/>
                <a:ext cx="3608070" cy="1295400"/>
              </a:xfrm>
              <a:prstGeom prst="rightArrowCallout">
                <a:avLst>
                  <a:gd name="adj1" fmla="val 28086"/>
                  <a:gd name="adj2" fmla="val 25000"/>
                  <a:gd name="adj3" fmla="val 25000"/>
                  <a:gd name="adj4" fmla="val 85111"/>
                </a:avLst>
              </a:prstGeom>
              <a:solidFill>
                <a:srgbClr val="3366FF"/>
              </a:soli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24"/>
              <p:cNvSpPr>
                <a:spLocks noChangeArrowheads="1"/>
              </p:cNvSpPr>
              <p:nvPr/>
            </p:nvSpPr>
            <p:spPr bwMode="auto">
              <a:xfrm>
                <a:off x="1291257" y="3372565"/>
                <a:ext cx="2804110" cy="111488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defRPr/>
                </a:pPr>
                <a:r>
                  <a:rPr lang="en-US" sz="2600" dirty="0" smtClean="0">
                    <a:solidFill>
                      <a:schemeClr val="bg1"/>
                    </a:solidFill>
                    <a:latin typeface="Verdana" charset="0"/>
                  </a:rPr>
                  <a:t>Subheadings </a:t>
                </a:r>
              </a:p>
              <a:p>
                <a:pPr algn="ctr">
                  <a:defRPr/>
                </a:pPr>
                <a:r>
                  <a:rPr lang="en-US" sz="2600" dirty="0" smtClean="0">
                    <a:solidFill>
                      <a:schemeClr val="bg1"/>
                    </a:solidFill>
                    <a:latin typeface="Verdana" charset="0"/>
                  </a:rPr>
                  <a:t>Appear</a:t>
                </a:r>
              </a:p>
              <a:p>
                <a:pPr algn="ctr">
                  <a:defRPr/>
                </a:pPr>
                <a:r>
                  <a:rPr lang="en-US" sz="2200" dirty="0" smtClean="0">
                    <a:solidFill>
                      <a:schemeClr val="bg1"/>
                    </a:solidFill>
                    <a:latin typeface="Verdana" charset="0"/>
                  </a:rPr>
                  <a:t>(Don’t select one</a:t>
                </a:r>
              </a:p>
              <a:p>
                <a:pPr algn="ctr">
                  <a:defRPr/>
                </a:pPr>
                <a:r>
                  <a:rPr lang="en-US" sz="2200" dirty="0" smtClean="0">
                    <a:solidFill>
                      <a:schemeClr val="bg1"/>
                    </a:solidFill>
                    <a:latin typeface="Verdana" charset="0"/>
                  </a:rPr>
                  <a:t>for this search.)</a:t>
                </a:r>
                <a:endParaRPr lang="en-US" sz="2200" dirty="0">
                  <a:solidFill>
                    <a:schemeClr val="bg1"/>
                  </a:solidFill>
                  <a:latin typeface="Verdana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7730294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/>
          <p:cNvSpPr txBox="1">
            <a:spLocks/>
          </p:cNvSpPr>
          <p:nvPr/>
        </p:nvSpPr>
        <p:spPr>
          <a:xfrm>
            <a:off x="87921" y="1462088"/>
            <a:ext cx="4114800" cy="37465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 sz="2000" dirty="0" smtClean="0">
              <a:solidFill>
                <a:srgbClr val="A6A6A6"/>
              </a:solidFill>
              <a:latin typeface="+mj-lt"/>
            </a:endParaRPr>
          </a:p>
          <a:p>
            <a:pPr marL="0" indent="0" algn="ctr">
              <a:buFont typeface="Arial"/>
              <a:buNone/>
              <a:defRPr/>
            </a:pPr>
            <a:r>
              <a:rPr lang="en-US" sz="2800" dirty="0" smtClean="0">
                <a:solidFill>
                  <a:schemeClr val="bg1"/>
                </a:solidFill>
              </a:rPr>
              <a:t>Available on 2</a:t>
            </a:r>
            <a:r>
              <a:rPr lang="en-US" sz="2800" baseline="30000" dirty="0" smtClean="0">
                <a:solidFill>
                  <a:schemeClr val="bg1"/>
                </a:solidFill>
              </a:rPr>
              <a:t>nd</a:t>
            </a:r>
            <a:r>
              <a:rPr lang="en-US" sz="2800" dirty="0" smtClean="0">
                <a:solidFill>
                  <a:schemeClr val="bg1"/>
                </a:solidFill>
              </a:rPr>
              <a:t> floor of library, across from the Learning Resource Center and public computers</a:t>
            </a:r>
          </a:p>
          <a:p>
            <a:pPr algn="ctr">
              <a:defRPr/>
            </a:pPr>
            <a:endParaRPr lang="en-US" sz="2800" dirty="0" smtClean="0">
              <a:solidFill>
                <a:schemeClr val="bg1"/>
              </a:solidFill>
            </a:endParaRPr>
          </a:p>
          <a:p>
            <a:pPr marL="0" indent="0" algn="ctr">
              <a:buFont typeface="Arial"/>
              <a:buNone/>
              <a:defRPr/>
            </a:pPr>
            <a:r>
              <a:rPr lang="en-US" sz="2800" dirty="0" smtClean="0">
                <a:solidFill>
                  <a:schemeClr val="bg1"/>
                </a:solidFill>
              </a:rPr>
              <a:t>8am–5pm </a:t>
            </a:r>
          </a:p>
          <a:p>
            <a:pPr marL="0" indent="0" algn="ctr">
              <a:buFont typeface="Arial"/>
              <a:buNone/>
              <a:defRPr/>
            </a:pPr>
            <a:r>
              <a:rPr lang="en-US" sz="2800" dirty="0" smtClean="0">
                <a:solidFill>
                  <a:schemeClr val="bg1"/>
                </a:solidFill>
              </a:rPr>
              <a:t>Monday–Friday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6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16983" y="3500437"/>
            <a:ext cx="1513459" cy="226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" descr="peggy.ps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16" b="5321"/>
          <a:stretch>
            <a:fillRect/>
          </a:stretch>
        </p:blipFill>
        <p:spPr bwMode="auto">
          <a:xfrm>
            <a:off x="7239000" y="1062037"/>
            <a:ext cx="1525588" cy="227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5"/>
          <p:cNvSpPr txBox="1">
            <a:spLocks noChangeArrowheads="1"/>
          </p:cNvSpPr>
          <p:nvPr/>
        </p:nvSpPr>
        <p:spPr bwMode="auto">
          <a:xfrm>
            <a:off x="7019797" y="3041651"/>
            <a:ext cx="2046287" cy="369887"/>
          </a:xfrm>
          <a:prstGeom prst="rect">
            <a:avLst/>
          </a:prstGeom>
          <a:solidFill>
            <a:srgbClr val="000000">
              <a:alpha val="72940"/>
            </a:srgbClr>
          </a:solidFill>
          <a:ln>
            <a:solidFill>
              <a:schemeClr val="tx1">
                <a:lumMod val="50000"/>
                <a:lumOff val="50000"/>
              </a:schemeClr>
            </a:solidFill>
          </a:ln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dirty="0">
                <a:solidFill>
                  <a:srgbClr val="F2F2F2"/>
                </a:solidFill>
                <a:latin typeface="Franklin Gothic Medium" charset="0"/>
              </a:rPr>
              <a:t>Peggy Edwards</a:t>
            </a:r>
          </a:p>
        </p:txBody>
      </p:sp>
      <p:sp>
        <p:nvSpPr>
          <p:cNvPr id="9" name="TextBox 6"/>
          <p:cNvSpPr txBox="1">
            <a:spLocks noChangeArrowheads="1"/>
          </p:cNvSpPr>
          <p:nvPr/>
        </p:nvSpPr>
        <p:spPr bwMode="auto">
          <a:xfrm>
            <a:off x="4511675" y="5581650"/>
            <a:ext cx="2160588" cy="371475"/>
          </a:xfrm>
          <a:prstGeom prst="rect">
            <a:avLst/>
          </a:prstGeom>
          <a:solidFill>
            <a:srgbClr val="72597A">
              <a:alpha val="74117"/>
            </a:srgbClr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dirty="0">
                <a:solidFill>
                  <a:srgbClr val="F2F2F2"/>
                </a:solidFill>
                <a:latin typeface="Franklin Gothic Medium" charset="0"/>
              </a:rPr>
              <a:t>Micah </a:t>
            </a:r>
            <a:r>
              <a:rPr lang="en-US" sz="1800" dirty="0" err="1" smtClean="0">
                <a:solidFill>
                  <a:srgbClr val="F2F2F2"/>
                </a:solidFill>
                <a:latin typeface="Franklin Gothic Medium" charset="0"/>
              </a:rPr>
              <a:t>Walsleben</a:t>
            </a:r>
            <a:endParaRPr lang="en-US" sz="1800">
              <a:solidFill>
                <a:srgbClr val="F2F2F2"/>
              </a:solidFill>
              <a:latin typeface="Franklin Gothic Medium" charset="0"/>
            </a:endParaRPr>
          </a:p>
        </p:txBody>
      </p:sp>
      <p:sp>
        <p:nvSpPr>
          <p:cNvPr id="10" name="TextBox 7"/>
          <p:cNvSpPr txBox="1">
            <a:spLocks noChangeArrowheads="1"/>
          </p:cNvSpPr>
          <p:nvPr/>
        </p:nvSpPr>
        <p:spPr bwMode="auto">
          <a:xfrm>
            <a:off x="6958013" y="5547289"/>
            <a:ext cx="2019300" cy="369888"/>
          </a:xfrm>
          <a:prstGeom prst="rect">
            <a:avLst/>
          </a:prstGeom>
          <a:solidFill>
            <a:srgbClr val="FC48A1">
              <a:alpha val="81960"/>
            </a:srgbClr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>
                <a:solidFill>
                  <a:srgbClr val="F2F2F2"/>
                </a:solidFill>
                <a:latin typeface="Franklin Gothic Medium" charset="0"/>
              </a:rPr>
              <a:t>Margaret Vugrin</a:t>
            </a:r>
          </a:p>
        </p:txBody>
      </p:sp>
      <p:pic>
        <p:nvPicPr>
          <p:cNvPr id="11" name="Picture 2" descr="margaret 14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3581400"/>
            <a:ext cx="1482725" cy="197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 descr="jennifer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1052512"/>
            <a:ext cx="1544638" cy="216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4775199" y="1032933"/>
            <a:ext cx="1557867" cy="217593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4"/>
          <p:cNvSpPr txBox="1">
            <a:spLocks noChangeArrowheads="1"/>
          </p:cNvSpPr>
          <p:nvPr/>
        </p:nvSpPr>
        <p:spPr bwMode="auto">
          <a:xfrm>
            <a:off x="4541838" y="3030537"/>
            <a:ext cx="2003547" cy="369332"/>
          </a:xfrm>
          <a:prstGeom prst="rect">
            <a:avLst/>
          </a:prstGeom>
          <a:solidFill>
            <a:schemeClr val="bg1">
              <a:lumMod val="85000"/>
              <a:alpha val="74117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endParaRPr lang="en-US" sz="1800">
              <a:solidFill>
                <a:srgbClr val="FFFFFF"/>
              </a:solidFill>
              <a:latin typeface="Franklin Gothic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7632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567" y="358457"/>
            <a:ext cx="6920865" cy="6109335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3763366" y="2001521"/>
            <a:ext cx="4744239" cy="4142577"/>
            <a:chOff x="4200246" y="2540001"/>
            <a:chExt cx="4744239" cy="4142577"/>
          </a:xfrm>
        </p:grpSpPr>
        <p:grpSp>
          <p:nvGrpSpPr>
            <p:cNvPr id="10" name="Group 9"/>
            <p:cNvGrpSpPr/>
            <p:nvPr/>
          </p:nvGrpSpPr>
          <p:grpSpPr>
            <a:xfrm>
              <a:off x="4200246" y="5556143"/>
              <a:ext cx="4744239" cy="1126435"/>
              <a:chOff x="4170364" y="5556143"/>
              <a:chExt cx="4744239" cy="1126435"/>
            </a:xfrm>
          </p:grpSpPr>
          <p:sp>
            <p:nvSpPr>
              <p:cNvPr id="12" name="Rectangular Callout 11"/>
              <p:cNvSpPr>
                <a:spLocks noChangeArrowheads="1"/>
              </p:cNvSpPr>
              <p:nvPr/>
            </p:nvSpPr>
            <p:spPr bwMode="auto">
              <a:xfrm>
                <a:off x="4170364" y="5556143"/>
                <a:ext cx="4744239" cy="1126435"/>
              </a:xfrm>
              <a:prstGeom prst="wedgeRectCallout">
                <a:avLst>
                  <a:gd name="adj1" fmla="val -22296"/>
                  <a:gd name="adj2" fmla="val -49824"/>
                </a:avLst>
              </a:prstGeom>
              <a:solidFill>
                <a:schemeClr val="bg1"/>
              </a:solidFill>
              <a:ln w="57150" cmpd="sng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endParaRPr lang="en-US" sz="2000"/>
              </a:p>
            </p:txBody>
          </p:sp>
          <p:grpSp>
            <p:nvGrpSpPr>
              <p:cNvPr id="13" name="Group 12"/>
              <p:cNvGrpSpPr/>
              <p:nvPr/>
            </p:nvGrpSpPr>
            <p:grpSpPr>
              <a:xfrm>
                <a:off x="4391228" y="5810141"/>
                <a:ext cx="4293162" cy="619567"/>
                <a:chOff x="4391228" y="5810141"/>
                <a:chExt cx="4293162" cy="619567"/>
              </a:xfrm>
            </p:grpSpPr>
            <p:sp>
              <p:nvSpPr>
                <p:cNvPr id="14" name="Rectangle 25"/>
                <p:cNvSpPr>
                  <a:spLocks noChangeArrowheads="1"/>
                </p:cNvSpPr>
                <p:nvPr/>
              </p:nvSpPr>
              <p:spPr bwMode="auto">
                <a:xfrm>
                  <a:off x="4391228" y="5897803"/>
                  <a:ext cx="1014379" cy="4572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>
                    <a:lnSpc>
                      <a:spcPct val="80000"/>
                    </a:lnSpc>
                    <a:defRPr/>
                  </a:pPr>
                  <a:r>
                    <a:rPr lang="en-US" sz="2800" smtClean="0">
                      <a:solidFill>
                        <a:srgbClr val="0033FF"/>
                      </a:solidFill>
                      <a:latin typeface="Verdana" charset="0"/>
                      <a:cs typeface="+mn-cs"/>
                    </a:rPr>
                    <a:t>click</a:t>
                  </a:r>
                  <a:endParaRPr lang="en-US" sz="2800">
                    <a:solidFill>
                      <a:srgbClr val="0033FF"/>
                    </a:solidFill>
                    <a:latin typeface="Verdana" charset="0"/>
                    <a:cs typeface="+mn-cs"/>
                  </a:endParaRPr>
                </a:p>
              </p:txBody>
            </p:sp>
            <p:grpSp>
              <p:nvGrpSpPr>
                <p:cNvPr id="15" name="Group 14"/>
                <p:cNvGrpSpPr/>
                <p:nvPr/>
              </p:nvGrpSpPr>
              <p:grpSpPr>
                <a:xfrm>
                  <a:off x="5483990" y="5810141"/>
                  <a:ext cx="3200400" cy="619567"/>
                  <a:chOff x="5483990" y="5810141"/>
                  <a:chExt cx="3200400" cy="619567"/>
                </a:xfrm>
              </p:grpSpPr>
              <p:sp>
                <p:nvSpPr>
                  <p:cNvPr id="16" name="AutoShape 29"/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6774406" y="4519725"/>
                    <a:ext cx="619567" cy="3200400"/>
                  </a:xfrm>
                  <a:prstGeom prst="roundRect">
                    <a:avLst>
                      <a:gd name="adj" fmla="val 16667"/>
                    </a:avLst>
                  </a:prstGeom>
                  <a:gradFill flip="none" rotWithShape="1">
                    <a:gsLst>
                      <a:gs pos="0">
                        <a:srgbClr val="2D9800"/>
                      </a:gs>
                      <a:gs pos="100000">
                        <a:srgbClr val="8CDE5B"/>
                      </a:gs>
                    </a:gsLst>
                    <a:lin ang="0" scaled="1"/>
                    <a:tileRect/>
                  </a:gradFill>
                  <a:ln w="28575">
                    <a:noFill/>
                    <a:round/>
                    <a:headEnd/>
                    <a:tailEnd/>
                  </a:ln>
                  <a:effectLst/>
                  <a:extLst/>
                </p:spPr>
                <p:txBody>
                  <a:bodyPr wrap="none" anchor="ctr"/>
                  <a:lstStyle/>
                  <a:p>
                    <a:pPr algn="ctr">
                      <a:lnSpc>
                        <a:spcPct val="90000"/>
                      </a:lnSpc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17" name="Rectangle 2"/>
                  <p:cNvSpPr>
                    <a:spLocks noChangeArrowheads="1"/>
                  </p:cNvSpPr>
                  <p:nvPr/>
                </p:nvSpPr>
                <p:spPr bwMode="auto">
                  <a:xfrm>
                    <a:off x="5677647" y="5934602"/>
                    <a:ext cx="2823883" cy="419275"/>
                  </a:xfrm>
                  <a:prstGeom prst="rect">
                    <a:avLst/>
                  </a:prstGeom>
                  <a:noFill/>
                  <a:ln w="9525">
                    <a:noFill/>
                    <a:round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algn="ctr">
                      <a:lnSpc>
                        <a:spcPct val="80000"/>
                      </a:lnSpc>
                    </a:pPr>
                    <a:r>
                      <a:rPr lang="en-US" sz="2400">
                        <a:solidFill>
                          <a:schemeClr val="bg1"/>
                        </a:solidFill>
                        <a:latin typeface="Verdana" charset="0"/>
                      </a:rPr>
                      <a:t>Search Database</a:t>
                    </a:r>
                    <a:endParaRPr lang="en-US" sz="2400">
                      <a:solidFill>
                        <a:schemeClr val="bg1"/>
                      </a:solidFill>
                    </a:endParaRPr>
                  </a:p>
                </p:txBody>
              </p:sp>
            </p:grpSp>
          </p:grpSp>
        </p:grpSp>
        <p:sp>
          <p:nvSpPr>
            <p:cNvPr id="11" name="AutoShape 10"/>
            <p:cNvSpPr>
              <a:spLocks noChangeArrowheads="1"/>
            </p:cNvSpPr>
            <p:nvPr/>
          </p:nvSpPr>
          <p:spPr bwMode="auto">
            <a:xfrm>
              <a:off x="7210578" y="2540001"/>
              <a:ext cx="499070" cy="3163940"/>
            </a:xfrm>
            <a:prstGeom prst="upArrow">
              <a:avLst>
                <a:gd name="adj1" fmla="val 50000"/>
                <a:gd name="adj2" fmla="val 107284"/>
              </a:avLst>
            </a:prstGeom>
            <a:gradFill rotWithShape="0">
              <a:gsLst>
                <a:gs pos="0">
                  <a:srgbClr val="A5E895"/>
                </a:gs>
                <a:gs pos="100000">
                  <a:srgbClr val="FFE57B"/>
                </a:gs>
                <a:gs pos="50000">
                  <a:schemeClr val="bg1"/>
                </a:gs>
              </a:gsLst>
              <a:path path="rect">
                <a:fillToRect l="50000" t="50000" r="50000" b="50000"/>
              </a:path>
            </a:gradFill>
            <a:ln w="28575" cap="flat" cmpd="sng" algn="ctr">
              <a:solidFill>
                <a:srgbClr val="336699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-106" charset="0"/>
                <a:ea typeface="ＭＳ Ｐゴシック" pitchFamily="-106" charset="-128"/>
                <a:cs typeface="ＭＳ Ｐゴシック" pitchFamily="-106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0663084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408" y="346837"/>
            <a:ext cx="7339584" cy="6132576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3013028" y="914400"/>
            <a:ext cx="5054012" cy="1930400"/>
            <a:chOff x="3013028" y="914400"/>
            <a:chExt cx="5054012" cy="1930400"/>
          </a:xfrm>
        </p:grpSpPr>
        <p:sp>
          <p:nvSpPr>
            <p:cNvPr id="33" name="Rectangle 32"/>
            <p:cNvSpPr/>
            <p:nvPr/>
          </p:nvSpPr>
          <p:spPr>
            <a:xfrm>
              <a:off x="3810000" y="914400"/>
              <a:ext cx="4257040" cy="1930400"/>
            </a:xfrm>
            <a:prstGeom prst="rect">
              <a:avLst/>
            </a:prstGeom>
            <a:solidFill>
              <a:schemeClr val="bg1"/>
            </a:solidFill>
            <a:ln w="98425">
              <a:solidFill>
                <a:srgbClr val="65A27C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smtClean="0">
                  <a:solidFill>
                    <a:srgbClr val="65A27C"/>
                  </a:solidFill>
                </a:rPr>
                <a:t>Click</a:t>
              </a:r>
              <a:r>
                <a:rPr lang="en-US" sz="4000" smtClean="0">
                  <a:solidFill>
                    <a:srgbClr val="59973C"/>
                  </a:solidFill>
                </a:rPr>
                <a:t> </a:t>
              </a:r>
            </a:p>
            <a:p>
              <a:pPr algn="ctr"/>
              <a:r>
                <a:rPr lang="en-US" sz="4000" smtClean="0">
                  <a:solidFill>
                    <a:srgbClr val="146BAE"/>
                  </a:solidFill>
                </a:rPr>
                <a:t>Advanced Search</a:t>
              </a:r>
              <a:endParaRPr lang="en-US" sz="4000">
                <a:solidFill>
                  <a:srgbClr val="146BAE"/>
                </a:solidFill>
              </a:endParaRPr>
            </a:p>
          </p:txBody>
        </p:sp>
        <p:sp>
          <p:nvSpPr>
            <p:cNvPr id="34" name="AutoShape 10"/>
            <p:cNvSpPr>
              <a:spLocks noChangeArrowheads="1"/>
            </p:cNvSpPr>
            <p:nvPr/>
          </p:nvSpPr>
          <p:spPr bwMode="auto">
            <a:xfrm rot="16200000">
              <a:off x="3852861" y="584043"/>
              <a:ext cx="499070" cy="2178735"/>
            </a:xfrm>
            <a:prstGeom prst="upArrow">
              <a:avLst>
                <a:gd name="adj1" fmla="val 50000"/>
                <a:gd name="adj2" fmla="val 86926"/>
              </a:avLst>
            </a:prstGeom>
            <a:gradFill rotWithShape="0">
              <a:gsLst>
                <a:gs pos="0">
                  <a:srgbClr val="A5E895"/>
                </a:gs>
                <a:gs pos="100000">
                  <a:srgbClr val="FFE57B"/>
                </a:gs>
                <a:gs pos="50000">
                  <a:schemeClr val="bg1"/>
                </a:gs>
              </a:gsLst>
              <a:path path="rect">
                <a:fillToRect l="50000" t="50000" r="50000" b="50000"/>
              </a:path>
            </a:gradFill>
            <a:ln w="28575" cap="flat" cmpd="sng" algn="ctr">
              <a:solidFill>
                <a:srgbClr val="336699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-106" charset="0"/>
                <a:ea typeface="ＭＳ Ｐゴシック" pitchFamily="-106" charset="-128"/>
                <a:cs typeface="ＭＳ Ｐゴシック" pitchFamily="-106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3647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447" y="452819"/>
            <a:ext cx="8193405" cy="5497195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304800" y="4429760"/>
            <a:ext cx="5201920" cy="1933757"/>
            <a:chOff x="304800" y="4429760"/>
            <a:chExt cx="5201920" cy="1933757"/>
          </a:xfrm>
        </p:grpSpPr>
        <p:sp>
          <p:nvSpPr>
            <p:cNvPr id="3" name="Rectangle 2"/>
            <p:cNvSpPr/>
            <p:nvPr/>
          </p:nvSpPr>
          <p:spPr>
            <a:xfrm>
              <a:off x="4663440" y="5232400"/>
              <a:ext cx="843280" cy="386080"/>
            </a:xfrm>
            <a:prstGeom prst="rect">
              <a:avLst/>
            </a:prstGeom>
            <a:noFill/>
            <a:ln w="57150">
              <a:solidFill>
                <a:srgbClr val="3266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304800" y="4429760"/>
              <a:ext cx="4307840" cy="1933757"/>
              <a:chOff x="213360" y="4185920"/>
              <a:chExt cx="4307840" cy="1933757"/>
            </a:xfrm>
          </p:grpSpPr>
          <p:sp>
            <p:nvSpPr>
              <p:cNvPr id="5" name="Right Arrow Callout 4"/>
              <p:cNvSpPr/>
              <p:nvPr/>
            </p:nvSpPr>
            <p:spPr>
              <a:xfrm>
                <a:off x="213360" y="4185920"/>
                <a:ext cx="4307840" cy="1933757"/>
              </a:xfrm>
              <a:prstGeom prst="rightArrowCallout">
                <a:avLst>
                  <a:gd name="adj1" fmla="val 28086"/>
                  <a:gd name="adj2" fmla="val 25000"/>
                  <a:gd name="adj3" fmla="val 25000"/>
                  <a:gd name="adj4" fmla="val 85111"/>
                </a:avLst>
              </a:prstGeom>
              <a:solidFill>
                <a:srgbClr val="3366FF"/>
              </a:soli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Rectangle 24"/>
              <p:cNvSpPr>
                <a:spLocks noChangeArrowheads="1"/>
              </p:cNvSpPr>
              <p:nvPr/>
            </p:nvSpPr>
            <p:spPr bwMode="auto">
              <a:xfrm>
                <a:off x="375920" y="4344484"/>
                <a:ext cx="3308742" cy="16642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defRPr/>
                </a:pPr>
                <a:r>
                  <a:rPr lang="en-US" sz="3200" smtClean="0">
                    <a:solidFill>
                      <a:schemeClr val="bg1"/>
                    </a:solidFill>
                    <a:latin typeface="Verdana" charset="0"/>
                  </a:rPr>
                  <a:t>Select</a:t>
                </a:r>
              </a:p>
              <a:p>
                <a:pPr algn="ctr">
                  <a:defRPr/>
                </a:pPr>
                <a:r>
                  <a:rPr lang="en-US" sz="3200" smtClean="0">
                    <a:solidFill>
                      <a:schemeClr val="bg1"/>
                    </a:solidFill>
                    <a:latin typeface="Verdana" charset="0"/>
                  </a:rPr>
                  <a:t>Peer Reviewed</a:t>
                </a:r>
                <a:endParaRPr lang="en-US" sz="3200">
                  <a:solidFill>
                    <a:schemeClr val="bg1"/>
                  </a:solidFill>
                  <a:latin typeface="Verdana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11543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52" y="4028442"/>
            <a:ext cx="8659495" cy="1527175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>
          <a:xfrm>
            <a:off x="1021080" y="751840"/>
            <a:ext cx="7101840" cy="2773680"/>
          </a:xfrm>
          <a:prstGeom prst="wedgeRoundRectCallout">
            <a:avLst>
              <a:gd name="adj1" fmla="val 50984"/>
              <a:gd name="adj2" fmla="val 114148"/>
              <a:gd name="adj3" fmla="val 16667"/>
            </a:avLst>
          </a:prstGeom>
          <a:solidFill>
            <a:schemeClr val="bg1"/>
          </a:solidFill>
          <a:ln w="76200">
            <a:solidFill>
              <a:srgbClr val="418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400" smtClean="0">
                <a:solidFill>
                  <a:srgbClr val="3266FF"/>
                </a:solidFill>
              </a:rPr>
              <a:t>Scroll to the bottom of the screen and click </a:t>
            </a:r>
            <a:r>
              <a:rPr lang="en-US" sz="4400" smtClean="0">
                <a:solidFill>
                  <a:schemeClr val="tx1"/>
                </a:solidFill>
              </a:rPr>
              <a:t>Search</a:t>
            </a:r>
            <a:endParaRPr lang="en-US" sz="4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0687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525" y="2768282"/>
            <a:ext cx="8616950" cy="2285365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4033520" y="875192"/>
            <a:ext cx="3382057" cy="2861278"/>
            <a:chOff x="4033520" y="377352"/>
            <a:chExt cx="3382057" cy="2861278"/>
          </a:xfrm>
        </p:grpSpPr>
        <p:grpSp>
          <p:nvGrpSpPr>
            <p:cNvPr id="16" name="Group 15"/>
            <p:cNvGrpSpPr/>
            <p:nvPr/>
          </p:nvGrpSpPr>
          <p:grpSpPr>
            <a:xfrm>
              <a:off x="4033520" y="377352"/>
              <a:ext cx="3382057" cy="1276224"/>
              <a:chOff x="3052610" y="4427805"/>
              <a:chExt cx="3382057" cy="1276224"/>
            </a:xfrm>
          </p:grpSpPr>
          <p:sp>
            <p:nvSpPr>
              <p:cNvPr id="18" name="Rectangular Callout 17"/>
              <p:cNvSpPr>
                <a:spLocks noChangeArrowheads="1"/>
              </p:cNvSpPr>
              <p:nvPr/>
            </p:nvSpPr>
            <p:spPr bwMode="auto">
              <a:xfrm>
                <a:off x="3052610" y="4427805"/>
                <a:ext cx="3382057" cy="1276224"/>
              </a:xfrm>
              <a:prstGeom prst="wedgeRectCallout">
                <a:avLst>
                  <a:gd name="adj1" fmla="val -22296"/>
                  <a:gd name="adj2" fmla="val -49824"/>
                </a:avLst>
              </a:prstGeom>
              <a:solidFill>
                <a:schemeClr val="bg1"/>
              </a:solidFill>
              <a:ln w="57150" cmpd="sng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endParaRPr lang="en-US" sz="2000"/>
              </a:p>
            </p:txBody>
          </p:sp>
          <p:sp>
            <p:nvSpPr>
              <p:cNvPr id="19" name="Rectangle 25"/>
              <p:cNvSpPr>
                <a:spLocks noChangeArrowheads="1"/>
              </p:cNvSpPr>
              <p:nvPr/>
            </p:nvSpPr>
            <p:spPr bwMode="auto">
              <a:xfrm>
                <a:off x="3273473" y="4859489"/>
                <a:ext cx="1014379" cy="4572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defRPr/>
                </a:pPr>
                <a:r>
                  <a:rPr lang="en-US" sz="2800" smtClean="0">
                    <a:solidFill>
                      <a:srgbClr val="0033FF"/>
                    </a:solidFill>
                    <a:latin typeface="Verdana" charset="0"/>
                    <a:cs typeface="+mn-cs"/>
                  </a:rPr>
                  <a:t>click</a:t>
                </a:r>
                <a:endParaRPr lang="en-US" sz="2800">
                  <a:solidFill>
                    <a:srgbClr val="0033FF"/>
                  </a:solidFill>
                  <a:latin typeface="Verdana" charset="0"/>
                  <a:cs typeface="+mn-cs"/>
                </a:endParaRPr>
              </a:p>
            </p:txBody>
          </p:sp>
          <p:sp>
            <p:nvSpPr>
              <p:cNvPr id="20" name="AutoShape 29"/>
              <p:cNvSpPr>
                <a:spLocks noChangeArrowheads="1"/>
              </p:cNvSpPr>
              <p:nvPr/>
            </p:nvSpPr>
            <p:spPr bwMode="auto">
              <a:xfrm rot="5400000">
                <a:off x="4794088" y="4284210"/>
                <a:ext cx="762000" cy="1587824"/>
              </a:xfrm>
              <a:prstGeom prst="roundRect">
                <a:avLst>
                  <a:gd name="adj" fmla="val 16667"/>
                </a:avLst>
              </a:prstGeom>
              <a:solidFill>
                <a:srgbClr val="5F9D44"/>
              </a:solidFill>
              <a:ln w="28575">
                <a:noFill/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 algn="ctr">
                  <a:lnSpc>
                    <a:spcPct val="90000"/>
                  </a:lnSpc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1" name="Rectangle 2"/>
              <p:cNvSpPr>
                <a:spLocks noChangeArrowheads="1"/>
              </p:cNvSpPr>
              <p:nvPr/>
            </p:nvSpPr>
            <p:spPr bwMode="auto">
              <a:xfrm>
                <a:off x="4402342" y="4877038"/>
                <a:ext cx="1456591" cy="419100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algn="ctr">
                  <a:lnSpc>
                    <a:spcPct val="90000"/>
                  </a:lnSpc>
                </a:pPr>
                <a:r>
                  <a:rPr lang="en-US" sz="2600" smtClean="0">
                    <a:solidFill>
                      <a:schemeClr val="bg1"/>
                    </a:solidFill>
                    <a:latin typeface="Verdana" charset="0"/>
                  </a:rPr>
                  <a:t>Clear</a:t>
                </a:r>
                <a:endParaRPr lang="en-US" sz="260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5" name="AutoShape 10"/>
            <p:cNvSpPr>
              <a:spLocks noChangeArrowheads="1"/>
            </p:cNvSpPr>
            <p:nvPr/>
          </p:nvSpPr>
          <p:spPr bwMode="auto">
            <a:xfrm rot="10800000">
              <a:off x="5863951" y="1270000"/>
              <a:ext cx="379412" cy="1968630"/>
            </a:xfrm>
            <a:prstGeom prst="upArrow">
              <a:avLst>
                <a:gd name="adj1" fmla="val 44644"/>
                <a:gd name="adj2" fmla="val 92570"/>
              </a:avLst>
            </a:prstGeom>
            <a:gradFill rotWithShape="0">
              <a:gsLst>
                <a:gs pos="0">
                  <a:srgbClr val="A5E895"/>
                </a:gs>
                <a:gs pos="100000">
                  <a:srgbClr val="FFE57B"/>
                </a:gs>
                <a:gs pos="50000">
                  <a:schemeClr val="bg1"/>
                </a:gs>
              </a:gsLst>
              <a:path path="rect">
                <a:fillToRect l="50000" t="50000" r="50000" b="50000"/>
              </a:path>
            </a:gradFill>
            <a:ln w="19050" cap="flat" cmpd="sng" algn="ctr">
              <a:solidFill>
                <a:srgbClr val="336699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-106" charset="0"/>
                <a:ea typeface="ＭＳ Ｐゴシック" pitchFamily="-106" charset="-128"/>
                <a:cs typeface="ＭＳ Ｐゴシック" pitchFamily="-106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99314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7" b="23132"/>
          <a:stretch/>
        </p:blipFill>
        <p:spPr>
          <a:xfrm>
            <a:off x="313699" y="1808099"/>
            <a:ext cx="8516601" cy="4663440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4673600" y="2430714"/>
            <a:ext cx="3382057" cy="2142111"/>
            <a:chOff x="4673600" y="2407065"/>
            <a:chExt cx="3382057" cy="2142111"/>
          </a:xfrm>
        </p:grpSpPr>
        <p:grpSp>
          <p:nvGrpSpPr>
            <p:cNvPr id="16" name="Group 15"/>
            <p:cNvGrpSpPr/>
            <p:nvPr/>
          </p:nvGrpSpPr>
          <p:grpSpPr>
            <a:xfrm>
              <a:off x="4673600" y="3272952"/>
              <a:ext cx="3382057" cy="1276224"/>
              <a:chOff x="3052610" y="4427805"/>
              <a:chExt cx="3382057" cy="1276224"/>
            </a:xfrm>
          </p:grpSpPr>
          <p:sp>
            <p:nvSpPr>
              <p:cNvPr id="18" name="Rectangular Callout 17"/>
              <p:cNvSpPr>
                <a:spLocks noChangeArrowheads="1"/>
              </p:cNvSpPr>
              <p:nvPr/>
            </p:nvSpPr>
            <p:spPr bwMode="auto">
              <a:xfrm>
                <a:off x="3052610" y="4427805"/>
                <a:ext cx="3382057" cy="1276224"/>
              </a:xfrm>
              <a:prstGeom prst="wedgeRectCallout">
                <a:avLst>
                  <a:gd name="adj1" fmla="val -22296"/>
                  <a:gd name="adj2" fmla="val -49824"/>
                </a:avLst>
              </a:prstGeom>
              <a:solidFill>
                <a:schemeClr val="bg1"/>
              </a:solidFill>
              <a:ln w="57150" cmpd="sng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endParaRPr lang="en-US" sz="2000"/>
              </a:p>
            </p:txBody>
          </p:sp>
          <p:sp>
            <p:nvSpPr>
              <p:cNvPr id="19" name="Rectangle 25"/>
              <p:cNvSpPr>
                <a:spLocks noChangeArrowheads="1"/>
              </p:cNvSpPr>
              <p:nvPr/>
            </p:nvSpPr>
            <p:spPr bwMode="auto">
              <a:xfrm>
                <a:off x="3273473" y="4859489"/>
                <a:ext cx="1014379" cy="4572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defRPr/>
                </a:pPr>
                <a:r>
                  <a:rPr lang="en-US" sz="2800" smtClean="0">
                    <a:solidFill>
                      <a:srgbClr val="0033FF"/>
                    </a:solidFill>
                    <a:latin typeface="Verdana" charset="0"/>
                    <a:cs typeface="+mn-cs"/>
                  </a:rPr>
                  <a:t>click</a:t>
                </a:r>
                <a:endParaRPr lang="en-US" sz="2800">
                  <a:solidFill>
                    <a:srgbClr val="0033FF"/>
                  </a:solidFill>
                  <a:latin typeface="Verdana" charset="0"/>
                  <a:cs typeface="+mn-cs"/>
                </a:endParaRPr>
              </a:p>
            </p:txBody>
          </p:sp>
          <p:sp>
            <p:nvSpPr>
              <p:cNvPr id="20" name="AutoShape 29"/>
              <p:cNvSpPr>
                <a:spLocks noChangeArrowheads="1"/>
              </p:cNvSpPr>
              <p:nvPr/>
            </p:nvSpPr>
            <p:spPr bwMode="auto">
              <a:xfrm rot="5400000">
                <a:off x="4794088" y="4284210"/>
                <a:ext cx="762000" cy="1587824"/>
              </a:xfrm>
              <a:prstGeom prst="roundRect">
                <a:avLst>
                  <a:gd name="adj" fmla="val 16667"/>
                </a:avLst>
              </a:prstGeom>
              <a:solidFill>
                <a:srgbClr val="5F9D44"/>
              </a:solidFill>
              <a:ln w="28575">
                <a:noFill/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 algn="ctr">
                  <a:lnSpc>
                    <a:spcPct val="90000"/>
                  </a:lnSpc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1" name="Rectangle 2"/>
              <p:cNvSpPr>
                <a:spLocks noChangeArrowheads="1"/>
              </p:cNvSpPr>
              <p:nvPr/>
            </p:nvSpPr>
            <p:spPr bwMode="auto">
              <a:xfrm>
                <a:off x="4402342" y="4877038"/>
                <a:ext cx="1456591" cy="419100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algn="ctr">
                  <a:lnSpc>
                    <a:spcPct val="90000"/>
                  </a:lnSpc>
                </a:pPr>
                <a:r>
                  <a:rPr lang="en-US" sz="2600" smtClean="0">
                    <a:solidFill>
                      <a:schemeClr val="bg1"/>
                    </a:solidFill>
                    <a:latin typeface="Verdana" charset="0"/>
                  </a:rPr>
                  <a:t>Search</a:t>
                </a:r>
                <a:endParaRPr lang="en-US" sz="260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7" name="AutoShape 10"/>
            <p:cNvSpPr>
              <a:spLocks noChangeArrowheads="1"/>
            </p:cNvSpPr>
            <p:nvPr/>
          </p:nvSpPr>
          <p:spPr bwMode="auto">
            <a:xfrm rot="19205606">
              <a:off x="5234031" y="2407065"/>
              <a:ext cx="379412" cy="1423408"/>
            </a:xfrm>
            <a:prstGeom prst="upArrow">
              <a:avLst>
                <a:gd name="adj1" fmla="val 50000"/>
                <a:gd name="adj2" fmla="val 92570"/>
              </a:avLst>
            </a:prstGeom>
            <a:gradFill rotWithShape="0">
              <a:gsLst>
                <a:gs pos="0">
                  <a:srgbClr val="A5E895"/>
                </a:gs>
                <a:gs pos="100000">
                  <a:srgbClr val="FFE57B"/>
                </a:gs>
                <a:gs pos="50000">
                  <a:schemeClr val="bg1"/>
                </a:gs>
              </a:gsLst>
              <a:path path="rect">
                <a:fillToRect l="50000" t="50000" r="50000" b="50000"/>
              </a:path>
            </a:gradFill>
            <a:ln w="19050" cap="flat" cmpd="sng" algn="ctr">
              <a:solidFill>
                <a:srgbClr val="336699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-106" charset="0"/>
                <a:ea typeface="ＭＳ Ｐゴシック" pitchFamily="-106" charset="-128"/>
                <a:cs typeface="ＭＳ Ｐゴシック" pitchFamily="-106" charset="-128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441492" y="257514"/>
            <a:ext cx="6304748" cy="1270000"/>
            <a:chOff x="441492" y="257514"/>
            <a:chExt cx="6304748" cy="1270000"/>
          </a:xfrm>
        </p:grpSpPr>
        <p:sp>
          <p:nvSpPr>
            <p:cNvPr id="14" name="Rectangular Callout 3"/>
            <p:cNvSpPr>
              <a:spLocks noChangeArrowheads="1"/>
            </p:cNvSpPr>
            <p:nvPr/>
          </p:nvSpPr>
          <p:spPr bwMode="auto">
            <a:xfrm>
              <a:off x="441492" y="257514"/>
              <a:ext cx="6304748" cy="1270000"/>
            </a:xfrm>
            <a:prstGeom prst="wedgeRectCallout">
              <a:avLst>
                <a:gd name="adj1" fmla="val -22436"/>
                <a:gd name="adj2" fmla="val 119381"/>
              </a:avLst>
            </a:prstGeom>
            <a:solidFill>
              <a:schemeClr val="bg1"/>
            </a:solidFill>
            <a:ln w="57150">
              <a:solidFill>
                <a:srgbClr val="FF6600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endParaRPr lang="en-US" sz="2000"/>
            </a:p>
          </p:txBody>
        </p:sp>
        <p:sp>
          <p:nvSpPr>
            <p:cNvPr id="22" name="Rectangle 4"/>
            <p:cNvSpPr>
              <a:spLocks noChangeArrowheads="1"/>
            </p:cNvSpPr>
            <p:nvPr/>
          </p:nvSpPr>
          <p:spPr bwMode="auto">
            <a:xfrm>
              <a:off x="676215" y="530857"/>
              <a:ext cx="5826185" cy="69850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>
                <a:lnSpc>
                  <a:spcPct val="120000"/>
                </a:lnSpc>
              </a:pPr>
              <a:r>
                <a:rPr lang="en-US" sz="3600" smtClean="0">
                  <a:solidFill>
                    <a:srgbClr val="0066FF"/>
                  </a:solidFill>
                  <a:latin typeface="Verdana" charset="0"/>
                </a:rPr>
                <a:t>Enter qualitative studies</a:t>
              </a:r>
              <a:endParaRPr lang="en-US" sz="3600">
                <a:solidFill>
                  <a:srgbClr val="0066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01817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308" y="323405"/>
            <a:ext cx="7224903" cy="6179439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487680" y="2580640"/>
            <a:ext cx="5100320" cy="2479040"/>
            <a:chOff x="1117600" y="2580640"/>
            <a:chExt cx="5100320" cy="2479040"/>
          </a:xfrm>
        </p:grpSpPr>
        <p:sp>
          <p:nvSpPr>
            <p:cNvPr id="5" name="Rectangle 4"/>
            <p:cNvSpPr/>
            <p:nvPr/>
          </p:nvSpPr>
          <p:spPr>
            <a:xfrm>
              <a:off x="1244600" y="2580640"/>
              <a:ext cx="223520" cy="345440"/>
            </a:xfrm>
            <a:prstGeom prst="rect">
              <a:avLst/>
            </a:prstGeom>
            <a:noFill/>
            <a:ln w="76200">
              <a:solidFill>
                <a:srgbClr val="3266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1117600" y="3281680"/>
              <a:ext cx="5100320" cy="1778000"/>
            </a:xfrm>
            <a:prstGeom prst="rect">
              <a:avLst/>
            </a:prstGeom>
            <a:solidFill>
              <a:srgbClr val="3266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0000"/>
                </a:lnSpc>
              </a:pPr>
              <a:r>
                <a:rPr lang="en-US" sz="4000"/>
                <a:t>Click the box next to</a:t>
              </a:r>
            </a:p>
            <a:p>
              <a:pPr algn="ctr">
                <a:lnSpc>
                  <a:spcPct val="110000"/>
                </a:lnSpc>
              </a:pPr>
              <a:r>
                <a:rPr lang="en-US" sz="4000"/>
                <a:t>Qualitative Studies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4098646" y="252623"/>
            <a:ext cx="4744239" cy="1677777"/>
            <a:chOff x="4098646" y="252623"/>
            <a:chExt cx="4744239" cy="1677777"/>
          </a:xfrm>
        </p:grpSpPr>
        <p:grpSp>
          <p:nvGrpSpPr>
            <p:cNvPr id="9" name="Group 8"/>
            <p:cNvGrpSpPr/>
            <p:nvPr/>
          </p:nvGrpSpPr>
          <p:grpSpPr>
            <a:xfrm>
              <a:off x="4098646" y="252623"/>
              <a:ext cx="4744239" cy="1126435"/>
              <a:chOff x="4170364" y="5556143"/>
              <a:chExt cx="4744239" cy="1126435"/>
            </a:xfrm>
          </p:grpSpPr>
          <p:sp>
            <p:nvSpPr>
              <p:cNvPr id="11" name="Rectangular Callout 10"/>
              <p:cNvSpPr>
                <a:spLocks noChangeArrowheads="1"/>
              </p:cNvSpPr>
              <p:nvPr/>
            </p:nvSpPr>
            <p:spPr bwMode="auto">
              <a:xfrm>
                <a:off x="4170364" y="5556143"/>
                <a:ext cx="4744239" cy="1126435"/>
              </a:xfrm>
              <a:prstGeom prst="wedgeRectCallout">
                <a:avLst>
                  <a:gd name="adj1" fmla="val -22296"/>
                  <a:gd name="adj2" fmla="val -49824"/>
                </a:avLst>
              </a:prstGeom>
              <a:solidFill>
                <a:schemeClr val="bg1"/>
              </a:solidFill>
              <a:ln w="57150" cmpd="sng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endParaRPr lang="en-US" sz="2000"/>
              </a:p>
            </p:txBody>
          </p:sp>
          <p:grpSp>
            <p:nvGrpSpPr>
              <p:cNvPr id="12" name="Group 11"/>
              <p:cNvGrpSpPr/>
              <p:nvPr/>
            </p:nvGrpSpPr>
            <p:grpSpPr>
              <a:xfrm>
                <a:off x="4391228" y="5810141"/>
                <a:ext cx="4293162" cy="619567"/>
                <a:chOff x="4391228" y="5810141"/>
                <a:chExt cx="4293162" cy="619567"/>
              </a:xfrm>
            </p:grpSpPr>
            <p:sp>
              <p:nvSpPr>
                <p:cNvPr id="13" name="Rectangle 25"/>
                <p:cNvSpPr>
                  <a:spLocks noChangeArrowheads="1"/>
                </p:cNvSpPr>
                <p:nvPr/>
              </p:nvSpPr>
              <p:spPr bwMode="auto">
                <a:xfrm>
                  <a:off x="4391228" y="5897803"/>
                  <a:ext cx="1014379" cy="4572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>
                    <a:lnSpc>
                      <a:spcPct val="80000"/>
                    </a:lnSpc>
                    <a:defRPr/>
                  </a:pPr>
                  <a:r>
                    <a:rPr lang="en-US" sz="2800" smtClean="0">
                      <a:solidFill>
                        <a:srgbClr val="0033FF"/>
                      </a:solidFill>
                      <a:latin typeface="Verdana" charset="0"/>
                      <a:cs typeface="+mn-cs"/>
                    </a:rPr>
                    <a:t>click</a:t>
                  </a:r>
                  <a:endParaRPr lang="en-US" sz="2800">
                    <a:solidFill>
                      <a:srgbClr val="0033FF"/>
                    </a:solidFill>
                    <a:latin typeface="Verdana" charset="0"/>
                    <a:cs typeface="+mn-cs"/>
                  </a:endParaRPr>
                </a:p>
              </p:txBody>
            </p:sp>
            <p:grpSp>
              <p:nvGrpSpPr>
                <p:cNvPr id="14" name="Group 13"/>
                <p:cNvGrpSpPr/>
                <p:nvPr/>
              </p:nvGrpSpPr>
              <p:grpSpPr>
                <a:xfrm>
                  <a:off x="5483990" y="5810141"/>
                  <a:ext cx="3200400" cy="619567"/>
                  <a:chOff x="5483990" y="5810141"/>
                  <a:chExt cx="3200400" cy="619567"/>
                </a:xfrm>
              </p:grpSpPr>
              <p:sp>
                <p:nvSpPr>
                  <p:cNvPr id="15" name="AutoShape 29"/>
                  <p:cNvSpPr>
                    <a:spLocks noChangeArrowheads="1"/>
                  </p:cNvSpPr>
                  <p:nvPr/>
                </p:nvSpPr>
                <p:spPr bwMode="auto">
                  <a:xfrm rot="5400000">
                    <a:off x="6774406" y="4519725"/>
                    <a:ext cx="619567" cy="3200400"/>
                  </a:xfrm>
                  <a:prstGeom prst="roundRect">
                    <a:avLst>
                      <a:gd name="adj" fmla="val 16667"/>
                    </a:avLst>
                  </a:prstGeom>
                  <a:gradFill flip="none" rotWithShape="1">
                    <a:gsLst>
                      <a:gs pos="0">
                        <a:srgbClr val="2D9800"/>
                      </a:gs>
                      <a:gs pos="100000">
                        <a:srgbClr val="8CDE5B"/>
                      </a:gs>
                    </a:gsLst>
                    <a:lin ang="0" scaled="1"/>
                    <a:tileRect/>
                  </a:gradFill>
                  <a:ln w="28575">
                    <a:noFill/>
                    <a:round/>
                    <a:headEnd/>
                    <a:tailEnd/>
                  </a:ln>
                  <a:effectLst/>
                  <a:extLst/>
                </p:spPr>
                <p:txBody>
                  <a:bodyPr wrap="none" anchor="ctr"/>
                  <a:lstStyle/>
                  <a:p>
                    <a:pPr algn="ctr">
                      <a:lnSpc>
                        <a:spcPct val="90000"/>
                      </a:lnSpc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16" name="Rectangle 2"/>
                  <p:cNvSpPr>
                    <a:spLocks noChangeArrowheads="1"/>
                  </p:cNvSpPr>
                  <p:nvPr/>
                </p:nvSpPr>
                <p:spPr bwMode="auto">
                  <a:xfrm>
                    <a:off x="5677647" y="5934602"/>
                    <a:ext cx="2823883" cy="419275"/>
                  </a:xfrm>
                  <a:prstGeom prst="rect">
                    <a:avLst/>
                  </a:prstGeom>
                  <a:noFill/>
                  <a:ln w="9525">
                    <a:noFill/>
                    <a:round/>
                    <a:headEnd/>
                    <a:tailEnd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algn="ctr">
                      <a:lnSpc>
                        <a:spcPct val="80000"/>
                      </a:lnSpc>
                    </a:pPr>
                    <a:r>
                      <a:rPr lang="en-US" sz="2400">
                        <a:solidFill>
                          <a:schemeClr val="bg1"/>
                        </a:solidFill>
                        <a:latin typeface="Verdana" charset="0"/>
                      </a:rPr>
                      <a:t>Search Database</a:t>
                    </a:r>
                    <a:endParaRPr lang="en-US" sz="2400">
                      <a:solidFill>
                        <a:schemeClr val="bg1"/>
                      </a:solidFill>
                    </a:endParaRPr>
                  </a:p>
                </p:txBody>
              </p:sp>
            </p:grpSp>
          </p:grpSp>
        </p:grpSp>
        <p:cxnSp>
          <p:nvCxnSpPr>
            <p:cNvPr id="17" name="Straight Arrow Connector 16"/>
            <p:cNvCxnSpPr/>
            <p:nvPr/>
          </p:nvCxnSpPr>
          <p:spPr>
            <a:xfrm>
              <a:off x="4968240" y="1046480"/>
              <a:ext cx="955040" cy="883920"/>
            </a:xfrm>
            <a:prstGeom prst="straightConnector1">
              <a:avLst/>
            </a:prstGeom>
            <a:ln w="130175">
              <a:solidFill>
                <a:srgbClr val="78ADFF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6826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535" y="617223"/>
            <a:ext cx="8385810" cy="5740146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1928116" y="2387600"/>
            <a:ext cx="5287767" cy="2438400"/>
            <a:chOff x="1928116" y="2387600"/>
            <a:chExt cx="5287767" cy="2438400"/>
          </a:xfrm>
        </p:grpSpPr>
        <p:grpSp>
          <p:nvGrpSpPr>
            <p:cNvPr id="11" name="Group 10"/>
            <p:cNvGrpSpPr/>
            <p:nvPr/>
          </p:nvGrpSpPr>
          <p:grpSpPr>
            <a:xfrm>
              <a:off x="1928116" y="3604216"/>
              <a:ext cx="5287767" cy="1221784"/>
              <a:chOff x="1928116" y="3512776"/>
              <a:chExt cx="5287767" cy="1221784"/>
            </a:xfrm>
          </p:grpSpPr>
          <p:sp>
            <p:nvSpPr>
              <p:cNvPr id="8" name="Rectangular Callout 4"/>
              <p:cNvSpPr>
                <a:spLocks noChangeArrowheads="1"/>
              </p:cNvSpPr>
              <p:nvPr/>
            </p:nvSpPr>
            <p:spPr bwMode="auto">
              <a:xfrm>
                <a:off x="1928116" y="3512776"/>
                <a:ext cx="5287767" cy="1221784"/>
              </a:xfrm>
              <a:prstGeom prst="wedgeRectCallout">
                <a:avLst>
                  <a:gd name="adj1" fmla="val -26747"/>
                  <a:gd name="adj2" fmla="val -112107"/>
                </a:avLst>
              </a:prstGeom>
              <a:solidFill>
                <a:schemeClr val="bg1"/>
              </a:solidFill>
              <a:ln w="57150" cmpd="sng">
                <a:solidFill>
                  <a:srgbClr val="FF8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endParaRPr lang="en-US" sz="2000"/>
              </a:p>
            </p:txBody>
          </p:sp>
          <p:sp>
            <p:nvSpPr>
              <p:cNvPr id="9" name="Rectangle 5"/>
              <p:cNvSpPr>
                <a:spLocks noChangeArrowheads="1"/>
              </p:cNvSpPr>
              <p:nvPr/>
            </p:nvSpPr>
            <p:spPr bwMode="auto">
              <a:xfrm>
                <a:off x="2112960" y="3791128"/>
                <a:ext cx="4918080" cy="709751"/>
              </a:xfrm>
              <a:prstGeom prst="rect">
                <a:avLst/>
              </a:prstGeom>
              <a:noFill/>
              <a:ln w="47625">
                <a:noFill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algn="ctr"/>
                <a:r>
                  <a:rPr lang="en-US" sz="3600">
                    <a:solidFill>
                      <a:srgbClr val="3366FF"/>
                    </a:solidFill>
                    <a:latin typeface="Verdana" charset="0"/>
                  </a:rPr>
                  <a:t>Click Search History</a:t>
                </a:r>
                <a:endParaRPr lang="en-US" sz="3600">
                  <a:solidFill>
                    <a:srgbClr val="3366FF"/>
                  </a:solidFill>
                </a:endParaRPr>
              </a:p>
            </p:txBody>
          </p:sp>
        </p:grpSp>
        <p:sp>
          <p:nvSpPr>
            <p:cNvPr id="10" name="Rectangle 9"/>
            <p:cNvSpPr/>
            <p:nvPr/>
          </p:nvSpPr>
          <p:spPr>
            <a:xfrm>
              <a:off x="2875281" y="2387600"/>
              <a:ext cx="853440" cy="352425"/>
            </a:xfrm>
            <a:prstGeom prst="rect">
              <a:avLst/>
            </a:prstGeom>
            <a:noFill/>
            <a:ln w="57150" cmpd="sng">
              <a:solidFill>
                <a:srgbClr val="FF800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34222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032" y="1684020"/>
            <a:ext cx="8631936" cy="4893056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4135120" y="214792"/>
            <a:ext cx="3382057" cy="2531511"/>
            <a:chOff x="4135120" y="214792"/>
            <a:chExt cx="3382057" cy="2531511"/>
          </a:xfrm>
        </p:grpSpPr>
        <p:grpSp>
          <p:nvGrpSpPr>
            <p:cNvPr id="4" name="Group 3"/>
            <p:cNvGrpSpPr/>
            <p:nvPr/>
          </p:nvGrpSpPr>
          <p:grpSpPr>
            <a:xfrm>
              <a:off x="4135120" y="214792"/>
              <a:ext cx="3382057" cy="1276224"/>
              <a:chOff x="3052610" y="4427805"/>
              <a:chExt cx="3382057" cy="1276224"/>
            </a:xfrm>
          </p:grpSpPr>
          <p:sp>
            <p:nvSpPr>
              <p:cNvPr id="6" name="Rectangular Callout 5"/>
              <p:cNvSpPr>
                <a:spLocks noChangeArrowheads="1"/>
              </p:cNvSpPr>
              <p:nvPr/>
            </p:nvSpPr>
            <p:spPr bwMode="auto">
              <a:xfrm>
                <a:off x="3052610" y="4427805"/>
                <a:ext cx="3382057" cy="1276224"/>
              </a:xfrm>
              <a:prstGeom prst="wedgeRectCallout">
                <a:avLst>
                  <a:gd name="adj1" fmla="val -22296"/>
                  <a:gd name="adj2" fmla="val -49824"/>
                </a:avLst>
              </a:prstGeom>
              <a:solidFill>
                <a:schemeClr val="bg1"/>
              </a:solidFill>
              <a:ln w="57150" cmpd="sng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endParaRPr lang="en-US" sz="2000"/>
              </a:p>
            </p:txBody>
          </p:sp>
          <p:sp>
            <p:nvSpPr>
              <p:cNvPr id="7" name="Rectangle 25"/>
              <p:cNvSpPr>
                <a:spLocks noChangeArrowheads="1"/>
              </p:cNvSpPr>
              <p:nvPr/>
            </p:nvSpPr>
            <p:spPr bwMode="auto">
              <a:xfrm>
                <a:off x="3273473" y="4859489"/>
                <a:ext cx="1014379" cy="4572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defRPr/>
                </a:pPr>
                <a:r>
                  <a:rPr lang="en-US" sz="2800" smtClean="0">
                    <a:solidFill>
                      <a:srgbClr val="0033FF"/>
                    </a:solidFill>
                    <a:latin typeface="Verdana" charset="0"/>
                    <a:cs typeface="+mn-cs"/>
                  </a:rPr>
                  <a:t>click</a:t>
                </a:r>
                <a:endParaRPr lang="en-US" sz="2800">
                  <a:solidFill>
                    <a:srgbClr val="0033FF"/>
                  </a:solidFill>
                  <a:latin typeface="Verdana" charset="0"/>
                  <a:cs typeface="+mn-cs"/>
                </a:endParaRPr>
              </a:p>
            </p:txBody>
          </p:sp>
          <p:sp>
            <p:nvSpPr>
              <p:cNvPr id="8" name="AutoShape 29"/>
              <p:cNvSpPr>
                <a:spLocks noChangeArrowheads="1"/>
              </p:cNvSpPr>
              <p:nvPr/>
            </p:nvSpPr>
            <p:spPr bwMode="auto">
              <a:xfrm rot="5400000">
                <a:off x="4794088" y="4284210"/>
                <a:ext cx="762000" cy="1587824"/>
              </a:xfrm>
              <a:prstGeom prst="roundRect">
                <a:avLst>
                  <a:gd name="adj" fmla="val 16667"/>
                </a:avLst>
              </a:prstGeom>
              <a:solidFill>
                <a:srgbClr val="5F9D44"/>
              </a:solidFill>
              <a:ln w="28575">
                <a:noFill/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 algn="ctr">
                  <a:lnSpc>
                    <a:spcPct val="90000"/>
                  </a:lnSpc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9" name="Rectangle 2"/>
              <p:cNvSpPr>
                <a:spLocks noChangeArrowheads="1"/>
              </p:cNvSpPr>
              <p:nvPr/>
            </p:nvSpPr>
            <p:spPr bwMode="auto">
              <a:xfrm>
                <a:off x="4402342" y="4877038"/>
                <a:ext cx="1456591" cy="419100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algn="ctr">
                  <a:lnSpc>
                    <a:spcPct val="90000"/>
                  </a:lnSpc>
                </a:pPr>
                <a:r>
                  <a:rPr lang="en-US" sz="2600" smtClean="0">
                    <a:solidFill>
                      <a:schemeClr val="bg1"/>
                    </a:solidFill>
                    <a:latin typeface="Verdana" charset="0"/>
                  </a:rPr>
                  <a:t>Clear</a:t>
                </a:r>
                <a:endParaRPr lang="en-US" sz="260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5" name="AutoShape 10"/>
            <p:cNvSpPr>
              <a:spLocks noChangeArrowheads="1"/>
            </p:cNvSpPr>
            <p:nvPr/>
          </p:nvSpPr>
          <p:spPr bwMode="auto">
            <a:xfrm rot="12182604">
              <a:off x="5844649" y="1064997"/>
              <a:ext cx="505762" cy="1681306"/>
            </a:xfrm>
            <a:prstGeom prst="upArrow">
              <a:avLst>
                <a:gd name="adj1" fmla="val 44644"/>
                <a:gd name="adj2" fmla="val 76226"/>
              </a:avLst>
            </a:prstGeom>
            <a:gradFill rotWithShape="0">
              <a:gsLst>
                <a:gs pos="0">
                  <a:srgbClr val="A5E895"/>
                </a:gs>
                <a:gs pos="100000">
                  <a:srgbClr val="FFE57B"/>
                </a:gs>
                <a:gs pos="50000">
                  <a:schemeClr val="bg1"/>
                </a:gs>
              </a:gsLst>
              <a:path path="rect">
                <a:fillToRect l="50000" t="50000" r="50000" b="50000"/>
              </a:path>
            </a:gradFill>
            <a:ln w="19050" cap="flat" cmpd="sng" algn="ctr">
              <a:solidFill>
                <a:srgbClr val="336699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-106" charset="0"/>
                <a:ea typeface="ＭＳ Ｐゴシック" pitchFamily="-106" charset="-128"/>
                <a:cs typeface="ＭＳ Ｐゴシック" pitchFamily="-106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52914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032" y="1657515"/>
            <a:ext cx="8631936" cy="4893056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337038" y="380873"/>
            <a:ext cx="8469923" cy="1004735"/>
            <a:chOff x="322385" y="166630"/>
            <a:chExt cx="8469923" cy="1004735"/>
          </a:xfrm>
        </p:grpSpPr>
        <p:sp>
          <p:nvSpPr>
            <p:cNvPr id="12" name="Rectangle 11"/>
            <p:cNvSpPr>
              <a:spLocks noChangeArrowheads="1"/>
            </p:cNvSpPr>
            <p:nvPr/>
          </p:nvSpPr>
          <p:spPr bwMode="auto">
            <a:xfrm>
              <a:off x="322385" y="166630"/>
              <a:ext cx="8469923" cy="1004735"/>
            </a:xfrm>
            <a:prstGeom prst="rect">
              <a:avLst/>
            </a:prstGeom>
            <a:solidFill>
              <a:srgbClr val="FFFFFF"/>
            </a:solidFill>
            <a:ln w="57150" cmpd="sng">
              <a:solidFill>
                <a:srgbClr val="FFCB68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algn="ctr">
                <a:defRPr/>
              </a:pPr>
              <a:endParaRPr lang="en-US" sz="3200">
                <a:cs typeface="+mn-cs"/>
              </a:endParaRPr>
            </a:p>
          </p:txBody>
        </p:sp>
        <p:sp>
          <p:nvSpPr>
            <p:cNvPr id="13" name="Rectangle 1"/>
            <p:cNvSpPr>
              <a:spLocks noChangeArrowheads="1"/>
            </p:cNvSpPr>
            <p:nvPr/>
          </p:nvSpPr>
          <p:spPr bwMode="auto">
            <a:xfrm>
              <a:off x="488461" y="446655"/>
              <a:ext cx="4923692" cy="533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r>
                <a:rPr lang="en-US" sz="2500">
                  <a:solidFill>
                    <a:srgbClr val="0033FF"/>
                  </a:solidFill>
                  <a:latin typeface="Verdana" charset="0"/>
                </a:rPr>
                <a:t>Select </a:t>
              </a:r>
              <a:r>
                <a:rPr lang="en-US" sz="2500" smtClean="0">
                  <a:solidFill>
                    <a:srgbClr val="0033FF"/>
                  </a:solidFill>
                  <a:latin typeface="Verdana" charset="0"/>
                </a:rPr>
                <a:t>sets S2 &amp; S3 </a:t>
              </a:r>
              <a:r>
                <a:rPr lang="en-US" sz="2500">
                  <a:solidFill>
                    <a:srgbClr val="0033FF"/>
                  </a:solidFill>
                  <a:latin typeface="Verdana" charset="0"/>
                </a:rPr>
                <a:t>and </a:t>
              </a:r>
              <a:r>
                <a:rPr lang="en-US" sz="2500" smtClean="0">
                  <a:solidFill>
                    <a:srgbClr val="0033FF"/>
                  </a:solidFill>
                  <a:latin typeface="Verdana" charset="0"/>
                </a:rPr>
                <a:t>click</a:t>
              </a:r>
              <a:endParaRPr lang="en-US" sz="2500">
                <a:solidFill>
                  <a:srgbClr val="0033FF"/>
                </a:solidFill>
              </a:endParaRPr>
            </a:p>
          </p:txBody>
        </p:sp>
        <p:sp>
          <p:nvSpPr>
            <p:cNvPr id="14" name="AutoShape 11"/>
            <p:cNvSpPr>
              <a:spLocks noChangeArrowheads="1"/>
            </p:cNvSpPr>
            <p:nvPr/>
          </p:nvSpPr>
          <p:spPr bwMode="auto">
            <a:xfrm>
              <a:off x="5437008" y="372116"/>
              <a:ext cx="3135708" cy="609600"/>
            </a:xfrm>
            <a:prstGeom prst="roundRect">
              <a:avLst>
                <a:gd name="adj" fmla="val 16667"/>
              </a:avLst>
            </a:prstGeom>
            <a:solidFill>
              <a:srgbClr val="E6E6E6"/>
            </a:solidFill>
            <a:ln w="28575">
              <a:solidFill>
                <a:srgbClr val="3333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lnSpc>
                  <a:spcPct val="90000"/>
                </a:lnSpc>
                <a:defRPr/>
              </a:pPr>
              <a:r>
                <a:rPr lang="en-US" sz="2400" smtClean="0">
                  <a:solidFill>
                    <a:srgbClr val="191919"/>
                  </a:solidFill>
                  <a:latin typeface="Verdana" charset="0"/>
                  <a:cs typeface="+mn-cs"/>
                </a:rPr>
                <a:t>Search with AND</a:t>
              </a:r>
              <a:endParaRPr lang="en-US" sz="2400">
                <a:cs typeface="+mn-cs"/>
              </a:endParaRPr>
            </a:p>
          </p:txBody>
        </p:sp>
      </p:grpSp>
      <p:sp>
        <p:nvSpPr>
          <p:cNvPr id="15" name="AutoShape 14"/>
          <p:cNvSpPr>
            <a:spLocks noChangeArrowheads="1"/>
          </p:cNvSpPr>
          <p:nvPr/>
        </p:nvSpPr>
        <p:spPr bwMode="auto">
          <a:xfrm>
            <a:off x="1544196" y="4447207"/>
            <a:ext cx="969668" cy="376767"/>
          </a:xfrm>
          <a:prstGeom prst="roundRect">
            <a:avLst>
              <a:gd name="adj" fmla="val 16667"/>
            </a:avLst>
          </a:prstGeom>
          <a:noFill/>
          <a:ln w="76200" cmpd="sng">
            <a:solidFill>
              <a:srgbClr val="FF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n-US">
              <a:cs typeface="+mn-cs"/>
            </a:endParaRPr>
          </a:p>
        </p:txBody>
      </p:sp>
      <p:sp>
        <p:nvSpPr>
          <p:cNvPr id="16" name="Rounded Rectangle 11"/>
          <p:cNvSpPr>
            <a:spLocks noChangeArrowheads="1"/>
          </p:cNvSpPr>
          <p:nvPr/>
        </p:nvSpPr>
        <p:spPr bwMode="auto">
          <a:xfrm>
            <a:off x="273747" y="5185825"/>
            <a:ext cx="457200" cy="3810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38100">
            <a:solidFill>
              <a:srgbClr val="FF66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1800" b="1">
                <a:solidFill>
                  <a:srgbClr val="FF6600"/>
                </a:solidFill>
                <a:latin typeface="Zapf Dingbats" charset="2"/>
                <a:ea typeface="Zapf Dingbats" charset="2"/>
                <a:cs typeface="Zapf Dingbats" charset="2"/>
              </a:rPr>
              <a:t>✔</a:t>
            </a:r>
            <a:endParaRPr lang="en-US" sz="1800" b="1">
              <a:solidFill>
                <a:srgbClr val="FF6600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17" name="Rounded Rectangle 16"/>
          <p:cNvSpPr>
            <a:spLocks noChangeArrowheads="1"/>
          </p:cNvSpPr>
          <p:nvPr/>
        </p:nvSpPr>
        <p:spPr bwMode="auto">
          <a:xfrm>
            <a:off x="299146" y="5655711"/>
            <a:ext cx="457200" cy="3810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38100">
            <a:solidFill>
              <a:srgbClr val="FF66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1800" b="1">
                <a:solidFill>
                  <a:srgbClr val="FF6600"/>
                </a:solidFill>
                <a:latin typeface="Zapf Dingbats" charset="2"/>
                <a:ea typeface="Zapf Dingbats" charset="2"/>
                <a:cs typeface="Zapf Dingbats" charset="2"/>
              </a:rPr>
              <a:t>✔</a:t>
            </a:r>
            <a:endParaRPr lang="en-US" sz="1800" b="1">
              <a:solidFill>
                <a:srgbClr val="FF6600"/>
              </a:solidFill>
              <a:latin typeface="Verdana" charset="0"/>
              <a:ea typeface="Verdana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2053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444538" y="210697"/>
            <a:ext cx="914400" cy="624786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US" sz="5400" smtClean="0"/>
              <a:t>A</a:t>
            </a:r>
          </a:p>
          <a:p>
            <a:pPr algn="ctr">
              <a:lnSpc>
                <a:spcPct val="120000"/>
              </a:lnSpc>
            </a:pPr>
            <a:r>
              <a:rPr lang="en-US" sz="5400" smtClean="0"/>
              <a:t>G</a:t>
            </a:r>
          </a:p>
          <a:p>
            <a:pPr algn="ctr">
              <a:lnSpc>
                <a:spcPct val="120000"/>
              </a:lnSpc>
            </a:pPr>
            <a:r>
              <a:rPr lang="en-US" sz="5400" smtClean="0"/>
              <a:t>E</a:t>
            </a:r>
          </a:p>
          <a:p>
            <a:pPr algn="ctr">
              <a:lnSpc>
                <a:spcPct val="120000"/>
              </a:lnSpc>
            </a:pPr>
            <a:r>
              <a:rPr lang="en-US" sz="5400" smtClean="0"/>
              <a:t>N</a:t>
            </a:r>
          </a:p>
          <a:p>
            <a:pPr algn="ctr">
              <a:lnSpc>
                <a:spcPct val="120000"/>
              </a:lnSpc>
            </a:pPr>
            <a:r>
              <a:rPr lang="en-US" sz="5400" smtClean="0"/>
              <a:t>D</a:t>
            </a:r>
          </a:p>
          <a:p>
            <a:pPr algn="ctr">
              <a:lnSpc>
                <a:spcPct val="120000"/>
              </a:lnSpc>
            </a:pPr>
            <a:r>
              <a:rPr lang="en-US" sz="5400"/>
              <a:t>A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8340" y="493649"/>
            <a:ext cx="6507480" cy="5838952"/>
          </a:xfrm>
          <a:prstGeom prst="rect">
            <a:avLst/>
          </a:prstGeom>
          <a:ln w="57150"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val="1095841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3859" name="Rectangle 3"/>
          <p:cNvSpPr>
            <a:spLocks noChangeArrowheads="1"/>
          </p:cNvSpPr>
          <p:nvPr/>
        </p:nvSpPr>
        <p:spPr bwMode="auto">
          <a:xfrm>
            <a:off x="778933" y="306564"/>
            <a:ext cx="7586134" cy="646331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0" hangingPunct="0">
              <a:defRPr/>
            </a:pPr>
            <a:r>
              <a:rPr lang="en-US" sz="3600" i="1" u="sng">
                <a:solidFill>
                  <a:srgbClr val="004080"/>
                </a:solidFill>
                <a:latin typeface="Verdana" pitchFamily="-106" charset="0"/>
                <a:ea typeface="ＭＳ Ｐゴシック" pitchFamily="-106" charset="-128"/>
                <a:cs typeface="ＭＳ Ｐゴシック" pitchFamily="-106" charset="-128"/>
              </a:rPr>
              <a:t>Boolean Logic </a:t>
            </a:r>
            <a:r>
              <a:rPr lang="en-US" sz="3600" i="1" u="sng" smtClean="0">
                <a:solidFill>
                  <a:srgbClr val="004080"/>
                </a:solidFill>
                <a:latin typeface="Verdana" pitchFamily="-106" charset="0"/>
                <a:ea typeface="ＭＳ Ｐゴシック" pitchFamily="-106" charset="-128"/>
                <a:cs typeface="ＭＳ Ｐゴシック" pitchFamily="-106" charset="-128"/>
              </a:rPr>
              <a:t>– AND - narrows</a:t>
            </a:r>
            <a:endParaRPr lang="en-US" sz="6000">
              <a:solidFill>
                <a:srgbClr val="003366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Verdana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996560" y="1521372"/>
            <a:ext cx="4658710" cy="4587765"/>
            <a:chOff x="3996560" y="1521372"/>
            <a:chExt cx="4658710" cy="4587765"/>
          </a:xfrm>
        </p:grpSpPr>
        <p:sp>
          <p:nvSpPr>
            <p:cNvPr id="63497" name="Oval 6"/>
            <p:cNvSpPr>
              <a:spLocks noChangeArrowheads="1"/>
            </p:cNvSpPr>
            <p:nvPr/>
          </p:nvSpPr>
          <p:spPr bwMode="auto">
            <a:xfrm>
              <a:off x="3996560" y="1521372"/>
              <a:ext cx="4658710" cy="4587765"/>
            </a:xfrm>
            <a:prstGeom prst="ellipse">
              <a:avLst/>
            </a:prstGeom>
            <a:gradFill rotWithShape="0">
              <a:gsLst>
                <a:gs pos="0">
                  <a:srgbClr val="C0E1E4">
                    <a:alpha val="85001"/>
                  </a:srgbClr>
                </a:gs>
                <a:gs pos="100000">
                  <a:srgbClr val="7D7FCC"/>
                </a:gs>
              </a:gsLst>
              <a:lin ang="0" scaled="1"/>
            </a:gradFill>
            <a:ln w="38100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endParaRPr lang="en-US" sz="2800" i="1">
                <a:latin typeface="Palatino" charset="0"/>
              </a:endParaRPr>
            </a:p>
          </p:txBody>
        </p:sp>
        <p:sp>
          <p:nvSpPr>
            <p:cNvPr id="63498" name="Rectangle 8"/>
            <p:cNvSpPr>
              <a:spLocks noChangeArrowheads="1"/>
            </p:cNvSpPr>
            <p:nvPr/>
          </p:nvSpPr>
          <p:spPr bwMode="auto">
            <a:xfrm>
              <a:off x="5694622" y="3151823"/>
              <a:ext cx="1991360" cy="13684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>
                <a:lnSpc>
                  <a:spcPct val="120000"/>
                </a:lnSpc>
              </a:pPr>
              <a:r>
                <a:rPr lang="en-US" sz="2800" i="1">
                  <a:latin typeface="Verdana" charset="0"/>
                </a:rPr>
                <a:t>q</a:t>
              </a:r>
              <a:r>
                <a:rPr lang="en-US" sz="2800" i="1" smtClean="0">
                  <a:latin typeface="Verdana" charset="0"/>
                </a:rPr>
                <a:t>ualitative</a:t>
              </a:r>
            </a:p>
            <a:p>
              <a:pPr algn="ctr" eaLnBrk="0" hangingPunct="0">
                <a:lnSpc>
                  <a:spcPct val="120000"/>
                </a:lnSpc>
              </a:pPr>
              <a:r>
                <a:rPr lang="en-US" sz="2800" i="1" smtClean="0">
                  <a:latin typeface="Verdana" charset="0"/>
                </a:rPr>
                <a:t>studies</a:t>
              </a:r>
              <a:endParaRPr lang="en-US" sz="2800" i="1">
                <a:latin typeface="Verdana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693683" y="1524000"/>
            <a:ext cx="4648200" cy="4572000"/>
            <a:chOff x="693683" y="1524000"/>
            <a:chExt cx="4648200" cy="4572000"/>
          </a:xfrm>
        </p:grpSpPr>
        <p:sp>
          <p:nvSpPr>
            <p:cNvPr id="63495" name="Oval 20"/>
            <p:cNvSpPr>
              <a:spLocks noChangeArrowheads="1"/>
            </p:cNvSpPr>
            <p:nvPr/>
          </p:nvSpPr>
          <p:spPr bwMode="auto">
            <a:xfrm>
              <a:off x="693683" y="1524000"/>
              <a:ext cx="4648200" cy="4572000"/>
            </a:xfrm>
            <a:prstGeom prst="ellipse">
              <a:avLst/>
            </a:prstGeom>
            <a:gradFill rotWithShape="0">
              <a:gsLst>
                <a:gs pos="0">
                  <a:srgbClr val="F794FF"/>
                </a:gs>
                <a:gs pos="100000">
                  <a:srgbClr val="FACCFF">
                    <a:alpha val="29999"/>
                  </a:srgb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/>
            </a:p>
          </p:txBody>
        </p:sp>
        <p:sp>
          <p:nvSpPr>
            <p:cNvPr id="63496" name="Rectangle 21"/>
            <p:cNvSpPr>
              <a:spLocks noChangeArrowheads="1"/>
            </p:cNvSpPr>
            <p:nvPr/>
          </p:nvSpPr>
          <p:spPr bwMode="auto">
            <a:xfrm>
              <a:off x="1051035" y="3413125"/>
              <a:ext cx="2866697" cy="7777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>
                <a:spcAft>
                  <a:spcPts val="1200"/>
                </a:spcAft>
              </a:pPr>
              <a:r>
                <a:rPr lang="en-US" sz="2800" i="1" smtClean="0">
                  <a:latin typeface="Verdana" charset="0"/>
                </a:rPr>
                <a:t>breastfeeding</a:t>
              </a:r>
              <a:endParaRPr lang="en-US" sz="2800" i="1">
                <a:latin typeface="Verdana" charset="0"/>
              </a:endParaRPr>
            </a:p>
          </p:txBody>
        </p:sp>
      </p:grpSp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30175">
            <a:solidFill>
              <a:srgbClr val="00549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22"/>
          <p:cNvSpPr>
            <a:spLocks noChangeArrowheads="1"/>
          </p:cNvSpPr>
          <p:nvPr/>
        </p:nvSpPr>
        <p:spPr bwMode="auto">
          <a:xfrm>
            <a:off x="4183115" y="3565635"/>
            <a:ext cx="99585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3200" smtClean="0">
                <a:latin typeface="Verdana" charset="0"/>
              </a:rPr>
              <a:t>AND</a:t>
            </a:r>
            <a:endParaRPr lang="en-US" sz="3200">
              <a:latin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380542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239776" y="343563"/>
            <a:ext cx="8664448" cy="5218176"/>
            <a:chOff x="239776" y="449580"/>
            <a:chExt cx="8664448" cy="521817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9776" y="449580"/>
              <a:ext cx="8664448" cy="5218176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1238081" y="1440382"/>
              <a:ext cx="2273862" cy="2346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60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S2 AND S3</a:t>
              </a:r>
              <a:endParaRPr lang="en-US" sz="16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1163905" y="3996116"/>
              <a:ext cx="1943438" cy="3331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60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S2 AND S3</a:t>
              </a:r>
              <a:endParaRPr lang="en-US" sz="16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394915" y="3840922"/>
            <a:ext cx="6026205" cy="2596984"/>
            <a:chOff x="394915" y="3840922"/>
            <a:chExt cx="6026205" cy="2596984"/>
          </a:xfrm>
        </p:grpSpPr>
        <p:sp>
          <p:nvSpPr>
            <p:cNvPr id="9" name="Rectangle 8"/>
            <p:cNvSpPr/>
            <p:nvPr/>
          </p:nvSpPr>
          <p:spPr>
            <a:xfrm>
              <a:off x="5261113" y="3840922"/>
              <a:ext cx="1160007" cy="386080"/>
            </a:xfrm>
            <a:prstGeom prst="rect">
              <a:avLst/>
            </a:prstGeom>
            <a:noFill/>
            <a:ln w="76200">
              <a:solidFill>
                <a:srgbClr val="3266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394915" y="4659906"/>
              <a:ext cx="4733676" cy="1778000"/>
            </a:xfrm>
            <a:prstGeom prst="rect">
              <a:avLst/>
            </a:prstGeom>
            <a:solidFill>
              <a:srgbClr val="3266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0000"/>
                </a:lnSpc>
              </a:pPr>
              <a:r>
                <a:rPr lang="en-US" sz="4000" smtClean="0"/>
                <a:t>Results have </a:t>
              </a:r>
            </a:p>
            <a:p>
              <a:pPr algn="ctr">
                <a:lnSpc>
                  <a:spcPct val="110000"/>
                </a:lnSpc>
              </a:pPr>
              <a:r>
                <a:rPr lang="en-US" sz="4000" smtClean="0"/>
                <a:t>narrowed down</a:t>
              </a:r>
              <a:endParaRPr lang="en-US" sz="4000"/>
            </a:p>
          </p:txBody>
        </p:sp>
      </p:grpSp>
    </p:spTree>
    <p:extLst>
      <p:ext uri="{BB962C8B-B14F-4D97-AF65-F5344CB8AC3E}">
        <p14:creationId xmlns:p14="http://schemas.microsoft.com/office/powerpoint/2010/main" val="2950345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960" y="328549"/>
            <a:ext cx="7315200" cy="6169152"/>
          </a:xfrm>
          <a:prstGeom prst="rect">
            <a:avLst/>
          </a:prstGeom>
        </p:spPr>
      </p:pic>
      <p:sp>
        <p:nvSpPr>
          <p:cNvPr id="11" name="Rectangular Callout 10"/>
          <p:cNvSpPr>
            <a:spLocks noChangeArrowheads="1"/>
          </p:cNvSpPr>
          <p:nvPr/>
        </p:nvSpPr>
        <p:spPr bwMode="auto">
          <a:xfrm>
            <a:off x="321258" y="756745"/>
            <a:ext cx="7870862" cy="3787620"/>
          </a:xfrm>
          <a:prstGeom prst="wedgeRectCallout">
            <a:avLst>
              <a:gd name="adj1" fmla="val -22296"/>
              <a:gd name="adj2" fmla="val -49824"/>
            </a:avLst>
          </a:prstGeom>
          <a:solidFill>
            <a:schemeClr val="bg1"/>
          </a:solidFill>
          <a:ln w="104775" cmpd="sng">
            <a:solidFill>
              <a:srgbClr val="00B050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en-US" sz="2000"/>
          </a:p>
        </p:txBody>
      </p:sp>
      <p:grpSp>
        <p:nvGrpSpPr>
          <p:cNvPr id="3" name="Group 2"/>
          <p:cNvGrpSpPr/>
          <p:nvPr/>
        </p:nvGrpSpPr>
        <p:grpSpPr>
          <a:xfrm>
            <a:off x="634504" y="2364826"/>
            <a:ext cx="7328452" cy="4012326"/>
            <a:chOff x="634504" y="2364826"/>
            <a:chExt cx="7328452" cy="4012326"/>
          </a:xfrm>
        </p:grpSpPr>
        <p:sp>
          <p:nvSpPr>
            <p:cNvPr id="12" name="Rectangle 25"/>
            <p:cNvSpPr>
              <a:spLocks noChangeArrowheads="1"/>
            </p:cNvSpPr>
            <p:nvPr/>
          </p:nvSpPr>
          <p:spPr bwMode="auto">
            <a:xfrm>
              <a:off x="634504" y="2364826"/>
              <a:ext cx="7328452" cy="16073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lnSpc>
                  <a:spcPct val="150000"/>
                </a:lnSpc>
                <a:defRPr/>
              </a:pPr>
              <a:r>
                <a:rPr lang="en-US" sz="3600" dirty="0" smtClean="0">
                  <a:solidFill>
                    <a:srgbClr val="0033FF"/>
                  </a:solidFill>
                  <a:latin typeface="Verdana" charset="0"/>
                  <a:cs typeface="+mn-cs"/>
                </a:rPr>
                <a:t>Put 2011 in the Date Selector </a:t>
              </a:r>
            </a:p>
            <a:p>
              <a:pPr algn="ctr">
                <a:lnSpc>
                  <a:spcPct val="150000"/>
                </a:lnSpc>
                <a:defRPr/>
              </a:pPr>
              <a:r>
                <a:rPr lang="en-US" sz="3600" dirty="0" smtClean="0">
                  <a:solidFill>
                    <a:srgbClr val="0033FF"/>
                  </a:solidFill>
                  <a:latin typeface="Verdana" charset="0"/>
                  <a:cs typeface="+mn-cs"/>
                </a:rPr>
                <a:t>and tap the enter/return key</a:t>
              </a:r>
              <a:endParaRPr lang="en-US" sz="3600" dirty="0">
                <a:solidFill>
                  <a:srgbClr val="0033FF"/>
                </a:solidFill>
                <a:latin typeface="Verdana" charset="0"/>
                <a:cs typeface="+mn-cs"/>
              </a:endParaRPr>
            </a:p>
          </p:txBody>
        </p:sp>
        <p:cxnSp>
          <p:nvCxnSpPr>
            <p:cNvPr id="10" name="Straight Arrow Connector 9"/>
            <p:cNvCxnSpPr/>
            <p:nvPr/>
          </p:nvCxnSpPr>
          <p:spPr>
            <a:xfrm flipH="1">
              <a:off x="2107097" y="4094922"/>
              <a:ext cx="1272207" cy="1669774"/>
            </a:xfrm>
            <a:prstGeom prst="straightConnector1">
              <a:avLst/>
            </a:prstGeom>
            <a:ln w="130175">
              <a:solidFill>
                <a:srgbClr val="3266FF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ectangle 7"/>
            <p:cNvSpPr/>
            <p:nvPr/>
          </p:nvSpPr>
          <p:spPr>
            <a:xfrm>
              <a:off x="1090905" y="5550119"/>
              <a:ext cx="914400" cy="82703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C3C3C3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2011</a:t>
              </a:r>
              <a:endParaRPr lang="en-US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</p:grpSp>
      <p:sp>
        <p:nvSpPr>
          <p:cNvPr id="13" name="Rectangle 25"/>
          <p:cNvSpPr>
            <a:spLocks noChangeArrowheads="1"/>
          </p:cNvSpPr>
          <p:nvPr/>
        </p:nvSpPr>
        <p:spPr bwMode="auto">
          <a:xfrm>
            <a:off x="629249" y="930166"/>
            <a:ext cx="7328452" cy="1245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lnSpc>
                <a:spcPct val="150000"/>
              </a:lnSpc>
              <a:defRPr/>
            </a:pPr>
            <a:r>
              <a:rPr lang="en-US" sz="4000" dirty="0" smtClean="0">
                <a:solidFill>
                  <a:srgbClr val="FF0000"/>
                </a:solidFill>
                <a:latin typeface="Verdana" charset="0"/>
                <a:cs typeface="+mn-cs"/>
              </a:rPr>
              <a:t>Follow instructions exactly!</a:t>
            </a:r>
            <a:endParaRPr lang="en-US" sz="4000" dirty="0">
              <a:solidFill>
                <a:srgbClr val="FF0000"/>
              </a:solidFill>
              <a:latin typeface="Verdana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7427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850" y="238442"/>
            <a:ext cx="6972300" cy="6349365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639614" y="5260977"/>
            <a:ext cx="4028089" cy="925937"/>
            <a:chOff x="1639614" y="5260977"/>
            <a:chExt cx="4028089" cy="925937"/>
          </a:xfrm>
        </p:grpSpPr>
        <p:grpSp>
          <p:nvGrpSpPr>
            <p:cNvPr id="10" name="Group 9"/>
            <p:cNvGrpSpPr/>
            <p:nvPr/>
          </p:nvGrpSpPr>
          <p:grpSpPr>
            <a:xfrm>
              <a:off x="2644479" y="5260977"/>
              <a:ext cx="3023224" cy="925937"/>
              <a:chOff x="2210929" y="4188923"/>
              <a:chExt cx="3023224" cy="925937"/>
            </a:xfrm>
          </p:grpSpPr>
          <p:sp>
            <p:nvSpPr>
              <p:cNvPr id="6" name="Rectangular Callout 5"/>
              <p:cNvSpPr>
                <a:spLocks noChangeArrowheads="1"/>
              </p:cNvSpPr>
              <p:nvPr/>
            </p:nvSpPr>
            <p:spPr bwMode="auto">
              <a:xfrm>
                <a:off x="2210929" y="4188923"/>
                <a:ext cx="3023224" cy="925937"/>
              </a:xfrm>
              <a:prstGeom prst="wedgeRectCallout">
                <a:avLst>
                  <a:gd name="adj1" fmla="val -22296"/>
                  <a:gd name="adj2" fmla="val -49824"/>
                </a:avLst>
              </a:prstGeom>
              <a:solidFill>
                <a:schemeClr val="bg1"/>
              </a:solidFill>
              <a:ln w="57150" cmpd="sng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endParaRPr lang="en-US" sz="2000"/>
              </a:p>
            </p:txBody>
          </p:sp>
          <p:sp>
            <p:nvSpPr>
              <p:cNvPr id="7" name="Rectangle 25"/>
              <p:cNvSpPr>
                <a:spLocks noChangeArrowheads="1"/>
              </p:cNvSpPr>
              <p:nvPr/>
            </p:nvSpPr>
            <p:spPr bwMode="auto">
              <a:xfrm>
                <a:off x="3078234" y="4449303"/>
                <a:ext cx="1958850" cy="4572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lnSpc>
                    <a:spcPct val="80000"/>
                  </a:lnSpc>
                  <a:defRPr/>
                </a:pPr>
                <a:r>
                  <a:rPr lang="en-US" sz="3200" smtClean="0">
                    <a:solidFill>
                      <a:srgbClr val="0033FF"/>
                    </a:solidFill>
                    <a:latin typeface="Verdana" charset="0"/>
                    <a:cs typeface="+mn-cs"/>
                  </a:rPr>
                  <a:t>Full Text</a:t>
                </a:r>
                <a:endParaRPr lang="en-US" sz="3200">
                  <a:solidFill>
                    <a:srgbClr val="0033FF"/>
                  </a:solidFill>
                  <a:latin typeface="Verdana" charset="0"/>
                  <a:cs typeface="+mn-cs"/>
                </a:endParaRPr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2506718" y="4445877"/>
                <a:ext cx="472965" cy="433552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bg1">
                    <a:lumMod val="5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✔</a:t>
                </a:r>
              </a:p>
            </p:txBody>
          </p:sp>
        </p:grpSp>
        <p:cxnSp>
          <p:nvCxnSpPr>
            <p:cNvPr id="11" name="Straight Arrow Connector 10"/>
            <p:cNvCxnSpPr/>
            <p:nvPr/>
          </p:nvCxnSpPr>
          <p:spPr>
            <a:xfrm flipH="1">
              <a:off x="1639614" y="5801710"/>
              <a:ext cx="1229710" cy="1"/>
            </a:xfrm>
            <a:prstGeom prst="straightConnector1">
              <a:avLst/>
            </a:prstGeom>
            <a:ln w="130175">
              <a:solidFill>
                <a:srgbClr val="3266FF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0380217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592" y="386080"/>
            <a:ext cx="6528816" cy="6054090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483929" y="2711671"/>
            <a:ext cx="4246837" cy="1550678"/>
            <a:chOff x="1483929" y="2711671"/>
            <a:chExt cx="4246837" cy="1550678"/>
          </a:xfrm>
        </p:grpSpPr>
        <p:grpSp>
          <p:nvGrpSpPr>
            <p:cNvPr id="10" name="Group 9"/>
            <p:cNvGrpSpPr/>
            <p:nvPr/>
          </p:nvGrpSpPr>
          <p:grpSpPr>
            <a:xfrm>
              <a:off x="1483929" y="3336412"/>
              <a:ext cx="4047796" cy="925937"/>
              <a:chOff x="2548102" y="2910743"/>
              <a:chExt cx="4047796" cy="925937"/>
            </a:xfrm>
          </p:grpSpPr>
          <p:sp>
            <p:nvSpPr>
              <p:cNvPr id="6" name="Rectangular Callout 5"/>
              <p:cNvSpPr>
                <a:spLocks noChangeArrowheads="1"/>
              </p:cNvSpPr>
              <p:nvPr/>
            </p:nvSpPr>
            <p:spPr bwMode="auto">
              <a:xfrm>
                <a:off x="2548102" y="2910743"/>
                <a:ext cx="4047796" cy="925937"/>
              </a:xfrm>
              <a:prstGeom prst="wedgeRectCallout">
                <a:avLst>
                  <a:gd name="adj1" fmla="val -22296"/>
                  <a:gd name="adj2" fmla="val -49824"/>
                </a:avLst>
              </a:prstGeom>
              <a:solidFill>
                <a:schemeClr val="bg1"/>
              </a:solidFill>
              <a:ln w="57150" cmpd="sng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endParaRPr lang="en-US" sz="2000"/>
              </a:p>
            </p:txBody>
          </p:sp>
          <p:sp>
            <p:nvSpPr>
              <p:cNvPr id="7" name="Rectangle 25"/>
              <p:cNvSpPr>
                <a:spLocks noChangeArrowheads="1"/>
              </p:cNvSpPr>
              <p:nvPr/>
            </p:nvSpPr>
            <p:spPr bwMode="auto">
              <a:xfrm>
                <a:off x="2644666" y="3184525"/>
                <a:ext cx="3444765" cy="457200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lnSpc>
                    <a:spcPct val="80000"/>
                  </a:lnSpc>
                  <a:defRPr/>
                </a:pPr>
                <a:r>
                  <a:rPr lang="en-US" sz="2800" smtClean="0">
                    <a:solidFill>
                      <a:srgbClr val="0033FF"/>
                    </a:solidFill>
                    <a:latin typeface="Verdana" charset="0"/>
                    <a:cs typeface="+mn-cs"/>
                  </a:rPr>
                  <a:t>Click View Results</a:t>
                </a:r>
                <a:endParaRPr lang="en-US" sz="2800">
                  <a:solidFill>
                    <a:srgbClr val="0033FF"/>
                  </a:solidFill>
                  <a:latin typeface="Verdana" charset="0"/>
                  <a:cs typeface="+mn-cs"/>
                </a:endParaRPr>
              </a:p>
            </p:txBody>
          </p:sp>
        </p:grpSp>
        <p:cxnSp>
          <p:nvCxnSpPr>
            <p:cNvPr id="5" name="Straight Arrow Connector 4"/>
            <p:cNvCxnSpPr/>
            <p:nvPr/>
          </p:nvCxnSpPr>
          <p:spPr>
            <a:xfrm flipV="1">
              <a:off x="4981903" y="2711671"/>
              <a:ext cx="748863" cy="1095701"/>
            </a:xfrm>
            <a:prstGeom prst="straightConnector1">
              <a:avLst/>
            </a:prstGeom>
            <a:ln w="130175">
              <a:solidFill>
                <a:srgbClr val="3266FF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1948360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416" y="564145"/>
            <a:ext cx="8583168" cy="5490210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575441" y="2305885"/>
            <a:ext cx="8032531" cy="1643377"/>
            <a:chOff x="575441" y="2305885"/>
            <a:chExt cx="8032531" cy="1643377"/>
          </a:xfrm>
        </p:grpSpPr>
        <p:grpSp>
          <p:nvGrpSpPr>
            <p:cNvPr id="13" name="Group 12"/>
            <p:cNvGrpSpPr/>
            <p:nvPr/>
          </p:nvGrpSpPr>
          <p:grpSpPr>
            <a:xfrm>
              <a:off x="575441" y="2305885"/>
              <a:ext cx="6589987" cy="925937"/>
              <a:chOff x="1324303" y="2455657"/>
              <a:chExt cx="6589987" cy="925937"/>
            </a:xfrm>
          </p:grpSpPr>
          <p:sp>
            <p:nvSpPr>
              <p:cNvPr id="6" name="Rectangular Callout 5"/>
              <p:cNvSpPr>
                <a:spLocks noChangeArrowheads="1"/>
              </p:cNvSpPr>
              <p:nvPr/>
            </p:nvSpPr>
            <p:spPr bwMode="auto">
              <a:xfrm>
                <a:off x="1324303" y="2455657"/>
                <a:ext cx="6589987" cy="925937"/>
              </a:xfrm>
              <a:prstGeom prst="wedgeRectCallout">
                <a:avLst>
                  <a:gd name="adj1" fmla="val -22296"/>
                  <a:gd name="adj2" fmla="val -49824"/>
                </a:avLst>
              </a:prstGeom>
              <a:solidFill>
                <a:schemeClr val="bg1"/>
              </a:solidFill>
              <a:ln w="57150" cmpd="sng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endParaRPr lang="en-US" sz="2000"/>
              </a:p>
            </p:txBody>
          </p:sp>
          <p:sp>
            <p:nvSpPr>
              <p:cNvPr id="7" name="Rectangle 25"/>
              <p:cNvSpPr>
                <a:spLocks noChangeArrowheads="1"/>
              </p:cNvSpPr>
              <p:nvPr/>
            </p:nvSpPr>
            <p:spPr bwMode="auto">
              <a:xfrm>
                <a:off x="1521035" y="2716037"/>
                <a:ext cx="6101930" cy="4572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lnSpc>
                    <a:spcPct val="80000"/>
                  </a:lnSpc>
                  <a:defRPr/>
                </a:pPr>
                <a:r>
                  <a:rPr lang="en-US" sz="2400" smtClean="0">
                    <a:solidFill>
                      <a:srgbClr val="0033FF"/>
                    </a:solidFill>
                    <a:latin typeface="Verdana" charset="0"/>
                    <a:cs typeface="+mn-cs"/>
                  </a:rPr>
                  <a:t>Click folder to save appropriate article </a:t>
                </a:r>
                <a:endParaRPr lang="en-US" sz="2400">
                  <a:solidFill>
                    <a:srgbClr val="0033FF"/>
                  </a:solidFill>
                  <a:latin typeface="Verdana" charset="0"/>
                  <a:cs typeface="+mn-cs"/>
                </a:endParaRPr>
              </a:p>
            </p:txBody>
          </p:sp>
        </p:grpSp>
        <p:cxnSp>
          <p:nvCxnSpPr>
            <p:cNvPr id="5" name="Straight Arrow Connector 4"/>
            <p:cNvCxnSpPr/>
            <p:nvPr/>
          </p:nvCxnSpPr>
          <p:spPr>
            <a:xfrm>
              <a:off x="6881648" y="2814145"/>
              <a:ext cx="1292773" cy="733096"/>
            </a:xfrm>
            <a:prstGeom prst="straightConnector1">
              <a:avLst/>
            </a:prstGeom>
            <a:ln w="130175">
              <a:solidFill>
                <a:srgbClr val="3266FF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Rectangle 16"/>
            <p:cNvSpPr/>
            <p:nvPr/>
          </p:nvSpPr>
          <p:spPr>
            <a:xfrm>
              <a:off x="8229599" y="3547241"/>
              <a:ext cx="378373" cy="402021"/>
            </a:xfrm>
            <a:prstGeom prst="rect">
              <a:avLst/>
            </a:prstGeom>
            <a:noFill/>
            <a:ln w="57150">
              <a:solidFill>
                <a:srgbClr val="FF7C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62216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625" y="250825"/>
            <a:ext cx="7778750" cy="63246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4311421" y="335280"/>
            <a:ext cx="3125699" cy="2519680"/>
            <a:chOff x="186461" y="4013200"/>
            <a:chExt cx="3125699" cy="2519680"/>
          </a:xfrm>
        </p:grpSpPr>
        <p:grpSp>
          <p:nvGrpSpPr>
            <p:cNvPr id="4" name="Group 3"/>
            <p:cNvGrpSpPr/>
            <p:nvPr/>
          </p:nvGrpSpPr>
          <p:grpSpPr>
            <a:xfrm>
              <a:off x="186461" y="5606943"/>
              <a:ext cx="3125699" cy="925937"/>
              <a:chOff x="2167661" y="5291983"/>
              <a:chExt cx="4808677" cy="925937"/>
            </a:xfrm>
          </p:grpSpPr>
          <p:sp>
            <p:nvSpPr>
              <p:cNvPr id="6" name="Rectangular Callout 5"/>
              <p:cNvSpPr>
                <a:spLocks noChangeArrowheads="1"/>
              </p:cNvSpPr>
              <p:nvPr/>
            </p:nvSpPr>
            <p:spPr bwMode="auto">
              <a:xfrm>
                <a:off x="2167661" y="5291983"/>
                <a:ext cx="4808677" cy="925937"/>
              </a:xfrm>
              <a:prstGeom prst="wedgeRectCallout">
                <a:avLst>
                  <a:gd name="adj1" fmla="val -22296"/>
                  <a:gd name="adj2" fmla="val -49824"/>
                </a:avLst>
              </a:prstGeom>
              <a:solidFill>
                <a:schemeClr val="bg1"/>
              </a:solidFill>
              <a:ln w="57150" cmpd="sng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endParaRPr lang="en-US" sz="2000"/>
              </a:p>
            </p:txBody>
          </p:sp>
          <p:sp>
            <p:nvSpPr>
              <p:cNvPr id="7" name="Rectangle 25"/>
              <p:cNvSpPr>
                <a:spLocks noChangeArrowheads="1"/>
              </p:cNvSpPr>
              <p:nvPr/>
            </p:nvSpPr>
            <p:spPr bwMode="auto">
              <a:xfrm>
                <a:off x="2349877" y="5552363"/>
                <a:ext cx="4444245" cy="4572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lnSpc>
                    <a:spcPct val="80000"/>
                  </a:lnSpc>
                  <a:defRPr/>
                </a:pPr>
                <a:r>
                  <a:rPr lang="en-US" sz="3200" smtClean="0">
                    <a:solidFill>
                      <a:srgbClr val="0033FF"/>
                    </a:solidFill>
                    <a:latin typeface="Verdana" charset="0"/>
                    <a:cs typeface="+mn-cs"/>
                  </a:rPr>
                  <a:t>Click folder</a:t>
                </a:r>
                <a:endParaRPr lang="en-US" sz="3200">
                  <a:solidFill>
                    <a:srgbClr val="0033FF"/>
                  </a:solidFill>
                  <a:latin typeface="Verdana" charset="0"/>
                  <a:cs typeface="+mn-cs"/>
                </a:endParaRPr>
              </a:p>
            </p:txBody>
          </p:sp>
        </p:grpSp>
        <p:cxnSp>
          <p:nvCxnSpPr>
            <p:cNvPr id="5" name="Straight Arrow Connector 4"/>
            <p:cNvCxnSpPr/>
            <p:nvPr/>
          </p:nvCxnSpPr>
          <p:spPr>
            <a:xfrm flipH="1" flipV="1">
              <a:off x="1595120" y="4013200"/>
              <a:ext cx="10160" cy="1808480"/>
            </a:xfrm>
            <a:prstGeom prst="straightConnector1">
              <a:avLst/>
            </a:prstGeom>
            <a:ln w="130175">
              <a:solidFill>
                <a:srgbClr val="3266FF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15666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" y="1283322"/>
            <a:ext cx="8641080" cy="4464558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4846357" y="2700022"/>
            <a:ext cx="3078443" cy="925937"/>
            <a:chOff x="4846357" y="2700022"/>
            <a:chExt cx="3078443" cy="925937"/>
          </a:xfrm>
        </p:grpSpPr>
        <p:grpSp>
          <p:nvGrpSpPr>
            <p:cNvPr id="21" name="Group 20"/>
            <p:cNvGrpSpPr/>
            <p:nvPr/>
          </p:nvGrpSpPr>
          <p:grpSpPr>
            <a:xfrm>
              <a:off x="4846357" y="2700022"/>
              <a:ext cx="2530813" cy="925937"/>
              <a:chOff x="3306593" y="2950159"/>
              <a:chExt cx="2530813" cy="925937"/>
            </a:xfrm>
          </p:grpSpPr>
          <p:sp>
            <p:nvSpPr>
              <p:cNvPr id="23" name="Rectangular Callout 22"/>
              <p:cNvSpPr>
                <a:spLocks noChangeArrowheads="1"/>
              </p:cNvSpPr>
              <p:nvPr/>
            </p:nvSpPr>
            <p:spPr bwMode="auto">
              <a:xfrm>
                <a:off x="3306593" y="2950159"/>
                <a:ext cx="2530813" cy="925937"/>
              </a:xfrm>
              <a:prstGeom prst="wedgeRectCallout">
                <a:avLst>
                  <a:gd name="adj1" fmla="val -22296"/>
                  <a:gd name="adj2" fmla="val -49824"/>
                </a:avLst>
              </a:prstGeom>
              <a:solidFill>
                <a:schemeClr val="bg1"/>
              </a:solidFill>
              <a:ln w="57150" cmpd="sng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endParaRPr lang="en-US" sz="2000"/>
              </a:p>
            </p:txBody>
          </p:sp>
          <p:sp>
            <p:nvSpPr>
              <p:cNvPr id="24" name="Rectangle 25"/>
              <p:cNvSpPr>
                <a:spLocks noChangeArrowheads="1"/>
              </p:cNvSpPr>
              <p:nvPr/>
            </p:nvSpPr>
            <p:spPr bwMode="auto">
              <a:xfrm>
                <a:off x="3433959" y="3208174"/>
                <a:ext cx="2276081" cy="4572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lnSpc>
                    <a:spcPct val="80000"/>
                  </a:lnSpc>
                  <a:defRPr/>
                </a:pPr>
                <a:r>
                  <a:rPr lang="en-US" sz="2800" smtClean="0">
                    <a:solidFill>
                      <a:srgbClr val="0033FF"/>
                    </a:solidFill>
                    <a:latin typeface="Verdana" charset="0"/>
                  </a:rPr>
                  <a:t>Click E-mail</a:t>
                </a:r>
                <a:endParaRPr lang="en-US" sz="2800">
                  <a:solidFill>
                    <a:srgbClr val="0033FF"/>
                  </a:solidFill>
                  <a:latin typeface="Verdana" charset="0"/>
                </a:endParaRPr>
              </a:p>
            </p:txBody>
          </p:sp>
        </p:grpSp>
        <p:cxnSp>
          <p:nvCxnSpPr>
            <p:cNvPr id="22" name="Straight Arrow Connector 21"/>
            <p:cNvCxnSpPr/>
            <p:nvPr/>
          </p:nvCxnSpPr>
          <p:spPr>
            <a:xfrm>
              <a:off x="6700344" y="3476297"/>
              <a:ext cx="1224456" cy="3661"/>
            </a:xfrm>
            <a:prstGeom prst="straightConnector1">
              <a:avLst/>
            </a:prstGeom>
            <a:ln w="117475">
              <a:solidFill>
                <a:srgbClr val="00B05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/>
          <p:cNvGrpSpPr/>
          <p:nvPr/>
        </p:nvGrpSpPr>
        <p:grpSpPr>
          <a:xfrm>
            <a:off x="860310" y="1627968"/>
            <a:ext cx="2530813" cy="1962464"/>
            <a:chOff x="870820" y="2037871"/>
            <a:chExt cx="2530813" cy="1962464"/>
          </a:xfrm>
        </p:grpSpPr>
        <p:grpSp>
          <p:nvGrpSpPr>
            <p:cNvPr id="29" name="Group 28"/>
            <p:cNvGrpSpPr/>
            <p:nvPr/>
          </p:nvGrpSpPr>
          <p:grpSpPr>
            <a:xfrm>
              <a:off x="870820" y="2037871"/>
              <a:ext cx="2530813" cy="925937"/>
              <a:chOff x="3306593" y="2950159"/>
              <a:chExt cx="2530813" cy="925937"/>
            </a:xfrm>
          </p:grpSpPr>
          <p:sp>
            <p:nvSpPr>
              <p:cNvPr id="31" name="Rectangular Callout 30"/>
              <p:cNvSpPr>
                <a:spLocks noChangeArrowheads="1"/>
              </p:cNvSpPr>
              <p:nvPr/>
            </p:nvSpPr>
            <p:spPr bwMode="auto">
              <a:xfrm>
                <a:off x="3306593" y="2950159"/>
                <a:ext cx="2530813" cy="925937"/>
              </a:xfrm>
              <a:prstGeom prst="wedgeRectCallout">
                <a:avLst>
                  <a:gd name="adj1" fmla="val -22296"/>
                  <a:gd name="adj2" fmla="val -49824"/>
                </a:avLst>
              </a:prstGeom>
              <a:solidFill>
                <a:schemeClr val="bg1"/>
              </a:solidFill>
              <a:ln w="57150" cmpd="sng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endParaRPr lang="en-US" sz="2000"/>
              </a:p>
            </p:txBody>
          </p:sp>
          <p:sp>
            <p:nvSpPr>
              <p:cNvPr id="32" name="Rectangle 25"/>
              <p:cNvSpPr>
                <a:spLocks noChangeArrowheads="1"/>
              </p:cNvSpPr>
              <p:nvPr/>
            </p:nvSpPr>
            <p:spPr bwMode="auto">
              <a:xfrm>
                <a:off x="3433959" y="3208174"/>
                <a:ext cx="2276081" cy="4572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lnSpc>
                    <a:spcPct val="80000"/>
                  </a:lnSpc>
                  <a:defRPr/>
                </a:pPr>
                <a:r>
                  <a:rPr lang="en-US" sz="2800" smtClean="0">
                    <a:solidFill>
                      <a:srgbClr val="0033FF"/>
                    </a:solidFill>
                    <a:latin typeface="Verdana" charset="0"/>
                  </a:rPr>
                  <a:t>Click Select</a:t>
                </a:r>
                <a:endParaRPr lang="en-US" sz="2800">
                  <a:solidFill>
                    <a:srgbClr val="0033FF"/>
                  </a:solidFill>
                  <a:latin typeface="Verdana" charset="0"/>
                </a:endParaRPr>
              </a:p>
            </p:txBody>
          </p:sp>
        </p:grpSp>
        <p:cxnSp>
          <p:nvCxnSpPr>
            <p:cNvPr id="30" name="Straight Arrow Connector 29"/>
            <p:cNvCxnSpPr/>
            <p:nvPr/>
          </p:nvCxnSpPr>
          <p:spPr>
            <a:xfrm>
              <a:off x="2451538" y="2672255"/>
              <a:ext cx="15766" cy="1328080"/>
            </a:xfrm>
            <a:prstGeom prst="straightConnector1">
              <a:avLst/>
            </a:prstGeom>
            <a:ln w="117475">
              <a:solidFill>
                <a:srgbClr val="00B05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9359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166" y="661162"/>
            <a:ext cx="8519668" cy="5503926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2017987" y="1292773"/>
            <a:ext cx="5896302" cy="2222828"/>
            <a:chOff x="2017987" y="1292773"/>
            <a:chExt cx="5896302" cy="2222828"/>
          </a:xfrm>
        </p:grpSpPr>
        <p:grpSp>
          <p:nvGrpSpPr>
            <p:cNvPr id="10" name="Group 9"/>
            <p:cNvGrpSpPr/>
            <p:nvPr/>
          </p:nvGrpSpPr>
          <p:grpSpPr>
            <a:xfrm>
              <a:off x="2017987" y="1292773"/>
              <a:ext cx="5896302" cy="1269124"/>
              <a:chOff x="1623849" y="1095704"/>
              <a:chExt cx="5896302" cy="1269124"/>
            </a:xfrm>
          </p:grpSpPr>
          <p:sp>
            <p:nvSpPr>
              <p:cNvPr id="6" name="Rectangular Callout 5"/>
              <p:cNvSpPr>
                <a:spLocks noChangeArrowheads="1"/>
              </p:cNvSpPr>
              <p:nvPr/>
            </p:nvSpPr>
            <p:spPr bwMode="auto">
              <a:xfrm>
                <a:off x="1623849" y="1095704"/>
                <a:ext cx="5896302" cy="1269124"/>
              </a:xfrm>
              <a:prstGeom prst="wedgeRectCallout">
                <a:avLst>
                  <a:gd name="adj1" fmla="val -22296"/>
                  <a:gd name="adj2" fmla="val -49824"/>
                </a:avLst>
              </a:prstGeom>
              <a:solidFill>
                <a:schemeClr val="bg1"/>
              </a:solidFill>
              <a:ln w="57150" cmpd="sng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endParaRPr lang="en-US" sz="2000"/>
              </a:p>
            </p:txBody>
          </p:sp>
          <p:sp>
            <p:nvSpPr>
              <p:cNvPr id="7" name="Rectangle 25"/>
              <p:cNvSpPr>
                <a:spLocks noChangeArrowheads="1"/>
              </p:cNvSpPr>
              <p:nvPr/>
            </p:nvSpPr>
            <p:spPr bwMode="auto">
              <a:xfrm>
                <a:off x="1813034" y="1535255"/>
                <a:ext cx="1658969" cy="4572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lnSpc>
                    <a:spcPct val="80000"/>
                  </a:lnSpc>
                  <a:defRPr/>
                </a:pPr>
                <a:r>
                  <a:rPr lang="en-US" sz="3600" smtClean="0">
                    <a:solidFill>
                      <a:srgbClr val="0033FF"/>
                    </a:solidFill>
                    <a:latin typeface="Verdana" charset="0"/>
                  </a:rPr>
                  <a:t>Select</a:t>
                </a:r>
                <a:endParaRPr lang="en-US" sz="3600">
                  <a:solidFill>
                    <a:srgbClr val="0033FF"/>
                  </a:solidFill>
                  <a:latin typeface="Verdana" charset="0"/>
                </a:endParaRPr>
              </a:p>
            </p:txBody>
          </p:sp>
          <p:sp>
            <p:nvSpPr>
              <p:cNvPr id="8" name="Rounded Rectangle 7"/>
              <p:cNvSpPr/>
              <p:nvPr/>
            </p:nvSpPr>
            <p:spPr>
              <a:xfrm>
                <a:off x="3598129" y="1371601"/>
                <a:ext cx="3673366" cy="717330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28575">
                <a:solidFill>
                  <a:srgbClr val="C9C9C9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Brief Citation and Abstract</a:t>
                </a:r>
                <a:endParaRPr lang="en-US" sz="240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p:grpSp>
        <p:cxnSp>
          <p:nvCxnSpPr>
            <p:cNvPr id="11" name="Straight Arrow Connector 10"/>
            <p:cNvCxnSpPr/>
            <p:nvPr/>
          </p:nvCxnSpPr>
          <p:spPr>
            <a:xfrm>
              <a:off x="6337738" y="2120462"/>
              <a:ext cx="7883" cy="1395139"/>
            </a:xfrm>
            <a:prstGeom prst="straightConnector1">
              <a:avLst/>
            </a:prstGeom>
            <a:ln w="117475">
              <a:solidFill>
                <a:srgbClr val="00B05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Rounded Rectangle 13"/>
          <p:cNvSpPr/>
          <p:nvPr/>
        </p:nvSpPr>
        <p:spPr>
          <a:xfrm>
            <a:off x="4572000" y="3657600"/>
            <a:ext cx="2309648" cy="465083"/>
          </a:xfrm>
          <a:prstGeom prst="roundRect">
            <a:avLst/>
          </a:prstGeom>
          <a:noFill/>
          <a:ln w="76200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Up Arrow Callout 14"/>
          <p:cNvSpPr/>
          <p:nvPr/>
        </p:nvSpPr>
        <p:spPr>
          <a:xfrm>
            <a:off x="3618186" y="4674476"/>
            <a:ext cx="2624959" cy="1064172"/>
          </a:xfrm>
          <a:prstGeom prst="upArrowCallout">
            <a:avLst/>
          </a:prstGeom>
          <a:solidFill>
            <a:srgbClr val="FFD57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chemeClr val="tx1"/>
                </a:solidFill>
              </a:rPr>
              <a:t>Click Send</a:t>
            </a:r>
            <a:endParaRPr lang="en-US" sz="3600">
              <a:solidFill>
                <a:schemeClr val="tx1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1330749" y="3093563"/>
            <a:ext cx="2977299" cy="799707"/>
          </a:xfrm>
          <a:prstGeom prst="roundRect">
            <a:avLst/>
          </a:prstGeom>
          <a:noFill/>
          <a:ln w="76200">
            <a:solidFill>
              <a:srgbClr val="FF7C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517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166" y="661162"/>
            <a:ext cx="8519668" cy="5503926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20716" y="859221"/>
            <a:ext cx="4674475" cy="1726323"/>
            <a:chOff x="220716" y="859221"/>
            <a:chExt cx="4674475" cy="1726323"/>
          </a:xfrm>
        </p:grpSpPr>
        <p:sp>
          <p:nvSpPr>
            <p:cNvPr id="6" name="Rectangular Callout 5"/>
            <p:cNvSpPr>
              <a:spLocks noChangeArrowheads="1"/>
            </p:cNvSpPr>
            <p:nvPr/>
          </p:nvSpPr>
          <p:spPr bwMode="auto">
            <a:xfrm>
              <a:off x="220716" y="1458311"/>
              <a:ext cx="4674475" cy="1127233"/>
            </a:xfrm>
            <a:prstGeom prst="wedgeRectCallout">
              <a:avLst>
                <a:gd name="adj1" fmla="val -22296"/>
                <a:gd name="adj2" fmla="val -49824"/>
              </a:avLst>
            </a:prstGeom>
            <a:solidFill>
              <a:srgbClr val="3178B5"/>
            </a:solidFill>
            <a:ln w="57150" cmpd="sng">
              <a:noFill/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150000"/>
                </a:lnSpc>
              </a:pPr>
              <a:r>
                <a:rPr lang="en-US" sz="4000" smtClean="0">
                  <a:solidFill>
                    <a:schemeClr val="bg1"/>
                  </a:solidFill>
                </a:rPr>
                <a:t>Click New Search</a:t>
              </a:r>
              <a:endParaRPr lang="en-US" sz="4000">
                <a:solidFill>
                  <a:schemeClr val="bg1"/>
                </a:solidFill>
              </a:endParaRPr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 flipH="1" flipV="1">
              <a:off x="1261241" y="1001110"/>
              <a:ext cx="1198180" cy="740981"/>
            </a:xfrm>
            <a:prstGeom prst="straightConnector1">
              <a:avLst/>
            </a:prstGeom>
            <a:ln w="117475">
              <a:solidFill>
                <a:srgbClr val="00B05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ounded Rectangle 13"/>
            <p:cNvSpPr/>
            <p:nvPr/>
          </p:nvSpPr>
          <p:spPr>
            <a:xfrm>
              <a:off x="283778" y="859221"/>
              <a:ext cx="859221" cy="354724"/>
            </a:xfrm>
            <a:prstGeom prst="roundRect">
              <a:avLst/>
            </a:prstGeom>
            <a:noFill/>
            <a:ln w="76200">
              <a:solidFill>
                <a:srgbClr val="00B05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19650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4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590550" y="177798"/>
            <a:ext cx="7950200" cy="8636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600" smtClean="0">
                <a:ln w="6350">
                  <a:noFill/>
                </a:ln>
                <a:solidFill>
                  <a:srgbClr val="FFFFFF"/>
                </a:solidFill>
                <a:latin typeface="Noteworthy Bold"/>
                <a:ea typeface="ＭＳ Ｐゴシック" charset="0"/>
                <a:cs typeface="Noteworthy Bold"/>
              </a:rPr>
              <a:t>When </a:t>
            </a:r>
            <a:r>
              <a:rPr lang="en-US" sz="3600">
                <a:ln w="6350">
                  <a:noFill/>
                </a:ln>
                <a:solidFill>
                  <a:srgbClr val="FFFFFF"/>
                </a:solidFill>
                <a:latin typeface="Noteworthy Bold"/>
                <a:ea typeface="ＭＳ Ｐゴシック" charset="0"/>
                <a:cs typeface="Noteworthy Bold"/>
              </a:rPr>
              <a:t>searching library applications</a:t>
            </a:r>
            <a:r>
              <a:rPr lang="en-US" sz="3600" smtClean="0">
                <a:ln w="6350">
                  <a:noFill/>
                </a:ln>
                <a:solidFill>
                  <a:srgbClr val="FFFFFF"/>
                </a:solidFill>
                <a:latin typeface="Noteworthy Bold"/>
                <a:ea typeface="ＭＳ Ｐゴシック" charset="0"/>
                <a:cs typeface="Noteworthy Bold"/>
              </a:rPr>
              <a:t>,</a:t>
            </a:r>
            <a:r>
              <a:rPr lang="en-US" sz="3600">
                <a:ln w="6350">
                  <a:noFill/>
                </a:ln>
                <a:solidFill>
                  <a:srgbClr val="FFFFFF"/>
                </a:solidFill>
                <a:latin typeface="Noteworthy Bold"/>
                <a:ea typeface="ＭＳ Ｐゴシック" charset="0"/>
                <a:cs typeface="Noteworthy Bold"/>
              </a:rPr>
              <a:t> </a:t>
            </a:r>
            <a:r>
              <a:rPr lang="en-US" sz="3600" smtClean="0">
                <a:ln w="6350">
                  <a:noFill/>
                </a:ln>
                <a:solidFill>
                  <a:srgbClr val="FFFFFF"/>
                </a:solidFill>
                <a:latin typeface="Noteworthy Bold"/>
                <a:ea typeface="ＭＳ Ｐゴシック" charset="0"/>
                <a:cs typeface="Noteworthy Bold"/>
              </a:rPr>
              <a:t>use</a:t>
            </a:r>
            <a:endParaRPr lang="en-US" sz="3600">
              <a:ln w="6350">
                <a:noFill/>
              </a:ln>
              <a:solidFill>
                <a:srgbClr val="FFFFFF"/>
              </a:solidFill>
              <a:latin typeface="Noteworthy Bold"/>
              <a:ea typeface="ＭＳ Ｐゴシック" charset="0"/>
              <a:cs typeface="Noteworthy Bold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1196551" y="1342189"/>
            <a:ext cx="6738197" cy="1477213"/>
            <a:chOff x="1196551" y="1342189"/>
            <a:chExt cx="6738197" cy="1477213"/>
          </a:xfrm>
        </p:grpSpPr>
        <p:pic>
          <p:nvPicPr>
            <p:cNvPr id="3" name="Picture 2" descr="firefox-logo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6551" y="1342189"/>
              <a:ext cx="1563624" cy="1477213"/>
            </a:xfrm>
            <a:prstGeom prst="rect">
              <a:avLst/>
            </a:prstGeom>
            <a:solidFill>
              <a:srgbClr val="004080"/>
            </a:solidFill>
            <a:ln w="57150" cmpd="sng">
              <a:solidFill>
                <a:srgbClr val="FFFFFF"/>
              </a:solidFill>
            </a:ln>
          </p:spPr>
        </p:pic>
        <p:sp>
          <p:nvSpPr>
            <p:cNvPr id="2" name="Rectangle 1"/>
            <p:cNvSpPr/>
            <p:nvPr/>
          </p:nvSpPr>
          <p:spPr>
            <a:xfrm>
              <a:off x="3261148" y="1566335"/>
              <a:ext cx="4673600" cy="1024465"/>
            </a:xfrm>
            <a:prstGeom prst="rect">
              <a:avLst/>
            </a:prstGeom>
            <a:solidFill>
              <a:srgbClr val="D3D8DD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4800" smtClean="0">
                  <a:solidFill>
                    <a:srgbClr val="3D3E42"/>
                  </a:solidFill>
                  <a:latin typeface="Kohinoor Devanagari Book"/>
                  <a:cs typeface="Kohinoor Devanagari Book"/>
                </a:rPr>
                <a:t>Mozilla Firefox</a:t>
              </a:r>
              <a:endParaRPr lang="en-US" sz="4800">
                <a:solidFill>
                  <a:srgbClr val="3D3E42"/>
                </a:solidFill>
                <a:latin typeface="Kohinoor Devanagari Book"/>
                <a:cs typeface="Kohinoor Devanagari Book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086485" y="5020732"/>
            <a:ext cx="6015028" cy="1690624"/>
            <a:chOff x="1086485" y="5020732"/>
            <a:chExt cx="6015028" cy="1690624"/>
          </a:xfrm>
        </p:grpSpPr>
        <p:pic>
          <p:nvPicPr>
            <p:cNvPr id="6" name="Picture 5" descr="safari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6485" y="5020732"/>
              <a:ext cx="1690624" cy="1690624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8" name="Rectangle 7"/>
            <p:cNvSpPr/>
            <p:nvPr/>
          </p:nvSpPr>
          <p:spPr>
            <a:xfrm>
              <a:off x="4133100" y="5356795"/>
              <a:ext cx="2968413" cy="103228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80000"/>
                </a:lnSpc>
              </a:pPr>
              <a:r>
                <a:rPr lang="en-US" sz="6000" smtClean="0">
                  <a:solidFill>
                    <a:srgbClr val="3D3E42"/>
                  </a:solidFill>
                  <a:latin typeface="Seravek ExtraLight"/>
                  <a:cs typeface="Seravek ExtraLight"/>
                </a:rPr>
                <a:t>Safari</a:t>
              </a:r>
              <a:endParaRPr lang="en-US" sz="6000">
                <a:solidFill>
                  <a:srgbClr val="3D3E42"/>
                </a:solidFill>
                <a:latin typeface="Seravek ExtraLight"/>
                <a:cs typeface="Seravek ExtraLight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196551" y="3174471"/>
            <a:ext cx="5934922" cy="1524000"/>
            <a:chOff x="1196551" y="3174471"/>
            <a:chExt cx="5934922" cy="1524000"/>
          </a:xfrm>
        </p:grpSpPr>
        <p:pic>
          <p:nvPicPr>
            <p:cNvPr id="5" name="Picture 4" descr="Chrome_logo.png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241" r="74"/>
            <a:stretch/>
          </p:blipFill>
          <p:spPr>
            <a:xfrm>
              <a:off x="4103793" y="3432175"/>
              <a:ext cx="3027680" cy="1098550"/>
            </a:xfrm>
            <a:prstGeom prst="rect">
              <a:avLst/>
            </a:prstGeom>
          </p:spPr>
        </p:pic>
        <p:pic>
          <p:nvPicPr>
            <p:cNvPr id="7" name="Picture 6" descr="Google_Chrome_icon_(2011).svg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6551" y="3174471"/>
              <a:ext cx="1524000" cy="1524000"/>
            </a:xfrm>
            <a:prstGeom prst="rect">
              <a:avLst/>
            </a:prstGeom>
            <a:solidFill>
              <a:schemeClr val="bg1"/>
            </a:solidFill>
            <a:ln w="76200" cmpd="sng">
              <a:solidFill>
                <a:schemeClr val="bg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221703848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989" y="267905"/>
            <a:ext cx="6480048" cy="640080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957981" y="2243579"/>
            <a:ext cx="5780666" cy="3412503"/>
            <a:chOff x="1925339" y="2932386"/>
            <a:chExt cx="5293322" cy="1789387"/>
          </a:xfrm>
        </p:grpSpPr>
        <p:sp>
          <p:nvSpPr>
            <p:cNvPr id="6" name="Rectangular Callout 5"/>
            <p:cNvSpPr>
              <a:spLocks noChangeArrowheads="1"/>
            </p:cNvSpPr>
            <p:nvPr/>
          </p:nvSpPr>
          <p:spPr bwMode="auto">
            <a:xfrm>
              <a:off x="1925339" y="2932386"/>
              <a:ext cx="5293322" cy="1789387"/>
            </a:xfrm>
            <a:prstGeom prst="wedgeRectCallout">
              <a:avLst>
                <a:gd name="adj1" fmla="val -22296"/>
                <a:gd name="adj2" fmla="val -49824"/>
              </a:avLst>
            </a:prstGeom>
            <a:solidFill>
              <a:schemeClr val="bg1"/>
            </a:solidFill>
            <a:ln w="57150" cmpd="sng">
              <a:solidFill>
                <a:srgbClr val="3366FF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endParaRPr lang="en-US" sz="2000"/>
            </a:p>
          </p:txBody>
        </p:sp>
        <p:sp>
          <p:nvSpPr>
            <p:cNvPr id="7" name="Rectangle 25"/>
            <p:cNvSpPr>
              <a:spLocks noChangeArrowheads="1"/>
            </p:cNvSpPr>
            <p:nvPr/>
          </p:nvSpPr>
          <p:spPr bwMode="auto">
            <a:xfrm>
              <a:off x="2137492" y="3176643"/>
              <a:ext cx="4869015" cy="127711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lnSpc>
                  <a:spcPct val="150000"/>
                </a:lnSpc>
                <a:defRPr/>
              </a:pPr>
              <a:r>
                <a:rPr lang="en-US" sz="3200" dirty="0" smtClean="0">
                  <a:solidFill>
                    <a:srgbClr val="0033FF"/>
                  </a:solidFill>
                  <a:latin typeface="Verdana" charset="0"/>
                </a:rPr>
                <a:t>Repeat the process using</a:t>
              </a:r>
            </a:p>
            <a:p>
              <a:pPr algn="ctr">
                <a:lnSpc>
                  <a:spcPct val="150000"/>
                </a:lnSpc>
                <a:defRPr/>
              </a:pPr>
              <a:r>
                <a:rPr lang="en-US" sz="3200" dirty="0">
                  <a:solidFill>
                    <a:srgbClr val="0033FF"/>
                  </a:solidFill>
                  <a:latin typeface="Verdana" charset="0"/>
                </a:rPr>
                <a:t>t</a:t>
              </a:r>
              <a:r>
                <a:rPr lang="en-US" sz="3200" dirty="0" smtClean="0">
                  <a:solidFill>
                    <a:srgbClr val="0033FF"/>
                  </a:solidFill>
                  <a:latin typeface="Verdana" charset="0"/>
                </a:rPr>
                <a:t>he Quantitative Studies</a:t>
              </a:r>
            </a:p>
            <a:p>
              <a:pPr algn="ctr">
                <a:lnSpc>
                  <a:spcPct val="150000"/>
                </a:lnSpc>
                <a:defRPr/>
              </a:pPr>
              <a:r>
                <a:rPr lang="en-US" sz="3200" dirty="0" smtClean="0">
                  <a:solidFill>
                    <a:srgbClr val="0033FF"/>
                  </a:solidFill>
                  <a:latin typeface="Verdana" charset="0"/>
                </a:rPr>
                <a:t>subject heading.</a:t>
              </a:r>
              <a:endParaRPr lang="en-US" sz="3200" dirty="0">
                <a:solidFill>
                  <a:srgbClr val="0033FF"/>
                </a:solidFill>
                <a:latin typeface="Verdana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30069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79388" y="160338"/>
            <a:ext cx="8774112" cy="6529387"/>
          </a:xfrm>
          <a:prstGeom prst="rect">
            <a:avLst/>
          </a:prstGeom>
          <a:noFill/>
          <a:ln w="38100" cmpd="dbl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675190" y="2743391"/>
            <a:ext cx="7780920" cy="103377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i="1" smtClean="0">
                <a:latin typeface="Times New Roman"/>
                <a:cs typeface="Times New Roman"/>
              </a:rPr>
              <a:t>What questions do you have?</a:t>
            </a:r>
            <a:endParaRPr lang="en-US" sz="4800" i="1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392524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3"/>
          <p:cNvSpPr>
            <a:spLocks noChangeArrowheads="1"/>
          </p:cNvSpPr>
          <p:nvPr/>
        </p:nvSpPr>
        <p:spPr bwMode="auto">
          <a:xfrm>
            <a:off x="152400" y="152400"/>
            <a:ext cx="8839200" cy="6553200"/>
          </a:xfrm>
          <a:prstGeom prst="rect">
            <a:avLst/>
          </a:prstGeom>
          <a:noFill/>
          <a:ln w="57150" cmpd="thickThin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799162" y="2711102"/>
            <a:ext cx="7563511" cy="141261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80000"/>
              </a:lnSpc>
            </a:pPr>
            <a:r>
              <a:rPr lang="en-US" sz="7200" i="1" dirty="0" smtClean="0">
                <a:solidFill>
                  <a:prstClr val="white"/>
                </a:solidFill>
                <a:latin typeface="Times New Roman"/>
                <a:cs typeface="Times New Roman"/>
              </a:rPr>
              <a:t>Searching PubMed</a:t>
            </a:r>
            <a:endParaRPr lang="en-US" sz="7200" i="1" dirty="0">
              <a:solidFill>
                <a:srgbClr val="6600CC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279421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933" y="330073"/>
            <a:ext cx="4805934" cy="6166104"/>
          </a:xfrm>
          <a:prstGeom prst="rect">
            <a:avLst/>
          </a:prstGeom>
        </p:spPr>
      </p:pic>
      <p:sp>
        <p:nvSpPr>
          <p:cNvPr id="12" name="Rounded Rectangular Callout 11"/>
          <p:cNvSpPr/>
          <p:nvPr/>
        </p:nvSpPr>
        <p:spPr>
          <a:xfrm>
            <a:off x="5583925" y="365760"/>
            <a:ext cx="3142445" cy="612648"/>
          </a:xfrm>
          <a:prstGeom prst="wedgeRoundRectCallout">
            <a:avLst>
              <a:gd name="adj1" fmla="val -70060"/>
              <a:gd name="adj2" fmla="val -20019"/>
              <a:gd name="adj3" fmla="val 16667"/>
            </a:avLst>
          </a:prstGeom>
          <a:solidFill>
            <a:schemeClr val="bg1"/>
          </a:solidFill>
          <a:ln w="38100" cmpd="sng">
            <a:solidFill>
              <a:srgbClr val="CC1D3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en-US" sz="2200" dirty="0" err="1" smtClean="0">
                <a:solidFill>
                  <a:srgbClr val="000000"/>
                </a:solidFill>
              </a:rPr>
              <a:t>www.ttuhsc.edu</a:t>
            </a:r>
            <a:r>
              <a:rPr lang="en-US" sz="2200" dirty="0" smtClean="0">
                <a:solidFill>
                  <a:srgbClr val="000000"/>
                </a:solidFill>
              </a:rPr>
              <a:t>/libraries</a:t>
            </a:r>
            <a:endParaRPr lang="en-US" sz="2200" dirty="0">
              <a:solidFill>
                <a:srgbClr val="000000"/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1335671" y="2377440"/>
            <a:ext cx="7400237" cy="3318934"/>
            <a:chOff x="1396631" y="2540000"/>
            <a:chExt cx="7400237" cy="3318934"/>
          </a:xfrm>
        </p:grpSpPr>
        <p:sp>
          <p:nvSpPr>
            <p:cNvPr id="14" name="Rectangle 13"/>
            <p:cNvSpPr/>
            <p:nvPr/>
          </p:nvSpPr>
          <p:spPr>
            <a:xfrm>
              <a:off x="1396631" y="3689625"/>
              <a:ext cx="432169" cy="516835"/>
            </a:xfrm>
            <a:prstGeom prst="rect">
              <a:avLst/>
            </a:prstGeom>
            <a:noFill/>
            <a:ln w="76200">
              <a:solidFill>
                <a:srgbClr val="2CB603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5867400" y="2540000"/>
              <a:ext cx="2929468" cy="3318934"/>
              <a:chOff x="5867400" y="2540000"/>
              <a:chExt cx="2929468" cy="3318934"/>
            </a:xfrm>
          </p:grpSpPr>
          <p:sp>
            <p:nvSpPr>
              <p:cNvPr id="16" name="Rounded Rectangular Callout 15"/>
              <p:cNvSpPr/>
              <p:nvPr/>
            </p:nvSpPr>
            <p:spPr>
              <a:xfrm>
                <a:off x="5867400" y="2540000"/>
                <a:ext cx="2929468" cy="3318934"/>
              </a:xfrm>
              <a:prstGeom prst="wedgeRoundRectCallout">
                <a:avLst>
                  <a:gd name="adj1" fmla="val -184216"/>
                  <a:gd name="adj2" fmla="val -8012"/>
                  <a:gd name="adj3" fmla="val 16667"/>
                </a:avLst>
              </a:prstGeom>
              <a:solidFill>
                <a:srgbClr val="FFFFFF"/>
              </a:solidFill>
              <a:ln w="57150" cmpd="sng">
                <a:solidFill>
                  <a:srgbClr val="CC0033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6675966" y="2828921"/>
                <a:ext cx="1295401" cy="745067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 smtClean="0">
                    <a:solidFill>
                      <a:schemeClr val="tx1"/>
                    </a:solidFill>
                  </a:rPr>
                  <a:t>Click</a:t>
                </a:r>
                <a:endParaRPr lang="en-US" sz="4000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23" r="4428"/>
              <a:stretch/>
            </p:blipFill>
            <p:spPr>
              <a:xfrm>
                <a:off x="6570366" y="3832218"/>
                <a:ext cx="1506601" cy="1578102"/>
              </a:xfrm>
              <a:prstGeom prst="rect">
                <a:avLst/>
              </a:prstGeom>
              <a:ln w="28575">
                <a:solidFill>
                  <a:schemeClr val="bg1">
                    <a:lumMod val="65000"/>
                  </a:schemeClr>
                </a:solidFill>
              </a:ln>
            </p:spPr>
          </p:pic>
        </p:grpSp>
      </p:grpSp>
    </p:spTree>
    <p:extLst>
      <p:ext uri="{BB962C8B-B14F-4D97-AF65-F5344CB8AC3E}">
        <p14:creationId xmlns:p14="http://schemas.microsoft.com/office/powerpoint/2010/main" val="2002596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152400" y="152400"/>
            <a:ext cx="8839200" cy="6553200"/>
          </a:xfrm>
          <a:prstGeom prst="rect">
            <a:avLst/>
          </a:prstGeom>
          <a:noFill/>
          <a:ln w="57150" cmpd="thickThin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 dirty="0"/>
          </a:p>
        </p:txBody>
      </p:sp>
      <p:sp>
        <p:nvSpPr>
          <p:cNvPr id="3" name="Rectangle 2"/>
          <p:cNvSpPr/>
          <p:nvPr/>
        </p:nvSpPr>
        <p:spPr bwMode="auto">
          <a:xfrm>
            <a:off x="381000" y="2133600"/>
            <a:ext cx="8382000" cy="2400300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algn="ctr" eaLnBrk="0" hangingPunct="0">
              <a:lnSpc>
                <a:spcPct val="120000"/>
              </a:lnSpc>
            </a:pPr>
            <a:r>
              <a:rPr lang="en-US" sz="6600" dirty="0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Creating a</a:t>
            </a:r>
          </a:p>
          <a:p>
            <a:pPr lvl="0" algn="ctr" eaLnBrk="0" hangingPunct="0">
              <a:lnSpc>
                <a:spcPct val="120000"/>
              </a:lnSpc>
            </a:pPr>
            <a:r>
              <a:rPr lang="en-US" sz="6600" dirty="0">
                <a:solidFill>
                  <a:srgbClr val="FFFFFF"/>
                </a:solidFill>
                <a:latin typeface="Times New Roman" charset="0"/>
                <a:ea typeface="Times New Roman" charset="0"/>
                <a:cs typeface="Times New Roman" charset="0"/>
              </a:rPr>
              <a:t>My NCBI Account</a:t>
            </a:r>
            <a:endParaRPr lang="en-US" sz="6600" dirty="0">
              <a:solidFill>
                <a:srgbClr val="6600CC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1635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649" y="2305928"/>
            <a:ext cx="8585581" cy="3548253"/>
          </a:xfrm>
          <a:prstGeom prst="rect">
            <a:avLst/>
          </a:prstGeom>
        </p:spPr>
      </p:pic>
      <p:grpSp>
        <p:nvGrpSpPr>
          <p:cNvPr id="12" name="Group 11"/>
          <p:cNvGrpSpPr>
            <a:grpSpLocks/>
          </p:cNvGrpSpPr>
          <p:nvPr/>
        </p:nvGrpSpPr>
        <p:grpSpPr bwMode="auto">
          <a:xfrm>
            <a:off x="990600" y="4963160"/>
            <a:ext cx="7162800" cy="1524000"/>
            <a:chOff x="990600" y="4191000"/>
            <a:chExt cx="7162800" cy="1524000"/>
          </a:xfrm>
        </p:grpSpPr>
        <p:grpSp>
          <p:nvGrpSpPr>
            <p:cNvPr id="13" name="Group 12"/>
            <p:cNvGrpSpPr>
              <a:grpSpLocks/>
            </p:cNvGrpSpPr>
            <p:nvPr/>
          </p:nvGrpSpPr>
          <p:grpSpPr bwMode="auto">
            <a:xfrm>
              <a:off x="990600" y="4191000"/>
              <a:ext cx="7162800" cy="1524000"/>
              <a:chOff x="838200" y="4191000"/>
              <a:chExt cx="7162800" cy="1371600"/>
            </a:xfrm>
          </p:grpSpPr>
          <p:sp>
            <p:nvSpPr>
              <p:cNvPr id="15" name="Rounded Rectangle 14"/>
              <p:cNvSpPr/>
              <p:nvPr/>
            </p:nvSpPr>
            <p:spPr bwMode="auto">
              <a:xfrm>
                <a:off x="838200" y="4191000"/>
                <a:ext cx="7162800" cy="1371600"/>
              </a:xfrm>
              <a:prstGeom prst="roundRect">
                <a:avLst/>
              </a:prstGeom>
              <a:solidFill>
                <a:srgbClr val="FFFFFF"/>
              </a:solidFill>
              <a:ln w="76200" cap="flat" cmpd="sng" algn="ctr">
                <a:solidFill>
                  <a:srgbClr val="285D9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dirty="0">
                  <a:solidFill>
                    <a:srgbClr val="FFFFFF"/>
                  </a:solidFill>
                  <a:latin typeface="Calibri"/>
                  <a:ea typeface="ＭＳ Ｐゴシック" pitchFamily="-106" charset="-128"/>
                  <a:cs typeface="ＭＳ Ｐゴシック" pitchFamily="-106" charset="-128"/>
                </a:endParaRPr>
              </a:p>
            </p:txBody>
          </p:sp>
          <p:sp>
            <p:nvSpPr>
              <p:cNvPr id="16" name="Rounded Rectangle 15"/>
              <p:cNvSpPr/>
              <p:nvPr/>
            </p:nvSpPr>
            <p:spPr bwMode="auto">
              <a:xfrm>
                <a:off x="990600" y="4343877"/>
                <a:ext cx="6858000" cy="1065848"/>
              </a:xfrm>
              <a:prstGeom prst="roundRect">
                <a:avLst/>
              </a:prstGeom>
              <a:noFill/>
              <a:ln w="28575" cap="flat" cmpd="sng" algn="ctr">
                <a:solidFill>
                  <a:srgbClr val="6DD6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dirty="0">
                  <a:solidFill>
                    <a:srgbClr val="FFFFFF"/>
                  </a:solidFill>
                  <a:latin typeface="Calibri"/>
                  <a:ea typeface="ＭＳ Ｐゴシック" pitchFamily="-106" charset="-128"/>
                  <a:cs typeface="ＭＳ Ｐゴシック" pitchFamily="-106" charset="-128"/>
                </a:endParaRPr>
              </a:p>
            </p:txBody>
          </p:sp>
        </p:grpSp>
        <p:sp>
          <p:nvSpPr>
            <p:cNvPr id="14" name="Rectangle 33"/>
            <p:cNvSpPr>
              <a:spLocks noChangeArrowheads="1"/>
            </p:cNvSpPr>
            <p:nvPr/>
          </p:nvSpPr>
          <p:spPr bwMode="auto">
            <a:xfrm>
              <a:off x="1333500" y="4537501"/>
              <a:ext cx="6477000" cy="83099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 defTabSz="457200"/>
              <a:r>
                <a:rPr lang="en-US" sz="4800">
                  <a:solidFill>
                    <a:srgbClr val="FF8411"/>
                  </a:solidFill>
                  <a:latin typeface="Verdana" charset="0"/>
                  <a:cs typeface="Verdana" charset="0"/>
                </a:rPr>
                <a:t>PubMed Home Page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3891280" y="238760"/>
            <a:ext cx="4648200" cy="1701800"/>
            <a:chOff x="4191000" y="1371600"/>
            <a:chExt cx="4648200" cy="1701800"/>
          </a:xfrm>
        </p:grpSpPr>
        <p:grpSp>
          <p:nvGrpSpPr>
            <p:cNvPr id="18" name="Group 17"/>
            <p:cNvGrpSpPr/>
            <p:nvPr/>
          </p:nvGrpSpPr>
          <p:grpSpPr>
            <a:xfrm>
              <a:off x="4191000" y="1371600"/>
              <a:ext cx="4648200" cy="1701800"/>
              <a:chOff x="3810000" y="1371600"/>
              <a:chExt cx="5029200" cy="1701800"/>
            </a:xfrm>
          </p:grpSpPr>
          <p:sp>
            <p:nvSpPr>
              <p:cNvPr id="22" name="Rectangle 21"/>
              <p:cNvSpPr>
                <a:spLocks noChangeArrowheads="1"/>
              </p:cNvSpPr>
              <p:nvPr/>
            </p:nvSpPr>
            <p:spPr bwMode="auto">
              <a:xfrm>
                <a:off x="3810000" y="1371600"/>
                <a:ext cx="5029200" cy="1701800"/>
              </a:xfrm>
              <a:prstGeom prst="rect">
                <a:avLst/>
              </a:prstGeom>
              <a:solidFill>
                <a:schemeClr val="bg1"/>
              </a:solidFill>
              <a:ln w="76200">
                <a:solidFill>
                  <a:srgbClr val="7B9CC2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>
                  <a:lnSpc>
                    <a:spcPct val="120000"/>
                  </a:lnSpc>
                </a:pPr>
                <a:r>
                  <a:rPr lang="en-US" sz="2000" dirty="0" smtClean="0">
                    <a:solidFill>
                      <a:srgbClr val="FF6600"/>
                    </a:solidFill>
                    <a:latin typeface="Verdana" charset="0"/>
                  </a:rPr>
                  <a:t>  </a:t>
                </a:r>
                <a:endParaRPr lang="en-US" sz="4000" dirty="0">
                  <a:solidFill>
                    <a:srgbClr val="FF6600"/>
                  </a:solidFill>
                  <a:latin typeface="Verdana" charset="0"/>
                </a:endParaRPr>
              </a:p>
            </p:txBody>
          </p:sp>
          <p:sp>
            <p:nvSpPr>
              <p:cNvPr id="23" name="Rectangle 10"/>
              <p:cNvSpPr>
                <a:spLocks noChangeArrowheads="1"/>
              </p:cNvSpPr>
              <p:nvPr/>
            </p:nvSpPr>
            <p:spPr bwMode="auto">
              <a:xfrm>
                <a:off x="3962400" y="1524000"/>
                <a:ext cx="4724400" cy="1397000"/>
              </a:xfrm>
              <a:prstGeom prst="rect">
                <a:avLst/>
              </a:prstGeom>
              <a:noFill/>
              <a:ln w="28575">
                <a:solidFill>
                  <a:srgbClr val="5DC268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dirty="0"/>
              </a:p>
            </p:txBody>
          </p:sp>
        </p:grpSp>
        <p:grpSp>
          <p:nvGrpSpPr>
            <p:cNvPr id="19" name="Group 18"/>
            <p:cNvGrpSpPr/>
            <p:nvPr/>
          </p:nvGrpSpPr>
          <p:grpSpPr>
            <a:xfrm>
              <a:off x="4495800" y="1866900"/>
              <a:ext cx="3962400" cy="685800"/>
              <a:chOff x="4495800" y="1866900"/>
              <a:chExt cx="3962400" cy="685800"/>
            </a:xfrm>
          </p:grpSpPr>
          <p:sp>
            <p:nvSpPr>
              <p:cNvPr id="20" name="Rectangle 19"/>
              <p:cNvSpPr/>
              <p:nvPr/>
            </p:nvSpPr>
            <p:spPr bwMode="auto">
              <a:xfrm>
                <a:off x="5791200" y="1866900"/>
                <a:ext cx="2667000" cy="685800"/>
              </a:xfrm>
              <a:prstGeom prst="rect">
                <a:avLst/>
              </a:prstGeom>
              <a:solidFill>
                <a:srgbClr val="336699"/>
              </a:solidFill>
              <a:ln w="19050" cap="flat" cmpd="sng" algn="ctr">
                <a:solidFill>
                  <a:srgbClr val="00336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400" b="0" i="0" u="none" strike="noStrike" cap="none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Geneva" pitchFamily="-111" charset="0"/>
                  </a:rPr>
                  <a:t>Sign in to NCBI</a:t>
                </a:r>
                <a:endParaRPr kumimoji="0" lang="en-US" sz="24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Geneva" pitchFamily="-111" charset="0"/>
                </a:endParaRPr>
              </a:p>
            </p:txBody>
          </p:sp>
          <p:sp>
            <p:nvSpPr>
              <p:cNvPr id="21" name="Rectangle 20"/>
              <p:cNvSpPr/>
              <p:nvPr/>
            </p:nvSpPr>
            <p:spPr bwMode="auto">
              <a:xfrm>
                <a:off x="4495800" y="1924050"/>
                <a:ext cx="1219200" cy="571500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eaLnBrk="0" hangingPunct="0">
                  <a:lnSpc>
                    <a:spcPct val="90000"/>
                  </a:lnSpc>
                </a:pPr>
                <a:r>
                  <a:rPr lang="en-US" sz="3200" dirty="0" smtClean="0">
                    <a:solidFill>
                      <a:srgbClr val="FF6600"/>
                    </a:solidFill>
                    <a:latin typeface="Verdana" charset="0"/>
                  </a:rPr>
                  <a:t>Click</a:t>
                </a:r>
                <a:endParaRPr kumimoji="0" lang="en-US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Geneva" pitchFamily="-111" charset="0"/>
                </a:endParaRPr>
              </a:p>
            </p:txBody>
          </p:sp>
        </p:grpSp>
      </p:grpSp>
      <p:sp>
        <p:nvSpPr>
          <p:cNvPr id="24" name="AutoShape 10"/>
          <p:cNvSpPr>
            <a:spLocks noChangeArrowheads="1"/>
          </p:cNvSpPr>
          <p:nvPr/>
        </p:nvSpPr>
        <p:spPr bwMode="auto">
          <a:xfrm rot="7466217">
            <a:off x="7354745" y="1232285"/>
            <a:ext cx="320675" cy="1490984"/>
          </a:xfrm>
          <a:prstGeom prst="upArrow">
            <a:avLst>
              <a:gd name="adj1" fmla="val 50000"/>
              <a:gd name="adj2" fmla="val 92949"/>
            </a:avLst>
          </a:prstGeom>
          <a:gradFill rotWithShape="0">
            <a:gsLst>
              <a:gs pos="0">
                <a:srgbClr val="A5E895"/>
              </a:gs>
              <a:gs pos="100000">
                <a:srgbClr val="FFE57B"/>
              </a:gs>
              <a:gs pos="50000">
                <a:schemeClr val="bg1"/>
              </a:gs>
            </a:gsLst>
            <a:path path="rect">
              <a:fillToRect l="50000" t="50000" r="50000" b="50000"/>
            </a:path>
          </a:gradFill>
          <a:ln w="19050" cap="flat" cmpd="sng" algn="ctr">
            <a:solidFill>
              <a:srgbClr val="336699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>
              <a:defRPr/>
            </a:pPr>
            <a:endParaRPr lang="en-US" dirty="0">
              <a:latin typeface="Arial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19483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04-09 at 11.00.4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179" y="321183"/>
            <a:ext cx="8473821" cy="5774817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667001" y="4864101"/>
            <a:ext cx="6096000" cy="1689100"/>
            <a:chOff x="2667001" y="4864101"/>
            <a:chExt cx="6096000" cy="1689100"/>
          </a:xfrm>
        </p:grpSpPr>
        <p:sp>
          <p:nvSpPr>
            <p:cNvPr id="4" name="Rectangle 3"/>
            <p:cNvSpPr>
              <a:spLocks noChangeArrowheads="1"/>
            </p:cNvSpPr>
            <p:nvPr/>
          </p:nvSpPr>
          <p:spPr bwMode="auto">
            <a:xfrm>
              <a:off x="2667001" y="4864101"/>
              <a:ext cx="6096000" cy="1689100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336699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>
                <a:lnSpc>
                  <a:spcPct val="120000"/>
                </a:lnSpc>
              </a:pPr>
              <a:r>
                <a:rPr lang="en-US" sz="2000" dirty="0" smtClean="0">
                  <a:solidFill>
                    <a:srgbClr val="FF6600"/>
                  </a:solidFill>
                  <a:latin typeface="Verdana" charset="0"/>
                </a:rPr>
                <a:t>  </a:t>
              </a:r>
              <a:endParaRPr lang="en-US" sz="4000" dirty="0">
                <a:solidFill>
                  <a:srgbClr val="FF6600"/>
                </a:solidFill>
                <a:latin typeface="Verdana" charset="0"/>
              </a:endParaRPr>
            </a:p>
          </p:txBody>
        </p:sp>
        <p:sp>
          <p:nvSpPr>
            <p:cNvPr id="5" name="Rectangle 10"/>
            <p:cNvSpPr>
              <a:spLocks noChangeArrowheads="1"/>
            </p:cNvSpPr>
            <p:nvPr/>
          </p:nvSpPr>
          <p:spPr bwMode="auto">
            <a:xfrm>
              <a:off x="2819401" y="5016501"/>
              <a:ext cx="5778546" cy="1397000"/>
            </a:xfrm>
            <a:prstGeom prst="rect">
              <a:avLst/>
            </a:prstGeom>
            <a:noFill/>
            <a:ln w="28575">
              <a:solidFill>
                <a:srgbClr val="5DC268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3086101" y="5410201"/>
              <a:ext cx="5257800" cy="590550"/>
              <a:chOff x="3124200" y="5353050"/>
              <a:chExt cx="5257800" cy="590550"/>
            </a:xfrm>
          </p:grpSpPr>
          <p:sp>
            <p:nvSpPr>
              <p:cNvPr id="7" name="Rectangle 6"/>
              <p:cNvSpPr/>
              <p:nvPr/>
            </p:nvSpPr>
            <p:spPr bwMode="auto">
              <a:xfrm>
                <a:off x="3124200" y="5353050"/>
                <a:ext cx="990600" cy="590550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eaLnBrk="0" hangingPunct="0">
                  <a:lnSpc>
                    <a:spcPct val="90000"/>
                  </a:lnSpc>
                </a:pPr>
                <a:r>
                  <a:rPr lang="en-US" sz="3200" dirty="0" smtClean="0">
                    <a:solidFill>
                      <a:srgbClr val="FF6600"/>
                    </a:solidFill>
                    <a:latin typeface="Calibri"/>
                    <a:cs typeface="Calibri"/>
                  </a:rPr>
                  <a:t>Click</a:t>
                </a:r>
                <a:endParaRPr kumimoji="0" lang="en-US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libri"/>
                  <a:cs typeface="Calibri"/>
                </a:endParaRPr>
              </a:p>
            </p:txBody>
          </p:sp>
          <p:sp>
            <p:nvSpPr>
              <p:cNvPr id="8" name="Rectangle 7"/>
              <p:cNvSpPr/>
              <p:nvPr/>
            </p:nvSpPr>
            <p:spPr bwMode="auto">
              <a:xfrm>
                <a:off x="4038600" y="5378450"/>
                <a:ext cx="4343400" cy="520700"/>
              </a:xfrm>
              <a:prstGeom prst="rect">
                <a:avLst/>
              </a:prstGeom>
              <a:solidFill>
                <a:srgbClr val="FFFFFF"/>
              </a:solidFill>
              <a:ln w="1905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2800" u="sng" dirty="0" smtClean="0">
                    <a:solidFill>
                      <a:srgbClr val="003366"/>
                    </a:solidFill>
                    <a:latin typeface="Calibri"/>
                    <a:cs typeface="Calibri"/>
                  </a:rPr>
                  <a:t>Re</a:t>
                </a:r>
                <a:r>
                  <a:rPr kumimoji="0" lang="en-US" sz="2800" b="0" i="0" u="sng" strike="noStrike" cap="none" normalizeH="0" baseline="0" dirty="0" smtClean="0">
                    <a:ln>
                      <a:noFill/>
                    </a:ln>
                    <a:solidFill>
                      <a:srgbClr val="003366"/>
                    </a:solidFill>
                    <a:effectLst/>
                    <a:latin typeface="Calibri"/>
                    <a:cs typeface="Calibri"/>
                  </a:rPr>
                  <a:t>gister</a:t>
                </a:r>
                <a:r>
                  <a:rPr kumimoji="0" lang="en-US" sz="2800" b="0" i="0" u="sng" strike="noStrike" cap="none" normalizeH="0" dirty="0" smtClean="0">
                    <a:ln>
                      <a:noFill/>
                    </a:ln>
                    <a:solidFill>
                      <a:srgbClr val="003366"/>
                    </a:solidFill>
                    <a:effectLst/>
                    <a:latin typeface="Calibri"/>
                    <a:cs typeface="Calibri"/>
                  </a:rPr>
                  <a:t> for</a:t>
                </a:r>
                <a:r>
                  <a:rPr kumimoji="0" lang="en-US" sz="2800" b="0" i="0" u="sng" strike="noStrike" cap="none" normalizeH="0" baseline="0" dirty="0" smtClean="0">
                    <a:ln>
                      <a:noFill/>
                    </a:ln>
                    <a:solidFill>
                      <a:srgbClr val="003366"/>
                    </a:solidFill>
                    <a:effectLst/>
                    <a:latin typeface="Calibri"/>
                    <a:cs typeface="Calibri"/>
                  </a:rPr>
                  <a:t> </a:t>
                </a:r>
                <a:r>
                  <a:rPr lang="en-US" sz="2800" u="sng" dirty="0">
                    <a:solidFill>
                      <a:srgbClr val="003366"/>
                    </a:solidFill>
                    <a:latin typeface="Calibri"/>
                    <a:cs typeface="Calibri"/>
                  </a:rPr>
                  <a:t>a</a:t>
                </a:r>
                <a:r>
                  <a:rPr kumimoji="0" lang="en-US" sz="2800" b="0" i="0" u="sng" strike="noStrike" cap="none" normalizeH="0" baseline="0" dirty="0" smtClean="0">
                    <a:ln>
                      <a:noFill/>
                    </a:ln>
                    <a:solidFill>
                      <a:srgbClr val="003366"/>
                    </a:solidFill>
                    <a:effectLst/>
                    <a:latin typeface="Calibri"/>
                    <a:cs typeface="Calibri"/>
                  </a:rPr>
                  <a:t>n NCBI account</a:t>
                </a:r>
                <a:endParaRPr kumimoji="0" lang="en-US" sz="2800" b="0" i="0" u="sng" strike="noStrike" cap="none" normalizeH="0" baseline="0" dirty="0">
                  <a:ln>
                    <a:noFill/>
                  </a:ln>
                  <a:solidFill>
                    <a:srgbClr val="003366"/>
                  </a:solidFill>
                  <a:effectLst/>
                  <a:latin typeface="Calibri"/>
                  <a:cs typeface="Calibri"/>
                </a:endParaRPr>
              </a:p>
            </p:txBody>
          </p:sp>
        </p:grpSp>
      </p:grpSp>
      <p:sp>
        <p:nvSpPr>
          <p:cNvPr id="9" name="AutoShape 10"/>
          <p:cNvSpPr>
            <a:spLocks noChangeArrowheads="1"/>
          </p:cNvSpPr>
          <p:nvPr/>
        </p:nvSpPr>
        <p:spPr bwMode="auto">
          <a:xfrm rot="18741450">
            <a:off x="2435765" y="4619100"/>
            <a:ext cx="320675" cy="1371865"/>
          </a:xfrm>
          <a:prstGeom prst="upArrow">
            <a:avLst>
              <a:gd name="adj1" fmla="val 50000"/>
              <a:gd name="adj2" fmla="val 92949"/>
            </a:avLst>
          </a:prstGeom>
          <a:gradFill rotWithShape="0">
            <a:gsLst>
              <a:gs pos="0">
                <a:srgbClr val="A5E895"/>
              </a:gs>
              <a:gs pos="100000">
                <a:srgbClr val="FFE57B"/>
              </a:gs>
              <a:gs pos="50000">
                <a:schemeClr val="bg1"/>
              </a:gs>
            </a:gsLst>
            <a:path path="rect">
              <a:fillToRect l="50000" t="50000" r="50000" b="50000"/>
            </a:path>
          </a:gradFill>
          <a:ln w="19050" cap="flat" cmpd="sng" algn="ctr">
            <a:solidFill>
              <a:srgbClr val="336699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>
              <a:defRPr/>
            </a:pPr>
            <a:endParaRPr lang="en-US" dirty="0">
              <a:latin typeface="Arial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89463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04-09 at 11.03.3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403098"/>
            <a:ext cx="8080248" cy="605180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 bwMode="auto">
          <a:xfrm>
            <a:off x="2514600" y="5181600"/>
            <a:ext cx="1371600" cy="3810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eneva" pitchFamily="-111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886200" y="2667000"/>
            <a:ext cx="4837633" cy="1911350"/>
            <a:chOff x="3886200" y="2667000"/>
            <a:chExt cx="4837633" cy="1911350"/>
          </a:xfrm>
        </p:grpSpPr>
        <p:sp>
          <p:nvSpPr>
            <p:cNvPr id="5" name="Rectangle 4"/>
            <p:cNvSpPr>
              <a:spLocks noChangeArrowheads="1"/>
            </p:cNvSpPr>
            <p:nvPr/>
          </p:nvSpPr>
          <p:spPr bwMode="auto">
            <a:xfrm>
              <a:off x="3886200" y="2667000"/>
              <a:ext cx="4837633" cy="1911350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336699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>
                <a:lnSpc>
                  <a:spcPct val="120000"/>
                </a:lnSpc>
              </a:pPr>
              <a:r>
                <a:rPr lang="en-US" sz="2000" dirty="0" smtClean="0">
                  <a:solidFill>
                    <a:srgbClr val="FF6600"/>
                  </a:solidFill>
                  <a:latin typeface="Verdana" charset="0"/>
                </a:rPr>
                <a:t>  </a:t>
              </a:r>
              <a:endParaRPr lang="en-US" sz="4000" dirty="0">
                <a:solidFill>
                  <a:srgbClr val="FF6600"/>
                </a:solidFill>
                <a:latin typeface="Verdana" charset="0"/>
              </a:endParaRPr>
            </a:p>
          </p:txBody>
        </p:sp>
        <p:sp>
          <p:nvSpPr>
            <p:cNvPr id="6" name="Rectangle 10"/>
            <p:cNvSpPr>
              <a:spLocks noChangeArrowheads="1"/>
            </p:cNvSpPr>
            <p:nvPr/>
          </p:nvSpPr>
          <p:spPr bwMode="auto">
            <a:xfrm>
              <a:off x="4041230" y="2822575"/>
              <a:ext cx="4527573" cy="1600200"/>
            </a:xfrm>
            <a:prstGeom prst="rect">
              <a:avLst/>
            </a:prstGeom>
            <a:noFill/>
            <a:ln w="28575">
              <a:solidFill>
                <a:srgbClr val="5DC268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  <p:sp>
          <p:nvSpPr>
            <p:cNvPr id="7" name="Rectangle 6"/>
            <p:cNvSpPr/>
            <p:nvPr/>
          </p:nvSpPr>
          <p:spPr bwMode="auto">
            <a:xfrm>
              <a:off x="5238217" y="3032125"/>
              <a:ext cx="2133600" cy="59055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hangingPunct="0">
                <a:lnSpc>
                  <a:spcPct val="90000"/>
                </a:lnSpc>
              </a:pPr>
              <a:r>
                <a:rPr lang="en-US" sz="3000" dirty="0" smtClean="0">
                  <a:solidFill>
                    <a:srgbClr val="FF6600"/>
                  </a:solidFill>
                  <a:latin typeface="Calibri"/>
                  <a:cs typeface="Calibri"/>
                </a:rPr>
                <a:t>Fill out form</a:t>
              </a:r>
              <a:endParaRPr kumimoji="0" lang="en-US" sz="3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cs typeface="Calibri"/>
              </a:endParaRPr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4243383" y="3698875"/>
              <a:ext cx="4062417" cy="520700"/>
              <a:chOff x="4243383" y="3698875"/>
              <a:chExt cx="4062417" cy="520700"/>
            </a:xfrm>
          </p:grpSpPr>
          <p:sp>
            <p:nvSpPr>
              <p:cNvPr id="9" name="Rectangle 8"/>
              <p:cNvSpPr/>
              <p:nvPr/>
            </p:nvSpPr>
            <p:spPr bwMode="auto">
              <a:xfrm>
                <a:off x="5867400" y="3698875"/>
                <a:ext cx="2438400" cy="520700"/>
              </a:xfrm>
              <a:prstGeom prst="rect">
                <a:avLst/>
              </a:prstGeom>
              <a:solidFill>
                <a:srgbClr val="336699"/>
              </a:solidFill>
              <a:ln w="1905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2800" dirty="0" smtClean="0">
                    <a:solidFill>
                      <a:schemeClr val="bg1"/>
                    </a:solidFill>
                    <a:latin typeface="Calibri"/>
                    <a:cs typeface="Calibri"/>
                  </a:rPr>
                  <a:t>Create </a:t>
                </a:r>
                <a:r>
                  <a:rPr kumimoji="0" lang="en-US" sz="2800" b="0" i="0" strike="noStrike" cap="none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Calibri"/>
                    <a:cs typeface="Calibri"/>
                  </a:rPr>
                  <a:t>account</a:t>
                </a:r>
                <a:endParaRPr kumimoji="0" lang="en-US" sz="2800" b="0" i="0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Calibri"/>
                  <a:cs typeface="Calibri"/>
                </a:endParaRPr>
              </a:p>
            </p:txBody>
          </p:sp>
          <p:sp>
            <p:nvSpPr>
              <p:cNvPr id="10" name="Rectangle 9"/>
              <p:cNvSpPr/>
              <p:nvPr/>
            </p:nvSpPr>
            <p:spPr bwMode="auto">
              <a:xfrm>
                <a:off x="4243383" y="3773488"/>
                <a:ext cx="1600200" cy="371474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eaLnBrk="0" hangingPunct="0">
                  <a:lnSpc>
                    <a:spcPct val="70000"/>
                  </a:lnSpc>
                </a:pPr>
                <a:r>
                  <a:rPr lang="en-US" sz="3000" dirty="0" smtClean="0">
                    <a:solidFill>
                      <a:srgbClr val="FF6600"/>
                    </a:solidFill>
                    <a:latin typeface="Calibri"/>
                    <a:cs typeface="Calibri"/>
                  </a:rPr>
                  <a:t>and click</a:t>
                </a:r>
                <a:endParaRPr kumimoji="0" lang="en-US" sz="3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libri"/>
                  <a:cs typeface="Calibri"/>
                </a:endParaRPr>
              </a:p>
            </p:txBody>
          </p:sp>
        </p:grpSp>
      </p:grpSp>
      <p:sp>
        <p:nvSpPr>
          <p:cNvPr id="11" name="AutoShape 10"/>
          <p:cNvSpPr>
            <a:spLocks noChangeArrowheads="1"/>
          </p:cNvSpPr>
          <p:nvPr/>
        </p:nvSpPr>
        <p:spPr bwMode="auto">
          <a:xfrm rot="12709754">
            <a:off x="3786936" y="4064360"/>
            <a:ext cx="320675" cy="1881999"/>
          </a:xfrm>
          <a:prstGeom prst="upArrow">
            <a:avLst>
              <a:gd name="adj1" fmla="val 50000"/>
              <a:gd name="adj2" fmla="val 92949"/>
            </a:avLst>
          </a:prstGeom>
          <a:gradFill rotWithShape="0">
            <a:gsLst>
              <a:gs pos="0">
                <a:srgbClr val="A5E895"/>
              </a:gs>
              <a:gs pos="100000">
                <a:srgbClr val="FFE57B"/>
              </a:gs>
              <a:gs pos="50000">
                <a:schemeClr val="bg1"/>
              </a:gs>
            </a:gsLst>
            <a:path path="rect">
              <a:fillToRect l="50000" t="50000" r="50000" b="50000"/>
            </a:path>
          </a:gradFill>
          <a:ln w="19050" cap="flat" cmpd="sng" algn="ctr">
            <a:solidFill>
              <a:srgbClr val="336699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>
              <a:defRPr/>
            </a:pPr>
            <a:endParaRPr lang="en-US" dirty="0">
              <a:latin typeface="Arial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68818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441325" y="457200"/>
            <a:ext cx="8261349" cy="87205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hangingPunct="1">
              <a:lnSpc>
                <a:spcPct val="80000"/>
              </a:lnSpc>
              <a:defRPr/>
            </a:pPr>
            <a:r>
              <a:rPr lang="en-US" sz="4000" i="1" dirty="0" smtClean="0">
                <a:solidFill>
                  <a:srgbClr val="3366FF"/>
                </a:solidFill>
                <a:latin typeface="Times New Roman"/>
                <a:cs typeface="Times New Roman"/>
              </a:rPr>
              <a:t>Verifying your MY NCBI Account</a:t>
            </a:r>
            <a:endParaRPr lang="en-US" sz="4000" i="1" dirty="0">
              <a:solidFill>
                <a:srgbClr val="3366FF"/>
              </a:solidFill>
              <a:latin typeface="Times New Roman"/>
              <a:cs typeface="Times New Roman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86268" y="194733"/>
            <a:ext cx="8779932" cy="6434668"/>
          </a:xfrm>
          <a:prstGeom prst="rect">
            <a:avLst/>
          </a:prstGeom>
          <a:noFill/>
          <a:ln w="38100" cmpd="dbl">
            <a:solidFill>
              <a:srgbClr val="3366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57200" y="1752600"/>
            <a:ext cx="8229600" cy="358140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457200" eaLnBrk="1" hangingPunct="1">
              <a:lnSpc>
                <a:spcPct val="130000"/>
              </a:lnSpc>
              <a:defRPr/>
            </a:pPr>
            <a:r>
              <a:rPr lang="en-US" sz="3200" dirty="0" smtClean="0">
                <a:solidFill>
                  <a:srgbClr val="3366FF"/>
                </a:solidFill>
                <a:latin typeface="Calibri"/>
                <a:cs typeface="Calibri"/>
              </a:rPr>
              <a:t>Open the email you used in the account:</a:t>
            </a:r>
          </a:p>
          <a:p>
            <a:pPr defTabSz="457200" eaLnBrk="1" hangingPunct="1">
              <a:lnSpc>
                <a:spcPct val="130000"/>
              </a:lnSpc>
              <a:defRPr/>
            </a:pPr>
            <a:r>
              <a:rPr lang="en-US" sz="2400" dirty="0" smtClean="0">
                <a:solidFill>
                  <a:srgbClr val="3366FF"/>
                </a:solidFill>
                <a:latin typeface="Calibri"/>
                <a:cs typeface="Calibri"/>
              </a:rPr>
              <a:t>	1) Locate the link from NCBI</a:t>
            </a:r>
          </a:p>
          <a:p>
            <a:pPr defTabSz="457200" eaLnBrk="1" hangingPunct="1">
              <a:lnSpc>
                <a:spcPct val="130000"/>
              </a:lnSpc>
              <a:defRPr/>
            </a:pPr>
            <a:r>
              <a:rPr lang="en-US" dirty="0">
                <a:solidFill>
                  <a:srgbClr val="3366FF"/>
                </a:solidFill>
                <a:latin typeface="Calibri"/>
                <a:cs typeface="Calibri"/>
              </a:rPr>
              <a:t>	</a:t>
            </a:r>
            <a:r>
              <a:rPr lang="en-US" dirty="0" smtClean="0">
                <a:solidFill>
                  <a:srgbClr val="3366FF"/>
                </a:solidFill>
                <a:latin typeface="Calibri"/>
                <a:cs typeface="Calibri"/>
              </a:rPr>
              <a:t>2</a:t>
            </a:r>
            <a:r>
              <a:rPr lang="en-US" smtClean="0">
                <a:solidFill>
                  <a:srgbClr val="3366FF"/>
                </a:solidFill>
                <a:latin typeface="Calibri"/>
                <a:cs typeface="Calibri"/>
              </a:rPr>
              <a:t>) Click </a:t>
            </a:r>
            <a:r>
              <a:rPr lang="en-US" dirty="0" smtClean="0">
                <a:solidFill>
                  <a:srgbClr val="3366FF"/>
                </a:solidFill>
                <a:latin typeface="Calibri"/>
                <a:cs typeface="Calibri"/>
              </a:rPr>
              <a:t>the link</a:t>
            </a:r>
          </a:p>
          <a:p>
            <a:pPr defTabSz="457200" eaLnBrk="1" hangingPunct="1">
              <a:lnSpc>
                <a:spcPct val="130000"/>
              </a:lnSpc>
              <a:defRPr/>
            </a:pPr>
            <a:r>
              <a:rPr lang="en-US" sz="2400" dirty="0">
                <a:solidFill>
                  <a:srgbClr val="3366FF"/>
                </a:solidFill>
                <a:latin typeface="Calibri"/>
                <a:cs typeface="Calibri"/>
              </a:rPr>
              <a:t>	</a:t>
            </a:r>
            <a:r>
              <a:rPr lang="en-US" sz="2400" dirty="0" smtClean="0">
                <a:solidFill>
                  <a:srgbClr val="3366FF"/>
                </a:solidFill>
                <a:latin typeface="Calibri"/>
                <a:cs typeface="Calibri"/>
              </a:rPr>
              <a:t>3) Tells NCBI you are a real user requesting the account</a:t>
            </a:r>
          </a:p>
          <a:p>
            <a:pPr defTabSz="457200" eaLnBrk="1" hangingPunct="1">
              <a:lnSpc>
                <a:spcPct val="130000"/>
              </a:lnSpc>
              <a:defRPr/>
            </a:pPr>
            <a:r>
              <a:rPr lang="en-US" dirty="0">
                <a:solidFill>
                  <a:srgbClr val="3366FF"/>
                </a:solidFill>
                <a:latin typeface="Calibri"/>
                <a:cs typeface="Calibri"/>
              </a:rPr>
              <a:t>	</a:t>
            </a:r>
            <a:r>
              <a:rPr lang="en-US" dirty="0" smtClean="0">
                <a:solidFill>
                  <a:srgbClr val="3366FF"/>
                </a:solidFill>
                <a:latin typeface="Calibri"/>
                <a:cs typeface="Calibri"/>
              </a:rPr>
              <a:t>	(not computer generated)</a:t>
            </a:r>
          </a:p>
          <a:p>
            <a:pPr defTabSz="457200" eaLnBrk="1" hangingPunct="1">
              <a:lnSpc>
                <a:spcPct val="130000"/>
              </a:lnSpc>
              <a:defRPr/>
            </a:pPr>
            <a:r>
              <a:rPr lang="en-US" sz="2400" dirty="0" smtClean="0">
                <a:solidFill>
                  <a:srgbClr val="3366FF"/>
                </a:solidFill>
                <a:latin typeface="Calibri"/>
                <a:cs typeface="Calibri"/>
              </a:rPr>
              <a:t>	4) Your user name will now appear on the top right-hand side</a:t>
            </a:r>
          </a:p>
        </p:txBody>
      </p:sp>
    </p:spTree>
    <p:extLst>
      <p:ext uri="{BB962C8B-B14F-4D97-AF65-F5344CB8AC3E}">
        <p14:creationId xmlns:p14="http://schemas.microsoft.com/office/powerpoint/2010/main" val="1506883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70700" y="1671320"/>
            <a:ext cx="8602599" cy="4152773"/>
            <a:chOff x="294642" y="1305560"/>
            <a:chExt cx="8602599" cy="4152773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642" y="1305941"/>
              <a:ext cx="8602599" cy="4152392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 bwMode="auto">
            <a:xfrm>
              <a:off x="6400800" y="1305560"/>
              <a:ext cx="1371600" cy="228600"/>
            </a:xfrm>
            <a:prstGeom prst="rect">
              <a:avLst/>
            </a:prstGeom>
            <a:solidFill>
              <a:srgbClr val="33669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sz="1400" u="sng" dirty="0">
                  <a:solidFill>
                    <a:schemeClr val="bg1"/>
                  </a:solidFill>
                  <a:latin typeface="Calibri" charset="0"/>
                  <a:ea typeface="Calibri" charset="0"/>
                  <a:cs typeface="Calibri" charset="0"/>
                </a:rPr>
                <a:t>Your user name</a:t>
              </a:r>
            </a:p>
            <a:p>
              <a:pPr algn="ctr" eaLnBrk="0" hangingPunct="0"/>
              <a:endParaRPr lang="en-US" sz="1400" dirty="0">
                <a:latin typeface="Calibri" charset="0"/>
                <a:ea typeface="Calibri" charset="0"/>
                <a:cs typeface="Calibri" charset="0"/>
              </a:endParaRPr>
            </a:p>
          </p:txBody>
        </p:sp>
      </p:grpSp>
      <p:sp>
        <p:nvSpPr>
          <p:cNvPr id="5" name="Rounded Rectangular Callout 4"/>
          <p:cNvSpPr/>
          <p:nvPr/>
        </p:nvSpPr>
        <p:spPr bwMode="auto">
          <a:xfrm>
            <a:off x="2667000" y="609600"/>
            <a:ext cx="2895600" cy="688434"/>
          </a:xfrm>
          <a:prstGeom prst="wedgeRoundRectCallout">
            <a:avLst>
              <a:gd name="adj1" fmla="val 78712"/>
              <a:gd name="adj2" fmla="val 122567"/>
              <a:gd name="adj3" fmla="val 16667"/>
            </a:avLst>
          </a:prstGeom>
          <a:solidFill>
            <a:schemeClr val="bg1"/>
          </a:solidFill>
          <a:ln w="57150" cap="flat" cmpd="sng" algn="ctr">
            <a:solidFill>
              <a:srgbClr val="0096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336699"/>
                </a:solidFill>
                <a:effectLst/>
                <a:latin typeface="Geneva" pitchFamily="-111" charset="0"/>
              </a:rPr>
              <a:t>Your username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rgbClr val="336699"/>
              </a:solidFill>
              <a:effectLst/>
              <a:latin typeface="Geneva" pitchFamily="-111" charset="0"/>
            </a:endParaRPr>
          </a:p>
        </p:txBody>
      </p:sp>
      <p:sp>
        <p:nvSpPr>
          <p:cNvPr id="6" name="Rounded Rectangular Callout 5"/>
          <p:cNvSpPr/>
          <p:nvPr/>
        </p:nvSpPr>
        <p:spPr bwMode="auto">
          <a:xfrm>
            <a:off x="5786120" y="331479"/>
            <a:ext cx="3124200" cy="841248"/>
          </a:xfrm>
          <a:prstGeom prst="wedgeRoundRectCallout">
            <a:avLst>
              <a:gd name="adj1" fmla="val 17168"/>
              <a:gd name="adj2" fmla="val 117588"/>
              <a:gd name="adj3" fmla="val 16667"/>
            </a:avLst>
          </a:prstGeom>
          <a:solidFill>
            <a:schemeClr val="bg1"/>
          </a:solidFill>
          <a:ln w="57150" cap="flat" cmpd="sng" algn="ctr">
            <a:solidFill>
              <a:srgbClr val="0096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rgbClr val="5DC268"/>
                </a:solidFill>
                <a:effectLst/>
                <a:latin typeface="Calibri"/>
                <a:cs typeface="Calibri"/>
              </a:rPr>
              <a:t>Click </a:t>
            </a:r>
            <a:r>
              <a:rPr kumimoji="0" lang="en-US" sz="3600" b="0" i="0" u="sng" strike="noStrike" cap="none" normalizeH="0" baseline="0" dirty="0" smtClean="0">
                <a:ln>
                  <a:noFill/>
                </a:ln>
                <a:solidFill>
                  <a:srgbClr val="5DC268"/>
                </a:solidFill>
                <a:effectLst/>
                <a:latin typeface="Calibri"/>
                <a:cs typeface="Calibri"/>
              </a:rPr>
              <a:t>My NCBI</a:t>
            </a:r>
            <a:endParaRPr kumimoji="0" lang="en-US" sz="3600" b="0" i="0" u="sng" strike="noStrike" cap="none" normalizeH="0" baseline="0" dirty="0">
              <a:ln>
                <a:noFill/>
              </a:ln>
              <a:solidFill>
                <a:srgbClr val="5DC268"/>
              </a:solidFill>
              <a:effectLst/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46447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79388" y="160338"/>
            <a:ext cx="8774112" cy="6529387"/>
          </a:xfrm>
          <a:prstGeom prst="rect">
            <a:avLst/>
          </a:prstGeom>
          <a:noFill/>
          <a:ln w="57150" cmpd="thickThin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542290" y="2625481"/>
            <a:ext cx="8062988" cy="1598119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70000"/>
              </a:lnSpc>
              <a:defRPr/>
            </a:pPr>
            <a:r>
              <a:rPr lang="en-US" sz="6600" i="1" smtClean="0">
                <a:latin typeface="Times New Roman"/>
                <a:cs typeface="Times New Roman"/>
              </a:rPr>
              <a:t>Library Home Page</a:t>
            </a:r>
            <a:endParaRPr lang="en-US" sz="6600" i="1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36780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4-08-25 at 5.46.4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728" y="367792"/>
            <a:ext cx="7154672" cy="5604256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979928" y="5334000"/>
            <a:ext cx="3810000" cy="1219200"/>
            <a:chOff x="2286000" y="4572000"/>
            <a:chExt cx="3810000" cy="1219200"/>
          </a:xfrm>
        </p:grpSpPr>
        <p:sp>
          <p:nvSpPr>
            <p:cNvPr id="4" name="Rounded Rectangle 3"/>
            <p:cNvSpPr/>
            <p:nvPr/>
          </p:nvSpPr>
          <p:spPr bwMode="auto">
            <a:xfrm>
              <a:off x="2286000" y="4572000"/>
              <a:ext cx="3810000" cy="1219200"/>
            </a:xfrm>
            <a:prstGeom prst="roundRect">
              <a:avLst>
                <a:gd name="adj" fmla="val 13889"/>
              </a:avLst>
            </a:prstGeom>
            <a:solidFill>
              <a:srgbClr val="FFFFFF"/>
            </a:solidFill>
            <a:ln w="57150" cap="flat" cmpd="sng" algn="ctr">
              <a:solidFill>
                <a:srgbClr val="285D9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eaLnBrk="0" hangingPunct="0">
                <a:defRPr/>
              </a:pPr>
              <a:endParaRPr lang="en-US" dirty="0">
                <a:solidFill>
                  <a:srgbClr val="FFFFFF"/>
                </a:solidFill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sp>
          <p:nvSpPr>
            <p:cNvPr id="5" name="Rounded Rectangle 4"/>
            <p:cNvSpPr/>
            <p:nvPr/>
          </p:nvSpPr>
          <p:spPr bwMode="auto">
            <a:xfrm>
              <a:off x="2438400" y="4724400"/>
              <a:ext cx="3505200" cy="914400"/>
            </a:xfrm>
            <a:prstGeom prst="roundRect">
              <a:avLst/>
            </a:prstGeom>
            <a:noFill/>
            <a:ln w="28575" cap="flat" cmpd="sng" algn="ctr">
              <a:solidFill>
                <a:srgbClr val="6DD6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eaLnBrk="0" hangingPunct="0">
                <a:defRPr/>
              </a:pPr>
              <a:endParaRPr lang="en-US" dirty="0">
                <a:solidFill>
                  <a:srgbClr val="FFFFFF"/>
                </a:solidFill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sp>
          <p:nvSpPr>
            <p:cNvPr id="6" name="Rectangle 33"/>
            <p:cNvSpPr>
              <a:spLocks noChangeArrowheads="1"/>
            </p:cNvSpPr>
            <p:nvPr/>
          </p:nvSpPr>
          <p:spPr bwMode="auto">
            <a:xfrm>
              <a:off x="2628900" y="4876800"/>
              <a:ext cx="3124199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2800" dirty="0" smtClean="0">
                  <a:solidFill>
                    <a:srgbClr val="FF8411"/>
                  </a:solidFill>
                  <a:latin typeface="Calibri"/>
                  <a:ea typeface="Verdana" charset="0"/>
                  <a:cs typeface="Calibri"/>
                </a:rPr>
                <a:t>Click </a:t>
              </a:r>
              <a:r>
                <a:rPr lang="en-US" sz="2800" u="sng" dirty="0" smtClean="0">
                  <a:solidFill>
                    <a:srgbClr val="0000FF"/>
                  </a:solidFill>
                  <a:latin typeface="Calibri"/>
                  <a:ea typeface="Verdana" charset="0"/>
                  <a:cs typeface="Calibri"/>
                </a:rPr>
                <a:t>Manage Filters</a:t>
              </a:r>
              <a:endParaRPr lang="en-US" sz="2800" u="sng" dirty="0">
                <a:solidFill>
                  <a:srgbClr val="0000FF"/>
                </a:solidFill>
                <a:latin typeface="Calibri"/>
                <a:ea typeface="Verdana" charset="0"/>
                <a:cs typeface="Calibri"/>
              </a:endParaRPr>
            </a:p>
          </p:txBody>
        </p:sp>
      </p:grpSp>
      <p:sp>
        <p:nvSpPr>
          <p:cNvPr id="7" name="AutoShape 10"/>
          <p:cNvSpPr>
            <a:spLocks noChangeArrowheads="1"/>
          </p:cNvSpPr>
          <p:nvPr/>
        </p:nvSpPr>
        <p:spPr bwMode="auto">
          <a:xfrm rot="3400476">
            <a:off x="6157462" y="4502932"/>
            <a:ext cx="299772" cy="1413974"/>
          </a:xfrm>
          <a:prstGeom prst="upArrow">
            <a:avLst>
              <a:gd name="adj1" fmla="val 50000"/>
              <a:gd name="adj2" fmla="val 85549"/>
            </a:avLst>
          </a:prstGeom>
          <a:gradFill rotWithShape="0">
            <a:gsLst>
              <a:gs pos="0">
                <a:srgbClr val="A5E895"/>
              </a:gs>
              <a:gs pos="100000">
                <a:srgbClr val="FFE57B"/>
              </a:gs>
              <a:gs pos="50000">
                <a:schemeClr val="bg1"/>
              </a:gs>
            </a:gsLst>
            <a:path path="rect">
              <a:fillToRect l="50000" t="50000" r="50000" b="50000"/>
            </a:path>
          </a:gradFill>
          <a:ln w="19050" cap="flat" cmpd="sng" algn="ctr">
            <a:solidFill>
              <a:srgbClr val="336699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>
              <a:defRPr/>
            </a:pPr>
            <a:endParaRPr lang="en-US" dirty="0">
              <a:latin typeface="Arial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04058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/>
        </p:nvGrpSpPr>
        <p:grpSpPr>
          <a:xfrm>
            <a:off x="344678" y="914400"/>
            <a:ext cx="8454644" cy="5518404"/>
            <a:chOff x="344678" y="958596"/>
            <a:chExt cx="8454644" cy="5518404"/>
          </a:xfrm>
        </p:grpSpPr>
        <p:pic>
          <p:nvPicPr>
            <p:cNvPr id="2" name="Picture 1" descr="Screen Shot 2015-04-09 at 2.34.26 PM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678" y="958596"/>
              <a:ext cx="8454644" cy="5518404"/>
            </a:xfrm>
            <a:prstGeom prst="rect">
              <a:avLst/>
            </a:prstGeom>
          </p:spPr>
        </p:pic>
        <p:cxnSp>
          <p:nvCxnSpPr>
            <p:cNvPr id="14" name="Straight Connector 13"/>
            <p:cNvCxnSpPr/>
            <p:nvPr/>
          </p:nvCxnSpPr>
          <p:spPr bwMode="auto">
            <a:xfrm>
              <a:off x="7239000" y="1066800"/>
              <a:ext cx="381000" cy="0"/>
            </a:xfrm>
            <a:prstGeom prst="line">
              <a:avLst/>
            </a:prstGeom>
            <a:solidFill>
              <a:schemeClr val="accent1"/>
            </a:solidFill>
            <a:ln w="136525" cap="flat" cmpd="sng" algn="ctr">
              <a:solidFill>
                <a:srgbClr val="336699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8" name="Group 17"/>
          <p:cNvGrpSpPr/>
          <p:nvPr/>
        </p:nvGrpSpPr>
        <p:grpSpPr>
          <a:xfrm>
            <a:off x="2177844" y="310098"/>
            <a:ext cx="3124200" cy="1219200"/>
            <a:chOff x="1905000" y="381000"/>
            <a:chExt cx="3124200" cy="1219200"/>
          </a:xfrm>
        </p:grpSpPr>
        <p:sp>
          <p:nvSpPr>
            <p:cNvPr id="19" name="Rounded Rectangle 18"/>
            <p:cNvSpPr/>
            <p:nvPr/>
          </p:nvSpPr>
          <p:spPr bwMode="auto">
            <a:xfrm>
              <a:off x="1905000" y="381000"/>
              <a:ext cx="3124200" cy="1219200"/>
            </a:xfrm>
            <a:prstGeom prst="roundRect">
              <a:avLst>
                <a:gd name="adj" fmla="val 13889"/>
              </a:avLst>
            </a:prstGeom>
            <a:solidFill>
              <a:srgbClr val="FFFFFF"/>
            </a:solidFill>
            <a:ln w="57150" cap="flat" cmpd="sng" algn="ctr">
              <a:solidFill>
                <a:srgbClr val="285D9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eaLnBrk="0" hangingPunct="0">
                <a:defRPr/>
              </a:pPr>
              <a:endParaRPr lang="en-US" dirty="0">
                <a:solidFill>
                  <a:srgbClr val="FFFFFF"/>
                </a:solidFill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sp>
          <p:nvSpPr>
            <p:cNvPr id="20" name="Rounded Rectangle 19"/>
            <p:cNvSpPr/>
            <p:nvPr/>
          </p:nvSpPr>
          <p:spPr bwMode="auto">
            <a:xfrm>
              <a:off x="2057400" y="533400"/>
              <a:ext cx="2819400" cy="914400"/>
            </a:xfrm>
            <a:prstGeom prst="roundRect">
              <a:avLst/>
            </a:prstGeom>
            <a:noFill/>
            <a:ln w="28575" cap="flat" cmpd="sng" algn="ctr">
              <a:solidFill>
                <a:srgbClr val="6DD6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eaLnBrk="0" hangingPunct="0">
                <a:defRPr/>
              </a:pPr>
              <a:endParaRPr lang="en-US" dirty="0">
                <a:solidFill>
                  <a:srgbClr val="FFFFFF"/>
                </a:solidFill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sp>
          <p:nvSpPr>
            <p:cNvPr id="21" name="Rectangle 33"/>
            <p:cNvSpPr>
              <a:spLocks noChangeArrowheads="1"/>
            </p:cNvSpPr>
            <p:nvPr/>
          </p:nvSpPr>
          <p:spPr bwMode="auto">
            <a:xfrm>
              <a:off x="2209799" y="685800"/>
              <a:ext cx="2514601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2800" dirty="0" smtClean="0">
                  <a:solidFill>
                    <a:srgbClr val="FF8411"/>
                  </a:solidFill>
                  <a:latin typeface="Calibri"/>
                  <a:ea typeface="Verdana" charset="0"/>
                  <a:cs typeface="Calibri"/>
                </a:rPr>
                <a:t>Select database</a:t>
              </a:r>
              <a:endParaRPr lang="en-US" sz="2800" u="sng" dirty="0">
                <a:solidFill>
                  <a:srgbClr val="0000FF"/>
                </a:solidFill>
                <a:latin typeface="Calibri"/>
                <a:ea typeface="Verdana" charset="0"/>
                <a:cs typeface="Calibri"/>
              </a:endParaRPr>
            </a:p>
          </p:txBody>
        </p:sp>
      </p:grpSp>
      <p:sp>
        <p:nvSpPr>
          <p:cNvPr id="22" name="AutoShape 10"/>
          <p:cNvSpPr>
            <a:spLocks noChangeArrowheads="1"/>
          </p:cNvSpPr>
          <p:nvPr/>
        </p:nvSpPr>
        <p:spPr bwMode="auto">
          <a:xfrm rot="7242416">
            <a:off x="5304556" y="791075"/>
            <a:ext cx="299772" cy="1413974"/>
          </a:xfrm>
          <a:prstGeom prst="upArrow">
            <a:avLst>
              <a:gd name="adj1" fmla="val 50000"/>
              <a:gd name="adj2" fmla="val 85549"/>
            </a:avLst>
          </a:prstGeom>
          <a:gradFill rotWithShape="0">
            <a:gsLst>
              <a:gs pos="0">
                <a:srgbClr val="A5E895"/>
              </a:gs>
              <a:gs pos="100000">
                <a:srgbClr val="FFE57B"/>
              </a:gs>
              <a:gs pos="50000">
                <a:schemeClr val="bg1"/>
              </a:gs>
            </a:gsLst>
            <a:path path="rect">
              <a:fillToRect l="50000" t="50000" r="50000" b="50000"/>
            </a:path>
          </a:gradFill>
          <a:ln w="19050" cap="flat" cmpd="sng" algn="ctr">
            <a:solidFill>
              <a:srgbClr val="336699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>
              <a:defRPr/>
            </a:pPr>
            <a:endParaRPr lang="en-US" dirty="0">
              <a:latin typeface="Arial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533400" y="4114800"/>
            <a:ext cx="3809999" cy="990600"/>
            <a:chOff x="533400" y="4114800"/>
            <a:chExt cx="3809999" cy="990600"/>
          </a:xfrm>
        </p:grpSpPr>
        <p:sp>
          <p:nvSpPr>
            <p:cNvPr id="24" name="Rounded Rectangle 23"/>
            <p:cNvSpPr/>
            <p:nvPr/>
          </p:nvSpPr>
          <p:spPr bwMode="auto">
            <a:xfrm>
              <a:off x="533400" y="4114800"/>
              <a:ext cx="3809999" cy="990600"/>
            </a:xfrm>
            <a:prstGeom prst="roundRect">
              <a:avLst>
                <a:gd name="adj" fmla="val 13889"/>
              </a:avLst>
            </a:prstGeom>
            <a:solidFill>
              <a:srgbClr val="FFFFFF"/>
            </a:solidFill>
            <a:ln w="57150" cap="flat" cmpd="sng" algn="ctr">
              <a:solidFill>
                <a:srgbClr val="285D9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eaLnBrk="0" hangingPunct="0">
                <a:defRPr/>
              </a:pPr>
              <a:endParaRPr lang="en-US" dirty="0">
                <a:solidFill>
                  <a:srgbClr val="FFFFFF"/>
                </a:solidFill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sp>
          <p:nvSpPr>
            <p:cNvPr id="25" name="Rounded Rectangle 24"/>
            <p:cNvSpPr/>
            <p:nvPr/>
          </p:nvSpPr>
          <p:spPr bwMode="auto">
            <a:xfrm>
              <a:off x="720182" y="4267200"/>
              <a:ext cx="3436434" cy="685800"/>
            </a:xfrm>
            <a:prstGeom prst="roundRect">
              <a:avLst/>
            </a:prstGeom>
            <a:noFill/>
            <a:ln w="28575" cap="flat" cmpd="sng" algn="ctr">
              <a:solidFill>
                <a:srgbClr val="6DD6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eaLnBrk="0" hangingPunct="0">
                <a:defRPr/>
              </a:pPr>
              <a:endParaRPr lang="en-US" dirty="0">
                <a:solidFill>
                  <a:srgbClr val="FFFFFF"/>
                </a:solidFill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sp>
          <p:nvSpPr>
            <p:cNvPr id="26" name="Rectangle 33"/>
            <p:cNvSpPr>
              <a:spLocks noChangeArrowheads="1"/>
            </p:cNvSpPr>
            <p:nvPr/>
          </p:nvSpPr>
          <p:spPr bwMode="auto">
            <a:xfrm>
              <a:off x="820039" y="4348490"/>
              <a:ext cx="3236722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2800" smtClean="0">
                  <a:solidFill>
                    <a:srgbClr val="FF8411"/>
                  </a:solidFill>
                  <a:latin typeface="Calibri"/>
                  <a:ea typeface="Verdana" charset="0"/>
                  <a:cs typeface="Calibri"/>
                </a:rPr>
                <a:t>Select up to 15 </a:t>
              </a:r>
              <a:r>
                <a:rPr lang="en-US" sz="2800" dirty="0" smtClean="0">
                  <a:solidFill>
                    <a:srgbClr val="FF8411"/>
                  </a:solidFill>
                  <a:latin typeface="Calibri"/>
                  <a:ea typeface="Verdana" charset="0"/>
                  <a:cs typeface="Calibri"/>
                </a:rPr>
                <a:t>filters</a:t>
              </a:r>
              <a:endParaRPr lang="en-US" sz="2800" u="sng" dirty="0">
                <a:solidFill>
                  <a:srgbClr val="0000FF"/>
                </a:solidFill>
                <a:latin typeface="Calibri"/>
                <a:ea typeface="Verdana" charset="0"/>
                <a:cs typeface="Calibri"/>
              </a:endParaRPr>
            </a:p>
          </p:txBody>
        </p:sp>
      </p:grpSp>
      <p:sp>
        <p:nvSpPr>
          <p:cNvPr id="27" name="Rounded Rectangle 26"/>
          <p:cNvSpPr>
            <a:spLocks noChangeArrowheads="1"/>
          </p:cNvSpPr>
          <p:nvPr/>
        </p:nvSpPr>
        <p:spPr bwMode="auto">
          <a:xfrm>
            <a:off x="4572000" y="4038600"/>
            <a:ext cx="457200" cy="3810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38100">
            <a:solidFill>
              <a:srgbClr val="FF66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r>
              <a:rPr lang="en-US" sz="1800" b="1" dirty="0">
                <a:solidFill>
                  <a:srgbClr val="FF6600"/>
                </a:solidFill>
                <a:latin typeface="Zapf Dingbats" charset="2"/>
                <a:ea typeface="Zapf Dingbats" charset="2"/>
                <a:cs typeface="Zapf Dingbats" charset="2"/>
              </a:rPr>
              <a:t>✔</a:t>
            </a:r>
            <a:endParaRPr lang="en-US" sz="1800" b="1" dirty="0">
              <a:solidFill>
                <a:srgbClr val="FF6600"/>
              </a:solidFill>
              <a:latin typeface="Verdana" charset="0"/>
              <a:ea typeface="Verdana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5251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7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340360" y="958596"/>
            <a:ext cx="8463280" cy="5518404"/>
            <a:chOff x="340360" y="669798"/>
            <a:chExt cx="8463280" cy="5518404"/>
          </a:xfrm>
        </p:grpSpPr>
        <p:pic>
          <p:nvPicPr>
            <p:cNvPr id="2" name="Picture 1" descr="Screen Shot 2015-04-09 at 2.37.34 P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360" y="669798"/>
              <a:ext cx="8463280" cy="5518404"/>
            </a:xfrm>
            <a:prstGeom prst="rect">
              <a:avLst/>
            </a:prstGeom>
          </p:spPr>
        </p:pic>
        <p:cxnSp>
          <p:nvCxnSpPr>
            <p:cNvPr id="8" name="Straight Connector 7"/>
            <p:cNvCxnSpPr/>
            <p:nvPr/>
          </p:nvCxnSpPr>
          <p:spPr bwMode="auto">
            <a:xfrm>
              <a:off x="7239000" y="762000"/>
              <a:ext cx="381000" cy="0"/>
            </a:xfrm>
            <a:prstGeom prst="line">
              <a:avLst/>
            </a:prstGeom>
            <a:solidFill>
              <a:schemeClr val="accent1"/>
            </a:solidFill>
            <a:ln w="171450" cap="flat" cmpd="sng" algn="ctr">
              <a:solidFill>
                <a:srgbClr val="336699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9" name="Group 8"/>
          <p:cNvGrpSpPr/>
          <p:nvPr/>
        </p:nvGrpSpPr>
        <p:grpSpPr>
          <a:xfrm>
            <a:off x="914400" y="3870198"/>
            <a:ext cx="2971800" cy="1219200"/>
            <a:chOff x="914400" y="3962400"/>
            <a:chExt cx="2971800" cy="1219200"/>
          </a:xfrm>
        </p:grpSpPr>
        <p:sp>
          <p:nvSpPr>
            <p:cNvPr id="10" name="Rounded Rectangle 9"/>
            <p:cNvSpPr/>
            <p:nvPr/>
          </p:nvSpPr>
          <p:spPr bwMode="auto">
            <a:xfrm>
              <a:off x="914400" y="3962400"/>
              <a:ext cx="2971800" cy="1219200"/>
            </a:xfrm>
            <a:prstGeom prst="roundRect">
              <a:avLst>
                <a:gd name="adj" fmla="val 13889"/>
              </a:avLst>
            </a:prstGeom>
            <a:solidFill>
              <a:srgbClr val="FFFFFF"/>
            </a:solidFill>
            <a:ln w="57150" cap="flat" cmpd="sng" algn="ctr">
              <a:solidFill>
                <a:srgbClr val="285D9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eaLnBrk="0" hangingPunct="0">
                <a:defRPr/>
              </a:pPr>
              <a:endParaRPr lang="en-US" dirty="0">
                <a:solidFill>
                  <a:srgbClr val="FFFFFF"/>
                </a:solidFill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sp>
          <p:nvSpPr>
            <p:cNvPr id="11" name="Rounded Rectangle 10"/>
            <p:cNvSpPr/>
            <p:nvPr/>
          </p:nvSpPr>
          <p:spPr bwMode="auto">
            <a:xfrm>
              <a:off x="1059366" y="4114800"/>
              <a:ext cx="2681868" cy="914400"/>
            </a:xfrm>
            <a:prstGeom prst="roundRect">
              <a:avLst/>
            </a:prstGeom>
            <a:noFill/>
            <a:ln w="28575" cap="flat" cmpd="sng" algn="ctr">
              <a:solidFill>
                <a:srgbClr val="6DD6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eaLnBrk="0" hangingPunct="0">
                <a:defRPr/>
              </a:pPr>
              <a:endParaRPr lang="en-US" dirty="0">
                <a:solidFill>
                  <a:srgbClr val="FFFFFF"/>
                </a:solidFill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sp>
          <p:nvSpPr>
            <p:cNvPr id="12" name="Rectangle 33"/>
            <p:cNvSpPr>
              <a:spLocks noChangeArrowheads="1"/>
            </p:cNvSpPr>
            <p:nvPr/>
          </p:nvSpPr>
          <p:spPr bwMode="auto">
            <a:xfrm>
              <a:off x="1204331" y="4267200"/>
              <a:ext cx="2391938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2800" dirty="0" smtClean="0">
                  <a:solidFill>
                    <a:srgbClr val="FF8411"/>
                  </a:solidFill>
                  <a:latin typeface="Calibri"/>
                  <a:ea typeface="Verdana" charset="0"/>
                  <a:cs typeface="Calibri"/>
                </a:rPr>
                <a:t>Filter activated</a:t>
              </a:r>
              <a:endParaRPr lang="en-US" sz="2800" u="sng" dirty="0">
                <a:solidFill>
                  <a:srgbClr val="0000FF"/>
                </a:solidFill>
                <a:latin typeface="Calibri"/>
                <a:ea typeface="Verdana" charset="0"/>
                <a:cs typeface="Calibri"/>
              </a:endParaRPr>
            </a:p>
          </p:txBody>
        </p:sp>
      </p:grpSp>
      <p:sp>
        <p:nvSpPr>
          <p:cNvPr id="13" name="AutoShape 10"/>
          <p:cNvSpPr>
            <a:spLocks noChangeArrowheads="1"/>
          </p:cNvSpPr>
          <p:nvPr/>
        </p:nvSpPr>
        <p:spPr bwMode="auto">
          <a:xfrm rot="19433587">
            <a:off x="2497552" y="2738873"/>
            <a:ext cx="299772" cy="1591545"/>
          </a:xfrm>
          <a:prstGeom prst="upArrow">
            <a:avLst>
              <a:gd name="adj1" fmla="val 50000"/>
              <a:gd name="adj2" fmla="val 85549"/>
            </a:avLst>
          </a:prstGeom>
          <a:gradFill rotWithShape="0">
            <a:gsLst>
              <a:gs pos="0">
                <a:srgbClr val="A5E895"/>
              </a:gs>
              <a:gs pos="100000">
                <a:srgbClr val="FFE57B"/>
              </a:gs>
              <a:gs pos="50000">
                <a:schemeClr val="bg1"/>
              </a:gs>
            </a:gsLst>
            <a:path path="rect">
              <a:fillToRect l="50000" t="50000" r="50000" b="50000"/>
            </a:path>
          </a:gradFill>
          <a:ln w="19050" cap="flat" cmpd="sng" algn="ctr">
            <a:solidFill>
              <a:srgbClr val="336699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>
              <a:defRPr/>
            </a:pPr>
            <a:endParaRPr lang="en-US" dirty="0">
              <a:latin typeface="Arial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2535701" y="439688"/>
            <a:ext cx="4322299" cy="1770112"/>
            <a:chOff x="2514600" y="457200"/>
            <a:chExt cx="4322299" cy="1770112"/>
          </a:xfrm>
        </p:grpSpPr>
        <p:grpSp>
          <p:nvGrpSpPr>
            <p:cNvPr id="16" name="Group 15"/>
            <p:cNvGrpSpPr/>
            <p:nvPr/>
          </p:nvGrpSpPr>
          <p:grpSpPr>
            <a:xfrm>
              <a:off x="2514600" y="457200"/>
              <a:ext cx="3505200" cy="1219200"/>
              <a:chOff x="2590800" y="533400"/>
              <a:chExt cx="3505200" cy="1219200"/>
            </a:xfrm>
          </p:grpSpPr>
          <p:sp>
            <p:nvSpPr>
              <p:cNvPr id="18" name="Rounded Rectangle 17"/>
              <p:cNvSpPr/>
              <p:nvPr/>
            </p:nvSpPr>
            <p:spPr bwMode="auto">
              <a:xfrm>
                <a:off x="2590800" y="533400"/>
                <a:ext cx="3505200" cy="1219200"/>
              </a:xfrm>
              <a:prstGeom prst="roundRect">
                <a:avLst>
                  <a:gd name="adj" fmla="val 13889"/>
                </a:avLst>
              </a:prstGeom>
              <a:solidFill>
                <a:srgbClr val="FFFFFF"/>
              </a:solidFill>
              <a:ln w="57150" cap="flat" cmpd="sng" algn="ctr">
                <a:solidFill>
                  <a:srgbClr val="285D9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 eaLnBrk="0" hangingPunct="0">
                  <a:defRPr/>
                </a:pPr>
                <a:endParaRPr lang="en-US" dirty="0">
                  <a:solidFill>
                    <a:srgbClr val="FFFFFF"/>
                  </a:solidFill>
                  <a:ea typeface="ＭＳ Ｐゴシック" pitchFamily="-106" charset="-128"/>
                  <a:cs typeface="ＭＳ Ｐゴシック" pitchFamily="-106" charset="-128"/>
                </a:endParaRPr>
              </a:p>
            </p:txBody>
          </p:sp>
          <p:sp>
            <p:nvSpPr>
              <p:cNvPr id="19" name="Rounded Rectangle 18"/>
              <p:cNvSpPr/>
              <p:nvPr/>
            </p:nvSpPr>
            <p:spPr bwMode="auto">
              <a:xfrm>
                <a:off x="2781300" y="685800"/>
                <a:ext cx="3128846" cy="914400"/>
              </a:xfrm>
              <a:prstGeom prst="roundRect">
                <a:avLst/>
              </a:prstGeom>
              <a:noFill/>
              <a:ln w="28575" cap="flat" cmpd="sng" algn="ctr">
                <a:solidFill>
                  <a:srgbClr val="6DD6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 eaLnBrk="0" hangingPunct="0">
                  <a:defRPr/>
                </a:pPr>
                <a:endParaRPr lang="en-US" dirty="0">
                  <a:solidFill>
                    <a:srgbClr val="FFFFFF"/>
                  </a:solidFill>
                  <a:ea typeface="ＭＳ Ｐゴシック" pitchFamily="-106" charset="-128"/>
                  <a:cs typeface="ＭＳ Ｐゴシック" pitchFamily="-106" charset="-128"/>
                </a:endParaRPr>
              </a:p>
            </p:txBody>
          </p:sp>
          <p:sp>
            <p:nvSpPr>
              <p:cNvPr id="20" name="Rectangle 33"/>
              <p:cNvSpPr>
                <a:spLocks noChangeArrowheads="1"/>
              </p:cNvSpPr>
              <p:nvPr/>
            </p:nvSpPr>
            <p:spPr bwMode="auto">
              <a:xfrm>
                <a:off x="2971800" y="891649"/>
                <a:ext cx="2743200" cy="5027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>
                  <a:lnSpc>
                    <a:spcPct val="80000"/>
                  </a:lnSpc>
                </a:pPr>
                <a:r>
                  <a:rPr lang="en-US" sz="3200" dirty="0" smtClean="0">
                    <a:solidFill>
                      <a:srgbClr val="FF8411"/>
                    </a:solidFill>
                    <a:latin typeface="Calibri"/>
                    <a:ea typeface="Verdana" charset="0"/>
                    <a:cs typeface="Calibri"/>
                  </a:rPr>
                  <a:t>Click </a:t>
                </a:r>
                <a:r>
                  <a:rPr lang="en-US" sz="3200" dirty="0" smtClean="0">
                    <a:latin typeface="Calibri"/>
                    <a:ea typeface="Verdana" charset="0"/>
                    <a:cs typeface="Calibri"/>
                  </a:rPr>
                  <a:t>Propertie</a:t>
                </a:r>
                <a:r>
                  <a:rPr lang="en-US" sz="3200" dirty="0" smtClean="0">
                    <a:solidFill>
                      <a:srgbClr val="000000"/>
                    </a:solidFill>
                    <a:latin typeface="Calibri"/>
                    <a:ea typeface="Verdana" charset="0"/>
                    <a:cs typeface="Calibri"/>
                  </a:rPr>
                  <a:t>s</a:t>
                </a:r>
                <a:endParaRPr lang="en-US" sz="3200" u="sng" dirty="0">
                  <a:solidFill>
                    <a:srgbClr val="000000"/>
                  </a:solidFill>
                  <a:latin typeface="Calibri"/>
                  <a:ea typeface="Verdana" charset="0"/>
                  <a:cs typeface="Calibri"/>
                </a:endParaRPr>
              </a:p>
            </p:txBody>
          </p:sp>
        </p:grpSp>
        <p:sp>
          <p:nvSpPr>
            <p:cNvPr id="17" name="AutoShape 10"/>
            <p:cNvSpPr>
              <a:spLocks noChangeArrowheads="1"/>
            </p:cNvSpPr>
            <p:nvPr/>
          </p:nvSpPr>
          <p:spPr bwMode="auto">
            <a:xfrm rot="7933059">
              <a:off x="5574991" y="965404"/>
              <a:ext cx="299772" cy="2224044"/>
            </a:xfrm>
            <a:prstGeom prst="upArrow">
              <a:avLst>
                <a:gd name="adj1" fmla="val 50000"/>
                <a:gd name="adj2" fmla="val 85549"/>
              </a:avLst>
            </a:prstGeom>
            <a:gradFill rotWithShape="0">
              <a:gsLst>
                <a:gs pos="0">
                  <a:srgbClr val="A5E895"/>
                </a:gs>
                <a:gs pos="100000">
                  <a:srgbClr val="FFE57B"/>
                </a:gs>
                <a:gs pos="50000">
                  <a:schemeClr val="bg1"/>
                </a:gs>
              </a:gsLst>
              <a:path path="rect">
                <a:fillToRect l="50000" t="50000" r="50000" b="50000"/>
              </a:path>
            </a:gradFill>
            <a:ln w="19050" cap="flat" cmpd="sng" algn="ctr">
              <a:solidFill>
                <a:srgbClr val="336699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>
                <a:defRPr/>
              </a:pPr>
              <a:endParaRPr lang="en-US" dirty="0">
                <a:latin typeface="Arial" pitchFamily="-106" charset="0"/>
                <a:ea typeface="ＭＳ Ｐゴシック" pitchFamily="-106" charset="-128"/>
                <a:cs typeface="ＭＳ Ｐゴシック" pitchFamily="-106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89561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714240" y="3119120"/>
            <a:ext cx="3952240" cy="298704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245110" y="594995"/>
            <a:ext cx="8694420" cy="5636260"/>
            <a:chOff x="245110" y="594995"/>
            <a:chExt cx="8694420" cy="5636260"/>
          </a:xfrm>
        </p:grpSpPr>
        <p:pic>
          <p:nvPicPr>
            <p:cNvPr id="2" name="Picture 1" descr="Screen Shot 2015-04-09 at 2.39.54 PM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110" y="594995"/>
              <a:ext cx="8694420" cy="5636260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445"/>
            <a:stretch/>
          </p:blipFill>
          <p:spPr>
            <a:xfrm>
              <a:off x="4592320" y="3397250"/>
              <a:ext cx="4206240" cy="2791460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416560" y="3837452"/>
            <a:ext cx="4507050" cy="1406156"/>
            <a:chOff x="416560" y="3837452"/>
            <a:chExt cx="4507050" cy="1406156"/>
          </a:xfrm>
        </p:grpSpPr>
        <p:grpSp>
          <p:nvGrpSpPr>
            <p:cNvPr id="15" name="Group 14"/>
            <p:cNvGrpSpPr/>
            <p:nvPr/>
          </p:nvGrpSpPr>
          <p:grpSpPr>
            <a:xfrm>
              <a:off x="416560" y="3837452"/>
              <a:ext cx="4038600" cy="1219200"/>
              <a:chOff x="457200" y="3552972"/>
              <a:chExt cx="4038600" cy="1219200"/>
            </a:xfrm>
          </p:grpSpPr>
          <p:sp>
            <p:nvSpPr>
              <p:cNvPr id="16" name="Rounded Rectangle 15"/>
              <p:cNvSpPr/>
              <p:nvPr/>
            </p:nvSpPr>
            <p:spPr bwMode="auto">
              <a:xfrm>
                <a:off x="457200" y="3552972"/>
                <a:ext cx="4038600" cy="1219200"/>
              </a:xfrm>
              <a:prstGeom prst="roundRect">
                <a:avLst>
                  <a:gd name="adj" fmla="val 13889"/>
                </a:avLst>
              </a:prstGeom>
              <a:solidFill>
                <a:srgbClr val="FFFFFF"/>
              </a:solidFill>
              <a:ln w="57150" cap="flat" cmpd="sng" algn="ctr">
                <a:solidFill>
                  <a:srgbClr val="285D9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 eaLnBrk="0" hangingPunct="0">
                  <a:defRPr/>
                </a:pPr>
                <a:endParaRPr lang="en-US" dirty="0">
                  <a:solidFill>
                    <a:srgbClr val="FFFFFF"/>
                  </a:solidFill>
                  <a:ea typeface="ＭＳ Ｐゴシック" pitchFamily="-106" charset="-128"/>
                  <a:cs typeface="ＭＳ Ｐゴシック" pitchFamily="-106" charset="-128"/>
                </a:endParaRPr>
              </a:p>
            </p:txBody>
          </p:sp>
          <p:sp>
            <p:nvSpPr>
              <p:cNvPr id="17" name="Rounded Rectangle 16"/>
              <p:cNvSpPr/>
              <p:nvPr/>
            </p:nvSpPr>
            <p:spPr bwMode="auto">
              <a:xfrm>
                <a:off x="601436" y="3705372"/>
                <a:ext cx="3750129" cy="914400"/>
              </a:xfrm>
              <a:prstGeom prst="roundRect">
                <a:avLst/>
              </a:prstGeom>
              <a:noFill/>
              <a:ln w="28575" cap="flat" cmpd="sng" algn="ctr">
                <a:solidFill>
                  <a:srgbClr val="6DD6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 eaLnBrk="0" hangingPunct="0">
                  <a:defRPr/>
                </a:pPr>
                <a:endParaRPr lang="en-US" dirty="0">
                  <a:solidFill>
                    <a:srgbClr val="FFFFFF"/>
                  </a:solidFill>
                  <a:ea typeface="ＭＳ Ｐゴシック" pitchFamily="-106" charset="-128"/>
                  <a:cs typeface="ＭＳ Ｐゴシック" pitchFamily="-106" charset="-128"/>
                </a:endParaRPr>
              </a:p>
            </p:txBody>
          </p:sp>
          <p:grpSp>
            <p:nvGrpSpPr>
              <p:cNvPr id="18" name="Group 17"/>
              <p:cNvGrpSpPr/>
              <p:nvPr/>
            </p:nvGrpSpPr>
            <p:grpSpPr>
              <a:xfrm>
                <a:off x="709612" y="4001496"/>
                <a:ext cx="3533775" cy="395173"/>
                <a:chOff x="709612" y="4001496"/>
                <a:chExt cx="3533775" cy="395173"/>
              </a:xfrm>
            </p:grpSpPr>
            <p:sp>
              <p:nvSpPr>
                <p:cNvPr id="19" name="Rectangle 33"/>
                <p:cNvSpPr>
                  <a:spLocks noChangeArrowheads="1"/>
                </p:cNvSpPr>
                <p:nvPr/>
              </p:nvSpPr>
              <p:spPr bwMode="auto">
                <a:xfrm>
                  <a:off x="709612" y="4001496"/>
                  <a:ext cx="3533775" cy="39517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prstTxWarp prst="textNoShape">
                    <a:avLst/>
                  </a:prstTxWarp>
                  <a:spAutoFit/>
                </a:bodyPr>
                <a:lstStyle/>
                <a:p>
                  <a:pPr algn="ctr" eaLnBrk="0" hangingPunct="0">
                    <a:lnSpc>
                      <a:spcPct val="80000"/>
                    </a:lnSpc>
                  </a:pPr>
                  <a:r>
                    <a:rPr lang="en-US" sz="2400" dirty="0" smtClean="0">
                      <a:solidFill>
                        <a:srgbClr val="FF8411"/>
                      </a:solidFill>
                      <a:latin typeface="Calibri"/>
                      <a:ea typeface="Verdana" charset="0"/>
                      <a:cs typeface="Calibri"/>
                    </a:rPr>
                    <a:t>Open       </a:t>
                  </a:r>
                  <a:r>
                    <a:rPr lang="en-US" sz="2400" u="sng" dirty="0" smtClean="0">
                      <a:solidFill>
                        <a:srgbClr val="003366"/>
                      </a:solidFill>
                      <a:latin typeface="Calibri"/>
                      <a:ea typeface="Verdana" charset="0"/>
                      <a:cs typeface="Calibri"/>
                    </a:rPr>
                    <a:t>Publication Types</a:t>
                  </a:r>
                  <a:endParaRPr lang="en-US" sz="2400" u="sng" dirty="0">
                    <a:solidFill>
                      <a:srgbClr val="003366"/>
                    </a:solidFill>
                    <a:latin typeface="Calibri"/>
                    <a:ea typeface="Verdana" charset="0"/>
                    <a:cs typeface="Calibri"/>
                  </a:endParaRPr>
                </a:p>
              </p:txBody>
            </p:sp>
            <p:sp>
              <p:nvSpPr>
                <p:cNvPr id="20" name="Rectangle 19"/>
                <p:cNvSpPr/>
                <p:nvPr/>
              </p:nvSpPr>
              <p:spPr bwMode="auto">
                <a:xfrm>
                  <a:off x="1579879" y="4037450"/>
                  <a:ext cx="300953" cy="304800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0"/>
                        <a:lumOff val="100000"/>
                      </a:schemeClr>
                    </a:gs>
                    <a:gs pos="35000">
                      <a:schemeClr val="accent4">
                        <a:lumMod val="0"/>
                        <a:lumOff val="100000"/>
                      </a:schemeClr>
                    </a:gs>
                    <a:gs pos="100000">
                      <a:schemeClr val="tx1">
                        <a:lumMod val="50000"/>
                        <a:lumOff val="50000"/>
                      </a:schemeClr>
                    </a:gs>
                  </a:gsLst>
                  <a:path path="circle">
                    <a:fillToRect l="50000" t="-80000" r="50000" b="180000"/>
                  </a:path>
                  <a:tileRect/>
                </a:gradFill>
                <a:ln w="12700" cap="flat" cmpd="sng" algn="ctr">
                  <a:solidFill>
                    <a:srgbClr val="285D9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400" b="0" i="0" u="none" strike="noStrike" cap="none" normalizeH="0" baseline="0" dirty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Verdana" charset="0"/>
                      <a:ea typeface="Verdana" charset="0"/>
                      <a:cs typeface="Verdana" charset="0"/>
                    </a:rPr>
                    <a:t>+</a:t>
                  </a:r>
                  <a:endParaRPr kumimoji="0" lang="en-US" sz="1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Verdana" charset="0"/>
                    <a:ea typeface="Verdana" charset="0"/>
                    <a:cs typeface="Verdana" charset="0"/>
                  </a:endParaRPr>
                </a:p>
              </p:txBody>
            </p:sp>
          </p:grpSp>
        </p:grpSp>
        <p:sp>
          <p:nvSpPr>
            <p:cNvPr id="21" name="AutoShape 10"/>
            <p:cNvSpPr>
              <a:spLocks noChangeArrowheads="1"/>
            </p:cNvSpPr>
            <p:nvPr/>
          </p:nvSpPr>
          <p:spPr bwMode="auto">
            <a:xfrm rot="6910755">
              <a:off x="3935195" y="4255193"/>
              <a:ext cx="299772" cy="1677058"/>
            </a:xfrm>
            <a:prstGeom prst="upArrow">
              <a:avLst>
                <a:gd name="adj1" fmla="val 50000"/>
                <a:gd name="adj2" fmla="val 85549"/>
              </a:avLst>
            </a:prstGeom>
            <a:gradFill rotWithShape="0">
              <a:gsLst>
                <a:gs pos="0">
                  <a:srgbClr val="A5E895"/>
                </a:gs>
                <a:gs pos="100000">
                  <a:srgbClr val="FFE57B"/>
                </a:gs>
                <a:gs pos="50000">
                  <a:schemeClr val="bg1"/>
                </a:gs>
              </a:gsLst>
              <a:path path="rect">
                <a:fillToRect l="50000" t="50000" r="50000" b="50000"/>
              </a:path>
            </a:gradFill>
            <a:ln w="19050" cap="flat" cmpd="sng" algn="ctr">
              <a:solidFill>
                <a:srgbClr val="336699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>
                <a:defRPr/>
              </a:pPr>
              <a:endParaRPr lang="en-US" dirty="0">
                <a:latin typeface="Arial" pitchFamily="-106" charset="0"/>
                <a:ea typeface="ＭＳ Ｐゴシック" pitchFamily="-106" charset="-128"/>
                <a:cs typeface="ＭＳ Ｐゴシック" pitchFamily="-106" charset="-128"/>
              </a:endParaRPr>
            </a:p>
          </p:txBody>
        </p:sp>
      </p:grpSp>
      <p:sp>
        <p:nvSpPr>
          <p:cNvPr id="3" name="Down Arrow 2"/>
          <p:cNvSpPr/>
          <p:nvPr/>
        </p:nvSpPr>
        <p:spPr>
          <a:xfrm>
            <a:off x="8135006" y="2459421"/>
            <a:ext cx="715860" cy="2564524"/>
          </a:xfrm>
          <a:prstGeom prst="downArrow">
            <a:avLst>
              <a:gd name="adj1" fmla="val 50000"/>
              <a:gd name="adj2" fmla="val 69087"/>
            </a:avLst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Scro</a:t>
            </a:r>
            <a:endParaRPr lang="en-US" dirty="0" smtClean="0"/>
          </a:p>
          <a:p>
            <a:pPr algn="ctr"/>
            <a:r>
              <a:rPr lang="en-US" dirty="0" smtClean="0"/>
              <a:t>l</a:t>
            </a:r>
          </a:p>
          <a:p>
            <a:pPr algn="ctr"/>
            <a:r>
              <a:rPr lang="en-US" dirty="0"/>
              <a:t>l</a:t>
            </a:r>
          </a:p>
        </p:txBody>
      </p:sp>
    </p:spTree>
    <p:extLst>
      <p:ext uri="{BB962C8B-B14F-4D97-AF65-F5344CB8AC3E}">
        <p14:creationId xmlns:p14="http://schemas.microsoft.com/office/powerpoint/2010/main" val="1422015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782" y="381000"/>
            <a:ext cx="8560435" cy="5250180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4562180" y="4649265"/>
            <a:ext cx="1229020" cy="381000"/>
            <a:chOff x="4562180" y="5072175"/>
            <a:chExt cx="1229020" cy="381000"/>
          </a:xfrm>
        </p:grpSpPr>
        <p:sp>
          <p:nvSpPr>
            <p:cNvPr id="7" name="Rounded Rectangle 11"/>
            <p:cNvSpPr>
              <a:spLocks noChangeArrowheads="1"/>
            </p:cNvSpPr>
            <p:nvPr/>
          </p:nvSpPr>
          <p:spPr bwMode="auto">
            <a:xfrm>
              <a:off x="4562180" y="5072175"/>
              <a:ext cx="457200" cy="38100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38100">
              <a:solidFill>
                <a:srgbClr val="FF66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/>
              <a:r>
                <a:rPr lang="en-US" sz="1800" b="1" dirty="0">
                  <a:solidFill>
                    <a:srgbClr val="FF6600"/>
                  </a:solidFill>
                  <a:latin typeface="Zapf Dingbats" charset="2"/>
                  <a:ea typeface="Zapf Dingbats" charset="2"/>
                  <a:cs typeface="Zapf Dingbats" charset="2"/>
                </a:rPr>
                <a:t>✔</a:t>
              </a:r>
              <a:endParaRPr lang="en-US" sz="1800" b="1" dirty="0">
                <a:solidFill>
                  <a:srgbClr val="FF6600"/>
                </a:solidFill>
                <a:latin typeface="Verdana" charset="0"/>
                <a:ea typeface="Verdana" charset="0"/>
                <a:cs typeface="Verdana" charset="0"/>
              </a:endParaRPr>
            </a:p>
          </p:txBody>
        </p:sp>
        <p:sp>
          <p:nvSpPr>
            <p:cNvPr id="8" name="Rounded Rectangle 7"/>
            <p:cNvSpPr/>
            <p:nvPr/>
          </p:nvSpPr>
          <p:spPr bwMode="auto">
            <a:xfrm>
              <a:off x="5085761" y="5105399"/>
              <a:ext cx="705439" cy="314553"/>
            </a:xfrm>
            <a:prstGeom prst="roundRect">
              <a:avLst/>
            </a:prstGeom>
            <a:noFill/>
            <a:ln w="76200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eneva" pitchFamily="-111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219200" y="3465095"/>
            <a:ext cx="2743200" cy="1600200"/>
            <a:chOff x="1219200" y="3465095"/>
            <a:chExt cx="2743200" cy="1600200"/>
          </a:xfrm>
        </p:grpSpPr>
        <p:sp>
          <p:nvSpPr>
            <p:cNvPr id="10" name="Rounded Rectangle 9"/>
            <p:cNvSpPr/>
            <p:nvPr/>
          </p:nvSpPr>
          <p:spPr bwMode="auto">
            <a:xfrm>
              <a:off x="1219200" y="3465095"/>
              <a:ext cx="2743200" cy="1600200"/>
            </a:xfrm>
            <a:prstGeom prst="roundRect">
              <a:avLst>
                <a:gd name="adj" fmla="val 13889"/>
              </a:avLst>
            </a:prstGeom>
            <a:solidFill>
              <a:srgbClr val="FFFFFF"/>
            </a:solidFill>
            <a:ln w="57150" cap="flat" cmpd="sng" algn="ctr">
              <a:solidFill>
                <a:srgbClr val="285D9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eaLnBrk="0" hangingPunct="0">
                <a:defRPr/>
              </a:pPr>
              <a:endParaRPr lang="en-US" dirty="0">
                <a:solidFill>
                  <a:srgbClr val="FFFFFF"/>
                </a:solidFill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sp>
          <p:nvSpPr>
            <p:cNvPr id="11" name="Rounded Rectangle 10"/>
            <p:cNvSpPr/>
            <p:nvPr/>
          </p:nvSpPr>
          <p:spPr bwMode="auto">
            <a:xfrm>
              <a:off x="1371600" y="3594634"/>
              <a:ext cx="2438400" cy="1322614"/>
            </a:xfrm>
            <a:prstGeom prst="roundRect">
              <a:avLst/>
            </a:prstGeom>
            <a:noFill/>
            <a:ln w="28575" cap="flat" cmpd="sng" algn="ctr">
              <a:solidFill>
                <a:srgbClr val="6DD6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eaLnBrk="0" hangingPunct="0">
                <a:defRPr/>
              </a:pPr>
              <a:endParaRPr lang="en-US" dirty="0">
                <a:solidFill>
                  <a:srgbClr val="FFFFFF"/>
                </a:solidFill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sp>
          <p:nvSpPr>
            <p:cNvPr id="12" name="Rectangle 33"/>
            <p:cNvSpPr>
              <a:spLocks noChangeArrowheads="1"/>
            </p:cNvSpPr>
            <p:nvPr/>
          </p:nvSpPr>
          <p:spPr bwMode="auto">
            <a:xfrm>
              <a:off x="1621277" y="3654870"/>
              <a:ext cx="1939046" cy="1181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4000" dirty="0" smtClean="0">
                  <a:solidFill>
                    <a:srgbClr val="FF8411"/>
                  </a:solidFill>
                  <a:latin typeface="Calibri"/>
                  <a:ea typeface="Verdana" charset="0"/>
                  <a:cs typeface="Calibri"/>
                </a:rPr>
                <a:t>Select</a:t>
              </a:r>
            </a:p>
            <a:p>
              <a:pPr eaLnBrk="0" hangingPunct="0">
                <a:lnSpc>
                  <a:spcPct val="110000"/>
                </a:lnSpc>
              </a:pPr>
              <a:r>
                <a:rPr lang="en-US" sz="2800" dirty="0" smtClean="0">
                  <a:latin typeface="Calibri"/>
                  <a:ea typeface="Verdana" charset="0"/>
                  <a:cs typeface="Calibri"/>
                </a:rPr>
                <a:t>Clinical Trial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6324600" y="5105400"/>
            <a:ext cx="2286000" cy="1214834"/>
            <a:chOff x="6324600" y="5105400"/>
            <a:chExt cx="2286000" cy="1214834"/>
          </a:xfrm>
        </p:grpSpPr>
        <p:grpSp>
          <p:nvGrpSpPr>
            <p:cNvPr id="3" name="Group 2"/>
            <p:cNvGrpSpPr/>
            <p:nvPr/>
          </p:nvGrpSpPr>
          <p:grpSpPr>
            <a:xfrm>
              <a:off x="6324600" y="5105400"/>
              <a:ext cx="2286000" cy="1214834"/>
              <a:chOff x="6324600" y="5105400"/>
              <a:chExt cx="2286000" cy="1214834"/>
            </a:xfrm>
          </p:grpSpPr>
          <p:sp>
            <p:nvSpPr>
              <p:cNvPr id="16" name="Rounded Rectangular Callout 15"/>
              <p:cNvSpPr/>
              <p:nvPr/>
            </p:nvSpPr>
            <p:spPr bwMode="auto">
              <a:xfrm>
                <a:off x="6324600" y="5105400"/>
                <a:ext cx="2286000" cy="1214834"/>
              </a:xfrm>
              <a:prstGeom prst="wedgeRoundRectCallout">
                <a:avLst/>
              </a:prstGeom>
              <a:solidFill>
                <a:schemeClr val="bg1"/>
              </a:solidFill>
              <a:ln w="57150" cap="flat" cmpd="sng" algn="ctr">
                <a:solidFill>
                  <a:srgbClr val="7A9DC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Geneva" pitchFamily="-111" charset="0"/>
                </a:endParaRPr>
              </a:p>
            </p:txBody>
          </p:sp>
          <p:sp>
            <p:nvSpPr>
              <p:cNvPr id="19" name="Rounded Rectangle 18"/>
              <p:cNvSpPr/>
              <p:nvPr/>
            </p:nvSpPr>
            <p:spPr bwMode="auto">
              <a:xfrm>
                <a:off x="6470214" y="5234271"/>
                <a:ext cx="1981200" cy="933563"/>
              </a:xfrm>
              <a:prstGeom prst="roundRect">
                <a:avLst/>
              </a:prstGeom>
              <a:noFill/>
              <a:ln w="28575" cap="flat" cmpd="sng" algn="ctr">
                <a:solidFill>
                  <a:srgbClr val="6DD6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 eaLnBrk="0" hangingPunct="0">
                  <a:defRPr/>
                </a:pPr>
                <a:endParaRPr lang="en-US" dirty="0">
                  <a:solidFill>
                    <a:srgbClr val="FFFFFF"/>
                  </a:solidFill>
                  <a:ea typeface="ＭＳ Ｐゴシック" pitchFamily="-106" charset="-128"/>
                  <a:cs typeface="ＭＳ Ｐゴシック" pitchFamily="-106" charset="-128"/>
                </a:endParaRPr>
              </a:p>
            </p:txBody>
          </p:sp>
        </p:grpSp>
        <p:sp>
          <p:nvSpPr>
            <p:cNvPr id="27" name="Rectangle 33"/>
            <p:cNvSpPr>
              <a:spLocks noChangeArrowheads="1"/>
            </p:cNvSpPr>
            <p:nvPr/>
          </p:nvSpPr>
          <p:spPr bwMode="auto">
            <a:xfrm>
              <a:off x="6546692" y="5352372"/>
              <a:ext cx="1841817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2000" dirty="0" smtClean="0">
                  <a:latin typeface="Calibri"/>
                  <a:ea typeface="Verdana" charset="0"/>
                  <a:cs typeface="Calibri"/>
                </a:rPr>
                <a:t>Scroll to make more selections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17180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8" r="916"/>
          <a:stretch/>
        </p:blipFill>
        <p:spPr>
          <a:xfrm>
            <a:off x="360867" y="799782"/>
            <a:ext cx="8398202" cy="5258435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579120" y="3799840"/>
            <a:ext cx="3840480" cy="1874520"/>
            <a:chOff x="680720" y="3799840"/>
            <a:chExt cx="3840480" cy="1874520"/>
          </a:xfrm>
        </p:grpSpPr>
        <p:sp>
          <p:nvSpPr>
            <p:cNvPr id="14" name="Rounded Rectangle 13"/>
            <p:cNvSpPr/>
            <p:nvPr/>
          </p:nvSpPr>
          <p:spPr bwMode="auto">
            <a:xfrm>
              <a:off x="680720" y="3799840"/>
              <a:ext cx="3840480" cy="1874520"/>
            </a:xfrm>
            <a:prstGeom prst="roundRect">
              <a:avLst>
                <a:gd name="adj" fmla="val 13889"/>
              </a:avLst>
            </a:prstGeom>
            <a:solidFill>
              <a:srgbClr val="FFFFFF"/>
            </a:solidFill>
            <a:ln w="57150" cap="flat" cmpd="sng" algn="ctr">
              <a:solidFill>
                <a:srgbClr val="285D9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eaLnBrk="0" hangingPunct="0">
                <a:defRPr/>
              </a:pPr>
              <a:endParaRPr lang="en-US" dirty="0">
                <a:solidFill>
                  <a:srgbClr val="FFFFFF"/>
                </a:solidFill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sp>
          <p:nvSpPr>
            <p:cNvPr id="15" name="Rounded Rectangle 14"/>
            <p:cNvSpPr/>
            <p:nvPr/>
          </p:nvSpPr>
          <p:spPr bwMode="auto">
            <a:xfrm>
              <a:off x="816142" y="3942080"/>
              <a:ext cx="3549316" cy="1599793"/>
            </a:xfrm>
            <a:prstGeom prst="roundRect">
              <a:avLst/>
            </a:prstGeom>
            <a:noFill/>
            <a:ln w="28575" cap="flat" cmpd="sng" algn="ctr">
              <a:solidFill>
                <a:srgbClr val="6DD6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eaLnBrk="0" hangingPunct="0">
                <a:defRPr/>
              </a:pPr>
              <a:endParaRPr lang="en-US" dirty="0">
                <a:solidFill>
                  <a:srgbClr val="FFFFFF"/>
                </a:solidFill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sp>
          <p:nvSpPr>
            <p:cNvPr id="16" name="Rectangle 33"/>
            <p:cNvSpPr>
              <a:spLocks noChangeArrowheads="1"/>
            </p:cNvSpPr>
            <p:nvPr/>
          </p:nvSpPr>
          <p:spPr bwMode="auto">
            <a:xfrm>
              <a:off x="1115060" y="4053840"/>
              <a:ext cx="2951480" cy="13111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4400" dirty="0" smtClean="0">
                  <a:solidFill>
                    <a:srgbClr val="FF8411"/>
                  </a:solidFill>
                  <a:latin typeface="Calibri"/>
                  <a:ea typeface="Verdana" charset="0"/>
                  <a:cs typeface="Calibri"/>
                </a:rPr>
                <a:t>Select</a:t>
              </a:r>
            </a:p>
            <a:p>
              <a:pPr eaLnBrk="0" hangingPunct="0">
                <a:lnSpc>
                  <a:spcPct val="110000"/>
                </a:lnSpc>
              </a:pPr>
              <a:r>
                <a:rPr lang="en-US" sz="2000" dirty="0" smtClean="0">
                  <a:latin typeface="Calibri"/>
                  <a:ea typeface="Verdana" charset="0"/>
                  <a:cs typeface="Calibri"/>
                </a:rPr>
                <a:t>       </a:t>
              </a:r>
              <a:r>
                <a:rPr lang="en-US" sz="3200" dirty="0" smtClean="0">
                  <a:latin typeface="Calibri"/>
                  <a:ea typeface="Verdana" charset="0"/>
                  <a:cs typeface="Calibri"/>
                </a:rPr>
                <a:t>Meta-analysis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4527884" y="3266774"/>
            <a:ext cx="1339517" cy="314626"/>
            <a:chOff x="4527884" y="3266774"/>
            <a:chExt cx="1339517" cy="314626"/>
          </a:xfrm>
        </p:grpSpPr>
        <p:sp>
          <p:nvSpPr>
            <p:cNvPr id="4" name="Rounded Rectangle 11"/>
            <p:cNvSpPr>
              <a:spLocks noChangeArrowheads="1"/>
            </p:cNvSpPr>
            <p:nvPr/>
          </p:nvSpPr>
          <p:spPr bwMode="auto">
            <a:xfrm>
              <a:off x="4527884" y="3266774"/>
              <a:ext cx="457200" cy="314626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38100">
              <a:solidFill>
                <a:srgbClr val="FF66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/>
              <a:r>
                <a:rPr lang="en-US" sz="1600" b="1" dirty="0">
                  <a:solidFill>
                    <a:srgbClr val="FF6600"/>
                  </a:solidFill>
                  <a:latin typeface="Zapf Dingbats" charset="2"/>
                  <a:ea typeface="Zapf Dingbats" charset="2"/>
                  <a:cs typeface="Zapf Dingbats" charset="2"/>
                </a:rPr>
                <a:t>✔</a:t>
              </a:r>
              <a:endParaRPr lang="en-US" sz="1600" b="1" dirty="0">
                <a:solidFill>
                  <a:srgbClr val="FF6600"/>
                </a:solidFill>
                <a:latin typeface="Verdana" charset="0"/>
                <a:ea typeface="Verdana" charset="0"/>
                <a:cs typeface="Verdana" charset="0"/>
              </a:endParaRPr>
            </a:p>
          </p:txBody>
        </p:sp>
        <p:sp>
          <p:nvSpPr>
            <p:cNvPr id="19" name="Rounded Rectangle 18"/>
            <p:cNvSpPr/>
            <p:nvPr/>
          </p:nvSpPr>
          <p:spPr bwMode="auto">
            <a:xfrm>
              <a:off x="5029201" y="3382678"/>
              <a:ext cx="838200" cy="181276"/>
            </a:xfrm>
            <a:prstGeom prst="roundRect">
              <a:avLst/>
            </a:prstGeom>
            <a:noFill/>
            <a:ln w="38100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eneva" pitchFamily="-111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02702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"/>
          <a:stretch/>
        </p:blipFill>
        <p:spPr>
          <a:xfrm>
            <a:off x="322326" y="803910"/>
            <a:ext cx="8499348" cy="525018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4495800" y="3238500"/>
            <a:ext cx="1981200" cy="381000"/>
            <a:chOff x="4495800" y="3238500"/>
            <a:chExt cx="1981200" cy="381000"/>
          </a:xfrm>
        </p:grpSpPr>
        <p:sp>
          <p:nvSpPr>
            <p:cNvPr id="5" name="Rounded Rectangle 11"/>
            <p:cNvSpPr>
              <a:spLocks noChangeArrowheads="1"/>
            </p:cNvSpPr>
            <p:nvPr/>
          </p:nvSpPr>
          <p:spPr bwMode="auto">
            <a:xfrm>
              <a:off x="4495800" y="3238500"/>
              <a:ext cx="457200" cy="38100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38100">
              <a:solidFill>
                <a:srgbClr val="FF66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/>
              <a:r>
                <a:rPr lang="en-US" sz="1800" b="1" dirty="0">
                  <a:solidFill>
                    <a:srgbClr val="FF6600"/>
                  </a:solidFill>
                  <a:latin typeface="Zapf Dingbats" charset="2"/>
                  <a:ea typeface="Zapf Dingbats" charset="2"/>
                  <a:cs typeface="Zapf Dingbats" charset="2"/>
                </a:rPr>
                <a:t>✔</a:t>
              </a:r>
              <a:endParaRPr lang="en-US" sz="1800" b="1" dirty="0">
                <a:solidFill>
                  <a:srgbClr val="FF6600"/>
                </a:solidFill>
                <a:latin typeface="Verdana" charset="0"/>
                <a:ea typeface="Verdana" charset="0"/>
                <a:cs typeface="Verdana" charset="0"/>
              </a:endParaRPr>
            </a:p>
          </p:txBody>
        </p:sp>
        <p:sp>
          <p:nvSpPr>
            <p:cNvPr id="6" name="Rounded Rectangle 5"/>
            <p:cNvSpPr/>
            <p:nvPr/>
          </p:nvSpPr>
          <p:spPr bwMode="auto">
            <a:xfrm>
              <a:off x="4953000" y="3238500"/>
              <a:ext cx="1524000" cy="381000"/>
            </a:xfrm>
            <a:prstGeom prst="roundRect">
              <a:avLst/>
            </a:prstGeom>
            <a:noFill/>
            <a:ln w="76200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eneva" pitchFamily="-111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503127" y="3754120"/>
            <a:ext cx="3974432" cy="1371600"/>
            <a:chOff x="421847" y="2667000"/>
            <a:chExt cx="3974432" cy="1371600"/>
          </a:xfrm>
        </p:grpSpPr>
        <p:sp>
          <p:nvSpPr>
            <p:cNvPr id="8" name="Rounded Rectangle 7"/>
            <p:cNvSpPr/>
            <p:nvPr/>
          </p:nvSpPr>
          <p:spPr bwMode="auto">
            <a:xfrm>
              <a:off x="421847" y="2667000"/>
              <a:ext cx="3974432" cy="1371600"/>
            </a:xfrm>
            <a:prstGeom prst="roundRect">
              <a:avLst>
                <a:gd name="adj" fmla="val 13889"/>
              </a:avLst>
            </a:prstGeom>
            <a:solidFill>
              <a:srgbClr val="FFFFFF"/>
            </a:solidFill>
            <a:ln w="57150" cap="flat" cmpd="sng" algn="ctr">
              <a:solidFill>
                <a:srgbClr val="285D9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eaLnBrk="0" hangingPunct="0">
                <a:defRPr/>
              </a:pPr>
              <a:endParaRPr lang="en-US" dirty="0">
                <a:solidFill>
                  <a:srgbClr val="FFFFFF"/>
                </a:solidFill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sp>
          <p:nvSpPr>
            <p:cNvPr id="9" name="Rounded Rectangle 8"/>
            <p:cNvSpPr/>
            <p:nvPr/>
          </p:nvSpPr>
          <p:spPr bwMode="auto">
            <a:xfrm>
              <a:off x="523274" y="2798595"/>
              <a:ext cx="3745832" cy="1087606"/>
            </a:xfrm>
            <a:prstGeom prst="roundRect">
              <a:avLst/>
            </a:prstGeom>
            <a:noFill/>
            <a:ln w="28575" cap="flat" cmpd="sng" algn="ctr">
              <a:solidFill>
                <a:srgbClr val="6DD6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eaLnBrk="0" hangingPunct="0">
                <a:defRPr/>
              </a:pPr>
              <a:endParaRPr lang="en-US" dirty="0">
                <a:solidFill>
                  <a:srgbClr val="FFFFFF"/>
                </a:solidFill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sp>
          <p:nvSpPr>
            <p:cNvPr id="10" name="Rectangle 33"/>
            <p:cNvSpPr>
              <a:spLocks noChangeArrowheads="1"/>
            </p:cNvSpPr>
            <p:nvPr/>
          </p:nvSpPr>
          <p:spPr bwMode="auto">
            <a:xfrm>
              <a:off x="662479" y="2895600"/>
              <a:ext cx="3505200" cy="8617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2800" dirty="0" smtClean="0">
                  <a:solidFill>
                    <a:srgbClr val="FF8411"/>
                  </a:solidFill>
                  <a:latin typeface="Calibri"/>
                  <a:ea typeface="Verdana" charset="0"/>
                  <a:cs typeface="Calibri"/>
                </a:rPr>
                <a:t>Select</a:t>
              </a:r>
            </a:p>
            <a:p>
              <a:pPr eaLnBrk="0" hangingPunct="0">
                <a:lnSpc>
                  <a:spcPct val="110000"/>
                </a:lnSpc>
              </a:pPr>
              <a:r>
                <a:rPr lang="en-US" sz="2000" dirty="0" smtClean="0">
                  <a:latin typeface="Calibri"/>
                  <a:ea typeface="Verdana" charset="0"/>
                  <a:cs typeface="Calibri"/>
                </a:rPr>
                <a:t>       Randomized Controlled Trial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19262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782" y="816292"/>
            <a:ext cx="8560435" cy="5225415"/>
          </a:xfrm>
          <a:prstGeom prst="rect">
            <a:avLst/>
          </a:prstGeom>
        </p:spPr>
      </p:pic>
      <p:grpSp>
        <p:nvGrpSpPr>
          <p:cNvPr id="46" name="Group 45"/>
          <p:cNvGrpSpPr/>
          <p:nvPr/>
        </p:nvGrpSpPr>
        <p:grpSpPr>
          <a:xfrm>
            <a:off x="411480" y="2407920"/>
            <a:ext cx="8382638" cy="3454400"/>
            <a:chOff x="411480" y="2407920"/>
            <a:chExt cx="8382638" cy="3454400"/>
          </a:xfrm>
        </p:grpSpPr>
        <p:sp>
          <p:nvSpPr>
            <p:cNvPr id="11" name="Rectangle 10"/>
            <p:cNvSpPr/>
            <p:nvPr/>
          </p:nvSpPr>
          <p:spPr>
            <a:xfrm>
              <a:off x="4683760" y="3149600"/>
              <a:ext cx="3810000" cy="27127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629920" y="2407920"/>
              <a:ext cx="3810000" cy="27127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60243" y="3522983"/>
              <a:ext cx="4333875" cy="1495425"/>
            </a:xfrm>
            <a:prstGeom prst="rect">
              <a:avLst/>
            </a:prstGeom>
          </p:spPr>
        </p:pic>
        <p:grpSp>
          <p:nvGrpSpPr>
            <p:cNvPr id="38" name="Group 37"/>
            <p:cNvGrpSpPr/>
            <p:nvPr/>
          </p:nvGrpSpPr>
          <p:grpSpPr>
            <a:xfrm>
              <a:off x="411480" y="2859913"/>
              <a:ext cx="4256526" cy="1503807"/>
              <a:chOff x="533400" y="3886200"/>
              <a:chExt cx="4256526" cy="1503807"/>
            </a:xfrm>
          </p:grpSpPr>
          <p:grpSp>
            <p:nvGrpSpPr>
              <p:cNvPr id="39" name="Group 38"/>
              <p:cNvGrpSpPr/>
              <p:nvPr/>
            </p:nvGrpSpPr>
            <p:grpSpPr>
              <a:xfrm>
                <a:off x="533400" y="3886200"/>
                <a:ext cx="3505200" cy="1219200"/>
                <a:chOff x="2819400" y="3381188"/>
                <a:chExt cx="3505200" cy="1219200"/>
              </a:xfrm>
            </p:grpSpPr>
            <p:sp>
              <p:nvSpPr>
                <p:cNvPr id="41" name="Rounded Rectangle 40"/>
                <p:cNvSpPr/>
                <p:nvPr/>
              </p:nvSpPr>
              <p:spPr bwMode="auto">
                <a:xfrm>
                  <a:off x="2819400" y="3381188"/>
                  <a:ext cx="3505200" cy="1219200"/>
                </a:xfrm>
                <a:prstGeom prst="roundRect">
                  <a:avLst>
                    <a:gd name="adj" fmla="val 13889"/>
                  </a:avLst>
                </a:prstGeom>
                <a:solidFill>
                  <a:srgbClr val="FFFFFF"/>
                </a:solidFill>
                <a:ln w="57150" cap="flat" cmpd="sng" algn="ctr">
                  <a:solidFill>
                    <a:srgbClr val="285D9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 eaLnBrk="0" hangingPunct="0">
                    <a:defRPr/>
                  </a:pPr>
                  <a:endParaRPr lang="en-US" dirty="0">
                    <a:solidFill>
                      <a:srgbClr val="FFFFFF"/>
                    </a:solidFill>
                    <a:ea typeface="ＭＳ Ｐゴシック" pitchFamily="-106" charset="-128"/>
                    <a:cs typeface="ＭＳ Ｐゴシック" pitchFamily="-106" charset="-128"/>
                  </a:endParaRPr>
                </a:p>
              </p:txBody>
            </p:sp>
            <p:sp>
              <p:nvSpPr>
                <p:cNvPr id="42" name="Rounded Rectangle 41"/>
                <p:cNvSpPr/>
                <p:nvPr/>
              </p:nvSpPr>
              <p:spPr bwMode="auto">
                <a:xfrm>
                  <a:off x="2971800" y="3533588"/>
                  <a:ext cx="3200400" cy="914400"/>
                </a:xfrm>
                <a:prstGeom prst="roundRect">
                  <a:avLst/>
                </a:prstGeom>
                <a:noFill/>
                <a:ln w="28575" cap="flat" cmpd="sng" algn="ctr">
                  <a:solidFill>
                    <a:srgbClr val="6DD678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algn="ctr" eaLnBrk="0" hangingPunct="0">
                    <a:defRPr/>
                  </a:pPr>
                  <a:endParaRPr lang="en-US" dirty="0">
                    <a:solidFill>
                      <a:srgbClr val="FFFFFF"/>
                    </a:solidFill>
                    <a:ea typeface="ＭＳ Ｐゴシック" pitchFamily="-106" charset="-128"/>
                    <a:cs typeface="ＭＳ Ｐゴシック" pitchFamily="-106" charset="-128"/>
                  </a:endParaRPr>
                </a:p>
              </p:txBody>
            </p:sp>
            <p:grpSp>
              <p:nvGrpSpPr>
                <p:cNvPr id="43" name="Group 42"/>
                <p:cNvGrpSpPr/>
                <p:nvPr/>
              </p:nvGrpSpPr>
              <p:grpSpPr>
                <a:xfrm>
                  <a:off x="3059905" y="3747644"/>
                  <a:ext cx="3024188" cy="486287"/>
                  <a:chOff x="709613" y="3981176"/>
                  <a:chExt cx="3024188" cy="486287"/>
                </a:xfrm>
              </p:grpSpPr>
              <p:sp>
                <p:nvSpPr>
                  <p:cNvPr id="44" name="Rectangle 33"/>
                  <p:cNvSpPr>
                    <a:spLocks noChangeArrowheads="1"/>
                  </p:cNvSpPr>
                  <p:nvPr/>
                </p:nvSpPr>
                <p:spPr bwMode="auto">
                  <a:xfrm>
                    <a:off x="709613" y="3981176"/>
                    <a:ext cx="3024188" cy="486287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square">
                    <a:prstTxWarp prst="textNoShape">
                      <a:avLst/>
                    </a:prstTxWarp>
                    <a:spAutoFit/>
                  </a:bodyPr>
                  <a:lstStyle/>
                  <a:p>
                    <a:pPr eaLnBrk="0" hangingPunct="0">
                      <a:lnSpc>
                        <a:spcPct val="80000"/>
                      </a:lnSpc>
                    </a:pPr>
                    <a:r>
                      <a:rPr lang="en-US" sz="3200" dirty="0" smtClean="0">
                        <a:solidFill>
                          <a:srgbClr val="FF8411"/>
                        </a:solidFill>
                        <a:latin typeface="Calibri"/>
                        <a:ea typeface="Verdana" charset="0"/>
                        <a:cs typeface="Calibri"/>
                      </a:rPr>
                      <a:t>Open       </a:t>
                    </a:r>
                    <a:r>
                      <a:rPr lang="en-US" sz="3200" u="sng" dirty="0" smtClean="0">
                        <a:solidFill>
                          <a:srgbClr val="003366"/>
                        </a:solidFill>
                        <a:latin typeface="Calibri"/>
                        <a:ea typeface="Verdana" charset="0"/>
                        <a:cs typeface="Calibri"/>
                      </a:rPr>
                      <a:t>Subsets</a:t>
                    </a:r>
                    <a:endParaRPr lang="en-US" sz="3200" u="sng" dirty="0">
                      <a:solidFill>
                        <a:srgbClr val="003366"/>
                      </a:solidFill>
                      <a:latin typeface="Calibri"/>
                      <a:ea typeface="Verdana" charset="0"/>
                      <a:cs typeface="Calibri"/>
                    </a:endParaRPr>
                  </a:p>
                </p:txBody>
              </p:sp>
              <p:sp>
                <p:nvSpPr>
                  <p:cNvPr id="45" name="Rectangle 44"/>
                  <p:cNvSpPr/>
                  <p:nvPr/>
                </p:nvSpPr>
                <p:spPr bwMode="auto">
                  <a:xfrm>
                    <a:off x="1828800" y="4071178"/>
                    <a:ext cx="300953" cy="304800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chemeClr val="accent4">
                          <a:lumMod val="0"/>
                          <a:lumOff val="100000"/>
                        </a:schemeClr>
                      </a:gs>
                      <a:gs pos="35000">
                        <a:schemeClr val="accent4">
                          <a:lumMod val="0"/>
                          <a:lumOff val="100000"/>
                        </a:schemeClr>
                      </a:gs>
                      <a:gs pos="100000">
                        <a:schemeClr val="tx1">
                          <a:lumMod val="50000"/>
                          <a:lumOff val="50000"/>
                        </a:schemeClr>
                      </a:gs>
                    </a:gsLst>
                    <a:path path="circle">
                      <a:fillToRect l="50000" t="-80000" r="50000" b="180000"/>
                    </a:path>
                    <a:tileRect/>
                  </a:gradFill>
                  <a:ln w="12700" cap="flat" cmpd="sng" algn="ctr">
                    <a:solidFill>
                      <a:srgbClr val="285D9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Verdana" charset="0"/>
                        <a:cs typeface="Verdana" charset="0"/>
                      </a:rPr>
                      <a:t>+</a:t>
                    </a:r>
                    <a:endParaRPr kumimoji="0" lang="en-US" sz="1400" b="0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Verdana" charset="0"/>
                      <a:ea typeface="Verdana" charset="0"/>
                      <a:cs typeface="Verdana" charset="0"/>
                    </a:endParaRPr>
                  </a:p>
                </p:txBody>
              </p:sp>
            </p:grpSp>
          </p:grpSp>
          <p:sp>
            <p:nvSpPr>
              <p:cNvPr id="40" name="AutoShape 10"/>
              <p:cNvSpPr>
                <a:spLocks noChangeArrowheads="1"/>
              </p:cNvSpPr>
              <p:nvPr/>
            </p:nvSpPr>
            <p:spPr bwMode="auto">
              <a:xfrm rot="6910755">
                <a:off x="3801511" y="4401592"/>
                <a:ext cx="299772" cy="1677058"/>
              </a:xfrm>
              <a:prstGeom prst="upArrow">
                <a:avLst>
                  <a:gd name="adj1" fmla="val 50000"/>
                  <a:gd name="adj2" fmla="val 85549"/>
                </a:avLst>
              </a:prstGeom>
              <a:gradFill rotWithShape="0">
                <a:gsLst>
                  <a:gs pos="0">
                    <a:srgbClr val="A5E895"/>
                  </a:gs>
                  <a:gs pos="100000">
                    <a:srgbClr val="FFE57B"/>
                  </a:gs>
                  <a:gs pos="50000">
                    <a:schemeClr val="bg1"/>
                  </a:gs>
                </a:gsLst>
                <a:path path="rect">
                  <a:fillToRect l="50000" t="50000" r="50000" b="50000"/>
                </a:path>
              </a:gradFill>
              <a:ln w="19050" cap="flat" cmpd="sng" algn="ctr">
                <a:solidFill>
                  <a:srgbClr val="336699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>
                  <a:defRPr/>
                </a:pPr>
                <a:endParaRPr lang="en-US" dirty="0">
                  <a:latin typeface="Arial" pitchFamily="-106" charset="0"/>
                  <a:ea typeface="ＭＳ Ｐゴシック" pitchFamily="-106" charset="-128"/>
                  <a:cs typeface="ＭＳ Ｐゴシック" pitchFamily="-106" charset="-128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64157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504" y="852424"/>
            <a:ext cx="8444992" cy="5153152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533400" y="4343400"/>
            <a:ext cx="5181600" cy="1371600"/>
            <a:chOff x="533400" y="4343400"/>
            <a:chExt cx="5181600" cy="1371600"/>
          </a:xfrm>
        </p:grpSpPr>
        <p:grpSp>
          <p:nvGrpSpPr>
            <p:cNvPr id="2" name="Group 1"/>
            <p:cNvGrpSpPr/>
            <p:nvPr/>
          </p:nvGrpSpPr>
          <p:grpSpPr>
            <a:xfrm>
              <a:off x="4495800" y="5257800"/>
              <a:ext cx="1219200" cy="457200"/>
              <a:chOff x="4495800" y="5257800"/>
              <a:chExt cx="1219200" cy="457200"/>
            </a:xfrm>
          </p:grpSpPr>
          <p:sp>
            <p:nvSpPr>
              <p:cNvPr id="5" name="Rounded Rectangle 11"/>
              <p:cNvSpPr>
                <a:spLocks noChangeArrowheads="1"/>
              </p:cNvSpPr>
              <p:nvPr/>
            </p:nvSpPr>
            <p:spPr bwMode="auto">
              <a:xfrm>
                <a:off x="4495800" y="5295900"/>
                <a:ext cx="457200" cy="381000"/>
              </a:xfrm>
              <a:prstGeom prst="roundRect">
                <a:avLst>
                  <a:gd name="adj" fmla="val 16667"/>
                </a:avLst>
              </a:prstGeom>
              <a:solidFill>
                <a:schemeClr val="bg1"/>
              </a:solidFill>
              <a:ln w="38100">
                <a:solidFill>
                  <a:srgbClr val="FF66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eaLnBrk="0" hangingPunct="0"/>
                <a:r>
                  <a:rPr lang="en-US" sz="1800" b="1" dirty="0">
                    <a:solidFill>
                      <a:srgbClr val="FF6600"/>
                    </a:solidFill>
                    <a:latin typeface="Zapf Dingbats" charset="2"/>
                    <a:ea typeface="Zapf Dingbats" charset="2"/>
                    <a:cs typeface="Zapf Dingbats" charset="2"/>
                  </a:rPr>
                  <a:t>✔</a:t>
                </a:r>
                <a:endParaRPr lang="en-US" sz="1800" b="1" dirty="0">
                  <a:solidFill>
                    <a:srgbClr val="FF6600"/>
                  </a:solidFill>
                  <a:latin typeface="Verdana" charset="0"/>
                  <a:ea typeface="Verdana" charset="0"/>
                  <a:cs typeface="Verdana" charset="0"/>
                </a:endParaRPr>
              </a:p>
            </p:txBody>
          </p:sp>
          <p:sp>
            <p:nvSpPr>
              <p:cNvPr id="6" name="Rounded Rectangle 5"/>
              <p:cNvSpPr/>
              <p:nvPr/>
            </p:nvSpPr>
            <p:spPr bwMode="auto">
              <a:xfrm>
                <a:off x="5029200" y="5257800"/>
                <a:ext cx="685800" cy="457200"/>
              </a:xfrm>
              <a:prstGeom prst="roundRect">
                <a:avLst/>
              </a:prstGeom>
              <a:noFill/>
              <a:ln w="57150" cap="flat" cmpd="sng" algn="ctr">
                <a:solidFill>
                  <a:srgbClr val="FF66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Geneva" pitchFamily="-111" charset="0"/>
                </a:endParaRPr>
              </a:p>
            </p:txBody>
          </p:sp>
        </p:grpSp>
        <p:grpSp>
          <p:nvGrpSpPr>
            <p:cNvPr id="23" name="Group 22"/>
            <p:cNvGrpSpPr/>
            <p:nvPr/>
          </p:nvGrpSpPr>
          <p:grpSpPr>
            <a:xfrm>
              <a:off x="533400" y="4343400"/>
              <a:ext cx="3841496" cy="1371600"/>
              <a:chOff x="533400" y="4343400"/>
              <a:chExt cx="3841496" cy="1371600"/>
            </a:xfrm>
          </p:grpSpPr>
          <p:sp>
            <p:nvSpPr>
              <p:cNvPr id="8" name="Rounded Rectangle 7"/>
              <p:cNvSpPr/>
              <p:nvPr/>
            </p:nvSpPr>
            <p:spPr bwMode="auto">
              <a:xfrm>
                <a:off x="533400" y="4343400"/>
                <a:ext cx="3841496" cy="1371600"/>
              </a:xfrm>
              <a:prstGeom prst="roundRect">
                <a:avLst>
                  <a:gd name="adj" fmla="val 13889"/>
                </a:avLst>
              </a:prstGeom>
              <a:solidFill>
                <a:srgbClr val="FFFFFF"/>
              </a:solidFill>
              <a:ln w="57150" cap="flat" cmpd="sng" algn="ctr">
                <a:solidFill>
                  <a:srgbClr val="285D9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 eaLnBrk="0" hangingPunct="0">
                  <a:defRPr/>
                </a:pPr>
                <a:endParaRPr lang="en-US" dirty="0">
                  <a:solidFill>
                    <a:srgbClr val="FFFFFF"/>
                  </a:solidFill>
                  <a:ea typeface="ＭＳ Ｐゴシック" pitchFamily="-106" charset="-128"/>
                  <a:cs typeface="ＭＳ Ｐゴシック" pitchFamily="-106" charset="-128"/>
                </a:endParaRPr>
              </a:p>
            </p:txBody>
          </p:sp>
          <p:sp>
            <p:nvSpPr>
              <p:cNvPr id="9" name="Rounded Rectangle 8"/>
              <p:cNvSpPr/>
              <p:nvPr/>
            </p:nvSpPr>
            <p:spPr bwMode="auto">
              <a:xfrm>
                <a:off x="683268" y="4517161"/>
                <a:ext cx="3539228" cy="1024078"/>
              </a:xfrm>
              <a:prstGeom prst="roundRect">
                <a:avLst/>
              </a:prstGeom>
              <a:noFill/>
              <a:ln w="28575" cap="flat" cmpd="sng" algn="ctr">
                <a:solidFill>
                  <a:srgbClr val="6DD6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 eaLnBrk="0" hangingPunct="0">
                  <a:defRPr/>
                </a:pPr>
                <a:endParaRPr lang="en-US" dirty="0">
                  <a:solidFill>
                    <a:srgbClr val="FFFFFF"/>
                  </a:solidFill>
                  <a:ea typeface="ＭＳ Ｐゴシック" pitchFamily="-106" charset="-128"/>
                  <a:cs typeface="ＭＳ Ｐゴシック" pitchFamily="-106" charset="-128"/>
                </a:endParaRPr>
              </a:p>
            </p:txBody>
          </p:sp>
          <p:sp>
            <p:nvSpPr>
              <p:cNvPr id="10" name="Rectangle 33"/>
              <p:cNvSpPr>
                <a:spLocks noChangeArrowheads="1"/>
              </p:cNvSpPr>
              <p:nvPr/>
            </p:nvSpPr>
            <p:spPr bwMode="auto">
              <a:xfrm>
                <a:off x="838198" y="4495800"/>
                <a:ext cx="3308098" cy="10248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r>
                  <a:rPr lang="en-US" sz="3200" dirty="0" smtClean="0">
                    <a:solidFill>
                      <a:srgbClr val="FF8411"/>
                    </a:solidFill>
                    <a:latin typeface="Calibri"/>
                    <a:ea typeface="Verdana" charset="0"/>
                    <a:cs typeface="Calibri"/>
                  </a:rPr>
                  <a:t>Select</a:t>
                </a:r>
              </a:p>
              <a:p>
                <a:pPr eaLnBrk="0" hangingPunct="0">
                  <a:lnSpc>
                    <a:spcPct val="110000"/>
                  </a:lnSpc>
                </a:pPr>
                <a:r>
                  <a:rPr lang="en-US" sz="2000" dirty="0" smtClean="0">
                    <a:latin typeface="Calibri"/>
                    <a:ea typeface="Verdana" charset="0"/>
                    <a:cs typeface="Calibri"/>
                  </a:rPr>
                  <a:t>       </a:t>
                </a:r>
                <a:r>
                  <a:rPr lang="en-US" sz="2600" dirty="0" smtClean="0">
                    <a:latin typeface="Calibri"/>
                    <a:ea typeface="Verdana" charset="0"/>
                    <a:cs typeface="Calibri"/>
                  </a:rPr>
                  <a:t>Systematic Reviews</a:t>
                </a:r>
              </a:p>
            </p:txBody>
          </p:sp>
        </p:grpSp>
      </p:grpSp>
      <p:grpSp>
        <p:nvGrpSpPr>
          <p:cNvPr id="22" name="Group 21"/>
          <p:cNvGrpSpPr/>
          <p:nvPr/>
        </p:nvGrpSpPr>
        <p:grpSpPr>
          <a:xfrm>
            <a:off x="833120" y="2616200"/>
            <a:ext cx="4861560" cy="1427480"/>
            <a:chOff x="833120" y="2616200"/>
            <a:chExt cx="4861560" cy="1427480"/>
          </a:xfrm>
        </p:grpSpPr>
        <p:grpSp>
          <p:nvGrpSpPr>
            <p:cNvPr id="12" name="Group 11"/>
            <p:cNvGrpSpPr/>
            <p:nvPr/>
          </p:nvGrpSpPr>
          <p:grpSpPr>
            <a:xfrm>
              <a:off x="4475480" y="3554959"/>
              <a:ext cx="1219200" cy="381000"/>
              <a:chOff x="4495800" y="5007839"/>
              <a:chExt cx="1219200" cy="381000"/>
            </a:xfrm>
          </p:grpSpPr>
          <p:sp>
            <p:nvSpPr>
              <p:cNvPr id="13" name="Rounded Rectangle 11"/>
              <p:cNvSpPr>
                <a:spLocks noChangeArrowheads="1"/>
              </p:cNvSpPr>
              <p:nvPr/>
            </p:nvSpPr>
            <p:spPr bwMode="auto">
              <a:xfrm>
                <a:off x="4495800" y="5007839"/>
                <a:ext cx="457200" cy="381000"/>
              </a:xfrm>
              <a:prstGeom prst="roundRect">
                <a:avLst>
                  <a:gd name="adj" fmla="val 16667"/>
                </a:avLst>
              </a:prstGeom>
              <a:solidFill>
                <a:schemeClr val="bg1"/>
              </a:solidFill>
              <a:ln w="38100">
                <a:solidFill>
                  <a:srgbClr val="FF66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eaLnBrk="0" hangingPunct="0"/>
                <a:r>
                  <a:rPr lang="en-US" sz="1800" b="1" dirty="0">
                    <a:solidFill>
                      <a:srgbClr val="FF6600"/>
                    </a:solidFill>
                    <a:latin typeface="Zapf Dingbats" charset="2"/>
                    <a:ea typeface="Zapf Dingbats" charset="2"/>
                    <a:cs typeface="Zapf Dingbats" charset="2"/>
                  </a:rPr>
                  <a:t>✔</a:t>
                </a:r>
                <a:endParaRPr lang="en-US" sz="1800" b="1" dirty="0">
                  <a:solidFill>
                    <a:srgbClr val="FF6600"/>
                  </a:solidFill>
                  <a:latin typeface="Verdana" charset="0"/>
                  <a:ea typeface="Verdana" charset="0"/>
                  <a:cs typeface="Verdana" charset="0"/>
                </a:endParaRPr>
              </a:p>
            </p:txBody>
          </p:sp>
          <p:sp>
            <p:nvSpPr>
              <p:cNvPr id="14" name="Rounded Rectangle 13"/>
              <p:cNvSpPr/>
              <p:nvPr/>
            </p:nvSpPr>
            <p:spPr bwMode="auto">
              <a:xfrm>
                <a:off x="4953000" y="5007839"/>
                <a:ext cx="762000" cy="381000"/>
              </a:xfrm>
              <a:prstGeom prst="roundRect">
                <a:avLst/>
              </a:prstGeom>
              <a:noFill/>
              <a:ln w="76200" cap="flat" cmpd="sng" algn="ctr">
                <a:solidFill>
                  <a:srgbClr val="FF66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Geneva" pitchFamily="-111" charset="0"/>
                </a:endParaRPr>
              </a:p>
            </p:txBody>
          </p:sp>
        </p:grpSp>
        <p:grpSp>
          <p:nvGrpSpPr>
            <p:cNvPr id="7" name="Group 6"/>
            <p:cNvGrpSpPr/>
            <p:nvPr/>
          </p:nvGrpSpPr>
          <p:grpSpPr>
            <a:xfrm>
              <a:off x="833120" y="2616200"/>
              <a:ext cx="3454400" cy="1427480"/>
              <a:chOff x="2682240" y="2697480"/>
              <a:chExt cx="3454400" cy="1427480"/>
            </a:xfrm>
          </p:grpSpPr>
          <p:sp>
            <p:nvSpPr>
              <p:cNvPr id="16" name="Rounded Rectangle 15"/>
              <p:cNvSpPr/>
              <p:nvPr/>
            </p:nvSpPr>
            <p:spPr bwMode="auto">
              <a:xfrm>
                <a:off x="2682240" y="2697480"/>
                <a:ext cx="3454400" cy="1427480"/>
              </a:xfrm>
              <a:prstGeom prst="roundRect">
                <a:avLst>
                  <a:gd name="adj" fmla="val 13889"/>
                </a:avLst>
              </a:prstGeom>
              <a:solidFill>
                <a:srgbClr val="FFFFFF"/>
              </a:solidFill>
              <a:ln w="57150" cap="flat" cmpd="sng" algn="ctr">
                <a:solidFill>
                  <a:srgbClr val="285D9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 eaLnBrk="0" hangingPunct="0">
                  <a:defRPr/>
                </a:pPr>
                <a:endParaRPr lang="en-US" dirty="0">
                  <a:solidFill>
                    <a:srgbClr val="FFFFFF"/>
                  </a:solidFill>
                  <a:ea typeface="ＭＳ Ｐゴシック" pitchFamily="-106" charset="-128"/>
                  <a:cs typeface="ＭＳ Ｐゴシック" pitchFamily="-106" charset="-128"/>
                </a:endParaRPr>
              </a:p>
            </p:txBody>
          </p:sp>
          <p:sp>
            <p:nvSpPr>
              <p:cNvPr id="20" name="Rounded Rectangle 19"/>
              <p:cNvSpPr/>
              <p:nvPr/>
            </p:nvSpPr>
            <p:spPr bwMode="auto">
              <a:xfrm>
                <a:off x="2794000" y="2804160"/>
                <a:ext cx="3210560" cy="1209039"/>
              </a:xfrm>
              <a:prstGeom prst="roundRect">
                <a:avLst/>
              </a:prstGeom>
              <a:noFill/>
              <a:ln w="28575" cap="flat" cmpd="sng" algn="ctr">
                <a:solidFill>
                  <a:srgbClr val="6DD6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 eaLnBrk="0" hangingPunct="0">
                  <a:defRPr/>
                </a:pPr>
                <a:endParaRPr lang="en-US" dirty="0">
                  <a:solidFill>
                    <a:srgbClr val="FFFFFF"/>
                  </a:solidFill>
                  <a:ea typeface="ＭＳ Ｐゴシック" pitchFamily="-106" charset="-128"/>
                  <a:cs typeface="ＭＳ Ｐゴシック" pitchFamily="-106" charset="-128"/>
                </a:endParaRPr>
              </a:p>
            </p:txBody>
          </p:sp>
          <p:sp>
            <p:nvSpPr>
              <p:cNvPr id="21" name="Rectangle 33"/>
              <p:cNvSpPr>
                <a:spLocks noChangeArrowheads="1"/>
              </p:cNvSpPr>
              <p:nvPr/>
            </p:nvSpPr>
            <p:spPr bwMode="auto">
              <a:xfrm>
                <a:off x="2936240" y="2883749"/>
                <a:ext cx="3027680" cy="10587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r>
                  <a:rPr lang="en-US" sz="3200" dirty="0" smtClean="0">
                    <a:solidFill>
                      <a:srgbClr val="FF8411"/>
                    </a:solidFill>
                    <a:latin typeface="Calibri"/>
                    <a:ea typeface="Verdana" charset="0"/>
                    <a:cs typeface="Calibri"/>
                  </a:rPr>
                  <a:t>Select</a:t>
                </a:r>
              </a:p>
              <a:p>
                <a:pPr eaLnBrk="0" hangingPunct="0">
                  <a:lnSpc>
                    <a:spcPct val="110000"/>
                  </a:lnSpc>
                </a:pPr>
                <a:r>
                  <a:rPr lang="en-US" sz="2000" dirty="0" smtClean="0">
                    <a:latin typeface="Calibri"/>
                    <a:ea typeface="Verdana" charset="0"/>
                    <a:cs typeface="Calibri"/>
                  </a:rPr>
                  <a:t>       	</a:t>
                </a:r>
                <a:r>
                  <a:rPr lang="en-US" sz="2800" dirty="0" smtClean="0">
                    <a:latin typeface="Calibri"/>
                    <a:ea typeface="Verdana" charset="0"/>
                    <a:cs typeface="Calibri"/>
                  </a:rPr>
                  <a:t>Nursing Journals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21189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roup 47"/>
          <p:cNvGrpSpPr/>
          <p:nvPr/>
        </p:nvGrpSpPr>
        <p:grpSpPr>
          <a:xfrm>
            <a:off x="954024" y="355981"/>
            <a:ext cx="7235952" cy="6114288"/>
            <a:chOff x="954024" y="355981"/>
            <a:chExt cx="7235952" cy="6114288"/>
          </a:xfrm>
        </p:grpSpPr>
        <p:grpSp>
          <p:nvGrpSpPr>
            <p:cNvPr id="43" name="Group 42"/>
            <p:cNvGrpSpPr/>
            <p:nvPr/>
          </p:nvGrpSpPr>
          <p:grpSpPr>
            <a:xfrm>
              <a:off x="954024" y="355981"/>
              <a:ext cx="7235952" cy="6114288"/>
              <a:chOff x="954024" y="355981"/>
              <a:chExt cx="7235952" cy="6114288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54024" y="355981"/>
                <a:ext cx="7235952" cy="6114288"/>
              </a:xfrm>
              <a:prstGeom prst="rect">
                <a:avLst/>
              </a:prstGeom>
            </p:spPr>
          </p:pic>
          <p:sp>
            <p:nvSpPr>
              <p:cNvPr id="22" name="Rectangle 21"/>
              <p:cNvSpPr/>
              <p:nvPr/>
            </p:nvSpPr>
            <p:spPr>
              <a:xfrm>
                <a:off x="1249680" y="1534160"/>
                <a:ext cx="3241040" cy="206248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Rectangle 41"/>
              <p:cNvSpPr/>
              <p:nvPr/>
            </p:nvSpPr>
            <p:spPr>
              <a:xfrm>
                <a:off x="4653280" y="2103120"/>
                <a:ext cx="3241040" cy="186944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0" y="2021844"/>
              <a:ext cx="3614166" cy="1283462"/>
            </a:xfrm>
            <a:prstGeom prst="rect">
              <a:avLst/>
            </a:prstGeom>
          </p:spPr>
        </p:pic>
      </p:grpSp>
      <p:grpSp>
        <p:nvGrpSpPr>
          <p:cNvPr id="57" name="Group 56"/>
          <p:cNvGrpSpPr/>
          <p:nvPr/>
        </p:nvGrpSpPr>
        <p:grpSpPr>
          <a:xfrm>
            <a:off x="523240" y="2041525"/>
            <a:ext cx="3916674" cy="2649347"/>
            <a:chOff x="523240" y="2041525"/>
            <a:chExt cx="3916674" cy="2649347"/>
          </a:xfrm>
        </p:grpSpPr>
        <p:grpSp>
          <p:nvGrpSpPr>
            <p:cNvPr id="50" name="Group 49"/>
            <p:cNvGrpSpPr/>
            <p:nvPr/>
          </p:nvGrpSpPr>
          <p:grpSpPr>
            <a:xfrm>
              <a:off x="3677914" y="4288185"/>
              <a:ext cx="762000" cy="402687"/>
              <a:chOff x="3718554" y="4288185"/>
              <a:chExt cx="762000" cy="402687"/>
            </a:xfrm>
          </p:grpSpPr>
          <p:sp>
            <p:nvSpPr>
              <p:cNvPr id="51" name="Rectangle 50"/>
              <p:cNvSpPr/>
              <p:nvPr/>
            </p:nvSpPr>
            <p:spPr bwMode="auto">
              <a:xfrm>
                <a:off x="3718554" y="4386072"/>
                <a:ext cx="762000" cy="109728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Geneva" pitchFamily="-111" charset="0"/>
                </a:endParaRPr>
              </a:p>
            </p:txBody>
          </p:sp>
          <p:sp>
            <p:nvSpPr>
              <p:cNvPr id="52" name="AutoShape 11"/>
              <p:cNvSpPr>
                <a:spLocks noChangeArrowheads="1"/>
              </p:cNvSpPr>
              <p:nvPr/>
            </p:nvSpPr>
            <p:spPr bwMode="auto">
              <a:xfrm>
                <a:off x="3718554" y="4288185"/>
                <a:ext cx="762000" cy="402687"/>
              </a:xfrm>
              <a:prstGeom prst="roundRect">
                <a:avLst>
                  <a:gd name="adj" fmla="val 16667"/>
                </a:avLst>
              </a:prstGeom>
              <a:noFill/>
              <a:ln w="130175" cap="flat" cmpd="sng" algn="ctr">
                <a:solidFill>
                  <a:srgbClr val="CC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dirty="0"/>
              </a:p>
            </p:txBody>
          </p:sp>
        </p:grpSp>
        <p:grpSp>
          <p:nvGrpSpPr>
            <p:cNvPr id="53" name="Group 52"/>
            <p:cNvGrpSpPr/>
            <p:nvPr/>
          </p:nvGrpSpPr>
          <p:grpSpPr>
            <a:xfrm>
              <a:off x="523240" y="2041525"/>
              <a:ext cx="3810000" cy="1371600"/>
              <a:chOff x="4876800" y="2819400"/>
              <a:chExt cx="3810000" cy="1371600"/>
            </a:xfrm>
          </p:grpSpPr>
          <p:sp>
            <p:nvSpPr>
              <p:cNvPr id="54" name="Rectangle 8"/>
              <p:cNvSpPr>
                <a:spLocks noChangeArrowheads="1"/>
              </p:cNvSpPr>
              <p:nvPr/>
            </p:nvSpPr>
            <p:spPr bwMode="auto">
              <a:xfrm>
                <a:off x="4876800" y="2819400"/>
                <a:ext cx="3810000" cy="1371600"/>
              </a:xfrm>
              <a:prstGeom prst="rect">
                <a:avLst/>
              </a:prstGeom>
              <a:solidFill>
                <a:srgbClr val="FFFFFF"/>
              </a:solidFill>
              <a:ln w="76200" cmpd="sng">
                <a:solidFill>
                  <a:srgbClr val="7F7F7F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>
                  <a:lnSpc>
                    <a:spcPct val="90000"/>
                  </a:lnSpc>
                </a:pPr>
                <a:endParaRPr lang="en-US" sz="2800" dirty="0">
                  <a:latin typeface="Verdana" charset="0"/>
                </a:endParaRPr>
              </a:p>
              <a:p>
                <a:pPr algn="ctr" eaLnBrk="0" hangingPunct="0">
                  <a:lnSpc>
                    <a:spcPct val="90000"/>
                  </a:lnSpc>
                </a:pPr>
                <a:endParaRPr lang="en-US" dirty="0">
                  <a:solidFill>
                    <a:schemeClr val="bg1"/>
                  </a:solidFill>
                  <a:latin typeface="Verdana" charset="0"/>
                </a:endParaRPr>
              </a:p>
            </p:txBody>
          </p:sp>
          <p:sp>
            <p:nvSpPr>
              <p:cNvPr id="55" name="Rectangle 9"/>
              <p:cNvSpPr>
                <a:spLocks noChangeArrowheads="1"/>
              </p:cNvSpPr>
              <p:nvPr/>
            </p:nvSpPr>
            <p:spPr bwMode="auto">
              <a:xfrm>
                <a:off x="5334000" y="3200400"/>
                <a:ext cx="2895601" cy="609600"/>
              </a:xfrm>
              <a:prstGeom prst="rect">
                <a:avLst/>
              </a:prstGeom>
              <a:solidFill>
                <a:srgbClr val="FFFFFF"/>
              </a:solidFill>
              <a:ln w="76200" cmpd="sng">
                <a:noFill/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>
                  <a:lnSpc>
                    <a:spcPct val="110000"/>
                  </a:lnSpc>
                </a:pPr>
                <a:r>
                  <a:rPr lang="en-US" sz="3200" dirty="0">
                    <a:latin typeface="Verdana" charset="0"/>
                  </a:rPr>
                  <a:t>Click PubMed</a:t>
                </a:r>
                <a:endParaRPr lang="en-US" sz="1700" dirty="0">
                  <a:latin typeface="Verdana" charset="0"/>
                </a:endParaRPr>
              </a:p>
            </p:txBody>
          </p:sp>
        </p:grpSp>
        <p:sp>
          <p:nvSpPr>
            <p:cNvPr id="56" name="AutoShape 10"/>
            <p:cNvSpPr>
              <a:spLocks noChangeArrowheads="1"/>
            </p:cNvSpPr>
            <p:nvPr/>
          </p:nvSpPr>
          <p:spPr bwMode="auto">
            <a:xfrm rot="19069585" flipV="1">
              <a:off x="2853840" y="2823846"/>
              <a:ext cx="347664" cy="1590338"/>
            </a:xfrm>
            <a:prstGeom prst="upArrow">
              <a:avLst>
                <a:gd name="adj1" fmla="val 50368"/>
                <a:gd name="adj2" fmla="val 89354"/>
              </a:avLst>
            </a:prstGeom>
            <a:gradFill rotWithShape="0">
              <a:gsLst>
                <a:gs pos="0">
                  <a:srgbClr val="F49394"/>
                </a:gs>
                <a:gs pos="50000">
                  <a:srgbClr val="9A0002"/>
                </a:gs>
                <a:gs pos="100000">
                  <a:srgbClr val="F49394"/>
                </a:gs>
              </a:gsLst>
              <a:lin ang="5400000" scaled="1"/>
            </a:gradFill>
            <a:ln w="28575">
              <a:solidFill>
                <a:srgbClr val="66000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805600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2018" y="163188"/>
            <a:ext cx="8234237" cy="67411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70000"/>
              </a:lnSpc>
              <a:defRPr/>
            </a:pPr>
            <a:r>
              <a:rPr lang="en-US" sz="3200" i="1">
                <a:solidFill>
                  <a:prstClr val="white"/>
                </a:solidFill>
                <a:latin typeface="Times New Roman"/>
                <a:cs typeface="Times New Roman"/>
              </a:rPr>
              <a:t>Popular </a:t>
            </a:r>
            <a:r>
              <a:rPr lang="en-US" sz="3200" i="1" smtClean="0">
                <a:solidFill>
                  <a:prstClr val="white"/>
                </a:solidFill>
                <a:latin typeface="Times New Roman"/>
                <a:cs typeface="Times New Roman"/>
              </a:rPr>
              <a:t>Resources is a good starting point.</a:t>
            </a:r>
            <a:endParaRPr lang="en-US" sz="3200" i="1">
              <a:solidFill>
                <a:prstClr val="white"/>
              </a:solidFill>
              <a:latin typeface="Times New Roman"/>
              <a:cs typeface="Times New Roman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4" y="965200"/>
            <a:ext cx="4348226" cy="5578856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886888" y="2458719"/>
            <a:ext cx="6663811" cy="3396191"/>
            <a:chOff x="1886888" y="2458719"/>
            <a:chExt cx="6663811" cy="3396191"/>
          </a:xfrm>
        </p:grpSpPr>
        <p:sp>
          <p:nvSpPr>
            <p:cNvPr id="17" name="Rectangle 16"/>
            <p:cNvSpPr>
              <a:spLocks noChangeArrowheads="1"/>
            </p:cNvSpPr>
            <p:nvPr/>
          </p:nvSpPr>
          <p:spPr bwMode="auto">
            <a:xfrm>
              <a:off x="1886888" y="3285214"/>
              <a:ext cx="355987" cy="347869"/>
            </a:xfrm>
            <a:prstGeom prst="rect">
              <a:avLst/>
            </a:prstGeom>
            <a:noFill/>
            <a:ln w="38100" cmpd="sng">
              <a:solidFill>
                <a:srgbClr val="0033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9" name="Rounded Rectangular Callout 18"/>
            <p:cNvSpPr/>
            <p:nvPr/>
          </p:nvSpPr>
          <p:spPr>
            <a:xfrm>
              <a:off x="5331249" y="2458719"/>
              <a:ext cx="3219450" cy="3396191"/>
            </a:xfrm>
            <a:prstGeom prst="wedgeRoundRectCallout">
              <a:avLst>
                <a:gd name="adj1" fmla="val -142569"/>
                <a:gd name="adj2" fmla="val -21746"/>
                <a:gd name="adj3" fmla="val 16667"/>
              </a:avLst>
            </a:prstGeom>
            <a:solidFill>
              <a:srgbClr val="FFFFFF"/>
            </a:solidFill>
            <a:ln w="57150" cap="flat" cmpd="sng" algn="ctr">
              <a:solidFill>
                <a:srgbClr val="CB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120000"/>
                </a:lnSpc>
                <a:spcAft>
                  <a:spcPts val="1800"/>
                </a:spcAft>
                <a:defRPr/>
              </a:pPr>
              <a:endParaRPr lang="en-US" sz="240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endParaRPr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6164326" y="2696843"/>
              <a:ext cx="1492335" cy="2758443"/>
              <a:chOff x="6022086" y="2666363"/>
              <a:chExt cx="1492335" cy="2758443"/>
            </a:xfrm>
          </p:grpSpPr>
          <p:sp>
            <p:nvSpPr>
              <p:cNvPr id="20" name="Rectangle 19"/>
              <p:cNvSpPr/>
              <p:nvPr/>
            </p:nvSpPr>
            <p:spPr>
              <a:xfrm>
                <a:off x="6121655" y="2666363"/>
                <a:ext cx="1293197" cy="73660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20000"/>
                  </a:lnSpc>
                  <a:spcAft>
                    <a:spcPts val="1800"/>
                  </a:spcAft>
                  <a:defRPr/>
                </a:pPr>
                <a:r>
                  <a:rPr lang="en-US" sz="4400" smtClean="0">
                    <a:solidFill>
                      <a:srgbClr val="000000"/>
                    </a:solidFill>
                    <a:latin typeface="+mj-lt"/>
                    <a:ea typeface="ＭＳ Ｐゴシック" charset="0"/>
                    <a:cs typeface="Verdana" charset="0"/>
                  </a:rPr>
                  <a:t>Click</a:t>
                </a:r>
                <a:endParaRPr lang="en-US" sz="4400">
                  <a:solidFill>
                    <a:srgbClr val="000000"/>
                  </a:solidFill>
                  <a:latin typeface="+mj-lt"/>
                  <a:ea typeface="ＭＳ Ｐゴシック" charset="0"/>
                  <a:cs typeface="Verdana" charset="0"/>
                </a:endParaRPr>
              </a:p>
            </p:txBody>
          </p:sp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22086" y="3720466"/>
                <a:ext cx="1492335" cy="1704340"/>
              </a:xfrm>
              <a:prstGeom prst="rect">
                <a:avLst/>
              </a:prstGeom>
              <a:ln w="381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</p:pic>
        </p:grpSp>
      </p:grpSp>
      <p:sp>
        <p:nvSpPr>
          <p:cNvPr id="22" name="Rounded Rectangular Callout 21"/>
          <p:cNvSpPr/>
          <p:nvPr/>
        </p:nvSpPr>
        <p:spPr>
          <a:xfrm>
            <a:off x="5114323" y="1135739"/>
            <a:ext cx="3652109" cy="612648"/>
          </a:xfrm>
          <a:prstGeom prst="wedgeRoundRectCallout">
            <a:avLst>
              <a:gd name="adj1" fmla="val -72475"/>
              <a:gd name="adj2" fmla="val -22660"/>
              <a:gd name="adj3" fmla="val 16667"/>
            </a:avLst>
          </a:prstGeom>
          <a:solidFill>
            <a:schemeClr val="bg1"/>
          </a:solidFill>
          <a:ln w="38100" cmpd="sng">
            <a:solidFill>
              <a:srgbClr val="CC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en-US" sz="2400" err="1" smtClean="0">
                <a:solidFill>
                  <a:srgbClr val="000000"/>
                </a:solidFill>
              </a:rPr>
              <a:t>www.ttuhsc.edu</a:t>
            </a:r>
            <a:r>
              <a:rPr lang="en-US" sz="2400" smtClean="0">
                <a:solidFill>
                  <a:srgbClr val="000000"/>
                </a:solidFill>
              </a:rPr>
              <a:t>/libraries</a:t>
            </a:r>
            <a:endParaRPr lang="en-US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1797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70700" y="787400"/>
            <a:ext cx="8602599" cy="4152773"/>
            <a:chOff x="294642" y="1305560"/>
            <a:chExt cx="8602599" cy="4152773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642" y="1305941"/>
              <a:ext cx="8602599" cy="4152392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 bwMode="auto">
            <a:xfrm>
              <a:off x="6400800" y="1305560"/>
              <a:ext cx="1371600" cy="228600"/>
            </a:xfrm>
            <a:prstGeom prst="rect">
              <a:avLst/>
            </a:prstGeom>
            <a:solidFill>
              <a:srgbClr val="33669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sz="1400" u="sng" dirty="0">
                  <a:solidFill>
                    <a:schemeClr val="bg1"/>
                  </a:solidFill>
                  <a:latin typeface="Calibri" charset="0"/>
                  <a:ea typeface="Calibri" charset="0"/>
                  <a:cs typeface="Calibri" charset="0"/>
                </a:rPr>
                <a:t>Your user name</a:t>
              </a:r>
            </a:p>
            <a:p>
              <a:pPr algn="ctr" eaLnBrk="0" hangingPunct="0"/>
              <a:endParaRPr lang="en-US" sz="1400" dirty="0">
                <a:latin typeface="Calibri" charset="0"/>
                <a:ea typeface="Calibri" charset="0"/>
                <a:cs typeface="Calibri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863725" y="4876800"/>
            <a:ext cx="5527675" cy="1524000"/>
            <a:chOff x="1676400" y="4837113"/>
            <a:chExt cx="5527675" cy="1411287"/>
          </a:xfrm>
        </p:grpSpPr>
        <p:sp>
          <p:nvSpPr>
            <p:cNvPr id="8" name="Rounded Rectangle 7"/>
            <p:cNvSpPr/>
            <p:nvPr/>
          </p:nvSpPr>
          <p:spPr bwMode="auto">
            <a:xfrm>
              <a:off x="1676400" y="4837113"/>
              <a:ext cx="5527675" cy="1411287"/>
            </a:xfrm>
            <a:prstGeom prst="roundRect">
              <a:avLst/>
            </a:prstGeom>
            <a:solidFill>
              <a:srgbClr val="FFFFFF"/>
            </a:solidFill>
            <a:ln w="57150" cap="flat" cmpd="sng" algn="ctr">
              <a:solidFill>
                <a:srgbClr val="285D9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eaLnBrk="0" hangingPunct="0">
                <a:defRPr/>
              </a:pPr>
              <a:endParaRPr lang="en-US" dirty="0">
                <a:solidFill>
                  <a:srgbClr val="FFFFFF"/>
                </a:solidFill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sp>
          <p:nvSpPr>
            <p:cNvPr id="9" name="Rounded Rectangle 8"/>
            <p:cNvSpPr/>
            <p:nvPr/>
          </p:nvSpPr>
          <p:spPr bwMode="auto">
            <a:xfrm>
              <a:off x="1849438" y="5018088"/>
              <a:ext cx="5181600" cy="1077912"/>
            </a:xfrm>
            <a:prstGeom prst="roundRect">
              <a:avLst/>
            </a:prstGeom>
            <a:noFill/>
            <a:ln w="28575" cap="flat" cmpd="sng" algn="ctr">
              <a:solidFill>
                <a:srgbClr val="6DD6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eaLnBrk="0" hangingPunct="0">
                <a:defRPr/>
              </a:pPr>
              <a:endParaRPr lang="en-US" dirty="0">
                <a:solidFill>
                  <a:srgbClr val="FFFFFF"/>
                </a:solidFill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sp>
          <p:nvSpPr>
            <p:cNvPr id="10" name="Rectangle 33"/>
            <p:cNvSpPr>
              <a:spLocks noChangeArrowheads="1"/>
            </p:cNvSpPr>
            <p:nvPr/>
          </p:nvSpPr>
          <p:spPr bwMode="auto">
            <a:xfrm>
              <a:off x="2001658" y="5257800"/>
              <a:ext cx="4876967" cy="5415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3200" dirty="0">
                  <a:solidFill>
                    <a:srgbClr val="FF8411"/>
                  </a:solidFill>
                  <a:latin typeface="Verdana" charset="0"/>
                  <a:ea typeface="Verdana" charset="0"/>
                  <a:cs typeface="Verdana" charset="0"/>
                </a:rPr>
                <a:t>Click MeSH Database</a:t>
              </a:r>
            </a:p>
          </p:txBody>
        </p:sp>
      </p:grpSp>
      <p:sp>
        <p:nvSpPr>
          <p:cNvPr id="11" name="AutoShape 10"/>
          <p:cNvSpPr>
            <a:spLocks noChangeArrowheads="1"/>
          </p:cNvSpPr>
          <p:nvPr/>
        </p:nvSpPr>
        <p:spPr bwMode="auto">
          <a:xfrm rot="2703485">
            <a:off x="5027828" y="3270083"/>
            <a:ext cx="379413" cy="2412409"/>
          </a:xfrm>
          <a:prstGeom prst="upArrow">
            <a:avLst>
              <a:gd name="adj1" fmla="val 50000"/>
              <a:gd name="adj2" fmla="val 108595"/>
            </a:avLst>
          </a:prstGeom>
          <a:gradFill rotWithShape="0">
            <a:gsLst>
              <a:gs pos="0">
                <a:srgbClr val="A5E895"/>
              </a:gs>
              <a:gs pos="100000">
                <a:srgbClr val="FFE57B"/>
              </a:gs>
              <a:gs pos="50000">
                <a:schemeClr val="bg1"/>
              </a:gs>
            </a:gsLst>
            <a:path path="rect">
              <a:fillToRect l="50000" t="50000" r="50000" b="50000"/>
            </a:path>
          </a:gradFill>
          <a:ln w="19050" cap="flat" cmpd="sng" algn="ctr">
            <a:solidFill>
              <a:srgbClr val="336699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>
              <a:defRPr/>
            </a:pPr>
            <a:endParaRPr lang="en-US" dirty="0">
              <a:latin typeface="Arial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54817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460" y="811149"/>
            <a:ext cx="8633079" cy="3456432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457200" y="3807460"/>
            <a:ext cx="8229600" cy="2217420"/>
            <a:chOff x="457200" y="3390900"/>
            <a:chExt cx="8229600" cy="2217420"/>
          </a:xfrm>
        </p:grpSpPr>
        <p:sp>
          <p:nvSpPr>
            <p:cNvPr id="18" name="Rectangle 17"/>
            <p:cNvSpPr>
              <a:spLocks noChangeArrowheads="1"/>
            </p:cNvSpPr>
            <p:nvPr/>
          </p:nvSpPr>
          <p:spPr bwMode="auto">
            <a:xfrm>
              <a:off x="457200" y="3390900"/>
              <a:ext cx="8229600" cy="2217420"/>
            </a:xfrm>
            <a:prstGeom prst="rect">
              <a:avLst/>
            </a:prstGeom>
            <a:solidFill>
              <a:schemeClr val="bg1"/>
            </a:solidFill>
            <a:ln w="114300">
              <a:solidFill>
                <a:srgbClr val="648BB6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>
                <a:lnSpc>
                  <a:spcPct val="120000"/>
                </a:lnSpc>
              </a:pPr>
              <a:r>
                <a:rPr lang="en-US" sz="3200" dirty="0">
                  <a:solidFill>
                    <a:srgbClr val="002A7E"/>
                  </a:solidFill>
                  <a:latin typeface="Verdana" charset="0"/>
                </a:rPr>
                <a:t>  </a:t>
              </a:r>
              <a:endParaRPr lang="en-US" sz="3200" dirty="0" smtClean="0">
                <a:solidFill>
                  <a:srgbClr val="002A7E"/>
                </a:solidFill>
                <a:latin typeface="Verdana" charset="0"/>
              </a:endParaRPr>
            </a:p>
            <a:p>
              <a:pPr eaLnBrk="0" hangingPunct="0">
                <a:lnSpc>
                  <a:spcPct val="120000"/>
                </a:lnSpc>
              </a:pPr>
              <a:r>
                <a:rPr lang="en-US" sz="3200" dirty="0">
                  <a:solidFill>
                    <a:srgbClr val="002A7E"/>
                  </a:solidFill>
                  <a:latin typeface="Verdana" charset="0"/>
                </a:rPr>
                <a:t> </a:t>
              </a:r>
              <a:r>
                <a:rPr lang="en-US" sz="3200" dirty="0" smtClean="0">
                  <a:solidFill>
                    <a:srgbClr val="002A7E"/>
                  </a:solidFill>
                  <a:latin typeface="Verdana" charset="0"/>
                </a:rPr>
                <a:t> </a:t>
              </a:r>
            </a:p>
            <a:p>
              <a:pPr eaLnBrk="0" hangingPunct="0">
                <a:lnSpc>
                  <a:spcPct val="120000"/>
                </a:lnSpc>
              </a:pPr>
              <a:r>
                <a:rPr lang="en-US" sz="3200" dirty="0" smtClean="0">
                  <a:solidFill>
                    <a:srgbClr val="002A7E"/>
                  </a:solidFill>
                  <a:latin typeface="Verdana" charset="0"/>
                </a:rPr>
                <a:t>  </a:t>
              </a:r>
              <a:r>
                <a:rPr lang="en-US" sz="3200" dirty="0" smtClean="0">
                  <a:solidFill>
                    <a:srgbClr val="FF8411"/>
                  </a:solidFill>
                  <a:latin typeface="Verdana" charset="0"/>
                </a:rPr>
                <a:t>Enter</a:t>
              </a:r>
              <a:r>
                <a:rPr lang="en-US" sz="3200" dirty="0" smtClean="0">
                  <a:solidFill>
                    <a:srgbClr val="002A7E"/>
                  </a:solidFill>
                  <a:latin typeface="Verdana" charset="0"/>
                </a:rPr>
                <a:t>                  </a:t>
              </a:r>
              <a:r>
                <a:rPr lang="en-US" sz="3200" dirty="0" smtClean="0">
                  <a:solidFill>
                    <a:srgbClr val="FF8411"/>
                  </a:solidFill>
                  <a:latin typeface="Verdana" charset="0"/>
                </a:rPr>
                <a:t>and </a:t>
              </a:r>
              <a:r>
                <a:rPr lang="en-US" sz="3200" dirty="0">
                  <a:solidFill>
                    <a:srgbClr val="FF8411"/>
                  </a:solidFill>
                  <a:latin typeface="Verdana" charset="0"/>
                </a:rPr>
                <a:t>click  </a:t>
              </a:r>
              <a:r>
                <a:rPr lang="en-US" sz="1400" dirty="0">
                  <a:solidFill>
                    <a:schemeClr val="bg1"/>
                  </a:solidFill>
                  <a:latin typeface="Verdana" charset="0"/>
                </a:rPr>
                <a:t>a</a:t>
              </a:r>
              <a:endParaRPr lang="en-US" sz="1400" dirty="0">
                <a:solidFill>
                  <a:srgbClr val="002A7E"/>
                </a:solidFill>
                <a:latin typeface="Verdana" charset="0"/>
              </a:endParaRPr>
            </a:p>
            <a:p>
              <a:pPr eaLnBrk="0" hangingPunct="0">
                <a:lnSpc>
                  <a:spcPct val="120000"/>
                </a:lnSpc>
              </a:pPr>
              <a:r>
                <a:rPr lang="en-US" sz="1400" dirty="0">
                  <a:solidFill>
                    <a:schemeClr val="bg1"/>
                  </a:solidFill>
                  <a:latin typeface="Verdana" charset="0"/>
                </a:rPr>
                <a:t>a</a:t>
              </a:r>
              <a:endParaRPr lang="en-US" sz="3200" dirty="0">
                <a:solidFill>
                  <a:srgbClr val="002A7E"/>
                </a:solidFill>
                <a:latin typeface="Verdana" charset="0"/>
              </a:endParaRPr>
            </a:p>
            <a:p>
              <a:pPr eaLnBrk="0" hangingPunct="0">
                <a:lnSpc>
                  <a:spcPct val="120000"/>
                </a:lnSpc>
              </a:pPr>
              <a:endParaRPr lang="en-US" dirty="0">
                <a:solidFill>
                  <a:srgbClr val="00FFFF"/>
                </a:solidFill>
                <a:latin typeface="Verdana" charset="0"/>
              </a:endParaRPr>
            </a:p>
            <a:p>
              <a:pPr eaLnBrk="0" hangingPunct="0"/>
              <a:endParaRPr lang="en-US" dirty="0">
                <a:solidFill>
                  <a:srgbClr val="00FFFF"/>
                </a:solidFill>
                <a:latin typeface="Verdana" charset="0"/>
              </a:endParaRPr>
            </a:p>
            <a:p>
              <a:pPr eaLnBrk="0" hangingPunct="0"/>
              <a:endParaRPr lang="en-US" dirty="0">
                <a:solidFill>
                  <a:srgbClr val="002A7E"/>
                </a:solidFill>
                <a:latin typeface="Verdana" charset="0"/>
              </a:endParaRPr>
            </a:p>
          </p:txBody>
        </p:sp>
        <p:sp>
          <p:nvSpPr>
            <p:cNvPr id="19" name="Rectangle 18"/>
            <p:cNvSpPr>
              <a:spLocks noChangeArrowheads="1"/>
            </p:cNvSpPr>
            <p:nvPr/>
          </p:nvSpPr>
          <p:spPr bwMode="auto">
            <a:xfrm>
              <a:off x="613954" y="3536213"/>
              <a:ext cx="7916091" cy="1879068"/>
            </a:xfrm>
            <a:prstGeom prst="rect">
              <a:avLst/>
            </a:prstGeom>
            <a:noFill/>
            <a:ln w="38100">
              <a:solidFill>
                <a:srgbClr val="5EC266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</p:grpSp>
      <p:sp>
        <p:nvSpPr>
          <p:cNvPr id="20" name="AutoShape 10"/>
          <p:cNvSpPr>
            <a:spLocks noChangeArrowheads="1"/>
          </p:cNvSpPr>
          <p:nvPr/>
        </p:nvSpPr>
        <p:spPr bwMode="auto">
          <a:xfrm>
            <a:off x="2947688" y="1351280"/>
            <a:ext cx="379412" cy="3139815"/>
          </a:xfrm>
          <a:prstGeom prst="upArrow">
            <a:avLst>
              <a:gd name="adj1" fmla="val 50000"/>
              <a:gd name="adj2" fmla="val 97870"/>
            </a:avLst>
          </a:prstGeom>
          <a:gradFill rotWithShape="0">
            <a:gsLst>
              <a:gs pos="0">
                <a:srgbClr val="A5E895"/>
              </a:gs>
              <a:gs pos="100000">
                <a:srgbClr val="FFE57B"/>
              </a:gs>
              <a:gs pos="50000">
                <a:schemeClr val="bg1"/>
              </a:gs>
            </a:gsLst>
            <a:path path="rect">
              <a:fillToRect l="50000" t="50000" r="50000" b="50000"/>
            </a:path>
          </a:gradFill>
          <a:ln w="19050" cap="flat" cmpd="sng" algn="ctr">
            <a:solidFill>
              <a:srgbClr val="336699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>
              <a:defRPr/>
            </a:pPr>
            <a:endParaRPr lang="en-US" dirty="0">
              <a:latin typeface="Arial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6421120" y="1041400"/>
            <a:ext cx="1828800" cy="4236720"/>
            <a:chOff x="6410960" y="1041400"/>
            <a:chExt cx="1828800" cy="4236720"/>
          </a:xfrm>
        </p:grpSpPr>
        <p:sp>
          <p:nvSpPr>
            <p:cNvPr id="22" name="AutoShape 12"/>
            <p:cNvSpPr>
              <a:spLocks noChangeArrowheads="1"/>
            </p:cNvSpPr>
            <p:nvPr/>
          </p:nvSpPr>
          <p:spPr bwMode="auto">
            <a:xfrm flipV="1">
              <a:off x="6410960" y="4592320"/>
              <a:ext cx="1828800" cy="685800"/>
            </a:xfrm>
            <a:prstGeom prst="roundRect">
              <a:avLst>
                <a:gd name="adj" fmla="val 16667"/>
              </a:avLst>
            </a:prstGeom>
            <a:solidFill>
              <a:srgbClr val="336699"/>
            </a:solidFill>
            <a:ln w="9525">
              <a:noFill/>
              <a:round/>
              <a:headEnd/>
              <a:tailEnd/>
            </a:ln>
          </p:spPr>
          <p:txBody>
            <a:bodyPr rot="10800000"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sz="3200" dirty="0" smtClean="0">
                  <a:solidFill>
                    <a:schemeClr val="bg1"/>
                  </a:solidFill>
                  <a:latin typeface="Verdana" charset="0"/>
                </a:rPr>
                <a:t>Searc</a:t>
              </a:r>
              <a:r>
                <a:rPr lang="en-US" sz="3200" dirty="0">
                  <a:solidFill>
                    <a:schemeClr val="bg1"/>
                  </a:solidFill>
                  <a:latin typeface="Verdana" charset="0"/>
                </a:rPr>
                <a:t>h</a:t>
              </a:r>
              <a:endParaRPr lang="en-US" sz="3600" dirty="0">
                <a:solidFill>
                  <a:schemeClr val="bg1"/>
                </a:solidFill>
                <a:latin typeface="Verdana" charset="0"/>
              </a:endParaRPr>
            </a:p>
          </p:txBody>
        </p:sp>
        <p:grpSp>
          <p:nvGrpSpPr>
            <p:cNvPr id="23" name="Group 22"/>
            <p:cNvGrpSpPr/>
            <p:nvPr/>
          </p:nvGrpSpPr>
          <p:grpSpPr>
            <a:xfrm>
              <a:off x="7406640" y="1041400"/>
              <a:ext cx="609600" cy="381000"/>
              <a:chOff x="5410200" y="990600"/>
              <a:chExt cx="533400" cy="304800"/>
            </a:xfrm>
          </p:grpSpPr>
          <p:sp>
            <p:nvSpPr>
              <p:cNvPr id="24" name="AutoShape 17"/>
              <p:cNvSpPr>
                <a:spLocks noChangeArrowheads="1"/>
              </p:cNvSpPr>
              <p:nvPr/>
            </p:nvSpPr>
            <p:spPr bwMode="auto">
              <a:xfrm>
                <a:off x="5410200" y="990600"/>
                <a:ext cx="533400" cy="304800"/>
              </a:xfrm>
              <a:prstGeom prst="roundRect">
                <a:avLst>
                  <a:gd name="adj" fmla="val 16667"/>
                </a:avLst>
              </a:prstGeom>
              <a:noFill/>
              <a:ln w="111125">
                <a:solidFill>
                  <a:srgbClr val="FFB37D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dirty="0"/>
              </a:p>
            </p:txBody>
          </p:sp>
          <p:sp>
            <p:nvSpPr>
              <p:cNvPr id="25" name="AutoShape 18"/>
              <p:cNvSpPr>
                <a:spLocks noChangeArrowheads="1"/>
              </p:cNvSpPr>
              <p:nvPr/>
            </p:nvSpPr>
            <p:spPr bwMode="auto">
              <a:xfrm>
                <a:off x="5410200" y="990600"/>
                <a:ext cx="533400" cy="304800"/>
              </a:xfrm>
              <a:prstGeom prst="roundRect">
                <a:avLst>
                  <a:gd name="adj" fmla="val 16667"/>
                </a:avLst>
              </a:prstGeom>
              <a:noFill/>
              <a:ln w="19050">
                <a:solidFill>
                  <a:srgbClr val="FF66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dirty="0"/>
              </a:p>
            </p:txBody>
          </p:sp>
        </p:grpSp>
      </p:grpSp>
      <p:grpSp>
        <p:nvGrpSpPr>
          <p:cNvPr id="26" name="Group 25"/>
          <p:cNvGrpSpPr/>
          <p:nvPr/>
        </p:nvGrpSpPr>
        <p:grpSpPr>
          <a:xfrm>
            <a:off x="2072640" y="4602480"/>
            <a:ext cx="2309172" cy="685800"/>
            <a:chOff x="2057400" y="3810000"/>
            <a:chExt cx="2309172" cy="685800"/>
          </a:xfrm>
        </p:grpSpPr>
        <p:sp>
          <p:nvSpPr>
            <p:cNvPr id="27" name="AutoShape 20"/>
            <p:cNvSpPr>
              <a:spLocks noChangeArrowheads="1"/>
            </p:cNvSpPr>
            <p:nvPr/>
          </p:nvSpPr>
          <p:spPr bwMode="auto">
            <a:xfrm flipV="1">
              <a:off x="2057400" y="3810000"/>
              <a:ext cx="2309172" cy="68580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57150">
              <a:solidFill>
                <a:srgbClr val="A0B4C3"/>
              </a:solidFill>
              <a:round/>
              <a:headEnd/>
              <a:tailEnd/>
            </a:ln>
          </p:spPr>
          <p:txBody>
            <a:bodyPr rot="10800000"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endParaRPr lang="en-US" sz="3600" dirty="0">
                <a:latin typeface="Verdana" charset="0"/>
              </a:endParaRPr>
            </a:p>
          </p:txBody>
        </p:sp>
        <p:sp>
          <p:nvSpPr>
            <p:cNvPr id="28" name="Rectangle 27"/>
            <p:cNvSpPr>
              <a:spLocks noChangeArrowheads="1"/>
            </p:cNvSpPr>
            <p:nvPr/>
          </p:nvSpPr>
          <p:spPr bwMode="auto">
            <a:xfrm>
              <a:off x="2133601" y="3962400"/>
              <a:ext cx="2133600" cy="38100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sz="2000" dirty="0" smtClean="0">
                  <a:solidFill>
                    <a:srgbClr val="191919"/>
                  </a:solidFill>
                  <a:latin typeface="Verdana" charset="0"/>
                </a:rPr>
                <a:t>hyperlipidemia</a:t>
              </a:r>
              <a:endParaRPr lang="en-US" sz="2000" dirty="0">
                <a:solidFill>
                  <a:srgbClr val="191919"/>
                </a:solidFill>
                <a:latin typeface="Verdana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43246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84" y="385572"/>
            <a:ext cx="8409432" cy="6055106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884363" y="4495800"/>
            <a:ext cx="5354637" cy="1676400"/>
            <a:chOff x="1884363" y="4419600"/>
            <a:chExt cx="5354637" cy="1676400"/>
          </a:xfrm>
        </p:grpSpPr>
        <p:sp>
          <p:nvSpPr>
            <p:cNvPr id="10" name="Rounded Rectangle 9"/>
            <p:cNvSpPr/>
            <p:nvPr/>
          </p:nvSpPr>
          <p:spPr bwMode="auto">
            <a:xfrm>
              <a:off x="1884363" y="4419600"/>
              <a:ext cx="5354637" cy="1676400"/>
            </a:xfrm>
            <a:prstGeom prst="roundRect">
              <a:avLst/>
            </a:prstGeom>
            <a:solidFill>
              <a:srgbClr val="FFFFFF"/>
            </a:solidFill>
            <a:ln w="57150" cap="flat" cmpd="sng" algn="ctr">
              <a:solidFill>
                <a:srgbClr val="285D9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eaLnBrk="0" hangingPunct="0">
                <a:defRPr/>
              </a:pPr>
              <a:endParaRPr lang="en-US" dirty="0">
                <a:solidFill>
                  <a:srgbClr val="FFFFFF"/>
                </a:solidFill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2133600" y="4648200"/>
              <a:ext cx="4876799" cy="1219200"/>
              <a:chOff x="2209801" y="4648200"/>
              <a:chExt cx="4876799" cy="1219200"/>
            </a:xfrm>
          </p:grpSpPr>
          <p:sp>
            <p:nvSpPr>
              <p:cNvPr id="17" name="Rounded Rectangle 16"/>
              <p:cNvSpPr/>
              <p:nvPr/>
            </p:nvSpPr>
            <p:spPr bwMode="auto">
              <a:xfrm>
                <a:off x="2209801" y="4648200"/>
                <a:ext cx="4876799" cy="1219200"/>
              </a:xfrm>
              <a:prstGeom prst="roundRect">
                <a:avLst/>
              </a:prstGeom>
              <a:noFill/>
              <a:ln w="28575" cap="flat" cmpd="sng" algn="ctr">
                <a:solidFill>
                  <a:srgbClr val="6DD6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 eaLnBrk="0" hangingPunct="0">
                  <a:defRPr/>
                </a:pPr>
                <a:endParaRPr lang="en-US" dirty="0">
                  <a:solidFill>
                    <a:srgbClr val="FFFFFF"/>
                  </a:solidFill>
                  <a:ea typeface="ＭＳ Ｐゴシック" pitchFamily="-106" charset="-128"/>
                  <a:cs typeface="ＭＳ Ｐゴシック" pitchFamily="-106" charset="-128"/>
                </a:endParaRPr>
              </a:p>
            </p:txBody>
          </p:sp>
          <p:sp>
            <p:nvSpPr>
              <p:cNvPr id="18" name="Rectangle 33"/>
              <p:cNvSpPr>
                <a:spLocks noChangeArrowheads="1"/>
              </p:cNvSpPr>
              <p:nvPr/>
            </p:nvSpPr>
            <p:spPr bwMode="auto">
              <a:xfrm>
                <a:off x="2362199" y="4903857"/>
                <a:ext cx="4419601" cy="7078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4000" dirty="0">
                    <a:solidFill>
                      <a:srgbClr val="FF8411"/>
                    </a:solidFill>
                    <a:latin typeface="Verdana" charset="0"/>
                    <a:ea typeface="Verdana" charset="0"/>
                    <a:cs typeface="Verdana" charset="0"/>
                  </a:rPr>
                  <a:t>Term Definitions</a:t>
                </a:r>
              </a:p>
            </p:txBody>
          </p:sp>
        </p:grpSp>
      </p:grpSp>
      <p:grpSp>
        <p:nvGrpSpPr>
          <p:cNvPr id="19" name="Group 18"/>
          <p:cNvGrpSpPr>
            <a:grpSpLocks/>
          </p:cNvGrpSpPr>
          <p:nvPr/>
        </p:nvGrpSpPr>
        <p:grpSpPr bwMode="auto">
          <a:xfrm>
            <a:off x="331978" y="1960880"/>
            <a:ext cx="2787142" cy="838200"/>
            <a:chOff x="4724400" y="990600"/>
            <a:chExt cx="457200" cy="304800"/>
          </a:xfrm>
        </p:grpSpPr>
        <p:sp>
          <p:nvSpPr>
            <p:cNvPr id="20" name="AutoShape 17"/>
            <p:cNvSpPr>
              <a:spLocks noChangeArrowheads="1"/>
            </p:cNvSpPr>
            <p:nvPr/>
          </p:nvSpPr>
          <p:spPr bwMode="auto">
            <a:xfrm>
              <a:off x="4724400" y="990600"/>
              <a:ext cx="457200" cy="304800"/>
            </a:xfrm>
            <a:prstGeom prst="roundRect">
              <a:avLst>
                <a:gd name="adj" fmla="val 16667"/>
              </a:avLst>
            </a:prstGeom>
            <a:noFill/>
            <a:ln w="111125">
              <a:solidFill>
                <a:srgbClr val="FFB37D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  <p:sp>
          <p:nvSpPr>
            <p:cNvPr id="21" name="AutoShape 18"/>
            <p:cNvSpPr>
              <a:spLocks noChangeArrowheads="1"/>
            </p:cNvSpPr>
            <p:nvPr/>
          </p:nvSpPr>
          <p:spPr bwMode="auto">
            <a:xfrm>
              <a:off x="4724400" y="990600"/>
              <a:ext cx="457200" cy="304800"/>
            </a:xfrm>
            <a:prstGeom prst="roundRect">
              <a:avLst>
                <a:gd name="adj" fmla="val 16667"/>
              </a:avLst>
            </a:prstGeom>
            <a:noFill/>
            <a:ln w="19050">
              <a:solidFill>
                <a:srgbClr val="FF66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909915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84" y="385572"/>
            <a:ext cx="8409432" cy="6055106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13080" y="4211320"/>
            <a:ext cx="7315200" cy="1752600"/>
            <a:chOff x="604520" y="4597400"/>
            <a:chExt cx="7315200" cy="1752600"/>
          </a:xfrm>
        </p:grpSpPr>
        <p:sp>
          <p:nvSpPr>
            <p:cNvPr id="13" name="Rectangle 12"/>
            <p:cNvSpPr>
              <a:spLocks noChangeArrowheads="1"/>
            </p:cNvSpPr>
            <p:nvPr/>
          </p:nvSpPr>
          <p:spPr bwMode="auto">
            <a:xfrm>
              <a:off x="604520" y="4597400"/>
              <a:ext cx="7315200" cy="1752600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2E5D8E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3600" dirty="0">
                  <a:solidFill>
                    <a:srgbClr val="FF6600"/>
                  </a:solidFill>
                  <a:latin typeface="Verdana" charset="0"/>
                </a:rPr>
                <a:t>Click the underlined </a:t>
              </a:r>
              <a:r>
                <a:rPr lang="en-US" sz="3600" dirty="0" smtClean="0">
                  <a:solidFill>
                    <a:srgbClr val="FF6600"/>
                  </a:solidFill>
                  <a:latin typeface="Verdana" charset="0"/>
                </a:rPr>
                <a:t>term</a:t>
              </a:r>
            </a:p>
          </p:txBody>
        </p:sp>
        <p:sp>
          <p:nvSpPr>
            <p:cNvPr id="14" name="Rectangle 13"/>
            <p:cNvSpPr>
              <a:spLocks noChangeArrowheads="1"/>
            </p:cNvSpPr>
            <p:nvPr/>
          </p:nvSpPr>
          <p:spPr bwMode="auto">
            <a:xfrm>
              <a:off x="746760" y="4742375"/>
              <a:ext cx="7010400" cy="1482969"/>
            </a:xfrm>
            <a:prstGeom prst="rect">
              <a:avLst/>
            </a:prstGeom>
            <a:noFill/>
            <a:ln w="28575">
              <a:solidFill>
                <a:srgbClr val="5CC26A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65760" y="2169159"/>
            <a:ext cx="2733040" cy="2757778"/>
            <a:chOff x="365760" y="2169159"/>
            <a:chExt cx="2733040" cy="2757778"/>
          </a:xfrm>
        </p:grpSpPr>
        <p:grpSp>
          <p:nvGrpSpPr>
            <p:cNvPr id="4" name="Group 3"/>
            <p:cNvGrpSpPr/>
            <p:nvPr/>
          </p:nvGrpSpPr>
          <p:grpSpPr>
            <a:xfrm>
              <a:off x="365760" y="2169159"/>
              <a:ext cx="2733040" cy="482601"/>
              <a:chOff x="365760" y="2169159"/>
              <a:chExt cx="2733040" cy="482601"/>
            </a:xfrm>
          </p:grpSpPr>
          <p:sp>
            <p:nvSpPr>
              <p:cNvPr id="16" name="AutoShape 17"/>
              <p:cNvSpPr>
                <a:spLocks noChangeArrowheads="1"/>
              </p:cNvSpPr>
              <p:nvPr/>
            </p:nvSpPr>
            <p:spPr bwMode="auto">
              <a:xfrm>
                <a:off x="365760" y="2169159"/>
                <a:ext cx="2722880" cy="482601"/>
              </a:xfrm>
              <a:prstGeom prst="roundRect">
                <a:avLst>
                  <a:gd name="adj" fmla="val 16667"/>
                </a:avLst>
              </a:prstGeom>
              <a:noFill/>
              <a:ln w="111125">
                <a:solidFill>
                  <a:srgbClr val="FFB37D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dirty="0"/>
              </a:p>
            </p:txBody>
          </p:sp>
          <p:sp>
            <p:nvSpPr>
              <p:cNvPr id="22" name="AutoShape 18"/>
              <p:cNvSpPr>
                <a:spLocks noChangeArrowheads="1"/>
              </p:cNvSpPr>
              <p:nvPr/>
            </p:nvSpPr>
            <p:spPr bwMode="auto">
              <a:xfrm>
                <a:off x="365760" y="2169159"/>
                <a:ext cx="2733040" cy="482601"/>
              </a:xfrm>
              <a:prstGeom prst="roundRect">
                <a:avLst>
                  <a:gd name="adj" fmla="val 16667"/>
                </a:avLst>
              </a:prstGeom>
              <a:noFill/>
              <a:ln w="19050">
                <a:solidFill>
                  <a:srgbClr val="FF66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dirty="0"/>
              </a:p>
            </p:txBody>
          </p:sp>
        </p:grpSp>
        <p:sp>
          <p:nvSpPr>
            <p:cNvPr id="23" name="AutoShape 10"/>
            <p:cNvSpPr>
              <a:spLocks noChangeArrowheads="1"/>
            </p:cNvSpPr>
            <p:nvPr/>
          </p:nvSpPr>
          <p:spPr bwMode="auto">
            <a:xfrm rot="20409582">
              <a:off x="1927313" y="2565527"/>
              <a:ext cx="426492" cy="2361410"/>
            </a:xfrm>
            <a:prstGeom prst="upArrow">
              <a:avLst>
                <a:gd name="adj1" fmla="val 50000"/>
                <a:gd name="adj2" fmla="val 99314"/>
              </a:avLst>
            </a:prstGeom>
            <a:gradFill rotWithShape="0">
              <a:gsLst>
                <a:gs pos="0">
                  <a:srgbClr val="A5E895"/>
                </a:gs>
                <a:gs pos="100000">
                  <a:srgbClr val="FFE57B"/>
                </a:gs>
                <a:gs pos="50000">
                  <a:schemeClr val="bg1"/>
                </a:gs>
              </a:gsLst>
              <a:path path="rect">
                <a:fillToRect l="50000" t="50000" r="50000" b="50000"/>
              </a:path>
            </a:gradFill>
            <a:ln w="19050" cap="flat" cmpd="sng" algn="ctr">
              <a:solidFill>
                <a:srgbClr val="336699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>
                <a:defRPr/>
              </a:pPr>
              <a:endParaRPr lang="en-US" dirty="0">
                <a:latin typeface="Arial" pitchFamily="-106" charset="0"/>
                <a:ea typeface="ＭＳ Ｐゴシック" pitchFamily="-106" charset="-128"/>
                <a:cs typeface="ＭＳ Ｐゴシック" pitchFamily="-106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0262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72" y="309882"/>
            <a:ext cx="8550656" cy="4446016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1028700" y="4663440"/>
            <a:ext cx="7086600" cy="1905000"/>
            <a:chOff x="1028700" y="4572000"/>
            <a:chExt cx="7086600" cy="1905000"/>
          </a:xfrm>
        </p:grpSpPr>
        <p:sp>
          <p:nvSpPr>
            <p:cNvPr id="15" name="Rounded Rectangle 14"/>
            <p:cNvSpPr/>
            <p:nvPr/>
          </p:nvSpPr>
          <p:spPr bwMode="auto">
            <a:xfrm>
              <a:off x="1028700" y="4572000"/>
              <a:ext cx="7086600" cy="1905000"/>
            </a:xfrm>
            <a:prstGeom prst="roundRect">
              <a:avLst/>
            </a:prstGeom>
            <a:solidFill>
              <a:srgbClr val="FFFFFF"/>
            </a:solidFill>
            <a:ln w="57150" cap="flat" cmpd="sng" algn="ctr">
              <a:solidFill>
                <a:srgbClr val="285D9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eaLnBrk="0" hangingPunct="0">
                <a:defRPr/>
              </a:pPr>
              <a:endParaRPr lang="en-US" dirty="0">
                <a:solidFill>
                  <a:srgbClr val="FFFFFF"/>
                </a:solidFill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sp>
          <p:nvSpPr>
            <p:cNvPr id="16" name="Rounded Rectangle 15"/>
            <p:cNvSpPr/>
            <p:nvPr/>
          </p:nvSpPr>
          <p:spPr bwMode="auto">
            <a:xfrm>
              <a:off x="1181100" y="4724400"/>
              <a:ext cx="6781800" cy="1600200"/>
            </a:xfrm>
            <a:prstGeom prst="roundRect">
              <a:avLst/>
            </a:prstGeom>
            <a:noFill/>
            <a:ln w="28575" cap="flat" cmpd="sng" algn="ctr">
              <a:solidFill>
                <a:srgbClr val="6DD67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eaLnBrk="0" hangingPunct="0">
                <a:defRPr/>
              </a:pPr>
              <a:endParaRPr lang="en-US" dirty="0">
                <a:solidFill>
                  <a:srgbClr val="FFFFFF"/>
                </a:solidFill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sp>
          <p:nvSpPr>
            <p:cNvPr id="17" name="Rectangle 16"/>
            <p:cNvSpPr/>
            <p:nvPr/>
          </p:nvSpPr>
          <p:spPr bwMode="auto">
            <a:xfrm>
              <a:off x="1600200" y="4853940"/>
              <a:ext cx="6019800" cy="415498"/>
            </a:xfrm>
            <a:prstGeom prst="rect">
              <a:avLst/>
            </a:prstGeom>
            <a:ln>
              <a:noFill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 eaLnBrk="0" hangingPunct="0">
                <a:lnSpc>
                  <a:spcPct val="70000"/>
                </a:lnSpc>
                <a:spcAft>
                  <a:spcPts val="3000"/>
                </a:spcAft>
                <a:defRPr/>
              </a:pPr>
              <a:r>
                <a:rPr lang="en-US" sz="2800" b="1" i="1" dirty="0">
                  <a:solidFill>
                    <a:srgbClr val="FF66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Sub-headings</a:t>
              </a:r>
              <a:r>
                <a:rPr lang="en-US" sz="2800" b="1" dirty="0">
                  <a:solidFill>
                    <a:srgbClr val="FF66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Times New Roman" charset="0"/>
                  <a:ea typeface="Times New Roman" charset="0"/>
                  <a:cs typeface="Times New Roman" charset="0"/>
                </a:rPr>
                <a:t> </a:t>
              </a:r>
              <a:r>
                <a:rPr lang="en-US" sz="2000" dirty="0">
                  <a:solidFill>
                    <a:srgbClr val="2B5D8F"/>
                  </a:solidFill>
                  <a:latin typeface="Verdana" charset="0"/>
                </a:rPr>
                <a:t>narrow the “meaning” of </a:t>
              </a:r>
              <a:r>
                <a:rPr lang="en-US" sz="2000" dirty="0" smtClean="0">
                  <a:solidFill>
                    <a:srgbClr val="2B5D8F"/>
                  </a:solidFill>
                  <a:latin typeface="Verdana" charset="0"/>
                </a:rPr>
                <a:t>a</a:t>
              </a:r>
              <a:endParaRPr lang="en-US" sz="2000" dirty="0">
                <a:solidFill>
                  <a:schemeClr val="bg1"/>
                </a:solidFill>
                <a:latin typeface="Verdana" charset="0"/>
              </a:endParaRPr>
            </a:p>
          </p:txBody>
        </p:sp>
        <p:sp>
          <p:nvSpPr>
            <p:cNvPr id="18" name="Rectangle 17"/>
            <p:cNvSpPr>
              <a:spLocks noChangeArrowheads="1"/>
            </p:cNvSpPr>
            <p:nvPr/>
          </p:nvSpPr>
          <p:spPr bwMode="auto">
            <a:xfrm>
              <a:off x="1257300" y="5804912"/>
              <a:ext cx="6629400" cy="4101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 eaLnBrk="0" hangingPunct="0">
                <a:lnSpc>
                  <a:spcPct val="60000"/>
                </a:lnSpc>
                <a:spcAft>
                  <a:spcPts val="3000"/>
                </a:spcAft>
              </a:pPr>
              <a:r>
                <a:rPr lang="en-US" sz="2000" dirty="0" smtClean="0">
                  <a:solidFill>
                    <a:srgbClr val="2B5D8F"/>
                  </a:solidFill>
                  <a:latin typeface="Verdana" charset="0"/>
                </a:rPr>
                <a:t>articles</a:t>
              </a:r>
              <a:r>
                <a:rPr lang="en-US" sz="2000" dirty="0" smtClean="0">
                  <a:solidFill>
                    <a:schemeClr val="bg1"/>
                  </a:solidFill>
                  <a:latin typeface="Verdana" charset="0"/>
                </a:rPr>
                <a:t> </a:t>
              </a:r>
              <a:r>
                <a:rPr lang="en-US" sz="2000" dirty="0" smtClean="0">
                  <a:solidFill>
                    <a:srgbClr val="2B5D8F"/>
                  </a:solidFill>
                  <a:latin typeface="Verdana" charset="0"/>
                </a:rPr>
                <a:t>under the </a:t>
              </a:r>
              <a:r>
                <a:rPr lang="en-US" sz="3200" b="1" dirty="0" err="1" smtClean="0">
                  <a:solidFill>
                    <a:srgbClr val="FF66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MeSH</a:t>
              </a:r>
              <a:r>
                <a:rPr lang="en-US" sz="2800" b="1" dirty="0" smtClean="0">
                  <a:solidFill>
                    <a:srgbClr val="FF66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 </a:t>
              </a:r>
              <a:r>
                <a:rPr lang="en-US" sz="2000" dirty="0" smtClean="0">
                  <a:solidFill>
                    <a:srgbClr val="2B5D8F"/>
                  </a:solidFill>
                  <a:latin typeface="Verdana" charset="0"/>
                </a:rPr>
                <a:t>term: </a:t>
              </a:r>
              <a:r>
                <a:rPr lang="en-US" sz="2000" b="1" i="1" dirty="0" smtClean="0">
                  <a:solidFill>
                    <a:srgbClr val="008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Hyperlipidemias</a:t>
              </a:r>
              <a:r>
                <a:rPr lang="en-US" sz="2000" dirty="0" smtClean="0">
                  <a:solidFill>
                    <a:srgbClr val="2B5D8F"/>
                  </a:solidFill>
                  <a:latin typeface="Verdana" charset="0"/>
                </a:rPr>
                <a:t>.</a:t>
              </a:r>
              <a:endParaRPr lang="en-US" sz="2000" dirty="0">
                <a:solidFill>
                  <a:schemeClr val="bg1"/>
                </a:solidFill>
                <a:latin typeface="Verdana" charset="0"/>
              </a:endParaRPr>
            </a:p>
          </p:txBody>
        </p:sp>
        <p:grpSp>
          <p:nvGrpSpPr>
            <p:cNvPr id="19" name="Group 18"/>
            <p:cNvGrpSpPr/>
            <p:nvPr/>
          </p:nvGrpSpPr>
          <p:grpSpPr>
            <a:xfrm>
              <a:off x="1638300" y="5245120"/>
              <a:ext cx="6096000" cy="523220"/>
              <a:chOff x="1295400" y="5496580"/>
              <a:chExt cx="6096000" cy="523220"/>
            </a:xfrm>
          </p:grpSpPr>
          <p:sp>
            <p:nvSpPr>
              <p:cNvPr id="20" name="Rectangle 22"/>
              <p:cNvSpPr>
                <a:spLocks noChangeArrowheads="1"/>
              </p:cNvSpPr>
              <p:nvPr/>
            </p:nvSpPr>
            <p:spPr bwMode="auto">
              <a:xfrm>
                <a:off x="2743200" y="5496580"/>
                <a:ext cx="4648200" cy="5232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eaLnBrk="0" hangingPunct="0">
                  <a:spcAft>
                    <a:spcPts val="3000"/>
                  </a:spcAft>
                </a:pPr>
                <a:r>
                  <a:rPr lang="en-US" sz="2000" dirty="0" smtClean="0">
                    <a:solidFill>
                      <a:srgbClr val="2B5D8F"/>
                    </a:solidFill>
                    <a:latin typeface="Verdana" charset="0"/>
                  </a:rPr>
                  <a:t> </a:t>
                </a:r>
                <a:r>
                  <a:rPr lang="en-US" sz="2800" dirty="0" smtClean="0">
                    <a:solidFill>
                      <a:schemeClr val="bg1"/>
                    </a:solidFill>
                    <a:latin typeface="Times New Roman"/>
                    <a:cs typeface="Times New Roman"/>
                  </a:rPr>
                  <a:t>M</a:t>
                </a:r>
                <a:r>
                  <a:rPr lang="en-US" sz="2000" dirty="0" smtClean="0">
                    <a:solidFill>
                      <a:srgbClr val="2B5D8F"/>
                    </a:solidFill>
                    <a:latin typeface="Verdana" charset="0"/>
                  </a:rPr>
                  <a:t>  They </a:t>
                </a:r>
                <a:r>
                  <a:rPr lang="en-US" sz="2000" dirty="0">
                    <a:solidFill>
                      <a:srgbClr val="2B5D8F"/>
                    </a:solidFill>
                    <a:latin typeface="Verdana" charset="0"/>
                  </a:rPr>
                  <a:t>are a “subset” of </a:t>
                </a:r>
                <a:r>
                  <a:rPr lang="en-US" sz="2000" b="1" u="sng" dirty="0">
                    <a:solidFill>
                      <a:srgbClr val="2B5D8F"/>
                    </a:solidFill>
                    <a:latin typeface="Verdana" charset="0"/>
                  </a:rPr>
                  <a:t>all</a:t>
                </a:r>
                <a:r>
                  <a:rPr lang="en-US" sz="2000" dirty="0">
                    <a:solidFill>
                      <a:srgbClr val="2B5D8F"/>
                    </a:solidFill>
                    <a:latin typeface="Verdana" charset="0"/>
                  </a:rPr>
                  <a:t> </a:t>
                </a:r>
                <a:r>
                  <a:rPr lang="en-US" sz="2000" dirty="0" smtClean="0">
                    <a:solidFill>
                      <a:srgbClr val="2B5D8F"/>
                    </a:solidFill>
                    <a:latin typeface="Verdana" charset="0"/>
                  </a:rPr>
                  <a:t>the </a:t>
                </a:r>
                <a:endParaRPr lang="en-US" sz="2000" dirty="0">
                  <a:solidFill>
                    <a:schemeClr val="bg1"/>
                  </a:solidFill>
                  <a:latin typeface="Verdana" charset="0"/>
                </a:endParaRPr>
              </a:p>
            </p:txBody>
          </p:sp>
          <p:sp>
            <p:nvSpPr>
              <p:cNvPr id="21" name="Rectangle 22"/>
              <p:cNvSpPr>
                <a:spLocks noChangeArrowheads="1"/>
              </p:cNvSpPr>
              <p:nvPr/>
            </p:nvSpPr>
            <p:spPr bwMode="auto">
              <a:xfrm>
                <a:off x="1295400" y="5496580"/>
                <a:ext cx="2057400" cy="5232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>
                  <a:spcAft>
                    <a:spcPts val="3000"/>
                  </a:spcAft>
                </a:pPr>
                <a:r>
                  <a:rPr lang="en-US" sz="2800" b="1" dirty="0" err="1" smtClean="0">
                    <a:solidFill>
                      <a:srgbClr val="FF6600"/>
                    </a:solidFill>
                    <a:latin typeface="Times New Roman"/>
                    <a:cs typeface="Times New Roman"/>
                  </a:rPr>
                  <a:t>MeSH</a:t>
                </a:r>
                <a:r>
                  <a:rPr lang="en-US" sz="2000" dirty="0" smtClean="0">
                    <a:solidFill>
                      <a:srgbClr val="2B5D8F"/>
                    </a:solidFill>
                    <a:latin typeface="Verdana" charset="0"/>
                  </a:rPr>
                  <a:t> term.</a:t>
                </a:r>
                <a:endParaRPr lang="en-US" sz="2000" dirty="0">
                  <a:solidFill>
                    <a:schemeClr val="bg1"/>
                  </a:solidFill>
                  <a:latin typeface="Verdana" charset="0"/>
                </a:endParaRPr>
              </a:p>
            </p:txBody>
          </p:sp>
        </p:grpSp>
      </p:grpSp>
      <p:grpSp>
        <p:nvGrpSpPr>
          <p:cNvPr id="2" name="Group 1"/>
          <p:cNvGrpSpPr/>
          <p:nvPr/>
        </p:nvGrpSpPr>
        <p:grpSpPr>
          <a:xfrm>
            <a:off x="482600" y="1985645"/>
            <a:ext cx="5105400" cy="2470689"/>
            <a:chOff x="482600" y="1985645"/>
            <a:chExt cx="5105400" cy="2470689"/>
          </a:xfrm>
        </p:grpSpPr>
        <p:grpSp>
          <p:nvGrpSpPr>
            <p:cNvPr id="28" name="Group 27"/>
            <p:cNvGrpSpPr/>
            <p:nvPr/>
          </p:nvGrpSpPr>
          <p:grpSpPr>
            <a:xfrm>
              <a:off x="695925" y="1985645"/>
              <a:ext cx="4892075" cy="1245235"/>
              <a:chOff x="1640805" y="1823085"/>
              <a:chExt cx="4892075" cy="1245235"/>
            </a:xfrm>
          </p:grpSpPr>
          <p:sp>
            <p:nvSpPr>
              <p:cNvPr id="25" name="Rectangle 24"/>
              <p:cNvSpPr>
                <a:spLocks noChangeArrowheads="1"/>
              </p:cNvSpPr>
              <p:nvPr/>
            </p:nvSpPr>
            <p:spPr bwMode="auto">
              <a:xfrm>
                <a:off x="1640805" y="1823085"/>
                <a:ext cx="4892075" cy="1245235"/>
              </a:xfrm>
              <a:prstGeom prst="rect">
                <a:avLst/>
              </a:prstGeom>
              <a:solidFill>
                <a:srgbClr val="FFFFFF"/>
              </a:solidFill>
              <a:ln w="76200">
                <a:solidFill>
                  <a:srgbClr val="2B5D8F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>
                  <a:lnSpc>
                    <a:spcPct val="90000"/>
                  </a:lnSpc>
                </a:pPr>
                <a:r>
                  <a:rPr lang="en-US" sz="3200" dirty="0" smtClean="0">
                    <a:solidFill>
                      <a:srgbClr val="FF6600"/>
                    </a:solidFill>
                    <a:latin typeface="Verdana" charset="0"/>
                  </a:rPr>
                  <a:t>Select drug therapy</a:t>
                </a:r>
                <a:r>
                  <a:rPr lang="en-US" sz="3600" dirty="0" smtClean="0">
                    <a:solidFill>
                      <a:schemeClr val="bg1"/>
                    </a:solidFill>
                    <a:latin typeface="Verdana" charset="0"/>
                  </a:rPr>
                  <a:t>.</a:t>
                </a:r>
                <a:endParaRPr lang="en-US" sz="5400" dirty="0">
                  <a:solidFill>
                    <a:schemeClr val="bg1"/>
                  </a:solidFill>
                  <a:latin typeface="Verdana" charset="0"/>
                </a:endParaRPr>
              </a:p>
            </p:txBody>
          </p:sp>
          <p:sp>
            <p:nvSpPr>
              <p:cNvPr id="26" name="Rectangle 25"/>
              <p:cNvSpPr>
                <a:spLocks noChangeArrowheads="1"/>
              </p:cNvSpPr>
              <p:nvPr/>
            </p:nvSpPr>
            <p:spPr bwMode="auto">
              <a:xfrm>
                <a:off x="1825766" y="1976513"/>
                <a:ext cx="4503914" cy="929247"/>
              </a:xfrm>
              <a:prstGeom prst="rect">
                <a:avLst/>
              </a:prstGeom>
              <a:noFill/>
              <a:ln w="38100">
                <a:solidFill>
                  <a:srgbClr val="5CC26A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dirty="0"/>
              </a:p>
            </p:txBody>
          </p:sp>
        </p:grpSp>
        <p:sp>
          <p:nvSpPr>
            <p:cNvPr id="24" name="AutoShape 19"/>
            <p:cNvSpPr>
              <a:spLocks noChangeArrowheads="1"/>
            </p:cNvSpPr>
            <p:nvPr/>
          </p:nvSpPr>
          <p:spPr bwMode="auto">
            <a:xfrm rot="19192528">
              <a:off x="691892" y="3307848"/>
              <a:ext cx="1831087" cy="377682"/>
            </a:xfrm>
            <a:prstGeom prst="leftArrow">
              <a:avLst>
                <a:gd name="adj1" fmla="val 50000"/>
                <a:gd name="adj2" fmla="val 75608"/>
              </a:avLst>
            </a:prstGeom>
            <a:gradFill rotWithShape="0">
              <a:gsLst>
                <a:gs pos="0">
                  <a:srgbClr val="0047DF"/>
                </a:gs>
                <a:gs pos="100000">
                  <a:srgbClr val="43E141"/>
                </a:gs>
              </a:gsLst>
              <a:path path="rect">
                <a:fillToRect l="50000" t="50000" r="50000" b="50000"/>
              </a:path>
            </a:gradFill>
            <a:ln w="19050">
              <a:solidFill>
                <a:srgbClr val="0047DF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  <p:sp>
          <p:nvSpPr>
            <p:cNvPr id="27" name="Rectangle 12"/>
            <p:cNvSpPr>
              <a:spLocks noChangeArrowheads="1"/>
            </p:cNvSpPr>
            <p:nvPr/>
          </p:nvSpPr>
          <p:spPr bwMode="auto">
            <a:xfrm>
              <a:off x="482600" y="4075334"/>
              <a:ext cx="381000" cy="38100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2B5D8F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en-US" sz="2000" b="1" dirty="0">
                  <a:solidFill>
                    <a:srgbClr val="FF6600"/>
                  </a:solidFill>
                  <a:latin typeface="Times" charset="0"/>
                </a:rPr>
                <a:t>X</a:t>
              </a:r>
              <a:endParaRPr lang="en-US" sz="1400" dirty="0">
                <a:solidFill>
                  <a:srgbClr val="FF6600"/>
                </a:solidFill>
                <a:latin typeface="Times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93674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52" y="401320"/>
            <a:ext cx="8659495" cy="4540250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2090482" y="771046"/>
            <a:ext cx="4726384" cy="1702353"/>
            <a:chOff x="2090482" y="638966"/>
            <a:chExt cx="4726384" cy="1702353"/>
          </a:xfrm>
        </p:grpSpPr>
        <p:grpSp>
          <p:nvGrpSpPr>
            <p:cNvPr id="32" name="Group 31"/>
            <p:cNvGrpSpPr/>
            <p:nvPr/>
          </p:nvGrpSpPr>
          <p:grpSpPr>
            <a:xfrm>
              <a:off x="2090482" y="638966"/>
              <a:ext cx="4383557" cy="1524000"/>
              <a:chOff x="922082" y="1614326"/>
              <a:chExt cx="4383557" cy="1524000"/>
            </a:xfrm>
          </p:grpSpPr>
          <p:sp>
            <p:nvSpPr>
              <p:cNvPr id="20" name="Rectangle 19"/>
              <p:cNvSpPr>
                <a:spLocks noChangeArrowheads="1"/>
              </p:cNvSpPr>
              <p:nvPr/>
            </p:nvSpPr>
            <p:spPr bwMode="auto">
              <a:xfrm>
                <a:off x="922082" y="1614326"/>
                <a:ext cx="4383557" cy="1524000"/>
              </a:xfrm>
              <a:prstGeom prst="rect">
                <a:avLst/>
              </a:prstGeom>
              <a:solidFill>
                <a:schemeClr val="bg1"/>
              </a:solidFill>
              <a:ln w="76200">
                <a:solidFill>
                  <a:srgbClr val="7B9CC2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>
                  <a:lnSpc>
                    <a:spcPct val="70000"/>
                  </a:lnSpc>
                </a:pPr>
                <a:r>
                  <a:rPr lang="en-US" sz="3600" dirty="0">
                    <a:solidFill>
                      <a:schemeClr val="bg1"/>
                    </a:solidFill>
                    <a:latin typeface="Verdana" charset="0"/>
                  </a:rPr>
                  <a:t>  </a:t>
                </a:r>
              </a:p>
            </p:txBody>
          </p:sp>
          <p:sp>
            <p:nvSpPr>
              <p:cNvPr id="21" name="Rectangle 20"/>
              <p:cNvSpPr>
                <a:spLocks noChangeArrowheads="1"/>
              </p:cNvSpPr>
              <p:nvPr/>
            </p:nvSpPr>
            <p:spPr bwMode="auto">
              <a:xfrm>
                <a:off x="1055165" y="1766726"/>
                <a:ext cx="4136596" cy="1219200"/>
              </a:xfrm>
              <a:prstGeom prst="rect">
                <a:avLst/>
              </a:prstGeom>
              <a:noFill/>
              <a:ln w="28575">
                <a:solidFill>
                  <a:srgbClr val="5DC268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dirty="0"/>
              </a:p>
            </p:txBody>
          </p:sp>
          <p:sp>
            <p:nvSpPr>
              <p:cNvPr id="23" name="Rectangle 22"/>
              <p:cNvSpPr>
                <a:spLocks noChangeArrowheads="1"/>
              </p:cNvSpPr>
              <p:nvPr/>
            </p:nvSpPr>
            <p:spPr bwMode="auto">
              <a:xfrm>
                <a:off x="1150672" y="2142646"/>
                <a:ext cx="1369008" cy="488794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r>
                  <a:rPr lang="en-US" sz="4000" dirty="0">
                    <a:solidFill>
                      <a:srgbClr val="2B5D8F"/>
                    </a:solidFill>
                    <a:latin typeface="Verdana" charset="0"/>
                  </a:rPr>
                  <a:t>C</a:t>
                </a:r>
                <a:r>
                  <a:rPr lang="en-US" sz="4000" dirty="0" smtClean="0">
                    <a:solidFill>
                      <a:srgbClr val="2B5D8F"/>
                    </a:solidFill>
                    <a:latin typeface="Verdana" charset="0"/>
                  </a:rPr>
                  <a:t>lick</a:t>
                </a:r>
                <a:endParaRPr lang="en-US" sz="4000" dirty="0">
                  <a:solidFill>
                    <a:srgbClr val="2B5D8F"/>
                  </a:solidFill>
                  <a:latin typeface="Verdana" charset="0"/>
                </a:endParaRPr>
              </a:p>
            </p:txBody>
          </p:sp>
          <p:sp>
            <p:nvSpPr>
              <p:cNvPr id="24" name="AutoShape 20"/>
              <p:cNvSpPr>
                <a:spLocks noChangeArrowheads="1"/>
              </p:cNvSpPr>
              <p:nvPr/>
            </p:nvSpPr>
            <p:spPr bwMode="auto">
              <a:xfrm>
                <a:off x="2588322" y="2147726"/>
                <a:ext cx="2357908" cy="533400"/>
              </a:xfrm>
              <a:prstGeom prst="roundRect">
                <a:avLst>
                  <a:gd name="adj" fmla="val 16667"/>
                </a:avLst>
              </a:prstGeom>
              <a:solidFill>
                <a:schemeClr val="bg1">
                  <a:lumMod val="85000"/>
                </a:schemeClr>
              </a:solidFill>
              <a:ln w="12700" cmpd="sng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1600" dirty="0" smtClean="0">
                    <a:latin typeface="Verdana" charset="0"/>
                  </a:rPr>
                  <a:t>Add to search </a:t>
                </a:r>
                <a:r>
                  <a:rPr lang="en-US" sz="1600" dirty="0">
                    <a:latin typeface="Verdana" charset="0"/>
                  </a:rPr>
                  <a:t>b</a:t>
                </a:r>
                <a:r>
                  <a:rPr lang="en-US" sz="1600" dirty="0" smtClean="0">
                    <a:latin typeface="Verdana" charset="0"/>
                  </a:rPr>
                  <a:t>uilder</a:t>
                </a:r>
                <a:endParaRPr lang="en-US" sz="1600" dirty="0">
                  <a:latin typeface="Verdana" charset="0"/>
                </a:endParaRPr>
              </a:p>
            </p:txBody>
          </p:sp>
        </p:grpSp>
        <p:sp>
          <p:nvSpPr>
            <p:cNvPr id="31" name="AutoShape 10"/>
            <p:cNvSpPr>
              <a:spLocks noChangeArrowheads="1"/>
            </p:cNvSpPr>
            <p:nvPr/>
          </p:nvSpPr>
          <p:spPr bwMode="auto">
            <a:xfrm rot="6306926">
              <a:off x="5624412" y="1148864"/>
              <a:ext cx="413500" cy="1971409"/>
            </a:xfrm>
            <a:prstGeom prst="upArrow">
              <a:avLst>
                <a:gd name="adj1" fmla="val 50000"/>
                <a:gd name="adj2" fmla="val 111393"/>
              </a:avLst>
            </a:prstGeom>
            <a:gradFill rotWithShape="0">
              <a:gsLst>
                <a:gs pos="0">
                  <a:srgbClr val="A5E895"/>
                </a:gs>
                <a:gs pos="100000">
                  <a:srgbClr val="FFE57B"/>
                </a:gs>
                <a:gs pos="50000">
                  <a:schemeClr val="bg1"/>
                </a:gs>
              </a:gsLst>
              <a:path path="rect">
                <a:fillToRect l="50000" t="50000" r="50000" b="50000"/>
              </a:path>
            </a:gradFill>
            <a:ln w="19050" cap="flat" cmpd="sng" algn="ctr">
              <a:solidFill>
                <a:srgbClr val="336699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>
                <a:defRPr/>
              </a:pPr>
              <a:r>
                <a:rPr lang="en-US" dirty="0" smtClean="0">
                  <a:latin typeface="Arial" pitchFamily="-106" charset="0"/>
                  <a:ea typeface="ＭＳ Ｐゴシック" pitchFamily="-106" charset="-128"/>
                  <a:cs typeface="ＭＳ Ｐゴシック" pitchFamily="-106" charset="-128"/>
                </a:rPr>
                <a:t>                  </a:t>
              </a:r>
              <a:endParaRPr lang="en-US" dirty="0">
                <a:latin typeface="Arial" pitchFamily="-106" charset="0"/>
                <a:ea typeface="ＭＳ Ｐゴシック" pitchFamily="-106" charset="-128"/>
                <a:cs typeface="ＭＳ Ｐゴシック" pitchFamily="-106" charset="-128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2286000" y="2827247"/>
            <a:ext cx="6522720" cy="3451633"/>
            <a:chOff x="2286000" y="2695167"/>
            <a:chExt cx="6522720" cy="3451633"/>
          </a:xfrm>
        </p:grpSpPr>
        <p:grpSp>
          <p:nvGrpSpPr>
            <p:cNvPr id="34" name="Group 33"/>
            <p:cNvGrpSpPr/>
            <p:nvPr/>
          </p:nvGrpSpPr>
          <p:grpSpPr>
            <a:xfrm>
              <a:off x="2286000" y="4526280"/>
              <a:ext cx="6522720" cy="1620520"/>
              <a:chOff x="1076960" y="4384040"/>
              <a:chExt cx="6522720" cy="1620520"/>
            </a:xfrm>
          </p:grpSpPr>
          <p:sp>
            <p:nvSpPr>
              <p:cNvPr id="26" name="Rectangle 25"/>
              <p:cNvSpPr>
                <a:spLocks noChangeArrowheads="1"/>
              </p:cNvSpPr>
              <p:nvPr/>
            </p:nvSpPr>
            <p:spPr bwMode="auto">
              <a:xfrm>
                <a:off x="1076960" y="4384040"/>
                <a:ext cx="6522720" cy="1620520"/>
              </a:xfrm>
              <a:prstGeom prst="rect">
                <a:avLst/>
              </a:prstGeom>
              <a:solidFill>
                <a:schemeClr val="bg1"/>
              </a:solidFill>
              <a:ln w="76200">
                <a:solidFill>
                  <a:srgbClr val="0070C0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endParaRPr lang="en-US" dirty="0">
                  <a:solidFill>
                    <a:schemeClr val="bg1"/>
                  </a:solidFill>
                  <a:latin typeface="Verdana" charset="0"/>
                </a:endParaRPr>
              </a:p>
            </p:txBody>
          </p:sp>
          <p:sp>
            <p:nvSpPr>
              <p:cNvPr id="27" name="Rectangle 26"/>
              <p:cNvSpPr>
                <a:spLocks noChangeArrowheads="1"/>
              </p:cNvSpPr>
              <p:nvPr/>
            </p:nvSpPr>
            <p:spPr bwMode="auto">
              <a:xfrm>
                <a:off x="1290099" y="4587240"/>
                <a:ext cx="6065741" cy="1193800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5DC268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dirty="0"/>
              </a:p>
            </p:txBody>
          </p:sp>
          <p:sp>
            <p:nvSpPr>
              <p:cNvPr id="29" name="Rectangle 28"/>
              <p:cNvSpPr>
                <a:spLocks noChangeArrowheads="1"/>
              </p:cNvSpPr>
              <p:nvPr/>
            </p:nvSpPr>
            <p:spPr bwMode="auto">
              <a:xfrm>
                <a:off x="1442720" y="4795520"/>
                <a:ext cx="1727200" cy="6807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4800" dirty="0">
                    <a:solidFill>
                      <a:srgbClr val="FF6600"/>
                    </a:solidFill>
                    <a:latin typeface="Verdana" charset="0"/>
                  </a:rPr>
                  <a:t>Click</a:t>
                </a:r>
              </a:p>
            </p:txBody>
          </p:sp>
          <p:sp>
            <p:nvSpPr>
              <p:cNvPr id="30" name="Rectangle 18"/>
              <p:cNvSpPr>
                <a:spLocks noChangeArrowheads="1"/>
              </p:cNvSpPr>
              <p:nvPr/>
            </p:nvSpPr>
            <p:spPr bwMode="auto">
              <a:xfrm>
                <a:off x="3307962" y="4841240"/>
                <a:ext cx="3773558" cy="614680"/>
              </a:xfrm>
              <a:prstGeom prst="rect">
                <a:avLst/>
              </a:prstGeom>
              <a:solidFill>
                <a:srgbClr val="CCCCCC"/>
              </a:solidFill>
              <a:ln w="9525">
                <a:solidFill>
                  <a:srgbClr val="4C4C4C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3200" dirty="0">
                    <a:solidFill>
                      <a:srgbClr val="191919"/>
                    </a:solidFill>
                    <a:latin typeface="Verdana" charset="0"/>
                  </a:rPr>
                  <a:t>Search PubMed</a:t>
                </a:r>
              </a:p>
            </p:txBody>
          </p:sp>
        </p:grpSp>
        <p:sp>
          <p:nvSpPr>
            <p:cNvPr id="35" name="AutoShape 10"/>
            <p:cNvSpPr>
              <a:spLocks noChangeArrowheads="1"/>
            </p:cNvSpPr>
            <p:nvPr/>
          </p:nvSpPr>
          <p:spPr bwMode="auto">
            <a:xfrm>
              <a:off x="7041040" y="2695167"/>
              <a:ext cx="381000" cy="2171474"/>
            </a:xfrm>
            <a:prstGeom prst="upArrow">
              <a:avLst>
                <a:gd name="adj1" fmla="val 50000"/>
                <a:gd name="adj2" fmla="val 92949"/>
              </a:avLst>
            </a:prstGeom>
            <a:gradFill rotWithShape="0">
              <a:gsLst>
                <a:gs pos="0">
                  <a:srgbClr val="A5E895"/>
                </a:gs>
                <a:gs pos="100000">
                  <a:srgbClr val="FFE57B"/>
                </a:gs>
                <a:gs pos="50000">
                  <a:schemeClr val="bg1"/>
                </a:gs>
              </a:gsLst>
              <a:path path="rect">
                <a:fillToRect l="50000" t="50000" r="50000" b="50000"/>
              </a:path>
            </a:gradFill>
            <a:ln w="28575" cap="flat" cmpd="sng" algn="ctr">
              <a:solidFill>
                <a:srgbClr val="336699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>
                <a:defRPr/>
              </a:pPr>
              <a:endParaRPr lang="en-US" dirty="0">
                <a:latin typeface="Arial" pitchFamily="-106" charset="0"/>
                <a:ea typeface="ＭＳ Ｐゴシック" pitchFamily="-106" charset="-128"/>
                <a:cs typeface="ＭＳ Ｐゴシック" pitchFamily="-106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82734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428" y="449961"/>
            <a:ext cx="8645144" cy="5377688"/>
          </a:xfrm>
          <a:prstGeom prst="rect">
            <a:avLst/>
          </a:prstGeom>
        </p:spPr>
      </p:pic>
      <p:sp>
        <p:nvSpPr>
          <p:cNvPr id="4" name="Rectangular Callout 3"/>
          <p:cNvSpPr/>
          <p:nvPr/>
        </p:nvSpPr>
        <p:spPr>
          <a:xfrm>
            <a:off x="4165600" y="1148080"/>
            <a:ext cx="4104640" cy="1181608"/>
          </a:xfrm>
          <a:prstGeom prst="wedgeRectCallout">
            <a:avLst>
              <a:gd name="adj1" fmla="val -73622"/>
              <a:gd name="adj2" fmla="val 29394"/>
            </a:avLst>
          </a:prstGeom>
          <a:solidFill>
            <a:schemeClr val="bg1"/>
          </a:solidFill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srgbClr val="3178B5"/>
                </a:solidFill>
              </a:rPr>
              <a:t>Search Results</a:t>
            </a:r>
            <a:endParaRPr lang="en-US" sz="4400" dirty="0">
              <a:solidFill>
                <a:srgbClr val="3178B5"/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848360" y="5069841"/>
            <a:ext cx="6979920" cy="1483359"/>
            <a:chOff x="848360" y="5069841"/>
            <a:chExt cx="6979920" cy="1483359"/>
          </a:xfrm>
        </p:grpSpPr>
        <p:grpSp>
          <p:nvGrpSpPr>
            <p:cNvPr id="5" name="Group 4"/>
            <p:cNvGrpSpPr/>
            <p:nvPr/>
          </p:nvGrpSpPr>
          <p:grpSpPr>
            <a:xfrm>
              <a:off x="848360" y="5069841"/>
              <a:ext cx="6979920" cy="1483359"/>
              <a:chOff x="756920" y="4815841"/>
              <a:chExt cx="6979920" cy="1483359"/>
            </a:xfrm>
          </p:grpSpPr>
          <p:sp>
            <p:nvSpPr>
              <p:cNvPr id="6" name="Rectangle 5"/>
              <p:cNvSpPr>
                <a:spLocks noChangeArrowheads="1"/>
              </p:cNvSpPr>
              <p:nvPr/>
            </p:nvSpPr>
            <p:spPr bwMode="auto">
              <a:xfrm>
                <a:off x="756920" y="4815841"/>
                <a:ext cx="6979920" cy="1483359"/>
              </a:xfrm>
              <a:prstGeom prst="rect">
                <a:avLst/>
              </a:prstGeom>
              <a:solidFill>
                <a:schemeClr val="bg1"/>
              </a:solidFill>
              <a:ln w="101600">
                <a:solidFill>
                  <a:srgbClr val="78AAD6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>
                  <a:defRPr/>
                </a:pPr>
                <a:endParaRPr lang="en-US" sz="48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Verdana" pitchFamily="-106" charset="0"/>
                  <a:ea typeface="ＭＳ Ｐゴシック" pitchFamily="-106" charset="-128"/>
                  <a:cs typeface="ＭＳ Ｐゴシック" pitchFamily="-106" charset="-128"/>
                </a:endParaRPr>
              </a:p>
            </p:txBody>
          </p:sp>
          <p:sp>
            <p:nvSpPr>
              <p:cNvPr id="7" name="Rectangle 6"/>
              <p:cNvSpPr>
                <a:spLocks noChangeArrowheads="1"/>
              </p:cNvSpPr>
              <p:nvPr/>
            </p:nvSpPr>
            <p:spPr bwMode="auto">
              <a:xfrm>
                <a:off x="934720" y="5019041"/>
                <a:ext cx="6604000" cy="1066799"/>
              </a:xfrm>
              <a:prstGeom prst="rect">
                <a:avLst/>
              </a:prstGeom>
              <a:noFill/>
              <a:ln w="28575">
                <a:solidFill>
                  <a:srgbClr val="5DC268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dirty="0"/>
              </a:p>
            </p:txBody>
          </p:sp>
        </p:grpSp>
        <p:sp>
          <p:nvSpPr>
            <p:cNvPr id="12" name="Rectangle 11"/>
            <p:cNvSpPr>
              <a:spLocks noChangeArrowheads="1"/>
            </p:cNvSpPr>
            <p:nvPr/>
          </p:nvSpPr>
          <p:spPr bwMode="auto">
            <a:xfrm>
              <a:off x="1148080" y="5409883"/>
              <a:ext cx="6299200" cy="7694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3600" dirty="0" smtClean="0">
                  <a:solidFill>
                    <a:srgbClr val="FF6600"/>
                  </a:solidFill>
                  <a:latin typeface="Verdana" charset="0"/>
                </a:rPr>
                <a:t>Click </a:t>
              </a:r>
              <a:r>
                <a:rPr lang="en-US" sz="3600" dirty="0" smtClean="0">
                  <a:solidFill>
                    <a:srgbClr val="3178B5"/>
                  </a:solidFill>
                  <a:latin typeface="Verdana" charset="0"/>
                </a:rPr>
                <a:t>Humans</a:t>
              </a:r>
              <a:r>
                <a:rPr lang="en-US" sz="4400" dirty="0" smtClean="0">
                  <a:solidFill>
                    <a:srgbClr val="3178B5"/>
                  </a:solidFill>
                  <a:latin typeface="Verdana" charset="0"/>
                </a:rPr>
                <a:t> </a:t>
              </a:r>
              <a:r>
                <a:rPr lang="en-US" sz="3600" dirty="0" smtClean="0">
                  <a:solidFill>
                    <a:srgbClr val="FF6600"/>
                  </a:solidFill>
                  <a:latin typeface="Verdana" charset="0"/>
                </a:rPr>
                <a:t>and </a:t>
              </a:r>
              <a:r>
                <a:rPr lang="en-US" sz="3600" dirty="0">
                  <a:solidFill>
                    <a:srgbClr val="3178B5"/>
                  </a:solidFill>
                  <a:latin typeface="Verdana" charset="0"/>
                </a:rPr>
                <a:t>5 </a:t>
              </a:r>
              <a:r>
                <a:rPr lang="en-US" sz="3600" dirty="0" smtClean="0">
                  <a:solidFill>
                    <a:srgbClr val="3178B5"/>
                  </a:solidFill>
                  <a:latin typeface="Verdana" charset="0"/>
                </a:rPr>
                <a:t>years</a:t>
              </a:r>
              <a:endParaRPr lang="en-US" sz="4400" dirty="0">
                <a:solidFill>
                  <a:srgbClr val="3178B5"/>
                </a:solidFill>
                <a:latin typeface="Verdana" charset="0"/>
              </a:endParaRPr>
            </a:p>
          </p:txBody>
        </p:sp>
      </p:grpSp>
      <p:cxnSp>
        <p:nvCxnSpPr>
          <p:cNvPr id="15" name="Straight Arrow Connector 14"/>
          <p:cNvCxnSpPr/>
          <p:nvPr/>
        </p:nvCxnSpPr>
        <p:spPr>
          <a:xfrm flipH="1" flipV="1">
            <a:off x="873760" y="4551680"/>
            <a:ext cx="1788160" cy="1036320"/>
          </a:xfrm>
          <a:prstGeom prst="straightConnector1">
            <a:avLst/>
          </a:prstGeom>
          <a:ln w="139700">
            <a:solidFill>
              <a:srgbClr val="FF66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 flipV="1">
            <a:off x="843280" y="3891280"/>
            <a:ext cx="4937760" cy="1595120"/>
          </a:xfrm>
          <a:prstGeom prst="straightConnector1">
            <a:avLst/>
          </a:prstGeom>
          <a:ln w="139700">
            <a:solidFill>
              <a:srgbClr val="FF66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7117236" y="461912"/>
            <a:ext cx="603315" cy="188537"/>
          </a:xfrm>
          <a:prstGeom prst="rect">
            <a:avLst/>
          </a:prstGeom>
          <a:solidFill>
            <a:srgbClr val="33669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682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415" y="513082"/>
            <a:ext cx="8599170" cy="3989705"/>
          </a:xfrm>
          <a:prstGeom prst="rect">
            <a:avLst/>
          </a:prstGeom>
        </p:spPr>
      </p:pic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1661160" y="1671320"/>
            <a:ext cx="1447800" cy="462305"/>
          </a:xfrm>
          <a:prstGeom prst="rect">
            <a:avLst/>
          </a:prstGeom>
          <a:noFill/>
          <a:ln w="76200" cmpd="sng">
            <a:solidFill>
              <a:srgbClr val="26B40C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endParaRPr lang="en-US" dirty="0"/>
          </a:p>
        </p:txBody>
      </p:sp>
      <p:grpSp>
        <p:nvGrpSpPr>
          <p:cNvPr id="16" name="Group 15"/>
          <p:cNvGrpSpPr/>
          <p:nvPr/>
        </p:nvGrpSpPr>
        <p:grpSpPr>
          <a:xfrm>
            <a:off x="1270000" y="2034172"/>
            <a:ext cx="6024880" cy="4376788"/>
            <a:chOff x="1270000" y="2034172"/>
            <a:chExt cx="6024880" cy="4376788"/>
          </a:xfrm>
        </p:grpSpPr>
        <p:grpSp>
          <p:nvGrpSpPr>
            <p:cNvPr id="15" name="Group 14"/>
            <p:cNvGrpSpPr/>
            <p:nvPr/>
          </p:nvGrpSpPr>
          <p:grpSpPr>
            <a:xfrm>
              <a:off x="1270000" y="4322054"/>
              <a:ext cx="6024880" cy="2088906"/>
              <a:chOff x="1270000" y="4322054"/>
              <a:chExt cx="6024880" cy="2088906"/>
            </a:xfrm>
          </p:grpSpPr>
          <p:sp>
            <p:nvSpPr>
              <p:cNvPr id="26" name="Rectangle 9"/>
              <p:cNvSpPr>
                <a:spLocks noChangeArrowheads="1"/>
              </p:cNvSpPr>
              <p:nvPr/>
            </p:nvSpPr>
            <p:spPr bwMode="auto">
              <a:xfrm>
                <a:off x="1270000" y="4322054"/>
                <a:ext cx="6024880" cy="2088906"/>
              </a:xfrm>
              <a:prstGeom prst="rect">
                <a:avLst/>
              </a:prstGeom>
              <a:solidFill>
                <a:schemeClr val="bg1"/>
              </a:solidFill>
              <a:ln w="88900">
                <a:solidFill>
                  <a:srgbClr val="78AAD6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en-US" sz="3600" dirty="0">
                    <a:solidFill>
                      <a:srgbClr val="FF6600"/>
                    </a:solidFill>
                    <a:latin typeface="Verdana" charset="0"/>
                  </a:rPr>
                  <a:t>Results are reduced</a:t>
                </a:r>
                <a:endParaRPr lang="en-US" sz="3600" dirty="0" smtClean="0">
                  <a:solidFill>
                    <a:srgbClr val="FF6600"/>
                  </a:solidFill>
                  <a:latin typeface="Verdana" charset="0"/>
                </a:endParaRPr>
              </a:p>
              <a:p>
                <a:pPr algn="ctr">
                  <a:lnSpc>
                    <a:spcPct val="120000"/>
                  </a:lnSpc>
                </a:pPr>
                <a:r>
                  <a:rPr lang="en-US" sz="3600" dirty="0" smtClean="0">
                    <a:solidFill>
                      <a:srgbClr val="FF6600"/>
                    </a:solidFill>
                    <a:latin typeface="Verdana" charset="0"/>
                  </a:rPr>
                  <a:t>from 16271 </a:t>
                </a:r>
                <a:r>
                  <a:rPr lang="en-US" sz="3600" dirty="0">
                    <a:solidFill>
                      <a:srgbClr val="FF6600"/>
                    </a:solidFill>
                    <a:latin typeface="Verdana" charset="0"/>
                  </a:rPr>
                  <a:t>to </a:t>
                </a:r>
                <a:r>
                  <a:rPr lang="en-US" sz="3600" dirty="0" smtClean="0">
                    <a:solidFill>
                      <a:srgbClr val="FF6600"/>
                    </a:solidFill>
                    <a:latin typeface="Verdana" charset="0"/>
                  </a:rPr>
                  <a:t>2033</a:t>
                </a:r>
                <a:endParaRPr lang="en-US" sz="3600" dirty="0">
                  <a:solidFill>
                    <a:srgbClr val="FF6600"/>
                  </a:solidFill>
                  <a:latin typeface="Verdana" charset="0"/>
                </a:endParaRPr>
              </a:p>
            </p:txBody>
          </p:sp>
          <p:sp>
            <p:nvSpPr>
              <p:cNvPr id="27" name="Rectangle 10"/>
              <p:cNvSpPr>
                <a:spLocks noChangeArrowheads="1"/>
              </p:cNvSpPr>
              <p:nvPr/>
            </p:nvSpPr>
            <p:spPr bwMode="auto">
              <a:xfrm>
                <a:off x="1493520" y="4477718"/>
                <a:ext cx="5588000" cy="1791002"/>
              </a:xfrm>
              <a:prstGeom prst="rect">
                <a:avLst/>
              </a:prstGeom>
              <a:noFill/>
              <a:ln w="28575">
                <a:solidFill>
                  <a:srgbClr val="5CC26A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sp>
          <p:nvSpPr>
            <p:cNvPr id="25" name="AutoShape 19"/>
            <p:cNvSpPr>
              <a:spLocks noChangeArrowheads="1"/>
            </p:cNvSpPr>
            <p:nvPr/>
          </p:nvSpPr>
          <p:spPr bwMode="auto">
            <a:xfrm rot="3551652">
              <a:off x="2327929" y="3249949"/>
              <a:ext cx="2820094" cy="388539"/>
            </a:xfrm>
            <a:prstGeom prst="leftArrow">
              <a:avLst>
                <a:gd name="adj1" fmla="val 50000"/>
                <a:gd name="adj2" fmla="val 109674"/>
              </a:avLst>
            </a:prstGeom>
            <a:gradFill rotWithShape="0">
              <a:gsLst>
                <a:gs pos="0">
                  <a:srgbClr val="0047DF"/>
                </a:gs>
                <a:gs pos="100000">
                  <a:srgbClr val="43E141"/>
                </a:gs>
              </a:gsLst>
              <a:path path="rect">
                <a:fillToRect l="50000" t="50000" r="50000" b="50000"/>
              </a:path>
            </a:gradFill>
            <a:ln w="19050">
              <a:solidFill>
                <a:srgbClr val="0047DF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</p:grpSp>
      <p:sp>
        <p:nvSpPr>
          <p:cNvPr id="3" name="Rectangle 2"/>
          <p:cNvSpPr/>
          <p:nvPr/>
        </p:nvSpPr>
        <p:spPr>
          <a:xfrm>
            <a:off x="7220932" y="527900"/>
            <a:ext cx="603315" cy="188537"/>
          </a:xfrm>
          <a:prstGeom prst="rect">
            <a:avLst/>
          </a:prstGeom>
          <a:solidFill>
            <a:srgbClr val="33669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501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16" y="269621"/>
            <a:ext cx="7567168" cy="6287008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797560" y="2611120"/>
            <a:ext cx="6151880" cy="1899921"/>
            <a:chOff x="309880" y="3129280"/>
            <a:chExt cx="6151880" cy="1899921"/>
          </a:xfrm>
        </p:grpSpPr>
        <p:sp>
          <p:nvSpPr>
            <p:cNvPr id="15" name="Rectangle 14"/>
            <p:cNvSpPr>
              <a:spLocks noChangeArrowheads="1"/>
            </p:cNvSpPr>
            <p:nvPr/>
          </p:nvSpPr>
          <p:spPr bwMode="auto">
            <a:xfrm>
              <a:off x="309880" y="4648201"/>
              <a:ext cx="1031240" cy="381000"/>
            </a:xfrm>
            <a:prstGeom prst="rect">
              <a:avLst/>
            </a:prstGeom>
            <a:noFill/>
            <a:ln w="76200" cmpd="sng">
              <a:solidFill>
                <a:srgbClr val="26B40C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  <p:sp>
          <p:nvSpPr>
            <p:cNvPr id="16" name="Rounded Rectangular Callout 15"/>
            <p:cNvSpPr/>
            <p:nvPr/>
          </p:nvSpPr>
          <p:spPr>
            <a:xfrm>
              <a:off x="1148080" y="3129280"/>
              <a:ext cx="5313680" cy="1090168"/>
            </a:xfrm>
            <a:prstGeom prst="wedgeRoundRectCallout">
              <a:avLst>
                <a:gd name="adj1" fmla="val -45238"/>
                <a:gd name="adj2" fmla="val 81868"/>
                <a:gd name="adj3" fmla="val 16667"/>
              </a:avLst>
            </a:prstGeom>
            <a:solidFill>
              <a:schemeClr val="bg1"/>
            </a:solidFill>
            <a:ln w="57150">
              <a:solidFill>
                <a:srgbClr val="0096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rgbClr val="00B050"/>
                  </a:solidFill>
                </a:rPr>
                <a:t>Click </a:t>
              </a:r>
              <a:r>
                <a:rPr lang="en-US" sz="3200" dirty="0" smtClean="0">
                  <a:solidFill>
                    <a:srgbClr val="3178B5"/>
                  </a:solidFill>
                </a:rPr>
                <a:t>Show additional filters</a:t>
              </a:r>
              <a:endParaRPr lang="en-US" sz="3200" dirty="0">
                <a:solidFill>
                  <a:srgbClr val="3178B5"/>
                </a:solidFill>
              </a:endParaRPr>
            </a:p>
          </p:txBody>
        </p:sp>
      </p:grpSp>
      <p:sp>
        <p:nvSpPr>
          <p:cNvPr id="17" name="Rectangle 16"/>
          <p:cNvSpPr/>
          <p:nvPr/>
        </p:nvSpPr>
        <p:spPr>
          <a:xfrm>
            <a:off x="6815580" y="292231"/>
            <a:ext cx="603315" cy="141402"/>
          </a:xfrm>
          <a:prstGeom prst="rect">
            <a:avLst/>
          </a:prstGeom>
          <a:solidFill>
            <a:srgbClr val="33669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638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16" y="269621"/>
            <a:ext cx="7567168" cy="62870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9" r="1509" b="1466"/>
          <a:stretch/>
        </p:blipFill>
        <p:spPr>
          <a:xfrm>
            <a:off x="1752601" y="3025141"/>
            <a:ext cx="2121396" cy="3474720"/>
          </a:xfrm>
          <a:prstGeom prst="rect">
            <a:avLst/>
          </a:prstGeom>
        </p:spPr>
      </p:pic>
      <p:sp>
        <p:nvSpPr>
          <p:cNvPr id="7" name="Rounded Rectangular Callout 6"/>
          <p:cNvSpPr/>
          <p:nvPr/>
        </p:nvSpPr>
        <p:spPr>
          <a:xfrm>
            <a:off x="4104005" y="2788920"/>
            <a:ext cx="3560763" cy="1609725"/>
          </a:xfrm>
          <a:prstGeom prst="wedgeRoundRectCallout">
            <a:avLst>
              <a:gd name="adj1" fmla="val -77992"/>
              <a:gd name="adj2" fmla="val 50777"/>
              <a:gd name="adj3" fmla="val 16667"/>
            </a:avLst>
          </a:prstGeom>
          <a:solidFill>
            <a:schemeClr val="bg1"/>
          </a:solidFill>
          <a:ln w="76200" cap="flat" cmpd="sng" algn="ctr">
            <a:solidFill>
              <a:srgbClr val="FF813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130000"/>
              </a:lnSpc>
              <a:defRPr/>
            </a:pPr>
            <a:r>
              <a:rPr lang="en-US" sz="2800" dirty="0">
                <a:solidFill>
                  <a:srgbClr val="000000"/>
                </a:solidFill>
                <a:latin typeface="Verdana"/>
                <a:cs typeface="Verdana"/>
              </a:rPr>
              <a:t>	Select </a:t>
            </a:r>
          </a:p>
          <a:p>
            <a:pPr>
              <a:lnSpc>
                <a:spcPct val="130000"/>
              </a:lnSpc>
              <a:defRPr/>
            </a:pPr>
            <a:r>
              <a:rPr lang="en-US" sz="2800" dirty="0">
                <a:solidFill>
                  <a:srgbClr val="000000"/>
                </a:solidFill>
                <a:latin typeface="Verdana"/>
                <a:cs typeface="Verdana"/>
              </a:rPr>
              <a:t>    	Languages</a:t>
            </a:r>
          </a:p>
        </p:txBody>
      </p:sp>
      <p:sp>
        <p:nvSpPr>
          <p:cNvPr id="8" name="Rounded Rectangular Callout 7"/>
          <p:cNvSpPr/>
          <p:nvPr/>
        </p:nvSpPr>
        <p:spPr>
          <a:xfrm>
            <a:off x="3370898" y="6005830"/>
            <a:ext cx="3151187" cy="703263"/>
          </a:xfrm>
          <a:prstGeom prst="wedgeRoundRectCallout">
            <a:avLst>
              <a:gd name="adj1" fmla="val -74913"/>
              <a:gd name="adj2" fmla="val -21552"/>
              <a:gd name="adj3" fmla="val 16667"/>
            </a:avLst>
          </a:prstGeom>
          <a:solidFill>
            <a:schemeClr val="bg1"/>
          </a:solidFill>
          <a:ln w="57150" cap="flat" cmpd="sng" algn="ctr">
            <a:solidFill>
              <a:srgbClr val="FF813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srgbClr val="000000"/>
                </a:solidFill>
                <a:latin typeface="Verdana"/>
                <a:cs typeface="Verdana"/>
              </a:rPr>
              <a:t>Click </a:t>
            </a:r>
            <a:r>
              <a:rPr lang="en-US" sz="2800" dirty="0">
                <a:solidFill>
                  <a:srgbClr val="336699"/>
                </a:solidFill>
                <a:latin typeface="Verdana"/>
                <a:cs typeface="Verdana"/>
              </a:rPr>
              <a:t>Show</a:t>
            </a:r>
          </a:p>
        </p:txBody>
      </p:sp>
      <p:grpSp>
        <p:nvGrpSpPr>
          <p:cNvPr id="9" name="Group 8"/>
          <p:cNvGrpSpPr>
            <a:grpSpLocks/>
          </p:cNvGrpSpPr>
          <p:nvPr/>
        </p:nvGrpSpPr>
        <p:grpSpPr bwMode="auto">
          <a:xfrm>
            <a:off x="1654175" y="4433570"/>
            <a:ext cx="1390650" cy="457200"/>
            <a:chOff x="1611135" y="3731815"/>
            <a:chExt cx="1391925" cy="456700"/>
          </a:xfrm>
        </p:grpSpPr>
        <p:sp>
          <p:nvSpPr>
            <p:cNvPr id="10" name="Rounded Rectangle 9"/>
            <p:cNvSpPr/>
            <p:nvPr/>
          </p:nvSpPr>
          <p:spPr>
            <a:xfrm>
              <a:off x="1611135" y="3731815"/>
              <a:ext cx="1391925" cy="456700"/>
            </a:xfrm>
            <a:prstGeom prst="roundRect">
              <a:avLst/>
            </a:prstGeom>
            <a:noFill/>
            <a:ln w="76200" cap="flat" cmpd="sng" algn="ctr">
              <a:solidFill>
                <a:srgbClr val="66CC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Times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677871" y="3838062"/>
              <a:ext cx="286012" cy="26482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>
                  <a:solidFill>
                    <a:srgbClr val="000000"/>
                  </a:solidFill>
                  <a:latin typeface="Zapf Dingbats" charset="0"/>
                  <a:ea typeface="ＭＳ Ｐゴシック" charset="0"/>
                  <a:cs typeface="Zapf Dingbats" charset="0"/>
                  <a:sym typeface="Zapf Dingbats" charset="0"/>
                </a:rPr>
                <a:t>✔</a:t>
              </a:r>
              <a:endParaRPr lang="en-US" sz="1200">
                <a:solidFill>
                  <a:srgbClr val="000000"/>
                </a:solidFill>
                <a:latin typeface="Calibri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654428" y="5070978"/>
            <a:ext cx="1526280" cy="456700"/>
            <a:chOff x="1339468" y="4771894"/>
            <a:chExt cx="1526280" cy="456700"/>
          </a:xfrm>
        </p:grpSpPr>
        <p:sp>
          <p:nvSpPr>
            <p:cNvPr id="17" name="Rounded Rectangle 16"/>
            <p:cNvSpPr/>
            <p:nvPr/>
          </p:nvSpPr>
          <p:spPr>
            <a:xfrm>
              <a:off x="1339468" y="4771894"/>
              <a:ext cx="1526280" cy="456700"/>
            </a:xfrm>
            <a:prstGeom prst="roundRect">
              <a:avLst/>
            </a:prstGeom>
            <a:noFill/>
            <a:ln w="76200" cap="flat" cmpd="sng" algn="ctr">
              <a:solidFill>
                <a:srgbClr val="66CC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405444" y="4877554"/>
              <a:ext cx="287124" cy="26543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chemeClr val="tx1"/>
                  </a:solidFill>
                  <a:latin typeface="Zapf Dingbats"/>
                  <a:ea typeface="Zapf Dingbats"/>
                  <a:cs typeface="Zapf Dingbats"/>
                  <a:sym typeface="Zapf Dingbats"/>
                </a:rPr>
                <a:t>✔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</p:grpSp>
      <p:sp>
        <p:nvSpPr>
          <p:cNvPr id="19" name="Rounded Rectangular Callout 18"/>
          <p:cNvSpPr/>
          <p:nvPr/>
        </p:nvSpPr>
        <p:spPr>
          <a:xfrm>
            <a:off x="4429760" y="4953001"/>
            <a:ext cx="3743701" cy="807720"/>
          </a:xfrm>
          <a:prstGeom prst="wedgeRoundRectCallout">
            <a:avLst>
              <a:gd name="adj1" fmla="val -80312"/>
              <a:gd name="adj2" fmla="val 5418"/>
              <a:gd name="adj3" fmla="val 16667"/>
            </a:avLst>
          </a:prstGeom>
          <a:solidFill>
            <a:schemeClr val="bg1"/>
          </a:solidFill>
          <a:ln w="76200" cap="flat" cmpd="sng" algn="ctr">
            <a:solidFill>
              <a:srgbClr val="FF813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solidFill>
                  <a:srgbClr val="000000"/>
                </a:solidFill>
                <a:latin typeface="Verdana"/>
                <a:cs typeface="Verdana"/>
              </a:rPr>
              <a:t> Journal categories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787299" y="282804"/>
            <a:ext cx="603315" cy="169683"/>
          </a:xfrm>
          <a:prstGeom prst="rect">
            <a:avLst/>
          </a:prstGeom>
          <a:solidFill>
            <a:srgbClr val="33669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50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080" y="135382"/>
            <a:ext cx="4128516" cy="655548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156962" y="1080967"/>
            <a:ext cx="1090885" cy="208330"/>
          </a:xfrm>
          <a:prstGeom prst="rect">
            <a:avLst/>
          </a:prstGeom>
          <a:noFill/>
          <a:ln w="57150" cmpd="sng">
            <a:solidFill>
              <a:srgbClr val="3366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164158" y="2295083"/>
            <a:ext cx="992904" cy="208330"/>
          </a:xfrm>
          <a:prstGeom prst="rect">
            <a:avLst/>
          </a:prstGeom>
          <a:noFill/>
          <a:ln w="57150" cmpd="sng">
            <a:solidFill>
              <a:srgbClr val="3366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128141" y="3308960"/>
            <a:ext cx="1317989" cy="208330"/>
          </a:xfrm>
          <a:prstGeom prst="rect">
            <a:avLst/>
          </a:prstGeom>
          <a:noFill/>
          <a:ln w="57150" cmpd="sng">
            <a:solidFill>
              <a:srgbClr val="3366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145732" y="4555356"/>
            <a:ext cx="1353491" cy="218752"/>
          </a:xfrm>
          <a:prstGeom prst="rect">
            <a:avLst/>
          </a:prstGeom>
          <a:noFill/>
          <a:ln w="57150" cmpd="sng">
            <a:solidFill>
              <a:srgbClr val="3366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139836" y="5083605"/>
            <a:ext cx="1170609" cy="196318"/>
          </a:xfrm>
          <a:prstGeom prst="rect">
            <a:avLst/>
          </a:prstGeom>
          <a:noFill/>
          <a:ln w="57150" cmpd="sng">
            <a:solidFill>
              <a:srgbClr val="3366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162450" y="6345084"/>
            <a:ext cx="1383969" cy="196318"/>
          </a:xfrm>
          <a:prstGeom prst="rect">
            <a:avLst/>
          </a:prstGeom>
          <a:noFill/>
          <a:ln w="57150" cmpd="sng">
            <a:solidFill>
              <a:srgbClr val="3366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/>
        </p:nvGrpSpPr>
        <p:grpSpPr>
          <a:xfrm>
            <a:off x="3797170" y="3572389"/>
            <a:ext cx="5108595" cy="1441922"/>
            <a:chOff x="3019405" y="3866679"/>
            <a:chExt cx="5585872" cy="1441922"/>
          </a:xfrm>
        </p:grpSpPr>
        <p:sp>
          <p:nvSpPr>
            <p:cNvPr id="18" name="Rounded Rectangular Callout 17"/>
            <p:cNvSpPr/>
            <p:nvPr/>
          </p:nvSpPr>
          <p:spPr>
            <a:xfrm>
              <a:off x="3019405" y="3866679"/>
              <a:ext cx="5585872" cy="1441922"/>
            </a:xfrm>
            <a:prstGeom prst="wedgeRoundRectCallout">
              <a:avLst>
                <a:gd name="adj1" fmla="val -55138"/>
                <a:gd name="adj2" fmla="val 77617"/>
                <a:gd name="adj3" fmla="val 16667"/>
              </a:avLst>
            </a:prstGeom>
            <a:solidFill>
              <a:schemeClr val="bg1"/>
            </a:solidFill>
            <a:ln w="57150" cmpd="sng">
              <a:solidFill>
                <a:srgbClr val="CB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lnSpc>
                  <a:spcPct val="120000"/>
                </a:lnSpc>
              </a:pPr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3196456" y="4139708"/>
              <a:ext cx="5223104" cy="7990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lnSpc>
                  <a:spcPct val="120000"/>
                </a:lnSpc>
              </a:pPr>
              <a:r>
                <a:rPr lang="en-US" sz="3200" dirty="0">
                  <a:solidFill>
                    <a:prstClr val="black"/>
                  </a:solidFill>
                </a:rPr>
                <a:t>PowerPoint for </a:t>
              </a:r>
            </a:p>
            <a:p>
              <a:pPr lvl="0" algn="ctr">
                <a:lnSpc>
                  <a:spcPct val="120000"/>
                </a:lnSpc>
              </a:pPr>
              <a:r>
                <a:rPr lang="en-US" sz="3200" i="1" dirty="0" smtClean="0">
                  <a:solidFill>
                    <a:prstClr val="black"/>
                  </a:solidFill>
                </a:rPr>
                <a:t>Resources for NRSG 4322</a:t>
              </a:r>
              <a:endParaRPr lang="en-US" sz="3200" dirty="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36630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640" y="261493"/>
            <a:ext cx="6522720" cy="6303264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282954" y="2763520"/>
            <a:ext cx="6154166" cy="2072640"/>
            <a:chOff x="1282954" y="2763520"/>
            <a:chExt cx="6154166" cy="2072640"/>
          </a:xfrm>
        </p:grpSpPr>
        <p:sp>
          <p:nvSpPr>
            <p:cNvPr id="6" name="Rounded Rectangle 5"/>
            <p:cNvSpPr/>
            <p:nvPr/>
          </p:nvSpPr>
          <p:spPr>
            <a:xfrm>
              <a:off x="1282954" y="3413125"/>
              <a:ext cx="708406" cy="427355"/>
            </a:xfrm>
            <a:prstGeom prst="roundRect">
              <a:avLst/>
            </a:prstGeom>
            <a:noFill/>
            <a:ln w="76200" cap="flat" cmpd="sng" algn="ctr">
              <a:solidFill>
                <a:srgbClr val="3366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7" name="Rounded Rectangular Callout 6"/>
            <p:cNvSpPr/>
            <p:nvPr/>
          </p:nvSpPr>
          <p:spPr>
            <a:xfrm>
              <a:off x="2497269" y="2763520"/>
              <a:ext cx="4939851" cy="2072640"/>
            </a:xfrm>
            <a:prstGeom prst="wedgeRoundRectCallout">
              <a:avLst>
                <a:gd name="adj1" fmla="val -49355"/>
                <a:gd name="adj2" fmla="val 8067"/>
                <a:gd name="adj3" fmla="val 16667"/>
              </a:avLst>
            </a:prstGeom>
            <a:solidFill>
              <a:schemeClr val="bg1"/>
            </a:solidFill>
            <a:ln w="76200" cap="flat" cmpd="sng" algn="ctr">
              <a:solidFill>
                <a:srgbClr val="66CC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600" dirty="0" smtClean="0">
                  <a:solidFill>
                    <a:srgbClr val="000000"/>
                  </a:solidFill>
                  <a:latin typeface="Verdana"/>
                  <a:cs typeface="Verdana"/>
                </a:rPr>
                <a:t>Click English and </a:t>
              </a:r>
            </a:p>
            <a:p>
              <a:pPr algn="ctr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600" dirty="0" smtClean="0">
                  <a:solidFill>
                    <a:srgbClr val="000000"/>
                  </a:solidFill>
                  <a:latin typeface="Verdana"/>
                  <a:cs typeface="Verdana"/>
                </a:rPr>
                <a:t>Nursing journals</a:t>
              </a:r>
              <a:endParaRPr lang="en-US" sz="3600" dirty="0">
                <a:solidFill>
                  <a:srgbClr val="000000"/>
                </a:solidFill>
                <a:latin typeface="Verdana"/>
                <a:cs typeface="Verdana"/>
              </a:endParaRP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1313434" y="4297680"/>
              <a:ext cx="708406" cy="284480"/>
            </a:xfrm>
            <a:prstGeom prst="roundRect">
              <a:avLst/>
            </a:prstGeom>
            <a:noFill/>
            <a:ln w="76200" cap="flat" cmpd="sng" algn="ctr">
              <a:solidFill>
                <a:srgbClr val="FF7C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cxnSp>
          <p:nvCxnSpPr>
            <p:cNvPr id="10" name="Straight Arrow Connector 9"/>
            <p:cNvCxnSpPr/>
            <p:nvPr/>
          </p:nvCxnSpPr>
          <p:spPr>
            <a:xfrm flipH="1">
              <a:off x="2062480" y="3677920"/>
              <a:ext cx="1554480" cy="0"/>
            </a:xfrm>
            <a:prstGeom prst="straightConnector1">
              <a:avLst/>
            </a:prstGeom>
            <a:ln w="88900">
              <a:solidFill>
                <a:srgbClr val="3266FF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flipH="1">
              <a:off x="2072640" y="4500880"/>
              <a:ext cx="1554480" cy="0"/>
            </a:xfrm>
            <a:prstGeom prst="straightConnector1">
              <a:avLst/>
            </a:prstGeom>
            <a:ln w="88900">
              <a:solidFill>
                <a:srgbClr val="FF7C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Rectangle 13"/>
          <p:cNvSpPr/>
          <p:nvPr/>
        </p:nvSpPr>
        <p:spPr>
          <a:xfrm>
            <a:off x="6372522" y="273377"/>
            <a:ext cx="603315" cy="169683"/>
          </a:xfrm>
          <a:prstGeom prst="rect">
            <a:avLst/>
          </a:prstGeom>
          <a:solidFill>
            <a:srgbClr val="33669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44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0194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1524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pPr algn="ctr" defTabSz="457200" eaLnBrk="0" hangingPunct="0">
              <a:defRPr/>
            </a:pPr>
            <a:endParaRPr lang="en-US" sz="5600" dirty="0">
              <a:solidFill>
                <a:srgbClr val="EAEAEA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extile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10" y="517842"/>
            <a:ext cx="8298180" cy="5790565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215037" y="3316213"/>
            <a:ext cx="6024880" cy="2088906"/>
            <a:chOff x="1270000" y="4322054"/>
            <a:chExt cx="6024880" cy="2088906"/>
          </a:xfrm>
        </p:grpSpPr>
        <p:sp>
          <p:nvSpPr>
            <p:cNvPr id="7" name="Rectangle 9"/>
            <p:cNvSpPr>
              <a:spLocks noChangeArrowheads="1"/>
            </p:cNvSpPr>
            <p:nvPr/>
          </p:nvSpPr>
          <p:spPr bwMode="auto">
            <a:xfrm>
              <a:off x="1270000" y="4322054"/>
              <a:ext cx="6024880" cy="2088906"/>
            </a:xfrm>
            <a:prstGeom prst="rect">
              <a:avLst/>
            </a:prstGeom>
            <a:solidFill>
              <a:schemeClr val="bg1"/>
            </a:solidFill>
            <a:ln w="88900">
              <a:solidFill>
                <a:srgbClr val="78AAD6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3600" dirty="0">
                  <a:solidFill>
                    <a:srgbClr val="FF6600"/>
                  </a:solidFill>
                  <a:latin typeface="Verdana" charset="0"/>
                </a:rPr>
                <a:t>Results are reduced</a:t>
              </a:r>
              <a:endParaRPr lang="en-US" sz="3600" dirty="0" smtClean="0">
                <a:solidFill>
                  <a:srgbClr val="FF6600"/>
                </a:solidFill>
                <a:latin typeface="Verdana" charset="0"/>
              </a:endParaRPr>
            </a:p>
            <a:p>
              <a:pPr algn="ctr">
                <a:lnSpc>
                  <a:spcPct val="120000"/>
                </a:lnSpc>
              </a:pPr>
              <a:r>
                <a:rPr lang="en-US" sz="3600" dirty="0" smtClean="0">
                  <a:solidFill>
                    <a:srgbClr val="FF6600"/>
                  </a:solidFill>
                  <a:latin typeface="Verdana" charset="0"/>
                </a:rPr>
                <a:t>from </a:t>
              </a:r>
              <a:r>
                <a:rPr lang="en-US" sz="3600" dirty="0">
                  <a:solidFill>
                    <a:srgbClr val="FF6600"/>
                  </a:solidFill>
                  <a:latin typeface="Verdana" charset="0"/>
                </a:rPr>
                <a:t>2033 </a:t>
              </a:r>
              <a:r>
                <a:rPr lang="en-US" sz="3600" dirty="0" smtClean="0">
                  <a:solidFill>
                    <a:srgbClr val="FF6600"/>
                  </a:solidFill>
                  <a:latin typeface="Verdana" charset="0"/>
                </a:rPr>
                <a:t>to 14</a:t>
              </a:r>
              <a:endParaRPr lang="en-US" sz="3600" dirty="0">
                <a:solidFill>
                  <a:srgbClr val="FF6600"/>
                </a:solidFill>
                <a:latin typeface="Verdana" charset="0"/>
              </a:endParaRPr>
            </a:p>
          </p:txBody>
        </p:sp>
        <p:sp>
          <p:nvSpPr>
            <p:cNvPr id="8" name="Rectangle 10"/>
            <p:cNvSpPr>
              <a:spLocks noChangeArrowheads="1"/>
            </p:cNvSpPr>
            <p:nvPr/>
          </p:nvSpPr>
          <p:spPr bwMode="auto">
            <a:xfrm>
              <a:off x="1493520" y="4477718"/>
              <a:ext cx="5588000" cy="1791002"/>
            </a:xfrm>
            <a:prstGeom prst="rect">
              <a:avLst/>
            </a:prstGeom>
            <a:noFill/>
            <a:ln w="28575">
              <a:solidFill>
                <a:srgbClr val="5CC26A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6" name="AutoShape 19"/>
          <p:cNvSpPr>
            <a:spLocks noChangeArrowheads="1"/>
          </p:cNvSpPr>
          <p:nvPr/>
        </p:nvSpPr>
        <p:spPr bwMode="auto">
          <a:xfrm rot="3551652">
            <a:off x="1876003" y="2613284"/>
            <a:ext cx="2055084" cy="388539"/>
          </a:xfrm>
          <a:prstGeom prst="leftArrow">
            <a:avLst>
              <a:gd name="adj1" fmla="val 50000"/>
              <a:gd name="adj2" fmla="val 109674"/>
            </a:avLst>
          </a:prstGeom>
          <a:gradFill rotWithShape="0">
            <a:gsLst>
              <a:gs pos="0">
                <a:srgbClr val="0047DF"/>
              </a:gs>
              <a:gs pos="100000">
                <a:srgbClr val="43E141"/>
              </a:gs>
            </a:gsLst>
            <a:path path="rect">
              <a:fillToRect l="50000" t="50000" r="50000" b="50000"/>
            </a:path>
          </a:gradFill>
          <a:ln w="19050">
            <a:solidFill>
              <a:srgbClr val="0047D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7173797" y="527899"/>
            <a:ext cx="603315" cy="169683"/>
          </a:xfrm>
          <a:prstGeom prst="rect">
            <a:avLst/>
          </a:prstGeom>
          <a:solidFill>
            <a:srgbClr val="33669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282217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0194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1524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pPr algn="ctr" defTabSz="457200" eaLnBrk="0" hangingPunct="0">
              <a:defRPr/>
            </a:pPr>
            <a:endParaRPr lang="en-US" sz="5600" dirty="0">
              <a:solidFill>
                <a:srgbClr val="EAEAEA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extile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10" y="517842"/>
            <a:ext cx="8298180" cy="5790565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701040" y="1050925"/>
            <a:ext cx="7782560" cy="4333875"/>
            <a:chOff x="701040" y="1050925"/>
            <a:chExt cx="7782560" cy="4333875"/>
          </a:xfrm>
        </p:grpSpPr>
        <p:grpSp>
          <p:nvGrpSpPr>
            <p:cNvPr id="3" name="Group 2"/>
            <p:cNvGrpSpPr/>
            <p:nvPr/>
          </p:nvGrpSpPr>
          <p:grpSpPr>
            <a:xfrm>
              <a:off x="701040" y="1050925"/>
              <a:ext cx="5059680" cy="4333875"/>
              <a:chOff x="975360" y="1203325"/>
              <a:chExt cx="5059680" cy="4333875"/>
            </a:xfrm>
          </p:grpSpPr>
          <p:sp>
            <p:nvSpPr>
              <p:cNvPr id="10" name="Rounded Rectangular Callout 9"/>
              <p:cNvSpPr/>
              <p:nvPr/>
            </p:nvSpPr>
            <p:spPr bwMode="auto">
              <a:xfrm>
                <a:off x="975360" y="1203325"/>
                <a:ext cx="5059680" cy="4333875"/>
              </a:xfrm>
              <a:prstGeom prst="wedgeRoundRectCallout">
                <a:avLst>
                  <a:gd name="adj1" fmla="val 60850"/>
                  <a:gd name="adj2" fmla="val -29123"/>
                  <a:gd name="adj3" fmla="val 16667"/>
                </a:avLst>
              </a:prstGeom>
              <a:solidFill>
                <a:schemeClr val="bg1"/>
              </a:solidFill>
              <a:ln w="76200" cap="flat" cmpd="sng" algn="ctr">
                <a:solidFill>
                  <a:srgbClr val="007AAA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Geneva" pitchFamily="-111" charset="0"/>
                </a:endParaRPr>
              </a:p>
            </p:txBody>
          </p:sp>
          <p:sp>
            <p:nvSpPr>
              <p:cNvPr id="11" name="Rounded Rectangle 10"/>
              <p:cNvSpPr/>
              <p:nvPr/>
            </p:nvSpPr>
            <p:spPr bwMode="auto">
              <a:xfrm>
                <a:off x="1143000" y="1381760"/>
                <a:ext cx="4724400" cy="3972560"/>
              </a:xfrm>
              <a:prstGeom prst="roundRect">
                <a:avLst/>
              </a:prstGeom>
              <a:noFill/>
              <a:ln w="28575" cap="flat" cmpd="sng" algn="ctr">
                <a:solidFill>
                  <a:srgbClr val="6DD67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 eaLnBrk="0" hangingPunct="0">
                  <a:defRPr/>
                </a:pPr>
                <a:endParaRPr lang="en-US" dirty="0">
                  <a:solidFill>
                    <a:srgbClr val="FFFFFF"/>
                  </a:solidFill>
                  <a:ea typeface="ＭＳ Ｐゴシック" pitchFamily="-106" charset="-128"/>
                  <a:cs typeface="ＭＳ Ｐゴシック" pitchFamily="-106" charset="-128"/>
                </a:endParaRPr>
              </a:p>
            </p:txBody>
          </p:sp>
          <p:sp>
            <p:nvSpPr>
              <p:cNvPr id="12" name="Rectangle 33"/>
              <p:cNvSpPr>
                <a:spLocks noChangeArrowheads="1"/>
              </p:cNvSpPr>
              <p:nvPr/>
            </p:nvSpPr>
            <p:spPr bwMode="auto">
              <a:xfrm>
                <a:off x="1320800" y="1766520"/>
                <a:ext cx="4368800" cy="329320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3200" dirty="0" smtClean="0">
                    <a:solidFill>
                      <a:srgbClr val="FF8411"/>
                    </a:solidFill>
                    <a:latin typeface="Calibri"/>
                    <a:ea typeface="Verdana" charset="0"/>
                    <a:cs typeface="Calibri"/>
                  </a:rPr>
                  <a:t>Click the custom filters to access</a:t>
                </a:r>
              </a:p>
              <a:p>
                <a:pPr algn="ctr" eaLnBrk="0" hangingPunct="0"/>
                <a:r>
                  <a:rPr lang="en-US" sz="3200" dirty="0" smtClean="0">
                    <a:solidFill>
                      <a:srgbClr val="FF8411"/>
                    </a:solidFill>
                    <a:latin typeface="Calibri"/>
                    <a:ea typeface="Verdana" charset="0"/>
                    <a:cs typeface="Calibri"/>
                  </a:rPr>
                  <a:t>Quantitative Studies:</a:t>
                </a:r>
              </a:p>
              <a:p>
                <a:pPr algn="ctr" eaLnBrk="0" hangingPunct="0"/>
                <a:r>
                  <a:rPr lang="en-US" sz="2800" dirty="0" smtClean="0">
                    <a:solidFill>
                      <a:srgbClr val="3178B5"/>
                    </a:solidFill>
                    <a:latin typeface="Calibri"/>
                    <a:ea typeface="Verdana" charset="0"/>
                    <a:cs typeface="Calibri"/>
                  </a:rPr>
                  <a:t>Clinical Trial</a:t>
                </a:r>
              </a:p>
              <a:p>
                <a:pPr algn="ctr" eaLnBrk="0" hangingPunct="0"/>
                <a:r>
                  <a:rPr lang="en-US" sz="2800" dirty="0" smtClean="0">
                    <a:solidFill>
                      <a:srgbClr val="3178B5"/>
                    </a:solidFill>
                    <a:latin typeface="Calibri"/>
                    <a:ea typeface="Verdana" charset="0"/>
                    <a:cs typeface="Calibri"/>
                  </a:rPr>
                  <a:t>Meta-analysis</a:t>
                </a:r>
              </a:p>
              <a:p>
                <a:pPr algn="ctr" eaLnBrk="0" hangingPunct="0"/>
                <a:r>
                  <a:rPr lang="en-US" sz="2800" dirty="0" smtClean="0">
                    <a:solidFill>
                      <a:srgbClr val="3178B5"/>
                    </a:solidFill>
                    <a:latin typeface="Calibri"/>
                    <a:ea typeface="Verdana" charset="0"/>
                    <a:cs typeface="Calibri"/>
                  </a:rPr>
                  <a:t>Randomized Controlled Trial</a:t>
                </a:r>
              </a:p>
              <a:p>
                <a:pPr algn="ctr" eaLnBrk="0" hangingPunct="0"/>
                <a:r>
                  <a:rPr lang="en-US" sz="2800" dirty="0" smtClean="0">
                    <a:solidFill>
                      <a:srgbClr val="3178B5"/>
                    </a:solidFill>
                    <a:latin typeface="Calibri"/>
                    <a:ea typeface="Verdana" charset="0"/>
                    <a:cs typeface="Calibri"/>
                  </a:rPr>
                  <a:t>Systematic Reviews </a:t>
                </a:r>
                <a:endParaRPr lang="en-US" sz="2800" dirty="0">
                  <a:solidFill>
                    <a:srgbClr val="3178B5"/>
                  </a:solidFill>
                  <a:latin typeface="Calibri"/>
                  <a:ea typeface="Verdana" charset="0"/>
                  <a:cs typeface="Calibri"/>
                </a:endParaRPr>
              </a:p>
            </p:txBody>
          </p:sp>
        </p:grpSp>
        <p:sp>
          <p:nvSpPr>
            <p:cNvPr id="13" name="Rounded Rectangle 12"/>
            <p:cNvSpPr/>
            <p:nvPr/>
          </p:nvSpPr>
          <p:spPr bwMode="auto">
            <a:xfrm>
              <a:off x="6459474" y="1127760"/>
              <a:ext cx="2024126" cy="1808480"/>
            </a:xfrm>
            <a:prstGeom prst="roundRect">
              <a:avLst/>
            </a:prstGeom>
            <a:noFill/>
            <a:ln w="76200" cap="flat" cmpd="sng" algn="ctr">
              <a:solidFill>
                <a:srgbClr val="00D1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eneva" pitchFamily="-111" charset="0"/>
              </a:endParaRPr>
            </a:p>
          </p:txBody>
        </p:sp>
      </p:grp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6690360" y="2367279"/>
            <a:ext cx="1508760" cy="365761"/>
          </a:xfrm>
          <a:prstGeom prst="rect">
            <a:avLst/>
          </a:prstGeom>
          <a:noFill/>
          <a:ln w="76200" cmpd="sng">
            <a:solidFill>
              <a:srgbClr val="FF7C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7173796" y="537331"/>
            <a:ext cx="603315" cy="169683"/>
          </a:xfrm>
          <a:prstGeom prst="rect">
            <a:avLst/>
          </a:prstGeom>
          <a:solidFill>
            <a:srgbClr val="33669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245365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040" y="283845"/>
            <a:ext cx="8249920" cy="625856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758416" y="2349500"/>
            <a:ext cx="6024631" cy="3180677"/>
            <a:chOff x="1758416" y="2349500"/>
            <a:chExt cx="6024631" cy="3180677"/>
          </a:xfrm>
        </p:grpSpPr>
        <p:sp>
          <p:nvSpPr>
            <p:cNvPr id="10" name="Rounded Rectangle 9"/>
            <p:cNvSpPr/>
            <p:nvPr/>
          </p:nvSpPr>
          <p:spPr>
            <a:xfrm>
              <a:off x="1758416" y="2349500"/>
              <a:ext cx="4618110" cy="1063625"/>
            </a:xfrm>
            <a:prstGeom prst="roundRect">
              <a:avLst/>
            </a:prstGeom>
            <a:noFill/>
            <a:ln w="76200" cap="flat" cmpd="sng" algn="ctr">
              <a:solidFill>
                <a:srgbClr val="33CC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n w="57150" cmpd="sng">
                  <a:solidFill>
                    <a:schemeClr val="tx1"/>
                  </a:solidFill>
                </a:ln>
              </a:endParaRPr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3472413" y="4279719"/>
              <a:ext cx="4310634" cy="1250458"/>
              <a:chOff x="4367719" y="3867590"/>
              <a:chExt cx="4310634" cy="1250458"/>
            </a:xfrm>
          </p:grpSpPr>
          <p:sp>
            <p:nvSpPr>
              <p:cNvPr id="12" name="Rounded Rectangular Callout 11"/>
              <p:cNvSpPr/>
              <p:nvPr/>
            </p:nvSpPr>
            <p:spPr bwMode="auto">
              <a:xfrm>
                <a:off x="4367719" y="3867590"/>
                <a:ext cx="4310634" cy="1250458"/>
              </a:xfrm>
              <a:prstGeom prst="wedgeRoundRectCallout">
                <a:avLst>
                  <a:gd name="adj1" fmla="val -35989"/>
                  <a:gd name="adj2" fmla="val -109654"/>
                  <a:gd name="adj3" fmla="val 16667"/>
                </a:avLst>
              </a:prstGeom>
              <a:solidFill>
                <a:schemeClr val="bg1"/>
              </a:solidFill>
              <a:ln w="57150" cap="flat" cmpd="sng" algn="ctr">
                <a:solidFill>
                  <a:srgbClr val="0280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lnSpc>
                    <a:spcPct val="120000"/>
                  </a:lnSpc>
                  <a:spcAft>
                    <a:spcPts val="4200"/>
                  </a:spcAft>
                  <a:defRPr/>
                </a:pPr>
                <a:endParaRPr lang="en-US" sz="2400" dirty="0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Verdana" charset="0"/>
                </a:endParaRPr>
              </a:p>
            </p:txBody>
          </p:sp>
          <p:sp>
            <p:nvSpPr>
              <p:cNvPr id="13" name="Rectangle 12"/>
              <p:cNvSpPr/>
              <p:nvPr/>
            </p:nvSpPr>
            <p:spPr bwMode="auto">
              <a:xfrm>
                <a:off x="4581997" y="4049963"/>
                <a:ext cx="3892075" cy="89963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lnSpc>
                    <a:spcPct val="120000"/>
                  </a:lnSpc>
                  <a:spcAft>
                    <a:spcPts val="4200"/>
                  </a:spcAft>
                  <a:defRPr/>
                </a:pPr>
                <a:r>
                  <a:rPr lang="en-US" sz="2400" dirty="0">
                    <a:solidFill>
                      <a:srgbClr val="000000"/>
                    </a:solidFill>
                    <a:latin typeface="Verdana" charset="0"/>
                    <a:ea typeface="ＭＳ Ｐゴシック" charset="0"/>
                    <a:cs typeface="Verdana" charset="0"/>
                  </a:rPr>
                  <a:t>Click on </a:t>
                </a:r>
                <a:r>
                  <a:rPr lang="en-US" sz="2400" dirty="0" smtClean="0">
                    <a:solidFill>
                      <a:srgbClr val="000000"/>
                    </a:solidFill>
                    <a:latin typeface="Verdana" charset="0"/>
                    <a:ea typeface="ＭＳ Ｐゴシック" charset="0"/>
                    <a:cs typeface="Verdana" charset="0"/>
                  </a:rPr>
                  <a:t>the title of the article you wish </a:t>
                </a:r>
                <a:r>
                  <a:rPr lang="en-US" sz="2400" dirty="0">
                    <a:solidFill>
                      <a:srgbClr val="000000"/>
                    </a:solidFill>
                    <a:latin typeface="Verdana" charset="0"/>
                    <a:ea typeface="ＭＳ Ｐゴシック" charset="0"/>
                    <a:cs typeface="Verdana" charset="0"/>
                  </a:rPr>
                  <a:t>to </a:t>
                </a:r>
                <a:r>
                  <a:rPr lang="en-US" sz="2400" dirty="0" smtClean="0">
                    <a:solidFill>
                      <a:srgbClr val="000000"/>
                    </a:solidFill>
                    <a:latin typeface="Verdana" charset="0"/>
                    <a:ea typeface="ＭＳ Ｐゴシック" charset="0"/>
                    <a:cs typeface="Verdana" charset="0"/>
                  </a:rPr>
                  <a:t>read </a:t>
                </a:r>
                <a:endParaRPr lang="en-US" sz="2400" dirty="0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Verdana" charset="0"/>
                </a:endParaRPr>
              </a:p>
            </p:txBody>
          </p:sp>
        </p:grpSp>
      </p:grpSp>
      <p:sp>
        <p:nvSpPr>
          <p:cNvPr id="16" name="Rectangle 15"/>
          <p:cNvSpPr/>
          <p:nvPr/>
        </p:nvSpPr>
        <p:spPr>
          <a:xfrm>
            <a:off x="6938122" y="301659"/>
            <a:ext cx="603315" cy="169683"/>
          </a:xfrm>
          <a:prstGeom prst="rect">
            <a:avLst/>
          </a:prstGeom>
          <a:solidFill>
            <a:srgbClr val="33669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038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4581" y="215900"/>
            <a:ext cx="6445250" cy="639445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416560" y="3413125"/>
            <a:ext cx="5872480" cy="2853050"/>
            <a:chOff x="416560" y="3413125"/>
            <a:chExt cx="5872480" cy="2853050"/>
          </a:xfrm>
        </p:grpSpPr>
        <p:sp>
          <p:nvSpPr>
            <p:cNvPr id="18" name="Rectangle 5"/>
            <p:cNvSpPr>
              <a:spLocks noChangeArrowheads="1"/>
            </p:cNvSpPr>
            <p:nvPr/>
          </p:nvSpPr>
          <p:spPr bwMode="auto">
            <a:xfrm>
              <a:off x="416560" y="3413125"/>
              <a:ext cx="5872480" cy="1447800"/>
            </a:xfrm>
            <a:prstGeom prst="rect">
              <a:avLst/>
            </a:prstGeom>
            <a:solidFill>
              <a:srgbClr val="FFFFFF"/>
            </a:solidFill>
            <a:ln w="76200">
              <a:solidFill>
                <a:srgbClr val="2B5D8F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>
                <a:lnSpc>
                  <a:spcPct val="90000"/>
                </a:lnSpc>
              </a:pPr>
              <a:r>
                <a:rPr lang="en-US" sz="3400" dirty="0">
                  <a:solidFill>
                    <a:srgbClr val="FF6600"/>
                  </a:solidFill>
                  <a:latin typeface="Verdana" charset="0"/>
                </a:rPr>
                <a:t>C</a:t>
              </a:r>
              <a:r>
                <a:rPr lang="en-US" sz="3400" dirty="0" smtClean="0">
                  <a:solidFill>
                    <a:srgbClr val="FF6600"/>
                  </a:solidFill>
                  <a:latin typeface="Verdana" charset="0"/>
                </a:rPr>
                <a:t>lick </a:t>
              </a:r>
              <a:r>
                <a:rPr lang="en-US" sz="3400" dirty="0">
                  <a:solidFill>
                    <a:srgbClr val="FF6600"/>
                  </a:solidFill>
                  <a:latin typeface="Verdana" charset="0"/>
                </a:rPr>
                <a:t>icon for full text</a:t>
              </a:r>
              <a:r>
                <a:rPr lang="en-US" sz="3600" dirty="0">
                  <a:solidFill>
                    <a:schemeClr val="bg1"/>
                  </a:solidFill>
                  <a:latin typeface="Verdana" charset="0"/>
                </a:rPr>
                <a:t>.</a:t>
              </a:r>
              <a:endParaRPr lang="en-US" sz="5400" dirty="0">
                <a:solidFill>
                  <a:schemeClr val="bg1"/>
                </a:solidFill>
                <a:latin typeface="Verdana" charset="0"/>
              </a:endParaRPr>
            </a:p>
          </p:txBody>
        </p:sp>
        <p:sp>
          <p:nvSpPr>
            <p:cNvPr id="19" name="Rectangle 6"/>
            <p:cNvSpPr>
              <a:spLocks noChangeArrowheads="1"/>
            </p:cNvSpPr>
            <p:nvPr/>
          </p:nvSpPr>
          <p:spPr bwMode="auto">
            <a:xfrm>
              <a:off x="589280" y="3561171"/>
              <a:ext cx="5527040" cy="1172029"/>
            </a:xfrm>
            <a:prstGeom prst="rect">
              <a:avLst/>
            </a:prstGeom>
            <a:noFill/>
            <a:ln w="38100">
              <a:solidFill>
                <a:srgbClr val="5CC26A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  <p:sp>
          <p:nvSpPr>
            <p:cNvPr id="20" name="AutoShape 19"/>
            <p:cNvSpPr>
              <a:spLocks noChangeArrowheads="1"/>
            </p:cNvSpPr>
            <p:nvPr/>
          </p:nvSpPr>
          <p:spPr bwMode="auto">
            <a:xfrm rot="16200000">
              <a:off x="3886860" y="5203353"/>
              <a:ext cx="1747963" cy="377682"/>
            </a:xfrm>
            <a:prstGeom prst="leftArrow">
              <a:avLst>
                <a:gd name="adj1" fmla="val 50000"/>
                <a:gd name="adj2" fmla="val 75608"/>
              </a:avLst>
            </a:prstGeom>
            <a:gradFill rotWithShape="0">
              <a:gsLst>
                <a:gs pos="0">
                  <a:srgbClr val="0047DF"/>
                </a:gs>
                <a:gs pos="100000">
                  <a:srgbClr val="43E141"/>
                </a:gs>
              </a:gsLst>
              <a:path path="rect">
                <a:fillToRect l="50000" t="50000" r="50000" b="50000"/>
              </a:path>
            </a:gradFill>
            <a:ln w="19050">
              <a:solidFill>
                <a:srgbClr val="0047DF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</p:grpSp>
      <p:sp>
        <p:nvSpPr>
          <p:cNvPr id="22" name="Rectangle 21"/>
          <p:cNvSpPr/>
          <p:nvPr/>
        </p:nvSpPr>
        <p:spPr>
          <a:xfrm>
            <a:off x="7296347" y="226246"/>
            <a:ext cx="603315" cy="169683"/>
          </a:xfrm>
          <a:prstGeom prst="rect">
            <a:avLst/>
          </a:prstGeom>
          <a:solidFill>
            <a:srgbClr val="33669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10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eneva" pitchFamily="-111" charset="0"/>
            </a:endParaRPr>
          </a:p>
        </p:txBody>
      </p:sp>
      <p:pic>
        <p:nvPicPr>
          <p:cNvPr id="6" name="Picture 6" descr="eRaider2[1]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393825"/>
            <a:ext cx="5867400" cy="371157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358775" y="311150"/>
            <a:ext cx="84804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36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</a:rPr>
              <a:t>When Searching from Off Campus:</a:t>
            </a:r>
            <a:endParaRPr lang="en-US" sz="3600" b="1" dirty="0" smtClean="0">
              <a:solidFill>
                <a:srgbClr val="0000FF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5303838" y="2079625"/>
            <a:ext cx="3694112" cy="2092325"/>
          </a:xfrm>
          <a:prstGeom prst="rect">
            <a:avLst/>
          </a:prstGeom>
          <a:solidFill>
            <a:schemeClr val="bg1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latin typeface="Verdana" charset="0"/>
              </a:rPr>
              <a:t>Enter the</a:t>
            </a:r>
          </a:p>
          <a:p>
            <a:pPr algn="ctr">
              <a:spcBef>
                <a:spcPct val="50000"/>
              </a:spcBef>
            </a:pPr>
            <a:r>
              <a:rPr lang="en-US" sz="2000">
                <a:latin typeface="Verdana" charset="0"/>
              </a:rPr>
              <a:t> </a:t>
            </a:r>
            <a:r>
              <a:rPr lang="en-US" sz="2000" i="1">
                <a:solidFill>
                  <a:srgbClr val="870400"/>
                </a:solidFill>
                <a:latin typeface="Verdana" charset="0"/>
              </a:rPr>
              <a:t>Eraider username and password</a:t>
            </a:r>
            <a:endParaRPr lang="en-US" sz="2000">
              <a:latin typeface="Verdana" charset="0"/>
            </a:endParaRPr>
          </a:p>
          <a:p>
            <a:pPr algn="ctr">
              <a:spcBef>
                <a:spcPct val="50000"/>
              </a:spcBef>
            </a:pPr>
            <a:r>
              <a:rPr lang="en-US" sz="2000">
                <a:latin typeface="Verdana" charset="0"/>
              </a:rPr>
              <a:t>assigned to you</a:t>
            </a:r>
          </a:p>
          <a:p>
            <a:pPr algn="ctr">
              <a:spcBef>
                <a:spcPct val="50000"/>
              </a:spcBef>
            </a:pPr>
            <a:r>
              <a:rPr lang="en-US" sz="2000">
                <a:latin typeface="Verdana" charset="0"/>
              </a:rPr>
              <a:t>by Information Services.</a:t>
            </a:r>
          </a:p>
        </p:txBody>
      </p:sp>
      <p:sp>
        <p:nvSpPr>
          <p:cNvPr id="9" name="AutoShape 14"/>
          <p:cNvSpPr>
            <a:spLocks noChangeArrowheads="1"/>
          </p:cNvSpPr>
          <p:nvPr/>
        </p:nvSpPr>
        <p:spPr bwMode="auto">
          <a:xfrm rot="17879237">
            <a:off x="4738792" y="2206625"/>
            <a:ext cx="331788" cy="1658937"/>
          </a:xfrm>
          <a:prstGeom prst="upArrow">
            <a:avLst>
              <a:gd name="adj1" fmla="val 50000"/>
              <a:gd name="adj2" fmla="val 82268"/>
            </a:avLst>
          </a:prstGeom>
          <a:solidFill>
            <a:srgbClr val="9804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>
              <a:latin typeface="Calibri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295400" y="5486400"/>
            <a:ext cx="6553200" cy="990600"/>
            <a:chOff x="914400" y="4610100"/>
            <a:chExt cx="6553200" cy="990600"/>
          </a:xfrm>
        </p:grpSpPr>
        <p:sp>
          <p:nvSpPr>
            <p:cNvPr id="10" name="Rectangle 9"/>
            <p:cNvSpPr/>
            <p:nvPr/>
          </p:nvSpPr>
          <p:spPr bwMode="auto">
            <a:xfrm>
              <a:off x="914400" y="4610100"/>
              <a:ext cx="6553200" cy="990600"/>
            </a:xfrm>
            <a:prstGeom prst="rect">
              <a:avLst/>
            </a:prstGeom>
            <a:solidFill>
              <a:srgbClr val="FFFFFF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eneva" pitchFamily="-111" charset="0"/>
              </a:endParaRPr>
            </a:p>
          </p:txBody>
        </p:sp>
        <p:sp>
          <p:nvSpPr>
            <p:cNvPr id="11" name="TextBox 10"/>
            <p:cNvSpPr txBox="1">
              <a:spLocks noChangeArrowheads="1"/>
            </p:cNvSpPr>
            <p:nvPr/>
          </p:nvSpPr>
          <p:spPr bwMode="auto">
            <a:xfrm>
              <a:off x="1078706" y="4782234"/>
              <a:ext cx="6224587" cy="646331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800" dirty="0">
                  <a:solidFill>
                    <a:srgbClr val="FFFFFF"/>
                  </a:solidFill>
                  <a:latin typeface="Verdana" charset="0"/>
                  <a:cs typeface="Verdana" charset="0"/>
                </a:rPr>
                <a:t>A</a:t>
              </a:r>
            </a:p>
            <a:p>
              <a:pPr algn="ctr" eaLnBrk="1" hangingPunct="1"/>
              <a:r>
                <a:rPr lang="en-US" sz="2000" b="1" dirty="0">
                  <a:latin typeface="Verdana" charset="0"/>
                  <a:cs typeface="Verdana" charset="0"/>
                </a:rPr>
                <a:t>Problems</a:t>
              </a:r>
              <a:r>
                <a:rPr lang="en-US" sz="2000" dirty="0">
                  <a:latin typeface="Verdana" charset="0"/>
                  <a:cs typeface="Verdana" charset="0"/>
                </a:rPr>
                <a:t> with </a:t>
              </a:r>
              <a:r>
                <a:rPr lang="en-US" sz="2000" dirty="0" err="1" smtClean="0">
                  <a:latin typeface="Verdana" charset="0"/>
                  <a:cs typeface="Verdana" charset="0"/>
                </a:rPr>
                <a:t>eRaider</a:t>
              </a:r>
              <a:r>
                <a:rPr lang="en-US" sz="2000" dirty="0" smtClean="0">
                  <a:latin typeface="Verdana" charset="0"/>
                  <a:cs typeface="Verdana" charset="0"/>
                </a:rPr>
                <a:t>?   </a:t>
              </a:r>
              <a:r>
                <a:rPr lang="en-US" sz="2000" dirty="0">
                  <a:latin typeface="Verdana" charset="0"/>
                  <a:cs typeface="Verdana" charset="0"/>
                </a:rPr>
                <a:t>C</a:t>
              </a:r>
              <a:r>
                <a:rPr lang="en-US" sz="2000" dirty="0" smtClean="0">
                  <a:latin typeface="Verdana" charset="0"/>
                  <a:cs typeface="Verdana" charset="0"/>
                </a:rPr>
                <a:t>all</a:t>
              </a:r>
              <a:r>
                <a:rPr lang="en-US" sz="2000" dirty="0">
                  <a:latin typeface="Verdana" charset="0"/>
                  <a:cs typeface="Verdana" charset="0"/>
                </a:rPr>
                <a:t>: 806-743</a:t>
              </a:r>
              <a:r>
                <a:rPr lang="en-US" sz="2000" dirty="0" smtClean="0">
                  <a:latin typeface="Verdana" charset="0"/>
                  <a:cs typeface="Verdana" charset="0"/>
                </a:rPr>
                <a:t>-1234 </a:t>
              </a:r>
              <a:r>
                <a:rPr lang="en-US" sz="800" dirty="0" smtClean="0">
                  <a:solidFill>
                    <a:schemeClr val="bg1"/>
                  </a:solidFill>
                  <a:latin typeface="Verdana" charset="0"/>
                  <a:cs typeface="Verdana" charset="0"/>
                </a:rPr>
                <a:t>a</a:t>
              </a:r>
              <a:endParaRPr lang="en-US" sz="800" dirty="0">
                <a:solidFill>
                  <a:schemeClr val="bg1"/>
                </a:solidFill>
                <a:latin typeface="Verdana" charset="0"/>
                <a:cs typeface="Verdana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8606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10"/>
          <p:cNvSpPr>
            <a:spLocks noChangeArrowheads="1"/>
          </p:cNvSpPr>
          <p:nvPr/>
        </p:nvSpPr>
        <p:spPr bwMode="auto">
          <a:xfrm rot="21304530">
            <a:off x="6011341" y="1765942"/>
            <a:ext cx="379412" cy="1594550"/>
          </a:xfrm>
          <a:prstGeom prst="upArrow">
            <a:avLst>
              <a:gd name="adj1" fmla="val 50000"/>
              <a:gd name="adj2" fmla="val 97870"/>
            </a:avLst>
          </a:prstGeom>
          <a:gradFill rotWithShape="0">
            <a:gsLst>
              <a:gs pos="0">
                <a:srgbClr val="A5E895"/>
              </a:gs>
              <a:gs pos="100000">
                <a:srgbClr val="FFE57B"/>
              </a:gs>
              <a:gs pos="50000">
                <a:schemeClr val="bg1"/>
              </a:gs>
            </a:gsLst>
            <a:path path="rect">
              <a:fillToRect l="50000" t="50000" r="50000" b="50000"/>
            </a:path>
          </a:gradFill>
          <a:ln w="28575" cap="flat" cmpd="sng" algn="ctr">
            <a:solidFill>
              <a:srgbClr val="336699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>
              <a:defRPr/>
            </a:pPr>
            <a:endParaRPr lang="en-US" dirty="0">
              <a:latin typeface="Arial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983" y="498984"/>
            <a:ext cx="6432550" cy="5975350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354806" y="1838960"/>
            <a:ext cx="6137434" cy="2997200"/>
            <a:chOff x="354806" y="1838960"/>
            <a:chExt cx="6137434" cy="2997200"/>
          </a:xfrm>
        </p:grpSpPr>
        <p:grpSp>
          <p:nvGrpSpPr>
            <p:cNvPr id="11" name="Group 10"/>
            <p:cNvGrpSpPr/>
            <p:nvPr/>
          </p:nvGrpSpPr>
          <p:grpSpPr>
            <a:xfrm>
              <a:off x="354806" y="3616960"/>
              <a:ext cx="6137434" cy="1219200"/>
              <a:chOff x="283686" y="3586480"/>
              <a:chExt cx="6137434" cy="1219200"/>
            </a:xfrm>
          </p:grpSpPr>
          <p:sp>
            <p:nvSpPr>
              <p:cNvPr id="9" name="Rectangle 8"/>
              <p:cNvSpPr/>
              <p:nvPr/>
            </p:nvSpPr>
            <p:spPr bwMode="auto">
              <a:xfrm>
                <a:off x="283686" y="3586480"/>
                <a:ext cx="6137434" cy="1219200"/>
              </a:xfrm>
              <a:prstGeom prst="rect">
                <a:avLst/>
              </a:prstGeom>
              <a:solidFill>
                <a:schemeClr val="bg1"/>
              </a:solidFill>
              <a:ln w="57150" cap="flat" cmpd="sng" algn="ctr">
                <a:solidFill>
                  <a:srgbClr val="028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 eaLnBrk="0" hangingPunct="0">
                  <a:defRPr/>
                </a:pPr>
                <a:endParaRPr lang="en-US" sz="1400" dirty="0">
                  <a:latin typeface="Verdana" pitchFamily="-106" charset="0"/>
                  <a:ea typeface="Verdana" pitchFamily="-106" charset="0"/>
                  <a:cs typeface="Verdana" pitchFamily="-106" charset="0"/>
                </a:endParaRPr>
              </a:p>
              <a:p>
                <a:pPr algn="ctr" eaLnBrk="0" hangingPunct="0">
                  <a:lnSpc>
                    <a:spcPct val="120000"/>
                  </a:lnSpc>
                  <a:defRPr/>
                </a:pPr>
                <a:r>
                  <a:rPr lang="en-US" sz="3600" dirty="0">
                    <a:latin typeface="Verdana" pitchFamily="-106" charset="0"/>
                    <a:ea typeface="Verdana" pitchFamily="-106" charset="0"/>
                    <a:cs typeface="Verdana" pitchFamily="-106" charset="0"/>
                  </a:rPr>
                  <a:t>Click </a:t>
                </a:r>
                <a:r>
                  <a:rPr lang="en-US" sz="3600" dirty="0" smtClean="0">
                    <a:latin typeface="Verdana" pitchFamily="-106" charset="0"/>
                    <a:ea typeface="Verdana" pitchFamily="-106" charset="0"/>
                    <a:cs typeface="Verdana" pitchFamily="-106" charset="0"/>
                  </a:rPr>
                  <a:t>to download </a:t>
                </a:r>
                <a:r>
                  <a:rPr lang="en-US" sz="3600" dirty="0" smtClean="0">
                    <a:solidFill>
                      <a:srgbClr val="4173A4"/>
                    </a:solidFill>
                    <a:latin typeface="Verdana" pitchFamily="-106" charset="0"/>
                    <a:ea typeface="Verdana" pitchFamily="-106" charset="0"/>
                    <a:cs typeface="Verdana" pitchFamily="-106" charset="0"/>
                  </a:rPr>
                  <a:t>PDF</a:t>
                </a:r>
                <a:endParaRPr lang="en-US" sz="3600" dirty="0">
                  <a:solidFill>
                    <a:srgbClr val="4173A4"/>
                  </a:solidFill>
                  <a:latin typeface="Verdana" pitchFamily="-106" charset="0"/>
                  <a:ea typeface="Verdana" pitchFamily="-106" charset="0"/>
                  <a:cs typeface="Verdana" pitchFamily="-106" charset="0"/>
                </a:endParaRPr>
              </a:p>
            </p:txBody>
          </p:sp>
          <p:sp>
            <p:nvSpPr>
              <p:cNvPr id="10" name="Rectangle 8"/>
              <p:cNvSpPr>
                <a:spLocks noChangeArrowheads="1"/>
              </p:cNvSpPr>
              <p:nvPr/>
            </p:nvSpPr>
            <p:spPr bwMode="auto">
              <a:xfrm>
                <a:off x="534194" y="3718560"/>
                <a:ext cx="5636419" cy="914400"/>
              </a:xfrm>
              <a:prstGeom prst="rect">
                <a:avLst/>
              </a:prstGeom>
              <a:noFill/>
              <a:ln w="28575" cmpd="sng">
                <a:solidFill>
                  <a:srgbClr val="FF9D42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dirty="0"/>
              </a:p>
            </p:txBody>
          </p:sp>
        </p:grpSp>
        <p:cxnSp>
          <p:nvCxnSpPr>
            <p:cNvPr id="13" name="Straight Arrow Connector 12"/>
            <p:cNvCxnSpPr/>
            <p:nvPr/>
          </p:nvCxnSpPr>
          <p:spPr>
            <a:xfrm flipH="1" flipV="1">
              <a:off x="3017520" y="1838960"/>
              <a:ext cx="20320" cy="2143760"/>
            </a:xfrm>
            <a:prstGeom prst="straightConnector1">
              <a:avLst/>
            </a:prstGeom>
            <a:ln w="114300">
              <a:solidFill>
                <a:srgbClr val="FF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56590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1" y="215900"/>
            <a:ext cx="6445250" cy="639445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4572000" y="1049020"/>
            <a:ext cx="3322320" cy="1236980"/>
            <a:chOff x="4572000" y="1049020"/>
            <a:chExt cx="3322320" cy="123698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" r="21217"/>
            <a:stretch/>
          </p:blipFill>
          <p:spPr>
            <a:xfrm>
              <a:off x="4572000" y="1049020"/>
              <a:ext cx="3291840" cy="1231900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 bwMode="auto">
            <a:xfrm>
              <a:off x="4572000" y="1071880"/>
              <a:ext cx="3322320" cy="1214120"/>
            </a:xfrm>
            <a:prstGeom prst="rect">
              <a:avLst/>
            </a:prstGeom>
            <a:noFill/>
            <a:ln w="76200" cap="flat" cmpd="sng" algn="ctr">
              <a:solidFill>
                <a:srgbClr val="FF8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eneva" pitchFamily="-111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1371600" y="1870449"/>
            <a:ext cx="7467600" cy="4530350"/>
            <a:chOff x="1371600" y="1870449"/>
            <a:chExt cx="7467600" cy="4530350"/>
          </a:xfrm>
        </p:grpSpPr>
        <p:grpSp>
          <p:nvGrpSpPr>
            <p:cNvPr id="3" name="Group 2"/>
            <p:cNvGrpSpPr/>
            <p:nvPr/>
          </p:nvGrpSpPr>
          <p:grpSpPr>
            <a:xfrm>
              <a:off x="1371600" y="3276600"/>
              <a:ext cx="7467600" cy="3124199"/>
              <a:chOff x="1371600" y="3429000"/>
              <a:chExt cx="7467600" cy="3124199"/>
            </a:xfrm>
          </p:grpSpPr>
          <p:grpSp>
            <p:nvGrpSpPr>
              <p:cNvPr id="4" name="Group 3"/>
              <p:cNvGrpSpPr>
                <a:grpSpLocks/>
              </p:cNvGrpSpPr>
              <p:nvPr/>
            </p:nvGrpSpPr>
            <p:grpSpPr bwMode="auto">
              <a:xfrm>
                <a:off x="1371600" y="3429000"/>
                <a:ext cx="7467600" cy="3124199"/>
                <a:chOff x="771328" y="3208710"/>
                <a:chExt cx="5715000" cy="3464861"/>
              </a:xfrm>
            </p:grpSpPr>
            <p:sp>
              <p:nvSpPr>
                <p:cNvPr id="8" name="Rectangle 7"/>
                <p:cNvSpPr>
                  <a:spLocks noChangeArrowheads="1"/>
                </p:cNvSpPr>
                <p:nvPr/>
              </p:nvSpPr>
              <p:spPr bwMode="auto">
                <a:xfrm>
                  <a:off x="771328" y="3208710"/>
                  <a:ext cx="5715000" cy="3464861"/>
                </a:xfrm>
                <a:prstGeom prst="rect">
                  <a:avLst/>
                </a:prstGeom>
                <a:solidFill>
                  <a:srgbClr val="FFFFFF"/>
                </a:solidFill>
                <a:ln w="76200">
                  <a:solidFill>
                    <a:srgbClr val="2B5D8F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ctr" eaLnBrk="0" hangingPunct="0">
                    <a:lnSpc>
                      <a:spcPct val="90000"/>
                    </a:lnSpc>
                  </a:pPr>
                  <a:r>
                    <a:rPr lang="en-US" sz="3600" dirty="0">
                      <a:solidFill>
                        <a:schemeClr val="bg1"/>
                      </a:solidFill>
                      <a:latin typeface="Verdana" charset="0"/>
                    </a:rPr>
                    <a:t>.</a:t>
                  </a:r>
                  <a:endParaRPr lang="en-US" sz="5400" dirty="0">
                    <a:solidFill>
                      <a:schemeClr val="bg1"/>
                    </a:solidFill>
                    <a:latin typeface="Verdana" charset="0"/>
                  </a:endParaRPr>
                </a:p>
              </p:txBody>
            </p:sp>
            <p:sp>
              <p:nvSpPr>
                <p:cNvPr id="9" name="Rectangle 8"/>
                <p:cNvSpPr>
                  <a:spLocks noChangeArrowheads="1"/>
                </p:cNvSpPr>
                <p:nvPr/>
              </p:nvSpPr>
              <p:spPr bwMode="auto">
                <a:xfrm>
                  <a:off x="923728" y="3377728"/>
                  <a:ext cx="5410200" cy="3134776"/>
                </a:xfrm>
                <a:prstGeom prst="rect">
                  <a:avLst/>
                </a:prstGeom>
                <a:noFill/>
                <a:ln w="28575">
                  <a:solidFill>
                    <a:srgbClr val="01A63A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 dirty="0"/>
                </a:p>
              </p:txBody>
            </p:sp>
          </p:grpSp>
          <p:sp>
            <p:nvSpPr>
              <p:cNvPr id="6" name="Rectangle 5"/>
              <p:cNvSpPr>
                <a:spLocks noChangeArrowheads="1"/>
              </p:cNvSpPr>
              <p:nvPr/>
            </p:nvSpPr>
            <p:spPr bwMode="auto">
              <a:xfrm>
                <a:off x="1682826" y="3886200"/>
                <a:ext cx="6387947" cy="609895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3200" dirty="0" smtClean="0">
                    <a:solidFill>
                      <a:srgbClr val="FF6600"/>
                    </a:solidFill>
                    <a:latin typeface="Verdana" charset="0"/>
                  </a:rPr>
                  <a:t>or click </a:t>
                </a:r>
                <a:r>
                  <a:rPr lang="en-US" sz="3200" u="sng" dirty="0">
                    <a:solidFill>
                      <a:srgbClr val="0000FF"/>
                    </a:solidFill>
                    <a:latin typeface="Verdana" charset="0"/>
                  </a:rPr>
                  <a:t>Send to:</a:t>
                </a:r>
                <a:r>
                  <a:rPr lang="en-US" sz="3200" dirty="0">
                    <a:solidFill>
                      <a:srgbClr val="0000FF"/>
                    </a:solidFill>
                    <a:latin typeface="Verdana" charset="0"/>
                  </a:rPr>
                  <a:t> </a:t>
                </a:r>
                <a:r>
                  <a:rPr lang="en-US" sz="3200" dirty="0">
                    <a:solidFill>
                      <a:srgbClr val="FF6600"/>
                    </a:solidFill>
                    <a:latin typeface="Verdana" charset="0"/>
                  </a:rPr>
                  <a:t>and select</a:t>
                </a:r>
                <a:endParaRPr lang="en-US" sz="3200" dirty="0"/>
              </a:p>
            </p:txBody>
          </p:sp>
          <p:sp>
            <p:nvSpPr>
              <p:cNvPr id="7" name="Rectangle 6"/>
              <p:cNvSpPr>
                <a:spLocks noChangeArrowheads="1"/>
              </p:cNvSpPr>
              <p:nvPr/>
            </p:nvSpPr>
            <p:spPr bwMode="auto">
              <a:xfrm>
                <a:off x="1592855" y="4572000"/>
                <a:ext cx="6567889" cy="1676400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eaLnBrk="0" hangingPunct="0"/>
                <a:r>
                  <a:rPr lang="en-US" sz="2200" dirty="0" smtClean="0">
                    <a:latin typeface="Verdana" charset="0"/>
                    <a:ea typeface="Verdana" charset="0"/>
                    <a:cs typeface="Verdana" charset="0"/>
                  </a:rPr>
                  <a:t>File</a:t>
                </a:r>
                <a:r>
                  <a:rPr lang="en-US" sz="1800" dirty="0" smtClean="0">
                    <a:latin typeface="Verdana" charset="0"/>
                    <a:ea typeface="Verdana" charset="0"/>
                    <a:cs typeface="Verdana" charset="0"/>
                  </a:rPr>
                  <a:t>   to save citations to a file on your computer or</a:t>
                </a:r>
              </a:p>
              <a:p>
                <a:pPr eaLnBrk="0" hangingPunct="0"/>
                <a:endParaRPr lang="en-US" sz="1800" dirty="0" smtClean="0">
                  <a:latin typeface="Verdana" charset="0"/>
                  <a:ea typeface="Verdana" charset="0"/>
                  <a:cs typeface="Verdana" charset="0"/>
                </a:endParaRPr>
              </a:p>
              <a:p>
                <a:pPr eaLnBrk="0" hangingPunct="0"/>
                <a:r>
                  <a:rPr lang="en-US" sz="2200" dirty="0" smtClean="0">
                    <a:latin typeface="Verdana" charset="0"/>
                    <a:ea typeface="Verdana" charset="0"/>
                    <a:cs typeface="Verdana" charset="0"/>
                  </a:rPr>
                  <a:t>Clipboard</a:t>
                </a:r>
                <a:r>
                  <a:rPr lang="en-US" sz="1800" dirty="0" smtClean="0">
                    <a:latin typeface="Verdana" charset="0"/>
                    <a:ea typeface="Verdana" charset="0"/>
                    <a:cs typeface="Verdana" charset="0"/>
                  </a:rPr>
                  <a:t>   to temporarily store selected citations or </a:t>
                </a:r>
              </a:p>
              <a:p>
                <a:pPr eaLnBrk="0" hangingPunct="0"/>
                <a:endParaRPr lang="en-US" sz="1800" dirty="0" smtClean="0">
                  <a:latin typeface="Verdana" charset="0"/>
                  <a:ea typeface="Verdana" charset="0"/>
                  <a:cs typeface="Verdana" charset="0"/>
                </a:endParaRPr>
              </a:p>
              <a:p>
                <a:pPr eaLnBrk="0" hangingPunct="0"/>
                <a:r>
                  <a:rPr lang="en-US" sz="2200" dirty="0" smtClean="0">
                    <a:latin typeface="Verdana" charset="0"/>
                    <a:ea typeface="Verdana" charset="0"/>
                    <a:cs typeface="Verdana" charset="0"/>
                  </a:rPr>
                  <a:t>E-mail   </a:t>
                </a:r>
                <a:r>
                  <a:rPr lang="en-US" sz="1800" dirty="0" smtClean="0">
                    <a:latin typeface="Verdana" charset="0"/>
                    <a:ea typeface="Verdana" charset="0"/>
                    <a:cs typeface="Verdana" charset="0"/>
                  </a:rPr>
                  <a:t>to send citations to self or colleague</a:t>
                </a:r>
              </a:p>
              <a:p>
                <a:pPr eaLnBrk="0" hangingPunct="0"/>
                <a:endParaRPr lang="en-US" sz="1800" dirty="0" smtClean="0">
                  <a:latin typeface="Verdana" charset="0"/>
                  <a:ea typeface="Verdana" charset="0"/>
                  <a:cs typeface="Verdana" charset="0"/>
                </a:endParaRPr>
              </a:p>
            </p:txBody>
          </p:sp>
        </p:grpSp>
        <p:sp>
          <p:nvSpPr>
            <p:cNvPr id="14" name="AutoShape 19"/>
            <p:cNvSpPr>
              <a:spLocks noChangeArrowheads="1"/>
            </p:cNvSpPr>
            <p:nvPr/>
          </p:nvSpPr>
          <p:spPr bwMode="auto">
            <a:xfrm rot="7657447">
              <a:off x="3038783" y="2691422"/>
              <a:ext cx="2049239" cy="407293"/>
            </a:xfrm>
            <a:prstGeom prst="leftArrow">
              <a:avLst>
                <a:gd name="adj1" fmla="val 50000"/>
                <a:gd name="adj2" fmla="val 107620"/>
              </a:avLst>
            </a:prstGeom>
            <a:gradFill rotWithShape="0">
              <a:gsLst>
                <a:gs pos="0">
                  <a:srgbClr val="0047DF"/>
                </a:gs>
                <a:gs pos="100000">
                  <a:srgbClr val="43E141"/>
                </a:gs>
              </a:gsLst>
              <a:path path="rect">
                <a:fillToRect l="50000" t="50000" r="50000" b="50000"/>
              </a:path>
            </a:gradFill>
            <a:ln w="19050">
              <a:solidFill>
                <a:srgbClr val="0047DF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54812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82006" y="562014"/>
            <a:ext cx="8174933" cy="56152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000" dirty="0" smtClean="0">
                <a:solidFill>
                  <a:srgbClr val="3266FF"/>
                </a:solidFill>
                <a:latin typeface="+mj-lt"/>
                <a:cs typeface="Times New Roman"/>
              </a:rPr>
              <a:t>Repeat the process using the Mesh term </a:t>
            </a:r>
          </a:p>
          <a:p>
            <a:pPr algn="ctr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000" dirty="0" smtClean="0">
                <a:solidFill>
                  <a:srgbClr val="3266FF"/>
                </a:solidFill>
                <a:latin typeface="+mj-lt"/>
                <a:cs typeface="Times New Roman"/>
              </a:rPr>
              <a:t>“qualitative research”.</a:t>
            </a:r>
            <a:endParaRPr lang="en-US" sz="6000" i="1" dirty="0" smtClean="0">
              <a:solidFill>
                <a:srgbClr val="3266FF"/>
              </a:solidFill>
              <a:latin typeface="+mj-lt"/>
              <a:cs typeface="Times New Roman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rgbClr val="3266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613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79388" y="160338"/>
            <a:ext cx="8774112" cy="6529387"/>
          </a:xfrm>
          <a:prstGeom prst="rect">
            <a:avLst/>
          </a:prstGeom>
          <a:noFill/>
          <a:ln w="38100" cmpd="dbl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675190" y="2743391"/>
            <a:ext cx="7780920" cy="103377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i="1" smtClean="0">
                <a:latin typeface="Times New Roman"/>
                <a:cs typeface="Times New Roman"/>
              </a:rPr>
              <a:t>What questions do you have?</a:t>
            </a:r>
            <a:endParaRPr lang="en-US" sz="4800" i="1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975852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79388" y="160338"/>
            <a:ext cx="8774112" cy="6529387"/>
          </a:xfrm>
          <a:prstGeom prst="rect">
            <a:avLst/>
          </a:prstGeom>
          <a:noFill/>
          <a:ln w="57150" cmpd="thickThin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089210" y="2673265"/>
            <a:ext cx="4997264" cy="156460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 i="1" smtClean="0">
                <a:solidFill>
                  <a:prstClr val="white"/>
                </a:solidFill>
                <a:latin typeface="Times New Roman"/>
                <a:cs typeface="Times New Roman"/>
              </a:rPr>
              <a:t>APA Style</a:t>
            </a:r>
            <a:endParaRPr lang="en-US" sz="7200" i="1">
              <a:solidFill>
                <a:prstClr val="white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389169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79388" y="160338"/>
            <a:ext cx="8774112" cy="6529387"/>
          </a:xfrm>
          <a:prstGeom prst="rect">
            <a:avLst/>
          </a:prstGeom>
          <a:noFill/>
          <a:ln w="57150" cmpd="thickThin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625475" y="1941513"/>
            <a:ext cx="7920038" cy="264636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30000"/>
              </a:lnSpc>
              <a:defRPr/>
            </a:pPr>
            <a:r>
              <a:rPr lang="en-US" sz="8000" i="1">
                <a:latin typeface="Times New Roman"/>
                <a:cs typeface="Times New Roman"/>
              </a:rPr>
              <a:t>Finding e-journals in Gold Rush</a:t>
            </a:r>
          </a:p>
        </p:txBody>
      </p:sp>
    </p:spTree>
    <p:extLst>
      <p:ext uri="{BB962C8B-B14F-4D97-AF65-F5344CB8AC3E}">
        <p14:creationId xmlns:p14="http://schemas.microsoft.com/office/powerpoint/2010/main" val="2222039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933" y="330073"/>
            <a:ext cx="4805934" cy="6166104"/>
          </a:xfrm>
          <a:prstGeom prst="rect">
            <a:avLst/>
          </a:prstGeom>
        </p:spPr>
      </p:pic>
      <p:sp>
        <p:nvSpPr>
          <p:cNvPr id="22" name="Rounded Rectangular Callout 21"/>
          <p:cNvSpPr/>
          <p:nvPr/>
        </p:nvSpPr>
        <p:spPr>
          <a:xfrm>
            <a:off x="5114323" y="1135739"/>
            <a:ext cx="3652109" cy="612648"/>
          </a:xfrm>
          <a:prstGeom prst="wedgeRoundRectCallout">
            <a:avLst>
              <a:gd name="adj1" fmla="val -72475"/>
              <a:gd name="adj2" fmla="val -22660"/>
              <a:gd name="adj3" fmla="val 16667"/>
            </a:avLst>
          </a:prstGeom>
          <a:solidFill>
            <a:schemeClr val="bg1"/>
          </a:solidFill>
          <a:ln w="38100" cmpd="sng">
            <a:solidFill>
              <a:srgbClr val="CC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en-US" sz="2400" err="1" smtClean="0">
                <a:solidFill>
                  <a:srgbClr val="000000"/>
                </a:solidFill>
              </a:rPr>
              <a:t>www.ttuhsc.edu</a:t>
            </a:r>
            <a:r>
              <a:rPr lang="en-US" sz="2400" smtClean="0">
                <a:solidFill>
                  <a:srgbClr val="000000"/>
                </a:solidFill>
              </a:rPr>
              <a:t>/libraries</a:t>
            </a:r>
            <a:endParaRPr lang="en-US" sz="2400">
              <a:solidFill>
                <a:srgbClr val="000000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713299" y="2281187"/>
            <a:ext cx="7161194" cy="3927107"/>
            <a:chOff x="1713299" y="2281187"/>
            <a:chExt cx="7161194" cy="3927107"/>
          </a:xfrm>
        </p:grpSpPr>
        <p:sp>
          <p:nvSpPr>
            <p:cNvPr id="17" name="Rectangle 16"/>
            <p:cNvSpPr>
              <a:spLocks noChangeArrowheads="1"/>
            </p:cNvSpPr>
            <p:nvPr/>
          </p:nvSpPr>
          <p:spPr bwMode="auto">
            <a:xfrm>
              <a:off x="1713299" y="3516221"/>
              <a:ext cx="413886" cy="478263"/>
            </a:xfrm>
            <a:prstGeom prst="rect">
              <a:avLst/>
            </a:prstGeom>
            <a:noFill/>
            <a:ln w="57150" cmpd="sng">
              <a:solidFill>
                <a:srgbClr val="00B05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5496026" y="2281187"/>
              <a:ext cx="3378467" cy="3927107"/>
              <a:chOff x="5505651" y="2194560"/>
              <a:chExt cx="3378467" cy="3927107"/>
            </a:xfrm>
          </p:grpSpPr>
          <p:sp>
            <p:nvSpPr>
              <p:cNvPr id="11" name="Rounded Rectangular Callout 10"/>
              <p:cNvSpPr/>
              <p:nvPr/>
            </p:nvSpPr>
            <p:spPr>
              <a:xfrm>
                <a:off x="5505651" y="2194560"/>
                <a:ext cx="3378467" cy="3927107"/>
              </a:xfrm>
              <a:prstGeom prst="wedgeRoundRectCallout">
                <a:avLst>
                  <a:gd name="adj1" fmla="val -147262"/>
                  <a:gd name="adj2" fmla="val -12569"/>
                  <a:gd name="adj3" fmla="val 16667"/>
                </a:avLst>
              </a:prstGeom>
              <a:solidFill>
                <a:srgbClr val="FFFFFF"/>
              </a:solidFill>
              <a:ln w="57150" cap="flat" cmpd="sng" algn="ctr">
                <a:solidFill>
                  <a:srgbClr val="00B05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spcAft>
                    <a:spcPts val="3000"/>
                  </a:spcAft>
                  <a:defRPr/>
                </a:pPr>
                <a:endParaRPr lang="en-US" sz="2400" smtClean="0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Verdana" charset="0"/>
                </a:endParaRPr>
              </a:p>
              <a:p>
                <a:pPr algn="ctr">
                  <a:spcAft>
                    <a:spcPts val="3000"/>
                  </a:spcAft>
                  <a:defRPr/>
                </a:pPr>
                <a:endParaRPr lang="en-US" sz="2400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Verdana" charset="0"/>
                </a:endParaRPr>
              </a:p>
              <a:p>
                <a:pPr algn="ctr">
                  <a:spcAft>
                    <a:spcPts val="3000"/>
                  </a:spcAft>
                  <a:defRPr/>
                </a:pPr>
                <a:endParaRPr lang="en-US" sz="2400" smtClean="0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Verdana" charset="0"/>
                </a:endParaRPr>
              </a:p>
              <a:p>
                <a:pPr algn="ctr">
                  <a:spcAft>
                    <a:spcPts val="3000"/>
                  </a:spcAft>
                  <a:defRPr/>
                </a:pPr>
                <a:endParaRPr lang="en-US" sz="2800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Verdana" charset="0"/>
                </a:endParaRPr>
              </a:p>
            </p:txBody>
          </p:sp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93803" y="2649888"/>
                <a:ext cx="2400935" cy="2413000"/>
              </a:xfrm>
              <a:prstGeom prst="rect">
                <a:avLst/>
              </a:prstGeom>
              <a:ln w="190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</p:pic>
          <p:sp>
            <p:nvSpPr>
              <p:cNvPr id="3" name="Rectangle 2"/>
              <p:cNvSpPr/>
              <p:nvPr/>
            </p:nvSpPr>
            <p:spPr>
              <a:xfrm>
                <a:off x="5707780" y="5284269"/>
                <a:ext cx="2935705" cy="44276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spcAft>
                    <a:spcPts val="3000"/>
                  </a:spcAft>
                  <a:defRPr/>
                </a:pPr>
                <a:r>
                  <a:rPr lang="en-US" sz="2600">
                    <a:solidFill>
                      <a:srgbClr val="000000"/>
                    </a:solidFill>
                    <a:latin typeface="Verdana" charset="0"/>
                    <a:ea typeface="ＭＳ Ｐゴシック" charset="0"/>
                    <a:cs typeface="Verdana" charset="0"/>
                  </a:rPr>
                  <a:t>Click Gold Rush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35835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267" y="385298"/>
            <a:ext cx="4440555" cy="620649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141036" y="2133834"/>
            <a:ext cx="8666080" cy="4098026"/>
            <a:chOff x="141036" y="2133834"/>
            <a:chExt cx="8666080" cy="4098026"/>
          </a:xfrm>
        </p:grpSpPr>
        <p:sp>
          <p:nvSpPr>
            <p:cNvPr id="8" name="Rectangle 7"/>
            <p:cNvSpPr/>
            <p:nvPr/>
          </p:nvSpPr>
          <p:spPr>
            <a:xfrm>
              <a:off x="4572000" y="2396691"/>
              <a:ext cx="4235116" cy="3835169"/>
            </a:xfrm>
            <a:prstGeom prst="rect">
              <a:avLst/>
            </a:prstGeom>
            <a:noFill/>
            <a:ln w="57150" cmpd="sng">
              <a:solidFill>
                <a:srgbClr val="028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141036" y="2133834"/>
              <a:ext cx="3991544" cy="2558582"/>
              <a:chOff x="2576228" y="2133834"/>
              <a:chExt cx="3991544" cy="2558582"/>
            </a:xfrm>
          </p:grpSpPr>
          <p:sp>
            <p:nvSpPr>
              <p:cNvPr id="11" name="Rounded Rectangular Callout 10"/>
              <p:cNvSpPr/>
              <p:nvPr/>
            </p:nvSpPr>
            <p:spPr>
              <a:xfrm>
                <a:off x="2576228" y="2133834"/>
                <a:ext cx="3991544" cy="2558582"/>
              </a:xfrm>
              <a:prstGeom prst="wedgeRoundRectCallout">
                <a:avLst>
                  <a:gd name="adj1" fmla="val 62804"/>
                  <a:gd name="adj2" fmla="val -34140"/>
                  <a:gd name="adj3" fmla="val 16667"/>
                </a:avLst>
              </a:prstGeom>
              <a:solidFill>
                <a:srgbClr val="FFFFFF"/>
              </a:solidFill>
              <a:ln w="57150" cap="flat" cmpd="sng" algn="ctr">
                <a:solidFill>
                  <a:srgbClr val="0080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spcAft>
                    <a:spcPts val="3000"/>
                  </a:spcAft>
                  <a:defRPr/>
                </a:pPr>
                <a:endParaRPr lang="en-US" sz="2400" dirty="0" smtClean="0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Verdana" charset="0"/>
                </a:endParaRPr>
              </a:p>
            </p:txBody>
          </p:sp>
          <p:sp>
            <p:nvSpPr>
              <p:cNvPr id="5" name="Rectangle 4"/>
              <p:cNvSpPr/>
              <p:nvPr/>
            </p:nvSpPr>
            <p:spPr>
              <a:xfrm>
                <a:off x="2813919" y="2546952"/>
                <a:ext cx="3542096" cy="176045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dirty="0" smtClean="0">
                    <a:solidFill>
                      <a:schemeClr val="tx1"/>
                    </a:solidFill>
                  </a:rPr>
                  <a:t>For instructions,</a:t>
                </a:r>
              </a:p>
              <a:p>
                <a:pPr algn="ctr"/>
                <a:r>
                  <a:rPr lang="en-US" sz="4000" dirty="0" smtClean="0">
                    <a:solidFill>
                      <a:srgbClr val="00B050"/>
                    </a:solidFill>
                  </a:rPr>
                  <a:t>Click</a:t>
                </a:r>
              </a:p>
              <a:p>
                <a:pPr algn="ctr"/>
                <a:r>
                  <a:rPr lang="en-US" sz="3200" dirty="0" smtClean="0">
                    <a:solidFill>
                      <a:schemeClr val="tx1"/>
                    </a:solidFill>
                  </a:rPr>
                  <a:t>What is Gold Rush?</a:t>
                </a:r>
                <a:endParaRPr lang="en-US" sz="3200" dirty="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09675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5-09-18 at 6.51.5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947" y="190246"/>
            <a:ext cx="8449056" cy="6464808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883755" y="296277"/>
            <a:ext cx="5805487" cy="1012825"/>
            <a:chOff x="2883755" y="296277"/>
            <a:chExt cx="5805487" cy="1012825"/>
          </a:xfrm>
        </p:grpSpPr>
        <p:sp>
          <p:nvSpPr>
            <p:cNvPr id="6" name="Rounded Rectangular Callout 5"/>
            <p:cNvSpPr/>
            <p:nvPr/>
          </p:nvSpPr>
          <p:spPr bwMode="auto">
            <a:xfrm>
              <a:off x="2883755" y="296277"/>
              <a:ext cx="5805487" cy="1012825"/>
            </a:xfrm>
            <a:prstGeom prst="wedgeRoundRectCallout">
              <a:avLst>
                <a:gd name="adj1" fmla="val -53287"/>
                <a:gd name="adj2" fmla="val 156817"/>
                <a:gd name="adj3" fmla="val 16667"/>
              </a:avLst>
            </a:prstGeom>
            <a:solidFill>
              <a:schemeClr val="bg1"/>
            </a:solidFill>
            <a:ln w="57150" cap="flat" cmpd="sng" algn="ctr">
              <a:solidFill>
                <a:srgbClr val="99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200" dirty="0">
                  <a:solidFill>
                    <a:schemeClr val="tx1"/>
                  </a:solidFill>
                  <a:latin typeface="Verdana"/>
                  <a:cs typeface="Verdana"/>
                </a:rPr>
                <a:t>  </a:t>
              </a:r>
              <a:r>
                <a:rPr lang="en-US" sz="2400" dirty="0">
                  <a:solidFill>
                    <a:schemeClr val="tx1"/>
                  </a:solidFill>
                  <a:latin typeface="Verdana"/>
                  <a:cs typeface="Verdana"/>
                </a:rPr>
                <a:t>Enter journal title, click</a:t>
              </a:r>
            </a:p>
          </p:txBody>
        </p:sp>
        <p:sp>
          <p:nvSpPr>
            <p:cNvPr id="7" name="Rounded Rectangle 6"/>
            <p:cNvSpPr/>
            <p:nvPr/>
          </p:nvSpPr>
          <p:spPr bwMode="auto">
            <a:xfrm>
              <a:off x="7039218" y="560632"/>
              <a:ext cx="1431925" cy="5588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28575" cmpd="sng">
              <a:solidFill>
                <a:schemeClr val="tx1">
                  <a:lumMod val="65000"/>
                  <a:lumOff val="3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2400" dirty="0">
                  <a:solidFill>
                    <a:schemeClr val="tx1"/>
                  </a:solidFill>
                  <a:latin typeface="Verdana"/>
                  <a:cs typeface="Verdana"/>
                </a:rPr>
                <a:t>Search</a:t>
              </a:r>
            </a:p>
          </p:txBody>
        </p:sp>
      </p:grpSp>
      <p:sp>
        <p:nvSpPr>
          <p:cNvPr id="8" name="Rectangle 7"/>
          <p:cNvSpPr/>
          <p:nvPr/>
        </p:nvSpPr>
        <p:spPr>
          <a:xfrm>
            <a:off x="361464" y="2528061"/>
            <a:ext cx="2522292" cy="664308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solidFill>
                  <a:schemeClr val="tx1"/>
                </a:solidFill>
              </a:rPr>
              <a:t>  nursing research</a:t>
            </a:r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8097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5-09-18 at 6.54.58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9403"/>
          <a:stretch/>
        </p:blipFill>
        <p:spPr>
          <a:xfrm>
            <a:off x="313702" y="332626"/>
            <a:ext cx="5957824" cy="6180047"/>
          </a:xfrm>
          <a:prstGeom prst="rect">
            <a:avLst/>
          </a:prstGeom>
        </p:spPr>
      </p:pic>
      <p:sp>
        <p:nvSpPr>
          <p:cNvPr id="10" name="Rounded Rectangular Callout 9"/>
          <p:cNvSpPr/>
          <p:nvPr/>
        </p:nvSpPr>
        <p:spPr>
          <a:xfrm>
            <a:off x="1225721" y="5191501"/>
            <a:ext cx="6570126" cy="1167253"/>
          </a:xfrm>
          <a:prstGeom prst="wedgeRoundRectCallout">
            <a:avLst>
              <a:gd name="adj1" fmla="val -31233"/>
              <a:gd name="adj2" fmla="val -69163"/>
              <a:gd name="adj3" fmla="val 16667"/>
            </a:avLst>
          </a:prstGeom>
          <a:solidFill>
            <a:srgbClr val="FFFFFF"/>
          </a:solidFill>
          <a:ln w="57150" cap="flat" cmpd="sng" algn="ctr">
            <a:solidFill>
              <a:srgbClr val="95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Aft>
                <a:spcPts val="3000"/>
              </a:spcAft>
              <a:defRPr/>
            </a:pPr>
            <a:r>
              <a:rPr lang="en-US" sz="3600" dirty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Click </a:t>
            </a:r>
            <a:r>
              <a:rPr lang="en-US" sz="3600" dirty="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Nursing Research</a:t>
            </a:r>
            <a:endParaRPr lang="en-US" sz="3600" dirty="0">
              <a:solidFill>
                <a:srgbClr val="000000"/>
              </a:solidFill>
              <a:latin typeface="Verdana" charset="0"/>
              <a:ea typeface="ＭＳ Ｐゴシック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371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5-09-18 at 6.57.0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303" y="329311"/>
            <a:ext cx="4276344" cy="6186678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5003800" y="2401344"/>
            <a:ext cx="3827665" cy="2063196"/>
            <a:chOff x="5003800" y="2401344"/>
            <a:chExt cx="3827665" cy="2063196"/>
          </a:xfrm>
        </p:grpSpPr>
        <p:sp>
          <p:nvSpPr>
            <p:cNvPr id="7" name="Rounded Rectangular Callout 6"/>
            <p:cNvSpPr/>
            <p:nvPr/>
          </p:nvSpPr>
          <p:spPr>
            <a:xfrm>
              <a:off x="5218315" y="2401344"/>
              <a:ext cx="3613150" cy="941387"/>
            </a:xfrm>
            <a:prstGeom prst="wedgeRoundRectCallout">
              <a:avLst>
                <a:gd name="adj1" fmla="val -33513"/>
                <a:gd name="adj2" fmla="val 110749"/>
                <a:gd name="adj3" fmla="val 16667"/>
              </a:avLst>
            </a:prstGeom>
            <a:solidFill>
              <a:srgbClr val="FFFFFF"/>
            </a:solidFill>
            <a:ln w="57150" cap="flat" cmpd="sng" algn="ctr">
              <a:solidFill>
                <a:srgbClr val="0080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Aft>
                  <a:spcPts val="1800"/>
                </a:spcAft>
                <a:defRPr/>
              </a:pPr>
              <a:r>
                <a:rPr lang="en-US" sz="2000" dirty="0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Verdana" charset="0"/>
                </a:rPr>
                <a:t>1) Check Dates Available</a:t>
              </a: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5003800" y="4024948"/>
              <a:ext cx="1023815" cy="439592"/>
            </a:xfrm>
            <a:prstGeom prst="roundRect">
              <a:avLst/>
            </a:prstGeom>
            <a:noFill/>
            <a:ln w="38100" cmpd="sng">
              <a:solidFill>
                <a:srgbClr val="008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97395" y="4024947"/>
            <a:ext cx="4706405" cy="1116922"/>
            <a:chOff x="297395" y="4024947"/>
            <a:chExt cx="4706405" cy="1116922"/>
          </a:xfrm>
        </p:grpSpPr>
        <p:sp>
          <p:nvSpPr>
            <p:cNvPr id="10" name="Rounded Rectangle 9"/>
            <p:cNvSpPr/>
            <p:nvPr/>
          </p:nvSpPr>
          <p:spPr>
            <a:xfrm>
              <a:off x="3126154" y="4024947"/>
              <a:ext cx="1877646" cy="439592"/>
            </a:xfrm>
            <a:prstGeom prst="roundRect">
              <a:avLst/>
            </a:prstGeom>
            <a:noFill/>
            <a:ln w="38100" cmpd="sng">
              <a:solidFill>
                <a:srgbClr val="A70007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Rounded Rectangular Callout 10"/>
            <p:cNvSpPr/>
            <p:nvPr/>
          </p:nvSpPr>
          <p:spPr>
            <a:xfrm>
              <a:off x="297395" y="4412434"/>
              <a:ext cx="2614524" cy="729435"/>
            </a:xfrm>
            <a:prstGeom prst="wedgeRoundRectCallout">
              <a:avLst>
                <a:gd name="adj1" fmla="val 57293"/>
                <a:gd name="adj2" fmla="val -80326"/>
                <a:gd name="adj3" fmla="val 16667"/>
              </a:avLst>
            </a:prstGeom>
            <a:solidFill>
              <a:srgbClr val="FFFFFF"/>
            </a:solidFill>
            <a:ln w="57150" cap="flat" cmpd="sng" algn="ctr">
              <a:solidFill>
                <a:srgbClr val="A70007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Aft>
                  <a:spcPts val="3000"/>
                </a:spcAft>
                <a:defRPr/>
              </a:pPr>
              <a:r>
                <a:rPr lang="en-US" dirty="0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Verdana" charset="0"/>
                </a:rPr>
                <a:t>2) </a:t>
              </a:r>
              <a:r>
                <a:rPr lang="en-US" dirty="0" smtClean="0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Verdana" charset="0"/>
                </a:rPr>
                <a:t>Click </a:t>
              </a:r>
              <a:r>
                <a:rPr lang="en-US" dirty="0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Verdana" charset="0"/>
                </a:rPr>
                <a:t>Publisher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96127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952" y="337693"/>
            <a:ext cx="6102096" cy="6150864"/>
          </a:xfrm>
          <a:prstGeom prst="rect">
            <a:avLst/>
          </a:prstGeom>
        </p:spPr>
      </p:pic>
      <p:sp>
        <p:nvSpPr>
          <p:cNvPr id="5" name="Rounded Rectangular Callout 4"/>
          <p:cNvSpPr/>
          <p:nvPr/>
        </p:nvSpPr>
        <p:spPr>
          <a:xfrm>
            <a:off x="177005" y="2530717"/>
            <a:ext cx="2323774" cy="882408"/>
          </a:xfrm>
          <a:prstGeom prst="wedgeRoundRectCallout">
            <a:avLst>
              <a:gd name="adj1" fmla="val 22263"/>
              <a:gd name="adj2" fmla="val 80003"/>
              <a:gd name="adj3" fmla="val 16667"/>
            </a:avLst>
          </a:prstGeom>
          <a:solidFill>
            <a:srgbClr val="FFFFFF"/>
          </a:solidFill>
          <a:ln w="57150" cap="flat" cmpd="sng" algn="ctr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Aft>
                <a:spcPts val="3000"/>
              </a:spcAft>
              <a:defRPr/>
            </a:pPr>
            <a:r>
              <a:rPr lang="en-US" sz="2400" dirty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Select </a:t>
            </a:r>
            <a:r>
              <a:rPr lang="en-US" sz="2400" dirty="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Year</a:t>
            </a:r>
            <a:endParaRPr lang="en-US" sz="2400" dirty="0">
              <a:solidFill>
                <a:srgbClr val="000000"/>
              </a:solidFill>
              <a:latin typeface="Verdana" charset="0"/>
              <a:ea typeface="ＭＳ Ｐゴシック" charset="0"/>
              <a:cs typeface="Verdana" charset="0"/>
            </a:endParaRPr>
          </a:p>
        </p:txBody>
      </p:sp>
      <p:sp>
        <p:nvSpPr>
          <p:cNvPr id="6" name="Rounded Rectangular Callout 5"/>
          <p:cNvSpPr/>
          <p:nvPr/>
        </p:nvSpPr>
        <p:spPr>
          <a:xfrm>
            <a:off x="151743" y="4598145"/>
            <a:ext cx="3848100" cy="882408"/>
          </a:xfrm>
          <a:prstGeom prst="wedgeRoundRectCallout">
            <a:avLst>
              <a:gd name="adj1" fmla="val 9421"/>
              <a:gd name="adj2" fmla="val -68350"/>
              <a:gd name="adj3" fmla="val 16667"/>
            </a:avLst>
          </a:prstGeom>
          <a:solidFill>
            <a:srgbClr val="FFFFFF"/>
          </a:solidFill>
          <a:ln w="57150" cap="flat" cmpd="sng" algn="ctr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Aft>
                <a:spcPts val="3000"/>
              </a:spcAft>
              <a:defRPr/>
            </a:pPr>
            <a:r>
              <a:rPr lang="en-US" sz="2400" dirty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Select </a:t>
            </a:r>
            <a:r>
              <a:rPr lang="en-US" sz="2400" dirty="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Volume, Issue</a:t>
            </a:r>
            <a:endParaRPr lang="en-US" sz="2400" dirty="0">
              <a:solidFill>
                <a:srgbClr val="000000"/>
              </a:solidFill>
              <a:latin typeface="Verdana" charset="0"/>
              <a:ea typeface="ＭＳ Ｐゴシック" charset="0"/>
              <a:cs typeface="Verdana" charset="0"/>
            </a:endParaRPr>
          </a:p>
        </p:txBody>
      </p:sp>
      <p:sp>
        <p:nvSpPr>
          <p:cNvPr id="7" name="Rounded Rectangular Callout 6"/>
          <p:cNvSpPr/>
          <p:nvPr/>
        </p:nvSpPr>
        <p:spPr>
          <a:xfrm>
            <a:off x="2932610" y="2112944"/>
            <a:ext cx="5969000" cy="882408"/>
          </a:xfrm>
          <a:prstGeom prst="wedgeRoundRectCallout">
            <a:avLst>
              <a:gd name="adj1" fmla="val -41844"/>
              <a:gd name="adj2" fmla="val 140085"/>
              <a:gd name="adj3" fmla="val 16667"/>
            </a:avLst>
          </a:prstGeom>
          <a:solidFill>
            <a:srgbClr val="FFFFFF"/>
          </a:solidFill>
          <a:ln w="57150" cap="flat" cmpd="sng" algn="ctr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Aft>
                <a:spcPts val="3000"/>
              </a:spcAft>
              <a:defRPr/>
            </a:pPr>
            <a:r>
              <a:rPr lang="en-US" sz="2400" dirty="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Locate article and click full text link</a:t>
            </a:r>
            <a:endParaRPr lang="en-US" sz="2400" dirty="0">
              <a:solidFill>
                <a:srgbClr val="000000"/>
              </a:solidFill>
              <a:latin typeface="Verdana" charset="0"/>
              <a:ea typeface="ＭＳ Ｐゴシック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7342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ular Callout 3"/>
          <p:cNvSpPr/>
          <p:nvPr/>
        </p:nvSpPr>
        <p:spPr>
          <a:xfrm>
            <a:off x="5157501" y="2856971"/>
            <a:ext cx="3563165" cy="882408"/>
          </a:xfrm>
          <a:prstGeom prst="wedgeRoundRectCallout">
            <a:avLst>
              <a:gd name="adj1" fmla="val 40951"/>
              <a:gd name="adj2" fmla="val -49160"/>
              <a:gd name="adj3" fmla="val 16667"/>
            </a:avLst>
          </a:prstGeom>
          <a:solidFill>
            <a:srgbClr val="FFFFFF"/>
          </a:solidFill>
          <a:ln w="57150" cap="flat" cmpd="sng" algn="ctr">
            <a:solidFill>
              <a:srgbClr val="0096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Aft>
                <a:spcPts val="3000"/>
              </a:spcAft>
              <a:defRPr/>
            </a:pPr>
            <a:r>
              <a:rPr lang="en-US" sz="3200" dirty="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Full-text</a:t>
            </a:r>
            <a:endParaRPr lang="en-US" sz="3200" dirty="0">
              <a:solidFill>
                <a:srgbClr val="000000"/>
              </a:solidFill>
              <a:latin typeface="Verdana" charset="0"/>
              <a:ea typeface="ＭＳ Ｐゴシック" charset="0"/>
              <a:cs typeface="Verdana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331" y="306832"/>
            <a:ext cx="4480306" cy="6212586"/>
          </a:xfrm>
          <a:prstGeom prst="rect">
            <a:avLst/>
          </a:prstGeom>
          <a:ln w="38100">
            <a:solidFill>
              <a:srgbClr val="0096FF"/>
            </a:solidFill>
          </a:ln>
        </p:spPr>
      </p:pic>
    </p:spTree>
    <p:extLst>
      <p:ext uri="{BB962C8B-B14F-4D97-AF65-F5344CB8AC3E}">
        <p14:creationId xmlns:p14="http://schemas.microsoft.com/office/powerpoint/2010/main" val="1407225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79388" y="160338"/>
            <a:ext cx="8774112" cy="6529387"/>
          </a:xfrm>
          <a:prstGeom prst="rect">
            <a:avLst/>
          </a:prstGeom>
          <a:noFill/>
          <a:ln w="38100" cmpd="dbl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675190" y="2743391"/>
            <a:ext cx="7780920" cy="103377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i="1" dirty="0" smtClean="0">
                <a:latin typeface="Times New Roman"/>
                <a:cs typeface="Times New Roman"/>
              </a:rPr>
              <a:t>What questions do you have?</a:t>
            </a:r>
            <a:endParaRPr lang="en-US" sz="4800" i="1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82846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610" y="191262"/>
            <a:ext cx="5216906" cy="6443726"/>
          </a:xfrm>
          <a:prstGeom prst="rect">
            <a:avLst/>
          </a:prstGeom>
        </p:spPr>
      </p:pic>
      <p:sp>
        <p:nvSpPr>
          <p:cNvPr id="5" name="Rounded Rectangular Callout 4"/>
          <p:cNvSpPr/>
          <p:nvPr/>
        </p:nvSpPr>
        <p:spPr>
          <a:xfrm>
            <a:off x="5685525" y="304800"/>
            <a:ext cx="3142445" cy="612648"/>
          </a:xfrm>
          <a:prstGeom prst="wedgeRoundRectCallout">
            <a:avLst>
              <a:gd name="adj1" fmla="val -70060"/>
              <a:gd name="adj2" fmla="val -20019"/>
              <a:gd name="adj3" fmla="val 16667"/>
            </a:avLst>
          </a:prstGeom>
          <a:solidFill>
            <a:schemeClr val="bg1"/>
          </a:solidFill>
          <a:ln w="38100" cmpd="sng">
            <a:solidFill>
              <a:srgbClr val="CC1D3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en-US" sz="2200" dirty="0" err="1" smtClean="0">
                <a:solidFill>
                  <a:srgbClr val="000000"/>
                </a:solidFill>
              </a:rPr>
              <a:t>www.ttuhsc.edu</a:t>
            </a:r>
            <a:r>
              <a:rPr lang="en-US" sz="2200" dirty="0" smtClean="0">
                <a:solidFill>
                  <a:srgbClr val="000000"/>
                </a:solidFill>
              </a:rPr>
              <a:t>/libraries</a:t>
            </a:r>
            <a:endParaRPr lang="en-US" sz="2200" dirty="0">
              <a:solidFill>
                <a:srgbClr val="000000"/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371600" y="2540000"/>
            <a:ext cx="7425268" cy="3479800"/>
            <a:chOff x="1371600" y="2540000"/>
            <a:chExt cx="7425268" cy="3479800"/>
          </a:xfrm>
        </p:grpSpPr>
        <p:sp>
          <p:nvSpPr>
            <p:cNvPr id="6" name="Rectangle 5"/>
            <p:cNvSpPr/>
            <p:nvPr/>
          </p:nvSpPr>
          <p:spPr>
            <a:xfrm>
              <a:off x="1371600" y="5105400"/>
              <a:ext cx="533400" cy="593035"/>
            </a:xfrm>
            <a:prstGeom prst="rect">
              <a:avLst/>
            </a:prstGeom>
            <a:noFill/>
            <a:ln w="76200">
              <a:solidFill>
                <a:srgbClr val="2CB603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5867400" y="2540000"/>
              <a:ext cx="2929468" cy="3479800"/>
              <a:chOff x="5867400" y="2540000"/>
              <a:chExt cx="2929468" cy="3479800"/>
            </a:xfrm>
          </p:grpSpPr>
          <p:sp>
            <p:nvSpPr>
              <p:cNvPr id="8" name="Rounded Rectangular Callout 7"/>
              <p:cNvSpPr/>
              <p:nvPr/>
            </p:nvSpPr>
            <p:spPr>
              <a:xfrm>
                <a:off x="5867400" y="2540000"/>
                <a:ext cx="2929468" cy="3479800"/>
              </a:xfrm>
              <a:prstGeom prst="wedgeRoundRectCallout">
                <a:avLst>
                  <a:gd name="adj1" fmla="val -182693"/>
                  <a:gd name="adj2" fmla="val 27879"/>
                  <a:gd name="adj3" fmla="val 16667"/>
                </a:avLst>
              </a:prstGeom>
              <a:solidFill>
                <a:srgbClr val="FFFFFF"/>
              </a:solidFill>
              <a:ln w="57150" cmpd="sng">
                <a:solidFill>
                  <a:srgbClr val="CC0033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6675966" y="2828921"/>
                <a:ext cx="1295401" cy="745067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 smtClean="0">
                    <a:solidFill>
                      <a:schemeClr val="tx1"/>
                    </a:solidFill>
                  </a:rPr>
                  <a:t>Click</a:t>
                </a:r>
                <a:endParaRPr lang="en-US" sz="4000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72766" y="3755335"/>
                <a:ext cx="1701800" cy="1943100"/>
              </a:xfrm>
              <a:prstGeom prst="rect">
                <a:avLst/>
              </a:prstGeom>
              <a:ln w="19050">
                <a:solidFill>
                  <a:schemeClr val="bg2"/>
                </a:solidFill>
              </a:ln>
            </p:spPr>
          </p:pic>
        </p:grpSp>
      </p:grpSp>
    </p:spTree>
    <p:extLst>
      <p:ext uri="{BB962C8B-B14F-4D97-AF65-F5344CB8AC3E}">
        <p14:creationId xmlns:p14="http://schemas.microsoft.com/office/powerpoint/2010/main" val="1451529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5583</TotalTime>
  <Words>808</Words>
  <Application>Microsoft Macintosh PowerPoint</Application>
  <PresentationFormat>On-screen Show (4:3)</PresentationFormat>
  <Paragraphs>308</Paragraphs>
  <Slides>100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100</vt:i4>
      </vt:variant>
    </vt:vector>
  </HeadingPairs>
  <TitlesOfParts>
    <vt:vector size="120" baseType="lpstr">
      <vt:lpstr>Arial</vt:lpstr>
      <vt:lpstr>Calibri</vt:lpstr>
      <vt:lpstr>Courier New</vt:lpstr>
      <vt:lpstr>Franklin Gothic Medium</vt:lpstr>
      <vt:lpstr>Geneva</vt:lpstr>
      <vt:lpstr>Helvetica Neue</vt:lpstr>
      <vt:lpstr>Kohinoor Devanagari Book</vt:lpstr>
      <vt:lpstr>ＭＳ Ｐゴシック</vt:lpstr>
      <vt:lpstr>Noteworthy Bold</vt:lpstr>
      <vt:lpstr>Palatino</vt:lpstr>
      <vt:lpstr>Seravek ExtraLight</vt:lpstr>
      <vt:lpstr>Textile</vt:lpstr>
      <vt:lpstr>Times</vt:lpstr>
      <vt:lpstr>Times New Roman</vt:lpstr>
      <vt:lpstr>Verdana</vt:lpstr>
      <vt:lpstr>Zapf Dingbats</vt:lpstr>
      <vt:lpstr>Office Theme</vt:lpstr>
      <vt:lpstr>1_Office Theme</vt:lpstr>
      <vt:lpstr>3_Office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TTUHSC</Company>
  <LinksUpToDate>false</LinksUpToDate>
  <SharedDoc>false</SharedDoc>
  <HyperlinksChanged>false</HyperlinksChanged>
  <AppVersion>15.0028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TTUHSCPSL</dc:creator>
  <cp:lastModifiedBy>Microsoft Office User</cp:lastModifiedBy>
  <cp:revision>781</cp:revision>
  <dcterms:created xsi:type="dcterms:W3CDTF">2011-08-29T19:51:01Z</dcterms:created>
  <dcterms:modified xsi:type="dcterms:W3CDTF">2017-01-30T21:27:04Z</dcterms:modified>
</cp:coreProperties>
</file>