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4" r:id="rId3"/>
    <p:sldMasterId id="2147483676" r:id="rId4"/>
  </p:sldMasterIdLst>
  <p:notesMasterIdLst>
    <p:notesMasterId r:id="rId149"/>
  </p:notesMasterIdLst>
  <p:sldIdLst>
    <p:sldId id="325" r:id="rId5"/>
    <p:sldId id="740" r:id="rId6"/>
    <p:sldId id="596" r:id="rId7"/>
    <p:sldId id="599" r:id="rId8"/>
    <p:sldId id="598" r:id="rId9"/>
    <p:sldId id="600" r:id="rId10"/>
    <p:sldId id="601" r:id="rId11"/>
    <p:sldId id="595" r:id="rId12"/>
    <p:sldId id="706" r:id="rId13"/>
    <p:sldId id="593" r:id="rId14"/>
    <p:sldId id="603" r:id="rId15"/>
    <p:sldId id="702" r:id="rId16"/>
    <p:sldId id="705" r:id="rId17"/>
    <p:sldId id="741" r:id="rId18"/>
    <p:sldId id="699" r:id="rId19"/>
    <p:sldId id="743" r:id="rId20"/>
    <p:sldId id="744" r:id="rId21"/>
    <p:sldId id="745" r:id="rId22"/>
    <p:sldId id="729" r:id="rId23"/>
    <p:sldId id="656" r:id="rId24"/>
    <p:sldId id="679" r:id="rId25"/>
    <p:sldId id="680" r:id="rId26"/>
    <p:sldId id="682" r:id="rId27"/>
    <p:sldId id="657" r:id="rId28"/>
    <p:sldId id="688" r:id="rId29"/>
    <p:sldId id="738" r:id="rId30"/>
    <p:sldId id="737" r:id="rId31"/>
    <p:sldId id="736" r:id="rId32"/>
    <p:sldId id="685" r:id="rId33"/>
    <p:sldId id="686" r:id="rId34"/>
    <p:sldId id="687" r:id="rId35"/>
    <p:sldId id="739" r:id="rId36"/>
    <p:sldId id="690" r:id="rId37"/>
    <p:sldId id="692" r:id="rId38"/>
    <p:sldId id="691" r:id="rId39"/>
    <p:sldId id="746" r:id="rId40"/>
    <p:sldId id="694" r:id="rId41"/>
    <p:sldId id="707" r:id="rId42"/>
    <p:sldId id="708" r:id="rId43"/>
    <p:sldId id="742" r:id="rId44"/>
    <p:sldId id="709" r:id="rId45"/>
    <p:sldId id="711" r:id="rId46"/>
    <p:sldId id="712" r:id="rId47"/>
    <p:sldId id="713" r:id="rId48"/>
    <p:sldId id="714" r:id="rId49"/>
    <p:sldId id="671" r:id="rId50"/>
    <p:sldId id="693" r:id="rId51"/>
    <p:sldId id="717" r:id="rId52"/>
    <p:sldId id="718" r:id="rId53"/>
    <p:sldId id="720" r:id="rId54"/>
    <p:sldId id="721" r:id="rId55"/>
    <p:sldId id="722" r:id="rId56"/>
    <p:sldId id="723" r:id="rId57"/>
    <p:sldId id="724" r:id="rId58"/>
    <p:sldId id="725" r:id="rId59"/>
    <p:sldId id="747" r:id="rId60"/>
    <p:sldId id="726" r:id="rId61"/>
    <p:sldId id="763" r:id="rId62"/>
    <p:sldId id="298" r:id="rId63"/>
    <p:sldId id="500" r:id="rId64"/>
    <p:sldId id="501" r:id="rId65"/>
    <p:sldId id="502" r:id="rId66"/>
    <p:sldId id="503" r:id="rId67"/>
    <p:sldId id="757" r:id="rId68"/>
    <p:sldId id="758" r:id="rId69"/>
    <p:sldId id="748" r:id="rId70"/>
    <p:sldId id="750" r:id="rId71"/>
    <p:sldId id="753" r:id="rId72"/>
    <p:sldId id="759" r:id="rId73"/>
    <p:sldId id="752" r:id="rId74"/>
    <p:sldId id="755" r:id="rId75"/>
    <p:sldId id="760" r:id="rId76"/>
    <p:sldId id="698" r:id="rId77"/>
    <p:sldId id="588" r:id="rId78"/>
    <p:sldId id="762" r:id="rId79"/>
    <p:sldId id="625" r:id="rId80"/>
    <p:sldId id="626" r:id="rId81"/>
    <p:sldId id="627" r:id="rId82"/>
    <p:sldId id="628" r:id="rId83"/>
    <p:sldId id="629" r:id="rId84"/>
    <p:sldId id="630" r:id="rId85"/>
    <p:sldId id="631" r:id="rId86"/>
    <p:sldId id="632" r:id="rId87"/>
    <p:sldId id="633" r:id="rId88"/>
    <p:sldId id="634" r:id="rId89"/>
    <p:sldId id="635" r:id="rId90"/>
    <p:sldId id="636" r:id="rId91"/>
    <p:sldId id="637" r:id="rId92"/>
    <p:sldId id="638" r:id="rId93"/>
    <p:sldId id="639" r:id="rId94"/>
    <p:sldId id="640" r:id="rId95"/>
    <p:sldId id="641" r:id="rId96"/>
    <p:sldId id="642" r:id="rId97"/>
    <p:sldId id="643" r:id="rId98"/>
    <p:sldId id="644" r:id="rId99"/>
    <p:sldId id="645" r:id="rId100"/>
    <p:sldId id="646" r:id="rId101"/>
    <p:sldId id="647" r:id="rId102"/>
    <p:sldId id="648" r:id="rId103"/>
    <p:sldId id="649" r:id="rId104"/>
    <p:sldId id="650" r:id="rId105"/>
    <p:sldId id="764" r:id="rId106"/>
    <p:sldId id="264" r:id="rId107"/>
    <p:sldId id="609" r:id="rId108"/>
    <p:sldId id="610" r:id="rId109"/>
    <p:sldId id="611" r:id="rId110"/>
    <p:sldId id="612" r:id="rId111"/>
    <p:sldId id="613" r:id="rId112"/>
    <p:sldId id="614" r:id="rId113"/>
    <p:sldId id="615" r:id="rId114"/>
    <p:sldId id="616" r:id="rId115"/>
    <p:sldId id="549" r:id="rId116"/>
    <p:sldId id="617" r:id="rId117"/>
    <p:sldId id="479" r:id="rId118"/>
    <p:sldId id="451" r:id="rId119"/>
    <p:sldId id="433" r:id="rId120"/>
    <p:sldId id="651" r:id="rId121"/>
    <p:sldId id="434" r:id="rId122"/>
    <p:sldId id="541" r:id="rId123"/>
    <p:sldId id="586" r:id="rId124"/>
    <p:sldId id="587" r:id="rId125"/>
    <p:sldId id="618" r:id="rId126"/>
    <p:sldId id="605" r:id="rId127"/>
    <p:sldId id="619" r:id="rId128"/>
    <p:sldId id="438" r:id="rId129"/>
    <p:sldId id="621" r:id="rId130"/>
    <p:sldId id="622" r:id="rId131"/>
    <p:sldId id="607" r:id="rId132"/>
    <p:sldId id="608" r:id="rId133"/>
    <p:sldId id="446" r:id="rId134"/>
    <p:sldId id="448" r:id="rId135"/>
    <p:sldId id="449" r:id="rId136"/>
    <p:sldId id="623" r:id="rId137"/>
    <p:sldId id="348" r:id="rId138"/>
    <p:sldId id="592" r:id="rId139"/>
    <p:sldId id="557" r:id="rId140"/>
    <p:sldId id="701" r:id="rId141"/>
    <p:sldId id="700" r:id="rId142"/>
    <p:sldId id="765" r:id="rId143"/>
    <p:sldId id="321" r:id="rId144"/>
    <p:sldId id="766" r:id="rId145"/>
    <p:sldId id="624" r:id="rId146"/>
    <p:sldId id="347" r:id="rId147"/>
    <p:sldId id="732" r:id="rId14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FF0080"/>
    <a:srgbClr val="00FFFF"/>
    <a:srgbClr val="FF9900"/>
    <a:srgbClr val="00CC33"/>
    <a:srgbClr val="56B035"/>
    <a:srgbClr val="339933"/>
    <a:srgbClr val="66CC66"/>
    <a:srgbClr val="339900"/>
    <a:srgbClr val="33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37" autoAdjust="0"/>
    <p:restoredTop sz="97695" autoAdjust="0"/>
  </p:normalViewPr>
  <p:slideViewPr>
    <p:cSldViewPr snapToGrid="0" snapToObjects="1" showGuides="1">
      <p:cViewPr varScale="1">
        <p:scale>
          <a:sx n="91" d="100"/>
          <a:sy n="91" d="100"/>
        </p:scale>
        <p:origin x="-1184" y="-112"/>
      </p:cViewPr>
      <p:guideLst>
        <p:guide orient="horz" pos="2149"/>
        <p:guide pos="2876"/>
      </p:guideLst>
    </p:cSldViewPr>
  </p:slideViewPr>
  <p:outlineViewPr>
    <p:cViewPr>
      <p:scale>
        <a:sx n="33" d="100"/>
        <a:sy n="33" d="100"/>
      </p:scale>
      <p:origin x="0" y="886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60" Type="http://schemas.openxmlformats.org/officeDocument/2006/relationships/slide" Target="slides/slide56.xml"/><Relationship Id="rId61" Type="http://schemas.openxmlformats.org/officeDocument/2006/relationships/slide" Target="slides/slide57.xml"/><Relationship Id="rId62" Type="http://schemas.openxmlformats.org/officeDocument/2006/relationships/slide" Target="slides/slide58.xml"/><Relationship Id="rId63" Type="http://schemas.openxmlformats.org/officeDocument/2006/relationships/slide" Target="slides/slide59.xml"/><Relationship Id="rId64" Type="http://schemas.openxmlformats.org/officeDocument/2006/relationships/slide" Target="slides/slide60.xml"/><Relationship Id="rId65" Type="http://schemas.openxmlformats.org/officeDocument/2006/relationships/slide" Target="slides/slide61.xml"/><Relationship Id="rId66" Type="http://schemas.openxmlformats.org/officeDocument/2006/relationships/slide" Target="slides/slide62.xml"/><Relationship Id="rId67" Type="http://schemas.openxmlformats.org/officeDocument/2006/relationships/slide" Target="slides/slide63.xml"/><Relationship Id="rId68" Type="http://schemas.openxmlformats.org/officeDocument/2006/relationships/slide" Target="slides/slide64.xml"/><Relationship Id="rId69" Type="http://schemas.openxmlformats.org/officeDocument/2006/relationships/slide" Target="slides/slide65.xml"/><Relationship Id="rId120" Type="http://schemas.openxmlformats.org/officeDocument/2006/relationships/slide" Target="slides/slide116.xml"/><Relationship Id="rId121" Type="http://schemas.openxmlformats.org/officeDocument/2006/relationships/slide" Target="slides/slide117.xml"/><Relationship Id="rId122" Type="http://schemas.openxmlformats.org/officeDocument/2006/relationships/slide" Target="slides/slide118.xml"/><Relationship Id="rId123" Type="http://schemas.openxmlformats.org/officeDocument/2006/relationships/slide" Target="slides/slide119.xml"/><Relationship Id="rId124" Type="http://schemas.openxmlformats.org/officeDocument/2006/relationships/slide" Target="slides/slide120.xml"/><Relationship Id="rId125" Type="http://schemas.openxmlformats.org/officeDocument/2006/relationships/slide" Target="slides/slide121.xml"/><Relationship Id="rId126" Type="http://schemas.openxmlformats.org/officeDocument/2006/relationships/slide" Target="slides/slide122.xml"/><Relationship Id="rId127" Type="http://schemas.openxmlformats.org/officeDocument/2006/relationships/slide" Target="slides/slide123.xml"/><Relationship Id="rId128" Type="http://schemas.openxmlformats.org/officeDocument/2006/relationships/slide" Target="slides/slide124.xml"/><Relationship Id="rId129" Type="http://schemas.openxmlformats.org/officeDocument/2006/relationships/slide" Target="slides/slide12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90" Type="http://schemas.openxmlformats.org/officeDocument/2006/relationships/slide" Target="slides/slide86.xml"/><Relationship Id="rId91" Type="http://schemas.openxmlformats.org/officeDocument/2006/relationships/slide" Target="slides/slide87.xml"/><Relationship Id="rId92" Type="http://schemas.openxmlformats.org/officeDocument/2006/relationships/slide" Target="slides/slide88.xml"/><Relationship Id="rId93" Type="http://schemas.openxmlformats.org/officeDocument/2006/relationships/slide" Target="slides/slide89.xml"/><Relationship Id="rId94" Type="http://schemas.openxmlformats.org/officeDocument/2006/relationships/slide" Target="slides/slide90.xml"/><Relationship Id="rId95" Type="http://schemas.openxmlformats.org/officeDocument/2006/relationships/slide" Target="slides/slide91.xml"/><Relationship Id="rId96" Type="http://schemas.openxmlformats.org/officeDocument/2006/relationships/slide" Target="slides/slide92.xml"/><Relationship Id="rId101" Type="http://schemas.openxmlformats.org/officeDocument/2006/relationships/slide" Target="slides/slide97.xml"/><Relationship Id="rId102" Type="http://schemas.openxmlformats.org/officeDocument/2006/relationships/slide" Target="slides/slide98.xml"/><Relationship Id="rId103" Type="http://schemas.openxmlformats.org/officeDocument/2006/relationships/slide" Target="slides/slide99.xml"/><Relationship Id="rId104" Type="http://schemas.openxmlformats.org/officeDocument/2006/relationships/slide" Target="slides/slide100.xml"/><Relationship Id="rId105" Type="http://schemas.openxmlformats.org/officeDocument/2006/relationships/slide" Target="slides/slide101.xml"/><Relationship Id="rId106" Type="http://schemas.openxmlformats.org/officeDocument/2006/relationships/slide" Target="slides/slide102.xml"/><Relationship Id="rId107" Type="http://schemas.openxmlformats.org/officeDocument/2006/relationships/slide" Target="slides/slide103.xml"/><Relationship Id="rId108" Type="http://schemas.openxmlformats.org/officeDocument/2006/relationships/slide" Target="slides/slide104.xml"/><Relationship Id="rId109" Type="http://schemas.openxmlformats.org/officeDocument/2006/relationships/slide" Target="slides/slide105.xml"/><Relationship Id="rId97" Type="http://schemas.openxmlformats.org/officeDocument/2006/relationships/slide" Target="slides/slide93.xml"/><Relationship Id="rId98" Type="http://schemas.openxmlformats.org/officeDocument/2006/relationships/slide" Target="slides/slide94.xml"/><Relationship Id="rId99" Type="http://schemas.openxmlformats.org/officeDocument/2006/relationships/slide" Target="slides/slide95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100" Type="http://schemas.openxmlformats.org/officeDocument/2006/relationships/slide" Target="slides/slide96.xml"/><Relationship Id="rId150" Type="http://schemas.openxmlformats.org/officeDocument/2006/relationships/printerSettings" Target="printerSettings/printerSettings1.bin"/><Relationship Id="rId151" Type="http://schemas.openxmlformats.org/officeDocument/2006/relationships/presProps" Target="presProps.xml"/><Relationship Id="rId152" Type="http://schemas.openxmlformats.org/officeDocument/2006/relationships/viewProps" Target="viewProps.xml"/><Relationship Id="rId153" Type="http://schemas.openxmlformats.org/officeDocument/2006/relationships/theme" Target="theme/theme1.xml"/><Relationship Id="rId154" Type="http://schemas.openxmlformats.org/officeDocument/2006/relationships/tableStyles" Target="tableStyles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70" Type="http://schemas.openxmlformats.org/officeDocument/2006/relationships/slide" Target="slides/slide66.xml"/><Relationship Id="rId71" Type="http://schemas.openxmlformats.org/officeDocument/2006/relationships/slide" Target="slides/slide67.xml"/><Relationship Id="rId72" Type="http://schemas.openxmlformats.org/officeDocument/2006/relationships/slide" Target="slides/slide68.xml"/><Relationship Id="rId73" Type="http://schemas.openxmlformats.org/officeDocument/2006/relationships/slide" Target="slides/slide69.xml"/><Relationship Id="rId74" Type="http://schemas.openxmlformats.org/officeDocument/2006/relationships/slide" Target="slides/slide70.xml"/><Relationship Id="rId75" Type="http://schemas.openxmlformats.org/officeDocument/2006/relationships/slide" Target="slides/slide71.xml"/><Relationship Id="rId76" Type="http://schemas.openxmlformats.org/officeDocument/2006/relationships/slide" Target="slides/slide72.xml"/><Relationship Id="rId77" Type="http://schemas.openxmlformats.org/officeDocument/2006/relationships/slide" Target="slides/slide73.xml"/><Relationship Id="rId78" Type="http://schemas.openxmlformats.org/officeDocument/2006/relationships/slide" Target="slides/slide74.xml"/><Relationship Id="rId79" Type="http://schemas.openxmlformats.org/officeDocument/2006/relationships/slide" Target="slides/slide75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30" Type="http://schemas.openxmlformats.org/officeDocument/2006/relationships/slide" Target="slides/slide126.xml"/><Relationship Id="rId131" Type="http://schemas.openxmlformats.org/officeDocument/2006/relationships/slide" Target="slides/slide127.xml"/><Relationship Id="rId132" Type="http://schemas.openxmlformats.org/officeDocument/2006/relationships/slide" Target="slides/slide128.xml"/><Relationship Id="rId133" Type="http://schemas.openxmlformats.org/officeDocument/2006/relationships/slide" Target="slides/slide129.xml"/><Relationship Id="rId134" Type="http://schemas.openxmlformats.org/officeDocument/2006/relationships/slide" Target="slides/slide130.xml"/><Relationship Id="rId135" Type="http://schemas.openxmlformats.org/officeDocument/2006/relationships/slide" Target="slides/slide131.xml"/><Relationship Id="rId136" Type="http://schemas.openxmlformats.org/officeDocument/2006/relationships/slide" Target="slides/slide132.xml"/><Relationship Id="rId137" Type="http://schemas.openxmlformats.org/officeDocument/2006/relationships/slide" Target="slides/slide133.xml"/><Relationship Id="rId138" Type="http://schemas.openxmlformats.org/officeDocument/2006/relationships/slide" Target="slides/slide134.xml"/><Relationship Id="rId139" Type="http://schemas.openxmlformats.org/officeDocument/2006/relationships/slide" Target="slides/slide13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slide" Target="slides/slide55.xml"/><Relationship Id="rId110" Type="http://schemas.openxmlformats.org/officeDocument/2006/relationships/slide" Target="slides/slide106.xml"/><Relationship Id="rId111" Type="http://schemas.openxmlformats.org/officeDocument/2006/relationships/slide" Target="slides/slide107.xml"/><Relationship Id="rId112" Type="http://schemas.openxmlformats.org/officeDocument/2006/relationships/slide" Target="slides/slide108.xml"/><Relationship Id="rId113" Type="http://schemas.openxmlformats.org/officeDocument/2006/relationships/slide" Target="slides/slide109.xml"/><Relationship Id="rId114" Type="http://schemas.openxmlformats.org/officeDocument/2006/relationships/slide" Target="slides/slide110.xml"/><Relationship Id="rId115" Type="http://schemas.openxmlformats.org/officeDocument/2006/relationships/slide" Target="slides/slide111.xml"/><Relationship Id="rId116" Type="http://schemas.openxmlformats.org/officeDocument/2006/relationships/slide" Target="slides/slide112.xml"/><Relationship Id="rId117" Type="http://schemas.openxmlformats.org/officeDocument/2006/relationships/slide" Target="slides/slide113.xml"/><Relationship Id="rId118" Type="http://schemas.openxmlformats.org/officeDocument/2006/relationships/slide" Target="slides/slide114.xml"/><Relationship Id="rId119" Type="http://schemas.openxmlformats.org/officeDocument/2006/relationships/slide" Target="slides/slide11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80" Type="http://schemas.openxmlformats.org/officeDocument/2006/relationships/slide" Target="slides/slide76.xml"/><Relationship Id="rId81" Type="http://schemas.openxmlformats.org/officeDocument/2006/relationships/slide" Target="slides/slide77.xml"/><Relationship Id="rId82" Type="http://schemas.openxmlformats.org/officeDocument/2006/relationships/slide" Target="slides/slide78.xml"/><Relationship Id="rId83" Type="http://schemas.openxmlformats.org/officeDocument/2006/relationships/slide" Target="slides/slide79.xml"/><Relationship Id="rId84" Type="http://schemas.openxmlformats.org/officeDocument/2006/relationships/slide" Target="slides/slide80.xml"/><Relationship Id="rId85" Type="http://schemas.openxmlformats.org/officeDocument/2006/relationships/slide" Target="slides/slide81.xml"/><Relationship Id="rId86" Type="http://schemas.openxmlformats.org/officeDocument/2006/relationships/slide" Target="slides/slide82.xml"/><Relationship Id="rId87" Type="http://schemas.openxmlformats.org/officeDocument/2006/relationships/slide" Target="slides/slide83.xml"/><Relationship Id="rId88" Type="http://schemas.openxmlformats.org/officeDocument/2006/relationships/slide" Target="slides/slide84.xml"/><Relationship Id="rId89" Type="http://schemas.openxmlformats.org/officeDocument/2006/relationships/slide" Target="slides/slide85.xml"/><Relationship Id="rId140" Type="http://schemas.openxmlformats.org/officeDocument/2006/relationships/slide" Target="slides/slide136.xml"/><Relationship Id="rId141" Type="http://schemas.openxmlformats.org/officeDocument/2006/relationships/slide" Target="slides/slide137.xml"/><Relationship Id="rId142" Type="http://schemas.openxmlformats.org/officeDocument/2006/relationships/slide" Target="slides/slide138.xml"/><Relationship Id="rId143" Type="http://schemas.openxmlformats.org/officeDocument/2006/relationships/slide" Target="slides/slide139.xml"/><Relationship Id="rId144" Type="http://schemas.openxmlformats.org/officeDocument/2006/relationships/slide" Target="slides/slide140.xml"/><Relationship Id="rId145" Type="http://schemas.openxmlformats.org/officeDocument/2006/relationships/slide" Target="slides/slide141.xml"/><Relationship Id="rId146" Type="http://schemas.openxmlformats.org/officeDocument/2006/relationships/slide" Target="slides/slide142.xml"/><Relationship Id="rId147" Type="http://schemas.openxmlformats.org/officeDocument/2006/relationships/slide" Target="slides/slide143.xml"/><Relationship Id="rId148" Type="http://schemas.openxmlformats.org/officeDocument/2006/relationships/slide" Target="slides/slide144.xml"/><Relationship Id="rId1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8578ED-7892-4644-BBC3-3872C03075FA}" type="datetimeFigureOut">
              <a:rPr lang="en-US" smtClean="0"/>
              <a:t>9/8/13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076AAA-8877-2449-A967-7A0DB6E38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648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7974BF8-51EE-8E46-9ACB-72FF0C930A90}" type="slidenum">
              <a:rPr lang="en-US">
                <a:ea typeface="ＭＳ Ｐゴシック" charset="-128"/>
                <a:cs typeface="ＭＳ Ｐゴシック" charset="-128"/>
              </a:rPr>
              <a:pPr>
                <a:defRPr/>
              </a:pPr>
              <a:t>12</a:t>
            </a:fld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D352C9-8D28-8E4A-B06B-4A949F7BD951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85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D352C9-8D28-8E4A-B06B-4A949F7BD951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86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D352C9-8D28-8E4A-B06B-4A949F7BD951}" type="slidenum">
              <a:rPr lang="en-US">
                <a:solidFill>
                  <a:prstClr val="black"/>
                </a:solidFill>
                <a:latin typeface="Times" charset="0"/>
              </a:rPr>
              <a:pPr/>
              <a:t>124</a:t>
            </a:fld>
            <a:endParaRPr lang="en-US" dirty="0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D352C9-8D28-8E4A-B06B-4A949F7BD951}" type="slidenum">
              <a:rPr lang="en-US">
                <a:solidFill>
                  <a:prstClr val="black"/>
                </a:solidFill>
                <a:latin typeface="Times" charset="0"/>
              </a:rPr>
              <a:pPr/>
              <a:t>126</a:t>
            </a:fld>
            <a:endParaRPr lang="en-US" dirty="0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7974BF8-51EE-8E46-9ACB-72FF0C930A90}" type="slidenum">
              <a:rPr lang="en-US">
                <a:ea typeface="ＭＳ Ｐゴシック" charset="-128"/>
                <a:cs typeface="ＭＳ Ｐゴシック" charset="-128"/>
              </a:rPr>
              <a:pPr>
                <a:defRPr/>
              </a:pPr>
              <a:t>14</a:t>
            </a:fld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EE58F5-3EC4-9249-9477-7FBDF80485C6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16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D43869-209F-694C-A2E6-526398E8358D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17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D43869-209F-694C-A2E6-526398E8358D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18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7974BF8-51EE-8E46-9ACB-72FF0C930A90}" type="slidenum">
              <a:rPr lang="en-US">
                <a:ea typeface="ＭＳ Ｐゴシック" charset="-128"/>
                <a:cs typeface="ＭＳ Ｐゴシック" charset="-128"/>
              </a:rPr>
              <a:pPr>
                <a:defRPr/>
              </a:pPr>
              <a:t>20</a:t>
            </a:fld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59647EB-92DA-3A44-A230-D8F5E02CE28A}" type="slidenum">
              <a:rPr lang="en-US">
                <a:ea typeface="ＭＳ Ｐゴシック" charset="-128"/>
                <a:cs typeface="ＭＳ Ｐゴシック" charset="-128"/>
              </a:rPr>
              <a:pPr>
                <a:defRPr/>
              </a:pPr>
              <a:t>26</a:t>
            </a:fld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8231F57-479F-8344-B09B-8FC5F14DD4F2}" type="slidenum">
              <a:rPr lang="en-US">
                <a:ea typeface="ＭＳ Ｐゴシック" charset="-128"/>
                <a:cs typeface="ＭＳ Ｐゴシック" charset="-128"/>
              </a:rPr>
              <a:pPr>
                <a:defRPr/>
              </a:pPr>
              <a:t>46</a:t>
            </a:fld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D352C9-8D28-8E4A-B06B-4A949F7BD951}" type="slidenum">
              <a:rPr lang="en-US">
                <a:solidFill>
                  <a:prstClr val="black"/>
                </a:solidFill>
                <a:latin typeface="Times" charset="0"/>
              </a:rPr>
              <a:pPr/>
              <a:t>84</a:t>
            </a:fld>
            <a:endParaRPr lang="en-US" dirty="0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/>
              <a:t>9/8/13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913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/>
              <a:t>9/8/13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568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/>
              <a:t>9/8/13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6426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9DAB2-5C8B-4048-9178-5E936FC064D8}" type="datetime1">
              <a:rPr lang="en-US"/>
              <a:pPr>
                <a:defRPr/>
              </a:pPr>
              <a:t>9/8/13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A805E1-74D5-D045-969C-C00F070B54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9335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BE0BEC-205C-A34D-9E5E-447E44C031A4}" type="datetime1">
              <a:rPr lang="en-US"/>
              <a:pPr>
                <a:defRPr/>
              </a:pPr>
              <a:t>9/8/13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7C24F8-D220-014E-B8F5-9D94A7A542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3208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08E635-5936-2A45-959A-0E90B8C11062}" type="datetime1">
              <a:rPr lang="en-US"/>
              <a:pPr>
                <a:defRPr/>
              </a:pPr>
              <a:t>9/8/13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7CBCE7-5133-9A45-BFDD-13645C0C66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604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91A018-F11F-5E49-8BE5-ACB5561F4AD4}" type="datetime1">
              <a:rPr lang="en-US"/>
              <a:pPr>
                <a:defRPr/>
              </a:pPr>
              <a:t>9/8/13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322C3F-EF42-9A4D-8012-C87F5F7C66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3237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5225EB-8533-8249-9D40-1B9DE8C09418}" type="datetime1">
              <a:rPr lang="en-US"/>
              <a:pPr>
                <a:defRPr/>
              </a:pPr>
              <a:t>9/8/13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C278E6-29A7-4F40-B36A-813E7055B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3763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B08173-ABB2-0241-AAEE-4D030028B12E}" type="datetime1">
              <a:rPr lang="en-US"/>
              <a:pPr>
                <a:defRPr/>
              </a:pPr>
              <a:t>9/8/13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DB3AB1-2BE1-2C44-9D36-EEEE711A9B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6153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477AD9-9C2B-D342-92CD-6F03CE501F76}" type="datetime1">
              <a:rPr lang="en-US"/>
              <a:pPr>
                <a:defRPr/>
              </a:pPr>
              <a:t>9/8/13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EA2EB-0CB8-4244-A12D-41950B017E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7835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87E27C-69C0-CA44-AF53-21B41F548DD1}" type="datetime1">
              <a:rPr lang="en-US"/>
              <a:pPr>
                <a:defRPr/>
              </a:pPr>
              <a:t>9/8/13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6079D0-ECA1-2647-B27D-8E69379C72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582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/>
              <a:t>9/8/13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7907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CD60C-82B9-6045-BF05-8457294681EF}" type="datetime1">
              <a:rPr lang="en-US"/>
              <a:pPr>
                <a:defRPr/>
              </a:pPr>
              <a:t>9/8/13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ED30C0-3CB3-E349-8256-503DBD442A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3417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D26B63-CF7E-1B4E-B8B2-D76692B7F281}" type="datetime1">
              <a:rPr lang="en-US"/>
              <a:pPr>
                <a:defRPr/>
              </a:pPr>
              <a:t>9/8/13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4B87C-742F-6E47-A774-237378A1FD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1592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FE705C-4E14-F548-AF3F-5B9C3C25CB59}" type="datetime1">
              <a:rPr lang="en-US"/>
              <a:pPr>
                <a:defRPr/>
              </a:pPr>
              <a:t>9/8/13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5CB569-BDBF-0F43-9652-D038441CC0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2194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184750"/>
      </p:ext>
    </p:extLst>
  </p:cSld>
  <p:clrMapOvr>
    <a:masterClrMapping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BDE0F3-9D27-BB40-B326-1ABAB9EAD371}" type="datetime1">
              <a:rPr lang="en-US"/>
              <a:pPr>
                <a:defRPr/>
              </a:pPr>
              <a:t>9/8/13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9E549B-9103-9141-B44A-D4E082FA53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4323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2999FD-8E3C-0647-931E-60387A365509}" type="datetime1">
              <a:rPr lang="en-US"/>
              <a:pPr>
                <a:defRPr/>
              </a:pPr>
              <a:t>9/8/13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9C059-7DBF-164C-A0C8-55F54BFD8A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8943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C047C-E53C-464F-A5D0-EED26AD03C8B}" type="datetime1">
              <a:rPr lang="en-US"/>
              <a:pPr>
                <a:defRPr/>
              </a:pPr>
              <a:t>9/8/13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D988BD-AAFE-4F42-A22E-C475214E27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7617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189162-49E1-A342-A494-727FC7D3658A}" type="datetime1">
              <a:rPr lang="en-US"/>
              <a:pPr>
                <a:defRPr/>
              </a:pPr>
              <a:t>9/8/13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20115E-79D8-364F-8320-BF9E625867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1755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BCA030-39A3-3441-A690-CF2C1F4B39CF}" type="datetime1">
              <a:rPr lang="en-US"/>
              <a:pPr>
                <a:defRPr/>
              </a:pPr>
              <a:t>9/8/13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AC6E7B-D4A2-8846-A3E3-FF4B0A13C0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0334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5E73C-B561-DF45-8243-2CDF7656E3FE}" type="datetime1">
              <a:rPr lang="en-US"/>
              <a:pPr>
                <a:defRPr/>
              </a:pPr>
              <a:t>9/8/13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DF99AD-8B01-274E-BE45-453D52FA7F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726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/>
              <a:t>9/8/13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2818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ABFAE7-83B2-E348-8D06-877C2E38D23F}" type="datetime1">
              <a:rPr lang="en-US"/>
              <a:pPr>
                <a:defRPr/>
              </a:pPr>
              <a:t>9/8/13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D37961-4455-194F-8661-585D2F6083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9810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0758A6-C946-294D-8E27-94B603E0C6BD}" type="datetime1">
              <a:rPr lang="en-US"/>
              <a:pPr>
                <a:defRPr/>
              </a:pPr>
              <a:t>9/8/13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30D8AF-F382-F349-9145-0081F6179C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3585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617817-6F2D-AC46-B8E7-3054AA364CEE}" type="datetime1">
              <a:rPr lang="en-US"/>
              <a:pPr>
                <a:defRPr/>
              </a:pPr>
              <a:t>9/8/13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B0D5D9-F782-1D4B-9C44-3ED58B6D9D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6276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09DA18-0691-5040-B2F7-F5717A64FA09}" type="datetime1">
              <a:rPr lang="en-US"/>
              <a:pPr>
                <a:defRPr/>
              </a:pPr>
              <a:t>9/8/13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D41BD-E3BC-0240-920C-F37B5AA8CC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140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8DCC33-310F-7947-8597-71E881A5574E}" type="datetime1">
              <a:rPr lang="en-US"/>
              <a:pPr>
                <a:defRPr/>
              </a:pPr>
              <a:t>9/8/13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34FB9-C114-7943-B48E-02675EC7EE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188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/>
              <a:t>9/8/13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884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/>
              <a:t>9/8/13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964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/>
              <a:t>9/8/13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440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/>
              <a:t>9/8/13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042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/>
              <a:t>9/8/13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848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/>
              <a:t>9/8/13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952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theme" Target="../theme/theme3.xml"/><Relationship Id="rId3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A66A40-6FD5-7447-ACA0-C6873F41A4C8}" type="datetimeFigureOut">
              <a:rPr lang="en-US" smtClean="0"/>
              <a:t>9/8/13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D89E6B-DA58-054B-AEA3-A233BDAD7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764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1CC296-B3A8-4A45-B9A1-4F3C800D7EB9}" type="datetime1">
              <a:rPr lang="en-US"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9/8/13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142B4C-65D4-EE43-93E6-EE16A810C950}" type="slidenum">
              <a:rPr lang="en-US"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408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6"/>
          <p:cNvSpPr>
            <a:spLocks noChangeArrowheads="1"/>
          </p:cNvSpPr>
          <p:nvPr userDrawn="1"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rgbClr val="800000"/>
          </a:solidFill>
          <a:ln w="9525">
            <a:solidFill>
              <a:srgbClr val="8000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315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317" name="Rectangle 8"/>
          <p:cNvSpPr>
            <a:spLocks noChangeArrowheads="1"/>
          </p:cNvSpPr>
          <p:nvPr userDrawn="1"/>
        </p:nvSpPr>
        <p:spPr bwMode="auto">
          <a:xfrm>
            <a:off x="0" y="6738938"/>
            <a:ext cx="9144000" cy="119062"/>
          </a:xfrm>
          <a:prstGeom prst="rect">
            <a:avLst/>
          </a:prstGeom>
          <a:solidFill>
            <a:srgbClr val="800000"/>
          </a:solidFill>
          <a:ln w="9525">
            <a:solidFill>
              <a:srgbClr val="8000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3318" name="Picture 7" descr="HSC_Lib.Health.Sci.f#64EC9F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248400"/>
            <a:ext cx="2743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5991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ransition xmlns:p14="http://schemas.microsoft.com/office/powerpoint/2010/main"/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68" charset="-128"/>
          <a:cs typeface="ＭＳ Ｐゴシック" pitchFamily="68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68" charset="-128"/>
          <a:cs typeface="ＭＳ Ｐゴシック" pitchFamily="68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Courier New" charset="0"/>
        <a:buChar char="o"/>
        <a:defRPr sz="2800" kern="1200">
          <a:solidFill>
            <a:schemeClr val="tx1"/>
          </a:solidFill>
          <a:latin typeface="+mn-lt"/>
          <a:ea typeface="ＭＳ Ｐゴシック" pitchFamily="68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68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Courier New" charset="0"/>
        <a:buChar char="o"/>
        <a:defRPr sz="2000" kern="1200">
          <a:solidFill>
            <a:schemeClr val="tx1"/>
          </a:solidFill>
          <a:latin typeface="+mn-lt"/>
          <a:ea typeface="ＭＳ Ｐゴシック" pitchFamily="68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pitchFamily="6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55C8A3-3C11-7A47-95DE-CF026C1ED5A7}" type="datetime1">
              <a:rPr lang="en-US"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9/8/13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5EA003-7324-734C-B869-40D43FA9A61D}" type="slidenum">
              <a:rPr lang="en-US"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235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3.png"/><Relationship Id="rId3" Type="http://schemas.openxmlformats.org/officeDocument/2006/relationships/image" Target="../media/image94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5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96.jpg"/><Relationship Id="rId3" Type="http://schemas.openxmlformats.org/officeDocument/2006/relationships/image" Target="../media/image97.pn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.png"/><Relationship Id="rId3" Type="http://schemas.openxmlformats.org/officeDocument/2006/relationships/image" Target="../media/image52.pn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98.pn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99.pn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00.pn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0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7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02.pn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03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4" Type="http://schemas.openxmlformats.org/officeDocument/2006/relationships/image" Target="../media/image106.png"/><Relationship Id="rId5" Type="http://schemas.openxmlformats.org/officeDocument/2006/relationships/image" Target="../media/image107.jp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04.jp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08.png"/><Relationship Id="rId3" Type="http://schemas.openxmlformats.org/officeDocument/2006/relationships/image" Target="../media/image109.pn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10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4" Type="http://schemas.openxmlformats.org/officeDocument/2006/relationships/image" Target="../media/image113.jpe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11.pn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114.png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5.pn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7.png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118.png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png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9.png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png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0.png"/><Relationship Id="rId3" Type="http://schemas.openxmlformats.org/officeDocument/2006/relationships/image" Target="../media/image121.png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122.png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1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4" Type="http://schemas.openxmlformats.org/officeDocument/2006/relationships/image" Target="../media/image126.png"/><Relationship Id="rId5" Type="http://schemas.openxmlformats.org/officeDocument/2006/relationships/image" Target="../media/image127.png"/><Relationship Id="rId6" Type="http://schemas.openxmlformats.org/officeDocument/2006/relationships/image" Target="../media/image128.wmf"/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124.png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29.png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130.png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31.png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2.png"/><Relationship Id="rId3" Type="http://schemas.openxmlformats.org/officeDocument/2006/relationships/image" Target="../media/image133.png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4.png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jpeg"/><Relationship Id="rId5" Type="http://schemas.openxmlformats.org/officeDocument/2006/relationships/image" Target="../media/image48.jpeg"/><Relationship Id="rId6" Type="http://schemas.openxmlformats.org/officeDocument/2006/relationships/image" Target="../media/image49.jpeg"/><Relationship Id="rId7" Type="http://schemas.openxmlformats.org/officeDocument/2006/relationships/image" Target="../media/image50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2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3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Relationship Id="rId3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5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4" Type="http://schemas.openxmlformats.org/officeDocument/2006/relationships/image" Target="../media/image68.g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6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9.jp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2.jpg"/><Relationship Id="rId3" Type="http://schemas.openxmlformats.org/officeDocument/2006/relationships/image" Target="../media/image73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4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4" Type="http://schemas.openxmlformats.org/officeDocument/2006/relationships/image" Target="../media/image77.jpg"/><Relationship Id="rId5" Type="http://schemas.openxmlformats.org/officeDocument/2006/relationships/image" Target="../media/image78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5.jp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4" Type="http://schemas.openxmlformats.org/officeDocument/2006/relationships/image" Target="../media/image77.jpg"/><Relationship Id="rId5" Type="http://schemas.openxmlformats.org/officeDocument/2006/relationships/image" Target="../media/image78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5.jp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9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1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1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2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3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5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6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7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7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7.png"/><Relationship Id="rId3" Type="http://schemas.openxmlformats.org/officeDocument/2006/relationships/image" Target="../media/image88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9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0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0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1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Box 3"/>
          <p:cNvSpPr txBox="1">
            <a:spLocks noChangeArrowheads="1"/>
          </p:cNvSpPr>
          <p:nvPr/>
        </p:nvSpPr>
        <p:spPr bwMode="auto">
          <a:xfrm>
            <a:off x="769938" y="2382838"/>
            <a:ext cx="7594600" cy="1782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 smtClean="0">
                <a:solidFill>
                  <a:srgbClr val="000000"/>
                </a:solidFill>
                <a:latin typeface="Helvetica Neue"/>
                <a:cs typeface="Helvetica Neue"/>
              </a:rPr>
              <a:t>Scholarship for</a:t>
            </a:r>
          </a:p>
          <a:p>
            <a:pPr algn="ctr" eaLnBrk="1" fontAlgn="base" hangingPunct="1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 smtClean="0">
                <a:solidFill>
                  <a:srgbClr val="000000"/>
                </a:solidFill>
                <a:latin typeface="Helvetica Neue"/>
                <a:cs typeface="Helvetica Neue"/>
              </a:rPr>
              <a:t>Evidence-Based Practice</a:t>
            </a:r>
          </a:p>
        </p:txBody>
      </p:sp>
      <p:sp>
        <p:nvSpPr>
          <p:cNvPr id="16386" name="TextBox 4"/>
          <p:cNvSpPr txBox="1">
            <a:spLocks noChangeArrowheads="1"/>
          </p:cNvSpPr>
          <p:nvPr/>
        </p:nvSpPr>
        <p:spPr bwMode="auto">
          <a:xfrm>
            <a:off x="3200400" y="0"/>
            <a:ext cx="2743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FFFFFF"/>
                </a:solidFill>
                <a:latin typeface="Helvetica Neue" charset="0"/>
                <a:cs typeface="Helvetica Neue" charset="0"/>
              </a:rPr>
              <a:t>Welcome</a:t>
            </a:r>
          </a:p>
        </p:txBody>
      </p:sp>
      <p:sp>
        <p:nvSpPr>
          <p:cNvPr id="16387" name="TextBox 3"/>
          <p:cNvSpPr txBox="1">
            <a:spLocks noChangeArrowheads="1"/>
          </p:cNvSpPr>
          <p:nvPr/>
        </p:nvSpPr>
        <p:spPr bwMode="auto">
          <a:xfrm>
            <a:off x="8077200" y="6475413"/>
            <a:ext cx="9906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</a:rPr>
              <a:t>Sept 2013</a:t>
            </a:r>
          </a:p>
        </p:txBody>
      </p:sp>
      <p:sp>
        <p:nvSpPr>
          <p:cNvPr id="16388" name="TextBox 4"/>
          <p:cNvSpPr txBox="1">
            <a:spLocks noChangeArrowheads="1"/>
          </p:cNvSpPr>
          <p:nvPr/>
        </p:nvSpPr>
        <p:spPr bwMode="auto">
          <a:xfrm>
            <a:off x="5364163" y="5570538"/>
            <a:ext cx="31877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Helvetica Neue" charset="0"/>
                <a:cs typeface="Helvetica Neue" charset="0"/>
              </a:rPr>
              <a:t>Peggy Edwards, AMLS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Helvetica Neue" charset="0"/>
                <a:cs typeface="Helvetica Neue" charset="0"/>
              </a:rPr>
              <a:t>TTUHSC - Preston Smith Library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Helvetica Neue" charset="0"/>
                <a:cs typeface="Helvetica Neue" charset="0"/>
              </a:rPr>
              <a:t>Lubbock, Texas 79430</a:t>
            </a:r>
          </a:p>
        </p:txBody>
      </p:sp>
    </p:spTree>
    <p:extLst>
      <p:ext uri="{BB962C8B-B14F-4D97-AF65-F5344CB8AC3E}">
        <p14:creationId xmlns:p14="http://schemas.microsoft.com/office/powerpoint/2010/main" val="216634661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42290" y="2625481"/>
            <a:ext cx="8062988" cy="159811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70000"/>
              </a:lnSpc>
              <a:defRPr/>
            </a:pPr>
            <a:r>
              <a:rPr lang="en-US" sz="6600" i="1" dirty="0" smtClean="0">
                <a:latin typeface="Times New Roman"/>
                <a:cs typeface="Times New Roman"/>
              </a:rPr>
              <a:t>Library Home Page</a:t>
            </a:r>
            <a:endParaRPr lang="en-US" sz="6600" i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36780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" name="Picture 8" descr="Screen Shot 2013-07-29 at 5.17.1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453" y="314038"/>
            <a:ext cx="5664454" cy="6253734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87726" y="1513911"/>
            <a:ext cx="2764057" cy="1088572"/>
            <a:chOff x="287726" y="1513911"/>
            <a:chExt cx="2764057" cy="1088572"/>
          </a:xfrm>
        </p:grpSpPr>
        <p:sp>
          <p:nvSpPr>
            <p:cNvPr id="11" name="Rounded Rectangular Callout 10"/>
            <p:cNvSpPr/>
            <p:nvPr/>
          </p:nvSpPr>
          <p:spPr>
            <a:xfrm>
              <a:off x="287726" y="1513911"/>
              <a:ext cx="2764057" cy="1088572"/>
            </a:xfrm>
            <a:prstGeom prst="wedgeRoundRectCallout">
              <a:avLst>
                <a:gd name="adj1" fmla="val 63099"/>
                <a:gd name="adj2" fmla="val -61967"/>
                <a:gd name="adj3" fmla="val 16667"/>
              </a:avLst>
            </a:prstGeom>
            <a:solidFill>
              <a:schemeClr val="bg1"/>
            </a:solidFill>
            <a:ln w="57150" cap="flat" cmpd="sng" algn="ctr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spcAft>
                  <a:spcPts val="1800"/>
                </a:spcAft>
                <a:defRPr/>
              </a:pPr>
              <a:r>
                <a:rPr lang="en-US" sz="2800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 Click</a:t>
              </a:r>
              <a:endParaRPr lang="en-US" sz="28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  <p:pic>
          <p:nvPicPr>
            <p:cNvPr id="14" name="Picture 13" descr="Screen Shot 2012-07-24 at 3.05.56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3012" y="1749564"/>
              <a:ext cx="1308100" cy="660400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91127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6" descr="Screen Shot 2013-07-29 at 5.17.3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27" y="328359"/>
            <a:ext cx="4868672" cy="618540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485876" y="1492286"/>
            <a:ext cx="3354280" cy="1068841"/>
          </a:xfrm>
          <a:prstGeom prst="roundRect">
            <a:avLst/>
          </a:prstGeom>
          <a:solidFill>
            <a:srgbClr val="FFFFFF"/>
          </a:solidFill>
          <a:ln w="5715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srgbClr val="3366FF"/>
                </a:solidFill>
                <a:latin typeface="Verdana"/>
                <a:cs typeface="Verdana"/>
              </a:rPr>
              <a:t>Full Text</a:t>
            </a:r>
          </a:p>
        </p:txBody>
      </p:sp>
    </p:spTree>
    <p:extLst>
      <p:ext uri="{BB962C8B-B14F-4D97-AF65-F5344CB8AC3E}">
        <p14:creationId xmlns:p14="http://schemas.microsoft.com/office/powerpoint/2010/main" val="105641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635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38100" cmpd="dbl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75190" y="2743391"/>
            <a:ext cx="7780920" cy="103377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i="1" dirty="0" smtClean="0">
                <a:latin typeface="Times New Roman"/>
                <a:cs typeface="Times New Roman"/>
              </a:rPr>
              <a:t>What questions do you have?</a:t>
            </a:r>
            <a:endParaRPr lang="en-US" sz="4800" i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53606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65175" y="1968500"/>
            <a:ext cx="7620000" cy="264636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30000"/>
              </a:lnSpc>
              <a:defRPr/>
            </a:pPr>
            <a:r>
              <a:rPr lang="en-US" sz="6000" i="1" dirty="0">
                <a:latin typeface="Times New Roman"/>
                <a:cs typeface="Times New Roman"/>
              </a:rPr>
              <a:t>Drug Information in</a:t>
            </a:r>
          </a:p>
          <a:p>
            <a:pPr algn="ctr">
              <a:lnSpc>
                <a:spcPct val="130000"/>
              </a:lnSpc>
              <a:defRPr/>
            </a:pPr>
            <a:r>
              <a:rPr lang="en-US" sz="6000" i="1" dirty="0">
                <a:latin typeface="Times New Roman"/>
                <a:cs typeface="Times New Roman"/>
              </a:rPr>
              <a:t>MICROMEDEX</a:t>
            </a:r>
          </a:p>
        </p:txBody>
      </p:sp>
    </p:spTree>
    <p:extLst>
      <p:ext uri="{BB962C8B-B14F-4D97-AF65-F5344CB8AC3E}">
        <p14:creationId xmlns:p14="http://schemas.microsoft.com/office/powerpoint/2010/main" val="3901894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1587"/>
            <a:ext cx="9144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98014" y="317497"/>
            <a:ext cx="5351541" cy="112366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i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MICROMEDEX</a:t>
            </a:r>
            <a:endParaRPr lang="en-US" sz="5400" i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00572" y="1794936"/>
            <a:ext cx="7738501" cy="1899920"/>
            <a:chOff x="700572" y="2010830"/>
            <a:chExt cx="7738501" cy="1899920"/>
          </a:xfrm>
        </p:grpSpPr>
        <p:sp>
          <p:nvSpPr>
            <p:cNvPr id="15" name="Rectangle 14"/>
            <p:cNvSpPr/>
            <p:nvPr/>
          </p:nvSpPr>
          <p:spPr>
            <a:xfrm>
              <a:off x="700572" y="2693604"/>
              <a:ext cx="5800615" cy="589642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342900" indent="-342900">
                <a:buFont typeface="Arial"/>
                <a:buChar char="•"/>
                <a:defRPr/>
              </a:pPr>
              <a:r>
                <a:rPr lang="en-US" sz="2800" dirty="0" smtClean="0">
                  <a:latin typeface="News Gothic MT"/>
                  <a:cs typeface="News Gothic MT"/>
                </a:rPr>
                <a:t>Authoritative drug information</a:t>
              </a:r>
            </a:p>
          </p:txBody>
        </p:sp>
        <p:pic>
          <p:nvPicPr>
            <p:cNvPr id="10" name="Picture 9" descr="ch1_model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5073" y="2010830"/>
              <a:ext cx="1524000" cy="1899920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947771" y="4242138"/>
            <a:ext cx="7254240" cy="2011680"/>
            <a:chOff x="947771" y="4242138"/>
            <a:chExt cx="7254240" cy="2011680"/>
          </a:xfrm>
        </p:grpSpPr>
        <p:pic>
          <p:nvPicPr>
            <p:cNvPr id="6" name="Picture 5" descr="Screen Shot 2013-07-30 at 9.53.20 A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240" b="6"/>
            <a:stretch/>
          </p:blipFill>
          <p:spPr>
            <a:xfrm>
              <a:off x="947771" y="4242138"/>
              <a:ext cx="7254240" cy="2011680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1055510" y="5467051"/>
              <a:ext cx="440267" cy="226786"/>
            </a:xfrm>
            <a:prstGeom prst="rect">
              <a:avLst/>
            </a:prstGeom>
            <a:noFill/>
            <a:ln w="38100" cmpd="sng">
              <a:solidFill>
                <a:srgbClr val="FF008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25628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Screen Shot 2013-07-29 at 11.47.1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92" y="787755"/>
            <a:ext cx="5090668" cy="5856224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1171175" y="192686"/>
            <a:ext cx="3635375" cy="595069"/>
          </a:xfrm>
          <a:prstGeom prst="wedgeRoundRectCallout">
            <a:avLst>
              <a:gd name="adj1" fmla="val 3699"/>
              <a:gd name="adj2" fmla="val 89967"/>
              <a:gd name="adj3" fmla="val 16667"/>
            </a:avLst>
          </a:prstGeom>
          <a:solidFill>
            <a:schemeClr val="bg1"/>
          </a:solidFill>
          <a:ln w="381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900" dirty="0" err="1">
                <a:solidFill>
                  <a:prstClr val="black"/>
                </a:solidFill>
                <a:latin typeface="Verdana"/>
                <a:cs typeface="Verdana"/>
              </a:rPr>
              <a:t>www.ttuhsc.edu</a:t>
            </a:r>
            <a:r>
              <a:rPr lang="en-US" sz="1900" dirty="0">
                <a:solidFill>
                  <a:prstClr val="black"/>
                </a:solidFill>
                <a:latin typeface="Verdana"/>
                <a:cs typeface="Verdana"/>
              </a:rPr>
              <a:t>/libraries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917622" y="4877192"/>
            <a:ext cx="5880100" cy="1638300"/>
            <a:chOff x="917622" y="4608539"/>
            <a:chExt cx="5880100" cy="1638300"/>
          </a:xfrm>
        </p:grpSpPr>
        <p:pic>
          <p:nvPicPr>
            <p:cNvPr id="6" name="Picture 5" descr="Screen Shot 2012-07-20 at 12.21.17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622" y="4608539"/>
              <a:ext cx="5880100" cy="1638300"/>
            </a:xfrm>
            <a:prstGeom prst="rect">
              <a:avLst/>
            </a:prstGeom>
            <a:ln w="28575" cmpd="sng">
              <a:solidFill>
                <a:srgbClr val="CC0000"/>
              </a:solidFill>
            </a:ln>
          </p:spPr>
        </p:pic>
        <p:sp>
          <p:nvSpPr>
            <p:cNvPr id="7" name="Rounded Rectangle 6"/>
            <p:cNvSpPr/>
            <p:nvPr/>
          </p:nvSpPr>
          <p:spPr>
            <a:xfrm>
              <a:off x="4570471" y="5200039"/>
              <a:ext cx="1009144" cy="898624"/>
            </a:xfrm>
            <a:prstGeom prst="roundRect">
              <a:avLst/>
            </a:prstGeom>
            <a:noFill/>
            <a:ln w="50800">
              <a:solidFill>
                <a:srgbClr val="3366C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682183" y="3600537"/>
            <a:ext cx="3052749" cy="932319"/>
            <a:chOff x="5682183" y="2955280"/>
            <a:chExt cx="3052749" cy="932319"/>
          </a:xfrm>
        </p:grpSpPr>
        <p:sp>
          <p:nvSpPr>
            <p:cNvPr id="9" name="Rounded Rectangular Callout 8"/>
            <p:cNvSpPr/>
            <p:nvPr/>
          </p:nvSpPr>
          <p:spPr>
            <a:xfrm>
              <a:off x="5682183" y="2955280"/>
              <a:ext cx="3052749" cy="932319"/>
            </a:xfrm>
            <a:prstGeom prst="wedgeRoundRectCallout">
              <a:avLst>
                <a:gd name="adj1" fmla="val -54286"/>
                <a:gd name="adj2" fmla="val 136275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50000"/>
                </a:lnSpc>
                <a:spcAft>
                  <a:spcPts val="2400"/>
                </a:spcAft>
                <a:defRPr/>
              </a:pPr>
              <a:endParaRPr lang="en-US" sz="20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853137" y="3122318"/>
              <a:ext cx="2727148" cy="5943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prstClr val="black"/>
                  </a:solidFill>
                  <a:latin typeface="Verdana"/>
                  <a:cs typeface="Verdana"/>
                </a:rPr>
                <a:t>Click Nursing</a:t>
              </a:r>
              <a:endParaRPr lang="en-US" sz="2800" dirty="0">
                <a:solidFill>
                  <a:prstClr val="black"/>
                </a:solidFill>
                <a:latin typeface="Verdana"/>
                <a:cs typeface="Verdan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6670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3" descr="Screen Shot 2013-07-29 at 5.27.1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35" y="257954"/>
            <a:ext cx="8138668" cy="446405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48368" y="5107900"/>
            <a:ext cx="6927073" cy="1333392"/>
            <a:chOff x="448368" y="5107900"/>
            <a:chExt cx="6927073" cy="1333392"/>
          </a:xfrm>
        </p:grpSpPr>
        <p:sp>
          <p:nvSpPr>
            <p:cNvPr id="12" name="Rounded Rectangular Callout 11"/>
            <p:cNvSpPr/>
            <p:nvPr/>
          </p:nvSpPr>
          <p:spPr>
            <a:xfrm>
              <a:off x="448368" y="5107900"/>
              <a:ext cx="6927073" cy="1333392"/>
            </a:xfrm>
            <a:prstGeom prst="wedgeRoundRectCallout">
              <a:avLst>
                <a:gd name="adj1" fmla="val 28076"/>
                <a:gd name="adj2" fmla="val -173350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spcAft>
                  <a:spcPts val="3000"/>
                </a:spcAft>
                <a:defRPr/>
              </a:pPr>
              <a:r>
                <a:rPr lang="en-US" sz="3200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  </a:t>
              </a:r>
              <a:r>
                <a:rPr lang="en-US" sz="3600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Click </a:t>
              </a:r>
              <a:r>
                <a:rPr lang="en-US" sz="3600" dirty="0" smtClean="0">
                  <a:solidFill>
                    <a:srgbClr val="CC0000"/>
                  </a:solidFill>
                  <a:latin typeface="Verdana" charset="0"/>
                  <a:ea typeface="ＭＳ Ｐゴシック" charset="0"/>
                  <a:cs typeface="Verdana" charset="0"/>
                </a:rPr>
                <a:t>MICROMEDEX</a:t>
              </a:r>
              <a:endParaRPr lang="en-US" sz="3600" dirty="0">
                <a:solidFill>
                  <a:srgbClr val="CC0000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5611442" y="5511262"/>
              <a:ext cx="1460500" cy="571500"/>
              <a:chOff x="5611442" y="5511262"/>
              <a:chExt cx="1460500" cy="571500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5611442" y="5511262"/>
                <a:ext cx="914400" cy="571500"/>
              </a:xfrm>
              <a:prstGeom prst="rect">
                <a:avLst/>
              </a:prstGeom>
              <a:solidFill>
                <a:srgbClr val="FFFFFF"/>
              </a:solidFill>
              <a:ln w="57150" cmpd="sng">
                <a:solidFill>
                  <a:srgbClr val="CC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5649542" y="5555224"/>
                <a:ext cx="850900" cy="39565"/>
              </a:xfrm>
              <a:prstGeom prst="rect">
                <a:avLst/>
              </a:prstGeom>
              <a:solidFill>
                <a:srgbClr val="CC0000"/>
              </a:solidFill>
              <a:ln w="57150" cmpd="sng">
                <a:solidFill>
                  <a:srgbClr val="CC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" name="Straight Arrow Connector 14"/>
              <p:cNvCxnSpPr/>
              <p:nvPr/>
            </p:nvCxnSpPr>
            <p:spPr>
              <a:xfrm>
                <a:off x="5979742" y="5828762"/>
                <a:ext cx="1092200" cy="0"/>
              </a:xfrm>
              <a:prstGeom prst="straightConnector1">
                <a:avLst/>
              </a:prstGeom>
              <a:ln w="57150" cmpd="sng">
                <a:solidFill>
                  <a:schemeClr val="tx1">
                    <a:lumMod val="65000"/>
                    <a:lumOff val="35000"/>
                  </a:schemeClr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77560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Screen Shot 2013-07-30 at 10.15.0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43" y="409258"/>
            <a:ext cx="6169152" cy="6004560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3111501" y="2897868"/>
            <a:ext cx="5551034" cy="1828346"/>
          </a:xfrm>
          <a:prstGeom prst="wedgeRoundRectCallout">
            <a:avLst>
              <a:gd name="adj1" fmla="val -45383"/>
              <a:gd name="adj2" fmla="val -122120"/>
              <a:gd name="adj3" fmla="val 16667"/>
            </a:avLst>
          </a:prstGeom>
          <a:solidFill>
            <a:schemeClr val="bg1"/>
          </a:solidFill>
          <a:ln w="76200" cap="flat" cmpd="sng" algn="ctr">
            <a:solidFill>
              <a:srgbClr val="FF993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30000"/>
              </a:lnSpc>
              <a:defRPr/>
            </a:pPr>
            <a:r>
              <a:rPr lang="en-US" sz="2800" dirty="0">
                <a:solidFill>
                  <a:prstClr val="black"/>
                </a:solidFill>
                <a:latin typeface="Verdana"/>
                <a:cs typeface="Verdana"/>
              </a:rPr>
              <a:t>Begin entering drug </a:t>
            </a:r>
            <a:r>
              <a:rPr lang="en-US" sz="2800" dirty="0" smtClean="0">
                <a:solidFill>
                  <a:prstClr val="black"/>
                </a:solidFill>
                <a:latin typeface="Verdana"/>
                <a:cs typeface="Verdana"/>
              </a:rPr>
              <a:t>name.</a:t>
            </a:r>
          </a:p>
          <a:p>
            <a:pPr algn="ctr">
              <a:lnSpc>
                <a:spcPct val="130000"/>
              </a:lnSpc>
              <a:defRPr/>
            </a:pPr>
            <a:r>
              <a:rPr lang="en-US" sz="2800" dirty="0" smtClean="0">
                <a:solidFill>
                  <a:prstClr val="black"/>
                </a:solidFill>
                <a:latin typeface="Verdana"/>
                <a:cs typeface="Verdana"/>
              </a:rPr>
              <a:t>Select correct drug.</a:t>
            </a:r>
            <a:endParaRPr lang="en-US" sz="2800" dirty="0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72167" y="1111250"/>
            <a:ext cx="2772833" cy="328083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 warfarin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87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Screen Shot 2013-07-30 at 10.15.3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538" y="294831"/>
            <a:ext cx="6163310" cy="6233414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307270" y="3036360"/>
            <a:ext cx="4637088" cy="893762"/>
          </a:xfrm>
          <a:prstGeom prst="wedgeRoundRectCallout">
            <a:avLst>
              <a:gd name="adj1" fmla="val -741"/>
              <a:gd name="adj2" fmla="val -120813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008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prstClr val="black"/>
                </a:solidFill>
                <a:latin typeface="Verdana"/>
                <a:cs typeface="Verdana"/>
              </a:rPr>
              <a:t>Select detailed document</a:t>
            </a:r>
          </a:p>
        </p:txBody>
      </p:sp>
      <p:sp>
        <p:nvSpPr>
          <p:cNvPr id="5" name="Rectangle 4"/>
          <p:cNvSpPr/>
          <p:nvPr/>
        </p:nvSpPr>
        <p:spPr>
          <a:xfrm>
            <a:off x="6456187" y="2921000"/>
            <a:ext cx="842786" cy="931334"/>
          </a:xfrm>
          <a:prstGeom prst="rect">
            <a:avLst/>
          </a:prstGeom>
          <a:noFill/>
          <a:ln w="57150" cmpd="sng">
            <a:solidFill>
              <a:srgbClr val="FF993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511538" y="1788582"/>
            <a:ext cx="2515545" cy="356811"/>
          </a:xfrm>
          <a:prstGeom prst="rect">
            <a:avLst/>
          </a:prstGeom>
          <a:noFill/>
          <a:ln w="57150" cmpd="sng">
            <a:solidFill>
              <a:srgbClr val="FF993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56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Screen Shot 2013-07-30 at 10.25.0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37" y="448691"/>
            <a:ext cx="7616952" cy="5966968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4678363" y="2931583"/>
            <a:ext cx="4064000" cy="1292225"/>
          </a:xfrm>
          <a:prstGeom prst="wedgeRoundRectCallout">
            <a:avLst>
              <a:gd name="adj1" fmla="val -42036"/>
              <a:gd name="adj2" fmla="val -48384"/>
              <a:gd name="adj3" fmla="val 16667"/>
            </a:avLst>
          </a:prstGeom>
          <a:solidFill>
            <a:schemeClr val="bg1"/>
          </a:solidFill>
          <a:ln w="76200" cap="flat" cmpd="sng" algn="ctr">
            <a:solidFill>
              <a:srgbClr val="FF993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black"/>
                </a:solidFill>
                <a:latin typeface="Verdana"/>
                <a:cs typeface="Verdana"/>
              </a:rPr>
              <a:t>Drug Monograph</a:t>
            </a:r>
          </a:p>
        </p:txBody>
      </p:sp>
    </p:spTree>
    <p:extLst>
      <p:ext uri="{BB962C8B-B14F-4D97-AF65-F5344CB8AC3E}">
        <p14:creationId xmlns:p14="http://schemas.microsoft.com/office/powerpoint/2010/main" val="56584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Screen Shot 2013-07-29 at 11.47.1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60" y="1041448"/>
            <a:ext cx="4859274" cy="5590032"/>
          </a:xfrm>
          <a:prstGeom prst="rect">
            <a:avLst/>
          </a:prstGeom>
        </p:spPr>
      </p:pic>
      <p:pic>
        <p:nvPicPr>
          <p:cNvPr id="5" name="Picture 4" descr="Screen Shot 2012-06-05 at 5.18.5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003" y="4901252"/>
            <a:ext cx="6343650" cy="16573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13643" y="182408"/>
            <a:ext cx="8234237" cy="67411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70000"/>
              </a:lnSpc>
              <a:defRPr/>
            </a:pPr>
            <a:r>
              <a:rPr lang="en-US" sz="3600" i="1" dirty="0">
                <a:solidFill>
                  <a:prstClr val="white"/>
                </a:solidFill>
                <a:latin typeface="Times New Roman"/>
                <a:cs typeface="Times New Roman"/>
              </a:rPr>
              <a:t>Popular </a:t>
            </a:r>
            <a:r>
              <a:rPr lang="en-US" sz="3600" i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Resources is a good starting point</a:t>
            </a:r>
            <a:r>
              <a:rPr lang="en-US" sz="4400" i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.</a:t>
            </a:r>
            <a:endParaRPr lang="en-US" sz="4400" i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8" name="Rectangle 16"/>
          <p:cNvSpPr>
            <a:spLocks noChangeArrowheads="1"/>
          </p:cNvSpPr>
          <p:nvPr/>
        </p:nvSpPr>
        <p:spPr bwMode="auto">
          <a:xfrm>
            <a:off x="5347651" y="5438055"/>
            <a:ext cx="1102742" cy="1011498"/>
          </a:xfrm>
          <a:prstGeom prst="rect">
            <a:avLst/>
          </a:prstGeom>
          <a:noFill/>
          <a:ln w="76200" cmpd="sng">
            <a:solidFill>
              <a:srgbClr val="0033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395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Screen Shot 2013-07-30 at 10.04.2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13" y="310445"/>
            <a:ext cx="6426200" cy="6267450"/>
          </a:xfrm>
          <a:prstGeom prst="rect">
            <a:avLst/>
          </a:prstGeom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303214" y="754672"/>
            <a:ext cx="6426200" cy="367041"/>
          </a:xfrm>
          <a:prstGeom prst="rect">
            <a:avLst/>
          </a:prstGeom>
          <a:noFill/>
          <a:ln w="38100" cmpd="sng">
            <a:solidFill>
              <a:srgbClr val="FF993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ular Callout 5"/>
          <p:cNvSpPr/>
          <p:nvPr/>
        </p:nvSpPr>
        <p:spPr>
          <a:xfrm>
            <a:off x="5624417" y="2050324"/>
            <a:ext cx="3184071" cy="852043"/>
          </a:xfrm>
          <a:prstGeom prst="wedgeRoundRectCallout">
            <a:avLst>
              <a:gd name="adj1" fmla="val -54770"/>
              <a:gd name="adj2" fmla="val -148578"/>
              <a:gd name="adj3" fmla="val 16667"/>
            </a:avLst>
          </a:prstGeom>
          <a:solidFill>
            <a:schemeClr val="bg1"/>
          </a:solidFill>
          <a:ln w="38100" cap="flat" cmpd="sng" algn="ctr">
            <a:solidFill>
              <a:srgbClr val="FF993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 dirty="0" smtClean="0">
              <a:solidFill>
                <a:prstClr val="black"/>
              </a:solidFill>
              <a:latin typeface="Verdana" charset="0"/>
              <a:ea typeface="ＭＳ Ｐゴシック" charset="0"/>
              <a:cs typeface="Verdana" charset="0"/>
            </a:endParaRPr>
          </a:p>
          <a:p>
            <a:pPr algn="ctr">
              <a:lnSpc>
                <a:spcPct val="110000"/>
              </a:lnSpc>
              <a:defRPr/>
            </a:pPr>
            <a:r>
              <a:rPr lang="en-US" sz="2800" dirty="0" smtClean="0">
                <a:solidFill>
                  <a:prstClr val="black"/>
                </a:solidFill>
                <a:latin typeface="Verdana" charset="0"/>
                <a:ea typeface="ＭＳ Ｐゴシック" charset="0"/>
                <a:cs typeface="Verdana" charset="0"/>
              </a:rPr>
              <a:t>Special Tools</a:t>
            </a:r>
            <a:endParaRPr lang="en-US" sz="2800" dirty="0">
              <a:solidFill>
                <a:srgbClr val="FFFFFF"/>
              </a:solidFill>
              <a:latin typeface="Verdana" charset="0"/>
              <a:ea typeface="ＭＳ Ｐゴシック" charset="0"/>
              <a:cs typeface="Verdana" charset="0"/>
            </a:endParaRPr>
          </a:p>
          <a:p>
            <a:pPr>
              <a:defRPr/>
            </a:pPr>
            <a:r>
              <a:rPr lang="en-US" sz="800" i="1" dirty="0" smtClean="0">
                <a:solidFill>
                  <a:prstClr val="white"/>
                </a:solidFill>
                <a:latin typeface="Verdana" charset="0"/>
                <a:ea typeface="ＭＳ Ｐゴシック" charset="0"/>
                <a:cs typeface="Verdana" charset="0"/>
              </a:rPr>
              <a:t>A</a:t>
            </a:r>
            <a:endParaRPr lang="en-US" sz="800" i="1" dirty="0">
              <a:solidFill>
                <a:prstClr val="white"/>
              </a:solidFill>
              <a:latin typeface="Verdana" charset="0"/>
              <a:ea typeface="ＭＳ Ｐゴシック" charset="0"/>
              <a:cs typeface="Verdana" charset="0"/>
            </a:endParaRPr>
          </a:p>
          <a:p>
            <a:pPr lvl="0">
              <a:lnSpc>
                <a:spcPct val="120000"/>
              </a:lnSpc>
              <a:defRPr/>
            </a:pPr>
            <a:endParaRPr lang="en-US" sz="2000" dirty="0">
              <a:solidFill>
                <a:prstClr val="black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7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4762"/>
            <a:ext cx="9144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3" descr="Screen Shot 2013-07-30 at 11.07.0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784" y="657358"/>
            <a:ext cx="6969506" cy="5976366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239589" y="234463"/>
            <a:ext cx="5240948" cy="776653"/>
          </a:xfrm>
          <a:prstGeom prst="wedgeRoundRectCallout">
            <a:avLst>
              <a:gd name="adj1" fmla="val -7688"/>
              <a:gd name="adj2" fmla="val 138739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FF99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dirty="0">
                <a:solidFill>
                  <a:schemeClr val="tx1"/>
                </a:solidFill>
                <a:latin typeface="Verdana"/>
                <a:cs typeface="Verdana"/>
              </a:rPr>
              <a:t>Interactions table includes: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995784" y="2678866"/>
            <a:ext cx="1621887" cy="314325"/>
          </a:xfrm>
          <a:prstGeom prst="roundRect">
            <a:avLst/>
          </a:prstGeom>
          <a:noFill/>
          <a:ln w="57150" cmpd="sng">
            <a:solidFill>
              <a:srgbClr val="FF993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2005405" y="4271134"/>
            <a:ext cx="1689238" cy="335817"/>
          </a:xfrm>
          <a:prstGeom prst="roundRect">
            <a:avLst/>
          </a:prstGeom>
          <a:noFill/>
          <a:ln w="57150" cmpd="sng">
            <a:solidFill>
              <a:srgbClr val="FF993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37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71929" y="426344"/>
            <a:ext cx="8372928" cy="96157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i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MICROMEDEX – drug identification</a:t>
            </a:r>
            <a:endParaRPr lang="en-US" sz="4000" i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75279" y="4320953"/>
            <a:ext cx="7756507" cy="1855652"/>
            <a:chOff x="775279" y="4320953"/>
            <a:chExt cx="7756507" cy="1855652"/>
          </a:xfrm>
        </p:grpSpPr>
        <p:pic>
          <p:nvPicPr>
            <p:cNvPr id="3" name="Picture 2" descr="pills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9" r="10293"/>
            <a:stretch/>
          </p:blipFill>
          <p:spPr>
            <a:xfrm>
              <a:off x="775279" y="4477820"/>
              <a:ext cx="2269650" cy="1586103"/>
            </a:xfrm>
            <a:prstGeom prst="rect">
              <a:avLst/>
            </a:prstGeom>
            <a:ln w="28575" cmpd="sng">
              <a:solidFill>
                <a:srgbClr val="0080FF"/>
              </a:solidFill>
            </a:ln>
          </p:spPr>
        </p:pic>
        <p:grpSp>
          <p:nvGrpSpPr>
            <p:cNvPr id="5" name="Group 4"/>
            <p:cNvGrpSpPr/>
            <p:nvPr/>
          </p:nvGrpSpPr>
          <p:grpSpPr>
            <a:xfrm>
              <a:off x="3639512" y="4320953"/>
              <a:ext cx="4892274" cy="1855652"/>
              <a:chOff x="2066417" y="4320952"/>
              <a:chExt cx="4992116" cy="1893522"/>
            </a:xfrm>
          </p:grpSpPr>
          <p:pic>
            <p:nvPicPr>
              <p:cNvPr id="6" name="Picture 5" descr="Screen Shot 2012-05-30 at 1.58.31 PM.png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695"/>
              <a:stretch/>
            </p:blipFill>
            <p:spPr>
              <a:xfrm>
                <a:off x="2066417" y="4320952"/>
                <a:ext cx="4992116" cy="1893522"/>
              </a:xfrm>
              <a:prstGeom prst="rect">
                <a:avLst/>
              </a:prstGeom>
              <a:ln w="28575" cmpd="sng">
                <a:solidFill>
                  <a:srgbClr val="0080FF"/>
                </a:solidFill>
              </a:ln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2177144" y="4642755"/>
                <a:ext cx="1268186" cy="254001"/>
              </a:xfrm>
              <a:prstGeom prst="rect">
                <a:avLst/>
              </a:prstGeom>
              <a:noFill/>
              <a:ln w="57150" cmpd="sng">
                <a:solidFill>
                  <a:srgbClr val="FF3845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6" name="Group 15"/>
          <p:cNvGrpSpPr/>
          <p:nvPr/>
        </p:nvGrpSpPr>
        <p:grpSpPr>
          <a:xfrm>
            <a:off x="1161142" y="2003557"/>
            <a:ext cx="7063283" cy="1699987"/>
            <a:chOff x="1161142" y="2003557"/>
            <a:chExt cx="7063283" cy="1699987"/>
          </a:xfrm>
        </p:grpSpPr>
        <p:grpSp>
          <p:nvGrpSpPr>
            <p:cNvPr id="8" name="Group 7"/>
            <p:cNvGrpSpPr/>
            <p:nvPr/>
          </p:nvGrpSpPr>
          <p:grpSpPr>
            <a:xfrm>
              <a:off x="4040483" y="2036768"/>
              <a:ext cx="4183942" cy="1666776"/>
              <a:chOff x="4094913" y="2063981"/>
              <a:chExt cx="4183942" cy="1666776"/>
            </a:xfrm>
          </p:grpSpPr>
          <p:pic>
            <p:nvPicPr>
              <p:cNvPr id="7" name="Picture 6" descr="Screen Shot 2012-05-30 at 1.58.23 PM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46" r="1335" b="3342"/>
              <a:stretch/>
            </p:blipFill>
            <p:spPr>
              <a:xfrm>
                <a:off x="4094913" y="2063981"/>
                <a:ext cx="4183942" cy="1666776"/>
              </a:xfrm>
              <a:prstGeom prst="rect">
                <a:avLst/>
              </a:prstGeom>
              <a:ln w="28575" cmpd="sng">
                <a:solidFill>
                  <a:srgbClr val="0080FF"/>
                </a:solidFill>
              </a:ln>
            </p:spPr>
          </p:pic>
          <p:sp>
            <p:nvSpPr>
              <p:cNvPr id="4" name="Rectangle 3"/>
              <p:cNvSpPr/>
              <p:nvPr/>
            </p:nvSpPr>
            <p:spPr>
              <a:xfrm>
                <a:off x="4172858" y="2385784"/>
                <a:ext cx="1333500" cy="254001"/>
              </a:xfrm>
              <a:prstGeom prst="rect">
                <a:avLst/>
              </a:prstGeom>
              <a:noFill/>
              <a:ln w="57150" cmpd="sng">
                <a:solidFill>
                  <a:srgbClr val="FF3845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5" name="Picture 14" descr="aspirin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1142" y="2003557"/>
              <a:ext cx="1676400" cy="1676400"/>
            </a:xfrm>
            <a:prstGeom prst="rect">
              <a:avLst/>
            </a:prstGeom>
            <a:ln w="28575" cmpd="sng">
              <a:solidFill>
                <a:schemeClr val="bg1">
                  <a:lumMod val="50000"/>
                </a:schemeClr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993201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8321" y="371923"/>
            <a:ext cx="8232322" cy="79829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i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MICROMEDEX – toxicology info</a:t>
            </a:r>
            <a:endParaRPr lang="en-US" sz="4400" i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06558" y="1939000"/>
            <a:ext cx="7768896" cy="4005072"/>
            <a:chOff x="706558" y="1939000"/>
            <a:chExt cx="7768896" cy="4005072"/>
          </a:xfrm>
        </p:grpSpPr>
        <p:pic>
          <p:nvPicPr>
            <p:cNvPr id="10" name="Picture 9" descr="FD_poison1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47" t="10692" r="14473" b="14428"/>
            <a:stretch/>
          </p:blipFill>
          <p:spPr>
            <a:xfrm>
              <a:off x="706558" y="2884281"/>
              <a:ext cx="1719986" cy="1806854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4" name="Group 3"/>
            <p:cNvGrpSpPr/>
            <p:nvPr/>
          </p:nvGrpSpPr>
          <p:grpSpPr>
            <a:xfrm>
              <a:off x="2946382" y="1939000"/>
              <a:ext cx="5529072" cy="4005072"/>
              <a:chOff x="2946382" y="1939000"/>
              <a:chExt cx="5529072" cy="4005072"/>
            </a:xfrm>
          </p:grpSpPr>
          <p:pic>
            <p:nvPicPr>
              <p:cNvPr id="5" name="Picture 4" descr="Screen Shot 2012-05-31 at 10.04.59 AM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46382" y="1939000"/>
                <a:ext cx="5529072" cy="4005072"/>
              </a:xfrm>
              <a:prstGeom prst="rect">
                <a:avLst/>
              </a:prstGeom>
              <a:ln w="38100" cmpd="sng">
                <a:solidFill>
                  <a:srgbClr val="FF9933"/>
                </a:solidFill>
              </a:ln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2998009" y="2957670"/>
                <a:ext cx="1338133" cy="181043"/>
              </a:xfrm>
              <a:prstGeom prst="rect">
                <a:avLst/>
              </a:prstGeom>
              <a:noFill/>
              <a:ln w="47625" cmpd="sng">
                <a:solidFill>
                  <a:srgbClr val="660066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76434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93538" name="Picture 3" descr="Screen Shot 2012-05-14 at 5.01.5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381000"/>
            <a:ext cx="7542213" cy="6061075"/>
          </a:xfrm>
          <a:prstGeom prst="rect">
            <a:avLst/>
          </a:prstGeom>
          <a:noFill/>
          <a:ln w="28575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4391025" y="915988"/>
            <a:ext cx="4452938" cy="1092200"/>
          </a:xfrm>
          <a:prstGeom prst="wedgeRoundRectCallout">
            <a:avLst>
              <a:gd name="adj1" fmla="val -14032"/>
              <a:gd name="adj2" fmla="val 41097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CC00CC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prstClr val="black">
                    <a:lumMod val="65000"/>
                    <a:lumOff val="35000"/>
                  </a:prstClr>
                </a:solidFill>
                <a:latin typeface="Verdana"/>
                <a:cs typeface="Verdana"/>
              </a:rPr>
              <a:t>Customized print-out</a:t>
            </a:r>
          </a:p>
        </p:txBody>
      </p:sp>
    </p:spTree>
    <p:extLst>
      <p:ext uri="{BB962C8B-B14F-4D97-AF65-F5344CB8AC3E}">
        <p14:creationId xmlns:p14="http://schemas.microsoft.com/office/powerpoint/2010/main" val="2914025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0563" y="217488"/>
            <a:ext cx="7756525" cy="9620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i="1" dirty="0">
                <a:solidFill>
                  <a:prstClr val="white"/>
                </a:solidFill>
                <a:latin typeface="Times New Roman"/>
                <a:cs typeface="Times New Roman"/>
              </a:rPr>
              <a:t>MICROMEDEX: also includes</a:t>
            </a:r>
          </a:p>
        </p:txBody>
      </p: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3495675" y="2830513"/>
            <a:ext cx="2541588" cy="2584450"/>
            <a:chOff x="3287769" y="3809988"/>
            <a:chExt cx="2541270" cy="2585366"/>
          </a:xfrm>
        </p:grpSpPr>
        <p:sp>
          <p:nvSpPr>
            <p:cNvPr id="12" name="Rectangle 11"/>
            <p:cNvSpPr/>
            <p:nvPr/>
          </p:nvSpPr>
          <p:spPr>
            <a:xfrm>
              <a:off x="3287769" y="5933227"/>
              <a:ext cx="2536508" cy="462127"/>
            </a:xfrm>
            <a:prstGeom prst="rect">
              <a:avLst/>
            </a:prstGeom>
            <a:solidFill>
              <a:srgbClr val="1F87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latin typeface="News Gothic MT"/>
                  <a:cs typeface="News Gothic MT"/>
                </a:rPr>
                <a:t>Alternative Medicines</a:t>
              </a:r>
            </a:p>
          </p:txBody>
        </p:sp>
        <p:pic>
          <p:nvPicPr>
            <p:cNvPr id="164875" name="Picture 3" descr="drugs_supps_en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7769" y="3809988"/>
              <a:ext cx="2541270" cy="2121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222250" y="1465263"/>
            <a:ext cx="2913063" cy="2489200"/>
            <a:chOff x="861786" y="1918598"/>
            <a:chExt cx="2911929" cy="2490107"/>
          </a:xfrm>
        </p:grpSpPr>
        <p:pic>
          <p:nvPicPr>
            <p:cNvPr id="164872" name="Picture 2" descr="Aspire-300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8999" y="1918598"/>
              <a:ext cx="2857500" cy="2000250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861786" y="3919577"/>
              <a:ext cx="2911929" cy="489128"/>
            </a:xfrm>
            <a:prstGeom prst="rect">
              <a:avLst/>
            </a:prstGeom>
            <a:solidFill>
              <a:srgbClr val="6174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latin typeface="News Gothic MT"/>
                  <a:cs typeface="News Gothic MT"/>
                </a:rPr>
                <a:t>Diseases and Acute Care</a:t>
              </a:r>
            </a:p>
          </p:txBody>
        </p:sp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6437313" y="3873500"/>
            <a:ext cx="2506662" cy="2713038"/>
            <a:chOff x="6228806" y="4036781"/>
            <a:chExt cx="2506980" cy="2712362"/>
          </a:xfrm>
        </p:grpSpPr>
        <p:pic>
          <p:nvPicPr>
            <p:cNvPr id="164870" name="Picture 4" descr="medicalProduct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8806" y="4036781"/>
              <a:ext cx="2506980" cy="222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12"/>
            <p:cNvSpPr/>
            <p:nvPr/>
          </p:nvSpPr>
          <p:spPr>
            <a:xfrm>
              <a:off x="6228806" y="6258727"/>
              <a:ext cx="2506980" cy="490416"/>
            </a:xfrm>
            <a:prstGeom prst="rect">
              <a:avLst/>
            </a:prstGeom>
            <a:solidFill>
              <a:srgbClr val="6174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000" dirty="0">
                  <a:latin typeface="News Gothic MT"/>
                  <a:cs typeface="News Gothic MT"/>
                </a:rPr>
                <a:t>Patient Education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87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89210" y="2673265"/>
            <a:ext cx="4997264" cy="156460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i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APA Style</a:t>
            </a:r>
            <a:endParaRPr lang="en-US" sz="7200" i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89169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09763" y="182408"/>
            <a:ext cx="5334000" cy="67411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70000"/>
              </a:lnSpc>
              <a:defRPr/>
            </a:pPr>
            <a:r>
              <a:rPr lang="en-US" sz="4400" i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Bibliographic Tools</a:t>
            </a:r>
            <a:endParaRPr lang="en-US" sz="4400" i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72660" y="1034371"/>
            <a:ext cx="4859274" cy="5597109"/>
            <a:chOff x="372660" y="1034371"/>
            <a:chExt cx="4859274" cy="5597109"/>
          </a:xfrm>
        </p:grpSpPr>
        <p:pic>
          <p:nvPicPr>
            <p:cNvPr id="3" name="Picture 2" descr="Screen Shot 2013-07-29 at 11.47.11 A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660" y="1041448"/>
              <a:ext cx="4859274" cy="5590032"/>
            </a:xfrm>
            <a:prstGeom prst="rect">
              <a:avLst/>
            </a:prstGeom>
          </p:spPr>
        </p:pic>
        <p:sp>
          <p:nvSpPr>
            <p:cNvPr id="8" name="Rounded Rectangular Callout 7"/>
            <p:cNvSpPr/>
            <p:nvPr/>
          </p:nvSpPr>
          <p:spPr>
            <a:xfrm>
              <a:off x="946150" y="1034371"/>
              <a:ext cx="3635375" cy="730929"/>
            </a:xfrm>
            <a:prstGeom prst="wedgeRoundRectCallout">
              <a:avLst>
                <a:gd name="adj1" fmla="val -50261"/>
                <a:gd name="adj2" fmla="val 10190"/>
                <a:gd name="adj3" fmla="val 16667"/>
              </a:avLst>
            </a:prstGeom>
            <a:solidFill>
              <a:schemeClr val="bg1"/>
            </a:solidFill>
            <a:ln w="38100" cap="flat" cmpd="sng" algn="ctr">
              <a:solidFill>
                <a:srgbClr val="A7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900" dirty="0" err="1">
                  <a:solidFill>
                    <a:schemeClr val="tx1"/>
                  </a:solidFill>
                  <a:latin typeface="Verdana"/>
                  <a:cs typeface="Verdana"/>
                </a:rPr>
                <a:t>www.ttuhsc.edu</a:t>
              </a:r>
              <a:r>
                <a:rPr lang="en-US" sz="1900" dirty="0">
                  <a:solidFill>
                    <a:schemeClr val="tx1"/>
                  </a:solidFill>
                  <a:latin typeface="Verdana"/>
                  <a:cs typeface="Verdana"/>
                </a:rPr>
                <a:t>/libraries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878962" y="1385920"/>
            <a:ext cx="4961395" cy="3210780"/>
            <a:chOff x="3878962" y="1385920"/>
            <a:chExt cx="4961395" cy="3210780"/>
          </a:xfrm>
        </p:grpSpPr>
        <p:sp>
          <p:nvSpPr>
            <p:cNvPr id="14" name="Rectangle 13"/>
            <p:cNvSpPr/>
            <p:nvPr/>
          </p:nvSpPr>
          <p:spPr>
            <a:xfrm>
              <a:off x="3878962" y="3542620"/>
              <a:ext cx="3222594" cy="105408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28575" cmpd="sng"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srgbClr val="000000"/>
                  </a:solidFill>
                </a:rPr>
                <a:t>Bibliographic Tools</a:t>
              </a:r>
              <a:endParaRPr lang="en-US" sz="2800" dirty="0">
                <a:solidFill>
                  <a:srgbClr val="000000"/>
                </a:solidFill>
              </a:endParaRPr>
            </a:p>
          </p:txBody>
        </p:sp>
        <p:sp>
          <p:nvSpPr>
            <p:cNvPr id="15" name="Rounded Rectangular Callout 14"/>
            <p:cNvSpPr/>
            <p:nvPr/>
          </p:nvSpPr>
          <p:spPr>
            <a:xfrm>
              <a:off x="5626895" y="1385920"/>
              <a:ext cx="3213462" cy="1550105"/>
            </a:xfrm>
            <a:prstGeom prst="wedgeRoundRectCallout">
              <a:avLst>
                <a:gd name="adj1" fmla="val -45787"/>
                <a:gd name="adj2" fmla="val 109354"/>
                <a:gd name="adj3" fmla="val 16667"/>
              </a:avLst>
            </a:prstGeom>
            <a:solidFill>
              <a:srgbClr val="FFFFFF"/>
            </a:solidFill>
            <a:ln w="38100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20000"/>
                </a:lnSpc>
                <a:spcAft>
                  <a:spcPts val="1800"/>
                </a:spcAft>
                <a:defRPr/>
              </a:pPr>
              <a:r>
                <a:rPr lang="en-US" sz="24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Mouse over </a:t>
              </a:r>
              <a:r>
                <a:rPr lang="en-US" sz="2400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Bibliographic Tools</a:t>
              </a:r>
              <a:endParaRPr lang="en-US" sz="24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706226" y="3876200"/>
            <a:ext cx="7134131" cy="2410300"/>
            <a:chOff x="1706226" y="3876200"/>
            <a:chExt cx="7134131" cy="2410300"/>
          </a:xfrm>
        </p:grpSpPr>
        <p:pic>
          <p:nvPicPr>
            <p:cNvPr id="13" name="Picture 12" descr="Screen Shot 2012-09-07 at 4.49.17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6226" y="3876200"/>
              <a:ext cx="2120900" cy="939800"/>
            </a:xfrm>
            <a:prstGeom prst="rect">
              <a:avLst/>
            </a:prstGeom>
            <a:ln w="28575" cmpd="sng">
              <a:solidFill>
                <a:srgbClr val="CC0000"/>
              </a:solidFill>
            </a:ln>
          </p:spPr>
        </p:pic>
        <p:sp>
          <p:nvSpPr>
            <p:cNvPr id="16" name="Rounded Rectangular Callout 15"/>
            <p:cNvSpPr/>
            <p:nvPr/>
          </p:nvSpPr>
          <p:spPr>
            <a:xfrm>
              <a:off x="5626895" y="5206999"/>
              <a:ext cx="3213462" cy="1079501"/>
            </a:xfrm>
            <a:prstGeom prst="wedgeRoundRectCallout">
              <a:avLst>
                <a:gd name="adj1" fmla="val -144805"/>
                <a:gd name="adj2" fmla="val -97989"/>
                <a:gd name="adj3" fmla="val 16667"/>
              </a:avLst>
            </a:prstGeom>
            <a:solidFill>
              <a:srgbClr val="FFFFFF"/>
            </a:solidFill>
            <a:ln w="38100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20000"/>
                </a:lnSpc>
                <a:spcAft>
                  <a:spcPts val="1800"/>
                </a:spcAft>
                <a:defRPr/>
              </a:pPr>
              <a:r>
                <a:rPr lang="en-US" sz="2800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Click more&gt;&gt;</a:t>
              </a:r>
              <a:endParaRPr lang="en-US" sz="28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7466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" name="Picture 3" descr="Screen Shot 2012-09-07 at 4.47.1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65" y="317500"/>
            <a:ext cx="5715000" cy="621665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sp>
        <p:nvSpPr>
          <p:cNvPr id="5" name="Rounded Rectangular Callout 4"/>
          <p:cNvSpPr/>
          <p:nvPr/>
        </p:nvSpPr>
        <p:spPr>
          <a:xfrm>
            <a:off x="3883096" y="3989221"/>
            <a:ext cx="4995815" cy="1131906"/>
          </a:xfrm>
          <a:prstGeom prst="wedgeRoundRectCallout">
            <a:avLst>
              <a:gd name="adj1" fmla="val -64679"/>
              <a:gd name="adj2" fmla="val 47663"/>
              <a:gd name="adj3" fmla="val 16667"/>
            </a:avLst>
          </a:prstGeom>
          <a:solidFill>
            <a:srgbClr val="FFFFFF"/>
          </a:solidFill>
          <a:ln w="3810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  <a:spcAft>
                <a:spcPts val="1800"/>
              </a:spcAft>
              <a:defRPr/>
            </a:pPr>
            <a:r>
              <a:rPr lang="en-US" sz="24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Link to </a:t>
            </a:r>
            <a:r>
              <a:rPr lang="en-US" sz="2400" i="1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Basics of APA Style</a:t>
            </a:r>
            <a:endParaRPr lang="en-US" sz="2400" i="1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5026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Screen Shot 2012-09-07 at 4.59.1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98" y="977011"/>
            <a:ext cx="8039354" cy="489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752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143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6000" i="1" dirty="0">
              <a:solidFill>
                <a:srgbClr val="6600CC"/>
              </a:solidFill>
              <a:latin typeface="Times New Roman"/>
              <a:cs typeface="Times New Roman"/>
            </a:endParaRPr>
          </a:p>
        </p:txBody>
      </p:sp>
      <p:sp>
        <p:nvSpPr>
          <p:cNvPr id="22530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 cmpd="thickThin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642183" y="2505461"/>
            <a:ext cx="7891741" cy="166946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7200" i="1" dirty="0">
                <a:solidFill>
                  <a:prstClr val="white"/>
                </a:solidFill>
                <a:latin typeface="Times New Roman"/>
                <a:cs typeface="Times New Roman"/>
              </a:rPr>
              <a:t>Search Question</a:t>
            </a:r>
            <a:endParaRPr lang="en-US" sz="7200" i="1" dirty="0">
              <a:solidFill>
                <a:srgbClr val="6600CC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76710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36158" y="597328"/>
            <a:ext cx="6265334" cy="12653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en-US" sz="4800" i="1" dirty="0" smtClean="0">
                <a:latin typeface="Times New Roman"/>
                <a:cs typeface="Times New Roman"/>
              </a:rPr>
              <a:t>Identifying Citations</a:t>
            </a:r>
            <a:endParaRPr lang="en-US" sz="4800" i="1" dirty="0">
              <a:latin typeface="Times New Roman"/>
              <a:cs typeface="Times New Roman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7138" y="2845415"/>
            <a:ext cx="8303374" cy="205099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80000"/>
              </a:lnSpc>
              <a:defRPr/>
            </a:pPr>
            <a:r>
              <a:rPr lang="en-US" sz="2000" dirty="0" smtClean="0">
                <a:latin typeface="Verdana"/>
                <a:cs typeface="Verdana"/>
              </a:rPr>
              <a:t>A citation is the:</a:t>
            </a:r>
          </a:p>
          <a:p>
            <a:pPr>
              <a:lnSpc>
                <a:spcPct val="80000"/>
              </a:lnSpc>
              <a:defRPr/>
            </a:pPr>
            <a:endParaRPr lang="en-US" sz="2000" dirty="0">
              <a:latin typeface="Verdana"/>
              <a:cs typeface="Verdana"/>
            </a:endParaRPr>
          </a:p>
          <a:p>
            <a:pPr>
              <a:lnSpc>
                <a:spcPct val="140000"/>
              </a:lnSpc>
              <a:defRPr/>
            </a:pPr>
            <a:r>
              <a:rPr lang="en-US" sz="2000" dirty="0" smtClean="0">
                <a:latin typeface="Verdana"/>
                <a:cs typeface="Verdana"/>
              </a:rPr>
              <a:t>	author(s) of the article</a:t>
            </a:r>
          </a:p>
          <a:p>
            <a:pPr>
              <a:lnSpc>
                <a:spcPct val="140000"/>
              </a:lnSpc>
              <a:defRPr/>
            </a:pPr>
            <a:r>
              <a:rPr lang="en-US" sz="2000" dirty="0">
                <a:latin typeface="Verdana"/>
                <a:cs typeface="Verdana"/>
              </a:rPr>
              <a:t>	</a:t>
            </a:r>
            <a:r>
              <a:rPr lang="en-US" sz="2000" dirty="0" smtClean="0">
                <a:latin typeface="Verdana"/>
                <a:cs typeface="Verdana"/>
              </a:rPr>
              <a:t>title of the article</a:t>
            </a:r>
          </a:p>
          <a:p>
            <a:pPr>
              <a:lnSpc>
                <a:spcPct val="140000"/>
              </a:lnSpc>
              <a:defRPr/>
            </a:pPr>
            <a:r>
              <a:rPr lang="en-US" sz="2000" dirty="0">
                <a:latin typeface="Verdana"/>
                <a:cs typeface="Verdana"/>
              </a:rPr>
              <a:t>	</a:t>
            </a:r>
            <a:r>
              <a:rPr lang="en-US" sz="2000" dirty="0" smtClean="0">
                <a:latin typeface="Verdana"/>
                <a:cs typeface="Verdana"/>
              </a:rPr>
              <a:t>journal, volume, issue, pages where the article is located</a:t>
            </a:r>
            <a:endParaRPr lang="en-US" sz="2000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877657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4" descr="Screen Shot 2012-09-14 at 12.29.04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2" b="6064"/>
          <a:stretch/>
        </p:blipFill>
        <p:spPr>
          <a:xfrm>
            <a:off x="326755" y="2612591"/>
            <a:ext cx="6673342" cy="117170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149604" y="1871990"/>
            <a:ext cx="4572000" cy="1270855"/>
            <a:chOff x="3149604" y="1871990"/>
            <a:chExt cx="4572000" cy="1270855"/>
          </a:xfrm>
        </p:grpSpPr>
        <p:sp>
          <p:nvSpPr>
            <p:cNvPr id="9" name="Rectangle 8"/>
            <p:cNvSpPr/>
            <p:nvPr/>
          </p:nvSpPr>
          <p:spPr>
            <a:xfrm>
              <a:off x="3149604" y="2870138"/>
              <a:ext cx="2683933" cy="272707"/>
            </a:xfrm>
            <a:prstGeom prst="rect">
              <a:avLst/>
            </a:prstGeom>
            <a:noFill/>
            <a:ln w="38100" cmpd="sng">
              <a:solidFill>
                <a:srgbClr val="CC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38100" cmpd="sng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0" name="Rounded Rectangular Callout 9"/>
            <p:cNvSpPr/>
            <p:nvPr/>
          </p:nvSpPr>
          <p:spPr>
            <a:xfrm>
              <a:off x="5762510" y="1871990"/>
              <a:ext cx="1959094" cy="740601"/>
            </a:xfrm>
            <a:prstGeom prst="wedgeRoundRectCallout">
              <a:avLst>
                <a:gd name="adj1" fmla="val -63098"/>
                <a:gd name="adj2" fmla="val 85976"/>
                <a:gd name="adj3" fmla="val 16667"/>
              </a:avLst>
            </a:prstGeom>
            <a:solidFill>
              <a:srgbClr val="FFFFFF"/>
            </a:solidFill>
            <a:ln w="38100" cmpd="sng">
              <a:solidFill>
                <a:srgbClr val="CC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schemeClr val="tx1"/>
                  </a:solidFill>
                  <a:latin typeface="Verdana"/>
                  <a:cs typeface="Verdana"/>
                </a:rPr>
                <a:t>Authors</a:t>
              </a:r>
              <a:endParaRPr lang="en-US" sz="2800" dirty="0">
                <a:solidFill>
                  <a:schemeClr val="tx1"/>
                </a:solidFill>
                <a:latin typeface="Verdana"/>
                <a:cs typeface="Verdana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701190" y="3067444"/>
            <a:ext cx="3277895" cy="1159603"/>
            <a:chOff x="2701190" y="3067444"/>
            <a:chExt cx="3277895" cy="1159603"/>
          </a:xfrm>
        </p:grpSpPr>
        <p:sp>
          <p:nvSpPr>
            <p:cNvPr id="13" name="Rectangle 12"/>
            <p:cNvSpPr/>
            <p:nvPr/>
          </p:nvSpPr>
          <p:spPr>
            <a:xfrm>
              <a:off x="2777071" y="3067444"/>
              <a:ext cx="1185815" cy="272707"/>
            </a:xfrm>
            <a:prstGeom prst="rect">
              <a:avLst/>
            </a:prstGeom>
            <a:noFill/>
            <a:ln w="38100" cmpd="sng">
              <a:solidFill>
                <a:srgbClr val="CC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ounded Rectangular Callout 13"/>
            <p:cNvSpPr/>
            <p:nvPr/>
          </p:nvSpPr>
          <p:spPr>
            <a:xfrm>
              <a:off x="2701190" y="3518457"/>
              <a:ext cx="3277895" cy="708590"/>
            </a:xfrm>
            <a:prstGeom prst="wedgeRoundRectCallout">
              <a:avLst>
                <a:gd name="adj1" fmla="val -24984"/>
                <a:gd name="adj2" fmla="val -68041"/>
                <a:gd name="adj3" fmla="val 16667"/>
              </a:avLst>
            </a:prstGeom>
            <a:solidFill>
              <a:srgbClr val="FFFFFF"/>
            </a:solidFill>
            <a:ln w="38100" cmpd="sng">
              <a:solidFill>
                <a:srgbClr val="CC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schemeClr val="tx1"/>
                  </a:solidFill>
                  <a:latin typeface="Verdana"/>
                  <a:cs typeface="Verdana"/>
                </a:rPr>
                <a:t>Journal Article</a:t>
              </a:r>
              <a:endParaRPr lang="en-US" sz="2800" dirty="0">
                <a:solidFill>
                  <a:schemeClr val="tx1"/>
                </a:solidFill>
                <a:latin typeface="Verdana"/>
                <a:cs typeface="Verdana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833537" y="2862072"/>
            <a:ext cx="3039534" cy="1364975"/>
            <a:chOff x="5833537" y="2862072"/>
            <a:chExt cx="3039534" cy="1364975"/>
          </a:xfrm>
        </p:grpSpPr>
        <p:sp>
          <p:nvSpPr>
            <p:cNvPr id="11" name="Rectangle 10"/>
            <p:cNvSpPr/>
            <p:nvPr/>
          </p:nvSpPr>
          <p:spPr>
            <a:xfrm>
              <a:off x="5833537" y="2862072"/>
              <a:ext cx="660401" cy="272707"/>
            </a:xfrm>
            <a:prstGeom prst="rect">
              <a:avLst/>
            </a:prstGeom>
            <a:noFill/>
            <a:ln w="38100" cmpd="sng">
              <a:solidFill>
                <a:srgbClr val="CC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ed Rectangular Callout 14"/>
            <p:cNvSpPr/>
            <p:nvPr/>
          </p:nvSpPr>
          <p:spPr>
            <a:xfrm>
              <a:off x="6211484" y="3518457"/>
              <a:ext cx="2661587" cy="708590"/>
            </a:xfrm>
            <a:prstGeom prst="wedgeRoundRectCallout">
              <a:avLst>
                <a:gd name="adj1" fmla="val -36612"/>
                <a:gd name="adj2" fmla="val -115267"/>
                <a:gd name="adj3" fmla="val 16667"/>
              </a:avLst>
            </a:prstGeom>
            <a:solidFill>
              <a:srgbClr val="FFFFFF"/>
            </a:solidFill>
            <a:ln w="38100" cmpd="sng">
              <a:solidFill>
                <a:srgbClr val="CC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schemeClr val="tx1"/>
                  </a:solidFill>
                  <a:latin typeface="Verdana"/>
                  <a:cs typeface="Verdana"/>
                </a:rPr>
                <a:t>Journal Title</a:t>
              </a:r>
              <a:endParaRPr lang="en-US" sz="2800" dirty="0">
                <a:solidFill>
                  <a:schemeClr val="tx1"/>
                </a:solidFill>
                <a:latin typeface="Verdana"/>
                <a:cs typeface="Verdana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35004" y="3067444"/>
            <a:ext cx="4927480" cy="2019209"/>
            <a:chOff x="535004" y="3067444"/>
            <a:chExt cx="4927480" cy="2019209"/>
          </a:xfrm>
        </p:grpSpPr>
        <p:sp>
          <p:nvSpPr>
            <p:cNvPr id="12" name="Rectangle 11"/>
            <p:cNvSpPr/>
            <p:nvPr/>
          </p:nvSpPr>
          <p:spPr>
            <a:xfrm>
              <a:off x="804339" y="3067444"/>
              <a:ext cx="1972732" cy="272707"/>
            </a:xfrm>
            <a:prstGeom prst="rect">
              <a:avLst/>
            </a:prstGeom>
            <a:noFill/>
            <a:ln w="38100" cmpd="sng">
              <a:solidFill>
                <a:srgbClr val="CC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ular Callout 15"/>
            <p:cNvSpPr/>
            <p:nvPr/>
          </p:nvSpPr>
          <p:spPr>
            <a:xfrm>
              <a:off x="535004" y="4378063"/>
              <a:ext cx="4927480" cy="708590"/>
            </a:xfrm>
            <a:prstGeom prst="wedgeRoundRectCallout">
              <a:avLst>
                <a:gd name="adj1" fmla="val -25026"/>
                <a:gd name="adj2" fmla="val -187924"/>
                <a:gd name="adj3" fmla="val 16667"/>
              </a:avLst>
            </a:prstGeom>
            <a:solidFill>
              <a:srgbClr val="FFFFFF"/>
            </a:solidFill>
            <a:ln w="38100" cmpd="sng">
              <a:solidFill>
                <a:srgbClr val="CC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schemeClr val="tx1"/>
                  </a:solidFill>
                  <a:latin typeface="Verdana"/>
                  <a:cs typeface="Verdana"/>
                </a:rPr>
                <a:t>Year, Volume, Issue, Page </a:t>
              </a:r>
              <a:endParaRPr lang="en-US" sz="2800" dirty="0">
                <a:solidFill>
                  <a:schemeClr val="tx1"/>
                </a:solidFill>
                <a:latin typeface="Verdana"/>
                <a:cs typeface="Verdana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905938" y="1705912"/>
            <a:ext cx="6011330" cy="1361533"/>
            <a:chOff x="905938" y="1705912"/>
            <a:chExt cx="6011330" cy="1361533"/>
          </a:xfrm>
        </p:grpSpPr>
        <p:sp>
          <p:nvSpPr>
            <p:cNvPr id="17" name="Rounded Rectangular Callout 16"/>
            <p:cNvSpPr/>
            <p:nvPr/>
          </p:nvSpPr>
          <p:spPr>
            <a:xfrm>
              <a:off x="905938" y="1705912"/>
              <a:ext cx="2717800" cy="708590"/>
            </a:xfrm>
            <a:prstGeom prst="wedgeRoundRectCallout">
              <a:avLst>
                <a:gd name="adj1" fmla="val -19649"/>
                <a:gd name="adj2" fmla="val 83449"/>
                <a:gd name="adj3" fmla="val 16667"/>
              </a:avLst>
            </a:prstGeom>
            <a:solidFill>
              <a:srgbClr val="FFFFFF"/>
            </a:solidFill>
            <a:ln w="38100" cmpd="sng">
              <a:solidFill>
                <a:srgbClr val="CC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schemeClr val="tx1"/>
                  </a:solidFill>
                  <a:latin typeface="Verdana"/>
                  <a:cs typeface="Verdana"/>
                </a:rPr>
                <a:t>Article Title</a:t>
              </a:r>
              <a:endParaRPr lang="en-US" sz="2800" dirty="0">
                <a:solidFill>
                  <a:schemeClr val="tx1"/>
                </a:solidFill>
                <a:latin typeface="Verdana"/>
                <a:cs typeface="Verdana"/>
              </a:endParaRP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927885" y="2639823"/>
              <a:ext cx="5989383" cy="427622"/>
              <a:chOff x="927885" y="2639823"/>
              <a:chExt cx="5989383" cy="427622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927885" y="2639823"/>
                <a:ext cx="5989383" cy="272707"/>
              </a:xfrm>
              <a:prstGeom prst="rect">
                <a:avLst/>
              </a:prstGeom>
              <a:noFill/>
              <a:ln w="38100" cmpd="sng">
                <a:solidFill>
                  <a:srgbClr val="CC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939809" y="2870139"/>
                <a:ext cx="745058" cy="197306"/>
              </a:xfrm>
              <a:prstGeom prst="rect">
                <a:avLst/>
              </a:prstGeom>
              <a:noFill/>
              <a:ln w="38100" cmpd="sng">
                <a:solidFill>
                  <a:srgbClr val="CC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13607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08284" y="1128528"/>
            <a:ext cx="7149658" cy="459459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  <a:defRPr/>
            </a:pPr>
            <a:r>
              <a:rPr lang="en-US" sz="6600" i="1" dirty="0">
                <a:solidFill>
                  <a:prstClr val="white"/>
                </a:solidFill>
                <a:latin typeface="Times New Roman"/>
                <a:cs typeface="Times New Roman"/>
              </a:rPr>
              <a:t>Have Questions</a:t>
            </a:r>
          </a:p>
          <a:p>
            <a:pPr algn="ctr">
              <a:lnSpc>
                <a:spcPct val="120000"/>
              </a:lnSpc>
              <a:defRPr/>
            </a:pPr>
            <a:r>
              <a:rPr lang="en-US" sz="6600" i="1" dirty="0">
                <a:solidFill>
                  <a:prstClr val="white"/>
                </a:solidFill>
                <a:latin typeface="Times New Roman"/>
                <a:cs typeface="Times New Roman"/>
              </a:rPr>
              <a:t>or</a:t>
            </a:r>
          </a:p>
          <a:p>
            <a:pPr algn="ctr">
              <a:lnSpc>
                <a:spcPct val="120000"/>
              </a:lnSpc>
              <a:defRPr/>
            </a:pPr>
            <a:r>
              <a:rPr lang="en-US" sz="6600" i="1" dirty="0">
                <a:solidFill>
                  <a:prstClr val="white"/>
                </a:solidFill>
                <a:latin typeface="Times New Roman"/>
                <a:cs typeface="Times New Roman"/>
              </a:rPr>
              <a:t>Need Help?</a:t>
            </a:r>
          </a:p>
        </p:txBody>
      </p:sp>
    </p:spTree>
    <p:extLst>
      <p:ext uri="{BB962C8B-B14F-4D97-AF65-F5344CB8AC3E}">
        <p14:creationId xmlns:p14="http://schemas.microsoft.com/office/powerpoint/2010/main" val="924495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381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Screen Shot 2013-07-29 at 11.47.1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55" y="309150"/>
            <a:ext cx="5090668" cy="5856224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2521701" y="975119"/>
            <a:ext cx="6377496" cy="833437"/>
          </a:xfrm>
          <a:prstGeom prst="wedgeRoundRectCallout">
            <a:avLst>
              <a:gd name="adj1" fmla="val -41969"/>
              <a:gd name="adj2" fmla="val -103967"/>
              <a:gd name="adj3" fmla="val 16667"/>
            </a:avLst>
          </a:prstGeom>
          <a:solidFill>
            <a:schemeClr val="bg1"/>
          </a:solidFill>
          <a:ln w="38100" cap="flat" cmpd="sng" algn="ctr">
            <a:solidFill>
              <a:srgbClr val="0080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rgbClr val="000000"/>
                </a:solidFill>
                <a:latin typeface="Verdana"/>
                <a:cs typeface="Verdana"/>
              </a:rPr>
              <a:t>Library home page at </a:t>
            </a:r>
            <a:r>
              <a:rPr lang="en-US" sz="2000" dirty="0" err="1">
                <a:solidFill>
                  <a:srgbClr val="000000"/>
                </a:solidFill>
                <a:latin typeface="Verdana"/>
                <a:cs typeface="Verdana"/>
              </a:rPr>
              <a:t>www.ttuhsc.edu</a:t>
            </a:r>
            <a:r>
              <a:rPr lang="en-US" sz="2000" dirty="0">
                <a:solidFill>
                  <a:srgbClr val="000000"/>
                </a:solidFill>
                <a:latin typeface="Verdana"/>
                <a:cs typeface="Verdana"/>
              </a:rPr>
              <a:t>/libraries</a:t>
            </a:r>
          </a:p>
        </p:txBody>
      </p:sp>
      <p:pic>
        <p:nvPicPr>
          <p:cNvPr id="5" name="Picture 4" descr="Screen Shot 2012-06-05 at 4.38.1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510" y="4721425"/>
            <a:ext cx="7443343" cy="187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862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500" dirty="0">
              <a:solidFill>
                <a:srgbClr val="00FFFF"/>
              </a:solidFill>
              <a:latin typeface="Book Antiqua" charset="0"/>
              <a:ea typeface="ＭＳ Ｐゴシック" charset="-128"/>
              <a:cs typeface="ＭＳ Ｐゴシック" charset="-128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500" dirty="0">
              <a:solidFill>
                <a:srgbClr val="00FFFF"/>
              </a:solidFill>
              <a:latin typeface="Book Antiqua" charset="0"/>
              <a:ea typeface="ＭＳ Ｐゴシック" charset="-128"/>
              <a:cs typeface="ＭＳ Ｐゴシック" charset="-128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500" dirty="0">
              <a:solidFill>
                <a:srgbClr val="00FFFF"/>
              </a:solidFill>
              <a:latin typeface="Book Antiqua" charset="0"/>
              <a:ea typeface="ＭＳ Ｐゴシック" charset="-128"/>
              <a:cs typeface="ＭＳ Ｐゴシック" charset="-128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500" dirty="0">
              <a:solidFill>
                <a:srgbClr val="00FFFF"/>
              </a:solidFill>
              <a:latin typeface="Book Antiqua" charset="0"/>
              <a:ea typeface="ＭＳ Ｐゴシック" charset="-128"/>
              <a:cs typeface="ＭＳ Ｐゴシック" charset="-128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500" dirty="0">
              <a:solidFill>
                <a:srgbClr val="00FFFF"/>
              </a:solidFill>
              <a:latin typeface="Book Antiqua" charset="0"/>
              <a:ea typeface="ＭＳ Ｐゴシック" charset="-128"/>
              <a:cs typeface="ＭＳ Ｐゴシック" charset="-128"/>
            </a:endParaRPr>
          </a:p>
          <a:p>
            <a:pPr defTabSz="9144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dirty="0">
                <a:solidFill>
                  <a:srgbClr val="FFFFFF"/>
                </a:solidFill>
                <a:latin typeface="Verdana" charset="0"/>
                <a:ea typeface="Verdana" charset="0"/>
                <a:cs typeface="Verdana" charset="0"/>
              </a:rPr>
              <a:t>   </a:t>
            </a:r>
            <a:endParaRPr lang="en-US" sz="2800" dirty="0">
              <a:solidFill>
                <a:srgbClr val="FFFFFF"/>
              </a:solidFill>
              <a:latin typeface="Verdana"/>
              <a:ea typeface="ＭＳ Ｐゴシック" charset="-128"/>
              <a:cs typeface="Verdana"/>
            </a:endParaRPr>
          </a:p>
          <a:p>
            <a:pPr lvl="2" defTabSz="914400" fontAlgn="base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srgbClr val="FFFFFF"/>
              </a:solidFill>
              <a:latin typeface="Verdana"/>
              <a:ea typeface="ＭＳ Ｐゴシック" charset="-128"/>
              <a:cs typeface="Verdana"/>
            </a:endParaRPr>
          </a:p>
          <a:p>
            <a:pPr lvl="2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srgbClr val="FFFFFF"/>
                </a:solidFill>
                <a:latin typeface="Verdana"/>
                <a:ea typeface="ＭＳ Ｐゴシック" charset="-128"/>
                <a:cs typeface="Verdana"/>
              </a:rPr>
              <a:t> </a:t>
            </a:r>
            <a:endParaRPr lang="en-US" sz="7200" dirty="0">
              <a:solidFill>
                <a:srgbClr val="00FFFF"/>
              </a:solidFill>
              <a:latin typeface="Verdana"/>
              <a:ea typeface="ＭＳ Ｐゴシック" charset="-128"/>
              <a:cs typeface="Verdana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6600CC"/>
              </a:solidFill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87813" y="231778"/>
            <a:ext cx="4962023" cy="67411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70000"/>
              </a:lnSpc>
              <a:defRPr/>
            </a:pPr>
            <a:r>
              <a:rPr lang="en-US" sz="4400" i="1" dirty="0">
                <a:solidFill>
                  <a:prstClr val="white"/>
                </a:solidFill>
                <a:latin typeface="Times New Roman"/>
                <a:cs typeface="Times New Roman"/>
              </a:rPr>
              <a:t>Today’s PowerPoint</a:t>
            </a:r>
          </a:p>
        </p:txBody>
      </p:sp>
      <p:pic>
        <p:nvPicPr>
          <p:cNvPr id="6" name="Picture 5" descr="Screen Shot 2013-07-29 at 11.47.1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57" y="1188675"/>
            <a:ext cx="4627880" cy="5323840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5291755" y="4007383"/>
            <a:ext cx="3300905" cy="2003950"/>
          </a:xfrm>
          <a:prstGeom prst="wedgeRoundRectCallout">
            <a:avLst>
              <a:gd name="adj1" fmla="val -117624"/>
              <a:gd name="adj2" fmla="val 25407"/>
              <a:gd name="adj3" fmla="val 16667"/>
            </a:avLst>
          </a:prstGeom>
          <a:solidFill>
            <a:srgbClr val="FFFFFF"/>
          </a:solidFill>
          <a:ln w="38100" cap="flat" cmpd="sng" algn="ctr">
            <a:solidFill>
              <a:srgbClr val="008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70000"/>
              </a:lnSpc>
              <a:spcAft>
                <a:spcPts val="180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Click Popular</a:t>
            </a:r>
          </a:p>
          <a:p>
            <a:pPr algn="ctr">
              <a:lnSpc>
                <a:spcPct val="70000"/>
              </a:lnSpc>
              <a:spcAft>
                <a:spcPts val="180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Resources</a:t>
            </a:r>
          </a:p>
          <a:p>
            <a:pPr algn="ctr">
              <a:lnSpc>
                <a:spcPct val="70000"/>
              </a:lnSpc>
              <a:spcAft>
                <a:spcPts val="180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by School</a:t>
            </a:r>
          </a:p>
        </p:txBody>
      </p:sp>
    </p:spTree>
    <p:extLst>
      <p:ext uri="{BB962C8B-B14F-4D97-AF65-F5344CB8AC3E}">
        <p14:creationId xmlns:p14="http://schemas.microsoft.com/office/powerpoint/2010/main" val="422588482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Screen Shot 2012-09-05 at 12.12.0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93" y="231521"/>
            <a:ext cx="5012436" cy="637590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49113" y="719996"/>
            <a:ext cx="1453251" cy="297220"/>
          </a:xfrm>
          <a:prstGeom prst="rect">
            <a:avLst/>
          </a:prstGeom>
          <a:noFill/>
          <a:ln w="57150" cmpd="sng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449114" y="4082571"/>
            <a:ext cx="1391512" cy="297220"/>
          </a:xfrm>
          <a:prstGeom prst="rect">
            <a:avLst/>
          </a:prstGeom>
          <a:noFill/>
          <a:ln w="57150" cmpd="sng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3196655" y="2450139"/>
            <a:ext cx="5585872" cy="1559426"/>
            <a:chOff x="3196655" y="2692712"/>
            <a:chExt cx="5585872" cy="1559426"/>
          </a:xfrm>
        </p:grpSpPr>
        <p:sp>
          <p:nvSpPr>
            <p:cNvPr id="7" name="Rounded Rectangular Callout 6"/>
            <p:cNvSpPr/>
            <p:nvPr/>
          </p:nvSpPr>
          <p:spPr>
            <a:xfrm>
              <a:off x="3196655" y="2692712"/>
              <a:ext cx="5585872" cy="1559426"/>
            </a:xfrm>
            <a:prstGeom prst="wedgeRoundRectCallout">
              <a:avLst>
                <a:gd name="adj1" fmla="val -54175"/>
                <a:gd name="adj2" fmla="val 66360"/>
                <a:gd name="adj3" fmla="val 16667"/>
              </a:avLst>
            </a:prstGeom>
            <a:solidFill>
              <a:schemeClr val="bg1"/>
            </a:solidFill>
            <a:ln w="57150" cmpd="sng">
              <a:solidFill>
                <a:srgbClr val="99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120000"/>
                </a:lnSpc>
              </a:pPr>
              <a:endParaRPr 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3382173" y="3025010"/>
              <a:ext cx="5223104" cy="7990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120000"/>
                </a:lnSpc>
              </a:pPr>
              <a:r>
                <a:rPr lang="en-US" sz="2400" dirty="0">
                  <a:solidFill>
                    <a:prstClr val="black"/>
                  </a:solidFill>
                </a:rPr>
                <a:t>PowerPoint for </a:t>
              </a:r>
            </a:p>
            <a:p>
              <a:pPr lvl="0" algn="ctr">
                <a:lnSpc>
                  <a:spcPct val="120000"/>
                </a:lnSpc>
              </a:pPr>
              <a:r>
                <a:rPr lang="en-US" sz="2400" i="1" dirty="0">
                  <a:solidFill>
                    <a:prstClr val="black"/>
                  </a:solidFill>
                </a:rPr>
                <a:t>Scholarship for Evidence-Based Practice</a:t>
              </a:r>
              <a:endParaRPr lang="en-US" sz="2400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1100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500" dirty="0">
              <a:solidFill>
                <a:srgbClr val="00FFFF"/>
              </a:solidFill>
              <a:latin typeface="Book Antiqua" charset="0"/>
              <a:ea typeface="ＭＳ Ｐゴシック" charset="-128"/>
              <a:cs typeface="ＭＳ Ｐゴシック" charset="-128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500" dirty="0">
              <a:solidFill>
                <a:srgbClr val="00FFFF"/>
              </a:solidFill>
              <a:latin typeface="Book Antiqua" charset="0"/>
              <a:ea typeface="ＭＳ Ｐゴシック" charset="-128"/>
              <a:cs typeface="ＭＳ Ｐゴシック" charset="-128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500" dirty="0">
              <a:solidFill>
                <a:srgbClr val="00FFFF"/>
              </a:solidFill>
              <a:latin typeface="Book Antiqua" charset="0"/>
              <a:ea typeface="ＭＳ Ｐゴシック" charset="-128"/>
              <a:cs typeface="ＭＳ Ｐゴシック" charset="-128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500" dirty="0">
              <a:solidFill>
                <a:srgbClr val="00FFFF"/>
              </a:solidFill>
              <a:latin typeface="Book Antiqua" charset="0"/>
              <a:ea typeface="ＭＳ Ｐゴシック" charset="-128"/>
              <a:cs typeface="ＭＳ Ｐゴシック" charset="-128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500" dirty="0">
              <a:solidFill>
                <a:srgbClr val="00FFFF"/>
              </a:solidFill>
              <a:latin typeface="Book Antiqua" charset="0"/>
              <a:ea typeface="ＭＳ Ｐゴシック" charset="-128"/>
              <a:cs typeface="ＭＳ Ｐゴシック" charset="-128"/>
            </a:endParaRPr>
          </a:p>
          <a:p>
            <a:pPr defTabSz="9144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dirty="0">
                <a:solidFill>
                  <a:srgbClr val="FFFFFF"/>
                </a:solidFill>
                <a:latin typeface="Verdana" charset="0"/>
                <a:ea typeface="Verdana" charset="0"/>
                <a:cs typeface="Verdana" charset="0"/>
              </a:rPr>
              <a:t>   </a:t>
            </a:r>
            <a:endParaRPr lang="en-US" sz="2800" dirty="0">
              <a:solidFill>
                <a:srgbClr val="FFFFFF"/>
              </a:solidFill>
              <a:latin typeface="Verdana"/>
              <a:ea typeface="ＭＳ Ｐゴシック" charset="-128"/>
              <a:cs typeface="Verdana"/>
            </a:endParaRPr>
          </a:p>
          <a:p>
            <a:pPr lvl="2" defTabSz="914400" fontAlgn="base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srgbClr val="FFFFFF"/>
              </a:solidFill>
              <a:latin typeface="Verdana"/>
              <a:ea typeface="ＭＳ Ｐゴシック" charset="-128"/>
              <a:cs typeface="Verdana"/>
            </a:endParaRPr>
          </a:p>
          <a:p>
            <a:pPr lvl="2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srgbClr val="FFFFFF"/>
                </a:solidFill>
                <a:latin typeface="Verdana"/>
                <a:ea typeface="ＭＳ Ｐゴシック" charset="-128"/>
                <a:cs typeface="Verdana"/>
              </a:rPr>
              <a:t> </a:t>
            </a:r>
            <a:endParaRPr lang="en-US" sz="7200" dirty="0">
              <a:solidFill>
                <a:srgbClr val="00FFFF"/>
              </a:solidFill>
              <a:latin typeface="Verdana"/>
              <a:ea typeface="ＭＳ Ｐゴシック" charset="-128"/>
              <a:cs typeface="Verdana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6600CC"/>
              </a:solidFill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04844" y="181436"/>
            <a:ext cx="5361927" cy="846697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en-US" sz="4400" i="1" dirty="0">
                <a:solidFill>
                  <a:prstClr val="white"/>
                </a:solidFill>
                <a:latin typeface="Times New Roman"/>
                <a:cs typeface="Times New Roman"/>
              </a:rPr>
              <a:t>Guides &amp; Tutorials</a:t>
            </a:r>
          </a:p>
        </p:txBody>
      </p:sp>
      <p:pic>
        <p:nvPicPr>
          <p:cNvPr id="13" name="Picture 12" descr="Screen Shot 2013-07-29 at 11.47.1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123" y="1278230"/>
            <a:ext cx="4627880" cy="532384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304700" y="2742884"/>
            <a:ext cx="964139" cy="418040"/>
            <a:chOff x="5715000" y="1371600"/>
            <a:chExt cx="1447800" cy="457200"/>
          </a:xfrm>
        </p:grpSpPr>
        <p:sp>
          <p:nvSpPr>
            <p:cNvPr id="15" name="AutoShape 14"/>
            <p:cNvSpPr>
              <a:spLocks noChangeArrowheads="1"/>
            </p:cNvSpPr>
            <p:nvPr/>
          </p:nvSpPr>
          <p:spPr bwMode="auto">
            <a:xfrm>
              <a:off x="5715000" y="1447800"/>
              <a:ext cx="1447800" cy="304800"/>
            </a:xfrm>
            <a:prstGeom prst="roundRect">
              <a:avLst>
                <a:gd name="adj" fmla="val 16667"/>
              </a:avLst>
            </a:prstGeom>
            <a:noFill/>
            <a:ln w="114300" cmpd="sng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Geneva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6" name="AutoShape 15"/>
            <p:cNvSpPr>
              <a:spLocks noChangeArrowheads="1"/>
            </p:cNvSpPr>
            <p:nvPr/>
          </p:nvSpPr>
          <p:spPr bwMode="auto">
            <a:xfrm>
              <a:off x="5715000" y="1371600"/>
              <a:ext cx="1447800" cy="457200"/>
            </a:xfrm>
            <a:prstGeom prst="roundRect">
              <a:avLst>
                <a:gd name="adj" fmla="val 16667"/>
              </a:avLst>
            </a:prstGeom>
            <a:noFill/>
            <a:ln w="114300">
              <a:solidFill>
                <a:srgbClr val="59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Geneva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33362" y="2599905"/>
            <a:ext cx="3618292" cy="1424370"/>
            <a:chOff x="282208" y="2599905"/>
            <a:chExt cx="3618292" cy="1424370"/>
          </a:xfrm>
        </p:grpSpPr>
        <p:sp>
          <p:nvSpPr>
            <p:cNvPr id="18" name="Rounded Rectangular Callout 17"/>
            <p:cNvSpPr/>
            <p:nvPr/>
          </p:nvSpPr>
          <p:spPr>
            <a:xfrm>
              <a:off x="282208" y="2599905"/>
              <a:ext cx="3618292" cy="1424370"/>
            </a:xfrm>
            <a:prstGeom prst="wedgeRoundRectCallout">
              <a:avLst>
                <a:gd name="adj1" fmla="val 59048"/>
                <a:gd name="adj2" fmla="val -23772"/>
                <a:gd name="adj3" fmla="val 16667"/>
              </a:avLst>
            </a:prstGeom>
            <a:solidFill>
              <a:srgbClr val="FFFFFF"/>
            </a:solidFill>
            <a:ln w="762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Aft>
                  <a:spcPts val="1800"/>
                </a:spcAft>
                <a:defRPr/>
              </a:pPr>
              <a:endParaRPr lang="en-US" sz="26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490071" y="2782591"/>
              <a:ext cx="3215142" cy="1072750"/>
              <a:chOff x="490071" y="2802751"/>
              <a:chExt cx="3215142" cy="1072750"/>
            </a:xfrm>
          </p:grpSpPr>
          <p:sp>
            <p:nvSpPr>
              <p:cNvPr id="20" name="Rectangle 19"/>
              <p:cNvSpPr/>
              <p:nvPr/>
            </p:nvSpPr>
            <p:spPr bwMode="auto">
              <a:xfrm>
                <a:off x="1452044" y="2802751"/>
                <a:ext cx="1290088" cy="538522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200" dirty="0">
                    <a:solidFill>
                      <a:srgbClr val="000000"/>
                    </a:solidFill>
                    <a:latin typeface="Verdana" charset="0"/>
                    <a:ea typeface="ＭＳ Ｐゴシック" charset="0"/>
                    <a:cs typeface="Verdana" charset="0"/>
                  </a:rPr>
                  <a:t>Click</a:t>
                </a:r>
                <a:endParaRPr lang="en-US" sz="3200" dirty="0">
                  <a:solidFill>
                    <a:srgbClr val="000000"/>
                  </a:solidFill>
                  <a:latin typeface="Geneva" pitchFamily="-111" charset="0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 bwMode="auto">
              <a:xfrm>
                <a:off x="490071" y="3391673"/>
                <a:ext cx="3215142" cy="483828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>
                  <a:spcAft>
                    <a:spcPts val="1800"/>
                  </a:spcAft>
                  <a:defRPr/>
                </a:pPr>
                <a:r>
                  <a:rPr lang="en-US" sz="2600" dirty="0">
                    <a:solidFill>
                      <a:srgbClr val="CC0000"/>
                    </a:solidFill>
                    <a:latin typeface="Verdana" charset="0"/>
                    <a:ea typeface="ＭＳ Ｐゴシック" charset="0"/>
                    <a:cs typeface="Verdana" charset="0"/>
                  </a:rPr>
                  <a:t>Guides &amp; Tutorials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221553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Screen Shot 2013-07-29 at 6.36.2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33" y="367196"/>
            <a:ext cx="6636766" cy="41544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28612" y="1725833"/>
            <a:ext cx="1883629" cy="313048"/>
          </a:xfrm>
          <a:prstGeom prst="rect">
            <a:avLst/>
          </a:prstGeom>
          <a:noFill/>
          <a:ln w="38100" cmpd="sng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898047" y="500414"/>
            <a:ext cx="5998272" cy="6144969"/>
            <a:chOff x="2898047" y="500414"/>
            <a:chExt cx="5998272" cy="6144969"/>
          </a:xfrm>
        </p:grpSpPr>
        <p:sp>
          <p:nvSpPr>
            <p:cNvPr id="8" name="Rounded Rectangular Callout 7"/>
            <p:cNvSpPr/>
            <p:nvPr/>
          </p:nvSpPr>
          <p:spPr>
            <a:xfrm>
              <a:off x="2898047" y="4728465"/>
              <a:ext cx="3179762" cy="1610780"/>
            </a:xfrm>
            <a:prstGeom prst="wedgeRoundRectCallout">
              <a:avLst>
                <a:gd name="adj1" fmla="val 83675"/>
                <a:gd name="adj2" fmla="val -96086"/>
                <a:gd name="adj3" fmla="val 16667"/>
              </a:avLst>
            </a:prstGeom>
            <a:solidFill>
              <a:srgbClr val="FFFFFF"/>
            </a:solidFill>
            <a:ln w="41275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20000"/>
                </a:lnSpc>
                <a:spcAft>
                  <a:spcPts val="3000"/>
                </a:spcAft>
                <a:defRPr/>
              </a:pPr>
              <a:r>
                <a:rPr lang="en-US" sz="28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Scroll to </a:t>
              </a:r>
              <a:r>
                <a:rPr lang="en-US" sz="2800" i="1" dirty="0">
                  <a:solidFill>
                    <a:srgbClr val="CC0000"/>
                  </a:solidFill>
                  <a:latin typeface="Verdana" charset="0"/>
                  <a:ea typeface="ＭＳ Ｐゴシック" charset="0"/>
                  <a:cs typeface="Verdana" charset="0"/>
                </a:rPr>
                <a:t>Databases</a:t>
              </a: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7237191" y="500414"/>
              <a:ext cx="1659128" cy="6144969"/>
              <a:chOff x="7237191" y="500414"/>
              <a:chExt cx="1659128" cy="6144969"/>
            </a:xfrm>
          </p:grpSpPr>
          <p:pic>
            <p:nvPicPr>
              <p:cNvPr id="5" name="Picture 4" descr="Screen Shot 2013-07-29 at 6.37.28 PM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37191" y="511283"/>
                <a:ext cx="1659128" cy="6134100"/>
              </a:xfrm>
              <a:prstGeom prst="rect">
                <a:avLst/>
              </a:prstGeom>
            </p:spPr>
          </p:pic>
          <p:sp>
            <p:nvSpPr>
              <p:cNvPr id="9" name="Rectangle 8"/>
              <p:cNvSpPr/>
              <p:nvPr/>
            </p:nvSpPr>
            <p:spPr>
              <a:xfrm>
                <a:off x="7237191" y="500414"/>
                <a:ext cx="563112" cy="207766"/>
              </a:xfrm>
              <a:prstGeom prst="rect">
                <a:avLst/>
              </a:prstGeom>
              <a:noFill/>
              <a:ln w="38100" cmpd="sng">
                <a:solidFill>
                  <a:srgbClr val="3366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4588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Screen Shot 2013-07-29 at 11.47.1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27" y="1231948"/>
            <a:ext cx="4627880" cy="5323840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702117" y="320919"/>
            <a:ext cx="3635375" cy="701697"/>
          </a:xfrm>
          <a:prstGeom prst="wedgeRoundRectCallout">
            <a:avLst>
              <a:gd name="adj1" fmla="val -50261"/>
              <a:gd name="adj2" fmla="val 10190"/>
              <a:gd name="adj3" fmla="val 16667"/>
            </a:avLst>
          </a:prstGeom>
          <a:solidFill>
            <a:schemeClr val="bg1"/>
          </a:solidFill>
          <a:ln w="38100" cap="flat" cmpd="sng" algn="ctr">
            <a:solidFill>
              <a:srgbClr val="A7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900" dirty="0" err="1">
                <a:solidFill>
                  <a:schemeClr val="tx1"/>
                </a:solidFill>
                <a:latin typeface="Verdana"/>
                <a:cs typeface="Verdana"/>
              </a:rPr>
              <a:t>www.ttuhsc.edu</a:t>
            </a:r>
            <a:r>
              <a:rPr lang="en-US" sz="1900" dirty="0">
                <a:solidFill>
                  <a:schemeClr val="tx1"/>
                </a:solidFill>
                <a:latin typeface="Verdana"/>
                <a:cs typeface="Verdana"/>
              </a:rPr>
              <a:t>/libraries</a:t>
            </a:r>
          </a:p>
        </p:txBody>
      </p:sp>
      <p:pic>
        <p:nvPicPr>
          <p:cNvPr id="9" name="Picture 8" descr="Screen Shot 2012-09-07 at 5.18.4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486" y="4508908"/>
            <a:ext cx="3657600" cy="1219200"/>
          </a:xfrm>
          <a:prstGeom prst="rect">
            <a:avLst/>
          </a:prstGeom>
          <a:ln w="38100" cmpd="sng">
            <a:solidFill>
              <a:srgbClr val="E6E6E6"/>
            </a:solidFill>
          </a:ln>
        </p:spPr>
      </p:pic>
      <p:grpSp>
        <p:nvGrpSpPr>
          <p:cNvPr id="13" name="Group 12"/>
          <p:cNvGrpSpPr/>
          <p:nvPr/>
        </p:nvGrpSpPr>
        <p:grpSpPr>
          <a:xfrm>
            <a:off x="5270500" y="1757844"/>
            <a:ext cx="3454400" cy="2036282"/>
            <a:chOff x="5270500" y="1757844"/>
            <a:chExt cx="3454400" cy="2036282"/>
          </a:xfrm>
        </p:grpSpPr>
        <p:sp>
          <p:nvSpPr>
            <p:cNvPr id="10" name="Rounded Rectangular Callout 9"/>
            <p:cNvSpPr/>
            <p:nvPr/>
          </p:nvSpPr>
          <p:spPr>
            <a:xfrm>
              <a:off x="5270500" y="1757844"/>
              <a:ext cx="3454400" cy="2036282"/>
            </a:xfrm>
            <a:prstGeom prst="wedgeRoundRectCallout">
              <a:avLst>
                <a:gd name="adj1" fmla="val -38206"/>
                <a:gd name="adj2" fmla="val 99439"/>
                <a:gd name="adj3" fmla="val 16667"/>
              </a:avLst>
            </a:prstGeom>
            <a:solidFill>
              <a:srgbClr val="FFFFFF"/>
            </a:solidFill>
            <a:ln w="38100" cap="flat" cmpd="sng" algn="ctr">
              <a:solidFill>
                <a:srgbClr val="57B1D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20000"/>
                </a:lnSpc>
                <a:spcAft>
                  <a:spcPts val="1800"/>
                </a:spcAft>
                <a:defRPr/>
              </a:pPr>
              <a:endParaRPr lang="en-US" sz="28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403407" y="1917700"/>
              <a:ext cx="3147312" cy="1676400"/>
            </a:xfrm>
            <a:prstGeom prst="rect">
              <a:avLst/>
            </a:prstGeom>
            <a:solidFill>
              <a:schemeClr val="bg1"/>
            </a:solidFill>
            <a:ln w="127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r>
                <a:rPr lang="en-US" sz="3000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Fill out the form to email us a question!</a:t>
              </a:r>
              <a:endParaRPr lang="en-US" sz="3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77591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9" name="Picture 8" descr="Screen Shot 2013-07-29 at 11.47.1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61" y="707517"/>
            <a:ext cx="5090668" cy="5856224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1064387" y="261443"/>
            <a:ext cx="3635375" cy="701697"/>
          </a:xfrm>
          <a:prstGeom prst="wedgeRoundRectCallout">
            <a:avLst>
              <a:gd name="adj1" fmla="val -50261"/>
              <a:gd name="adj2" fmla="val 10190"/>
              <a:gd name="adj3" fmla="val 16667"/>
            </a:avLst>
          </a:prstGeom>
          <a:solidFill>
            <a:schemeClr val="bg1"/>
          </a:solidFill>
          <a:ln w="38100" cap="flat" cmpd="sng" algn="ctr">
            <a:solidFill>
              <a:srgbClr val="A7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900" dirty="0" err="1">
                <a:solidFill>
                  <a:schemeClr val="tx1"/>
                </a:solidFill>
                <a:latin typeface="Verdana"/>
                <a:cs typeface="Verdana"/>
              </a:rPr>
              <a:t>www.ttuhsc.edu</a:t>
            </a:r>
            <a:r>
              <a:rPr lang="en-US" sz="1900" dirty="0">
                <a:solidFill>
                  <a:schemeClr val="tx1"/>
                </a:solidFill>
                <a:latin typeface="Verdana"/>
                <a:cs typeface="Verdana"/>
              </a:rPr>
              <a:t>/libraries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3441242" y="2630488"/>
            <a:ext cx="5299590" cy="922337"/>
          </a:xfrm>
          <a:prstGeom prst="wedgeRoundRectCallout">
            <a:avLst>
              <a:gd name="adj1" fmla="val -49923"/>
              <a:gd name="adj2" fmla="val -19843"/>
              <a:gd name="adj3" fmla="val 16667"/>
            </a:avLst>
          </a:prstGeom>
          <a:solidFill>
            <a:srgbClr val="0080FF"/>
          </a:solidFill>
          <a:ln w="28575" cmpd="sng">
            <a:solidFill>
              <a:srgbClr val="008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prstClr val="white"/>
                </a:solidFill>
                <a:latin typeface="Calibri"/>
                <a:ea typeface="ＭＳ Ｐゴシック" charset="-128"/>
                <a:cs typeface="ＭＳ Ｐゴシック" charset="-128"/>
              </a:rPr>
              <a:t>D</a:t>
            </a:r>
            <a:r>
              <a:rPr lang="en-US" sz="3600" dirty="0" smtClean="0">
                <a:solidFill>
                  <a:prstClr val="white"/>
                </a:solidFill>
                <a:latin typeface="Calibri"/>
                <a:ea typeface="ＭＳ Ｐゴシック" charset="-128"/>
                <a:cs typeface="ＭＳ Ｐゴシック" charset="-128"/>
              </a:rPr>
              <a:t>ownload </a:t>
            </a:r>
            <a:r>
              <a:rPr lang="en-US" sz="3600" dirty="0" err="1">
                <a:solidFill>
                  <a:prstClr val="white"/>
                </a:solidFill>
                <a:latin typeface="Calibri"/>
                <a:ea typeface="ＭＳ Ｐゴシック" charset="-128"/>
                <a:cs typeface="ＭＳ Ｐゴシック" charset="-128"/>
              </a:rPr>
              <a:t>TeamViewer</a:t>
            </a:r>
            <a:r>
              <a:rPr lang="en-US" sz="3600" dirty="0">
                <a:solidFill>
                  <a:prstClr val="white"/>
                </a:solidFill>
                <a:latin typeface="Calibri"/>
                <a:ea typeface="ＭＳ Ｐゴシック" charset="-128"/>
                <a:cs typeface="ＭＳ Ｐゴシック" charset="-128"/>
              </a:rPr>
              <a:t> </a:t>
            </a:r>
          </a:p>
        </p:txBody>
      </p:sp>
      <p:sp>
        <p:nvSpPr>
          <p:cNvPr id="12" name="Down Arrow 11"/>
          <p:cNvSpPr/>
          <p:nvPr/>
        </p:nvSpPr>
        <p:spPr>
          <a:xfrm rot="5400000">
            <a:off x="6366997" y="4024214"/>
            <a:ext cx="692832" cy="2363787"/>
          </a:xfrm>
          <a:prstGeom prst="downArrow">
            <a:avLst>
              <a:gd name="adj1" fmla="val 50000"/>
              <a:gd name="adj2" fmla="val 59804"/>
            </a:avLst>
          </a:prstGeom>
          <a:solidFill>
            <a:srgbClr val="0080FF"/>
          </a:solidFill>
          <a:ln>
            <a:solidFill>
              <a:srgbClr val="008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12" descr="Screen Shot 2012-09-07 at 5.19.0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279900"/>
            <a:ext cx="4384282" cy="1739900"/>
          </a:xfrm>
          <a:prstGeom prst="rect">
            <a:avLst/>
          </a:prstGeom>
          <a:ln w="28575" cmpd="sng">
            <a:solidFill>
              <a:srgbClr val="E6E6E6"/>
            </a:solidFill>
          </a:ln>
        </p:spPr>
      </p:pic>
    </p:spTree>
    <p:extLst>
      <p:ext uri="{BB962C8B-B14F-4D97-AF65-F5344CB8AC3E}">
        <p14:creationId xmlns:p14="http://schemas.microsoft.com/office/powerpoint/2010/main" val="3024242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5" name="Picture 4" descr="Screen Shot 2013-09-06 at 6.51.29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1" t="2" r="13330" b="35277"/>
          <a:stretch/>
        </p:blipFill>
        <p:spPr>
          <a:xfrm>
            <a:off x="166959" y="1887763"/>
            <a:ext cx="4114800" cy="454542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148805" y="377980"/>
            <a:ext cx="6844018" cy="1131722"/>
            <a:chOff x="1148805" y="377980"/>
            <a:chExt cx="6844018" cy="1131722"/>
          </a:xfrm>
        </p:grpSpPr>
        <p:sp>
          <p:nvSpPr>
            <p:cNvPr id="4" name="Rectangle 3"/>
            <p:cNvSpPr/>
            <p:nvPr/>
          </p:nvSpPr>
          <p:spPr>
            <a:xfrm>
              <a:off x="1148805" y="377980"/>
              <a:ext cx="6844018" cy="1131722"/>
            </a:xfrm>
            <a:prstGeom prst="rect">
              <a:avLst/>
            </a:prstGeom>
            <a:solidFill>
              <a:schemeClr val="bg1"/>
            </a:solidFill>
            <a:ln w="57150" cmpd="sng">
              <a:solidFill>
                <a:srgbClr val="66CCC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2205562" y="488431"/>
              <a:ext cx="4724639" cy="528404"/>
            </a:xfrm>
            <a:prstGeom prst="rect">
              <a:avLst/>
            </a:prstGeom>
            <a:noFill/>
            <a:ln w="127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dirty="0" smtClean="0">
                  <a:solidFill>
                    <a:prstClr val="black"/>
                  </a:solidFill>
                </a:rPr>
                <a:t>In adult patients with headache recurrence,</a:t>
              </a:r>
              <a:endParaRPr lang="en-US" sz="2000" dirty="0">
                <a:solidFill>
                  <a:prstClr val="black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358790" y="896935"/>
              <a:ext cx="6418038" cy="523952"/>
            </a:xfrm>
            <a:prstGeom prst="rect">
              <a:avLst/>
            </a:prstGeom>
            <a:noFill/>
            <a:ln w="127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dirty="0" smtClean="0">
                  <a:solidFill>
                    <a:prstClr val="black"/>
                  </a:solidFill>
                </a:rPr>
                <a:t>is sumatriptan or naproxen the most effective drug therapy?</a:t>
              </a:r>
              <a:endParaRPr lang="en-US" sz="2000" dirty="0">
                <a:solidFill>
                  <a:prstClr val="black"/>
                </a:solidFill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4351653" y="3174805"/>
            <a:ext cx="438598" cy="389625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3200" dirty="0" smtClean="0">
                <a:solidFill>
                  <a:srgbClr val="00CCCC"/>
                </a:solidFill>
                <a:latin typeface="Bookman Old Style"/>
                <a:cs typeface="Bookman Old Style"/>
              </a:rPr>
              <a:t>P</a:t>
            </a:r>
            <a:endParaRPr lang="en-US" sz="3200" dirty="0">
              <a:solidFill>
                <a:srgbClr val="00CCCC"/>
              </a:solidFill>
              <a:latin typeface="Bookman Old Style"/>
              <a:cs typeface="Bookman Old Style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4875618" y="3134862"/>
            <a:ext cx="4085216" cy="452194"/>
            <a:chOff x="4875618" y="3134862"/>
            <a:chExt cx="4085216" cy="452194"/>
          </a:xfrm>
        </p:grpSpPr>
        <p:sp>
          <p:nvSpPr>
            <p:cNvPr id="13" name="Rectangle 12"/>
            <p:cNvSpPr/>
            <p:nvPr/>
          </p:nvSpPr>
          <p:spPr>
            <a:xfrm>
              <a:off x="4875618" y="3134862"/>
              <a:ext cx="4085216" cy="452194"/>
            </a:xfrm>
            <a:prstGeom prst="rect">
              <a:avLst/>
            </a:prstGeom>
            <a:solidFill>
              <a:schemeClr val="bg1"/>
            </a:solidFill>
            <a:ln w="38100" cmpd="sng">
              <a:solidFill>
                <a:srgbClr val="66CCC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915664" y="3170789"/>
              <a:ext cx="4009646" cy="380743"/>
            </a:xfrm>
            <a:prstGeom prst="rect">
              <a:avLst/>
            </a:prstGeom>
            <a:noFill/>
            <a:ln w="127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90000"/>
                </a:lnSpc>
              </a:pPr>
              <a:r>
                <a:rPr lang="en-US" dirty="0" smtClean="0">
                  <a:solidFill>
                    <a:prstClr val="black"/>
                  </a:solidFill>
                </a:rPr>
                <a:t>adult patients with headache recurrence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4349647" y="3697614"/>
            <a:ext cx="437175" cy="389625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3200" dirty="0" smtClean="0">
                <a:solidFill>
                  <a:srgbClr val="00CCCC"/>
                </a:solidFill>
                <a:latin typeface="Bookman Old Style"/>
                <a:cs typeface="Bookman Old Style"/>
              </a:rPr>
              <a:t>I</a:t>
            </a:r>
            <a:endParaRPr lang="en-US" sz="3200" dirty="0">
              <a:solidFill>
                <a:srgbClr val="00CCCC"/>
              </a:solidFill>
              <a:latin typeface="Bookman Old Style"/>
              <a:cs typeface="Bookman Old Style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342611" y="4224928"/>
            <a:ext cx="435752" cy="389625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0000"/>
              </a:lnSpc>
            </a:pPr>
            <a:r>
              <a:rPr lang="en-US" sz="3200" dirty="0" smtClean="0">
                <a:solidFill>
                  <a:srgbClr val="00CCCC"/>
                </a:solidFill>
                <a:latin typeface="Bookman Old Style"/>
                <a:cs typeface="Bookman Old Style"/>
              </a:rPr>
              <a:t>C</a:t>
            </a:r>
            <a:endParaRPr lang="en-US" sz="3200" dirty="0">
              <a:solidFill>
                <a:srgbClr val="00CCCC"/>
              </a:solidFill>
              <a:latin typeface="Bookman Old Style"/>
              <a:cs typeface="Bookman Old Style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343612" y="4749600"/>
            <a:ext cx="434329" cy="389625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0000"/>
              </a:lnSpc>
            </a:pPr>
            <a:r>
              <a:rPr lang="en-US" sz="3200" dirty="0" smtClean="0">
                <a:solidFill>
                  <a:srgbClr val="00CCCC"/>
                </a:solidFill>
                <a:latin typeface="Bookman Old Style"/>
                <a:cs typeface="Bookman Old Style"/>
              </a:rPr>
              <a:t>O</a:t>
            </a:r>
            <a:endParaRPr lang="en-US" sz="3200" dirty="0">
              <a:solidFill>
                <a:srgbClr val="00CCCC"/>
              </a:solidFill>
              <a:latin typeface="Bookman Old Style"/>
              <a:cs typeface="Bookman Old Style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4868160" y="3669145"/>
            <a:ext cx="1419522" cy="452194"/>
            <a:chOff x="4868160" y="3669145"/>
            <a:chExt cx="1419522" cy="452194"/>
          </a:xfrm>
        </p:grpSpPr>
        <p:sp>
          <p:nvSpPr>
            <p:cNvPr id="26" name="Rectangle 25"/>
            <p:cNvSpPr/>
            <p:nvPr/>
          </p:nvSpPr>
          <p:spPr>
            <a:xfrm>
              <a:off x="4868160" y="3669145"/>
              <a:ext cx="1419522" cy="452194"/>
            </a:xfrm>
            <a:prstGeom prst="rect">
              <a:avLst/>
            </a:prstGeom>
            <a:solidFill>
              <a:schemeClr val="bg1"/>
            </a:solidFill>
            <a:ln w="38100" cmpd="sng">
              <a:solidFill>
                <a:srgbClr val="66CCC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890444" y="3705072"/>
              <a:ext cx="1379476" cy="380743"/>
            </a:xfrm>
            <a:prstGeom prst="rect">
              <a:avLst/>
            </a:prstGeom>
            <a:noFill/>
            <a:ln w="127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90000"/>
                </a:lnSpc>
              </a:pPr>
              <a:r>
                <a:rPr lang="en-US" dirty="0" smtClean="0">
                  <a:solidFill>
                    <a:prstClr val="black"/>
                  </a:solidFill>
                </a:rPr>
                <a:t>sumatriptan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878465" y="4194547"/>
            <a:ext cx="1178314" cy="452194"/>
            <a:chOff x="4878465" y="4194547"/>
            <a:chExt cx="1178314" cy="452194"/>
          </a:xfrm>
        </p:grpSpPr>
        <p:sp>
          <p:nvSpPr>
            <p:cNvPr id="28" name="Rectangle 27"/>
            <p:cNvSpPr/>
            <p:nvPr/>
          </p:nvSpPr>
          <p:spPr>
            <a:xfrm>
              <a:off x="4878465" y="4194547"/>
              <a:ext cx="1178314" cy="452194"/>
            </a:xfrm>
            <a:prstGeom prst="rect">
              <a:avLst/>
            </a:prstGeom>
            <a:solidFill>
              <a:schemeClr val="bg1"/>
            </a:solidFill>
            <a:ln w="38100" cmpd="sng">
              <a:solidFill>
                <a:srgbClr val="66CCC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927391" y="4230474"/>
              <a:ext cx="1076102" cy="380743"/>
            </a:xfrm>
            <a:prstGeom prst="rect">
              <a:avLst/>
            </a:prstGeom>
            <a:noFill/>
            <a:ln w="127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en-US" dirty="0" smtClean="0">
                  <a:solidFill>
                    <a:prstClr val="black"/>
                  </a:solidFill>
                </a:rPr>
                <a:t>naproxen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4885930" y="4724877"/>
            <a:ext cx="3160171" cy="452194"/>
            <a:chOff x="4734953" y="5257737"/>
            <a:chExt cx="3160171" cy="452194"/>
          </a:xfrm>
        </p:grpSpPr>
        <p:sp>
          <p:nvSpPr>
            <p:cNvPr id="30" name="Rectangle 29"/>
            <p:cNvSpPr/>
            <p:nvPr/>
          </p:nvSpPr>
          <p:spPr>
            <a:xfrm>
              <a:off x="4734953" y="5257737"/>
              <a:ext cx="3160171" cy="452194"/>
            </a:xfrm>
            <a:prstGeom prst="rect">
              <a:avLst/>
            </a:prstGeom>
            <a:solidFill>
              <a:schemeClr val="bg1"/>
            </a:solidFill>
            <a:ln w="38100" cmpd="sng">
              <a:solidFill>
                <a:srgbClr val="66CCC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4757238" y="5284783"/>
              <a:ext cx="3137886" cy="380743"/>
            </a:xfrm>
            <a:prstGeom prst="rect">
              <a:avLst/>
            </a:prstGeom>
            <a:noFill/>
            <a:ln w="127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90000"/>
                </a:lnSpc>
              </a:pPr>
              <a:r>
                <a:rPr lang="en-US" dirty="0" smtClean="0">
                  <a:solidFill>
                    <a:prstClr val="black"/>
                  </a:solidFill>
                </a:rPr>
                <a:t>the most effective drug therapy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6913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 animBg="1"/>
      <p:bldP spid="21" grpId="0" animBg="1"/>
      <p:bldP spid="22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Up-Down Arrow 15"/>
          <p:cNvSpPr/>
          <p:nvPr/>
        </p:nvSpPr>
        <p:spPr>
          <a:xfrm rot="18676980">
            <a:off x="3648076" y="2484437"/>
            <a:ext cx="1371600" cy="2314575"/>
          </a:xfrm>
          <a:prstGeom prst="upDownArrow">
            <a:avLst>
              <a:gd name="adj1" fmla="val 28067"/>
              <a:gd name="adj2" fmla="val 35922"/>
            </a:avLst>
          </a:prstGeom>
          <a:solidFill>
            <a:srgbClr val="008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5167313" y="401638"/>
            <a:ext cx="3290887" cy="2185987"/>
          </a:xfrm>
          <a:prstGeom prst="round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 dirty="0">
              <a:solidFill>
                <a:prstClr val="white"/>
              </a:solidFill>
              <a:latin typeface="Calibri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prstClr val="white"/>
                </a:solidFill>
                <a:latin typeface="Calibri"/>
              </a:rPr>
              <a:t>Call your TTUHSC Librarian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105400" y="3424238"/>
            <a:ext cx="4232275" cy="3352800"/>
            <a:chOff x="5105400" y="3424238"/>
            <a:chExt cx="4232275" cy="3352800"/>
          </a:xfrm>
        </p:grpSpPr>
        <p:pic>
          <p:nvPicPr>
            <p:cNvPr id="15367" name="Picture 3" descr="computer laptop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5400" y="3424238"/>
              <a:ext cx="3353049" cy="3352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9" name="Picture 4" descr="cell phon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151" y="5100638"/>
              <a:ext cx="1676524" cy="167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2" descr="Screen Shot 2012-09-05 at 12.00.54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9828" y="4196575"/>
              <a:ext cx="1255903" cy="1459865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</p:grpSp>
      <p:grpSp>
        <p:nvGrpSpPr>
          <p:cNvPr id="5" name="Group 4"/>
          <p:cNvGrpSpPr/>
          <p:nvPr/>
        </p:nvGrpSpPr>
        <p:grpSpPr>
          <a:xfrm>
            <a:off x="50800" y="609600"/>
            <a:ext cx="4279900" cy="3022600"/>
            <a:chOff x="50800" y="609600"/>
            <a:chExt cx="4279900" cy="3022600"/>
          </a:xfrm>
        </p:grpSpPr>
        <p:grpSp>
          <p:nvGrpSpPr>
            <p:cNvPr id="15362" name="Group 7"/>
            <p:cNvGrpSpPr>
              <a:grpSpLocks/>
            </p:cNvGrpSpPr>
            <p:nvPr/>
          </p:nvGrpSpPr>
          <p:grpSpPr bwMode="auto">
            <a:xfrm>
              <a:off x="50800" y="609600"/>
              <a:ext cx="4279900" cy="3022600"/>
              <a:chOff x="50037" y="609600"/>
              <a:chExt cx="4280663" cy="3023330"/>
            </a:xfrm>
          </p:grpSpPr>
          <p:pic>
            <p:nvPicPr>
              <p:cNvPr id="15370" name="Picture 2" descr="complete computer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037" y="609600"/>
                <a:ext cx="3023330" cy="3023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71" name="Picture 6" descr="phone.WMF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95600" y="1295401"/>
                <a:ext cx="1435100" cy="14150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5" name="Picture 14" descr="Screen Shot 2012-09-05 at 12.00.54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66276">
              <a:off x="1941096" y="1080338"/>
              <a:ext cx="685038" cy="79629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52630049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 descr="Screen shot 2011-02-15 at 2.30.51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6" b="1681"/>
          <a:stretch/>
        </p:blipFill>
        <p:spPr bwMode="auto">
          <a:xfrm>
            <a:off x="2404482" y="1079064"/>
            <a:ext cx="6210300" cy="4892040"/>
          </a:xfrm>
          <a:prstGeom prst="rect">
            <a:avLst/>
          </a:prstGeom>
          <a:noFill/>
          <a:ln w="28575">
            <a:solidFill>
              <a:srgbClr val="6666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4" name="TextBox 1"/>
          <p:cNvSpPr txBox="1">
            <a:spLocks noChangeArrowheads="1"/>
          </p:cNvSpPr>
          <p:nvPr/>
        </p:nvSpPr>
        <p:spPr bwMode="auto">
          <a:xfrm>
            <a:off x="309777" y="2453154"/>
            <a:ext cx="173037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3366FF"/>
                </a:solidFill>
              </a:rPr>
              <a:t>Double click the icon and </a:t>
            </a:r>
            <a:r>
              <a:rPr lang="en-US" dirty="0">
                <a:solidFill>
                  <a:srgbClr val="3366FF"/>
                </a:solidFill>
              </a:rPr>
              <a:t>f</a:t>
            </a:r>
            <a:r>
              <a:rPr lang="en-US" dirty="0" smtClean="0">
                <a:solidFill>
                  <a:srgbClr val="3366FF"/>
                </a:solidFill>
              </a:rPr>
              <a:t>ollow the directions</a:t>
            </a:r>
            <a:endParaRPr lang="en-US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493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2" descr="Screen shot 2011-02-15 at 3.13.2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27" y="1036336"/>
            <a:ext cx="5511800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253897" y="188412"/>
            <a:ext cx="6125350" cy="2353269"/>
            <a:chOff x="253897" y="188412"/>
            <a:chExt cx="6125350" cy="2353269"/>
          </a:xfrm>
        </p:grpSpPr>
        <p:sp>
          <p:nvSpPr>
            <p:cNvPr id="21505" name="TextBox 11"/>
            <p:cNvSpPr txBox="1">
              <a:spLocks noChangeArrowheads="1"/>
            </p:cNvSpPr>
            <p:nvPr/>
          </p:nvSpPr>
          <p:spPr bwMode="auto">
            <a:xfrm>
              <a:off x="253897" y="188412"/>
              <a:ext cx="612535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dirty="0" smtClean="0"/>
                <a:t>Give </a:t>
              </a:r>
              <a:r>
                <a:rPr lang="en-US" dirty="0"/>
                <a:t>the password </a:t>
              </a:r>
              <a:r>
                <a:rPr lang="en-US" dirty="0" smtClean="0"/>
                <a:t>to the librarian to enter.</a:t>
              </a:r>
              <a:endParaRPr lang="en-US" dirty="0"/>
            </a:p>
          </p:txBody>
        </p:sp>
        <p:sp>
          <p:nvSpPr>
            <p:cNvPr id="4" name="Up Arrow 3"/>
            <p:cNvSpPr/>
            <p:nvPr/>
          </p:nvSpPr>
          <p:spPr>
            <a:xfrm rot="12122242">
              <a:off x="3973964" y="695947"/>
              <a:ext cx="593001" cy="1845734"/>
            </a:xfrm>
            <a:prstGeom prst="upArrow">
              <a:avLst>
                <a:gd name="adj1" fmla="val 50000"/>
                <a:gd name="adj2" fmla="val 64813"/>
              </a:avLst>
            </a:prstGeom>
            <a:solidFill>
              <a:srgbClr val="800000"/>
            </a:solidFill>
            <a:ln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55514" y="2903355"/>
            <a:ext cx="8523697" cy="1604853"/>
            <a:chOff x="155514" y="2903355"/>
            <a:chExt cx="8523697" cy="1604853"/>
          </a:xfrm>
        </p:grpSpPr>
        <p:sp>
          <p:nvSpPr>
            <p:cNvPr id="7" name="TextBox 11"/>
            <p:cNvSpPr txBox="1">
              <a:spLocks noChangeArrowheads="1"/>
            </p:cNvSpPr>
            <p:nvPr/>
          </p:nvSpPr>
          <p:spPr bwMode="auto">
            <a:xfrm>
              <a:off x="155514" y="4046543"/>
              <a:ext cx="852369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dirty="0" smtClean="0"/>
                <a:t>After logging on, the librarian can see your computer screen!</a:t>
              </a:r>
              <a:endParaRPr lang="en-US" dirty="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4701503" y="2903355"/>
              <a:ext cx="1839716" cy="691048"/>
              <a:chOff x="4338638" y="3957276"/>
              <a:chExt cx="1839716" cy="691048"/>
            </a:xfrm>
          </p:grpSpPr>
          <p:sp>
            <p:nvSpPr>
              <p:cNvPr id="2" name="Rounded Rectangle 1"/>
              <p:cNvSpPr/>
              <p:nvPr/>
            </p:nvSpPr>
            <p:spPr>
              <a:xfrm rot="5400000">
                <a:off x="4912972" y="3382942"/>
                <a:ext cx="691048" cy="1839716"/>
              </a:xfrm>
              <a:prstGeom prst="roundRect">
                <a:avLst/>
              </a:prstGeom>
              <a:gradFill flip="none" rotWithShape="1">
                <a:gsLst>
                  <a:gs pos="0">
                    <a:srgbClr val="99CCFF"/>
                  </a:gs>
                  <a:gs pos="100000">
                    <a:srgbClr val="99CCFF"/>
                  </a:gs>
                  <a:gs pos="50000">
                    <a:srgbClr val="3F80CD"/>
                  </a:gs>
                </a:gsLst>
                <a:lin ang="0" scaled="1"/>
                <a:tileRect/>
              </a:gradFill>
              <a:ln w="12700" cmpd="sng">
                <a:solidFill>
                  <a:srgbClr val="66666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en-US" sz="32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4553098" y="4078080"/>
                <a:ext cx="1408264" cy="44928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80000"/>
                  </a:lnSpc>
                </a:pPr>
                <a:r>
                  <a:rPr lang="en-US" sz="3200" dirty="0" smtClean="0">
                    <a:solidFill>
                      <a:schemeClr val="tx1"/>
                    </a:solidFill>
                  </a:rPr>
                  <a:t>Log On</a:t>
                </a:r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919152" y="4655328"/>
            <a:ext cx="7133012" cy="898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en-US" dirty="0" smtClean="0"/>
              <a:t>At the end of the session after logging off, </a:t>
            </a:r>
          </a:p>
          <a:p>
            <a:pPr eaLnBrk="1" hangingPunct="1">
              <a:lnSpc>
                <a:spcPct val="110000"/>
              </a:lnSpc>
            </a:pPr>
            <a:r>
              <a:rPr lang="en-US" dirty="0" smtClean="0"/>
              <a:t>the librarian will not have access to your computer!  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339991" y="5709088"/>
            <a:ext cx="4271549" cy="898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en-US" dirty="0" err="1" smtClean="0"/>
              <a:t>TeamViewer</a:t>
            </a:r>
            <a:r>
              <a:rPr lang="en-US" dirty="0" smtClean="0"/>
              <a:t> generates a new password each time it is used!</a:t>
            </a:r>
          </a:p>
        </p:txBody>
      </p:sp>
    </p:spTree>
    <p:extLst>
      <p:ext uri="{BB962C8B-B14F-4D97-AF65-F5344CB8AC3E}">
        <p14:creationId xmlns:p14="http://schemas.microsoft.com/office/powerpoint/2010/main" val="110518691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1248835" y="457200"/>
            <a:ext cx="6646333" cy="762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defRPr/>
            </a:pPr>
            <a:r>
              <a:rPr lang="en-US" sz="4000" b="1" i="1" u="sng" dirty="0">
                <a:solidFill>
                  <a:prstClr val="white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eneva" charset="0"/>
                <a:ea typeface="蘋果儷中黑" charset="0"/>
              </a:rPr>
              <a:t>or contact us at</a:t>
            </a:r>
            <a:r>
              <a:rPr lang="en-US" sz="40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eneva" charset="0"/>
                <a:ea typeface="蘋果儷中黑" charset="0"/>
              </a:rPr>
              <a:t>:</a:t>
            </a:r>
            <a:endParaRPr lang="en-US" sz="4000" i="1" dirty="0">
              <a:solidFill>
                <a:prstClr val="white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Geneva" charset="0"/>
              <a:ea typeface="蘋果儷中黑" charset="0"/>
            </a:endParaRPr>
          </a:p>
        </p:txBody>
      </p:sp>
      <p:sp>
        <p:nvSpPr>
          <p:cNvPr id="119813" name="Rectangle 5"/>
          <p:cNvSpPr>
            <a:spLocks noChangeArrowheads="1"/>
          </p:cNvSpPr>
          <p:nvPr/>
        </p:nvSpPr>
        <p:spPr bwMode="auto">
          <a:xfrm>
            <a:off x="629549" y="2209800"/>
            <a:ext cx="3429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r>
              <a:rPr lang="en-US" i="1" dirty="0">
                <a:solidFill>
                  <a:srgbClr val="FFFFFF"/>
                </a:solidFill>
                <a:latin typeface="Calibri" charset="0"/>
                <a:cs typeface="蘋果儷中黑" charset="0"/>
              </a:rPr>
              <a:t>Lubbock</a:t>
            </a:r>
          </a:p>
          <a:p>
            <a:pPr eaLnBrk="0" hangingPunct="0"/>
            <a:r>
              <a:rPr lang="en-US" sz="2000" i="1" dirty="0">
                <a:solidFill>
                  <a:srgbClr val="FFFFFF"/>
                </a:solidFill>
                <a:latin typeface="Calibri" charset="0"/>
                <a:cs typeface="蘋果儷中黑" charset="0"/>
              </a:rPr>
              <a:t>	(806) 743-2200</a:t>
            </a:r>
          </a:p>
          <a:p>
            <a:pPr eaLnBrk="0" hangingPunct="0"/>
            <a:endParaRPr lang="en-US" sz="2000" i="1" dirty="0">
              <a:solidFill>
                <a:srgbClr val="FFFFFF"/>
              </a:solidFill>
              <a:latin typeface="Calibri" charset="0"/>
              <a:cs typeface="蘋果儷中黑" charset="0"/>
            </a:endParaRPr>
          </a:p>
          <a:p>
            <a:pPr eaLnBrk="0" hangingPunct="0"/>
            <a:r>
              <a:rPr lang="en-US" i="1" dirty="0">
                <a:solidFill>
                  <a:srgbClr val="FFFFFF"/>
                </a:solidFill>
                <a:latin typeface="Calibri" charset="0"/>
                <a:cs typeface="蘋果儷中黑" charset="0"/>
              </a:rPr>
              <a:t>Amarillo</a:t>
            </a:r>
          </a:p>
          <a:p>
            <a:pPr eaLnBrk="0" hangingPunct="0"/>
            <a:r>
              <a:rPr lang="en-US" i="1" dirty="0">
                <a:solidFill>
                  <a:srgbClr val="FFFFFF"/>
                </a:solidFill>
                <a:latin typeface="Calibri" charset="0"/>
                <a:cs typeface="蘋果儷中黑" charset="0"/>
              </a:rPr>
              <a:t>	</a:t>
            </a:r>
            <a:r>
              <a:rPr lang="en-US" sz="2000" i="1" dirty="0">
                <a:solidFill>
                  <a:srgbClr val="FFFFFF"/>
                </a:solidFill>
                <a:latin typeface="Calibri" charset="0"/>
                <a:cs typeface="蘋果儷中黑" charset="0"/>
              </a:rPr>
              <a:t>(806) 354-5448</a:t>
            </a:r>
          </a:p>
          <a:p>
            <a:pPr eaLnBrk="0" hangingPunct="0"/>
            <a:endParaRPr lang="en-US" sz="2000" i="1" dirty="0">
              <a:solidFill>
                <a:srgbClr val="FFFFFF"/>
              </a:solidFill>
              <a:latin typeface="Calibri" charset="0"/>
              <a:cs typeface="蘋果儷中黑" charset="0"/>
            </a:endParaRPr>
          </a:p>
          <a:p>
            <a:pPr eaLnBrk="0" hangingPunct="0"/>
            <a:r>
              <a:rPr lang="en-US" i="1" dirty="0">
                <a:solidFill>
                  <a:srgbClr val="FFFFFF"/>
                </a:solidFill>
                <a:latin typeface="Calibri" charset="0"/>
                <a:cs typeface="蘋果儷中黑" charset="0"/>
              </a:rPr>
              <a:t>El Paso</a:t>
            </a:r>
            <a:endParaRPr lang="en-US" sz="2000" i="1" dirty="0">
              <a:solidFill>
                <a:srgbClr val="FFFFFF"/>
              </a:solidFill>
              <a:latin typeface="Calibri" charset="0"/>
              <a:cs typeface="蘋果儷中黑" charset="0"/>
            </a:endParaRPr>
          </a:p>
          <a:p>
            <a:pPr eaLnBrk="0" hangingPunct="0"/>
            <a:r>
              <a:rPr lang="en-US" sz="2000" i="1" dirty="0">
                <a:solidFill>
                  <a:srgbClr val="FFFFFF"/>
                </a:solidFill>
                <a:latin typeface="Calibri" charset="0"/>
                <a:cs typeface="蘋果儷中黑" charset="0"/>
              </a:rPr>
              <a:t>	(915) 545-6652</a:t>
            </a:r>
          </a:p>
          <a:p>
            <a:pPr eaLnBrk="0" hangingPunct="0"/>
            <a:endParaRPr lang="en-US" sz="2000" i="1" dirty="0">
              <a:solidFill>
                <a:srgbClr val="FFFFFF"/>
              </a:solidFill>
              <a:latin typeface="Calibri" charset="0"/>
              <a:cs typeface="蘋果儷中黑" charset="0"/>
            </a:endParaRPr>
          </a:p>
          <a:p>
            <a:pPr eaLnBrk="0" hangingPunct="0"/>
            <a:r>
              <a:rPr lang="en-US" i="1" dirty="0">
                <a:solidFill>
                  <a:srgbClr val="FFFFFF"/>
                </a:solidFill>
                <a:latin typeface="Calibri" charset="0"/>
                <a:cs typeface="蘋果儷中黑" charset="0"/>
              </a:rPr>
              <a:t>Odessa</a:t>
            </a:r>
            <a:endParaRPr lang="en-US" sz="2000" i="1" dirty="0">
              <a:solidFill>
                <a:srgbClr val="FFFFFF"/>
              </a:solidFill>
              <a:latin typeface="Calibri" charset="0"/>
              <a:cs typeface="蘋果儷中黑" charset="0"/>
            </a:endParaRPr>
          </a:p>
          <a:p>
            <a:pPr eaLnBrk="0" hangingPunct="0"/>
            <a:r>
              <a:rPr lang="en-US" sz="2000" i="1" dirty="0">
                <a:solidFill>
                  <a:srgbClr val="FFFFFF"/>
                </a:solidFill>
                <a:latin typeface="Calibri" charset="0"/>
                <a:cs typeface="蘋果儷中黑" charset="0"/>
              </a:rPr>
              <a:t>	(432) 335-5171</a:t>
            </a:r>
            <a:endParaRPr lang="en-US" i="1" dirty="0">
              <a:solidFill>
                <a:srgbClr val="FFFFFF"/>
              </a:solidFill>
              <a:latin typeface="Calibri" charset="0"/>
              <a:cs typeface="蘋果儷中黑" charset="0"/>
            </a:endParaRPr>
          </a:p>
          <a:p>
            <a:pPr eaLnBrk="0" hangingPunct="0"/>
            <a:endParaRPr lang="en-US" i="1" dirty="0">
              <a:solidFill>
                <a:srgbClr val="000000"/>
              </a:solidFill>
              <a:latin typeface="Calibri" charset="0"/>
              <a:cs typeface="蘋果儷中黑" charset="0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4787900" y="1798638"/>
            <a:ext cx="3916363" cy="4449762"/>
            <a:chOff x="4787900" y="1798638"/>
            <a:chExt cx="3916363" cy="4449762"/>
          </a:xfrm>
        </p:grpSpPr>
        <p:pic>
          <p:nvPicPr>
            <p:cNvPr id="116741" name="Picture 2" descr="l@s #1.tif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90" t="10651" r="6990"/>
            <a:stretch>
              <a:fillRect/>
            </a:stretch>
          </p:blipFill>
          <p:spPr bwMode="auto">
            <a:xfrm>
              <a:off x="4787900" y="1798638"/>
              <a:ext cx="3916363" cy="4449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16742" name="Straight Connector 7"/>
            <p:cNvCxnSpPr>
              <a:cxnSpLocks noChangeShapeType="1"/>
            </p:cNvCxnSpPr>
            <p:nvPr/>
          </p:nvCxnSpPr>
          <p:spPr bwMode="auto">
            <a:xfrm>
              <a:off x="4953000" y="6065838"/>
              <a:ext cx="3581400" cy="1587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250422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98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98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3" grpId="0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939400" y="2539869"/>
            <a:ext cx="7287425" cy="179788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70000"/>
              </a:lnSpc>
              <a:defRPr/>
            </a:pPr>
            <a:r>
              <a:rPr lang="en-US" sz="6000" i="1" dirty="0" smtClean="0">
                <a:latin typeface="Times New Roman"/>
                <a:cs typeface="Times New Roman"/>
              </a:rPr>
              <a:t>Hands-On Exercises</a:t>
            </a:r>
            <a:endParaRPr lang="en-US" sz="6000" i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1682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196613" y="2706643"/>
            <a:ext cx="6772999" cy="143836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70000"/>
              </a:lnSpc>
              <a:defRPr/>
            </a:pPr>
            <a:r>
              <a:rPr lang="en-US" sz="6600" i="1" dirty="0" smtClean="0">
                <a:latin typeface="Times New Roman"/>
                <a:cs typeface="Times New Roman"/>
              </a:rPr>
              <a:t>PICO Question</a:t>
            </a:r>
            <a:endParaRPr lang="en-US" sz="6600" i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4306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Screen shot 2011-09-07 at 5.44.1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57" y="1376875"/>
            <a:ext cx="4072128" cy="5285232"/>
          </a:xfrm>
          <a:prstGeom prst="rect">
            <a:avLst/>
          </a:prstGeom>
        </p:spPr>
      </p:pic>
      <p:pic>
        <p:nvPicPr>
          <p:cNvPr id="4" name="Picture 3" descr="Screen shot 2011-09-07 at 5.44.2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678" y="1368628"/>
            <a:ext cx="4090416" cy="529132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6254" y="305118"/>
            <a:ext cx="7783286" cy="79746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en-US" sz="4000" i="1" dirty="0" smtClean="0">
                <a:latin typeface="Times New Roman"/>
                <a:cs typeface="Times New Roman"/>
              </a:rPr>
              <a:t>How to Develop a PICO Question</a:t>
            </a:r>
            <a:endParaRPr lang="en-US" sz="4000" i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2450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4" descr="Screen Shot 2013-09-06 at 6.51.2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319" y="328295"/>
            <a:ext cx="4818888" cy="6220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604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3" name="Group 4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122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b="1">
                <a:solidFill>
                  <a:srgbClr val="002850"/>
                </a:solidFill>
                <a:latin typeface="Verdana" charset="0"/>
                <a:cs typeface="+mn-cs"/>
              </a:endParaRPr>
            </a:p>
          </p:txBody>
        </p:sp>
        <p:sp>
          <p:nvSpPr>
            <p:cNvPr id="5123" name="Rectangle 3"/>
            <p:cNvSpPr>
              <a:spLocks noChangeArrowheads="1"/>
            </p:cNvSpPr>
            <p:nvPr/>
          </p:nvSpPr>
          <p:spPr bwMode="auto">
            <a:xfrm>
              <a:off x="0" y="3408"/>
              <a:ext cx="5760" cy="91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3200">
                <a:solidFill>
                  <a:srgbClr val="000066"/>
                </a:solidFill>
                <a:latin typeface="Times" charset="0"/>
                <a:cs typeface="+mn-cs"/>
              </a:endParaRPr>
            </a:p>
          </p:txBody>
        </p:sp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1296"/>
              <a:ext cx="5760" cy="28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2000">
                  <a:solidFill>
                    <a:srgbClr val="002850"/>
                  </a:solidFill>
                  <a:latin typeface="Verdana" charset="0"/>
                  <a:cs typeface="+mn-cs"/>
                </a:rPr>
                <a:t> </a:t>
              </a:r>
              <a:r>
                <a:rPr lang="en-US" sz="2400">
                  <a:solidFill>
                    <a:srgbClr val="000066"/>
                  </a:solidFill>
                  <a:latin typeface="Times" charset="0"/>
                  <a:cs typeface="+mn-cs"/>
                </a:rPr>
                <a:t>          </a:t>
              </a:r>
            </a:p>
          </p:txBody>
        </p:sp>
        <p:sp>
          <p:nvSpPr>
            <p:cNvPr id="5126" name="Line 6"/>
            <p:cNvSpPr>
              <a:spLocks noChangeShapeType="1"/>
            </p:cNvSpPr>
            <p:nvPr/>
          </p:nvSpPr>
          <p:spPr bwMode="auto">
            <a:xfrm>
              <a:off x="712" y="1440"/>
              <a:ext cx="48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127" name="Line 7"/>
            <p:cNvSpPr>
              <a:spLocks noChangeShapeType="1"/>
            </p:cNvSpPr>
            <p:nvPr/>
          </p:nvSpPr>
          <p:spPr bwMode="auto">
            <a:xfrm>
              <a:off x="2208" y="1440"/>
              <a:ext cx="48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128" name="Line 8"/>
            <p:cNvSpPr>
              <a:spLocks noChangeShapeType="1"/>
            </p:cNvSpPr>
            <p:nvPr/>
          </p:nvSpPr>
          <p:spPr bwMode="auto">
            <a:xfrm>
              <a:off x="3744" y="1440"/>
              <a:ext cx="48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129" name="Line 9"/>
            <p:cNvSpPr>
              <a:spLocks noChangeShapeType="1"/>
            </p:cNvSpPr>
            <p:nvPr/>
          </p:nvSpPr>
          <p:spPr bwMode="auto">
            <a:xfrm>
              <a:off x="1632" y="1584"/>
              <a:ext cx="0" cy="182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130" name="Line 10"/>
            <p:cNvSpPr>
              <a:spLocks noChangeShapeType="1"/>
            </p:cNvSpPr>
            <p:nvPr/>
          </p:nvSpPr>
          <p:spPr bwMode="auto">
            <a:xfrm>
              <a:off x="3024" y="1584"/>
              <a:ext cx="0" cy="182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131" name="Line 11"/>
            <p:cNvSpPr>
              <a:spLocks noChangeShapeType="1"/>
            </p:cNvSpPr>
            <p:nvPr/>
          </p:nvSpPr>
          <p:spPr bwMode="auto">
            <a:xfrm>
              <a:off x="144" y="2640"/>
              <a:ext cx="0" cy="576"/>
            </a:xfrm>
            <a:prstGeom prst="line">
              <a:avLst/>
            </a:prstGeom>
            <a:noFill/>
            <a:ln w="476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132" name="Line 12"/>
            <p:cNvSpPr>
              <a:spLocks noChangeShapeType="1"/>
            </p:cNvSpPr>
            <p:nvPr/>
          </p:nvSpPr>
          <p:spPr bwMode="auto">
            <a:xfrm rot="10800000">
              <a:off x="144" y="1824"/>
              <a:ext cx="0" cy="528"/>
            </a:xfrm>
            <a:prstGeom prst="line">
              <a:avLst/>
            </a:prstGeom>
            <a:noFill/>
            <a:ln w="476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135" name="Rectangle 15"/>
            <p:cNvSpPr>
              <a:spLocks noChangeArrowheads="1"/>
            </p:cNvSpPr>
            <p:nvPr/>
          </p:nvSpPr>
          <p:spPr bwMode="auto">
            <a:xfrm>
              <a:off x="48" y="912"/>
              <a:ext cx="1065" cy="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900" b="1">
                  <a:latin typeface="Verdana" charset="0"/>
                  <a:cs typeface="+mn-cs"/>
                </a:rPr>
                <a:t>Databases:</a:t>
              </a:r>
              <a:endParaRPr lang="en-US" sz="1900" b="1">
                <a:solidFill>
                  <a:srgbClr val="002850"/>
                </a:solidFill>
                <a:latin typeface="Verdana" charset="0"/>
                <a:cs typeface="+mn-cs"/>
              </a:endParaRPr>
            </a:p>
          </p:txBody>
        </p:sp>
        <p:sp>
          <p:nvSpPr>
            <p:cNvPr id="5136" name="Rectangle 16"/>
            <p:cNvSpPr>
              <a:spLocks noChangeArrowheads="1"/>
            </p:cNvSpPr>
            <p:nvPr/>
          </p:nvSpPr>
          <p:spPr bwMode="auto">
            <a:xfrm>
              <a:off x="358" y="1328"/>
              <a:ext cx="21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>
                  <a:latin typeface="Verdana" charset="0"/>
                  <a:cs typeface="+mn-cs"/>
                </a:rPr>
                <a:t>1</a:t>
              </a:r>
              <a:endParaRPr lang="en-US" sz="2400">
                <a:solidFill>
                  <a:srgbClr val="FF3300"/>
                </a:solidFill>
                <a:latin typeface="Verdana" charset="0"/>
                <a:cs typeface="+mn-cs"/>
              </a:endParaRPr>
            </a:p>
          </p:txBody>
        </p:sp>
        <p:sp>
          <p:nvSpPr>
            <p:cNvPr id="5137" name="Rectangle 17"/>
            <p:cNvSpPr>
              <a:spLocks noChangeArrowheads="1"/>
            </p:cNvSpPr>
            <p:nvPr/>
          </p:nvSpPr>
          <p:spPr bwMode="auto">
            <a:xfrm>
              <a:off x="1356" y="1328"/>
              <a:ext cx="46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>
                  <a:latin typeface="Verdana" charset="0"/>
                  <a:cs typeface="+mn-cs"/>
                </a:rPr>
                <a:t>AND</a:t>
              </a:r>
              <a:endParaRPr lang="en-US" sz="2400">
                <a:solidFill>
                  <a:srgbClr val="FF3300"/>
                </a:solidFill>
                <a:latin typeface="Verdana" charset="0"/>
                <a:cs typeface="+mn-cs"/>
              </a:endParaRPr>
            </a:p>
          </p:txBody>
        </p:sp>
        <p:sp>
          <p:nvSpPr>
            <p:cNvPr id="5138" name="Rectangle 18"/>
            <p:cNvSpPr>
              <a:spLocks noChangeArrowheads="1"/>
            </p:cNvSpPr>
            <p:nvPr/>
          </p:nvSpPr>
          <p:spPr bwMode="auto">
            <a:xfrm>
              <a:off x="1942" y="1328"/>
              <a:ext cx="21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000">
                  <a:latin typeface="Verdana" charset="0"/>
                  <a:cs typeface="+mn-cs"/>
                </a:rPr>
                <a:t>2</a:t>
              </a:r>
              <a:endParaRPr lang="en-US" sz="2400">
                <a:solidFill>
                  <a:srgbClr val="FF3300"/>
                </a:solidFill>
                <a:latin typeface="Verdana" charset="0"/>
                <a:cs typeface="+mn-cs"/>
              </a:endParaRPr>
            </a:p>
          </p:txBody>
        </p:sp>
        <p:sp>
          <p:nvSpPr>
            <p:cNvPr id="5139" name="Rectangle 19"/>
            <p:cNvSpPr>
              <a:spLocks noChangeArrowheads="1"/>
            </p:cNvSpPr>
            <p:nvPr/>
          </p:nvSpPr>
          <p:spPr bwMode="auto">
            <a:xfrm>
              <a:off x="4332" y="1328"/>
              <a:ext cx="46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>
                  <a:latin typeface="Verdana" charset="0"/>
                  <a:cs typeface="+mn-cs"/>
                </a:rPr>
                <a:t>AND</a:t>
              </a:r>
              <a:endParaRPr lang="en-US" sz="2400">
                <a:solidFill>
                  <a:srgbClr val="FF3300"/>
                </a:solidFill>
                <a:latin typeface="Verdana" charset="0"/>
                <a:cs typeface="+mn-cs"/>
              </a:endParaRPr>
            </a:p>
          </p:txBody>
        </p:sp>
        <p:sp>
          <p:nvSpPr>
            <p:cNvPr id="5140" name="Rectangle 20"/>
            <p:cNvSpPr>
              <a:spLocks noChangeArrowheads="1"/>
            </p:cNvSpPr>
            <p:nvPr/>
          </p:nvSpPr>
          <p:spPr bwMode="auto">
            <a:xfrm>
              <a:off x="3410" y="1328"/>
              <a:ext cx="21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>
                  <a:latin typeface="Verdana" charset="0"/>
                  <a:cs typeface="+mn-cs"/>
                </a:rPr>
                <a:t>3</a:t>
              </a:r>
              <a:endParaRPr lang="en-US" sz="2000">
                <a:solidFill>
                  <a:srgbClr val="FF3300"/>
                </a:solidFill>
                <a:latin typeface="Verdana" charset="0"/>
                <a:cs typeface="+mn-cs"/>
              </a:endParaRPr>
            </a:p>
          </p:txBody>
        </p:sp>
        <p:sp>
          <p:nvSpPr>
            <p:cNvPr id="5141" name="Rectangle 21"/>
            <p:cNvSpPr>
              <a:spLocks noChangeArrowheads="1"/>
            </p:cNvSpPr>
            <p:nvPr/>
          </p:nvSpPr>
          <p:spPr bwMode="auto">
            <a:xfrm>
              <a:off x="0" y="2387"/>
              <a:ext cx="33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>
                  <a:latin typeface="Verdana" charset="0"/>
                  <a:cs typeface="+mn-cs"/>
                </a:rPr>
                <a:t>OR</a:t>
              </a:r>
              <a:endParaRPr lang="en-US" sz="2000">
                <a:solidFill>
                  <a:srgbClr val="FF3300"/>
                </a:solidFill>
                <a:latin typeface="Verdana" charset="0"/>
                <a:cs typeface="+mn-cs"/>
              </a:endParaRPr>
            </a:p>
          </p:txBody>
        </p:sp>
        <p:sp>
          <p:nvSpPr>
            <p:cNvPr id="5142" name="Rectangle 22"/>
            <p:cNvSpPr>
              <a:spLocks noChangeArrowheads="1"/>
            </p:cNvSpPr>
            <p:nvPr/>
          </p:nvSpPr>
          <p:spPr bwMode="auto">
            <a:xfrm>
              <a:off x="32" y="3464"/>
              <a:ext cx="126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 u="sng">
                  <a:latin typeface="Verdana" charset="0"/>
                  <a:cs typeface="+mn-cs"/>
                </a:rPr>
                <a:t>Do you need… ?</a:t>
              </a:r>
              <a:endParaRPr lang="en-US" sz="2000">
                <a:solidFill>
                  <a:srgbClr val="002850"/>
                </a:solidFill>
                <a:latin typeface="Verdana" charset="0"/>
                <a:cs typeface="+mn-cs"/>
              </a:endParaRPr>
            </a:p>
          </p:txBody>
        </p:sp>
        <p:sp>
          <p:nvSpPr>
            <p:cNvPr id="5143" name="Rectangle 23"/>
            <p:cNvSpPr>
              <a:spLocks noChangeArrowheads="1"/>
            </p:cNvSpPr>
            <p:nvPr/>
          </p:nvSpPr>
          <p:spPr bwMode="auto">
            <a:xfrm>
              <a:off x="96" y="3744"/>
              <a:ext cx="100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400" b="1">
                  <a:latin typeface="Verdana" charset="0"/>
                  <a:cs typeface="+mn-cs"/>
                </a:rPr>
                <a:t>subheadings</a:t>
              </a:r>
              <a:endParaRPr lang="en-US" b="1">
                <a:solidFill>
                  <a:srgbClr val="002850"/>
                </a:solidFill>
                <a:latin typeface="Verdana" charset="0"/>
                <a:cs typeface="+mn-cs"/>
              </a:endParaRPr>
            </a:p>
          </p:txBody>
        </p:sp>
        <p:sp>
          <p:nvSpPr>
            <p:cNvPr id="5144" name="Rectangle 24"/>
            <p:cNvSpPr>
              <a:spLocks noChangeArrowheads="1"/>
            </p:cNvSpPr>
            <p:nvPr/>
          </p:nvSpPr>
          <p:spPr bwMode="auto">
            <a:xfrm>
              <a:off x="96" y="4040"/>
              <a:ext cx="461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>
                  <a:latin typeface="Verdana" charset="0"/>
                  <a:cs typeface="+mn-cs"/>
                </a:rPr>
                <a:t>dates</a:t>
              </a:r>
              <a:endParaRPr lang="en-US" b="1">
                <a:solidFill>
                  <a:srgbClr val="002850"/>
                </a:solidFill>
                <a:latin typeface="Verdana" charset="0"/>
                <a:cs typeface="+mn-cs"/>
              </a:endParaRPr>
            </a:p>
          </p:txBody>
        </p:sp>
        <p:sp>
          <p:nvSpPr>
            <p:cNvPr id="5145" name="Rectangle 25"/>
            <p:cNvSpPr>
              <a:spLocks noChangeArrowheads="1"/>
            </p:cNvSpPr>
            <p:nvPr/>
          </p:nvSpPr>
          <p:spPr bwMode="auto">
            <a:xfrm>
              <a:off x="1824" y="3464"/>
              <a:ext cx="130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 u="sng">
                  <a:latin typeface="Verdana" charset="0"/>
                  <a:cs typeface="+mn-cs"/>
                </a:rPr>
                <a:t>limiters such as:</a:t>
              </a:r>
              <a:endParaRPr lang="en-US" sz="1800" b="1">
                <a:solidFill>
                  <a:srgbClr val="002850"/>
                </a:solidFill>
                <a:latin typeface="Verdana" charset="0"/>
                <a:cs typeface="+mn-cs"/>
              </a:endParaRPr>
            </a:p>
          </p:txBody>
        </p:sp>
        <p:sp>
          <p:nvSpPr>
            <p:cNvPr id="5146" name="Rectangle 26"/>
            <p:cNvSpPr>
              <a:spLocks noChangeArrowheads="1"/>
            </p:cNvSpPr>
            <p:nvPr/>
          </p:nvSpPr>
          <p:spPr bwMode="auto">
            <a:xfrm>
              <a:off x="1872" y="3752"/>
              <a:ext cx="69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>
                  <a:latin typeface="Verdana" charset="0"/>
                  <a:cs typeface="+mn-cs"/>
                </a:rPr>
                <a:t>language</a:t>
              </a:r>
              <a:endParaRPr lang="en-US" b="1">
                <a:solidFill>
                  <a:srgbClr val="002850"/>
                </a:solidFill>
                <a:latin typeface="Verdana" charset="0"/>
                <a:cs typeface="+mn-cs"/>
              </a:endParaRPr>
            </a:p>
          </p:txBody>
        </p:sp>
        <p:sp>
          <p:nvSpPr>
            <p:cNvPr id="5147" name="Rectangle 27"/>
            <p:cNvSpPr>
              <a:spLocks noChangeArrowheads="1"/>
            </p:cNvSpPr>
            <p:nvPr/>
          </p:nvSpPr>
          <p:spPr bwMode="auto">
            <a:xfrm>
              <a:off x="1872" y="4040"/>
              <a:ext cx="118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>
                  <a:latin typeface="Verdana" charset="0"/>
                  <a:cs typeface="+mn-cs"/>
                </a:rPr>
                <a:t>human or animal</a:t>
              </a:r>
              <a:endParaRPr lang="en-US" b="1">
                <a:solidFill>
                  <a:srgbClr val="002850"/>
                </a:solidFill>
                <a:latin typeface="Verdana" charset="0"/>
                <a:cs typeface="+mn-cs"/>
              </a:endParaRPr>
            </a:p>
          </p:txBody>
        </p:sp>
        <p:sp>
          <p:nvSpPr>
            <p:cNvPr id="5148" name="Rectangle 28"/>
            <p:cNvSpPr>
              <a:spLocks noChangeArrowheads="1"/>
            </p:cNvSpPr>
            <p:nvPr/>
          </p:nvSpPr>
          <p:spPr bwMode="auto">
            <a:xfrm>
              <a:off x="3840" y="3464"/>
              <a:ext cx="81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>
                  <a:latin typeface="Verdana" charset="0"/>
                  <a:cs typeface="+mn-cs"/>
                </a:rPr>
                <a:t>age groups</a:t>
              </a:r>
              <a:endParaRPr lang="en-US" sz="1500" b="1">
                <a:solidFill>
                  <a:srgbClr val="002850"/>
                </a:solidFill>
                <a:latin typeface="Verdana" charset="0"/>
                <a:cs typeface="+mn-cs"/>
              </a:endParaRPr>
            </a:p>
          </p:txBody>
        </p:sp>
        <p:sp>
          <p:nvSpPr>
            <p:cNvPr id="5149" name="Rectangle 29"/>
            <p:cNvSpPr>
              <a:spLocks noChangeArrowheads="1"/>
            </p:cNvSpPr>
            <p:nvPr/>
          </p:nvSpPr>
          <p:spPr bwMode="auto">
            <a:xfrm>
              <a:off x="3840" y="3744"/>
              <a:ext cx="129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400" b="1">
                  <a:latin typeface="Verdana" charset="0"/>
                  <a:cs typeface="+mn-cs"/>
                </a:rPr>
                <a:t>publication types</a:t>
              </a:r>
              <a:endParaRPr lang="en-US" sz="1500" b="1">
                <a:latin typeface="Verdana" charset="0"/>
                <a:cs typeface="+mn-cs"/>
              </a:endParaRPr>
            </a:p>
          </p:txBody>
        </p:sp>
        <p:sp>
          <p:nvSpPr>
            <p:cNvPr id="5150" name="Rectangle 30"/>
            <p:cNvSpPr>
              <a:spLocks noChangeArrowheads="1"/>
            </p:cNvSpPr>
            <p:nvPr/>
          </p:nvSpPr>
          <p:spPr bwMode="auto">
            <a:xfrm>
              <a:off x="3792" y="4062"/>
              <a:ext cx="1119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solidFill>
                    <a:srgbClr val="000066"/>
                  </a:solidFill>
                  <a:latin typeface="Times" charset="0"/>
                  <a:cs typeface="+mn-cs"/>
                </a:rPr>
                <a:t> </a:t>
              </a:r>
              <a:r>
                <a:rPr lang="en-US" sz="1400" b="1">
                  <a:latin typeface="Verdana" charset="0"/>
                  <a:cs typeface="+mn-cs"/>
                </a:rPr>
                <a:t>journal subsets</a:t>
              </a:r>
              <a:endParaRPr lang="en-US" sz="1500" b="1">
                <a:solidFill>
                  <a:srgbClr val="002850"/>
                </a:solidFill>
                <a:latin typeface="Verdana" charset="0"/>
                <a:cs typeface="+mn-cs"/>
              </a:endParaRPr>
            </a:p>
          </p:txBody>
        </p:sp>
        <p:sp>
          <p:nvSpPr>
            <p:cNvPr id="5153" name="Rectangle 33"/>
            <p:cNvSpPr>
              <a:spLocks noChangeArrowheads="1"/>
            </p:cNvSpPr>
            <p:nvPr/>
          </p:nvSpPr>
          <p:spPr bwMode="auto">
            <a:xfrm>
              <a:off x="48" y="244"/>
              <a:ext cx="940" cy="4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900" b="1">
                  <a:latin typeface="Verdana" charset="0"/>
                  <a:cs typeface="+mn-cs"/>
                </a:rPr>
                <a:t>Search</a:t>
              </a:r>
            </a:p>
            <a:p>
              <a:pPr>
                <a:defRPr/>
              </a:pPr>
              <a:r>
                <a:rPr lang="en-US" sz="1900" b="1">
                  <a:latin typeface="Verdana" charset="0"/>
                  <a:cs typeface="+mn-cs"/>
                </a:rPr>
                <a:t>Question:</a:t>
              </a:r>
              <a:endParaRPr lang="en-US" sz="1900" b="1">
                <a:solidFill>
                  <a:srgbClr val="002850"/>
                </a:solidFill>
                <a:latin typeface="Verdana" charset="0"/>
                <a:cs typeface="+mn-cs"/>
              </a:endParaRPr>
            </a:p>
          </p:txBody>
        </p:sp>
        <p:sp>
          <p:nvSpPr>
            <p:cNvPr id="5154" name="Rectangle 34"/>
            <p:cNvSpPr>
              <a:spLocks noChangeArrowheads="1"/>
            </p:cNvSpPr>
            <p:nvPr/>
          </p:nvSpPr>
          <p:spPr bwMode="auto">
            <a:xfrm>
              <a:off x="1137" y="864"/>
              <a:ext cx="116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 sz="2200">
                <a:solidFill>
                  <a:srgbClr val="0000FF"/>
                </a:solidFill>
                <a:latin typeface="Verdana" charset="0"/>
                <a:cs typeface="+mn-cs"/>
              </a:endParaRPr>
            </a:p>
          </p:txBody>
        </p:sp>
        <p:sp>
          <p:nvSpPr>
            <p:cNvPr id="5156" name="Line 36"/>
            <p:cNvSpPr>
              <a:spLocks noChangeShapeType="1"/>
            </p:cNvSpPr>
            <p:nvPr/>
          </p:nvSpPr>
          <p:spPr bwMode="auto">
            <a:xfrm>
              <a:off x="4368" y="1584"/>
              <a:ext cx="0" cy="182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158" name="Rectangle 38"/>
            <p:cNvSpPr>
              <a:spLocks noChangeArrowheads="1"/>
            </p:cNvSpPr>
            <p:nvPr/>
          </p:nvSpPr>
          <p:spPr bwMode="auto">
            <a:xfrm>
              <a:off x="4966" y="1328"/>
              <a:ext cx="21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>
                  <a:latin typeface="Verdana" charset="0"/>
                  <a:cs typeface="+mn-cs"/>
                </a:rPr>
                <a:t>4</a:t>
              </a:r>
              <a:endParaRPr lang="en-US" sz="2000">
                <a:solidFill>
                  <a:srgbClr val="FF3300"/>
                </a:solidFill>
                <a:latin typeface="Verdana" charset="0"/>
                <a:cs typeface="+mn-cs"/>
              </a:endParaRPr>
            </a:p>
          </p:txBody>
        </p:sp>
        <p:sp>
          <p:nvSpPr>
            <p:cNvPr id="5159" name="Rectangle 39"/>
            <p:cNvSpPr>
              <a:spLocks noChangeArrowheads="1"/>
            </p:cNvSpPr>
            <p:nvPr/>
          </p:nvSpPr>
          <p:spPr bwMode="auto">
            <a:xfrm>
              <a:off x="2796" y="1328"/>
              <a:ext cx="46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>
                  <a:latin typeface="Verdana" charset="0"/>
                  <a:cs typeface="+mn-cs"/>
                </a:rPr>
                <a:t>AND</a:t>
              </a:r>
              <a:endParaRPr lang="en-US" sz="2400">
                <a:solidFill>
                  <a:srgbClr val="FF3300"/>
                </a:solidFill>
                <a:latin typeface="Verdana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3227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635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38100" cmpd="dbl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75190" y="2743391"/>
            <a:ext cx="7780920" cy="103377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i="1" dirty="0" smtClean="0">
                <a:latin typeface="Times New Roman"/>
                <a:cs typeface="Times New Roman"/>
              </a:rPr>
              <a:t>What questions do you have?</a:t>
            </a:r>
            <a:endParaRPr lang="en-US" sz="4800" i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52663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143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6000" i="1" dirty="0">
              <a:solidFill>
                <a:srgbClr val="6600CC"/>
              </a:solidFill>
              <a:latin typeface="Times New Roman"/>
              <a:cs typeface="Times New Roman"/>
            </a:endParaRPr>
          </a:p>
        </p:txBody>
      </p:sp>
      <p:sp>
        <p:nvSpPr>
          <p:cNvPr id="22530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 cmpd="thickThin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642183" y="2505461"/>
            <a:ext cx="7891741" cy="166946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7200" i="1" dirty="0">
                <a:solidFill>
                  <a:prstClr val="white"/>
                </a:solidFill>
                <a:latin typeface="Times New Roman"/>
                <a:cs typeface="Times New Roman"/>
              </a:rPr>
              <a:t>Search </a:t>
            </a:r>
            <a:r>
              <a:rPr lang="en-US" sz="7200" i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Strategy</a:t>
            </a:r>
            <a:endParaRPr lang="en-US" sz="7200" i="1" dirty="0">
              <a:solidFill>
                <a:srgbClr val="6600CC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60031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2006" y="775375"/>
            <a:ext cx="8174933" cy="52099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dirty="0" smtClean="0">
                <a:solidFill>
                  <a:prstClr val="white"/>
                </a:solidFill>
                <a:latin typeface="+mj-lt"/>
                <a:cs typeface="Times New Roman"/>
              </a:rPr>
              <a:t>Please…</a:t>
            </a:r>
          </a:p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dirty="0" smtClean="0">
                <a:solidFill>
                  <a:prstClr val="white"/>
                </a:solidFill>
                <a:latin typeface="+mj-lt"/>
                <a:cs typeface="Times New Roman"/>
              </a:rPr>
              <a:t>	locate the Evaluations icon on 	your desktop and fill it out.</a:t>
            </a:r>
          </a:p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800" dirty="0">
              <a:solidFill>
                <a:prstClr val="white"/>
              </a:solidFill>
              <a:latin typeface="+mj-lt"/>
              <a:cs typeface="Times New Roman"/>
            </a:endParaRPr>
          </a:p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i="1" dirty="0" smtClean="0">
                <a:solidFill>
                  <a:prstClr val="white"/>
                </a:solidFill>
                <a:latin typeface="+mj-lt"/>
                <a:cs typeface="Times New Roman"/>
              </a:rPr>
              <a:t>Thank-you…</a:t>
            </a:r>
          </a:p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i="1" dirty="0" smtClean="0">
                <a:solidFill>
                  <a:prstClr val="white"/>
                </a:solidFill>
                <a:latin typeface="+mj-lt"/>
                <a:cs typeface="Times New Roman"/>
              </a:rPr>
              <a:t>	we appreciate your feedback!</a:t>
            </a:r>
          </a:p>
        </p:txBody>
      </p:sp>
    </p:spTree>
    <p:extLst>
      <p:ext uri="{BB962C8B-B14F-4D97-AF65-F5344CB8AC3E}">
        <p14:creationId xmlns:p14="http://schemas.microsoft.com/office/powerpoint/2010/main" val="3540467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4830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68666" y="2458158"/>
            <a:ext cx="6806668" cy="199689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en-US" sz="11000" i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The End</a:t>
            </a:r>
            <a:endParaRPr lang="en-US" sz="11000" i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65557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Screen shot 2011-09-07 at 7.04.5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525" y="150813"/>
            <a:ext cx="5048250" cy="653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920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4190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3" name="Group 4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122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b="1" dirty="0">
                <a:solidFill>
                  <a:srgbClr val="002850"/>
                </a:solidFill>
                <a:latin typeface="Verdana" charset="0"/>
                <a:cs typeface="+mn-cs"/>
              </a:endParaRPr>
            </a:p>
          </p:txBody>
        </p:sp>
        <p:sp>
          <p:nvSpPr>
            <p:cNvPr id="5123" name="Rectangle 3"/>
            <p:cNvSpPr>
              <a:spLocks noChangeArrowheads="1"/>
            </p:cNvSpPr>
            <p:nvPr/>
          </p:nvSpPr>
          <p:spPr bwMode="auto">
            <a:xfrm>
              <a:off x="0" y="3408"/>
              <a:ext cx="5760" cy="91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3200" dirty="0">
                <a:solidFill>
                  <a:srgbClr val="000066"/>
                </a:solidFill>
                <a:latin typeface="Times" charset="0"/>
                <a:cs typeface="+mn-cs"/>
              </a:endParaRPr>
            </a:p>
          </p:txBody>
        </p:sp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1296"/>
              <a:ext cx="5760" cy="28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2000" dirty="0">
                  <a:solidFill>
                    <a:srgbClr val="002850"/>
                  </a:solidFill>
                  <a:latin typeface="Verdana" charset="0"/>
                  <a:cs typeface="+mn-cs"/>
                </a:rPr>
                <a:t> </a:t>
              </a:r>
              <a:r>
                <a:rPr lang="en-US" sz="2400" dirty="0">
                  <a:solidFill>
                    <a:srgbClr val="000066"/>
                  </a:solidFill>
                  <a:latin typeface="Times" charset="0"/>
                  <a:cs typeface="+mn-cs"/>
                </a:rPr>
                <a:t>          </a:t>
              </a:r>
            </a:p>
          </p:txBody>
        </p:sp>
        <p:sp>
          <p:nvSpPr>
            <p:cNvPr id="5126" name="Line 6"/>
            <p:cNvSpPr>
              <a:spLocks noChangeShapeType="1"/>
            </p:cNvSpPr>
            <p:nvPr/>
          </p:nvSpPr>
          <p:spPr bwMode="auto">
            <a:xfrm>
              <a:off x="712" y="1440"/>
              <a:ext cx="48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5127" name="Line 7"/>
            <p:cNvSpPr>
              <a:spLocks noChangeShapeType="1"/>
            </p:cNvSpPr>
            <p:nvPr/>
          </p:nvSpPr>
          <p:spPr bwMode="auto">
            <a:xfrm>
              <a:off x="2208" y="1440"/>
              <a:ext cx="48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5128" name="Line 8"/>
            <p:cNvSpPr>
              <a:spLocks noChangeShapeType="1"/>
            </p:cNvSpPr>
            <p:nvPr/>
          </p:nvSpPr>
          <p:spPr bwMode="auto">
            <a:xfrm>
              <a:off x="3744" y="1440"/>
              <a:ext cx="48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5129" name="Line 9"/>
            <p:cNvSpPr>
              <a:spLocks noChangeShapeType="1"/>
            </p:cNvSpPr>
            <p:nvPr/>
          </p:nvSpPr>
          <p:spPr bwMode="auto">
            <a:xfrm>
              <a:off x="1632" y="1584"/>
              <a:ext cx="0" cy="182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5130" name="Line 10"/>
            <p:cNvSpPr>
              <a:spLocks noChangeShapeType="1"/>
            </p:cNvSpPr>
            <p:nvPr/>
          </p:nvSpPr>
          <p:spPr bwMode="auto">
            <a:xfrm>
              <a:off x="3024" y="1584"/>
              <a:ext cx="0" cy="182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5131" name="Line 11"/>
            <p:cNvSpPr>
              <a:spLocks noChangeShapeType="1"/>
            </p:cNvSpPr>
            <p:nvPr/>
          </p:nvSpPr>
          <p:spPr bwMode="auto">
            <a:xfrm>
              <a:off x="144" y="2640"/>
              <a:ext cx="0" cy="576"/>
            </a:xfrm>
            <a:prstGeom prst="line">
              <a:avLst/>
            </a:prstGeom>
            <a:noFill/>
            <a:ln w="476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5132" name="Line 12"/>
            <p:cNvSpPr>
              <a:spLocks noChangeShapeType="1"/>
            </p:cNvSpPr>
            <p:nvPr/>
          </p:nvSpPr>
          <p:spPr bwMode="auto">
            <a:xfrm rot="10800000">
              <a:off x="144" y="1824"/>
              <a:ext cx="0" cy="528"/>
            </a:xfrm>
            <a:prstGeom prst="line">
              <a:avLst/>
            </a:prstGeom>
            <a:noFill/>
            <a:ln w="476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5135" name="Rectangle 15"/>
            <p:cNvSpPr>
              <a:spLocks noChangeArrowheads="1"/>
            </p:cNvSpPr>
            <p:nvPr/>
          </p:nvSpPr>
          <p:spPr bwMode="auto">
            <a:xfrm>
              <a:off x="48" y="912"/>
              <a:ext cx="1065" cy="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900" b="1" dirty="0">
                  <a:latin typeface="Verdana" charset="0"/>
                  <a:cs typeface="+mn-cs"/>
                </a:rPr>
                <a:t>Databases:</a:t>
              </a:r>
              <a:endParaRPr lang="en-US" sz="1900" b="1" dirty="0">
                <a:solidFill>
                  <a:srgbClr val="002850"/>
                </a:solidFill>
                <a:latin typeface="Verdana" charset="0"/>
                <a:cs typeface="+mn-cs"/>
              </a:endParaRPr>
            </a:p>
          </p:txBody>
        </p:sp>
        <p:sp>
          <p:nvSpPr>
            <p:cNvPr id="5136" name="Rectangle 16"/>
            <p:cNvSpPr>
              <a:spLocks noChangeArrowheads="1"/>
            </p:cNvSpPr>
            <p:nvPr/>
          </p:nvSpPr>
          <p:spPr bwMode="auto">
            <a:xfrm>
              <a:off x="358" y="1328"/>
              <a:ext cx="21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dirty="0">
                  <a:latin typeface="Verdana" charset="0"/>
                  <a:cs typeface="+mn-cs"/>
                </a:rPr>
                <a:t>1</a:t>
              </a:r>
              <a:endParaRPr lang="en-US" sz="2400" dirty="0">
                <a:solidFill>
                  <a:srgbClr val="FF3300"/>
                </a:solidFill>
                <a:latin typeface="Verdana" charset="0"/>
                <a:cs typeface="+mn-cs"/>
              </a:endParaRPr>
            </a:p>
          </p:txBody>
        </p:sp>
        <p:sp>
          <p:nvSpPr>
            <p:cNvPr id="5137" name="Rectangle 17"/>
            <p:cNvSpPr>
              <a:spLocks noChangeArrowheads="1"/>
            </p:cNvSpPr>
            <p:nvPr/>
          </p:nvSpPr>
          <p:spPr bwMode="auto">
            <a:xfrm>
              <a:off x="1356" y="1328"/>
              <a:ext cx="46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dirty="0">
                  <a:latin typeface="Verdana" charset="0"/>
                  <a:cs typeface="+mn-cs"/>
                </a:rPr>
                <a:t>AND</a:t>
              </a:r>
              <a:endParaRPr lang="en-US" sz="2400" dirty="0">
                <a:solidFill>
                  <a:srgbClr val="FF3300"/>
                </a:solidFill>
                <a:latin typeface="Verdana" charset="0"/>
                <a:cs typeface="+mn-cs"/>
              </a:endParaRPr>
            </a:p>
          </p:txBody>
        </p:sp>
        <p:sp>
          <p:nvSpPr>
            <p:cNvPr id="5138" name="Rectangle 18"/>
            <p:cNvSpPr>
              <a:spLocks noChangeArrowheads="1"/>
            </p:cNvSpPr>
            <p:nvPr/>
          </p:nvSpPr>
          <p:spPr bwMode="auto">
            <a:xfrm>
              <a:off x="1942" y="1328"/>
              <a:ext cx="21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000" dirty="0">
                  <a:latin typeface="Verdana" charset="0"/>
                  <a:cs typeface="+mn-cs"/>
                </a:rPr>
                <a:t>2</a:t>
              </a:r>
              <a:endParaRPr lang="en-US" sz="2400" dirty="0">
                <a:solidFill>
                  <a:srgbClr val="FF3300"/>
                </a:solidFill>
                <a:latin typeface="Verdana" charset="0"/>
                <a:cs typeface="+mn-cs"/>
              </a:endParaRPr>
            </a:p>
          </p:txBody>
        </p:sp>
        <p:sp>
          <p:nvSpPr>
            <p:cNvPr id="5139" name="Rectangle 19"/>
            <p:cNvSpPr>
              <a:spLocks noChangeArrowheads="1"/>
            </p:cNvSpPr>
            <p:nvPr/>
          </p:nvSpPr>
          <p:spPr bwMode="auto">
            <a:xfrm>
              <a:off x="4332" y="1328"/>
              <a:ext cx="46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dirty="0">
                  <a:latin typeface="Verdana" charset="0"/>
                  <a:cs typeface="+mn-cs"/>
                </a:rPr>
                <a:t>AND</a:t>
              </a:r>
              <a:endParaRPr lang="en-US" sz="2400" dirty="0">
                <a:solidFill>
                  <a:srgbClr val="FF3300"/>
                </a:solidFill>
                <a:latin typeface="Verdana" charset="0"/>
                <a:cs typeface="+mn-cs"/>
              </a:endParaRPr>
            </a:p>
          </p:txBody>
        </p:sp>
        <p:sp>
          <p:nvSpPr>
            <p:cNvPr id="5140" name="Rectangle 20"/>
            <p:cNvSpPr>
              <a:spLocks noChangeArrowheads="1"/>
            </p:cNvSpPr>
            <p:nvPr/>
          </p:nvSpPr>
          <p:spPr bwMode="auto">
            <a:xfrm>
              <a:off x="3410" y="1328"/>
              <a:ext cx="21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dirty="0">
                  <a:latin typeface="Verdana" charset="0"/>
                  <a:cs typeface="+mn-cs"/>
                </a:rPr>
                <a:t>3</a:t>
              </a:r>
              <a:endParaRPr lang="en-US" sz="2000" dirty="0">
                <a:solidFill>
                  <a:srgbClr val="FF3300"/>
                </a:solidFill>
                <a:latin typeface="Verdana" charset="0"/>
                <a:cs typeface="+mn-cs"/>
              </a:endParaRPr>
            </a:p>
          </p:txBody>
        </p:sp>
        <p:sp>
          <p:nvSpPr>
            <p:cNvPr id="5141" name="Rectangle 21"/>
            <p:cNvSpPr>
              <a:spLocks noChangeArrowheads="1"/>
            </p:cNvSpPr>
            <p:nvPr/>
          </p:nvSpPr>
          <p:spPr bwMode="auto">
            <a:xfrm>
              <a:off x="0" y="2387"/>
              <a:ext cx="33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dirty="0">
                  <a:latin typeface="Verdana" charset="0"/>
                  <a:cs typeface="+mn-cs"/>
                </a:rPr>
                <a:t>OR</a:t>
              </a:r>
              <a:endParaRPr lang="en-US" sz="2000" dirty="0">
                <a:solidFill>
                  <a:srgbClr val="FF3300"/>
                </a:solidFill>
                <a:latin typeface="Verdana" charset="0"/>
                <a:cs typeface="+mn-cs"/>
              </a:endParaRPr>
            </a:p>
          </p:txBody>
        </p:sp>
        <p:sp>
          <p:nvSpPr>
            <p:cNvPr id="5142" name="Rectangle 22"/>
            <p:cNvSpPr>
              <a:spLocks noChangeArrowheads="1"/>
            </p:cNvSpPr>
            <p:nvPr/>
          </p:nvSpPr>
          <p:spPr bwMode="auto">
            <a:xfrm>
              <a:off x="32" y="3464"/>
              <a:ext cx="126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 u="sng" dirty="0">
                  <a:latin typeface="Verdana" charset="0"/>
                  <a:cs typeface="+mn-cs"/>
                </a:rPr>
                <a:t>Do you need… ?</a:t>
              </a:r>
              <a:endParaRPr lang="en-US" sz="2000" dirty="0">
                <a:solidFill>
                  <a:srgbClr val="002850"/>
                </a:solidFill>
                <a:latin typeface="Verdana" charset="0"/>
                <a:cs typeface="+mn-cs"/>
              </a:endParaRPr>
            </a:p>
          </p:txBody>
        </p:sp>
        <p:sp>
          <p:nvSpPr>
            <p:cNvPr id="5143" name="Rectangle 23"/>
            <p:cNvSpPr>
              <a:spLocks noChangeArrowheads="1"/>
            </p:cNvSpPr>
            <p:nvPr/>
          </p:nvSpPr>
          <p:spPr bwMode="auto">
            <a:xfrm>
              <a:off x="96" y="3744"/>
              <a:ext cx="100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400" b="1" dirty="0">
                  <a:latin typeface="Verdana" charset="0"/>
                  <a:cs typeface="+mn-cs"/>
                </a:rPr>
                <a:t>subheadings</a:t>
              </a:r>
              <a:endParaRPr lang="en-US" b="1" dirty="0">
                <a:solidFill>
                  <a:srgbClr val="002850"/>
                </a:solidFill>
                <a:latin typeface="Verdana" charset="0"/>
                <a:cs typeface="+mn-cs"/>
              </a:endParaRPr>
            </a:p>
          </p:txBody>
        </p:sp>
        <p:sp>
          <p:nvSpPr>
            <p:cNvPr id="5144" name="Rectangle 24"/>
            <p:cNvSpPr>
              <a:spLocks noChangeArrowheads="1"/>
            </p:cNvSpPr>
            <p:nvPr/>
          </p:nvSpPr>
          <p:spPr bwMode="auto">
            <a:xfrm>
              <a:off x="96" y="4040"/>
              <a:ext cx="461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dirty="0">
                  <a:latin typeface="Verdana" charset="0"/>
                  <a:cs typeface="+mn-cs"/>
                </a:rPr>
                <a:t>dates</a:t>
              </a:r>
              <a:endParaRPr lang="en-US" b="1" dirty="0">
                <a:solidFill>
                  <a:srgbClr val="002850"/>
                </a:solidFill>
                <a:latin typeface="Verdana" charset="0"/>
                <a:cs typeface="+mn-cs"/>
              </a:endParaRPr>
            </a:p>
          </p:txBody>
        </p:sp>
        <p:sp>
          <p:nvSpPr>
            <p:cNvPr id="5145" name="Rectangle 25"/>
            <p:cNvSpPr>
              <a:spLocks noChangeArrowheads="1"/>
            </p:cNvSpPr>
            <p:nvPr/>
          </p:nvSpPr>
          <p:spPr bwMode="auto">
            <a:xfrm>
              <a:off x="1824" y="3464"/>
              <a:ext cx="1586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b="1" u="sng" dirty="0">
                  <a:latin typeface="Verdana" charset="0"/>
                  <a:cs typeface="+mn-cs"/>
                </a:rPr>
                <a:t>limiters such as:</a:t>
              </a:r>
              <a:endParaRPr lang="en-US" b="1" dirty="0">
                <a:solidFill>
                  <a:srgbClr val="002850"/>
                </a:solidFill>
                <a:latin typeface="Verdana" charset="0"/>
                <a:cs typeface="+mn-cs"/>
              </a:endParaRPr>
            </a:p>
          </p:txBody>
        </p:sp>
        <p:sp>
          <p:nvSpPr>
            <p:cNvPr id="5146" name="Rectangle 26"/>
            <p:cNvSpPr>
              <a:spLocks noChangeArrowheads="1"/>
            </p:cNvSpPr>
            <p:nvPr/>
          </p:nvSpPr>
          <p:spPr bwMode="auto">
            <a:xfrm>
              <a:off x="1872" y="3752"/>
              <a:ext cx="69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dirty="0">
                  <a:latin typeface="Verdana" charset="0"/>
                  <a:cs typeface="+mn-cs"/>
                </a:rPr>
                <a:t>language</a:t>
              </a:r>
              <a:endParaRPr lang="en-US" b="1" dirty="0">
                <a:solidFill>
                  <a:srgbClr val="002850"/>
                </a:solidFill>
                <a:latin typeface="Verdana" charset="0"/>
                <a:cs typeface="+mn-cs"/>
              </a:endParaRPr>
            </a:p>
          </p:txBody>
        </p:sp>
        <p:sp>
          <p:nvSpPr>
            <p:cNvPr id="5147" name="Rectangle 27"/>
            <p:cNvSpPr>
              <a:spLocks noChangeArrowheads="1"/>
            </p:cNvSpPr>
            <p:nvPr/>
          </p:nvSpPr>
          <p:spPr bwMode="auto">
            <a:xfrm>
              <a:off x="1872" y="4040"/>
              <a:ext cx="131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400" b="1" dirty="0">
                  <a:latin typeface="Verdana" charset="0"/>
                  <a:cs typeface="+mn-cs"/>
                </a:rPr>
                <a:t>human </a:t>
              </a:r>
              <a:r>
                <a:rPr lang="en-US" sz="1400" b="1" dirty="0" smtClean="0">
                  <a:latin typeface="Verdana" charset="0"/>
                  <a:cs typeface="+mn-cs"/>
                </a:rPr>
                <a:t>   or </a:t>
              </a:r>
              <a:r>
                <a:rPr lang="en-US" sz="1400" b="1" dirty="0">
                  <a:latin typeface="Verdana" charset="0"/>
                  <a:cs typeface="+mn-cs"/>
                </a:rPr>
                <a:t>animal</a:t>
              </a:r>
              <a:endParaRPr lang="en-US" b="1" dirty="0">
                <a:solidFill>
                  <a:srgbClr val="002850"/>
                </a:solidFill>
                <a:latin typeface="Verdana" charset="0"/>
                <a:cs typeface="+mn-cs"/>
              </a:endParaRPr>
            </a:p>
          </p:txBody>
        </p:sp>
        <p:sp>
          <p:nvSpPr>
            <p:cNvPr id="5148" name="Rectangle 28"/>
            <p:cNvSpPr>
              <a:spLocks noChangeArrowheads="1"/>
            </p:cNvSpPr>
            <p:nvPr/>
          </p:nvSpPr>
          <p:spPr bwMode="auto">
            <a:xfrm>
              <a:off x="3762" y="3506"/>
              <a:ext cx="81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dirty="0">
                  <a:latin typeface="Verdana" charset="0"/>
                  <a:cs typeface="+mn-cs"/>
                </a:rPr>
                <a:t>age groups</a:t>
              </a:r>
              <a:endParaRPr lang="en-US" sz="1500" b="1" dirty="0">
                <a:solidFill>
                  <a:srgbClr val="002850"/>
                </a:solidFill>
                <a:latin typeface="Verdana" charset="0"/>
                <a:cs typeface="+mn-cs"/>
              </a:endParaRPr>
            </a:p>
          </p:txBody>
        </p:sp>
        <p:sp>
          <p:nvSpPr>
            <p:cNvPr id="5149" name="Rectangle 29"/>
            <p:cNvSpPr>
              <a:spLocks noChangeArrowheads="1"/>
            </p:cNvSpPr>
            <p:nvPr/>
          </p:nvSpPr>
          <p:spPr bwMode="auto">
            <a:xfrm>
              <a:off x="3744" y="3792"/>
              <a:ext cx="129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400" b="1" dirty="0">
                  <a:latin typeface="Verdana" charset="0"/>
                  <a:cs typeface="+mn-cs"/>
                </a:rPr>
                <a:t>publication types</a:t>
              </a:r>
              <a:endParaRPr lang="en-US" sz="1500" b="1" dirty="0">
                <a:latin typeface="Verdana" charset="0"/>
                <a:cs typeface="+mn-cs"/>
              </a:endParaRPr>
            </a:p>
          </p:txBody>
        </p:sp>
        <p:sp>
          <p:nvSpPr>
            <p:cNvPr id="5150" name="Rectangle 30"/>
            <p:cNvSpPr>
              <a:spLocks noChangeArrowheads="1"/>
            </p:cNvSpPr>
            <p:nvPr/>
          </p:nvSpPr>
          <p:spPr bwMode="auto">
            <a:xfrm>
              <a:off x="3744" y="4044"/>
              <a:ext cx="1119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srgbClr val="000066"/>
                  </a:solidFill>
                  <a:latin typeface="Times" charset="0"/>
                  <a:cs typeface="+mn-cs"/>
                </a:rPr>
                <a:t> </a:t>
              </a:r>
              <a:r>
                <a:rPr lang="en-US" sz="1400" b="1" dirty="0">
                  <a:latin typeface="Verdana" charset="0"/>
                  <a:cs typeface="+mn-cs"/>
                </a:rPr>
                <a:t>journal subsets</a:t>
              </a:r>
              <a:endParaRPr lang="en-US" sz="1500" b="1" dirty="0">
                <a:solidFill>
                  <a:srgbClr val="002850"/>
                </a:solidFill>
                <a:latin typeface="Verdana" charset="0"/>
                <a:cs typeface="+mn-cs"/>
              </a:endParaRPr>
            </a:p>
          </p:txBody>
        </p:sp>
        <p:sp>
          <p:nvSpPr>
            <p:cNvPr id="5153" name="Rectangle 33"/>
            <p:cNvSpPr>
              <a:spLocks noChangeArrowheads="1"/>
            </p:cNvSpPr>
            <p:nvPr/>
          </p:nvSpPr>
          <p:spPr bwMode="auto">
            <a:xfrm>
              <a:off x="48" y="244"/>
              <a:ext cx="940" cy="4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900" b="1" dirty="0">
                  <a:latin typeface="Verdana" charset="0"/>
                  <a:cs typeface="+mn-cs"/>
                </a:rPr>
                <a:t>Search</a:t>
              </a:r>
            </a:p>
            <a:p>
              <a:pPr>
                <a:defRPr/>
              </a:pPr>
              <a:r>
                <a:rPr lang="en-US" sz="1900" b="1" dirty="0">
                  <a:latin typeface="Verdana" charset="0"/>
                  <a:cs typeface="+mn-cs"/>
                </a:rPr>
                <a:t>Question:</a:t>
              </a:r>
              <a:endParaRPr lang="en-US" sz="1900" b="1" dirty="0">
                <a:solidFill>
                  <a:srgbClr val="002850"/>
                </a:solidFill>
                <a:latin typeface="Verdana" charset="0"/>
                <a:cs typeface="+mn-cs"/>
              </a:endParaRPr>
            </a:p>
          </p:txBody>
        </p:sp>
        <p:sp>
          <p:nvSpPr>
            <p:cNvPr id="5154" name="Rectangle 34"/>
            <p:cNvSpPr>
              <a:spLocks noChangeArrowheads="1"/>
            </p:cNvSpPr>
            <p:nvPr/>
          </p:nvSpPr>
          <p:spPr bwMode="auto">
            <a:xfrm>
              <a:off x="1137" y="864"/>
              <a:ext cx="116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 sz="2200" dirty="0">
                <a:solidFill>
                  <a:srgbClr val="0000FF"/>
                </a:solidFill>
                <a:latin typeface="Verdana" charset="0"/>
                <a:cs typeface="+mn-cs"/>
              </a:endParaRPr>
            </a:p>
          </p:txBody>
        </p:sp>
        <p:sp>
          <p:nvSpPr>
            <p:cNvPr id="5156" name="Line 36"/>
            <p:cNvSpPr>
              <a:spLocks noChangeShapeType="1"/>
            </p:cNvSpPr>
            <p:nvPr/>
          </p:nvSpPr>
          <p:spPr bwMode="auto">
            <a:xfrm>
              <a:off x="4368" y="1584"/>
              <a:ext cx="0" cy="182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5158" name="Rectangle 38"/>
            <p:cNvSpPr>
              <a:spLocks noChangeArrowheads="1"/>
            </p:cNvSpPr>
            <p:nvPr/>
          </p:nvSpPr>
          <p:spPr bwMode="auto">
            <a:xfrm>
              <a:off x="4966" y="1328"/>
              <a:ext cx="21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dirty="0">
                  <a:latin typeface="Verdana" charset="0"/>
                  <a:cs typeface="+mn-cs"/>
                </a:rPr>
                <a:t>4</a:t>
              </a:r>
              <a:endParaRPr lang="en-US" sz="2000" dirty="0">
                <a:solidFill>
                  <a:srgbClr val="FF3300"/>
                </a:solidFill>
                <a:latin typeface="Verdana" charset="0"/>
                <a:cs typeface="+mn-cs"/>
              </a:endParaRPr>
            </a:p>
          </p:txBody>
        </p:sp>
        <p:sp>
          <p:nvSpPr>
            <p:cNvPr id="5159" name="Rectangle 39"/>
            <p:cNvSpPr>
              <a:spLocks noChangeArrowheads="1"/>
            </p:cNvSpPr>
            <p:nvPr/>
          </p:nvSpPr>
          <p:spPr bwMode="auto">
            <a:xfrm>
              <a:off x="2796" y="1328"/>
              <a:ext cx="46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dirty="0">
                  <a:latin typeface="Verdana" charset="0"/>
                  <a:cs typeface="+mn-cs"/>
                </a:rPr>
                <a:t>AND</a:t>
              </a:r>
              <a:endParaRPr lang="en-US" sz="2400" dirty="0">
                <a:solidFill>
                  <a:srgbClr val="FF3300"/>
                </a:solidFill>
                <a:latin typeface="Verdana" charset="0"/>
                <a:cs typeface="+mn-cs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581746" y="155968"/>
            <a:ext cx="6844018" cy="1131722"/>
            <a:chOff x="1537341" y="129325"/>
            <a:chExt cx="6844018" cy="1131722"/>
          </a:xfrm>
        </p:grpSpPr>
        <p:sp>
          <p:nvSpPr>
            <p:cNvPr id="39" name="Rectangle 38"/>
            <p:cNvSpPr/>
            <p:nvPr/>
          </p:nvSpPr>
          <p:spPr>
            <a:xfrm>
              <a:off x="1537341" y="129325"/>
              <a:ext cx="6844018" cy="1131722"/>
            </a:xfrm>
            <a:prstGeom prst="rect">
              <a:avLst/>
            </a:prstGeom>
            <a:solidFill>
              <a:sysClr val="window" lastClr="FFFFFF"/>
            </a:solidFill>
            <a:ln w="571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2594098" y="239776"/>
              <a:ext cx="4724639" cy="528404"/>
            </a:xfrm>
            <a:prstGeom prst="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3366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In adult patients with headache recurrence,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747326" y="648280"/>
              <a:ext cx="6418038" cy="523952"/>
            </a:xfrm>
            <a:prstGeom prst="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3366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is sumatriptan or naproxen the most effective drug therapy?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3" name="Rectangle 52"/>
          <p:cNvSpPr/>
          <p:nvPr/>
        </p:nvSpPr>
        <p:spPr>
          <a:xfrm>
            <a:off x="4984536" y="3207503"/>
            <a:ext cx="1733764" cy="838200"/>
          </a:xfrm>
          <a:prstGeom prst="rect">
            <a:avLst/>
          </a:prstGeom>
          <a:noFill/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sz="2400" dirty="0" smtClean="0">
                <a:solidFill>
                  <a:srgbClr val="3366FF"/>
                </a:solidFill>
              </a:rPr>
              <a:t>headache </a:t>
            </a:r>
          </a:p>
          <a:p>
            <a:pPr algn="ctr">
              <a:lnSpc>
                <a:spcPct val="110000"/>
              </a:lnSpc>
            </a:pPr>
            <a:r>
              <a:rPr lang="en-US" sz="2400" dirty="0" smtClean="0">
                <a:solidFill>
                  <a:srgbClr val="3366FF"/>
                </a:solidFill>
              </a:rPr>
              <a:t>recurrence</a:t>
            </a:r>
            <a:endParaRPr lang="en-US" sz="2400" dirty="0">
              <a:solidFill>
                <a:srgbClr val="3366FF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619986" y="3449116"/>
            <a:ext cx="1820585" cy="380743"/>
          </a:xfrm>
          <a:prstGeom prst="rect">
            <a:avLst/>
          </a:prstGeom>
          <a:noFill/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3366FF"/>
                </a:solidFill>
              </a:rPr>
              <a:t>sumatriptan</a:t>
            </a:r>
            <a:endParaRPr lang="en-US" sz="2400" dirty="0">
              <a:solidFill>
                <a:srgbClr val="3366FF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2811675" y="3452813"/>
            <a:ext cx="1676688" cy="380743"/>
          </a:xfrm>
          <a:prstGeom prst="rect">
            <a:avLst/>
          </a:prstGeom>
          <a:noFill/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2400" dirty="0" smtClean="0">
                <a:solidFill>
                  <a:srgbClr val="3366FF"/>
                </a:solidFill>
              </a:rPr>
              <a:t>naproxen</a:t>
            </a:r>
            <a:endParaRPr lang="en-US" sz="2400" dirty="0">
              <a:solidFill>
                <a:srgbClr val="3366FF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1563984" y="5907164"/>
            <a:ext cx="1388346" cy="380743"/>
          </a:xfrm>
          <a:prstGeom prst="rect">
            <a:avLst/>
          </a:prstGeom>
          <a:noFill/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dirty="0" smtClean="0">
                <a:solidFill>
                  <a:srgbClr val="3366FF"/>
                </a:solidFill>
              </a:rPr>
              <a:t>drug therapy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7484223" y="5516862"/>
            <a:ext cx="659504" cy="380743"/>
          </a:xfrm>
          <a:prstGeom prst="rect">
            <a:avLst/>
          </a:prstGeom>
          <a:noFill/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dirty="0" smtClean="0">
                <a:solidFill>
                  <a:srgbClr val="3366FF"/>
                </a:solidFill>
              </a:rPr>
              <a:t>adult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884238" y="6394317"/>
            <a:ext cx="1268412" cy="380743"/>
          </a:xfrm>
          <a:prstGeom prst="rect">
            <a:avLst/>
          </a:prstGeom>
          <a:noFill/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dirty="0" smtClean="0">
                <a:solidFill>
                  <a:srgbClr val="3366FF"/>
                </a:solidFill>
              </a:rPr>
              <a:t>last 5 years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4171216" y="5909077"/>
            <a:ext cx="885826" cy="380743"/>
          </a:xfrm>
          <a:prstGeom prst="rect">
            <a:avLst/>
          </a:prstGeom>
          <a:noFill/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dirty="0" smtClean="0">
                <a:solidFill>
                  <a:srgbClr val="3366FF"/>
                </a:solidFill>
              </a:rPr>
              <a:t>English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52585" y="6413500"/>
            <a:ext cx="914400" cy="317652"/>
          </a:xfrm>
          <a:prstGeom prst="rect">
            <a:avLst/>
          </a:prstGeom>
          <a:noFill/>
          <a:ln w="57150" cmpd="sng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7883525" y="5971216"/>
            <a:ext cx="1078677" cy="430872"/>
          </a:xfrm>
          <a:prstGeom prst="rect">
            <a:avLst/>
          </a:prstGeom>
          <a:noFill/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dirty="0" smtClean="0">
                <a:solidFill>
                  <a:srgbClr val="3366FF"/>
                </a:solidFill>
              </a:rPr>
              <a:t>peer reviewed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2125004" y="2103437"/>
            <a:ext cx="846796" cy="401637"/>
          </a:xfrm>
          <a:prstGeom prst="rect">
            <a:avLst/>
          </a:prstGeom>
          <a:noFill/>
          <a:ln w="57150" cmpd="sng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4339355" y="2108199"/>
            <a:ext cx="914400" cy="396875"/>
          </a:xfrm>
          <a:prstGeom prst="rect">
            <a:avLst/>
          </a:prstGeom>
          <a:noFill/>
          <a:ln w="57150" cmpd="sng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25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  <p:bldP spid="55" grpId="0"/>
      <p:bldP spid="56" grpId="0"/>
      <p:bldP spid="57" grpId="0"/>
      <p:bldP spid="58" grpId="0"/>
      <p:bldP spid="59" grpId="0"/>
      <p:bldP spid="3" grpId="0" animBg="1"/>
      <p:bldP spid="61" grpId="0"/>
      <p:bldP spid="62" grpId="0" animBg="1"/>
      <p:bldP spid="6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0">
            <a:solidFill>
              <a:srgbClr val="00408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sp>
        <p:nvSpPr>
          <p:cNvPr id="1275907" name="Rectangle 3"/>
          <p:cNvSpPr>
            <a:spLocks noChangeArrowheads="1"/>
          </p:cNvSpPr>
          <p:nvPr/>
        </p:nvSpPr>
        <p:spPr bwMode="auto">
          <a:xfrm>
            <a:off x="794338" y="263525"/>
            <a:ext cx="7545799" cy="650875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defRPr/>
            </a:pPr>
            <a:r>
              <a:rPr lang="en-US" sz="3600" i="1" u="sng" dirty="0">
                <a:solidFill>
                  <a:srgbClr val="004080"/>
                </a:solidFill>
                <a:latin typeface="Verdana" pitchFamily="-106" charset="0"/>
                <a:ea typeface="ＭＳ Ｐゴシック" pitchFamily="-106" charset="-128"/>
                <a:cs typeface="ＭＳ Ｐゴシック" pitchFamily="-106" charset="-128"/>
              </a:rPr>
              <a:t>Boolean Logic </a:t>
            </a:r>
            <a:r>
              <a:rPr lang="en-US" sz="3600" i="1" u="sng" dirty="0" smtClean="0">
                <a:solidFill>
                  <a:srgbClr val="004080"/>
                </a:solidFill>
                <a:latin typeface="Verdana" pitchFamily="-106" charset="0"/>
                <a:ea typeface="ＭＳ Ｐゴシック" pitchFamily="-106" charset="-128"/>
                <a:cs typeface="ＭＳ Ｐゴシック" pitchFamily="-106" charset="-128"/>
              </a:rPr>
              <a:t>– OR - broadens</a:t>
            </a:r>
            <a:endParaRPr lang="en-US" sz="6000" dirty="0">
              <a:solidFill>
                <a:srgbClr val="00336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Verdana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828800" y="1219200"/>
            <a:ext cx="5638800" cy="5334000"/>
            <a:chOff x="1828800" y="1219200"/>
            <a:chExt cx="5638800" cy="5334000"/>
          </a:xfrm>
        </p:grpSpPr>
        <p:sp>
          <p:nvSpPr>
            <p:cNvPr id="59397" name="Oval 13"/>
            <p:cNvSpPr>
              <a:spLocks noChangeArrowheads="1"/>
            </p:cNvSpPr>
            <p:nvPr/>
          </p:nvSpPr>
          <p:spPr bwMode="auto">
            <a:xfrm>
              <a:off x="1828800" y="1219200"/>
              <a:ext cx="5638800" cy="5334000"/>
            </a:xfrm>
            <a:prstGeom prst="ellipse">
              <a:avLst/>
            </a:prstGeom>
            <a:gradFill rotWithShape="0">
              <a:gsLst>
                <a:gs pos="0">
                  <a:srgbClr val="C0E1E4">
                    <a:alpha val="85001"/>
                  </a:srgbClr>
                </a:gs>
                <a:gs pos="100000">
                  <a:srgbClr val="7D7FCC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800" i="1" dirty="0">
                <a:latin typeface="Palatino" charset="0"/>
              </a:endParaRPr>
            </a:p>
          </p:txBody>
        </p:sp>
        <p:sp>
          <p:nvSpPr>
            <p:cNvPr id="59398" name="Rectangle 14"/>
            <p:cNvSpPr>
              <a:spLocks noChangeArrowheads="1"/>
            </p:cNvSpPr>
            <p:nvPr/>
          </p:nvSpPr>
          <p:spPr bwMode="auto">
            <a:xfrm>
              <a:off x="5105400" y="3200400"/>
              <a:ext cx="2133600" cy="137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400" i="1" dirty="0" smtClean="0">
                  <a:latin typeface="Verdana" charset="0"/>
                </a:rPr>
                <a:t>naproxen</a:t>
              </a:r>
              <a:endParaRPr lang="en-US" sz="2400" i="1" dirty="0">
                <a:latin typeface="Verdana" charset="0"/>
              </a:endParaRPr>
            </a:p>
          </p:txBody>
        </p:sp>
        <p:sp>
          <p:nvSpPr>
            <p:cNvPr id="59399" name="Rectangle 15"/>
            <p:cNvSpPr>
              <a:spLocks noChangeArrowheads="1"/>
            </p:cNvSpPr>
            <p:nvPr/>
          </p:nvSpPr>
          <p:spPr bwMode="auto">
            <a:xfrm>
              <a:off x="4343400" y="3657600"/>
              <a:ext cx="6096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3200" dirty="0">
                  <a:latin typeface="Verdana" charset="0"/>
                </a:rPr>
                <a:t>OR</a:t>
              </a:r>
            </a:p>
          </p:txBody>
        </p:sp>
        <p:sp>
          <p:nvSpPr>
            <p:cNvPr id="59400" name="Rectangle 17"/>
            <p:cNvSpPr>
              <a:spLocks noChangeArrowheads="1"/>
            </p:cNvSpPr>
            <p:nvPr/>
          </p:nvSpPr>
          <p:spPr bwMode="auto">
            <a:xfrm>
              <a:off x="2133600" y="3276600"/>
              <a:ext cx="2133600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400" i="1" dirty="0" err="1" smtClean="0">
                  <a:latin typeface="Verdana" charset="0"/>
                </a:rPr>
                <a:t>sumatriptan</a:t>
              </a:r>
              <a:endParaRPr lang="en-US" sz="2400" i="1" dirty="0">
                <a:latin typeface="Verdan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233069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152400">
            <a:solidFill>
              <a:srgbClr val="00408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sp>
        <p:nvSpPr>
          <p:cNvPr id="1273859" name="Rectangle 3"/>
          <p:cNvSpPr>
            <a:spLocks noChangeArrowheads="1"/>
          </p:cNvSpPr>
          <p:nvPr/>
        </p:nvSpPr>
        <p:spPr bwMode="auto">
          <a:xfrm>
            <a:off x="778933" y="306564"/>
            <a:ext cx="7586134" cy="646331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defRPr/>
            </a:pPr>
            <a:r>
              <a:rPr lang="en-US" sz="3600" i="1" u="sng" dirty="0">
                <a:solidFill>
                  <a:srgbClr val="004080"/>
                </a:solidFill>
                <a:latin typeface="Verdana" pitchFamily="-106" charset="0"/>
                <a:ea typeface="ＭＳ Ｐゴシック" pitchFamily="-106" charset="-128"/>
                <a:cs typeface="ＭＳ Ｐゴシック" pitchFamily="-106" charset="-128"/>
              </a:rPr>
              <a:t>Boolean Logic </a:t>
            </a:r>
            <a:r>
              <a:rPr lang="en-US" sz="3600" i="1" u="sng" dirty="0" smtClean="0">
                <a:solidFill>
                  <a:srgbClr val="004080"/>
                </a:solidFill>
                <a:latin typeface="Verdana" pitchFamily="-106" charset="0"/>
                <a:ea typeface="ＭＳ Ｐゴシック" pitchFamily="-106" charset="-128"/>
                <a:cs typeface="ＭＳ Ｐゴシック" pitchFamily="-106" charset="-128"/>
              </a:rPr>
              <a:t>– AND - narrows</a:t>
            </a:r>
            <a:endParaRPr lang="en-US" sz="6000" dirty="0">
              <a:solidFill>
                <a:srgbClr val="00336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Verdana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4572000" y="2133600"/>
            <a:ext cx="3733800" cy="3581400"/>
            <a:chOff x="4572000" y="2133600"/>
            <a:chExt cx="3429000" cy="3352800"/>
          </a:xfrm>
        </p:grpSpPr>
        <p:sp>
          <p:nvSpPr>
            <p:cNvPr id="63497" name="Oval 6"/>
            <p:cNvSpPr>
              <a:spLocks noChangeArrowheads="1"/>
            </p:cNvSpPr>
            <p:nvPr/>
          </p:nvSpPr>
          <p:spPr bwMode="auto">
            <a:xfrm>
              <a:off x="4572000" y="2133600"/>
              <a:ext cx="3429000" cy="3352800"/>
            </a:xfrm>
            <a:prstGeom prst="ellipse">
              <a:avLst/>
            </a:prstGeom>
            <a:gradFill rotWithShape="0">
              <a:gsLst>
                <a:gs pos="0">
                  <a:srgbClr val="C0E1E4">
                    <a:alpha val="85001"/>
                  </a:srgbClr>
                </a:gs>
                <a:gs pos="100000">
                  <a:srgbClr val="7D7FCC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800" i="1" dirty="0">
                <a:latin typeface="Palatino" charset="0"/>
              </a:endParaRPr>
            </a:p>
          </p:txBody>
        </p:sp>
        <p:sp>
          <p:nvSpPr>
            <p:cNvPr id="63498" name="Rectangle 8"/>
            <p:cNvSpPr>
              <a:spLocks noChangeArrowheads="1"/>
            </p:cNvSpPr>
            <p:nvPr/>
          </p:nvSpPr>
          <p:spPr bwMode="auto">
            <a:xfrm>
              <a:off x="5791200" y="3138488"/>
              <a:ext cx="1828800" cy="1281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120000"/>
                </a:lnSpc>
              </a:pPr>
              <a:r>
                <a:rPr lang="en-US" sz="2200" i="1" dirty="0" smtClean="0">
                  <a:latin typeface="Verdana" charset="0"/>
                </a:rPr>
                <a:t>headache/</a:t>
              </a:r>
            </a:p>
            <a:p>
              <a:pPr algn="ctr" eaLnBrk="0" hangingPunct="0">
                <a:lnSpc>
                  <a:spcPct val="120000"/>
                </a:lnSpc>
              </a:pPr>
              <a:r>
                <a:rPr lang="en-US" sz="2200" i="1" dirty="0">
                  <a:latin typeface="Verdana" charset="0"/>
                </a:rPr>
                <a:t>d</a:t>
              </a:r>
              <a:r>
                <a:rPr lang="en-US" sz="2200" i="1" dirty="0" smtClean="0">
                  <a:latin typeface="Verdana" charset="0"/>
                </a:rPr>
                <a:t>rug therapy</a:t>
              </a:r>
              <a:endParaRPr lang="en-US" sz="2200" i="1" dirty="0">
                <a:latin typeface="Verdana" charset="0"/>
              </a:endParaRPr>
            </a:p>
          </p:txBody>
        </p:sp>
      </p:grpSp>
      <p:grpSp>
        <p:nvGrpSpPr>
          <p:cNvPr id="3" name="Group 29"/>
          <p:cNvGrpSpPr>
            <a:grpSpLocks/>
          </p:cNvGrpSpPr>
          <p:nvPr/>
        </p:nvGrpSpPr>
        <p:grpSpPr bwMode="auto">
          <a:xfrm>
            <a:off x="914400" y="1524000"/>
            <a:ext cx="4648200" cy="4572000"/>
            <a:chOff x="432" y="960"/>
            <a:chExt cx="2928" cy="2880"/>
          </a:xfrm>
        </p:grpSpPr>
        <p:sp>
          <p:nvSpPr>
            <p:cNvPr id="63495" name="Oval 20"/>
            <p:cNvSpPr>
              <a:spLocks noChangeArrowheads="1"/>
            </p:cNvSpPr>
            <p:nvPr/>
          </p:nvSpPr>
          <p:spPr bwMode="auto">
            <a:xfrm>
              <a:off x="432" y="960"/>
              <a:ext cx="2928" cy="2880"/>
            </a:xfrm>
            <a:prstGeom prst="ellipse">
              <a:avLst/>
            </a:prstGeom>
            <a:gradFill rotWithShape="0">
              <a:gsLst>
                <a:gs pos="0">
                  <a:srgbClr val="F794FF"/>
                </a:gs>
                <a:gs pos="100000">
                  <a:srgbClr val="FACCFF">
                    <a:alpha val="29999"/>
                  </a:srgb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63496" name="Rectangle 21"/>
            <p:cNvSpPr>
              <a:spLocks noChangeArrowheads="1"/>
            </p:cNvSpPr>
            <p:nvPr/>
          </p:nvSpPr>
          <p:spPr bwMode="auto">
            <a:xfrm>
              <a:off x="672" y="1584"/>
              <a:ext cx="1968" cy="16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spcAft>
                  <a:spcPts val="1200"/>
                </a:spcAft>
              </a:pPr>
              <a:r>
                <a:rPr lang="en-US" sz="2000" i="1" dirty="0" err="1" smtClean="0">
                  <a:latin typeface="Verdana" charset="0"/>
                </a:rPr>
                <a:t>sumatriptan</a:t>
              </a:r>
              <a:endParaRPr lang="en-US" sz="2000" i="1" dirty="0" smtClean="0">
                <a:latin typeface="Verdana" charset="0"/>
              </a:endParaRPr>
            </a:p>
            <a:p>
              <a:pPr algn="ctr" eaLnBrk="0" hangingPunct="0">
                <a:spcAft>
                  <a:spcPts val="1200"/>
                </a:spcAft>
              </a:pPr>
              <a:r>
                <a:rPr lang="en-US" sz="2800" i="1" dirty="0" smtClean="0">
                  <a:latin typeface="Verdana" charset="0"/>
                </a:rPr>
                <a:t>OR</a:t>
              </a:r>
            </a:p>
            <a:p>
              <a:pPr algn="ctr" eaLnBrk="0" hangingPunct="0">
                <a:spcAft>
                  <a:spcPts val="1200"/>
                </a:spcAft>
              </a:pPr>
              <a:r>
                <a:rPr lang="en-US" sz="2000" i="1" dirty="0" smtClean="0">
                  <a:latin typeface="Verdana" charset="0"/>
                </a:rPr>
                <a:t>naproxen</a:t>
              </a:r>
              <a:endParaRPr lang="en-US" sz="2000" i="1" dirty="0">
                <a:latin typeface="Verdana" charset="0"/>
              </a:endParaRPr>
            </a:p>
          </p:txBody>
        </p:sp>
      </p:grpSp>
      <p:sp>
        <p:nvSpPr>
          <p:cNvPr id="1273878" name="Rectangle 22"/>
          <p:cNvSpPr>
            <a:spLocks noChangeArrowheads="1"/>
          </p:cNvSpPr>
          <p:nvPr/>
        </p:nvSpPr>
        <p:spPr bwMode="auto">
          <a:xfrm>
            <a:off x="4648200" y="3581400"/>
            <a:ext cx="83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800" dirty="0">
                <a:latin typeface="Verdana" charset="0"/>
              </a:rPr>
              <a:t>and</a:t>
            </a:r>
            <a:endParaRPr lang="en-US" sz="3200" dirty="0"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8054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28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3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738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738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3878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152400">
            <a:solidFill>
              <a:srgbClr val="00408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sp>
        <p:nvSpPr>
          <p:cNvPr id="1273859" name="Rectangle 3"/>
          <p:cNvSpPr>
            <a:spLocks noChangeArrowheads="1"/>
          </p:cNvSpPr>
          <p:nvPr/>
        </p:nvSpPr>
        <p:spPr bwMode="auto">
          <a:xfrm>
            <a:off x="774171" y="304800"/>
            <a:ext cx="7586134" cy="646331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defRPr/>
            </a:pPr>
            <a:r>
              <a:rPr lang="en-US" sz="3600" i="1" u="sng" dirty="0">
                <a:solidFill>
                  <a:srgbClr val="004080"/>
                </a:solidFill>
                <a:latin typeface="Verdana" pitchFamily="-106" charset="0"/>
                <a:ea typeface="ＭＳ Ｐゴシック" pitchFamily="-106" charset="-128"/>
                <a:cs typeface="ＭＳ Ｐゴシック" pitchFamily="-106" charset="-128"/>
              </a:rPr>
              <a:t>Boolean Logic </a:t>
            </a:r>
            <a:r>
              <a:rPr lang="en-US" sz="3600" i="1" u="sng" dirty="0" smtClean="0">
                <a:solidFill>
                  <a:srgbClr val="004080"/>
                </a:solidFill>
                <a:latin typeface="Verdana" pitchFamily="-106" charset="0"/>
                <a:ea typeface="ＭＳ Ｐゴシック" pitchFamily="-106" charset="-128"/>
                <a:cs typeface="ＭＳ Ｐゴシック" pitchFamily="-106" charset="-128"/>
              </a:rPr>
              <a:t>– AND - narrows</a:t>
            </a:r>
            <a:endParaRPr lang="en-US" sz="6000" dirty="0">
              <a:solidFill>
                <a:srgbClr val="00336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Verdana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5095561" y="2133600"/>
            <a:ext cx="3733800" cy="3581400"/>
            <a:chOff x="4572000" y="2133600"/>
            <a:chExt cx="3429000" cy="3352800"/>
          </a:xfrm>
        </p:grpSpPr>
        <p:sp>
          <p:nvSpPr>
            <p:cNvPr id="63497" name="Oval 6"/>
            <p:cNvSpPr>
              <a:spLocks noChangeArrowheads="1"/>
            </p:cNvSpPr>
            <p:nvPr/>
          </p:nvSpPr>
          <p:spPr bwMode="auto">
            <a:xfrm>
              <a:off x="4572000" y="2133600"/>
              <a:ext cx="3429000" cy="3352800"/>
            </a:xfrm>
            <a:prstGeom prst="ellipse">
              <a:avLst/>
            </a:prstGeom>
            <a:gradFill rotWithShape="0">
              <a:gsLst>
                <a:gs pos="0">
                  <a:srgbClr val="C0E1E4">
                    <a:alpha val="85001"/>
                  </a:srgbClr>
                </a:gs>
                <a:gs pos="100000">
                  <a:srgbClr val="7D7FCC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800" i="1" dirty="0">
                <a:latin typeface="Palatino" charset="0"/>
              </a:endParaRPr>
            </a:p>
          </p:txBody>
        </p:sp>
        <p:sp>
          <p:nvSpPr>
            <p:cNvPr id="63498" name="Rectangle 8"/>
            <p:cNvSpPr>
              <a:spLocks noChangeArrowheads="1"/>
            </p:cNvSpPr>
            <p:nvPr/>
          </p:nvSpPr>
          <p:spPr bwMode="auto">
            <a:xfrm>
              <a:off x="5791200" y="3138488"/>
              <a:ext cx="1828800" cy="1281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120000"/>
                </a:lnSpc>
              </a:pPr>
              <a:r>
                <a:rPr lang="en-US" sz="2000" i="1" dirty="0" smtClean="0">
                  <a:latin typeface="Verdana" charset="0"/>
                </a:rPr>
                <a:t>headache/</a:t>
              </a:r>
            </a:p>
            <a:p>
              <a:pPr algn="ctr" eaLnBrk="0" hangingPunct="0">
                <a:lnSpc>
                  <a:spcPct val="120000"/>
                </a:lnSpc>
              </a:pPr>
              <a:r>
                <a:rPr lang="en-US" sz="2000" i="1" dirty="0">
                  <a:latin typeface="Verdana" charset="0"/>
                </a:rPr>
                <a:t>d</a:t>
              </a:r>
              <a:r>
                <a:rPr lang="en-US" sz="2000" i="1" dirty="0" smtClean="0">
                  <a:latin typeface="Verdana" charset="0"/>
                </a:rPr>
                <a:t>rug therapy</a:t>
              </a:r>
              <a:endParaRPr lang="en-US" sz="2000" i="1" dirty="0">
                <a:latin typeface="Verdana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90364" y="2138363"/>
            <a:ext cx="3843951" cy="3581400"/>
            <a:chOff x="290364" y="2138363"/>
            <a:chExt cx="3843951" cy="3581400"/>
          </a:xfrm>
        </p:grpSpPr>
        <p:sp>
          <p:nvSpPr>
            <p:cNvPr id="11" name="Oval 20"/>
            <p:cNvSpPr>
              <a:spLocks noChangeArrowheads="1"/>
            </p:cNvSpPr>
            <p:nvPr/>
          </p:nvSpPr>
          <p:spPr bwMode="auto">
            <a:xfrm>
              <a:off x="290364" y="2138363"/>
              <a:ext cx="3843951" cy="3581400"/>
            </a:xfrm>
            <a:prstGeom prst="ellipse">
              <a:avLst/>
            </a:prstGeom>
            <a:gradFill flip="none" rotWithShape="1">
              <a:gsLst>
                <a:gs pos="0">
                  <a:srgbClr val="00FFFF">
                    <a:alpha val="50000"/>
                  </a:srgbClr>
                </a:gs>
                <a:gs pos="100000">
                  <a:srgbClr val="FFFFFF">
                    <a:alpha val="30000"/>
                  </a:srgbClr>
                </a:gs>
              </a:gsLst>
              <a:lin ang="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13" name="Rectangle 21"/>
            <p:cNvSpPr>
              <a:spLocks noChangeArrowheads="1"/>
            </p:cNvSpPr>
            <p:nvPr/>
          </p:nvSpPr>
          <p:spPr bwMode="auto">
            <a:xfrm>
              <a:off x="476232" y="3642629"/>
              <a:ext cx="1962649" cy="515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spcAft>
                  <a:spcPts val="1200"/>
                </a:spcAft>
              </a:pPr>
              <a:r>
                <a:rPr lang="en-US" sz="2000" i="1" dirty="0" err="1" smtClean="0">
                  <a:latin typeface="Verdana" charset="0"/>
                </a:rPr>
                <a:t>sumatriptan</a:t>
              </a:r>
              <a:endParaRPr lang="en-US" sz="2000" i="1" dirty="0" smtClean="0">
                <a:latin typeface="Verdana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434873" y="2138363"/>
            <a:ext cx="3843951" cy="3581400"/>
            <a:chOff x="2434873" y="2138363"/>
            <a:chExt cx="3843951" cy="3581400"/>
          </a:xfrm>
        </p:grpSpPr>
        <p:sp>
          <p:nvSpPr>
            <p:cNvPr id="63495" name="Oval 20"/>
            <p:cNvSpPr>
              <a:spLocks noChangeArrowheads="1"/>
            </p:cNvSpPr>
            <p:nvPr/>
          </p:nvSpPr>
          <p:spPr bwMode="auto">
            <a:xfrm>
              <a:off x="2434873" y="2138363"/>
              <a:ext cx="3843951" cy="3581400"/>
            </a:xfrm>
            <a:prstGeom prst="ellipse">
              <a:avLst/>
            </a:prstGeom>
            <a:gradFill rotWithShape="0">
              <a:gsLst>
                <a:gs pos="0">
                  <a:srgbClr val="F794FF"/>
                </a:gs>
                <a:gs pos="100000">
                  <a:srgbClr val="FACCFF">
                    <a:alpha val="29999"/>
                  </a:srgb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16" name="Rectangle 21"/>
            <p:cNvSpPr>
              <a:spLocks noChangeArrowheads="1"/>
            </p:cNvSpPr>
            <p:nvPr/>
          </p:nvSpPr>
          <p:spPr bwMode="auto">
            <a:xfrm>
              <a:off x="3538310" y="3702200"/>
              <a:ext cx="1469332" cy="455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spcAft>
                  <a:spcPts val="1200"/>
                </a:spcAft>
              </a:pPr>
              <a:r>
                <a:rPr lang="en-US" sz="2000" i="1" dirty="0" smtClean="0">
                  <a:latin typeface="Verdana" charset="0"/>
                </a:rPr>
                <a:t>naproxen</a:t>
              </a:r>
              <a:endParaRPr lang="en-US" sz="2000" i="1" dirty="0">
                <a:latin typeface="Verdana" charset="0"/>
              </a:endParaRPr>
            </a:p>
          </p:txBody>
        </p:sp>
      </p:grpSp>
      <p:sp>
        <p:nvSpPr>
          <p:cNvPr id="19" name="Rectangle 22"/>
          <p:cNvSpPr>
            <a:spLocks noChangeArrowheads="1"/>
          </p:cNvSpPr>
          <p:nvPr/>
        </p:nvSpPr>
        <p:spPr bwMode="auto">
          <a:xfrm>
            <a:off x="2655346" y="3671489"/>
            <a:ext cx="83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800" dirty="0">
                <a:latin typeface="Verdana" charset="0"/>
              </a:rPr>
              <a:t>and</a:t>
            </a:r>
            <a:endParaRPr lang="en-US" sz="3200" dirty="0">
              <a:latin typeface="Verdana" charset="0"/>
            </a:endParaRPr>
          </a:p>
        </p:txBody>
      </p:sp>
      <p:sp>
        <p:nvSpPr>
          <p:cNvPr id="22" name="Rectangle 22"/>
          <p:cNvSpPr>
            <a:spLocks noChangeArrowheads="1"/>
          </p:cNvSpPr>
          <p:nvPr/>
        </p:nvSpPr>
        <p:spPr bwMode="auto">
          <a:xfrm>
            <a:off x="5340888" y="3682410"/>
            <a:ext cx="83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800" dirty="0">
                <a:latin typeface="Verdana" charset="0"/>
              </a:rPr>
              <a:t>and</a:t>
            </a:r>
            <a:endParaRPr lang="en-US" sz="3200" dirty="0"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685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pic>
        <p:nvPicPr>
          <p:cNvPr id="2" name="Picture 1" descr="Screen Shot 2011-12-31 at 11.11.04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9" t="1347" r="10336" b="2653"/>
          <a:stretch/>
        </p:blipFill>
        <p:spPr>
          <a:xfrm>
            <a:off x="261962" y="221754"/>
            <a:ext cx="4204259" cy="6315212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710455" y="4668960"/>
            <a:ext cx="7086600" cy="1905000"/>
            <a:chOff x="1710455" y="4668960"/>
            <a:chExt cx="7086600" cy="1905000"/>
          </a:xfrm>
        </p:grpSpPr>
        <p:sp>
          <p:nvSpPr>
            <p:cNvPr id="13" name="Rounded Rectangle 12"/>
            <p:cNvSpPr/>
            <p:nvPr/>
          </p:nvSpPr>
          <p:spPr bwMode="auto">
            <a:xfrm>
              <a:off x="1710455" y="4668960"/>
              <a:ext cx="7086600" cy="1905000"/>
            </a:xfrm>
            <a:prstGeom prst="roundRect">
              <a:avLst/>
            </a:prstGeom>
            <a:solidFill>
              <a:srgbClr val="FFFFFF"/>
            </a:solidFill>
            <a:ln w="57150" cap="flat" cmpd="sng" algn="ctr">
              <a:solidFill>
                <a:srgbClr val="285D9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4" name="Rounded Rectangle 13"/>
            <p:cNvSpPr/>
            <p:nvPr/>
          </p:nvSpPr>
          <p:spPr bwMode="auto">
            <a:xfrm>
              <a:off x="1862855" y="4821360"/>
              <a:ext cx="6781800" cy="1600200"/>
            </a:xfrm>
            <a:prstGeom prst="roundRect">
              <a:avLst/>
            </a:prstGeom>
            <a:noFill/>
            <a:ln w="28575" cap="flat" cmpd="sng" algn="ctr">
              <a:solidFill>
                <a:srgbClr val="6DD6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2281955" y="4979760"/>
              <a:ext cx="6019800" cy="415498"/>
            </a:xfrm>
            <a:prstGeom prst="rect">
              <a:avLst/>
            </a:prstGeom>
            <a:ln>
              <a:noFill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70000"/>
                </a:lnSpc>
                <a:spcBef>
                  <a:spcPts val="0"/>
                </a:spcBef>
                <a:spcAft>
                  <a:spcPts val="3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1" u="none" strike="noStrike" kern="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Times New Roman" charset="0"/>
                  <a:ea typeface="Times New Roman" charset="0"/>
                  <a:cs typeface="Times New Roman" charset="0"/>
                </a:rPr>
                <a:t>Sub-headings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uLnTx/>
                  <a:uFillTx/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2B5D8F"/>
                  </a:solidFill>
                  <a:effectLst/>
                  <a:uLnTx/>
                  <a:uFillTx/>
                  <a:latin typeface="Verdana" charset="0"/>
                </a:rPr>
                <a:t>narrow the “meaning” of </a:t>
              </a: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2B5D8F"/>
                  </a:solidFill>
                  <a:effectLst/>
                  <a:uLnTx/>
                  <a:uFillTx/>
                  <a:latin typeface="Verdana" charset="0"/>
                </a:rPr>
                <a:t>a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charset="0"/>
              </a:endParaRPr>
            </a:p>
          </p:txBody>
        </p:sp>
        <p:sp>
          <p:nvSpPr>
            <p:cNvPr id="16" name="Rectangle 23"/>
            <p:cNvSpPr>
              <a:spLocks noChangeArrowheads="1"/>
            </p:cNvSpPr>
            <p:nvPr/>
          </p:nvSpPr>
          <p:spPr bwMode="auto">
            <a:xfrm>
              <a:off x="1939055" y="5901872"/>
              <a:ext cx="6629400" cy="3795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60000"/>
                </a:lnSpc>
                <a:spcBef>
                  <a:spcPts val="0"/>
                </a:spcBef>
                <a:spcAft>
                  <a:spcPts val="3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2B5D8F"/>
                  </a:solidFill>
                  <a:effectLst/>
                  <a:uLnTx/>
                  <a:uFillTx/>
                  <a:latin typeface="Verdana" charset="0"/>
                </a:rPr>
                <a:t>a</a:t>
              </a: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2B5D8F"/>
                  </a:solidFill>
                  <a:effectLst/>
                  <a:uLnTx/>
                  <a:uFillTx/>
                  <a:latin typeface="Verdana" charset="0"/>
                </a:rPr>
                <a:t>rticles</a:t>
              </a: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2B5D8F"/>
                  </a:solidFill>
                  <a:effectLst/>
                  <a:uLnTx/>
                  <a:uFillTx/>
                  <a:latin typeface="Verdana" charset="0"/>
                </a:rPr>
                <a:t>under 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2B5D8F"/>
                  </a:solidFill>
                  <a:effectLst/>
                  <a:uLnTx/>
                  <a:uFillTx/>
                  <a:latin typeface="Verdana" charset="0"/>
                </a:rPr>
                <a:t>the </a:t>
              </a: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2B5D8F"/>
                  </a:solidFill>
                  <a:effectLst/>
                  <a:uLnTx/>
                  <a:uFillTx/>
                  <a:latin typeface="Verdana" charset="0"/>
                </a:rPr>
                <a:t>subject</a:t>
              </a:r>
              <a:r>
                <a:rPr kumimoji="0" lang="en-US" sz="2000" b="0" i="0" u="none" strike="noStrike" kern="0" cap="none" spc="0" normalizeH="0" noProof="0" dirty="0" smtClean="0">
                  <a:ln>
                    <a:noFill/>
                  </a:ln>
                  <a:solidFill>
                    <a:srgbClr val="2B5D8F"/>
                  </a:solidFill>
                  <a:effectLst/>
                  <a:uLnTx/>
                  <a:uFillTx/>
                  <a:latin typeface="Verdana" charset="0"/>
                </a:rPr>
                <a:t> </a:t>
              </a:r>
              <a:r>
                <a:rPr lang="en-US" sz="2000" kern="0" dirty="0" smtClean="0">
                  <a:solidFill>
                    <a:srgbClr val="2B5D8F"/>
                  </a:solidFill>
                  <a:latin typeface="Verdana" charset="0"/>
                </a:rPr>
                <a:t>h</a:t>
              </a:r>
              <a:r>
                <a:rPr kumimoji="0" lang="en-US" sz="20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2B5D8F"/>
                  </a:solidFill>
                  <a:effectLst/>
                  <a:uLnTx/>
                  <a:uFillTx/>
                  <a:latin typeface="Verdana" charset="0"/>
                </a:rPr>
                <a:t>eading</a:t>
              </a: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2B5D8F"/>
                  </a:solidFill>
                  <a:effectLst/>
                  <a:uLnTx/>
                  <a:uFillTx/>
                  <a:latin typeface="Verdana" charset="0"/>
                </a:rPr>
                <a:t>: </a:t>
              </a:r>
              <a:r>
                <a:rPr lang="en-US" sz="2800" b="1" i="1" kern="0" dirty="0" smtClean="0">
                  <a:solidFill>
                    <a:srgbClr val="008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h</a:t>
              </a:r>
              <a:r>
                <a:rPr kumimoji="0" lang="en-US" sz="2800" b="1" i="1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charset="0"/>
                  <a:ea typeface="Times New Roman" charset="0"/>
                  <a:cs typeface="Times New Roman" charset="0"/>
                </a:rPr>
                <a:t>eadache</a:t>
              </a: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2B5D8F"/>
                  </a:solidFill>
                  <a:effectLst/>
                  <a:uLnTx/>
                  <a:uFillTx/>
                  <a:latin typeface="Verdana" charset="0"/>
                </a:rPr>
                <a:t>.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charset="0"/>
              </a:endParaRPr>
            </a:p>
          </p:txBody>
        </p:sp>
        <p:sp>
          <p:nvSpPr>
            <p:cNvPr id="18" name="Rectangle 22"/>
            <p:cNvSpPr>
              <a:spLocks noChangeArrowheads="1"/>
            </p:cNvSpPr>
            <p:nvPr/>
          </p:nvSpPr>
          <p:spPr bwMode="auto">
            <a:xfrm>
              <a:off x="2074394" y="5416375"/>
              <a:ext cx="6339024" cy="40011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3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kern="0" dirty="0">
                  <a:solidFill>
                    <a:srgbClr val="2B5D8F"/>
                  </a:solidFill>
                  <a:latin typeface="Verdana" charset="0"/>
                </a:rPr>
                <a:t>s</a:t>
              </a:r>
              <a:r>
                <a:rPr lang="en-US" sz="2000" kern="0" dirty="0" smtClean="0">
                  <a:solidFill>
                    <a:srgbClr val="2B5D8F"/>
                  </a:solidFill>
                  <a:latin typeface="Verdana" charset="0"/>
                </a:rPr>
                <a:t>ubject heading.  </a:t>
              </a: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2B5D8F"/>
                  </a:solidFill>
                  <a:effectLst/>
                  <a:uLnTx/>
                  <a:uFillTx/>
                  <a:latin typeface="Verdana" charset="0"/>
                </a:rPr>
                <a:t>They 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2B5D8F"/>
                  </a:solidFill>
                  <a:effectLst/>
                  <a:uLnTx/>
                  <a:uFillTx/>
                  <a:latin typeface="Verdana" charset="0"/>
                </a:rPr>
                <a:t>are a “subset” of </a:t>
              </a:r>
              <a:r>
                <a:rPr kumimoji="0" lang="en-US" sz="2000" b="1" i="0" u="sng" strike="noStrike" kern="0" cap="none" spc="0" normalizeH="0" baseline="0" noProof="0" dirty="0">
                  <a:ln>
                    <a:noFill/>
                  </a:ln>
                  <a:solidFill>
                    <a:srgbClr val="2B5D8F"/>
                  </a:solidFill>
                  <a:effectLst/>
                  <a:uLnTx/>
                  <a:uFillTx/>
                  <a:latin typeface="Verdana" charset="0"/>
                </a:rPr>
                <a:t>all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2B5D8F"/>
                  </a:solidFill>
                  <a:effectLst/>
                  <a:uLnTx/>
                  <a:uFillTx/>
                  <a:latin typeface="Verdana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2B5D8F"/>
                  </a:solidFill>
                  <a:effectLst/>
                  <a:uLnTx/>
                  <a:uFillTx/>
                  <a:latin typeface="Verdana" charset="0"/>
                </a:rPr>
                <a:t>the 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0499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80143" y="3495885"/>
            <a:ext cx="7977364" cy="88467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70000"/>
              </a:lnSpc>
              <a:defRPr/>
            </a:pPr>
            <a:r>
              <a:rPr lang="en-US" sz="4800" i="1" dirty="0">
                <a:latin typeface="Times New Roman"/>
                <a:cs typeface="Times New Roman"/>
              </a:rPr>
              <a:t>p</a:t>
            </a:r>
            <a:r>
              <a:rPr lang="en-US" sz="4800" i="1" dirty="0" smtClean="0">
                <a:latin typeface="Times New Roman"/>
                <a:cs typeface="Times New Roman"/>
              </a:rPr>
              <a:t>re-survey </a:t>
            </a:r>
            <a:r>
              <a:rPr lang="en-US" sz="4800" i="1" dirty="0">
                <a:latin typeface="Times New Roman"/>
                <a:cs typeface="Times New Roman"/>
              </a:rPr>
              <a:t>o</a:t>
            </a:r>
            <a:r>
              <a:rPr lang="en-US" sz="4800" i="1" dirty="0" smtClean="0">
                <a:latin typeface="Times New Roman"/>
                <a:cs typeface="Times New Roman"/>
              </a:rPr>
              <a:t>n your desktop</a:t>
            </a:r>
            <a:r>
              <a:rPr lang="en-US" sz="5400" i="1" dirty="0" smtClean="0">
                <a:latin typeface="Times New Roman"/>
                <a:cs typeface="Times New Roman"/>
              </a:rPr>
              <a:t>.</a:t>
            </a:r>
            <a:endParaRPr lang="en-US" sz="5400" i="1" dirty="0">
              <a:latin typeface="Times New Roman"/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71857" y="2411447"/>
            <a:ext cx="5793935" cy="8431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n-US" sz="4800" i="1" dirty="0">
                <a:latin typeface="Times New Roman"/>
                <a:cs typeface="Times New Roman"/>
              </a:rPr>
              <a:t>Please </a:t>
            </a:r>
            <a:r>
              <a:rPr lang="en-US" sz="4800" i="1" dirty="0" smtClean="0">
                <a:latin typeface="Times New Roman"/>
                <a:cs typeface="Times New Roman"/>
              </a:rPr>
              <a:t>complete the</a:t>
            </a:r>
            <a:endParaRPr lang="en-US" sz="4800" i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09743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143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6000" dirty="0">
              <a:solidFill>
                <a:srgbClr val="6600CC"/>
              </a:solidFill>
            </a:endParaRPr>
          </a:p>
        </p:txBody>
      </p:sp>
      <p:sp>
        <p:nvSpPr>
          <p:cNvPr id="22530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 cmpd="thickThin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42394" y="2622189"/>
            <a:ext cx="8262779" cy="166946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6600" i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Searching CINAHL</a:t>
            </a:r>
            <a:endParaRPr lang="en-US" sz="6600" i="1" dirty="0">
              <a:solidFill>
                <a:srgbClr val="6600CC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07030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Screen Shot 2013-07-29 at 11.47.1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169" y="377317"/>
            <a:ext cx="5322062" cy="6122416"/>
          </a:xfrm>
          <a:prstGeom prst="rect">
            <a:avLst/>
          </a:prstGeom>
        </p:spPr>
      </p:pic>
      <p:grpSp>
        <p:nvGrpSpPr>
          <p:cNvPr id="18" name="Group 12"/>
          <p:cNvGrpSpPr>
            <a:grpSpLocks/>
          </p:cNvGrpSpPr>
          <p:nvPr/>
        </p:nvGrpSpPr>
        <p:grpSpPr bwMode="auto">
          <a:xfrm>
            <a:off x="977900" y="3009900"/>
            <a:ext cx="4114800" cy="1143000"/>
            <a:chOff x="609600" y="2781300"/>
            <a:chExt cx="4114800" cy="1143000"/>
          </a:xfrm>
        </p:grpSpPr>
        <p:sp>
          <p:nvSpPr>
            <p:cNvPr id="19" name="Rectangle 10"/>
            <p:cNvSpPr>
              <a:spLocks noChangeArrowheads="1"/>
            </p:cNvSpPr>
            <p:nvPr/>
          </p:nvSpPr>
          <p:spPr bwMode="auto">
            <a:xfrm>
              <a:off x="609600" y="2781300"/>
              <a:ext cx="4114800" cy="114300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666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90000"/>
                </a:lnSpc>
              </a:pPr>
              <a:endParaRPr lang="en-US" sz="2800" dirty="0">
                <a:latin typeface="Verdana" charset="0"/>
              </a:endParaRPr>
            </a:p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bg1"/>
                </a:solidFill>
                <a:latin typeface="Verdana" charset="0"/>
              </a:endParaRPr>
            </a:p>
          </p:txBody>
        </p:sp>
        <p:sp>
          <p:nvSpPr>
            <p:cNvPr id="20" name="Rectangle 11"/>
            <p:cNvSpPr>
              <a:spLocks noChangeArrowheads="1"/>
            </p:cNvSpPr>
            <p:nvPr/>
          </p:nvSpPr>
          <p:spPr bwMode="auto">
            <a:xfrm>
              <a:off x="838200" y="3048000"/>
              <a:ext cx="3657600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en-US" dirty="0">
                  <a:latin typeface="Verdana" charset="0"/>
                </a:rPr>
                <a:t>Hover-over Databases</a:t>
              </a:r>
            </a:p>
          </p:txBody>
        </p:sp>
      </p:grpSp>
      <p:sp>
        <p:nvSpPr>
          <p:cNvPr id="21" name="AutoShape 12"/>
          <p:cNvSpPr>
            <a:spLocks noChangeArrowheads="1"/>
          </p:cNvSpPr>
          <p:nvPr/>
        </p:nvSpPr>
        <p:spPr bwMode="auto">
          <a:xfrm rot="2702071" flipH="1">
            <a:off x="5374482" y="2010568"/>
            <a:ext cx="304800" cy="1725613"/>
          </a:xfrm>
          <a:prstGeom prst="upArrow">
            <a:avLst>
              <a:gd name="adj1" fmla="val 50000"/>
              <a:gd name="adj2" fmla="val 137998"/>
            </a:avLst>
          </a:prstGeom>
          <a:gradFill rotWithShape="0">
            <a:gsLst>
              <a:gs pos="0">
                <a:srgbClr val="9A0002"/>
              </a:gs>
              <a:gs pos="50000">
                <a:srgbClr val="F49394"/>
              </a:gs>
              <a:gs pos="100000">
                <a:srgbClr val="9A0002"/>
              </a:gs>
            </a:gsLst>
            <a:lin ang="0" scaled="1"/>
          </a:gradFill>
          <a:ln w="28575">
            <a:solidFill>
              <a:srgbClr val="66000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grpSp>
        <p:nvGrpSpPr>
          <p:cNvPr id="22" name="Group 8"/>
          <p:cNvGrpSpPr>
            <a:grpSpLocks/>
          </p:cNvGrpSpPr>
          <p:nvPr/>
        </p:nvGrpSpPr>
        <p:grpSpPr bwMode="auto">
          <a:xfrm>
            <a:off x="6235700" y="1828800"/>
            <a:ext cx="1447800" cy="381000"/>
            <a:chOff x="5715000" y="1371600"/>
            <a:chExt cx="1447800" cy="457200"/>
          </a:xfrm>
        </p:grpSpPr>
        <p:sp>
          <p:nvSpPr>
            <p:cNvPr id="23" name="AutoShape 14"/>
            <p:cNvSpPr>
              <a:spLocks noChangeArrowheads="1"/>
            </p:cNvSpPr>
            <p:nvPr/>
          </p:nvSpPr>
          <p:spPr bwMode="auto">
            <a:xfrm>
              <a:off x="5715000" y="1447800"/>
              <a:ext cx="1447800" cy="304800"/>
            </a:xfrm>
            <a:prstGeom prst="roundRect">
              <a:avLst>
                <a:gd name="adj" fmla="val 16667"/>
              </a:avLst>
            </a:prstGeom>
            <a:noFill/>
            <a:ln w="1143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4" name="AutoShape 15"/>
            <p:cNvSpPr>
              <a:spLocks noChangeArrowheads="1"/>
            </p:cNvSpPr>
            <p:nvPr/>
          </p:nvSpPr>
          <p:spPr bwMode="auto">
            <a:xfrm>
              <a:off x="5715000" y="1371600"/>
              <a:ext cx="1447800" cy="457200"/>
            </a:xfrm>
            <a:prstGeom prst="roundRect">
              <a:avLst>
                <a:gd name="adj" fmla="val 16667"/>
              </a:avLst>
            </a:prstGeom>
            <a:noFill/>
            <a:ln w="114300">
              <a:solidFill>
                <a:srgbClr val="59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769742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798791" y="377317"/>
            <a:ext cx="5322062" cy="6122416"/>
            <a:chOff x="258791" y="358267"/>
            <a:chExt cx="5322062" cy="6122416"/>
          </a:xfrm>
        </p:grpSpPr>
        <p:pic>
          <p:nvPicPr>
            <p:cNvPr id="3" name="Picture 2" descr="Screen Shot 2013-07-29 at 11.47.11 A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791" y="358267"/>
              <a:ext cx="5322062" cy="6122416"/>
            </a:xfrm>
            <a:prstGeom prst="rect">
              <a:avLst/>
            </a:prstGeom>
          </p:spPr>
        </p:pic>
        <p:pic>
          <p:nvPicPr>
            <p:cNvPr id="5" name="Picture 4" descr="Screen Shot 2013-09-06 at 3.25.33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4450" y="1908175"/>
              <a:ext cx="1484630" cy="3289300"/>
            </a:xfrm>
            <a:prstGeom prst="rect">
              <a:avLst/>
            </a:prstGeom>
          </p:spPr>
        </p:pic>
      </p:grpSp>
      <p:grpSp>
        <p:nvGrpSpPr>
          <p:cNvPr id="7" name="Group 16"/>
          <p:cNvGrpSpPr>
            <a:grpSpLocks/>
          </p:cNvGrpSpPr>
          <p:nvPr/>
        </p:nvGrpSpPr>
        <p:grpSpPr bwMode="auto">
          <a:xfrm>
            <a:off x="1041400" y="3975100"/>
            <a:ext cx="3657600" cy="1219200"/>
            <a:chOff x="990600" y="3657600"/>
            <a:chExt cx="3657600" cy="1219200"/>
          </a:xfrm>
        </p:grpSpPr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>
              <a:off x="990600" y="3657600"/>
              <a:ext cx="3657600" cy="1219200"/>
            </a:xfrm>
            <a:prstGeom prst="rect">
              <a:avLst/>
            </a:prstGeom>
            <a:solidFill>
              <a:srgbClr val="FFFFFF"/>
            </a:solidFill>
            <a:ln w="76200">
              <a:solidFill>
                <a:srgbClr val="6666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90000"/>
                </a:lnSpc>
              </a:pPr>
              <a:endParaRPr lang="en-US" sz="2800" dirty="0">
                <a:latin typeface="Verdana" charset="0"/>
              </a:endParaRPr>
            </a:p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bg1"/>
                </a:solidFill>
                <a:latin typeface="Verdana" charset="0"/>
              </a:endParaRPr>
            </a:p>
          </p:txBody>
        </p:sp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>
              <a:off x="1371600" y="4038600"/>
              <a:ext cx="2767445" cy="457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>
                <a:lnSpc>
                  <a:spcPct val="110000"/>
                </a:lnSpc>
              </a:pPr>
              <a:r>
                <a:rPr lang="en-US" sz="3200" dirty="0">
                  <a:latin typeface="Verdana" charset="0"/>
                </a:rPr>
                <a:t>Click CINAHL</a:t>
              </a:r>
              <a:endParaRPr lang="en-US" sz="1700" dirty="0">
                <a:latin typeface="Verdana" charset="0"/>
              </a:endParaRPr>
            </a:p>
          </p:txBody>
        </p:sp>
      </p:grpSp>
      <p:sp>
        <p:nvSpPr>
          <p:cNvPr id="10" name="AutoShape 11"/>
          <p:cNvSpPr>
            <a:spLocks noChangeArrowheads="1"/>
          </p:cNvSpPr>
          <p:nvPr/>
        </p:nvSpPr>
        <p:spPr bwMode="auto">
          <a:xfrm>
            <a:off x="5099050" y="2362200"/>
            <a:ext cx="1510030" cy="381000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99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1" name="AutoShape 10"/>
          <p:cNvSpPr>
            <a:spLocks noChangeArrowheads="1"/>
          </p:cNvSpPr>
          <p:nvPr/>
        </p:nvSpPr>
        <p:spPr bwMode="auto">
          <a:xfrm rot="13039416" flipV="1">
            <a:off x="4545013" y="2682875"/>
            <a:ext cx="366712" cy="1795463"/>
          </a:xfrm>
          <a:prstGeom prst="upArrow">
            <a:avLst>
              <a:gd name="adj1" fmla="val 50000"/>
              <a:gd name="adj2" fmla="val 73328"/>
            </a:avLst>
          </a:prstGeom>
          <a:gradFill rotWithShape="0">
            <a:gsLst>
              <a:gs pos="0">
                <a:srgbClr val="F49394"/>
              </a:gs>
              <a:gs pos="50000">
                <a:srgbClr val="9A0002"/>
              </a:gs>
              <a:gs pos="100000">
                <a:srgbClr val="F49394"/>
              </a:gs>
            </a:gsLst>
            <a:lin ang="5400000" scaled="1"/>
          </a:gradFill>
          <a:ln w="28575">
            <a:solidFill>
              <a:srgbClr val="66000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6497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pic>
        <p:nvPicPr>
          <p:cNvPr id="3" name="Picture 2" descr="Screen Shot 2013-09-06 at 3.43.2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468" y="295275"/>
            <a:ext cx="5917692" cy="6286500"/>
          </a:xfrm>
          <a:prstGeom prst="rect">
            <a:avLst/>
          </a:prstGeom>
        </p:spPr>
      </p:pic>
      <p:sp>
        <p:nvSpPr>
          <p:cNvPr id="6" name="Rectangular Callout 3"/>
          <p:cNvSpPr>
            <a:spLocks noChangeArrowheads="1"/>
          </p:cNvSpPr>
          <p:nvPr/>
        </p:nvSpPr>
        <p:spPr bwMode="auto">
          <a:xfrm>
            <a:off x="632968" y="1765300"/>
            <a:ext cx="4191000" cy="914400"/>
          </a:xfrm>
          <a:prstGeom prst="wedgeRectCallout">
            <a:avLst>
              <a:gd name="adj1" fmla="val 41440"/>
              <a:gd name="adj2" fmla="val -159296"/>
            </a:avLst>
          </a:prstGeom>
          <a:solidFill>
            <a:schemeClr val="bg1"/>
          </a:solidFill>
          <a:ln w="5715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 sz="2000" dirty="0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823468" y="1993900"/>
            <a:ext cx="3810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r>
              <a:rPr lang="en-US" sz="2400" dirty="0">
                <a:solidFill>
                  <a:srgbClr val="0066FF"/>
                </a:solidFill>
                <a:latin typeface="Verdana" charset="0"/>
              </a:rPr>
              <a:t>Click CINAHL Headings</a:t>
            </a:r>
            <a:endParaRPr lang="en-US" sz="2400" dirty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829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pic>
        <p:nvPicPr>
          <p:cNvPr id="2" name="Picture 1" descr="Screen Shot 2013-09-06 at 9.19.2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14" y="1127687"/>
            <a:ext cx="8575548" cy="4102100"/>
          </a:xfrm>
          <a:prstGeom prst="rect">
            <a:avLst/>
          </a:prstGeom>
        </p:spPr>
      </p:pic>
      <p:sp>
        <p:nvSpPr>
          <p:cNvPr id="4" name="Rectangular Callout 15"/>
          <p:cNvSpPr>
            <a:spLocks noChangeArrowheads="1"/>
          </p:cNvSpPr>
          <p:nvPr/>
        </p:nvSpPr>
        <p:spPr bwMode="auto">
          <a:xfrm>
            <a:off x="1716462" y="4682337"/>
            <a:ext cx="6513137" cy="1039931"/>
          </a:xfrm>
          <a:prstGeom prst="wedgeRectCallout">
            <a:avLst>
              <a:gd name="adj1" fmla="val -52093"/>
              <a:gd name="adj2" fmla="val -171992"/>
            </a:avLst>
          </a:prstGeom>
          <a:solidFill>
            <a:schemeClr val="bg1"/>
          </a:solidFill>
          <a:ln w="38100">
            <a:solidFill>
              <a:srgbClr val="FF8000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 sz="20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1856012" y="4963087"/>
            <a:ext cx="3335494" cy="533400"/>
            <a:chOff x="1856012" y="4963087"/>
            <a:chExt cx="3335494" cy="533400"/>
          </a:xfrm>
        </p:grpSpPr>
        <p:sp>
          <p:nvSpPr>
            <p:cNvPr id="5" name="Rectangle 16"/>
            <p:cNvSpPr>
              <a:spLocks noChangeArrowheads="1"/>
            </p:cNvSpPr>
            <p:nvPr/>
          </p:nvSpPr>
          <p:spPr bwMode="auto">
            <a:xfrm>
              <a:off x="1856012" y="5034122"/>
              <a:ext cx="1016253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90000"/>
                </a:lnSpc>
              </a:pPr>
              <a:r>
                <a:rPr lang="en-US" sz="2400" dirty="0">
                  <a:solidFill>
                    <a:srgbClr val="0066FF"/>
                  </a:solidFill>
                  <a:latin typeface="Verdana" charset="0"/>
                </a:rPr>
                <a:t>Enter</a:t>
              </a:r>
              <a:endParaRPr lang="en-US" sz="2400" dirty="0">
                <a:solidFill>
                  <a:srgbClr val="0066FF"/>
                </a:solidFill>
              </a:endParaRPr>
            </a:p>
          </p:txBody>
        </p:sp>
        <p:sp>
          <p:nvSpPr>
            <p:cNvPr id="6" name="AutoShape 10"/>
            <p:cNvSpPr>
              <a:spLocks noChangeArrowheads="1"/>
            </p:cNvSpPr>
            <p:nvPr/>
          </p:nvSpPr>
          <p:spPr bwMode="auto">
            <a:xfrm>
              <a:off x="2945787" y="4963087"/>
              <a:ext cx="2245719" cy="533400"/>
            </a:xfrm>
            <a:prstGeom prst="roundRect">
              <a:avLst>
                <a:gd name="adj" fmla="val 16667"/>
              </a:avLst>
            </a:prstGeom>
            <a:solidFill>
              <a:srgbClr val="E6E6E6"/>
            </a:solidFill>
            <a:ln w="28575">
              <a:solidFill>
                <a:srgbClr val="3333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lnSpc>
                  <a:spcPct val="90000"/>
                </a:lnSpc>
                <a:defRPr/>
              </a:pPr>
              <a:r>
                <a:rPr lang="en-US" sz="2400" dirty="0" err="1">
                  <a:solidFill>
                    <a:srgbClr val="191919"/>
                  </a:solidFill>
                  <a:latin typeface="Verdana" charset="0"/>
                </a:rPr>
                <a:t>s</a:t>
              </a:r>
              <a:r>
                <a:rPr lang="en-US" sz="2400" dirty="0" err="1" smtClean="0">
                  <a:solidFill>
                    <a:srgbClr val="191919"/>
                  </a:solidFill>
                  <a:latin typeface="Verdana" charset="0"/>
                </a:rPr>
                <a:t>umatriptan</a:t>
              </a:r>
              <a:endParaRPr lang="en-US" sz="2400" dirty="0"/>
            </a:p>
          </p:txBody>
        </p:sp>
      </p:grpSp>
      <p:sp>
        <p:nvSpPr>
          <p:cNvPr id="8" name="AutoShape 14"/>
          <p:cNvSpPr>
            <a:spLocks noChangeArrowheads="1"/>
          </p:cNvSpPr>
          <p:nvPr/>
        </p:nvSpPr>
        <p:spPr bwMode="auto">
          <a:xfrm>
            <a:off x="4988554" y="3279550"/>
            <a:ext cx="719031" cy="381000"/>
          </a:xfrm>
          <a:prstGeom prst="roundRect">
            <a:avLst>
              <a:gd name="adj" fmla="val 16667"/>
            </a:avLst>
          </a:prstGeom>
          <a:noFill/>
          <a:ln w="76200" cmpd="sng">
            <a:solidFill>
              <a:srgbClr val="00804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312515" y="4980723"/>
            <a:ext cx="2730350" cy="457200"/>
            <a:chOff x="5312515" y="4980723"/>
            <a:chExt cx="2730350" cy="457200"/>
          </a:xfrm>
        </p:grpSpPr>
        <p:sp>
          <p:nvSpPr>
            <p:cNvPr id="7" name="AutoShape 10"/>
            <p:cNvSpPr>
              <a:spLocks noChangeArrowheads="1"/>
            </p:cNvSpPr>
            <p:nvPr/>
          </p:nvSpPr>
          <p:spPr bwMode="auto">
            <a:xfrm>
              <a:off x="6823665" y="4980723"/>
              <a:ext cx="1219200" cy="457200"/>
            </a:xfrm>
            <a:prstGeom prst="roundRect">
              <a:avLst>
                <a:gd name="adj" fmla="val 16667"/>
              </a:avLst>
            </a:prstGeom>
            <a:solidFill>
              <a:srgbClr val="E6E6E6"/>
            </a:solidFill>
            <a:ln w="28575">
              <a:solidFill>
                <a:srgbClr val="3333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lnSpc>
                  <a:spcPct val="90000"/>
                </a:lnSpc>
                <a:defRPr/>
              </a:pPr>
              <a:r>
                <a:rPr lang="en-US" sz="1800" dirty="0">
                  <a:solidFill>
                    <a:srgbClr val="191919"/>
                  </a:solidFill>
                  <a:latin typeface="Verdana" charset="0"/>
                  <a:cs typeface="+mn-cs"/>
                </a:rPr>
                <a:t>Browse</a:t>
              </a:r>
              <a:endParaRPr lang="en-US" sz="1800" dirty="0">
                <a:cs typeface="+mn-cs"/>
              </a:endParaRPr>
            </a:p>
          </p:txBody>
        </p:sp>
        <p:sp>
          <p:nvSpPr>
            <p:cNvPr id="9" name="Rectangle 16"/>
            <p:cNvSpPr>
              <a:spLocks noChangeArrowheads="1"/>
            </p:cNvSpPr>
            <p:nvPr/>
          </p:nvSpPr>
          <p:spPr bwMode="auto">
            <a:xfrm>
              <a:off x="5312515" y="5072222"/>
              <a:ext cx="13716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lnSpc>
                  <a:spcPct val="90000"/>
                </a:lnSpc>
                <a:defRPr/>
              </a:pPr>
              <a:r>
                <a:rPr lang="en-US" sz="2400" dirty="0">
                  <a:solidFill>
                    <a:srgbClr val="0066FF"/>
                  </a:solidFill>
                  <a:latin typeface="Verdana" charset="0"/>
                  <a:cs typeface="+mn-cs"/>
                </a:rPr>
                <a:t>and click</a:t>
              </a:r>
            </a:p>
          </p:txBody>
        </p:sp>
      </p:grpSp>
      <p:sp>
        <p:nvSpPr>
          <p:cNvPr id="10" name="AutoShape 10"/>
          <p:cNvSpPr>
            <a:spLocks noChangeArrowheads="1"/>
          </p:cNvSpPr>
          <p:nvPr/>
        </p:nvSpPr>
        <p:spPr bwMode="auto">
          <a:xfrm rot="18743096">
            <a:off x="6281648" y="3329785"/>
            <a:ext cx="379413" cy="1791382"/>
          </a:xfrm>
          <a:prstGeom prst="upArrow">
            <a:avLst>
              <a:gd name="adj1" fmla="val 50000"/>
              <a:gd name="adj2" fmla="val 92570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/>
          <a:lstStyle/>
          <a:p>
            <a:pPr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35774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pic>
        <p:nvPicPr>
          <p:cNvPr id="2" name="Picture 1" descr="Screen Shot 2013-09-06 at 9.22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68" y="499680"/>
            <a:ext cx="8397240" cy="432816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94063" y="4791986"/>
            <a:ext cx="8336280" cy="1692652"/>
            <a:chOff x="394063" y="4791986"/>
            <a:chExt cx="8336280" cy="1692652"/>
          </a:xfrm>
        </p:grpSpPr>
        <p:sp>
          <p:nvSpPr>
            <p:cNvPr id="5" name="Rectangular Callout 14"/>
            <p:cNvSpPr>
              <a:spLocks noChangeArrowheads="1"/>
            </p:cNvSpPr>
            <p:nvPr/>
          </p:nvSpPr>
          <p:spPr bwMode="auto">
            <a:xfrm>
              <a:off x="394063" y="4791986"/>
              <a:ext cx="8336280" cy="1692652"/>
            </a:xfrm>
            <a:prstGeom prst="wedgeRectCallout">
              <a:avLst>
                <a:gd name="adj1" fmla="val -22296"/>
                <a:gd name="adj2" fmla="val -49824"/>
              </a:avLst>
            </a:prstGeom>
            <a:solidFill>
              <a:schemeClr val="bg1"/>
            </a:solidFill>
            <a:ln w="57150" cmpd="sng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en-US" sz="2000" dirty="0"/>
            </a:p>
          </p:txBody>
        </p:sp>
        <p:sp>
          <p:nvSpPr>
            <p:cNvPr id="6" name="Rectangle 24"/>
            <p:cNvSpPr>
              <a:spLocks noChangeArrowheads="1"/>
            </p:cNvSpPr>
            <p:nvPr/>
          </p:nvSpPr>
          <p:spPr bwMode="auto">
            <a:xfrm>
              <a:off x="591872" y="5226533"/>
              <a:ext cx="7954572" cy="9343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4400" dirty="0" smtClean="0">
                  <a:solidFill>
                    <a:srgbClr val="0033FF"/>
                  </a:solidFill>
                  <a:latin typeface="Verdana" charset="0"/>
                  <a:cs typeface="+mn-cs"/>
                </a:rPr>
                <a:t>Check the subject heading</a:t>
              </a:r>
              <a:endParaRPr lang="en-US" sz="4400" dirty="0">
                <a:solidFill>
                  <a:srgbClr val="0033FF"/>
                </a:solidFill>
                <a:latin typeface="Verdana" charset="0"/>
                <a:cs typeface="+mn-cs"/>
              </a:endParaRPr>
            </a:p>
          </p:txBody>
        </p:sp>
      </p:grpSp>
      <p:sp>
        <p:nvSpPr>
          <p:cNvPr id="7" name="AutoShape 10"/>
          <p:cNvSpPr>
            <a:spLocks noChangeArrowheads="1"/>
          </p:cNvSpPr>
          <p:nvPr/>
        </p:nvSpPr>
        <p:spPr bwMode="auto">
          <a:xfrm rot="19501522">
            <a:off x="1298390" y="3459255"/>
            <a:ext cx="379412" cy="2097742"/>
          </a:xfrm>
          <a:prstGeom prst="upArrow">
            <a:avLst>
              <a:gd name="adj1" fmla="val 50000"/>
              <a:gd name="adj2" fmla="val 92570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/>
          <a:lstStyle/>
          <a:p>
            <a:pPr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9" name="Rounded Rectangle 11"/>
          <p:cNvSpPr>
            <a:spLocks noChangeArrowheads="1"/>
          </p:cNvSpPr>
          <p:nvPr/>
        </p:nvSpPr>
        <p:spPr bwMode="auto">
          <a:xfrm>
            <a:off x="375680" y="3294718"/>
            <a:ext cx="457200" cy="381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800" b="1" dirty="0">
                <a:solidFill>
                  <a:srgbClr val="FF6600"/>
                </a:solidFill>
                <a:latin typeface="Zapf Dingbats" charset="2"/>
                <a:ea typeface="Zapf Dingbats" charset="2"/>
                <a:cs typeface="Zapf Dingbats" charset="2"/>
              </a:rPr>
              <a:t>✔</a:t>
            </a:r>
            <a:endParaRPr lang="en-US" sz="1800" b="1" dirty="0">
              <a:solidFill>
                <a:srgbClr val="FF66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487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19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524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sz="5600" dirty="0">
              <a:solidFill>
                <a:srgbClr val="EAEAEA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extile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pic>
        <p:nvPicPr>
          <p:cNvPr id="2" name="Picture 1" descr="Screen Shot 2013-09-07 at 10.25.2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89" y="512815"/>
            <a:ext cx="8664448" cy="5852160"/>
          </a:xfrm>
          <a:prstGeom prst="rect">
            <a:avLst/>
          </a:prstGeom>
        </p:spPr>
      </p:pic>
      <p:sp>
        <p:nvSpPr>
          <p:cNvPr id="4" name="Rectangle 19"/>
          <p:cNvSpPr>
            <a:spLocks noChangeArrowheads="1"/>
          </p:cNvSpPr>
          <p:nvPr/>
        </p:nvSpPr>
        <p:spPr bwMode="auto">
          <a:xfrm>
            <a:off x="4619097" y="505174"/>
            <a:ext cx="2386301" cy="5859802"/>
          </a:xfrm>
          <a:prstGeom prst="rect">
            <a:avLst/>
          </a:prstGeom>
          <a:noFill/>
          <a:ln w="85725">
            <a:solidFill>
              <a:srgbClr val="0033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73755" y="2025624"/>
            <a:ext cx="3693493" cy="1295400"/>
            <a:chOff x="464430" y="1578336"/>
            <a:chExt cx="3693493" cy="1295400"/>
          </a:xfrm>
        </p:grpSpPr>
        <p:sp>
          <p:nvSpPr>
            <p:cNvPr id="6" name="Right Arrow Callout 5"/>
            <p:cNvSpPr/>
            <p:nvPr/>
          </p:nvSpPr>
          <p:spPr>
            <a:xfrm>
              <a:off x="464430" y="1578336"/>
              <a:ext cx="3693493" cy="1295400"/>
            </a:xfrm>
            <a:prstGeom prst="rightArrowCallout">
              <a:avLst>
                <a:gd name="adj1" fmla="val 28086"/>
                <a:gd name="adj2" fmla="val 25000"/>
                <a:gd name="adj3" fmla="val 25000"/>
                <a:gd name="adj4" fmla="val 85111"/>
              </a:avLst>
            </a:prstGeom>
            <a:solidFill>
              <a:srgbClr val="3366FF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24"/>
            <p:cNvSpPr>
              <a:spLocks noChangeArrowheads="1"/>
            </p:cNvSpPr>
            <p:nvPr/>
          </p:nvSpPr>
          <p:spPr bwMode="auto">
            <a:xfrm>
              <a:off x="591429" y="1670944"/>
              <a:ext cx="2894015" cy="11148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2800" dirty="0" smtClean="0">
                  <a:solidFill>
                    <a:schemeClr val="bg1"/>
                  </a:solidFill>
                  <a:latin typeface="Verdana" charset="0"/>
                </a:rPr>
                <a:t>Subheadings </a:t>
              </a:r>
            </a:p>
            <a:p>
              <a:pPr algn="ctr">
                <a:defRPr/>
              </a:pPr>
              <a:r>
                <a:rPr lang="en-US" sz="2800" dirty="0" smtClean="0">
                  <a:solidFill>
                    <a:schemeClr val="bg1"/>
                  </a:solidFill>
                  <a:latin typeface="Verdana" charset="0"/>
                </a:rPr>
                <a:t>appear</a:t>
              </a:r>
              <a:endParaRPr lang="en-US" sz="2800" dirty="0">
                <a:solidFill>
                  <a:schemeClr val="bg1"/>
                </a:solidFill>
                <a:latin typeface="Verdana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201392" y="3943402"/>
            <a:ext cx="7086600" cy="1905000"/>
            <a:chOff x="1344613" y="3929445"/>
            <a:chExt cx="7086600" cy="1905000"/>
          </a:xfrm>
        </p:grpSpPr>
        <p:sp>
          <p:nvSpPr>
            <p:cNvPr id="9" name="Rounded Rectangle 8"/>
            <p:cNvSpPr/>
            <p:nvPr/>
          </p:nvSpPr>
          <p:spPr bwMode="auto">
            <a:xfrm>
              <a:off x="1344613" y="3929445"/>
              <a:ext cx="7086600" cy="1905000"/>
            </a:xfrm>
            <a:prstGeom prst="roundRect">
              <a:avLst/>
            </a:prstGeom>
            <a:solidFill>
              <a:srgbClr val="FFFFFF"/>
            </a:solidFill>
            <a:ln w="57150" cap="flat" cmpd="sng" algn="ctr">
              <a:solidFill>
                <a:srgbClr val="285D9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0" name="Rounded Rectangle 9"/>
            <p:cNvSpPr/>
            <p:nvPr/>
          </p:nvSpPr>
          <p:spPr bwMode="auto">
            <a:xfrm>
              <a:off x="1497013" y="4081845"/>
              <a:ext cx="6781800" cy="1600200"/>
            </a:xfrm>
            <a:prstGeom prst="roundRect">
              <a:avLst/>
            </a:prstGeom>
            <a:noFill/>
            <a:ln w="28575" cap="flat" cmpd="sng" algn="ctr">
              <a:solidFill>
                <a:srgbClr val="6DD6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1860293" y="4239299"/>
              <a:ext cx="6019800" cy="415498"/>
            </a:xfrm>
            <a:prstGeom prst="rect">
              <a:avLst/>
            </a:prstGeom>
            <a:ln>
              <a:noFill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>
                <a:lnSpc>
                  <a:spcPct val="70000"/>
                </a:lnSpc>
                <a:spcAft>
                  <a:spcPts val="3000"/>
                </a:spcAft>
                <a:defRPr/>
              </a:pPr>
              <a:r>
                <a:rPr lang="en-US" sz="2800" b="1" i="1" dirty="0">
                  <a:solidFill>
                    <a:srgbClr val="FF66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Sub-headings</a:t>
              </a:r>
              <a:r>
                <a:rPr lang="en-US" sz="2800" b="1" dirty="0">
                  <a:solidFill>
                    <a:srgbClr val="FF66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sz="2000" dirty="0">
                  <a:solidFill>
                    <a:srgbClr val="2B5D8F"/>
                  </a:solidFill>
                  <a:latin typeface="Verdana" charset="0"/>
                </a:rPr>
                <a:t>narrow the “meaning” of </a:t>
              </a:r>
              <a:r>
                <a:rPr lang="en-US" sz="2000" dirty="0" smtClean="0">
                  <a:solidFill>
                    <a:srgbClr val="2B5D8F"/>
                  </a:solidFill>
                  <a:latin typeface="Verdana" charset="0"/>
                </a:rPr>
                <a:t>a</a:t>
              </a:r>
              <a:endParaRPr lang="en-US" sz="2000" dirty="0">
                <a:solidFill>
                  <a:schemeClr val="bg1"/>
                </a:solidFill>
                <a:latin typeface="Verdana" charset="0"/>
              </a:endParaRPr>
            </a:p>
          </p:txBody>
        </p:sp>
        <p:sp>
          <p:nvSpPr>
            <p:cNvPr id="12" name="Rectangle 23"/>
            <p:cNvSpPr>
              <a:spLocks noChangeArrowheads="1"/>
            </p:cNvSpPr>
            <p:nvPr/>
          </p:nvSpPr>
          <p:spPr bwMode="auto">
            <a:xfrm>
              <a:off x="1916113" y="5162357"/>
              <a:ext cx="5886742" cy="3795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>
                <a:lnSpc>
                  <a:spcPct val="60000"/>
                </a:lnSpc>
                <a:spcAft>
                  <a:spcPts val="3000"/>
                </a:spcAft>
              </a:pPr>
              <a:r>
                <a:rPr lang="en-US" sz="2000" dirty="0">
                  <a:solidFill>
                    <a:srgbClr val="2B5D8F"/>
                  </a:solidFill>
                  <a:latin typeface="Verdana" charset="0"/>
                </a:rPr>
                <a:t>t</a:t>
              </a:r>
              <a:r>
                <a:rPr lang="en-US" sz="2000" dirty="0" smtClean="0">
                  <a:solidFill>
                    <a:srgbClr val="2B5D8F"/>
                  </a:solidFill>
                  <a:latin typeface="Verdana" charset="0"/>
                </a:rPr>
                <a:t>he articles</a:t>
              </a:r>
              <a:r>
                <a:rPr lang="en-US" sz="2000" dirty="0" smtClean="0">
                  <a:solidFill>
                    <a:schemeClr val="bg1"/>
                  </a:solidFill>
                  <a:latin typeface="Verdana" charset="0"/>
                </a:rPr>
                <a:t> </a:t>
              </a:r>
              <a:r>
                <a:rPr lang="en-US" sz="2000" dirty="0" smtClean="0">
                  <a:solidFill>
                    <a:srgbClr val="2B5D8F"/>
                  </a:solidFill>
                  <a:latin typeface="Verdana" charset="0"/>
                </a:rPr>
                <a:t>under </a:t>
              </a:r>
              <a:r>
                <a:rPr lang="en-US" sz="2000" dirty="0">
                  <a:solidFill>
                    <a:srgbClr val="2B5D8F"/>
                  </a:solidFill>
                  <a:latin typeface="Verdana" charset="0"/>
                </a:rPr>
                <a:t>the </a:t>
              </a:r>
              <a:r>
                <a:rPr lang="en-US" sz="2000" dirty="0" smtClean="0">
                  <a:solidFill>
                    <a:srgbClr val="2B5D8F"/>
                  </a:solidFill>
                  <a:latin typeface="Verdana" charset="0"/>
                </a:rPr>
                <a:t>term</a:t>
              </a:r>
              <a:r>
                <a:rPr lang="en-US" sz="2000" dirty="0">
                  <a:solidFill>
                    <a:srgbClr val="2B5D8F"/>
                  </a:solidFill>
                  <a:latin typeface="Verdana" charset="0"/>
                </a:rPr>
                <a:t>:</a:t>
              </a:r>
              <a:r>
                <a:rPr lang="en-US" sz="2000" dirty="0" smtClean="0">
                  <a:solidFill>
                    <a:srgbClr val="2B5D8F"/>
                  </a:solidFill>
                  <a:latin typeface="Verdana" charset="0"/>
                </a:rPr>
                <a:t> </a:t>
              </a:r>
              <a:r>
                <a:rPr lang="en-US" sz="2800" b="1" i="1" dirty="0" err="1" smtClean="0">
                  <a:solidFill>
                    <a:srgbClr val="008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Sumatriptan</a:t>
              </a:r>
              <a:r>
                <a:rPr lang="en-US" sz="2000" dirty="0" smtClean="0">
                  <a:solidFill>
                    <a:srgbClr val="2B5D8F"/>
                  </a:solidFill>
                  <a:latin typeface="Verdana" charset="0"/>
                </a:rPr>
                <a:t>.</a:t>
              </a:r>
              <a:endParaRPr lang="en-US" sz="2000" dirty="0">
                <a:solidFill>
                  <a:schemeClr val="bg1"/>
                </a:solidFill>
                <a:latin typeface="Verdana" charset="0"/>
              </a:endParaRPr>
            </a:p>
          </p:txBody>
        </p:sp>
        <p:sp>
          <p:nvSpPr>
            <p:cNvPr id="13" name="Rectangle 22"/>
            <p:cNvSpPr>
              <a:spLocks noChangeArrowheads="1"/>
            </p:cNvSpPr>
            <p:nvPr/>
          </p:nvSpPr>
          <p:spPr bwMode="auto">
            <a:xfrm>
              <a:off x="1944023" y="4696668"/>
              <a:ext cx="5882511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hangingPunct="0">
                <a:spcAft>
                  <a:spcPts val="3000"/>
                </a:spcAft>
              </a:pPr>
              <a:r>
                <a:rPr lang="en-US" sz="2000" dirty="0" smtClean="0">
                  <a:solidFill>
                    <a:srgbClr val="2B5D8F"/>
                  </a:solidFill>
                  <a:latin typeface="Verdana" charset="0"/>
                </a:rPr>
                <a:t> subject heading.  They </a:t>
              </a:r>
              <a:r>
                <a:rPr lang="en-US" sz="2000" dirty="0">
                  <a:solidFill>
                    <a:srgbClr val="2B5D8F"/>
                  </a:solidFill>
                  <a:latin typeface="Verdana" charset="0"/>
                </a:rPr>
                <a:t>are a “subset” of </a:t>
              </a:r>
              <a:r>
                <a:rPr lang="en-US" sz="2000" b="1" u="sng" dirty="0" smtClean="0">
                  <a:solidFill>
                    <a:srgbClr val="2B5D8F"/>
                  </a:solidFill>
                  <a:latin typeface="Verdana" charset="0"/>
                </a:rPr>
                <a:t>all</a:t>
              </a:r>
              <a:r>
                <a:rPr lang="en-US" sz="2000" dirty="0" smtClean="0">
                  <a:solidFill>
                    <a:srgbClr val="2B5D8F"/>
                  </a:solidFill>
                  <a:latin typeface="Verdana" charset="0"/>
                </a:rPr>
                <a:t> </a:t>
              </a:r>
              <a:endParaRPr lang="en-US" sz="2000" dirty="0">
                <a:solidFill>
                  <a:schemeClr val="bg1"/>
                </a:solidFill>
                <a:latin typeface="Verdan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2422843"/>
      </p:ext>
    </p:extLst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pic>
        <p:nvPicPr>
          <p:cNvPr id="2" name="Picture 1" descr="Screen Shot 2013-09-06 at 9.20.2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28" y="358140"/>
            <a:ext cx="8275320" cy="4290060"/>
          </a:xfrm>
          <a:prstGeom prst="rect">
            <a:avLst/>
          </a:prstGeom>
        </p:spPr>
      </p:pic>
      <p:grpSp>
        <p:nvGrpSpPr>
          <p:cNvPr id="35846" name="Group 35845"/>
          <p:cNvGrpSpPr/>
          <p:nvPr/>
        </p:nvGrpSpPr>
        <p:grpSpPr>
          <a:xfrm>
            <a:off x="3967009" y="5244106"/>
            <a:ext cx="4744239" cy="1276224"/>
            <a:chOff x="3967009" y="5397633"/>
            <a:chExt cx="4744239" cy="1276224"/>
          </a:xfrm>
        </p:grpSpPr>
        <p:sp>
          <p:nvSpPr>
            <p:cNvPr id="21" name="Rectangular Callout 14"/>
            <p:cNvSpPr>
              <a:spLocks noChangeArrowheads="1"/>
            </p:cNvSpPr>
            <p:nvPr/>
          </p:nvSpPr>
          <p:spPr bwMode="auto">
            <a:xfrm>
              <a:off x="3967009" y="5397633"/>
              <a:ext cx="4744239" cy="1276224"/>
            </a:xfrm>
            <a:prstGeom prst="wedgeRectCallout">
              <a:avLst>
                <a:gd name="adj1" fmla="val -22296"/>
                <a:gd name="adj2" fmla="val -49824"/>
              </a:avLst>
            </a:prstGeom>
            <a:solidFill>
              <a:schemeClr val="bg1"/>
            </a:solidFill>
            <a:ln w="57150" cmpd="sng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en-US" sz="2000" dirty="0"/>
            </a:p>
          </p:txBody>
        </p:sp>
        <p:sp>
          <p:nvSpPr>
            <p:cNvPr id="24" name="Rectangle 25"/>
            <p:cNvSpPr>
              <a:spLocks noChangeArrowheads="1"/>
            </p:cNvSpPr>
            <p:nvPr/>
          </p:nvSpPr>
          <p:spPr bwMode="auto">
            <a:xfrm>
              <a:off x="4187873" y="5829317"/>
              <a:ext cx="1014379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2800" dirty="0" smtClean="0">
                  <a:solidFill>
                    <a:srgbClr val="0033FF"/>
                  </a:solidFill>
                  <a:latin typeface="Verdana" charset="0"/>
                  <a:cs typeface="+mn-cs"/>
                </a:rPr>
                <a:t>click</a:t>
              </a:r>
              <a:endParaRPr lang="en-US" sz="2800" dirty="0">
                <a:solidFill>
                  <a:srgbClr val="0033FF"/>
                </a:solidFill>
                <a:latin typeface="Verdana" charset="0"/>
                <a:cs typeface="+mn-cs"/>
              </a:endParaRPr>
            </a:p>
          </p:txBody>
        </p:sp>
        <p:grpSp>
          <p:nvGrpSpPr>
            <p:cNvPr id="35844" name="Group 35843"/>
            <p:cNvGrpSpPr/>
            <p:nvPr/>
          </p:nvGrpSpPr>
          <p:grpSpPr>
            <a:xfrm>
              <a:off x="5295575" y="5666950"/>
              <a:ext cx="3200400" cy="762000"/>
              <a:chOff x="5295575" y="5666950"/>
              <a:chExt cx="3200400" cy="762000"/>
            </a:xfrm>
          </p:grpSpPr>
          <p:sp>
            <p:nvSpPr>
              <p:cNvPr id="26" name="AutoShape 29"/>
              <p:cNvSpPr>
                <a:spLocks noChangeArrowheads="1"/>
              </p:cNvSpPr>
              <p:nvPr/>
            </p:nvSpPr>
            <p:spPr bwMode="auto">
              <a:xfrm rot="5400000">
                <a:off x="6514775" y="4447750"/>
                <a:ext cx="762000" cy="3200400"/>
              </a:xfrm>
              <a:prstGeom prst="roundRect">
                <a:avLst>
                  <a:gd name="adj" fmla="val 16667"/>
                </a:avLst>
              </a:prstGeom>
              <a:gradFill flip="none" rotWithShape="1">
                <a:gsLst>
                  <a:gs pos="0">
                    <a:srgbClr val="2D9800"/>
                  </a:gs>
                  <a:gs pos="100000">
                    <a:srgbClr val="8CDE5B"/>
                  </a:gs>
                </a:gsLst>
                <a:lin ang="0" scaled="1"/>
                <a:tileRect/>
              </a:gradFill>
              <a:ln w="28575">
                <a:noFill/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algn="ctr">
                  <a:lnSpc>
                    <a:spcPct val="90000"/>
                  </a:lnSpc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27" name="Rectangle 2"/>
              <p:cNvSpPr>
                <a:spLocks noChangeArrowheads="1"/>
              </p:cNvSpPr>
              <p:nvPr/>
            </p:nvSpPr>
            <p:spPr bwMode="auto">
              <a:xfrm>
                <a:off x="5333675" y="5838400"/>
                <a:ext cx="3124200" cy="41910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>
                  <a:lnSpc>
                    <a:spcPct val="90000"/>
                  </a:lnSpc>
                </a:pPr>
                <a:r>
                  <a:rPr lang="en-US" sz="2600" dirty="0">
                    <a:solidFill>
                      <a:schemeClr val="bg1"/>
                    </a:solidFill>
                    <a:latin typeface="Verdana" charset="0"/>
                  </a:rPr>
                  <a:t>Search Database</a:t>
                </a:r>
                <a:endParaRPr lang="en-US" sz="26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1" name="AutoShape 10"/>
          <p:cNvSpPr>
            <a:spLocks noChangeArrowheads="1"/>
          </p:cNvSpPr>
          <p:nvPr/>
        </p:nvSpPr>
        <p:spPr bwMode="auto">
          <a:xfrm>
            <a:off x="7287255" y="2707607"/>
            <a:ext cx="379412" cy="2713514"/>
          </a:xfrm>
          <a:prstGeom prst="upArrow">
            <a:avLst>
              <a:gd name="adj1" fmla="val 50000"/>
              <a:gd name="adj2" fmla="val 92570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/>
          <a:lstStyle/>
          <a:p>
            <a:pPr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1" name="Rectangle 16"/>
          <p:cNvSpPr>
            <a:spLocks noChangeArrowheads="1"/>
          </p:cNvSpPr>
          <p:nvPr/>
        </p:nvSpPr>
        <p:spPr bwMode="auto">
          <a:xfrm>
            <a:off x="4570080" y="2803445"/>
            <a:ext cx="258293" cy="359654"/>
          </a:xfrm>
          <a:prstGeom prst="rect">
            <a:avLst/>
          </a:prstGeom>
          <a:noFill/>
          <a:ln w="57150" cmpd="sng">
            <a:solidFill>
              <a:srgbClr val="0033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3911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pic>
        <p:nvPicPr>
          <p:cNvPr id="2" name="Picture 1" descr="Screen Shot 2013-09-06 at 9.21.0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28" y="897255"/>
            <a:ext cx="8275320" cy="4930140"/>
          </a:xfrm>
          <a:prstGeom prst="rect">
            <a:avLst/>
          </a:prstGeom>
        </p:spPr>
      </p:pic>
      <p:sp>
        <p:nvSpPr>
          <p:cNvPr id="4" name="Rectangle 16"/>
          <p:cNvSpPr>
            <a:spLocks noChangeArrowheads="1"/>
          </p:cNvSpPr>
          <p:nvPr/>
        </p:nvSpPr>
        <p:spPr bwMode="auto">
          <a:xfrm>
            <a:off x="620821" y="2969314"/>
            <a:ext cx="1388696" cy="743181"/>
          </a:xfrm>
          <a:prstGeom prst="rect">
            <a:avLst/>
          </a:prstGeom>
          <a:noFill/>
          <a:ln w="57150" cmpd="sng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302615" y="1973887"/>
            <a:ext cx="4191000" cy="914400"/>
            <a:chOff x="2302615" y="2015758"/>
            <a:chExt cx="4191000" cy="914400"/>
          </a:xfrm>
        </p:grpSpPr>
        <p:sp>
          <p:nvSpPr>
            <p:cNvPr id="6" name="Rectangular Callout 5"/>
            <p:cNvSpPr>
              <a:spLocks noChangeArrowheads="1"/>
            </p:cNvSpPr>
            <p:nvPr/>
          </p:nvSpPr>
          <p:spPr bwMode="auto">
            <a:xfrm>
              <a:off x="2302615" y="2015758"/>
              <a:ext cx="4191000" cy="914400"/>
            </a:xfrm>
            <a:prstGeom prst="wedgeRectCallout">
              <a:avLst>
                <a:gd name="adj1" fmla="val -26980"/>
                <a:gd name="adj2" fmla="val -111833"/>
              </a:avLst>
            </a:prstGeom>
            <a:solidFill>
              <a:schemeClr val="bg1"/>
            </a:solidFill>
            <a:ln w="5715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en-US" sz="2000" dirty="0"/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2497138" y="2273139"/>
              <a:ext cx="38100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r>
                <a:rPr lang="en-US" sz="2400" dirty="0">
                  <a:solidFill>
                    <a:srgbClr val="0033FF"/>
                  </a:solidFill>
                  <a:latin typeface="Verdana" charset="0"/>
                </a:rPr>
                <a:t>Click CINAHL Headings</a:t>
              </a:r>
              <a:endParaRPr lang="en-US" sz="2400" dirty="0">
                <a:solidFill>
                  <a:srgbClr val="0033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669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390509" y="337828"/>
            <a:ext cx="8382000" cy="6197338"/>
            <a:chOff x="390509" y="337828"/>
            <a:chExt cx="8382000" cy="6197338"/>
          </a:xfrm>
        </p:grpSpPr>
        <p:grpSp>
          <p:nvGrpSpPr>
            <p:cNvPr id="13" name="Group 12"/>
            <p:cNvGrpSpPr/>
            <p:nvPr/>
          </p:nvGrpSpPr>
          <p:grpSpPr>
            <a:xfrm>
              <a:off x="390509" y="337828"/>
              <a:ext cx="8382000" cy="6197338"/>
              <a:chOff x="390509" y="366366"/>
              <a:chExt cx="8382000" cy="6197338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404780" y="3652844"/>
                <a:ext cx="8367729" cy="2910860"/>
              </a:xfrm>
              <a:prstGeom prst="rect">
                <a:avLst/>
              </a:prstGeom>
              <a:solidFill>
                <a:schemeClr val="bg1"/>
              </a:solidFill>
              <a:ln w="6350" cmpd="sng"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4" name="Picture 13" descr="Screen Shot 2013-09-06 at 9.21.31 PM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0509" y="366366"/>
                <a:ext cx="8382000" cy="3436620"/>
              </a:xfrm>
              <a:prstGeom prst="rect">
                <a:avLst/>
              </a:prstGeom>
              <a:solidFill>
                <a:srgbClr val="3366FF"/>
              </a:solidFill>
              <a:ln>
                <a:noFill/>
              </a:ln>
            </p:spPr>
          </p:pic>
        </p:grpSp>
        <p:cxnSp>
          <p:nvCxnSpPr>
            <p:cNvPr id="23" name="Straight Connector 22"/>
            <p:cNvCxnSpPr/>
            <p:nvPr/>
          </p:nvCxnSpPr>
          <p:spPr>
            <a:xfrm>
              <a:off x="404780" y="3774448"/>
              <a:ext cx="8367729" cy="0"/>
            </a:xfrm>
            <a:prstGeom prst="line">
              <a:avLst/>
            </a:prstGeom>
            <a:ln w="76200" cmpd="sng"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AutoShape 14"/>
          <p:cNvSpPr>
            <a:spLocks noChangeArrowheads="1"/>
          </p:cNvSpPr>
          <p:nvPr/>
        </p:nvSpPr>
        <p:spPr bwMode="auto">
          <a:xfrm>
            <a:off x="4538696" y="2248346"/>
            <a:ext cx="685800" cy="304800"/>
          </a:xfrm>
          <a:prstGeom prst="roundRect">
            <a:avLst>
              <a:gd name="adj" fmla="val 16667"/>
            </a:avLst>
          </a:prstGeom>
          <a:noFill/>
          <a:ln w="76200" cmpd="sng">
            <a:solidFill>
              <a:srgbClr val="33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27" name="Rectangular Callout 3"/>
          <p:cNvSpPr>
            <a:spLocks noChangeArrowheads="1"/>
          </p:cNvSpPr>
          <p:nvPr/>
        </p:nvSpPr>
        <p:spPr bwMode="auto">
          <a:xfrm>
            <a:off x="680955" y="3419882"/>
            <a:ext cx="6283185" cy="914400"/>
          </a:xfrm>
          <a:prstGeom prst="wedgeRectCallout">
            <a:avLst>
              <a:gd name="adj1" fmla="val -39368"/>
              <a:gd name="adj2" fmla="val -163224"/>
            </a:avLst>
          </a:prstGeom>
          <a:solidFill>
            <a:schemeClr val="bg1"/>
          </a:solidFill>
          <a:ln w="38100">
            <a:solidFill>
              <a:srgbClr val="FF8000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 sz="2000" dirty="0"/>
          </a:p>
        </p:txBody>
      </p:sp>
      <p:sp>
        <p:nvSpPr>
          <p:cNvPr id="28" name="AutoShape 10"/>
          <p:cNvSpPr>
            <a:spLocks noChangeArrowheads="1"/>
          </p:cNvSpPr>
          <p:nvPr/>
        </p:nvSpPr>
        <p:spPr bwMode="auto">
          <a:xfrm>
            <a:off x="1900156" y="3638920"/>
            <a:ext cx="1696081" cy="533400"/>
          </a:xfrm>
          <a:prstGeom prst="roundRect">
            <a:avLst>
              <a:gd name="adj" fmla="val 16667"/>
            </a:avLst>
          </a:prstGeom>
          <a:solidFill>
            <a:srgbClr val="E6E6E6"/>
          </a:solidFill>
          <a:ln w="28575">
            <a:solidFill>
              <a:srgbClr val="3333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  <a:defRPr/>
            </a:pPr>
            <a:r>
              <a:rPr lang="en-US" sz="2000" dirty="0">
                <a:solidFill>
                  <a:srgbClr val="191919"/>
                </a:solidFill>
                <a:latin typeface="Verdana" charset="0"/>
              </a:rPr>
              <a:t>n</a:t>
            </a:r>
            <a:r>
              <a:rPr lang="en-US" sz="2000" dirty="0" smtClean="0">
                <a:solidFill>
                  <a:srgbClr val="191919"/>
                </a:solidFill>
                <a:latin typeface="Verdana" charset="0"/>
              </a:rPr>
              <a:t>aproxen</a:t>
            </a:r>
            <a:endParaRPr lang="en-US" sz="2000" dirty="0"/>
          </a:p>
        </p:txBody>
      </p:sp>
      <p:sp>
        <p:nvSpPr>
          <p:cNvPr id="29" name="AutoShape 10"/>
          <p:cNvSpPr>
            <a:spLocks noChangeArrowheads="1"/>
          </p:cNvSpPr>
          <p:nvPr/>
        </p:nvSpPr>
        <p:spPr bwMode="auto">
          <a:xfrm>
            <a:off x="5131472" y="3648482"/>
            <a:ext cx="1347459" cy="495300"/>
          </a:xfrm>
          <a:prstGeom prst="roundRect">
            <a:avLst>
              <a:gd name="adj" fmla="val 16667"/>
            </a:avLst>
          </a:prstGeom>
          <a:solidFill>
            <a:srgbClr val="E6E6E6"/>
          </a:solidFill>
          <a:ln w="28575">
            <a:solidFill>
              <a:srgbClr val="3333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  <a:defRPr/>
            </a:pPr>
            <a:r>
              <a:rPr lang="en-US" sz="2000" dirty="0">
                <a:solidFill>
                  <a:srgbClr val="191919"/>
                </a:solidFill>
                <a:latin typeface="Verdana" charset="0"/>
                <a:cs typeface="+mn-cs"/>
              </a:rPr>
              <a:t>Browse</a:t>
            </a:r>
            <a:endParaRPr lang="en-US" sz="2000" dirty="0">
              <a:cs typeface="+mn-cs"/>
            </a:endParaRPr>
          </a:p>
        </p:txBody>
      </p:sp>
      <p:sp>
        <p:nvSpPr>
          <p:cNvPr id="30" name="Rectangle 16"/>
          <p:cNvSpPr>
            <a:spLocks noChangeArrowheads="1"/>
          </p:cNvSpPr>
          <p:nvPr/>
        </p:nvSpPr>
        <p:spPr bwMode="auto">
          <a:xfrm>
            <a:off x="3721669" y="3723617"/>
            <a:ext cx="1230290" cy="367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  <a:defRPr/>
            </a:pPr>
            <a:r>
              <a:rPr lang="en-US" sz="2000" dirty="0">
                <a:solidFill>
                  <a:srgbClr val="0066FF"/>
                </a:solidFill>
                <a:latin typeface="Verdana" charset="0"/>
                <a:cs typeface="+mn-cs"/>
              </a:rPr>
              <a:t>and click</a:t>
            </a:r>
          </a:p>
        </p:txBody>
      </p:sp>
      <p:sp>
        <p:nvSpPr>
          <p:cNvPr id="31" name="Rectangle 9"/>
          <p:cNvSpPr>
            <a:spLocks noChangeArrowheads="1"/>
          </p:cNvSpPr>
          <p:nvPr/>
        </p:nvSpPr>
        <p:spPr bwMode="auto">
          <a:xfrm>
            <a:off x="833355" y="3686582"/>
            <a:ext cx="10668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en-US" sz="2000" dirty="0">
                <a:solidFill>
                  <a:srgbClr val="0066FF"/>
                </a:solidFill>
                <a:latin typeface="Verdana" charset="0"/>
              </a:rPr>
              <a:t>Enter</a:t>
            </a:r>
            <a:endParaRPr lang="en-US" sz="2000" dirty="0">
              <a:solidFill>
                <a:srgbClr val="0066FF"/>
              </a:solidFill>
            </a:endParaRPr>
          </a:p>
        </p:txBody>
      </p:sp>
      <p:sp>
        <p:nvSpPr>
          <p:cNvPr id="32" name="AutoShape 10"/>
          <p:cNvSpPr>
            <a:spLocks noChangeArrowheads="1"/>
          </p:cNvSpPr>
          <p:nvPr/>
        </p:nvSpPr>
        <p:spPr bwMode="auto">
          <a:xfrm rot="19336071">
            <a:off x="5351932" y="2368654"/>
            <a:ext cx="379412" cy="1536686"/>
          </a:xfrm>
          <a:prstGeom prst="upArrow">
            <a:avLst>
              <a:gd name="adj1" fmla="val 50000"/>
              <a:gd name="adj2" fmla="val 92570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/>
          <a:lstStyle/>
          <a:p>
            <a:pPr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07725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9" grpId="0" animBg="1"/>
      <p:bldP spid="30" grpId="0"/>
      <p:bldP spid="3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03300" y="2514600"/>
            <a:ext cx="7150099" cy="16129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i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Online Library Card</a:t>
            </a:r>
            <a:endParaRPr lang="en-US" sz="6000" i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78628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pic>
        <p:nvPicPr>
          <p:cNvPr id="2" name="Picture 1" descr="Screen Shot 2013-09-06 at 9.21.5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78" y="463588"/>
            <a:ext cx="8389620" cy="437388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406913" y="4944386"/>
            <a:ext cx="8336280" cy="1692652"/>
            <a:chOff x="394063" y="4791986"/>
            <a:chExt cx="8336280" cy="1692652"/>
          </a:xfrm>
        </p:grpSpPr>
        <p:sp>
          <p:nvSpPr>
            <p:cNvPr id="20" name="Rectangular Callout 14"/>
            <p:cNvSpPr>
              <a:spLocks noChangeArrowheads="1"/>
            </p:cNvSpPr>
            <p:nvPr/>
          </p:nvSpPr>
          <p:spPr bwMode="auto">
            <a:xfrm>
              <a:off x="394063" y="4791986"/>
              <a:ext cx="8336280" cy="1692652"/>
            </a:xfrm>
            <a:prstGeom prst="wedgeRectCallout">
              <a:avLst>
                <a:gd name="adj1" fmla="val -22296"/>
                <a:gd name="adj2" fmla="val -49824"/>
              </a:avLst>
            </a:prstGeom>
            <a:solidFill>
              <a:schemeClr val="bg1"/>
            </a:solidFill>
            <a:ln w="57150" cmpd="sng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en-US" sz="2000" dirty="0"/>
            </a:p>
          </p:txBody>
        </p:sp>
        <p:sp>
          <p:nvSpPr>
            <p:cNvPr id="21" name="Rectangle 24"/>
            <p:cNvSpPr>
              <a:spLocks noChangeArrowheads="1"/>
            </p:cNvSpPr>
            <p:nvPr/>
          </p:nvSpPr>
          <p:spPr bwMode="auto">
            <a:xfrm>
              <a:off x="591872" y="5226533"/>
              <a:ext cx="7954572" cy="9343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4400" dirty="0" smtClean="0">
                  <a:solidFill>
                    <a:srgbClr val="0033FF"/>
                  </a:solidFill>
                  <a:latin typeface="Verdana" charset="0"/>
                  <a:cs typeface="+mn-cs"/>
                </a:rPr>
                <a:t>Check the subject heading</a:t>
              </a:r>
              <a:endParaRPr lang="en-US" sz="4400" dirty="0">
                <a:solidFill>
                  <a:srgbClr val="0033FF"/>
                </a:solidFill>
                <a:latin typeface="Verdana" charset="0"/>
                <a:cs typeface="+mn-cs"/>
              </a:endParaRPr>
            </a:p>
          </p:txBody>
        </p:sp>
      </p:grpSp>
      <p:sp>
        <p:nvSpPr>
          <p:cNvPr id="22" name="AutoShape 10"/>
          <p:cNvSpPr>
            <a:spLocks noChangeArrowheads="1"/>
          </p:cNvSpPr>
          <p:nvPr/>
        </p:nvSpPr>
        <p:spPr bwMode="auto">
          <a:xfrm rot="19184143">
            <a:off x="1450790" y="3611655"/>
            <a:ext cx="379412" cy="2097742"/>
          </a:xfrm>
          <a:prstGeom prst="upArrow">
            <a:avLst>
              <a:gd name="adj1" fmla="val 50000"/>
              <a:gd name="adj2" fmla="val 92570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/>
          <a:lstStyle/>
          <a:p>
            <a:pPr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3" name="Rounded Rectangle 11"/>
          <p:cNvSpPr>
            <a:spLocks noChangeArrowheads="1"/>
          </p:cNvSpPr>
          <p:nvPr/>
        </p:nvSpPr>
        <p:spPr bwMode="auto">
          <a:xfrm>
            <a:off x="402485" y="3516903"/>
            <a:ext cx="457200" cy="381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800" b="1" dirty="0">
                <a:solidFill>
                  <a:srgbClr val="FF6600"/>
                </a:solidFill>
                <a:latin typeface="Zapf Dingbats" charset="2"/>
                <a:ea typeface="Zapf Dingbats" charset="2"/>
                <a:cs typeface="Zapf Dingbats" charset="2"/>
              </a:rPr>
              <a:t>✔</a:t>
            </a:r>
            <a:endParaRPr lang="en-US" sz="1800" b="1" dirty="0">
              <a:solidFill>
                <a:srgbClr val="FF66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169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pic>
        <p:nvPicPr>
          <p:cNvPr id="2" name="Picture 1" descr="Screen Shot 2013-09-06 at 9.22.1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06" y="378172"/>
            <a:ext cx="8551164" cy="4433062"/>
          </a:xfrm>
          <a:prstGeom prst="rect">
            <a:avLst/>
          </a:prstGeom>
        </p:spPr>
      </p:pic>
      <p:sp>
        <p:nvSpPr>
          <p:cNvPr id="4" name="Rectangle 16"/>
          <p:cNvSpPr>
            <a:spLocks noChangeArrowheads="1"/>
          </p:cNvSpPr>
          <p:nvPr/>
        </p:nvSpPr>
        <p:spPr bwMode="auto">
          <a:xfrm>
            <a:off x="4583985" y="2901158"/>
            <a:ext cx="258293" cy="359654"/>
          </a:xfrm>
          <a:prstGeom prst="rect">
            <a:avLst/>
          </a:prstGeom>
          <a:noFill/>
          <a:ln w="57150" cmpd="sng">
            <a:solidFill>
              <a:srgbClr val="0033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967009" y="5244106"/>
            <a:ext cx="4744239" cy="1276224"/>
            <a:chOff x="3967009" y="5397633"/>
            <a:chExt cx="4744239" cy="1276224"/>
          </a:xfrm>
        </p:grpSpPr>
        <p:sp>
          <p:nvSpPr>
            <p:cNvPr id="6" name="Rectangular Callout 14"/>
            <p:cNvSpPr>
              <a:spLocks noChangeArrowheads="1"/>
            </p:cNvSpPr>
            <p:nvPr/>
          </p:nvSpPr>
          <p:spPr bwMode="auto">
            <a:xfrm>
              <a:off x="3967009" y="5397633"/>
              <a:ext cx="4744239" cy="1276224"/>
            </a:xfrm>
            <a:prstGeom prst="wedgeRectCallout">
              <a:avLst>
                <a:gd name="adj1" fmla="val -22296"/>
                <a:gd name="adj2" fmla="val -49824"/>
              </a:avLst>
            </a:prstGeom>
            <a:solidFill>
              <a:schemeClr val="bg1"/>
            </a:solidFill>
            <a:ln w="57150" cmpd="sng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en-US" sz="2000" dirty="0"/>
            </a:p>
          </p:txBody>
        </p:sp>
        <p:sp>
          <p:nvSpPr>
            <p:cNvPr id="7" name="Rectangle 25"/>
            <p:cNvSpPr>
              <a:spLocks noChangeArrowheads="1"/>
            </p:cNvSpPr>
            <p:nvPr/>
          </p:nvSpPr>
          <p:spPr bwMode="auto">
            <a:xfrm>
              <a:off x="4187873" y="5829317"/>
              <a:ext cx="1014379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2800" dirty="0" smtClean="0">
                  <a:solidFill>
                    <a:srgbClr val="0033FF"/>
                  </a:solidFill>
                  <a:latin typeface="Verdana" charset="0"/>
                  <a:cs typeface="+mn-cs"/>
                </a:rPr>
                <a:t>click</a:t>
              </a:r>
              <a:endParaRPr lang="en-US" sz="2800" dirty="0">
                <a:solidFill>
                  <a:srgbClr val="0033FF"/>
                </a:solidFill>
                <a:latin typeface="Verdana" charset="0"/>
                <a:cs typeface="+mn-cs"/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5295575" y="5666950"/>
              <a:ext cx="3200400" cy="762000"/>
              <a:chOff x="5295575" y="5666950"/>
              <a:chExt cx="3200400" cy="762000"/>
            </a:xfrm>
          </p:grpSpPr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 rot="5400000">
                <a:off x="6514775" y="4447750"/>
                <a:ext cx="762000" cy="3200400"/>
              </a:xfrm>
              <a:prstGeom prst="roundRect">
                <a:avLst>
                  <a:gd name="adj" fmla="val 16667"/>
                </a:avLst>
              </a:prstGeom>
              <a:gradFill flip="none" rotWithShape="1">
                <a:gsLst>
                  <a:gs pos="0">
                    <a:srgbClr val="2D9800"/>
                  </a:gs>
                  <a:gs pos="100000">
                    <a:srgbClr val="8CDE5B"/>
                  </a:gs>
                </a:gsLst>
                <a:lin ang="0" scaled="1"/>
                <a:tileRect/>
              </a:gradFill>
              <a:ln w="28575">
                <a:noFill/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algn="ctr">
                  <a:lnSpc>
                    <a:spcPct val="90000"/>
                  </a:lnSpc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10" name="Rectangle 2"/>
              <p:cNvSpPr>
                <a:spLocks noChangeArrowheads="1"/>
              </p:cNvSpPr>
              <p:nvPr/>
            </p:nvSpPr>
            <p:spPr bwMode="auto">
              <a:xfrm>
                <a:off x="5333675" y="5838400"/>
                <a:ext cx="3124200" cy="41910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>
                  <a:lnSpc>
                    <a:spcPct val="90000"/>
                  </a:lnSpc>
                </a:pPr>
                <a:r>
                  <a:rPr lang="en-US" sz="2600" dirty="0">
                    <a:solidFill>
                      <a:schemeClr val="bg1"/>
                    </a:solidFill>
                    <a:latin typeface="Verdana" charset="0"/>
                  </a:rPr>
                  <a:t>Search Database</a:t>
                </a:r>
                <a:endParaRPr lang="en-US" sz="26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11" name="AutoShape 10"/>
          <p:cNvSpPr>
            <a:spLocks noChangeArrowheads="1"/>
          </p:cNvSpPr>
          <p:nvPr/>
        </p:nvSpPr>
        <p:spPr bwMode="auto">
          <a:xfrm>
            <a:off x="7315165" y="2791351"/>
            <a:ext cx="379412" cy="2629769"/>
          </a:xfrm>
          <a:prstGeom prst="upArrow">
            <a:avLst>
              <a:gd name="adj1" fmla="val 50000"/>
              <a:gd name="adj2" fmla="val 107284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28575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/>
          <a:lstStyle/>
          <a:p>
            <a:pPr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23774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28575" cmpd="sng"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pic>
        <p:nvPicPr>
          <p:cNvPr id="2" name="Picture 1" descr="Screen Shot 2013-09-06 at 9.23.0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76" y="2196643"/>
            <a:ext cx="8559038" cy="3629914"/>
          </a:xfrm>
          <a:prstGeom prst="rect">
            <a:avLst/>
          </a:prstGeom>
        </p:spPr>
      </p:pic>
      <p:sp>
        <p:nvSpPr>
          <p:cNvPr id="4" name="Rectangle 16"/>
          <p:cNvSpPr>
            <a:spLocks noChangeArrowheads="1"/>
          </p:cNvSpPr>
          <p:nvPr/>
        </p:nvSpPr>
        <p:spPr bwMode="auto">
          <a:xfrm>
            <a:off x="505776" y="4303197"/>
            <a:ext cx="1374742" cy="840881"/>
          </a:xfrm>
          <a:prstGeom prst="rect">
            <a:avLst/>
          </a:prstGeom>
          <a:noFill/>
          <a:ln w="57150" cmpd="sng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274660" y="639301"/>
            <a:ext cx="4312089" cy="954486"/>
            <a:chOff x="2274660" y="639301"/>
            <a:chExt cx="4312089" cy="954486"/>
          </a:xfrm>
        </p:grpSpPr>
        <p:sp>
          <p:nvSpPr>
            <p:cNvPr id="9" name="Rectangular Callout 4"/>
            <p:cNvSpPr>
              <a:spLocks noChangeArrowheads="1"/>
            </p:cNvSpPr>
            <p:nvPr/>
          </p:nvSpPr>
          <p:spPr bwMode="auto">
            <a:xfrm>
              <a:off x="2274660" y="639301"/>
              <a:ext cx="4312089" cy="954486"/>
            </a:xfrm>
            <a:prstGeom prst="wedgeRectCallout">
              <a:avLst>
                <a:gd name="adj1" fmla="val -24123"/>
                <a:gd name="adj2" fmla="val 251159"/>
              </a:avLst>
            </a:prstGeom>
            <a:solidFill>
              <a:schemeClr val="bg1"/>
            </a:solidFill>
            <a:ln w="57150" cmpd="sng">
              <a:solidFill>
                <a:srgbClr val="FF8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en-US" sz="2000" dirty="0"/>
            </a:p>
          </p:txBody>
        </p:sp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2481787" y="888544"/>
              <a:ext cx="3894676" cy="457200"/>
            </a:xfrm>
            <a:prstGeom prst="rect">
              <a:avLst/>
            </a:prstGeom>
            <a:noFill/>
            <a:ln w="47625">
              <a:noFill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r>
                <a:rPr lang="en-US" sz="2800" dirty="0">
                  <a:solidFill>
                    <a:srgbClr val="3366FF"/>
                  </a:solidFill>
                  <a:latin typeface="Verdana" charset="0"/>
                </a:rPr>
                <a:t>Click Search History</a:t>
              </a:r>
              <a:endParaRPr lang="en-US" sz="2800" dirty="0">
                <a:solidFill>
                  <a:srgbClr val="3366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377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pic>
        <p:nvPicPr>
          <p:cNvPr id="2" name="Picture 1" descr="Screen Shot 2013-09-06 at 9.23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89" y="2339977"/>
            <a:ext cx="8559038" cy="3763772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584221" y="564443"/>
            <a:ext cx="4064001" cy="1397000"/>
            <a:chOff x="3485444" y="564443"/>
            <a:chExt cx="4064001" cy="1397000"/>
          </a:xfrm>
        </p:grpSpPr>
        <p:sp>
          <p:nvSpPr>
            <p:cNvPr id="16" name="Rectangular Callout 4"/>
            <p:cNvSpPr>
              <a:spLocks noChangeArrowheads="1"/>
            </p:cNvSpPr>
            <p:nvPr/>
          </p:nvSpPr>
          <p:spPr bwMode="auto">
            <a:xfrm>
              <a:off x="3485444" y="564443"/>
              <a:ext cx="4064001" cy="1397000"/>
            </a:xfrm>
            <a:prstGeom prst="wedgeRectCallout">
              <a:avLst>
                <a:gd name="adj1" fmla="val -21797"/>
                <a:gd name="adj2" fmla="val 145946"/>
              </a:avLst>
            </a:prstGeom>
            <a:solidFill>
              <a:schemeClr val="bg1"/>
            </a:solidFill>
            <a:ln w="57150" cmpd="sng">
              <a:solidFill>
                <a:srgbClr val="FF8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en-US" sz="2000" dirty="0"/>
            </a:p>
          </p:txBody>
        </p:sp>
        <p:sp>
          <p:nvSpPr>
            <p:cNvPr id="17" name="Rectangle 5"/>
            <p:cNvSpPr>
              <a:spLocks noChangeArrowheads="1"/>
            </p:cNvSpPr>
            <p:nvPr/>
          </p:nvSpPr>
          <p:spPr bwMode="auto">
            <a:xfrm>
              <a:off x="3681233" y="1041541"/>
              <a:ext cx="1610434" cy="457200"/>
            </a:xfrm>
            <a:prstGeom prst="rect">
              <a:avLst/>
            </a:prstGeom>
            <a:noFill/>
            <a:ln w="47625">
              <a:noFill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>
                <a:lnSpc>
                  <a:spcPct val="70000"/>
                </a:lnSpc>
              </a:pPr>
              <a:r>
                <a:rPr lang="en-US" sz="4400" dirty="0" smtClean="0">
                  <a:solidFill>
                    <a:srgbClr val="3366FF"/>
                  </a:solidFill>
                  <a:latin typeface="Verdana" charset="0"/>
                </a:rPr>
                <a:t>Click</a:t>
              </a:r>
              <a:endParaRPr lang="en-US" sz="4400" dirty="0">
                <a:solidFill>
                  <a:srgbClr val="3366FF"/>
                </a:solidFill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5362221" y="917221"/>
              <a:ext cx="1947334" cy="705556"/>
            </a:xfrm>
            <a:prstGeom prst="roundRect">
              <a:avLst/>
            </a:prstGeom>
            <a:solidFill>
              <a:srgbClr val="00804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sz="4400" dirty="0" smtClean="0"/>
                <a:t>Clear</a:t>
              </a:r>
              <a:endParaRPr lang="en-US" sz="4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8999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pic>
        <p:nvPicPr>
          <p:cNvPr id="2" name="Picture 1" descr="Screen Shot 2013-09-06 at 9.24.5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58" y="2584380"/>
            <a:ext cx="8582660" cy="370078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30289" y="800100"/>
            <a:ext cx="8065978" cy="1219200"/>
            <a:chOff x="530289" y="800100"/>
            <a:chExt cx="8065978" cy="1219200"/>
          </a:xfrm>
        </p:grpSpPr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530289" y="800100"/>
              <a:ext cx="8065978" cy="1219200"/>
            </a:xfrm>
            <a:prstGeom prst="rect">
              <a:avLst/>
            </a:prstGeom>
            <a:solidFill>
              <a:srgbClr val="FFFFFF"/>
            </a:solidFill>
            <a:ln w="57150" cmpd="sng">
              <a:solidFill>
                <a:srgbClr val="FFCB68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algn="ctr">
                <a:defRPr/>
              </a:pPr>
              <a:endParaRPr lang="en-US" sz="3200" dirty="0">
                <a:cs typeface="+mn-cs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629486" y="1146771"/>
              <a:ext cx="7673726" cy="609600"/>
              <a:chOff x="629486" y="1146771"/>
              <a:chExt cx="7673726" cy="609600"/>
            </a:xfrm>
          </p:grpSpPr>
          <p:sp>
            <p:nvSpPr>
              <p:cNvPr id="7" name="Rectangle 1"/>
              <p:cNvSpPr>
                <a:spLocks noChangeArrowheads="1"/>
              </p:cNvSpPr>
              <p:nvPr/>
            </p:nvSpPr>
            <p:spPr bwMode="auto">
              <a:xfrm>
                <a:off x="629486" y="1173231"/>
                <a:ext cx="4267200" cy="533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r>
                  <a:rPr lang="en-US" sz="3000" dirty="0">
                    <a:solidFill>
                      <a:srgbClr val="0033FF"/>
                    </a:solidFill>
                    <a:latin typeface="Verdana" charset="0"/>
                  </a:rPr>
                  <a:t>Select sets and click</a:t>
                </a:r>
                <a:endParaRPr lang="en-US" sz="3000" dirty="0">
                  <a:solidFill>
                    <a:srgbClr val="0033FF"/>
                  </a:solidFill>
                </a:endParaRPr>
              </a:p>
            </p:txBody>
          </p:sp>
          <p:sp>
            <p:nvSpPr>
              <p:cNvPr id="8" name="AutoShape 11"/>
              <p:cNvSpPr>
                <a:spLocks noChangeArrowheads="1"/>
              </p:cNvSpPr>
              <p:nvPr/>
            </p:nvSpPr>
            <p:spPr bwMode="auto">
              <a:xfrm>
                <a:off x="4896685" y="1146771"/>
                <a:ext cx="3406527" cy="609600"/>
              </a:xfrm>
              <a:prstGeom prst="roundRect">
                <a:avLst>
                  <a:gd name="adj" fmla="val 16667"/>
                </a:avLst>
              </a:prstGeom>
              <a:solidFill>
                <a:srgbClr val="E6E6E6"/>
              </a:solidFill>
              <a:ln w="28575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lnSpc>
                    <a:spcPct val="90000"/>
                  </a:lnSpc>
                  <a:defRPr/>
                </a:pPr>
                <a:r>
                  <a:rPr lang="en-US" sz="2800" dirty="0" smtClean="0">
                    <a:solidFill>
                      <a:srgbClr val="191919"/>
                    </a:solidFill>
                    <a:latin typeface="Verdana" charset="0"/>
                    <a:cs typeface="+mn-cs"/>
                  </a:rPr>
                  <a:t>Search with AND</a:t>
                </a:r>
                <a:endParaRPr lang="en-US" sz="2800" dirty="0">
                  <a:cs typeface="+mn-cs"/>
                </a:endParaRPr>
              </a:p>
            </p:txBody>
          </p:sp>
        </p:grpSp>
      </p:grpSp>
      <p:sp>
        <p:nvSpPr>
          <p:cNvPr id="9" name="AutoShape 14"/>
          <p:cNvSpPr>
            <a:spLocks noChangeArrowheads="1"/>
          </p:cNvSpPr>
          <p:nvPr/>
        </p:nvSpPr>
        <p:spPr bwMode="auto">
          <a:xfrm>
            <a:off x="1634448" y="4724400"/>
            <a:ext cx="1240278" cy="457200"/>
          </a:xfrm>
          <a:prstGeom prst="roundRect">
            <a:avLst>
              <a:gd name="adj" fmla="val 16667"/>
            </a:avLst>
          </a:prstGeom>
          <a:noFill/>
          <a:ln w="76200" cmpd="sng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0" name="Rounded Rectangle 11"/>
          <p:cNvSpPr>
            <a:spLocks noChangeArrowheads="1"/>
          </p:cNvSpPr>
          <p:nvPr/>
        </p:nvSpPr>
        <p:spPr bwMode="auto">
          <a:xfrm>
            <a:off x="402485" y="5442969"/>
            <a:ext cx="457200" cy="381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800" b="1" dirty="0">
                <a:solidFill>
                  <a:srgbClr val="FF6600"/>
                </a:solidFill>
                <a:latin typeface="Zapf Dingbats" charset="2"/>
                <a:ea typeface="Zapf Dingbats" charset="2"/>
                <a:cs typeface="Zapf Dingbats" charset="2"/>
              </a:rPr>
              <a:t>✔</a:t>
            </a:r>
            <a:endParaRPr lang="en-US" sz="1800" b="1" dirty="0">
              <a:solidFill>
                <a:srgbClr val="FF66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1" name="Rounded Rectangle 10"/>
          <p:cNvSpPr>
            <a:spLocks noChangeArrowheads="1"/>
          </p:cNvSpPr>
          <p:nvPr/>
        </p:nvSpPr>
        <p:spPr bwMode="auto">
          <a:xfrm>
            <a:off x="401380" y="5846595"/>
            <a:ext cx="457200" cy="381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800" b="1" dirty="0">
                <a:solidFill>
                  <a:srgbClr val="FF6600"/>
                </a:solidFill>
                <a:latin typeface="Zapf Dingbats" charset="2"/>
                <a:ea typeface="Zapf Dingbats" charset="2"/>
                <a:cs typeface="Zapf Dingbats" charset="2"/>
              </a:rPr>
              <a:t>✔</a:t>
            </a:r>
            <a:endParaRPr lang="en-US" sz="1800" b="1" dirty="0">
              <a:solidFill>
                <a:srgbClr val="FF66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960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pic>
        <p:nvPicPr>
          <p:cNvPr id="2" name="Picture 1" descr="Screen Shot 2013-09-06 at 9.24.2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84" y="2273809"/>
            <a:ext cx="8598408" cy="404723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894737" y="547490"/>
            <a:ext cx="7504247" cy="1256297"/>
            <a:chOff x="808151" y="547490"/>
            <a:chExt cx="7504247" cy="1256297"/>
          </a:xfrm>
        </p:grpSpPr>
        <p:sp>
          <p:nvSpPr>
            <p:cNvPr id="5" name="Rectangular Callout 4"/>
            <p:cNvSpPr>
              <a:spLocks noChangeArrowheads="1"/>
            </p:cNvSpPr>
            <p:nvPr/>
          </p:nvSpPr>
          <p:spPr bwMode="auto">
            <a:xfrm>
              <a:off x="808151" y="547490"/>
              <a:ext cx="7504247" cy="1256297"/>
            </a:xfrm>
            <a:prstGeom prst="wedgeRectCallout">
              <a:avLst>
                <a:gd name="adj1" fmla="val 22376"/>
                <a:gd name="adj2" fmla="val 301609"/>
              </a:avLst>
            </a:prstGeom>
            <a:solidFill>
              <a:schemeClr val="bg1"/>
            </a:solidFill>
            <a:ln w="57150">
              <a:solidFill>
                <a:srgbClr val="FF8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en-US" sz="2000" dirty="0"/>
            </a:p>
          </p:txBody>
        </p:sp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1226404" y="860469"/>
              <a:ext cx="6681668" cy="65471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r>
                <a:rPr lang="en-US" sz="3600" dirty="0" smtClean="0">
                  <a:solidFill>
                    <a:srgbClr val="3366FF"/>
                  </a:solidFill>
                  <a:latin typeface="Verdana" charset="0"/>
                </a:rPr>
                <a:t>Results of AND combination </a:t>
              </a:r>
              <a:endParaRPr lang="en-US" sz="3600" dirty="0">
                <a:solidFill>
                  <a:srgbClr val="3366FF"/>
                </a:solidFill>
              </a:endParaRPr>
            </a:p>
          </p:txBody>
        </p:sp>
      </p:grpSp>
      <p:sp>
        <p:nvSpPr>
          <p:cNvPr id="12" name="Rectangle 16"/>
          <p:cNvSpPr>
            <a:spLocks noChangeArrowheads="1"/>
          </p:cNvSpPr>
          <p:nvPr/>
        </p:nvSpPr>
        <p:spPr bwMode="auto">
          <a:xfrm>
            <a:off x="5714776" y="5181145"/>
            <a:ext cx="837011" cy="359654"/>
          </a:xfrm>
          <a:prstGeom prst="rect">
            <a:avLst/>
          </a:prstGeom>
          <a:noFill/>
          <a:ln w="57150" cmpd="sng">
            <a:solidFill>
              <a:srgbClr val="0099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1504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pic>
        <p:nvPicPr>
          <p:cNvPr id="2" name="Picture 1" descr="Screen Shot 2013-09-06 at 9.24.2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84" y="2273809"/>
            <a:ext cx="8598408" cy="4047236"/>
          </a:xfrm>
          <a:prstGeom prst="rect">
            <a:avLst/>
          </a:prstGeom>
        </p:spPr>
      </p:pic>
      <p:sp>
        <p:nvSpPr>
          <p:cNvPr id="15" name="Rectangle 16"/>
          <p:cNvSpPr>
            <a:spLocks noChangeArrowheads="1"/>
          </p:cNvSpPr>
          <p:nvPr/>
        </p:nvSpPr>
        <p:spPr bwMode="auto">
          <a:xfrm>
            <a:off x="2114003" y="2465352"/>
            <a:ext cx="1374742" cy="395784"/>
          </a:xfrm>
          <a:prstGeom prst="rect">
            <a:avLst/>
          </a:prstGeom>
          <a:noFill/>
          <a:ln w="57150" cmpd="sng">
            <a:solidFill>
              <a:srgbClr val="FF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649959" y="530358"/>
            <a:ext cx="4191000" cy="1013876"/>
            <a:chOff x="2649959" y="530358"/>
            <a:chExt cx="4191000" cy="1013876"/>
          </a:xfrm>
        </p:grpSpPr>
        <p:sp>
          <p:nvSpPr>
            <p:cNvPr id="17" name="Rectangular Callout 16"/>
            <p:cNvSpPr>
              <a:spLocks noChangeArrowheads="1"/>
            </p:cNvSpPr>
            <p:nvPr/>
          </p:nvSpPr>
          <p:spPr bwMode="auto">
            <a:xfrm>
              <a:off x="2649959" y="530358"/>
              <a:ext cx="4191000" cy="1013876"/>
            </a:xfrm>
            <a:prstGeom prst="wedgeRectCallout">
              <a:avLst>
                <a:gd name="adj1" fmla="val -39301"/>
                <a:gd name="adj2" fmla="val 129514"/>
              </a:avLst>
            </a:prstGeom>
            <a:solidFill>
              <a:schemeClr val="bg1"/>
            </a:solidFill>
            <a:ln w="57150">
              <a:solidFill>
                <a:srgbClr val="FF8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en-US" sz="2000" dirty="0"/>
            </a:p>
          </p:txBody>
        </p:sp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2844482" y="794586"/>
              <a:ext cx="3810000" cy="53260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r>
                <a:rPr lang="en-US" sz="2400" dirty="0">
                  <a:solidFill>
                    <a:srgbClr val="0033FF"/>
                  </a:solidFill>
                  <a:latin typeface="Verdana" charset="0"/>
                </a:rPr>
                <a:t>Click CINAHL Headings</a:t>
              </a:r>
              <a:endParaRPr lang="en-US" sz="2400" dirty="0">
                <a:solidFill>
                  <a:srgbClr val="0033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2981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-3175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pic>
        <p:nvPicPr>
          <p:cNvPr id="2" name="Picture 1" descr="Screen Shot 2013-09-06 at 9.25.5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88" y="1314236"/>
            <a:ext cx="8669274" cy="2669286"/>
          </a:xfrm>
          <a:prstGeom prst="rect">
            <a:avLst/>
          </a:prstGeom>
        </p:spPr>
      </p:pic>
      <p:sp>
        <p:nvSpPr>
          <p:cNvPr id="4" name="Rectangular Callout 15"/>
          <p:cNvSpPr>
            <a:spLocks noChangeArrowheads="1"/>
          </p:cNvSpPr>
          <p:nvPr/>
        </p:nvSpPr>
        <p:spPr bwMode="auto">
          <a:xfrm>
            <a:off x="1716462" y="4682337"/>
            <a:ext cx="6513137" cy="1039931"/>
          </a:xfrm>
          <a:prstGeom prst="wedgeRectCallout">
            <a:avLst>
              <a:gd name="adj1" fmla="val -57790"/>
              <a:gd name="adj2" fmla="val -169248"/>
            </a:avLst>
          </a:prstGeom>
          <a:solidFill>
            <a:schemeClr val="bg1"/>
          </a:solidFill>
          <a:ln w="38100">
            <a:solidFill>
              <a:srgbClr val="FF8000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 sz="2000" dirty="0"/>
          </a:p>
        </p:txBody>
      </p:sp>
      <p:grpSp>
        <p:nvGrpSpPr>
          <p:cNvPr id="3" name="Group 2"/>
          <p:cNvGrpSpPr/>
          <p:nvPr/>
        </p:nvGrpSpPr>
        <p:grpSpPr>
          <a:xfrm>
            <a:off x="1913095" y="4963087"/>
            <a:ext cx="3267200" cy="533400"/>
            <a:chOff x="1884553" y="4963087"/>
            <a:chExt cx="3267200" cy="533400"/>
          </a:xfrm>
        </p:grpSpPr>
        <p:sp>
          <p:nvSpPr>
            <p:cNvPr id="6" name="Rectangle 16"/>
            <p:cNvSpPr>
              <a:spLocks noChangeArrowheads="1"/>
            </p:cNvSpPr>
            <p:nvPr/>
          </p:nvSpPr>
          <p:spPr bwMode="auto">
            <a:xfrm>
              <a:off x="1884553" y="5034122"/>
              <a:ext cx="1140851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80000"/>
                </a:lnSpc>
              </a:pPr>
              <a:r>
                <a:rPr lang="en-US" sz="2400" dirty="0">
                  <a:solidFill>
                    <a:srgbClr val="0066FF"/>
                  </a:solidFill>
                  <a:latin typeface="Verdana" charset="0"/>
                </a:rPr>
                <a:t>Enter</a:t>
              </a:r>
              <a:endParaRPr lang="en-US" sz="2400" dirty="0">
                <a:solidFill>
                  <a:srgbClr val="0066FF"/>
                </a:solidFill>
              </a:endParaRPr>
            </a:p>
          </p:txBody>
        </p:sp>
        <p:sp>
          <p:nvSpPr>
            <p:cNvPr id="7" name="AutoShape 10"/>
            <p:cNvSpPr>
              <a:spLocks noChangeArrowheads="1"/>
            </p:cNvSpPr>
            <p:nvPr/>
          </p:nvSpPr>
          <p:spPr bwMode="auto">
            <a:xfrm>
              <a:off x="3057708" y="4963087"/>
              <a:ext cx="2094045" cy="533400"/>
            </a:xfrm>
            <a:prstGeom prst="roundRect">
              <a:avLst>
                <a:gd name="adj" fmla="val 16667"/>
              </a:avLst>
            </a:prstGeom>
            <a:solidFill>
              <a:srgbClr val="E6E6E6"/>
            </a:solidFill>
            <a:ln w="28575">
              <a:solidFill>
                <a:srgbClr val="3333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lnSpc>
                  <a:spcPct val="90000"/>
                </a:lnSpc>
                <a:defRPr/>
              </a:pPr>
              <a:r>
                <a:rPr lang="en-US" sz="2400" dirty="0" smtClean="0">
                  <a:solidFill>
                    <a:srgbClr val="191919"/>
                  </a:solidFill>
                  <a:latin typeface="Verdana" charset="0"/>
                </a:rPr>
                <a:t>headache</a:t>
              </a:r>
              <a:endParaRPr lang="en-US" sz="2400" dirty="0"/>
            </a:p>
          </p:txBody>
        </p:sp>
      </p:grpSp>
      <p:sp>
        <p:nvSpPr>
          <p:cNvPr id="8" name="AutoShape 14"/>
          <p:cNvSpPr>
            <a:spLocks noChangeArrowheads="1"/>
          </p:cNvSpPr>
          <p:nvPr/>
        </p:nvSpPr>
        <p:spPr bwMode="auto">
          <a:xfrm>
            <a:off x="4503340" y="3236743"/>
            <a:ext cx="719031" cy="381000"/>
          </a:xfrm>
          <a:prstGeom prst="roundRect">
            <a:avLst>
              <a:gd name="adj" fmla="val 16667"/>
            </a:avLst>
          </a:prstGeom>
          <a:noFill/>
          <a:ln w="76200" cmpd="sng">
            <a:solidFill>
              <a:srgbClr val="33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312515" y="4980723"/>
            <a:ext cx="2730350" cy="457200"/>
            <a:chOff x="5312515" y="4980723"/>
            <a:chExt cx="2730350" cy="457200"/>
          </a:xfrm>
        </p:grpSpPr>
        <p:sp>
          <p:nvSpPr>
            <p:cNvPr id="10" name="AutoShape 10"/>
            <p:cNvSpPr>
              <a:spLocks noChangeArrowheads="1"/>
            </p:cNvSpPr>
            <p:nvPr/>
          </p:nvSpPr>
          <p:spPr bwMode="auto">
            <a:xfrm>
              <a:off x="6823665" y="4980723"/>
              <a:ext cx="1219200" cy="457200"/>
            </a:xfrm>
            <a:prstGeom prst="roundRect">
              <a:avLst>
                <a:gd name="adj" fmla="val 16667"/>
              </a:avLst>
            </a:prstGeom>
            <a:solidFill>
              <a:srgbClr val="E6E6E6"/>
            </a:solidFill>
            <a:ln w="28575">
              <a:solidFill>
                <a:srgbClr val="3333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lnSpc>
                  <a:spcPct val="90000"/>
                </a:lnSpc>
                <a:defRPr/>
              </a:pPr>
              <a:r>
                <a:rPr lang="en-US" sz="1800" dirty="0">
                  <a:solidFill>
                    <a:srgbClr val="191919"/>
                  </a:solidFill>
                  <a:latin typeface="Verdana" charset="0"/>
                  <a:cs typeface="+mn-cs"/>
                </a:rPr>
                <a:t>Browse</a:t>
              </a:r>
              <a:endParaRPr lang="en-US" sz="1800" dirty="0">
                <a:cs typeface="+mn-cs"/>
              </a:endParaRPr>
            </a:p>
          </p:txBody>
        </p:sp>
        <p:sp>
          <p:nvSpPr>
            <p:cNvPr id="11" name="Rectangle 16"/>
            <p:cNvSpPr>
              <a:spLocks noChangeArrowheads="1"/>
            </p:cNvSpPr>
            <p:nvPr/>
          </p:nvSpPr>
          <p:spPr bwMode="auto">
            <a:xfrm>
              <a:off x="5312515" y="5072222"/>
              <a:ext cx="13716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lnSpc>
                  <a:spcPct val="90000"/>
                </a:lnSpc>
                <a:defRPr/>
              </a:pPr>
              <a:r>
                <a:rPr lang="en-US" sz="2400" dirty="0">
                  <a:solidFill>
                    <a:srgbClr val="0066FF"/>
                  </a:solidFill>
                  <a:latin typeface="Verdana" charset="0"/>
                  <a:cs typeface="+mn-cs"/>
                </a:rPr>
                <a:t>and click</a:t>
              </a:r>
            </a:p>
          </p:txBody>
        </p:sp>
      </p:grpSp>
      <p:sp>
        <p:nvSpPr>
          <p:cNvPr id="12" name="AutoShape 10"/>
          <p:cNvSpPr>
            <a:spLocks noChangeArrowheads="1"/>
          </p:cNvSpPr>
          <p:nvPr/>
        </p:nvSpPr>
        <p:spPr bwMode="auto">
          <a:xfrm rot="18152239">
            <a:off x="6208292" y="2898968"/>
            <a:ext cx="379413" cy="2546956"/>
          </a:xfrm>
          <a:prstGeom prst="upArrow">
            <a:avLst>
              <a:gd name="adj1" fmla="val 50000"/>
              <a:gd name="adj2" fmla="val 92570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/>
          <a:lstStyle/>
          <a:p>
            <a:pPr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65568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pic>
        <p:nvPicPr>
          <p:cNvPr id="3" name="Picture 2" descr="Screen Shot 2013-09-06 at 9.26.1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37" y="341249"/>
            <a:ext cx="6626352" cy="6169152"/>
          </a:xfrm>
          <a:prstGeom prst="rect">
            <a:avLst/>
          </a:prstGeom>
        </p:spPr>
      </p:pic>
      <p:sp>
        <p:nvSpPr>
          <p:cNvPr id="2" name="Left Arrow Callout 1"/>
          <p:cNvSpPr/>
          <p:nvPr/>
        </p:nvSpPr>
        <p:spPr>
          <a:xfrm>
            <a:off x="2779707" y="2785932"/>
            <a:ext cx="4931639" cy="1612388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6716"/>
            </a:avLst>
          </a:prstGeom>
          <a:solidFill>
            <a:srgbClr val="3366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sz="2800" dirty="0" smtClean="0"/>
              <a:t>Click Headache, Primary for Tree Structure hierarchy</a:t>
            </a:r>
          </a:p>
        </p:txBody>
      </p:sp>
    </p:spTree>
    <p:extLst>
      <p:ext uri="{BB962C8B-B14F-4D97-AF65-F5344CB8AC3E}">
        <p14:creationId xmlns:p14="http://schemas.microsoft.com/office/powerpoint/2010/main" val="719493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pic>
        <p:nvPicPr>
          <p:cNvPr id="2" name="Picture 1" descr="Screen Shot 2013-09-06 at 9.26.4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44" y="335280"/>
            <a:ext cx="8397240" cy="530352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112722" y="3522547"/>
            <a:ext cx="4757317" cy="2902696"/>
            <a:chOff x="4218562" y="3719081"/>
            <a:chExt cx="4757317" cy="2902696"/>
          </a:xfrm>
        </p:grpSpPr>
        <p:sp>
          <p:nvSpPr>
            <p:cNvPr id="7" name="Rounded Rectangle 6"/>
            <p:cNvSpPr/>
            <p:nvPr/>
          </p:nvSpPr>
          <p:spPr bwMode="auto">
            <a:xfrm>
              <a:off x="4218562" y="3719081"/>
              <a:ext cx="4757317" cy="2902696"/>
            </a:xfrm>
            <a:prstGeom prst="roundRect">
              <a:avLst/>
            </a:prstGeom>
            <a:solidFill>
              <a:srgbClr val="FFFFFF"/>
            </a:solidFill>
            <a:ln w="76200" cap="flat" cmpd="sng" algn="ctr">
              <a:solidFill>
                <a:srgbClr val="3366C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8" name="Rounded Rectangle 7"/>
            <p:cNvSpPr/>
            <p:nvPr/>
          </p:nvSpPr>
          <p:spPr bwMode="auto">
            <a:xfrm>
              <a:off x="4533782" y="3976091"/>
              <a:ext cx="4099909" cy="2388677"/>
            </a:xfrm>
            <a:prstGeom prst="roundRect">
              <a:avLst/>
            </a:prstGeom>
            <a:noFill/>
            <a:ln w="38100" cap="flat" cmpd="sng" algn="ctr">
              <a:solidFill>
                <a:srgbClr val="6DD6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6" name="Rectangle 13"/>
            <p:cNvSpPr>
              <a:spLocks noChangeArrowheads="1"/>
            </p:cNvSpPr>
            <p:nvPr/>
          </p:nvSpPr>
          <p:spPr bwMode="auto">
            <a:xfrm>
              <a:off x="4692332" y="4253299"/>
              <a:ext cx="3783371" cy="1851279"/>
            </a:xfrm>
            <a:prstGeom prst="rect">
              <a:avLst/>
            </a:prstGeom>
            <a:solidFill>
              <a:schemeClr val="bg1"/>
            </a:solidFill>
            <a:ln w="7620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110000"/>
                </a:lnSpc>
                <a:spcAft>
                  <a:spcPts val="600"/>
                </a:spcAft>
              </a:pPr>
              <a:r>
                <a:rPr lang="en-US" sz="1800" dirty="0">
                  <a:solidFill>
                    <a:srgbClr val="FF6600"/>
                  </a:solidFill>
                  <a:latin typeface="Verdana" charset="0"/>
                </a:rPr>
                <a:t>Terms are listed </a:t>
              </a:r>
              <a:r>
                <a:rPr lang="en-US" sz="1800" dirty="0" smtClean="0">
                  <a:solidFill>
                    <a:srgbClr val="FF6600"/>
                  </a:solidFill>
                  <a:latin typeface="Verdana" charset="0"/>
                </a:rPr>
                <a:t>from</a:t>
              </a:r>
            </a:p>
            <a:p>
              <a:pPr algn="ctr" eaLnBrk="0" hangingPunct="0">
                <a:lnSpc>
                  <a:spcPct val="110000"/>
                </a:lnSpc>
                <a:spcAft>
                  <a:spcPts val="600"/>
                </a:spcAft>
              </a:pPr>
              <a:r>
                <a:rPr lang="en-US" sz="1800" dirty="0" smtClean="0">
                  <a:solidFill>
                    <a:srgbClr val="FF6600"/>
                  </a:solidFill>
                  <a:latin typeface="Verdana" charset="0"/>
                </a:rPr>
                <a:t>broadest </a:t>
              </a:r>
              <a:r>
                <a:rPr lang="en-US" sz="1800" dirty="0">
                  <a:solidFill>
                    <a:srgbClr val="FF6600"/>
                  </a:solidFill>
                  <a:latin typeface="Verdana" charset="0"/>
                </a:rPr>
                <a:t>to narrowest.</a:t>
              </a:r>
            </a:p>
            <a:p>
              <a:pPr algn="ctr" eaLnBrk="0" hangingPunct="0">
                <a:lnSpc>
                  <a:spcPct val="110000"/>
                </a:lnSpc>
                <a:spcAft>
                  <a:spcPts val="600"/>
                </a:spcAft>
              </a:pPr>
              <a:r>
                <a:rPr lang="en-US" sz="1800" dirty="0">
                  <a:solidFill>
                    <a:srgbClr val="FF6600"/>
                  </a:solidFill>
                  <a:latin typeface="Verdana" charset="0"/>
                </a:rPr>
                <a:t>If</a:t>
              </a:r>
              <a:r>
                <a:rPr lang="en-US" sz="1800" dirty="0" smtClean="0">
                  <a:solidFill>
                    <a:srgbClr val="FF6600"/>
                  </a:solidFill>
                  <a:latin typeface="Verdana" charset="0"/>
                </a:rPr>
                <a:t> </a:t>
              </a:r>
              <a:r>
                <a:rPr lang="en-US" i="1" dirty="0" smtClean="0">
                  <a:solidFill>
                    <a:srgbClr val="008000"/>
                  </a:solidFill>
                  <a:latin typeface="Verdana" charset="0"/>
                </a:rPr>
                <a:t>Migraine</a:t>
              </a:r>
              <a:r>
                <a:rPr lang="en-US" i="1" dirty="0">
                  <a:solidFill>
                    <a:srgbClr val="008000"/>
                  </a:solidFill>
                  <a:latin typeface="Verdana" charset="0"/>
                </a:rPr>
                <a:t> </a:t>
              </a:r>
              <a:r>
                <a:rPr lang="en-US" sz="1800" dirty="0" smtClean="0">
                  <a:solidFill>
                    <a:srgbClr val="FF6600"/>
                  </a:solidFill>
                  <a:latin typeface="Verdana" charset="0"/>
                </a:rPr>
                <a:t>yields </a:t>
              </a:r>
              <a:r>
                <a:rPr lang="en-US" sz="1800" dirty="0">
                  <a:solidFill>
                    <a:srgbClr val="FF6600"/>
                  </a:solidFill>
                  <a:latin typeface="Verdana" charset="0"/>
                </a:rPr>
                <a:t>zero </a:t>
              </a:r>
              <a:r>
                <a:rPr lang="en-US" sz="1800" dirty="0" smtClean="0">
                  <a:solidFill>
                    <a:srgbClr val="FF6600"/>
                  </a:solidFill>
                  <a:latin typeface="Verdana" charset="0"/>
                </a:rPr>
                <a:t>results</a:t>
              </a:r>
              <a:r>
                <a:rPr lang="en-US" dirty="0" smtClean="0">
                  <a:solidFill>
                    <a:srgbClr val="FF6600"/>
                  </a:solidFill>
                  <a:latin typeface="Verdana" charset="0"/>
                </a:rPr>
                <a:t>,</a:t>
              </a:r>
            </a:p>
            <a:p>
              <a:pPr algn="ctr" eaLnBrk="0" hangingPunct="0">
                <a:lnSpc>
                  <a:spcPct val="110000"/>
                </a:lnSpc>
                <a:spcAft>
                  <a:spcPts val="600"/>
                </a:spcAft>
              </a:pPr>
              <a:r>
                <a:rPr lang="en-US" sz="1800" dirty="0" smtClean="0">
                  <a:solidFill>
                    <a:srgbClr val="FF6600"/>
                  </a:solidFill>
                  <a:latin typeface="Verdana" charset="0"/>
                </a:rPr>
                <a:t>try using a broader </a:t>
              </a:r>
              <a:r>
                <a:rPr lang="en-US" sz="1800" dirty="0">
                  <a:solidFill>
                    <a:srgbClr val="FF6600"/>
                  </a:solidFill>
                  <a:latin typeface="Verdana" charset="0"/>
                </a:rPr>
                <a:t>term:</a:t>
              </a:r>
              <a:r>
                <a:rPr lang="en-US" sz="1800" dirty="0" smtClean="0">
                  <a:solidFill>
                    <a:srgbClr val="FF6600"/>
                  </a:solidFill>
                  <a:latin typeface="Verdana" charset="0"/>
                </a:rPr>
                <a:t> </a:t>
              </a:r>
            </a:p>
            <a:p>
              <a:pPr algn="ctr" eaLnBrk="0" hangingPunct="0">
                <a:lnSpc>
                  <a:spcPct val="110000"/>
                </a:lnSpc>
                <a:spcAft>
                  <a:spcPts val="600"/>
                </a:spcAft>
              </a:pPr>
              <a:r>
                <a:rPr lang="en-US" sz="1800" i="1" dirty="0" smtClean="0">
                  <a:solidFill>
                    <a:srgbClr val="008000"/>
                  </a:solidFill>
                  <a:latin typeface="Verdana" charset="0"/>
                </a:rPr>
                <a:t>Headache, Primary</a:t>
              </a:r>
              <a:r>
                <a:rPr lang="en-US" sz="1800" dirty="0" smtClean="0">
                  <a:solidFill>
                    <a:srgbClr val="008000"/>
                  </a:solidFill>
                  <a:latin typeface="Verdana" charset="0"/>
                </a:rPr>
                <a:t>.</a:t>
              </a:r>
              <a:r>
                <a:rPr lang="en-US" sz="1800" dirty="0" smtClean="0">
                  <a:solidFill>
                    <a:srgbClr val="FF6600"/>
                  </a:solidFill>
                  <a:latin typeface="Verdana" charset="0"/>
                </a:rPr>
                <a:t> </a:t>
              </a:r>
              <a:endParaRPr lang="en-US" sz="1800" dirty="0">
                <a:solidFill>
                  <a:srgbClr val="FF6600"/>
                </a:solidFill>
                <a:latin typeface="Verdana" charset="0"/>
              </a:endParaRPr>
            </a:p>
          </p:txBody>
        </p:sp>
      </p:grpSp>
      <p:sp>
        <p:nvSpPr>
          <p:cNvPr id="11" name="Rectangle 16"/>
          <p:cNvSpPr>
            <a:spLocks noChangeArrowheads="1"/>
          </p:cNvSpPr>
          <p:nvPr/>
        </p:nvSpPr>
        <p:spPr bwMode="auto">
          <a:xfrm>
            <a:off x="1554551" y="4102119"/>
            <a:ext cx="1620711" cy="796182"/>
          </a:xfrm>
          <a:prstGeom prst="rect">
            <a:avLst/>
          </a:prstGeom>
          <a:noFill/>
          <a:ln w="88900" cmpd="sng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0345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Screen Shot 2013-07-29 at 11.47.1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91" y="358267"/>
            <a:ext cx="5322062" cy="6122416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691568" y="3162972"/>
            <a:ext cx="5257800" cy="1143000"/>
            <a:chOff x="533400" y="3200400"/>
            <a:chExt cx="5257800" cy="1143000"/>
          </a:xfrm>
        </p:grpSpPr>
        <p:sp>
          <p:nvSpPr>
            <p:cNvPr id="12" name="Rectangle 10"/>
            <p:cNvSpPr>
              <a:spLocks noChangeArrowheads="1"/>
            </p:cNvSpPr>
            <p:nvPr/>
          </p:nvSpPr>
          <p:spPr bwMode="auto">
            <a:xfrm>
              <a:off x="533400" y="3200400"/>
              <a:ext cx="5257800" cy="1143000"/>
            </a:xfrm>
            <a:prstGeom prst="rect">
              <a:avLst/>
            </a:prstGeom>
            <a:solidFill>
              <a:srgbClr val="FFFFFF"/>
            </a:solidFill>
            <a:ln w="76200" cmpd="sng">
              <a:solidFill>
                <a:srgbClr val="666666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ＭＳ Ｐゴシック" charset="-128"/>
                <a:cs typeface="ＭＳ Ｐゴシック" charset="-128"/>
              </a:endParaRPr>
            </a:p>
            <a:p>
              <a:pPr marL="0" marR="0" lvl="0" indent="0" algn="ctr" defTabSz="9144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auto">
            <a:xfrm>
              <a:off x="817033" y="3467100"/>
              <a:ext cx="4745567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charset="0"/>
                  <a:ea typeface="ＭＳ Ｐゴシック" charset="-128"/>
                  <a:cs typeface="ＭＳ Ｐゴシック" charset="-128"/>
                </a:rPr>
                <a:t>Click for electronic application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006771" y="5571716"/>
            <a:ext cx="1447800" cy="501648"/>
            <a:chOff x="5715000" y="1371600"/>
            <a:chExt cx="1447800" cy="457200"/>
          </a:xfrm>
        </p:grpSpPr>
        <p:sp>
          <p:nvSpPr>
            <p:cNvPr id="15" name="AutoShape 14"/>
            <p:cNvSpPr>
              <a:spLocks noChangeArrowheads="1"/>
            </p:cNvSpPr>
            <p:nvPr/>
          </p:nvSpPr>
          <p:spPr bwMode="auto">
            <a:xfrm>
              <a:off x="5715000" y="1447800"/>
              <a:ext cx="1447800" cy="304800"/>
            </a:xfrm>
            <a:prstGeom prst="roundRect">
              <a:avLst>
                <a:gd name="adj" fmla="val 16667"/>
              </a:avLst>
            </a:prstGeom>
            <a:noFill/>
            <a:ln w="114300" cmpd="sng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neva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6" name="AutoShape 15"/>
            <p:cNvSpPr>
              <a:spLocks noChangeArrowheads="1"/>
            </p:cNvSpPr>
            <p:nvPr/>
          </p:nvSpPr>
          <p:spPr bwMode="auto">
            <a:xfrm>
              <a:off x="5715000" y="1371600"/>
              <a:ext cx="1447800" cy="457200"/>
            </a:xfrm>
            <a:prstGeom prst="roundRect">
              <a:avLst>
                <a:gd name="adj" fmla="val 16667"/>
              </a:avLst>
            </a:prstGeom>
            <a:noFill/>
            <a:ln w="114300">
              <a:solidFill>
                <a:srgbClr val="59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neva" charset="0"/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17" name="AutoShape 12"/>
          <p:cNvSpPr>
            <a:spLocks noChangeArrowheads="1"/>
          </p:cNvSpPr>
          <p:nvPr/>
        </p:nvSpPr>
        <p:spPr bwMode="auto">
          <a:xfrm rot="11675864" flipH="1">
            <a:off x="4621269" y="3981817"/>
            <a:ext cx="358713" cy="1739400"/>
          </a:xfrm>
          <a:prstGeom prst="upArrow">
            <a:avLst>
              <a:gd name="adj1" fmla="val 50000"/>
              <a:gd name="adj2" fmla="val 118039"/>
            </a:avLst>
          </a:prstGeom>
          <a:gradFill rotWithShape="0">
            <a:gsLst>
              <a:gs pos="0">
                <a:srgbClr val="9A0002"/>
              </a:gs>
              <a:gs pos="50000">
                <a:srgbClr val="F49394"/>
              </a:gs>
              <a:gs pos="100000">
                <a:srgbClr val="9A0002"/>
              </a:gs>
            </a:gsLst>
            <a:lin ang="0" scaled="1"/>
          </a:gradFill>
          <a:ln w="28575">
            <a:solidFill>
              <a:srgbClr val="66000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Geneva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03099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pic>
        <p:nvPicPr>
          <p:cNvPr id="2" name="Picture 1" descr="Screen Shot 2013-09-06 at 9.26.4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44" y="335280"/>
            <a:ext cx="8397240" cy="5303520"/>
          </a:xfrm>
          <a:prstGeom prst="rect">
            <a:avLst/>
          </a:prstGeom>
        </p:spPr>
      </p:pic>
      <p:sp>
        <p:nvSpPr>
          <p:cNvPr id="11" name="Rectangle 16"/>
          <p:cNvSpPr>
            <a:spLocks noChangeArrowheads="1"/>
          </p:cNvSpPr>
          <p:nvPr/>
        </p:nvSpPr>
        <p:spPr bwMode="auto">
          <a:xfrm>
            <a:off x="1554551" y="4102119"/>
            <a:ext cx="1620711" cy="796182"/>
          </a:xfrm>
          <a:prstGeom prst="rect">
            <a:avLst/>
          </a:prstGeom>
          <a:noFill/>
          <a:ln w="88900" cmpd="sng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4905022" y="2769767"/>
            <a:ext cx="656923" cy="485868"/>
          </a:xfrm>
          <a:prstGeom prst="rect">
            <a:avLst/>
          </a:prstGeom>
          <a:noFill/>
          <a:ln w="76200" cmpd="sng">
            <a:solidFill>
              <a:srgbClr val="0033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0" name="Rounded Rectangle 11"/>
          <p:cNvSpPr>
            <a:spLocks noChangeArrowheads="1"/>
          </p:cNvSpPr>
          <p:nvPr/>
        </p:nvSpPr>
        <p:spPr bwMode="auto">
          <a:xfrm>
            <a:off x="5030127" y="3970015"/>
            <a:ext cx="457200" cy="381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66CC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800" b="1" dirty="0">
                <a:solidFill>
                  <a:srgbClr val="66CC33"/>
                </a:solidFill>
                <a:latin typeface="Zapf Dingbats" charset="2"/>
                <a:ea typeface="Zapf Dingbats" charset="2"/>
                <a:cs typeface="Zapf Dingbats" charset="2"/>
              </a:rPr>
              <a:t>✔</a:t>
            </a:r>
            <a:endParaRPr lang="en-US" sz="1800" b="1" dirty="0">
              <a:solidFill>
                <a:srgbClr val="66CC33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2" name="Rectangular Callout 15"/>
          <p:cNvSpPr>
            <a:spLocks noChangeArrowheads="1"/>
          </p:cNvSpPr>
          <p:nvPr/>
        </p:nvSpPr>
        <p:spPr bwMode="auto">
          <a:xfrm>
            <a:off x="496342" y="5328728"/>
            <a:ext cx="8160441" cy="1343131"/>
          </a:xfrm>
          <a:prstGeom prst="wedgeRectCallout">
            <a:avLst>
              <a:gd name="adj1" fmla="val 8554"/>
              <a:gd name="adj2" fmla="val -115454"/>
            </a:avLst>
          </a:prstGeom>
          <a:solidFill>
            <a:schemeClr val="bg1"/>
          </a:solidFill>
          <a:ln w="57150" cmpd="sng">
            <a:solidFill>
              <a:srgbClr val="0033FF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 sz="2000" dirty="0"/>
          </a:p>
        </p:txBody>
      </p:sp>
      <p:sp>
        <p:nvSpPr>
          <p:cNvPr id="15" name="Rectangle 16"/>
          <p:cNvSpPr>
            <a:spLocks noChangeArrowheads="1"/>
          </p:cNvSpPr>
          <p:nvPr/>
        </p:nvSpPr>
        <p:spPr bwMode="auto">
          <a:xfrm>
            <a:off x="700717" y="5478208"/>
            <a:ext cx="7728128" cy="1003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130000"/>
              </a:lnSpc>
              <a:defRPr/>
            </a:pPr>
            <a:r>
              <a:rPr lang="en-US" sz="2000" dirty="0" smtClean="0">
                <a:solidFill>
                  <a:srgbClr val="FF6600"/>
                </a:solidFill>
                <a:latin typeface="Verdana" charset="0"/>
              </a:rPr>
              <a:t>Click the box under “Explode” to include articles indexed</a:t>
            </a:r>
          </a:p>
          <a:p>
            <a:pPr algn="ctr">
              <a:lnSpc>
                <a:spcPct val="130000"/>
              </a:lnSpc>
              <a:defRPr/>
            </a:pPr>
            <a:r>
              <a:rPr lang="en-US" sz="2000" dirty="0" smtClean="0">
                <a:solidFill>
                  <a:srgbClr val="FF6600"/>
                </a:solidFill>
                <a:latin typeface="Verdana" charset="0"/>
              </a:rPr>
              <a:t> to </a:t>
            </a:r>
            <a:r>
              <a:rPr lang="en-US" sz="2000" i="1" dirty="0" smtClean="0">
                <a:solidFill>
                  <a:srgbClr val="FF6600"/>
                </a:solidFill>
                <a:latin typeface="Verdana" charset="0"/>
              </a:rPr>
              <a:t>Headache, Primary; Migraine; &amp; Tension Headache</a:t>
            </a:r>
            <a:endParaRPr lang="en-US" sz="2000" i="1" dirty="0">
              <a:solidFill>
                <a:srgbClr val="FF6600"/>
              </a:solidFill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41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pic>
        <p:nvPicPr>
          <p:cNvPr id="2" name="Picture 1" descr="Screen Shot 2013-09-06 at 9.27.1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892" y="419608"/>
            <a:ext cx="5803392" cy="6006084"/>
          </a:xfrm>
          <a:prstGeom prst="rect">
            <a:avLst/>
          </a:prstGeom>
        </p:spPr>
      </p:pic>
      <p:sp>
        <p:nvSpPr>
          <p:cNvPr id="4" name="Rectangle 19"/>
          <p:cNvSpPr>
            <a:spLocks noChangeArrowheads="1"/>
          </p:cNvSpPr>
          <p:nvPr/>
        </p:nvSpPr>
        <p:spPr bwMode="auto">
          <a:xfrm>
            <a:off x="4429320" y="1737310"/>
            <a:ext cx="1658164" cy="4686062"/>
          </a:xfrm>
          <a:prstGeom prst="rect">
            <a:avLst/>
          </a:prstGeom>
          <a:noFill/>
          <a:ln w="85725">
            <a:solidFill>
              <a:srgbClr val="FF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71567" y="4200913"/>
            <a:ext cx="3693493" cy="1295400"/>
            <a:chOff x="464430" y="1578336"/>
            <a:chExt cx="3693493" cy="1295400"/>
          </a:xfrm>
        </p:grpSpPr>
        <p:sp>
          <p:nvSpPr>
            <p:cNvPr id="6" name="Right Arrow Callout 5"/>
            <p:cNvSpPr/>
            <p:nvPr/>
          </p:nvSpPr>
          <p:spPr>
            <a:xfrm>
              <a:off x="464430" y="1578336"/>
              <a:ext cx="3693493" cy="1295400"/>
            </a:xfrm>
            <a:prstGeom prst="rightArrowCallout">
              <a:avLst>
                <a:gd name="adj1" fmla="val 28086"/>
                <a:gd name="adj2" fmla="val 25000"/>
                <a:gd name="adj3" fmla="val 25000"/>
                <a:gd name="adj4" fmla="val 85111"/>
              </a:avLst>
            </a:prstGeom>
            <a:solidFill>
              <a:srgbClr val="3366FF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24"/>
            <p:cNvSpPr>
              <a:spLocks noChangeArrowheads="1"/>
            </p:cNvSpPr>
            <p:nvPr/>
          </p:nvSpPr>
          <p:spPr bwMode="auto">
            <a:xfrm>
              <a:off x="591429" y="1670944"/>
              <a:ext cx="2894015" cy="11148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2800" dirty="0" smtClean="0">
                  <a:solidFill>
                    <a:schemeClr val="bg1"/>
                  </a:solidFill>
                  <a:latin typeface="Verdana" charset="0"/>
                </a:rPr>
                <a:t>Subheadings </a:t>
              </a:r>
            </a:p>
            <a:p>
              <a:pPr algn="ctr">
                <a:defRPr/>
              </a:pPr>
              <a:r>
                <a:rPr lang="en-US" sz="2800" dirty="0" smtClean="0">
                  <a:solidFill>
                    <a:schemeClr val="bg1"/>
                  </a:solidFill>
                  <a:latin typeface="Verdana" charset="0"/>
                </a:rPr>
                <a:t>appear</a:t>
              </a:r>
              <a:endParaRPr lang="en-US" sz="2800" dirty="0">
                <a:solidFill>
                  <a:schemeClr val="bg1"/>
                </a:solidFill>
                <a:latin typeface="Verdan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453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pic>
        <p:nvPicPr>
          <p:cNvPr id="2" name="Picture 1" descr="Screen Shot 2013-09-06 at 9.28.2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07" y="250499"/>
            <a:ext cx="8006842" cy="5141468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233840" y="266390"/>
            <a:ext cx="8427389" cy="4892197"/>
            <a:chOff x="233840" y="266390"/>
            <a:chExt cx="8427389" cy="4892197"/>
          </a:xfrm>
        </p:grpSpPr>
        <p:sp>
          <p:nvSpPr>
            <p:cNvPr id="9" name="Rounded Rectangle 11"/>
            <p:cNvSpPr>
              <a:spLocks noChangeArrowheads="1"/>
            </p:cNvSpPr>
            <p:nvPr/>
          </p:nvSpPr>
          <p:spPr bwMode="auto">
            <a:xfrm>
              <a:off x="4102864" y="4777587"/>
              <a:ext cx="457200" cy="3810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>
              <a:solidFill>
                <a:srgbClr val="FF66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800" b="1" dirty="0">
                  <a:solidFill>
                    <a:srgbClr val="FF6600"/>
                  </a:solidFill>
                  <a:latin typeface="Zapf Dingbats" charset="2"/>
                  <a:ea typeface="Zapf Dingbats" charset="2"/>
                  <a:cs typeface="Zapf Dingbats" charset="2"/>
                </a:rPr>
                <a:t>✔</a:t>
              </a:r>
              <a:endParaRPr lang="en-US" sz="1800" b="1" dirty="0">
                <a:solidFill>
                  <a:srgbClr val="FF6600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233840" y="266390"/>
              <a:ext cx="8427389" cy="1352075"/>
              <a:chOff x="233840" y="266390"/>
              <a:chExt cx="8427389" cy="1352075"/>
            </a:xfrm>
          </p:grpSpPr>
          <p:sp>
            <p:nvSpPr>
              <p:cNvPr id="5" name="Rectangle 4"/>
              <p:cNvSpPr>
                <a:spLocks noChangeArrowheads="1"/>
              </p:cNvSpPr>
              <p:nvPr/>
            </p:nvSpPr>
            <p:spPr bwMode="auto">
              <a:xfrm>
                <a:off x="233840" y="266390"/>
                <a:ext cx="8427389" cy="1352075"/>
              </a:xfrm>
              <a:prstGeom prst="rect">
                <a:avLst/>
              </a:prstGeom>
              <a:solidFill>
                <a:srgbClr val="FFFFFF"/>
              </a:solidFill>
              <a:ln w="57150" cmpd="sng">
                <a:solidFill>
                  <a:srgbClr val="FF8000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3200" dirty="0">
                  <a:cs typeface="+mn-cs"/>
                </a:endParaRPr>
              </a:p>
            </p:txBody>
          </p:sp>
          <p:sp>
            <p:nvSpPr>
              <p:cNvPr id="11" name="Rectangle 1"/>
              <p:cNvSpPr>
                <a:spLocks noChangeArrowheads="1"/>
              </p:cNvSpPr>
              <p:nvPr/>
            </p:nvSpPr>
            <p:spPr bwMode="auto">
              <a:xfrm>
                <a:off x="606642" y="677756"/>
                <a:ext cx="7651316" cy="53340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r>
                  <a:rPr lang="en-US" sz="3200" dirty="0">
                    <a:solidFill>
                      <a:srgbClr val="0033FF"/>
                    </a:solidFill>
                    <a:latin typeface="Verdana" charset="0"/>
                  </a:rPr>
                  <a:t>Select </a:t>
                </a:r>
                <a:r>
                  <a:rPr lang="en-US" sz="3200" dirty="0" smtClean="0">
                    <a:solidFill>
                      <a:srgbClr val="0033FF"/>
                    </a:solidFill>
                    <a:latin typeface="Verdana" charset="0"/>
                  </a:rPr>
                  <a:t>the subheading </a:t>
                </a:r>
                <a:r>
                  <a:rPr lang="en-US" sz="3200" i="1" dirty="0" smtClean="0">
                    <a:solidFill>
                      <a:srgbClr val="0033FF"/>
                    </a:solidFill>
                    <a:latin typeface="Verdana" charset="0"/>
                  </a:rPr>
                  <a:t>drug therapy</a:t>
                </a:r>
                <a:endParaRPr lang="en-US" sz="3200" i="1" dirty="0">
                  <a:solidFill>
                    <a:srgbClr val="0033FF"/>
                  </a:solidFill>
                </a:endParaRPr>
              </a:p>
            </p:txBody>
          </p:sp>
        </p:grpSp>
      </p:grpSp>
      <p:grpSp>
        <p:nvGrpSpPr>
          <p:cNvPr id="25" name="Group 24"/>
          <p:cNvGrpSpPr/>
          <p:nvPr/>
        </p:nvGrpSpPr>
        <p:grpSpPr>
          <a:xfrm>
            <a:off x="4200246" y="5556143"/>
            <a:ext cx="4744239" cy="1126435"/>
            <a:chOff x="4170364" y="5556143"/>
            <a:chExt cx="4744239" cy="1126435"/>
          </a:xfrm>
        </p:grpSpPr>
        <p:sp>
          <p:nvSpPr>
            <p:cNvPr id="15" name="Rectangular Callout 14"/>
            <p:cNvSpPr>
              <a:spLocks noChangeArrowheads="1"/>
            </p:cNvSpPr>
            <p:nvPr/>
          </p:nvSpPr>
          <p:spPr bwMode="auto">
            <a:xfrm>
              <a:off x="4170364" y="5556143"/>
              <a:ext cx="4744239" cy="1126435"/>
            </a:xfrm>
            <a:prstGeom prst="wedgeRectCallout">
              <a:avLst>
                <a:gd name="adj1" fmla="val -22296"/>
                <a:gd name="adj2" fmla="val -49824"/>
              </a:avLst>
            </a:prstGeom>
            <a:solidFill>
              <a:schemeClr val="bg1"/>
            </a:solidFill>
            <a:ln w="57150" cmpd="sng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en-US" sz="2000" dirty="0"/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4391228" y="5810141"/>
              <a:ext cx="4293162" cy="619567"/>
              <a:chOff x="4391228" y="5810141"/>
              <a:chExt cx="4293162" cy="619567"/>
            </a:xfrm>
          </p:grpSpPr>
          <p:sp>
            <p:nvSpPr>
              <p:cNvPr id="16" name="Rectangle 25"/>
              <p:cNvSpPr>
                <a:spLocks noChangeArrowheads="1"/>
              </p:cNvSpPr>
              <p:nvPr/>
            </p:nvSpPr>
            <p:spPr bwMode="auto">
              <a:xfrm>
                <a:off x="4391228" y="5897803"/>
                <a:ext cx="1014379" cy="45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lnSpc>
                    <a:spcPct val="80000"/>
                  </a:lnSpc>
                  <a:defRPr/>
                </a:pPr>
                <a:r>
                  <a:rPr lang="en-US" sz="2800" dirty="0" smtClean="0">
                    <a:solidFill>
                      <a:srgbClr val="0033FF"/>
                    </a:solidFill>
                    <a:latin typeface="Verdana" charset="0"/>
                    <a:cs typeface="+mn-cs"/>
                  </a:rPr>
                  <a:t>click</a:t>
                </a:r>
                <a:endParaRPr lang="en-US" sz="2800" dirty="0">
                  <a:solidFill>
                    <a:srgbClr val="0033FF"/>
                  </a:solidFill>
                  <a:latin typeface="Verdana" charset="0"/>
                  <a:cs typeface="+mn-cs"/>
                </a:endParaRPr>
              </a:p>
            </p:txBody>
          </p:sp>
          <p:grpSp>
            <p:nvGrpSpPr>
              <p:cNvPr id="23" name="Group 22"/>
              <p:cNvGrpSpPr/>
              <p:nvPr/>
            </p:nvGrpSpPr>
            <p:grpSpPr>
              <a:xfrm>
                <a:off x="5483990" y="5810141"/>
                <a:ext cx="3200400" cy="619567"/>
                <a:chOff x="5483990" y="5810141"/>
                <a:chExt cx="3200400" cy="619567"/>
              </a:xfrm>
            </p:grpSpPr>
            <p:sp>
              <p:nvSpPr>
                <p:cNvPr id="18" name="AutoShape 29"/>
                <p:cNvSpPr>
                  <a:spLocks noChangeArrowheads="1"/>
                </p:cNvSpPr>
                <p:nvPr/>
              </p:nvSpPr>
              <p:spPr bwMode="auto">
                <a:xfrm rot="5400000">
                  <a:off x="6774406" y="4519725"/>
                  <a:ext cx="619567" cy="3200400"/>
                </a:xfrm>
                <a:prstGeom prst="roundRect">
                  <a:avLst>
                    <a:gd name="adj" fmla="val 16667"/>
                  </a:avLst>
                </a:prstGeom>
                <a:gradFill flip="none" rotWithShape="1">
                  <a:gsLst>
                    <a:gs pos="0">
                      <a:srgbClr val="2D9800"/>
                    </a:gs>
                    <a:gs pos="100000">
                      <a:srgbClr val="8CDE5B"/>
                    </a:gs>
                  </a:gsLst>
                  <a:lin ang="0" scaled="1"/>
                  <a:tileRect/>
                </a:gradFill>
                <a:ln w="28575">
                  <a:noFill/>
                  <a:round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 algn="ctr">
                    <a:lnSpc>
                      <a:spcPct val="90000"/>
                    </a:lnSpc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19" name="Rectangle 2"/>
                <p:cNvSpPr>
                  <a:spLocks noChangeArrowheads="1"/>
                </p:cNvSpPr>
                <p:nvPr/>
              </p:nvSpPr>
              <p:spPr bwMode="auto">
                <a:xfrm>
                  <a:off x="5677647" y="5934602"/>
                  <a:ext cx="2823883" cy="419275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algn="ctr">
                    <a:lnSpc>
                      <a:spcPct val="80000"/>
                    </a:lnSpc>
                  </a:pPr>
                  <a:r>
                    <a:rPr lang="en-US" sz="2400" dirty="0">
                      <a:solidFill>
                        <a:schemeClr val="bg1"/>
                      </a:solidFill>
                      <a:latin typeface="Verdana" charset="0"/>
                    </a:rPr>
                    <a:t>Search Database</a:t>
                  </a:r>
                  <a:endParaRPr lang="en-US" sz="2400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20" name="AutoShape 10"/>
          <p:cNvSpPr>
            <a:spLocks noChangeArrowheads="1"/>
          </p:cNvSpPr>
          <p:nvPr/>
        </p:nvSpPr>
        <p:spPr bwMode="auto">
          <a:xfrm>
            <a:off x="7210578" y="2540001"/>
            <a:ext cx="499070" cy="3163940"/>
          </a:xfrm>
          <a:prstGeom prst="upArrow">
            <a:avLst>
              <a:gd name="adj1" fmla="val 50000"/>
              <a:gd name="adj2" fmla="val 107284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28575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/>
          <a:lstStyle/>
          <a:p>
            <a:pPr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65370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pic>
        <p:nvPicPr>
          <p:cNvPr id="2" name="Picture 1" descr="Screen Shot 2013-09-06 at 9.29.0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69" y="2036148"/>
            <a:ext cx="8559038" cy="436219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584221" y="355269"/>
            <a:ext cx="4064001" cy="1397000"/>
            <a:chOff x="3485444" y="564443"/>
            <a:chExt cx="4064001" cy="1397000"/>
          </a:xfrm>
        </p:grpSpPr>
        <p:sp>
          <p:nvSpPr>
            <p:cNvPr id="5" name="Rectangular Callout 4"/>
            <p:cNvSpPr>
              <a:spLocks noChangeArrowheads="1"/>
            </p:cNvSpPr>
            <p:nvPr/>
          </p:nvSpPr>
          <p:spPr bwMode="auto">
            <a:xfrm>
              <a:off x="3485444" y="564443"/>
              <a:ext cx="4064001" cy="1397000"/>
            </a:xfrm>
            <a:prstGeom prst="wedgeRectCallout">
              <a:avLst>
                <a:gd name="adj1" fmla="val -21797"/>
                <a:gd name="adj2" fmla="val 145946"/>
              </a:avLst>
            </a:prstGeom>
            <a:solidFill>
              <a:schemeClr val="bg1"/>
            </a:solidFill>
            <a:ln w="57150" cmpd="sng">
              <a:solidFill>
                <a:srgbClr val="FF8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en-US" sz="2000" dirty="0"/>
            </a:p>
          </p:txBody>
        </p:sp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3681233" y="1041541"/>
              <a:ext cx="1610434" cy="457200"/>
            </a:xfrm>
            <a:prstGeom prst="rect">
              <a:avLst/>
            </a:prstGeom>
            <a:noFill/>
            <a:ln w="47625">
              <a:noFill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>
                <a:lnSpc>
                  <a:spcPct val="70000"/>
                </a:lnSpc>
              </a:pPr>
              <a:r>
                <a:rPr lang="en-US" sz="4400" dirty="0" smtClean="0">
                  <a:solidFill>
                    <a:srgbClr val="3366FF"/>
                  </a:solidFill>
                  <a:latin typeface="Verdana" charset="0"/>
                </a:rPr>
                <a:t>Click</a:t>
              </a:r>
              <a:endParaRPr lang="en-US" sz="4400" dirty="0">
                <a:solidFill>
                  <a:srgbClr val="3366FF"/>
                </a:solidFill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5362221" y="917221"/>
              <a:ext cx="1947334" cy="705556"/>
            </a:xfrm>
            <a:prstGeom prst="roundRect">
              <a:avLst/>
            </a:prstGeom>
            <a:solidFill>
              <a:srgbClr val="00804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sz="4400" dirty="0" smtClean="0"/>
                <a:t>Clear</a:t>
              </a:r>
              <a:endParaRPr lang="en-US" sz="4400" dirty="0"/>
            </a:p>
          </p:txBody>
        </p:sp>
      </p:grpSp>
    </p:spTree>
    <p:extLst>
      <p:ext uri="{BB962C8B-B14F-4D97-AF65-F5344CB8AC3E}">
        <p14:creationId xmlns:p14="http://schemas.microsoft.com/office/powerpoint/2010/main" val="64846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pic>
        <p:nvPicPr>
          <p:cNvPr id="2" name="Picture 1" descr="Screen Shot 2013-09-06 at 9.30.0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66" y="2112885"/>
            <a:ext cx="8559038" cy="432282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49696" y="479130"/>
            <a:ext cx="8065978" cy="1219200"/>
            <a:chOff x="530289" y="800100"/>
            <a:chExt cx="8065978" cy="1219200"/>
          </a:xfrm>
        </p:grpSpPr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530289" y="800100"/>
              <a:ext cx="8065978" cy="1219200"/>
            </a:xfrm>
            <a:prstGeom prst="rect">
              <a:avLst/>
            </a:prstGeom>
            <a:solidFill>
              <a:srgbClr val="FFFFFF"/>
            </a:solidFill>
            <a:ln w="57150" cmpd="sng">
              <a:solidFill>
                <a:srgbClr val="FFCB68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algn="ctr">
                <a:defRPr/>
              </a:pPr>
              <a:endParaRPr lang="en-US" sz="3200" dirty="0">
                <a:cs typeface="+mn-cs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629486" y="1146771"/>
              <a:ext cx="7673726" cy="609600"/>
              <a:chOff x="629486" y="1146771"/>
              <a:chExt cx="7673726" cy="609600"/>
            </a:xfrm>
          </p:grpSpPr>
          <p:sp>
            <p:nvSpPr>
              <p:cNvPr id="7" name="Rectangle 1"/>
              <p:cNvSpPr>
                <a:spLocks noChangeArrowheads="1"/>
              </p:cNvSpPr>
              <p:nvPr/>
            </p:nvSpPr>
            <p:spPr bwMode="auto">
              <a:xfrm>
                <a:off x="629486" y="1173231"/>
                <a:ext cx="4267200" cy="533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r>
                  <a:rPr lang="en-US" sz="3000" dirty="0">
                    <a:solidFill>
                      <a:srgbClr val="0033FF"/>
                    </a:solidFill>
                    <a:latin typeface="Verdana" charset="0"/>
                  </a:rPr>
                  <a:t>Select sets and click</a:t>
                </a:r>
                <a:endParaRPr lang="en-US" sz="3000" dirty="0">
                  <a:solidFill>
                    <a:srgbClr val="0033FF"/>
                  </a:solidFill>
                </a:endParaRPr>
              </a:p>
            </p:txBody>
          </p:sp>
          <p:sp>
            <p:nvSpPr>
              <p:cNvPr id="8" name="AutoShape 11"/>
              <p:cNvSpPr>
                <a:spLocks noChangeArrowheads="1"/>
              </p:cNvSpPr>
              <p:nvPr/>
            </p:nvSpPr>
            <p:spPr bwMode="auto">
              <a:xfrm>
                <a:off x="4896685" y="1146771"/>
                <a:ext cx="3406527" cy="609600"/>
              </a:xfrm>
              <a:prstGeom prst="roundRect">
                <a:avLst>
                  <a:gd name="adj" fmla="val 16667"/>
                </a:avLst>
              </a:prstGeom>
              <a:solidFill>
                <a:srgbClr val="E6E6E6"/>
              </a:solidFill>
              <a:ln w="28575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lnSpc>
                    <a:spcPct val="90000"/>
                  </a:lnSpc>
                  <a:defRPr/>
                </a:pPr>
                <a:r>
                  <a:rPr lang="en-US" sz="2800" dirty="0" smtClean="0">
                    <a:solidFill>
                      <a:srgbClr val="191919"/>
                    </a:solidFill>
                    <a:latin typeface="Verdana" charset="0"/>
                    <a:cs typeface="+mn-cs"/>
                  </a:rPr>
                  <a:t>Search with AND</a:t>
                </a:r>
                <a:endParaRPr lang="en-US" sz="2800" dirty="0">
                  <a:cs typeface="+mn-cs"/>
                </a:endParaRPr>
              </a:p>
            </p:txBody>
          </p:sp>
        </p:grpSp>
      </p:grpSp>
      <p:sp>
        <p:nvSpPr>
          <p:cNvPr id="9" name="AutoShape 14"/>
          <p:cNvSpPr>
            <a:spLocks noChangeArrowheads="1"/>
          </p:cNvSpPr>
          <p:nvPr/>
        </p:nvSpPr>
        <p:spPr bwMode="auto">
          <a:xfrm>
            <a:off x="1649749" y="4271874"/>
            <a:ext cx="1240278" cy="457200"/>
          </a:xfrm>
          <a:prstGeom prst="roundRect">
            <a:avLst>
              <a:gd name="adj" fmla="val 16667"/>
            </a:avLst>
          </a:prstGeom>
          <a:noFill/>
          <a:ln w="76200" cmpd="sng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0" name="Rounded Rectangle 11"/>
          <p:cNvSpPr>
            <a:spLocks noChangeArrowheads="1"/>
          </p:cNvSpPr>
          <p:nvPr/>
        </p:nvSpPr>
        <p:spPr bwMode="auto">
          <a:xfrm>
            <a:off x="371883" y="4929247"/>
            <a:ext cx="457200" cy="381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800" b="1" dirty="0">
                <a:solidFill>
                  <a:srgbClr val="FF6600"/>
                </a:solidFill>
                <a:latin typeface="Zapf Dingbats" charset="2"/>
                <a:ea typeface="Zapf Dingbats" charset="2"/>
                <a:cs typeface="Zapf Dingbats" charset="2"/>
              </a:rPr>
              <a:t>✔</a:t>
            </a:r>
            <a:endParaRPr lang="en-US" sz="1800" b="1" dirty="0">
              <a:solidFill>
                <a:srgbClr val="FF66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1" name="Rounded Rectangle 10"/>
          <p:cNvSpPr>
            <a:spLocks noChangeArrowheads="1"/>
          </p:cNvSpPr>
          <p:nvPr/>
        </p:nvSpPr>
        <p:spPr bwMode="auto">
          <a:xfrm>
            <a:off x="370778" y="5332873"/>
            <a:ext cx="457200" cy="381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800" b="1" dirty="0">
                <a:solidFill>
                  <a:srgbClr val="FF6600"/>
                </a:solidFill>
                <a:latin typeface="Zapf Dingbats" charset="2"/>
                <a:ea typeface="Zapf Dingbats" charset="2"/>
                <a:cs typeface="Zapf Dingbats" charset="2"/>
              </a:rPr>
              <a:t>✔</a:t>
            </a:r>
            <a:endParaRPr lang="en-US" sz="1800" b="1" dirty="0">
              <a:solidFill>
                <a:srgbClr val="FF66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942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pic>
        <p:nvPicPr>
          <p:cNvPr id="2" name="Picture 1" descr="Screen Shot 2013-09-06 at 9.30.2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93" y="1906600"/>
            <a:ext cx="8543290" cy="467715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336199" y="3082787"/>
            <a:ext cx="1830311" cy="914400"/>
            <a:chOff x="5350630" y="3419120"/>
            <a:chExt cx="1830311" cy="914400"/>
          </a:xfrm>
        </p:grpSpPr>
        <p:sp>
          <p:nvSpPr>
            <p:cNvPr id="5" name="Rectangular Callout 4"/>
            <p:cNvSpPr>
              <a:spLocks noChangeArrowheads="1"/>
            </p:cNvSpPr>
            <p:nvPr/>
          </p:nvSpPr>
          <p:spPr bwMode="auto">
            <a:xfrm>
              <a:off x="5350630" y="3419120"/>
              <a:ext cx="1830311" cy="914400"/>
            </a:xfrm>
            <a:prstGeom prst="wedgeRectCallout">
              <a:avLst>
                <a:gd name="adj1" fmla="val 6612"/>
                <a:gd name="adj2" fmla="val 147224"/>
              </a:avLst>
            </a:prstGeom>
            <a:solidFill>
              <a:schemeClr val="bg1"/>
            </a:solidFill>
            <a:ln w="57150">
              <a:solidFill>
                <a:srgbClr val="FF8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en-US" sz="2000" dirty="0"/>
            </a:p>
          </p:txBody>
        </p:sp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5483981" y="3633763"/>
              <a:ext cx="1543455" cy="4572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r>
                <a:rPr lang="en-US" sz="2800" dirty="0" smtClean="0">
                  <a:solidFill>
                    <a:srgbClr val="0066CC"/>
                  </a:solidFill>
                  <a:latin typeface="Verdana" charset="0"/>
                </a:rPr>
                <a:t>Results</a:t>
              </a:r>
              <a:endParaRPr lang="en-US" sz="2800" dirty="0">
                <a:solidFill>
                  <a:srgbClr val="0066CC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512066" y="331899"/>
            <a:ext cx="4064001" cy="1290499"/>
            <a:chOff x="3584221" y="461769"/>
            <a:chExt cx="4064001" cy="1290499"/>
          </a:xfrm>
        </p:grpSpPr>
        <p:sp>
          <p:nvSpPr>
            <p:cNvPr id="8" name="Rectangular Callout 7"/>
            <p:cNvSpPr>
              <a:spLocks noChangeArrowheads="1"/>
            </p:cNvSpPr>
            <p:nvPr/>
          </p:nvSpPr>
          <p:spPr bwMode="auto">
            <a:xfrm>
              <a:off x="3584221" y="461769"/>
              <a:ext cx="4064001" cy="1290499"/>
            </a:xfrm>
            <a:prstGeom prst="wedgeRectCallout">
              <a:avLst>
                <a:gd name="adj1" fmla="val -21087"/>
                <a:gd name="adj2" fmla="val 143956"/>
              </a:avLst>
            </a:prstGeom>
            <a:solidFill>
              <a:schemeClr val="bg1"/>
            </a:solidFill>
            <a:ln w="57150" cmpd="sng">
              <a:solidFill>
                <a:srgbClr val="FF8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en-US" sz="2000" dirty="0"/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3780010" y="890087"/>
              <a:ext cx="1610434" cy="457200"/>
            </a:xfrm>
            <a:prstGeom prst="rect">
              <a:avLst/>
            </a:prstGeom>
            <a:noFill/>
            <a:ln w="47625">
              <a:noFill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>
                <a:lnSpc>
                  <a:spcPct val="70000"/>
                </a:lnSpc>
              </a:pPr>
              <a:r>
                <a:rPr lang="en-US" sz="4400" dirty="0" smtClean="0">
                  <a:solidFill>
                    <a:srgbClr val="3366FF"/>
                  </a:solidFill>
                  <a:latin typeface="Verdana" charset="0"/>
                </a:rPr>
                <a:t>Click</a:t>
              </a:r>
              <a:endParaRPr lang="en-US" sz="4400" dirty="0">
                <a:solidFill>
                  <a:srgbClr val="3366FF"/>
                </a:solidFill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5460998" y="765767"/>
              <a:ext cx="1947334" cy="705556"/>
            </a:xfrm>
            <a:prstGeom prst="roundRect">
              <a:avLst/>
            </a:prstGeom>
            <a:solidFill>
              <a:srgbClr val="0080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sz="4400" dirty="0" smtClean="0"/>
                <a:t>Clear</a:t>
              </a:r>
              <a:endParaRPr lang="en-US" sz="4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647104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143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6000" dirty="0">
              <a:solidFill>
                <a:srgbClr val="6600CC"/>
              </a:solidFill>
            </a:endParaRPr>
          </a:p>
        </p:txBody>
      </p:sp>
      <p:sp>
        <p:nvSpPr>
          <p:cNvPr id="38914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 cmpd="thickThin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799162" y="2711102"/>
            <a:ext cx="7563511" cy="141261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80000"/>
              </a:lnSpc>
            </a:pPr>
            <a:r>
              <a:rPr lang="en-US" sz="7200" i="1" dirty="0">
                <a:solidFill>
                  <a:prstClr val="white"/>
                </a:solidFill>
                <a:latin typeface="Times New Roman"/>
                <a:cs typeface="Times New Roman"/>
              </a:rPr>
              <a:t>Refining Results</a:t>
            </a:r>
            <a:endParaRPr lang="en-US" sz="7200" i="1" dirty="0">
              <a:solidFill>
                <a:srgbClr val="6600CC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83095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pic>
        <p:nvPicPr>
          <p:cNvPr id="2" name="Picture 1" descr="Screen Shot 2013-09-08 at 1.05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62" y="1261470"/>
            <a:ext cx="7859522" cy="5310886"/>
          </a:xfrm>
          <a:prstGeom prst="rect">
            <a:avLst/>
          </a:prstGeom>
          <a:ln w="38100" cmpd="sng">
            <a:solidFill>
              <a:srgbClr val="3366FF"/>
            </a:solidFill>
          </a:ln>
        </p:spPr>
      </p:pic>
      <p:grpSp>
        <p:nvGrpSpPr>
          <p:cNvPr id="18" name="Group 17"/>
          <p:cNvGrpSpPr/>
          <p:nvPr/>
        </p:nvGrpSpPr>
        <p:grpSpPr>
          <a:xfrm>
            <a:off x="660709" y="2323273"/>
            <a:ext cx="5761197" cy="4234653"/>
            <a:chOff x="660709" y="2323273"/>
            <a:chExt cx="5761197" cy="4234653"/>
          </a:xfrm>
        </p:grpSpPr>
        <p:sp>
          <p:nvSpPr>
            <p:cNvPr id="4" name="Rectangle 16"/>
            <p:cNvSpPr>
              <a:spLocks noChangeArrowheads="1"/>
            </p:cNvSpPr>
            <p:nvPr/>
          </p:nvSpPr>
          <p:spPr bwMode="auto">
            <a:xfrm>
              <a:off x="5123094" y="2323273"/>
              <a:ext cx="1298812" cy="396047"/>
            </a:xfrm>
            <a:prstGeom prst="rect">
              <a:avLst/>
            </a:prstGeom>
            <a:noFill/>
            <a:ln w="88900" cmpd="sng">
              <a:solidFill>
                <a:srgbClr val="FF66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5" name="Rectangle 16"/>
            <p:cNvSpPr>
              <a:spLocks noChangeArrowheads="1"/>
            </p:cNvSpPr>
            <p:nvPr/>
          </p:nvSpPr>
          <p:spPr bwMode="auto">
            <a:xfrm>
              <a:off x="660709" y="4896511"/>
              <a:ext cx="1677152" cy="1661415"/>
            </a:xfrm>
            <a:prstGeom prst="rect">
              <a:avLst/>
            </a:prstGeom>
            <a:noFill/>
            <a:ln w="88900" cmpd="sng">
              <a:solidFill>
                <a:srgbClr val="FF66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352294" y="233164"/>
            <a:ext cx="4310444" cy="779168"/>
            <a:chOff x="2352294" y="305314"/>
            <a:chExt cx="4310444" cy="779168"/>
          </a:xfrm>
        </p:grpSpPr>
        <p:sp>
          <p:nvSpPr>
            <p:cNvPr id="8" name="Rectangular Callout 7"/>
            <p:cNvSpPr>
              <a:spLocks noChangeArrowheads="1"/>
            </p:cNvSpPr>
            <p:nvPr/>
          </p:nvSpPr>
          <p:spPr bwMode="auto">
            <a:xfrm>
              <a:off x="2352294" y="305314"/>
              <a:ext cx="4310444" cy="779168"/>
            </a:xfrm>
            <a:prstGeom prst="wedgeRectCallout">
              <a:avLst>
                <a:gd name="adj1" fmla="val -41712"/>
                <a:gd name="adj2" fmla="val 40618"/>
              </a:avLst>
            </a:prstGeom>
            <a:solidFill>
              <a:schemeClr val="bg1"/>
            </a:solidFill>
            <a:ln w="57150">
              <a:solidFill>
                <a:srgbClr val="FF8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en-US" sz="2000" dirty="0"/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2515031" y="424512"/>
              <a:ext cx="3993461" cy="53260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r>
                <a:rPr lang="en-US" sz="3200" dirty="0" smtClean="0">
                  <a:solidFill>
                    <a:srgbClr val="3366FF"/>
                  </a:solidFill>
                  <a:latin typeface="Verdana" charset="0"/>
                </a:rPr>
                <a:t>Refine the Results</a:t>
              </a:r>
              <a:endParaRPr lang="en-US" sz="3200" dirty="0">
                <a:solidFill>
                  <a:srgbClr val="3366FF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719058" y="4362012"/>
            <a:ext cx="5943010" cy="2246172"/>
            <a:chOff x="2747920" y="4362012"/>
            <a:chExt cx="5943010" cy="2246172"/>
          </a:xfrm>
        </p:grpSpPr>
        <p:sp>
          <p:nvSpPr>
            <p:cNvPr id="13" name="Rectangular Callout 15"/>
            <p:cNvSpPr>
              <a:spLocks noChangeArrowheads="1"/>
            </p:cNvSpPr>
            <p:nvPr/>
          </p:nvSpPr>
          <p:spPr bwMode="auto">
            <a:xfrm>
              <a:off x="2747920" y="4362012"/>
              <a:ext cx="5943010" cy="2246172"/>
            </a:xfrm>
            <a:prstGeom prst="wedgeRectCallout">
              <a:avLst>
                <a:gd name="adj1" fmla="val -49591"/>
                <a:gd name="adj2" fmla="val 7488"/>
              </a:avLst>
            </a:prstGeom>
            <a:solidFill>
              <a:srgbClr val="3366FF"/>
            </a:solidFill>
            <a:ln w="57150" cmpd="sng">
              <a:noFill/>
              <a:round/>
              <a:headEnd/>
              <a:tailEnd/>
            </a:ln>
          </p:spPr>
          <p:txBody>
            <a:bodyPr/>
            <a:lstStyle/>
            <a:p>
              <a:pPr algn="ctr"/>
              <a:endParaRPr lang="en-US" sz="20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964385" y="4587718"/>
              <a:ext cx="5512737" cy="1797654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r>
                <a:rPr lang="en-US" sz="2400" dirty="0"/>
                <a:t>Adjust the left-hand slider until the left-hand date reads 2008.  This will narrow to articles published in the last 5 years. </a:t>
              </a:r>
            </a:p>
          </p:txBody>
        </p:sp>
      </p:grpSp>
      <p:sp>
        <p:nvSpPr>
          <p:cNvPr id="16" name="AutoShape 10"/>
          <p:cNvSpPr>
            <a:spLocks noChangeArrowheads="1"/>
          </p:cNvSpPr>
          <p:nvPr/>
        </p:nvSpPr>
        <p:spPr bwMode="auto">
          <a:xfrm rot="16200000">
            <a:off x="2095735" y="5169170"/>
            <a:ext cx="379406" cy="2009773"/>
          </a:xfrm>
          <a:prstGeom prst="upArrow">
            <a:avLst>
              <a:gd name="adj1" fmla="val 50000"/>
              <a:gd name="adj2" fmla="val 81258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0033F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/>
          <a:lstStyle/>
          <a:p>
            <a:pPr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837012" y="5829841"/>
            <a:ext cx="371383" cy="245319"/>
          </a:xfrm>
          <a:prstGeom prst="rect">
            <a:avLst/>
          </a:prstGeom>
          <a:noFill/>
          <a:ln w="38100" cmpd="sng">
            <a:solidFill>
              <a:srgbClr val="0033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7157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pic>
        <p:nvPicPr>
          <p:cNvPr id="2" name="Picture 1" descr="Screen Shot 2013-09-06 at 9.31.4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382" y="317627"/>
            <a:ext cx="6344412" cy="621004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174875" y="4372380"/>
            <a:ext cx="4892194" cy="1327780"/>
            <a:chOff x="1861631" y="2453150"/>
            <a:chExt cx="4892194" cy="1327780"/>
          </a:xfrm>
        </p:grpSpPr>
        <p:sp>
          <p:nvSpPr>
            <p:cNvPr id="5" name="Rectangular Callout 4"/>
            <p:cNvSpPr>
              <a:spLocks noChangeArrowheads="1"/>
            </p:cNvSpPr>
            <p:nvPr/>
          </p:nvSpPr>
          <p:spPr bwMode="auto">
            <a:xfrm>
              <a:off x="1861631" y="2453150"/>
              <a:ext cx="4892194" cy="1327780"/>
            </a:xfrm>
            <a:prstGeom prst="wedgeRectCallout">
              <a:avLst>
                <a:gd name="adj1" fmla="val -71454"/>
                <a:gd name="adj2" fmla="val 80608"/>
              </a:avLst>
            </a:prstGeom>
            <a:solidFill>
              <a:schemeClr val="bg1"/>
            </a:solidFill>
            <a:ln w="57150">
              <a:solidFill>
                <a:srgbClr val="FF8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en-US" sz="2000" dirty="0"/>
            </a:p>
          </p:txBody>
        </p:sp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2097044" y="2602760"/>
              <a:ext cx="4454743" cy="94709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>
                <a:lnSpc>
                  <a:spcPct val="120000"/>
                </a:lnSpc>
              </a:pPr>
              <a:r>
                <a:rPr lang="en-US" sz="2400" dirty="0" smtClean="0">
                  <a:solidFill>
                    <a:srgbClr val="0033FF"/>
                  </a:solidFill>
                  <a:latin typeface="Verdana" charset="0"/>
                </a:rPr>
                <a:t>Screen will </a:t>
              </a:r>
              <a:r>
                <a:rPr lang="en-US" sz="2400" dirty="0" smtClean="0">
                  <a:solidFill>
                    <a:schemeClr val="bg1">
                      <a:lumMod val="65000"/>
                    </a:schemeClr>
                  </a:solidFill>
                  <a:latin typeface="Verdana" charset="0"/>
                </a:rPr>
                <a:t>gray</a:t>
              </a:r>
              <a:r>
                <a:rPr lang="en-US" sz="2400" dirty="0" smtClean="0">
                  <a:solidFill>
                    <a:srgbClr val="0033FF"/>
                  </a:solidFill>
                  <a:latin typeface="Verdana" charset="0"/>
                </a:rPr>
                <a:t> out.  Adjust slider.  Click </a:t>
              </a:r>
              <a:r>
                <a:rPr lang="en-US" sz="2400" dirty="0" smtClean="0">
                  <a:solidFill>
                    <a:srgbClr val="00CC33"/>
                  </a:solidFill>
                  <a:latin typeface="Verdana" charset="0"/>
                </a:rPr>
                <a:t>Update</a:t>
              </a:r>
              <a:r>
                <a:rPr lang="en-US" sz="2400" dirty="0" smtClean="0">
                  <a:solidFill>
                    <a:srgbClr val="0033FF"/>
                  </a:solidFill>
                  <a:latin typeface="Verdana" charset="0"/>
                </a:rPr>
                <a:t>.</a:t>
              </a:r>
              <a:endParaRPr lang="en-US" sz="2400" dirty="0">
                <a:solidFill>
                  <a:srgbClr val="0033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8688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pic>
        <p:nvPicPr>
          <p:cNvPr id="2" name="Picture 1" descr="Screen Shot 2013-09-06 at 9.32.5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206" y="344932"/>
            <a:ext cx="6112764" cy="615543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692136" y="998855"/>
            <a:ext cx="1830311" cy="914400"/>
            <a:chOff x="4917692" y="354065"/>
            <a:chExt cx="1830311" cy="914400"/>
          </a:xfrm>
        </p:grpSpPr>
        <p:sp>
          <p:nvSpPr>
            <p:cNvPr id="5" name="Rectangular Callout 4"/>
            <p:cNvSpPr>
              <a:spLocks noChangeArrowheads="1"/>
            </p:cNvSpPr>
            <p:nvPr/>
          </p:nvSpPr>
          <p:spPr bwMode="auto">
            <a:xfrm>
              <a:off x="4917692" y="354065"/>
              <a:ext cx="1830311" cy="914400"/>
            </a:xfrm>
            <a:prstGeom prst="wedgeRectCallout">
              <a:avLst>
                <a:gd name="adj1" fmla="val 16862"/>
                <a:gd name="adj2" fmla="val 80943"/>
              </a:avLst>
            </a:prstGeom>
            <a:solidFill>
              <a:schemeClr val="bg1"/>
            </a:solidFill>
            <a:ln w="57150">
              <a:solidFill>
                <a:srgbClr val="FF8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en-US" sz="2000" dirty="0"/>
            </a:p>
          </p:txBody>
        </p:sp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5051043" y="568708"/>
              <a:ext cx="1543455" cy="4572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r>
                <a:rPr lang="en-US" sz="2800" dirty="0" smtClean="0">
                  <a:solidFill>
                    <a:srgbClr val="0066CC"/>
                  </a:solidFill>
                  <a:latin typeface="Verdana" charset="0"/>
                </a:rPr>
                <a:t>Results</a:t>
              </a:r>
              <a:endParaRPr lang="en-US" sz="2800" dirty="0">
                <a:solidFill>
                  <a:srgbClr val="0066CC"/>
                </a:solidFill>
              </a:endParaRPr>
            </a:p>
          </p:txBody>
        </p:sp>
      </p:grpSp>
      <p:sp>
        <p:nvSpPr>
          <p:cNvPr id="8" name="Rectangle 16"/>
          <p:cNvSpPr>
            <a:spLocks noChangeArrowheads="1"/>
          </p:cNvSpPr>
          <p:nvPr/>
        </p:nvSpPr>
        <p:spPr bwMode="auto">
          <a:xfrm>
            <a:off x="3649821" y="2149264"/>
            <a:ext cx="1559860" cy="485868"/>
          </a:xfrm>
          <a:prstGeom prst="rect">
            <a:avLst/>
          </a:prstGeom>
          <a:noFill/>
          <a:ln w="76200" cmpd="sng">
            <a:solidFill>
              <a:srgbClr val="56B03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201828" y="5085048"/>
            <a:ext cx="3624154" cy="914400"/>
            <a:chOff x="3201828" y="5085048"/>
            <a:chExt cx="3624154" cy="914400"/>
          </a:xfrm>
        </p:grpSpPr>
        <p:sp>
          <p:nvSpPr>
            <p:cNvPr id="10" name="Rectangular Callout 9"/>
            <p:cNvSpPr>
              <a:spLocks noChangeArrowheads="1"/>
            </p:cNvSpPr>
            <p:nvPr/>
          </p:nvSpPr>
          <p:spPr bwMode="auto">
            <a:xfrm>
              <a:off x="3201828" y="5085048"/>
              <a:ext cx="3624154" cy="914400"/>
            </a:xfrm>
            <a:prstGeom prst="wedgeRectCallout">
              <a:avLst>
                <a:gd name="adj1" fmla="val -63561"/>
                <a:gd name="adj2" fmla="val 84099"/>
              </a:avLst>
            </a:prstGeom>
            <a:solidFill>
              <a:schemeClr val="bg1"/>
            </a:solidFill>
            <a:ln w="57150">
              <a:solidFill>
                <a:srgbClr val="FF8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en-US" sz="2000" dirty="0"/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3391342" y="5314121"/>
              <a:ext cx="3261463" cy="4572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>
                <a:lnSpc>
                  <a:spcPct val="90000"/>
                </a:lnSpc>
              </a:pPr>
              <a:r>
                <a:rPr lang="en-US" sz="2800" dirty="0" smtClean="0">
                  <a:solidFill>
                    <a:srgbClr val="0066CC"/>
                  </a:solidFill>
                  <a:latin typeface="Verdana" charset="0"/>
                </a:rPr>
                <a:t>Click </a:t>
              </a:r>
              <a:r>
                <a:rPr lang="en-US" sz="2800" i="1" dirty="0" smtClean="0">
                  <a:solidFill>
                    <a:srgbClr val="0066CC"/>
                  </a:solidFill>
                  <a:latin typeface="Verdana" charset="0"/>
                </a:rPr>
                <a:t>Show More</a:t>
              </a:r>
              <a:endParaRPr lang="en-US" sz="2800" i="1" dirty="0">
                <a:solidFill>
                  <a:srgbClr val="0066C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6349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Screen Shot 2013-07-29 at 12.04.1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07" y="359704"/>
            <a:ext cx="4018788" cy="6192774"/>
          </a:xfrm>
          <a:prstGeom prst="rect">
            <a:avLst/>
          </a:prstGeom>
          <a:ln w="38100" cmpd="sng">
            <a:solidFill>
              <a:schemeClr val="bg1">
                <a:lumMod val="65000"/>
              </a:schemeClr>
            </a:solidFill>
          </a:ln>
        </p:spPr>
      </p:pic>
      <p:grpSp>
        <p:nvGrpSpPr>
          <p:cNvPr id="15" name="Group 14"/>
          <p:cNvGrpSpPr/>
          <p:nvPr/>
        </p:nvGrpSpPr>
        <p:grpSpPr>
          <a:xfrm>
            <a:off x="3504236" y="4432804"/>
            <a:ext cx="5089431" cy="797962"/>
            <a:chOff x="3504236" y="4432804"/>
            <a:chExt cx="5089431" cy="797962"/>
          </a:xfrm>
        </p:grpSpPr>
        <p:grpSp>
          <p:nvGrpSpPr>
            <p:cNvPr id="10" name="Group 9"/>
            <p:cNvGrpSpPr/>
            <p:nvPr/>
          </p:nvGrpSpPr>
          <p:grpSpPr>
            <a:xfrm>
              <a:off x="4910667" y="4504092"/>
              <a:ext cx="3683000" cy="726674"/>
              <a:chOff x="4910667" y="4292432"/>
              <a:chExt cx="3683000" cy="893380"/>
            </a:xfrm>
          </p:grpSpPr>
          <p:sp>
            <p:nvSpPr>
              <p:cNvPr id="7" name="Rectangle 10"/>
              <p:cNvSpPr>
                <a:spLocks noChangeArrowheads="1"/>
              </p:cNvSpPr>
              <p:nvPr/>
            </p:nvSpPr>
            <p:spPr bwMode="auto">
              <a:xfrm>
                <a:off x="4910667" y="4292432"/>
                <a:ext cx="3683000" cy="893380"/>
              </a:xfrm>
              <a:prstGeom prst="rect">
                <a:avLst/>
              </a:prstGeom>
              <a:solidFill>
                <a:schemeClr val="bg1"/>
              </a:solidFill>
              <a:ln w="57150" cmpd="sng">
                <a:solidFill>
                  <a:srgbClr val="99999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defTabSz="9144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800" dirty="0">
                  <a:solidFill>
                    <a:srgbClr val="000000"/>
                  </a:solidFill>
                  <a:latin typeface="Verdana" charset="0"/>
                  <a:ea typeface="ＭＳ Ｐゴシック" charset="-128"/>
                  <a:cs typeface="ＭＳ Ｐゴシック" charset="-128"/>
                </a:endParaRPr>
              </a:p>
              <a:p>
                <a:pPr algn="ctr" defTabSz="9144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FFFFFF"/>
                  </a:solidFill>
                  <a:latin typeface="Verdana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8" name="Rectangle 11"/>
              <p:cNvSpPr>
                <a:spLocks noChangeArrowheads="1"/>
              </p:cNvSpPr>
              <p:nvPr/>
            </p:nvSpPr>
            <p:spPr bwMode="auto">
              <a:xfrm>
                <a:off x="5531832" y="4464508"/>
                <a:ext cx="2850445" cy="5545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>
                    <a:solidFill>
                      <a:srgbClr val="000000"/>
                    </a:solidFill>
                    <a:latin typeface="Verdana" charset="0"/>
                    <a:ea typeface="ＭＳ Ｐゴシック" charset="-128"/>
                    <a:cs typeface="ＭＳ Ｐゴシック" charset="-128"/>
                  </a:rPr>
                  <a:t>Fill out application</a:t>
                </a:r>
              </a:p>
            </p:txBody>
          </p:sp>
        </p:grpSp>
        <p:sp>
          <p:nvSpPr>
            <p:cNvPr id="6" name="AutoShape 12"/>
            <p:cNvSpPr>
              <a:spLocks noChangeArrowheads="1"/>
            </p:cNvSpPr>
            <p:nvPr/>
          </p:nvSpPr>
          <p:spPr bwMode="auto">
            <a:xfrm rot="17369383" flipH="1">
              <a:off x="4288218" y="3648822"/>
              <a:ext cx="358713" cy="1926678"/>
            </a:xfrm>
            <a:prstGeom prst="upArrow">
              <a:avLst>
                <a:gd name="adj1" fmla="val 50000"/>
                <a:gd name="adj2" fmla="val 118039"/>
              </a:avLst>
            </a:prstGeom>
            <a:gradFill rotWithShape="0">
              <a:gsLst>
                <a:gs pos="0">
                  <a:srgbClr val="9A0002"/>
                </a:gs>
                <a:gs pos="50000">
                  <a:srgbClr val="F49394"/>
                </a:gs>
                <a:gs pos="100000">
                  <a:srgbClr val="9A0002"/>
                </a:gs>
              </a:gsLst>
              <a:lin ang="0" scaled="1"/>
            </a:gradFill>
            <a:ln w="28575">
              <a:solidFill>
                <a:srgbClr val="66000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Geneva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26885" y="5401093"/>
            <a:ext cx="4333721" cy="948301"/>
            <a:chOff x="426885" y="5401093"/>
            <a:chExt cx="4333721" cy="948301"/>
          </a:xfrm>
        </p:grpSpPr>
        <p:sp>
          <p:nvSpPr>
            <p:cNvPr id="11" name="AutoShape 15"/>
            <p:cNvSpPr>
              <a:spLocks noChangeArrowheads="1"/>
            </p:cNvSpPr>
            <p:nvPr/>
          </p:nvSpPr>
          <p:spPr bwMode="auto">
            <a:xfrm>
              <a:off x="426885" y="5959399"/>
              <a:ext cx="562839" cy="269413"/>
            </a:xfrm>
            <a:prstGeom prst="roundRect">
              <a:avLst>
                <a:gd name="adj" fmla="val 16667"/>
              </a:avLst>
            </a:prstGeom>
            <a:noFill/>
            <a:ln w="76200" cmpd="sng">
              <a:solidFill>
                <a:srgbClr val="A50004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Geneva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2" name="Rounded Rectangular Callout 11"/>
            <p:cNvSpPr/>
            <p:nvPr/>
          </p:nvSpPr>
          <p:spPr>
            <a:xfrm>
              <a:off x="1843914" y="5401093"/>
              <a:ext cx="2916692" cy="948301"/>
            </a:xfrm>
            <a:prstGeom prst="wedgeRoundRectCallout">
              <a:avLst>
                <a:gd name="adj1" fmla="val -74950"/>
                <a:gd name="adj2" fmla="val 24154"/>
                <a:gd name="adj3" fmla="val 16667"/>
              </a:avLst>
            </a:prstGeom>
            <a:solidFill>
              <a:schemeClr val="bg1"/>
            </a:solidFill>
            <a:ln w="57150" cmpd="sng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0000"/>
                  </a:solidFill>
                  <a:latin typeface="Verdana"/>
                  <a:cs typeface="Verdana"/>
                </a:rPr>
                <a:t>Click Submit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572000" y="1791487"/>
            <a:ext cx="4269534" cy="2374306"/>
            <a:chOff x="4572000" y="533556"/>
            <a:chExt cx="4269534" cy="2374306"/>
          </a:xfrm>
        </p:grpSpPr>
        <p:sp>
          <p:nvSpPr>
            <p:cNvPr id="17" name="Rectangular Callout 16"/>
            <p:cNvSpPr/>
            <p:nvPr/>
          </p:nvSpPr>
          <p:spPr>
            <a:xfrm>
              <a:off x="4572000" y="533556"/>
              <a:ext cx="4269534" cy="2374306"/>
            </a:xfrm>
            <a:prstGeom prst="wedgeRectCallout">
              <a:avLst>
                <a:gd name="adj1" fmla="val -66123"/>
                <a:gd name="adj2" fmla="val -23447"/>
              </a:avLst>
            </a:prstGeom>
            <a:solidFill>
              <a:srgbClr val="FFFFFF"/>
            </a:solidFill>
            <a:ln w="38100" cmpd="sng">
              <a:solidFill>
                <a:srgbClr val="3366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1"/>
            <p:cNvSpPr>
              <a:spLocks noChangeArrowheads="1"/>
            </p:cNvSpPr>
            <p:nvPr/>
          </p:nvSpPr>
          <p:spPr bwMode="auto">
            <a:xfrm>
              <a:off x="4664257" y="637940"/>
              <a:ext cx="4085604" cy="2156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2200" i="1" dirty="0" smtClean="0">
                  <a:solidFill>
                    <a:srgbClr val="CC0000"/>
                  </a:solidFill>
                  <a:latin typeface="Verdana" charset="0"/>
                  <a:ea typeface="ＭＳ Ｐゴシック" charset="-128"/>
                  <a:cs typeface="ＭＳ Ｐゴシック" charset="-128"/>
                </a:rPr>
                <a:t>You need a library card to:</a:t>
              </a:r>
            </a:p>
            <a:p>
              <a:pPr marL="285750" indent="-285750" defTabSz="9144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 typeface="Arial"/>
                <a:buChar char="•"/>
              </a:pPr>
              <a:r>
                <a:rPr lang="en-US" sz="2000" dirty="0" smtClean="0">
                  <a:solidFill>
                    <a:srgbClr val="000000"/>
                  </a:solidFill>
                  <a:latin typeface="Verdana" charset="0"/>
                  <a:ea typeface="ＭＳ Ｐゴシック" charset="-128"/>
                  <a:cs typeface="ＭＳ Ｐゴシック" charset="-128"/>
                </a:rPr>
                <a:t>Borrow books</a:t>
              </a:r>
            </a:p>
            <a:p>
              <a:pPr marL="285750" indent="-285750" defTabSz="9144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 typeface="Arial"/>
                <a:buChar char="•"/>
              </a:pPr>
              <a:r>
                <a:rPr lang="en-US" sz="2000" dirty="0" smtClean="0">
                  <a:solidFill>
                    <a:srgbClr val="000000"/>
                  </a:solidFill>
                  <a:latin typeface="Verdana" charset="0"/>
                  <a:ea typeface="ＭＳ Ｐゴシック" charset="-128"/>
                  <a:cs typeface="ＭＳ Ｐゴシック" charset="-128"/>
                </a:rPr>
                <a:t>Request an interlibrary loan</a:t>
              </a:r>
            </a:p>
            <a:p>
              <a:pPr marL="285750" indent="-285750" defTabSz="9144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 typeface="Arial"/>
                <a:buChar char="•"/>
              </a:pPr>
              <a:r>
                <a:rPr lang="en-US" sz="2000" dirty="0" smtClean="0">
                  <a:solidFill>
                    <a:srgbClr val="000000"/>
                  </a:solidFill>
                  <a:latin typeface="Verdana" charset="0"/>
                  <a:ea typeface="ＭＳ Ｐゴシック" charset="-128"/>
                  <a:cs typeface="ＭＳ Ｐゴシック" charset="-128"/>
                </a:rPr>
                <a:t>Use library computers in</a:t>
              </a:r>
            </a:p>
            <a:p>
              <a:pPr lvl="1" defTabSz="9144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rgbClr val="000000"/>
                  </a:solidFill>
                  <a:latin typeface="Verdana" charset="0"/>
                  <a:ea typeface="ＭＳ Ｐゴシック" charset="-128"/>
                  <a:cs typeface="ＭＳ Ｐゴシック" charset="-128"/>
                </a:rPr>
                <a:t>* the LRC</a:t>
              </a:r>
            </a:p>
            <a:p>
              <a:pPr lvl="1" defTabSz="9144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rgbClr val="000000"/>
                  </a:solidFill>
                  <a:latin typeface="Verdana" charset="0"/>
                  <a:ea typeface="ＭＳ Ｐゴシック" charset="-128"/>
                  <a:cs typeface="ＭＳ Ｐゴシック" charset="-128"/>
                </a:rPr>
                <a:t>* in library study rooms</a:t>
              </a:r>
              <a:endParaRPr lang="en-US" dirty="0">
                <a:solidFill>
                  <a:srgbClr val="000000"/>
                </a:solidFill>
                <a:latin typeface="Verdana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453397" y="220282"/>
            <a:ext cx="4447177" cy="1188771"/>
            <a:chOff x="4146490" y="421359"/>
            <a:chExt cx="4567766" cy="1188771"/>
          </a:xfrm>
        </p:grpSpPr>
        <p:sp>
          <p:nvSpPr>
            <p:cNvPr id="20" name="Rectangular Callout 19"/>
            <p:cNvSpPr/>
            <p:nvPr/>
          </p:nvSpPr>
          <p:spPr>
            <a:xfrm>
              <a:off x="4146490" y="421359"/>
              <a:ext cx="4567766" cy="1188771"/>
            </a:xfrm>
            <a:prstGeom prst="wedgeRectCallout">
              <a:avLst>
                <a:gd name="adj1" fmla="val -93599"/>
                <a:gd name="adj2" fmla="val 7721"/>
              </a:avLst>
            </a:prstGeom>
            <a:solidFill>
              <a:srgbClr val="FFFFFF"/>
            </a:solidFill>
            <a:ln w="38100" cmpd="sng">
              <a:solidFill>
                <a:srgbClr val="3366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11"/>
            <p:cNvSpPr>
              <a:spLocks noChangeArrowheads="1"/>
            </p:cNvSpPr>
            <p:nvPr/>
          </p:nvSpPr>
          <p:spPr bwMode="auto">
            <a:xfrm>
              <a:off x="4217580" y="501796"/>
              <a:ext cx="4376087" cy="9284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lnSpc>
                  <a:spcPct val="14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2000" i="1" dirty="0" smtClean="0">
                  <a:solidFill>
                    <a:srgbClr val="CC0000"/>
                  </a:solidFill>
                  <a:latin typeface="Verdana" charset="0"/>
                  <a:ea typeface="ＭＳ Ｐゴシック" charset="-128"/>
                  <a:cs typeface="ＭＳ Ｐゴシック" charset="-128"/>
                </a:rPr>
                <a:t>Do I already have a library card?  </a:t>
              </a:r>
            </a:p>
            <a:p>
              <a:pPr defTabSz="914400" eaLnBrk="0" fontAlgn="base" hangingPunct="0">
                <a:lnSpc>
                  <a:spcPct val="14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2000" i="1" dirty="0" smtClean="0">
                  <a:solidFill>
                    <a:srgbClr val="CC0000"/>
                  </a:solidFill>
                  <a:latin typeface="Verdana" charset="0"/>
                  <a:ea typeface="ＭＳ Ｐゴシック" charset="-128"/>
                  <a:cs typeface="ＭＳ Ｐゴシック" charset="-128"/>
                </a:rPr>
                <a:t>Click here to check!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86592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pic>
        <p:nvPicPr>
          <p:cNvPr id="2" name="Picture 1" descr="Screen Shot 2013-09-06 at 9.34.1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752" y="876376"/>
            <a:ext cx="6107430" cy="571271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10338" y="306649"/>
            <a:ext cx="7772098" cy="1069250"/>
            <a:chOff x="283882" y="227269"/>
            <a:chExt cx="7291293" cy="962130"/>
          </a:xfrm>
        </p:grpSpPr>
        <p:sp>
          <p:nvSpPr>
            <p:cNvPr id="5" name="Rectangular Callout 4"/>
            <p:cNvSpPr>
              <a:spLocks noChangeArrowheads="1"/>
            </p:cNvSpPr>
            <p:nvPr/>
          </p:nvSpPr>
          <p:spPr bwMode="auto">
            <a:xfrm>
              <a:off x="283882" y="227269"/>
              <a:ext cx="7291293" cy="962130"/>
            </a:xfrm>
            <a:prstGeom prst="wedgeRectCallout">
              <a:avLst>
                <a:gd name="adj1" fmla="val -41712"/>
                <a:gd name="adj2" fmla="val 40618"/>
              </a:avLst>
            </a:prstGeom>
            <a:solidFill>
              <a:schemeClr val="bg1"/>
            </a:solidFill>
            <a:ln w="57150">
              <a:solidFill>
                <a:srgbClr val="FF8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en-US" sz="2000" dirty="0"/>
            </a:p>
          </p:txBody>
        </p:sp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483862" y="453211"/>
              <a:ext cx="6905136" cy="53260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r>
                <a:rPr lang="en-US" sz="3200" dirty="0" smtClean="0">
                  <a:solidFill>
                    <a:srgbClr val="3366FF"/>
                  </a:solidFill>
                  <a:latin typeface="Verdana" charset="0"/>
                </a:rPr>
                <a:t>S</a:t>
              </a:r>
              <a:r>
                <a:rPr lang="en-US" sz="3200" dirty="0">
                  <a:solidFill>
                    <a:srgbClr val="3366FF"/>
                  </a:solidFill>
                  <a:latin typeface="Verdana" charset="0"/>
                </a:rPr>
                <a:t>elect filters </a:t>
              </a:r>
              <a:r>
                <a:rPr lang="en-US" sz="3200" dirty="0" smtClean="0">
                  <a:solidFill>
                    <a:srgbClr val="3366FF"/>
                  </a:solidFill>
                  <a:latin typeface="Verdana" charset="0"/>
                </a:rPr>
                <a:t>relevant to search.</a:t>
              </a:r>
              <a:endParaRPr lang="en-US" sz="3200" dirty="0">
                <a:solidFill>
                  <a:srgbClr val="3366FF"/>
                </a:solidFill>
              </a:endParaRPr>
            </a:p>
          </p:txBody>
        </p:sp>
      </p:grpSp>
      <p:sp>
        <p:nvSpPr>
          <p:cNvPr id="7" name="Rectangle 16"/>
          <p:cNvSpPr>
            <a:spLocks noChangeArrowheads="1"/>
          </p:cNvSpPr>
          <p:nvPr/>
        </p:nvSpPr>
        <p:spPr bwMode="auto">
          <a:xfrm>
            <a:off x="2440079" y="3585276"/>
            <a:ext cx="999256" cy="365713"/>
          </a:xfrm>
          <a:prstGeom prst="rect">
            <a:avLst/>
          </a:prstGeom>
          <a:noFill/>
          <a:ln w="76200" cmpd="sng">
            <a:solidFill>
              <a:srgbClr val="56B03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8" name="Rectangle 16"/>
          <p:cNvSpPr>
            <a:spLocks noChangeArrowheads="1"/>
          </p:cNvSpPr>
          <p:nvPr/>
        </p:nvSpPr>
        <p:spPr bwMode="auto">
          <a:xfrm>
            <a:off x="4285690" y="3585276"/>
            <a:ext cx="873312" cy="365713"/>
          </a:xfrm>
          <a:prstGeom prst="rect">
            <a:avLst/>
          </a:prstGeom>
          <a:noFill/>
          <a:ln w="76200" cmpd="sng">
            <a:solidFill>
              <a:srgbClr val="33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2440079" y="5331610"/>
            <a:ext cx="873312" cy="365713"/>
          </a:xfrm>
          <a:prstGeom prst="rect">
            <a:avLst/>
          </a:prstGeom>
          <a:noFill/>
          <a:ln w="76200" cmpd="sng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881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pic>
        <p:nvPicPr>
          <p:cNvPr id="2" name="Picture 1" descr="Screen Shot 2013-09-06 at 9.34.4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71" y="439166"/>
            <a:ext cx="8264144" cy="5966968"/>
          </a:xfrm>
          <a:prstGeom prst="rect">
            <a:avLst/>
          </a:prstGeom>
        </p:spPr>
      </p:pic>
      <p:sp>
        <p:nvSpPr>
          <p:cNvPr id="4" name="Rectangle 16"/>
          <p:cNvSpPr>
            <a:spLocks noChangeArrowheads="1"/>
          </p:cNvSpPr>
          <p:nvPr/>
        </p:nvSpPr>
        <p:spPr bwMode="auto">
          <a:xfrm>
            <a:off x="1913777" y="2127796"/>
            <a:ext cx="2463988" cy="920204"/>
          </a:xfrm>
          <a:prstGeom prst="rect">
            <a:avLst/>
          </a:prstGeom>
          <a:noFill/>
          <a:ln w="76200" cmpd="sng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5" name="Rectangle 16"/>
          <p:cNvSpPr>
            <a:spLocks noChangeArrowheads="1"/>
          </p:cNvSpPr>
          <p:nvPr/>
        </p:nvSpPr>
        <p:spPr bwMode="auto">
          <a:xfrm>
            <a:off x="1928718" y="3251372"/>
            <a:ext cx="2463988" cy="920204"/>
          </a:xfrm>
          <a:prstGeom prst="rect">
            <a:avLst/>
          </a:prstGeom>
          <a:noFill/>
          <a:ln w="76200" cmpd="sng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514010" y="4523246"/>
            <a:ext cx="3853515" cy="914400"/>
            <a:chOff x="4514010" y="4523246"/>
            <a:chExt cx="3853515" cy="914400"/>
          </a:xfrm>
        </p:grpSpPr>
        <p:sp>
          <p:nvSpPr>
            <p:cNvPr id="7" name="Rectangular Callout 6"/>
            <p:cNvSpPr>
              <a:spLocks noChangeArrowheads="1"/>
            </p:cNvSpPr>
            <p:nvPr/>
          </p:nvSpPr>
          <p:spPr bwMode="auto">
            <a:xfrm>
              <a:off x="4514010" y="4523246"/>
              <a:ext cx="3853515" cy="914400"/>
            </a:xfrm>
            <a:prstGeom prst="wedgeRectCallout">
              <a:avLst>
                <a:gd name="adj1" fmla="val 12640"/>
                <a:gd name="adj2" fmla="val 107122"/>
              </a:avLst>
            </a:prstGeom>
            <a:solidFill>
              <a:schemeClr val="bg1"/>
            </a:solidFill>
            <a:ln w="76200" cmpd="sng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en-US" sz="2000" dirty="0"/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4736353" y="4735804"/>
              <a:ext cx="3421529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r>
                <a:rPr lang="en-US" sz="2400" dirty="0">
                  <a:solidFill>
                    <a:srgbClr val="0033FF"/>
                  </a:solidFill>
                  <a:latin typeface="Verdana" charset="0"/>
                </a:rPr>
                <a:t>Click </a:t>
              </a:r>
              <a:r>
                <a:rPr lang="en-US" sz="2400" dirty="0" smtClean="0">
                  <a:latin typeface="Verdana" charset="0"/>
                </a:rPr>
                <a:t>Search </a:t>
              </a:r>
              <a:r>
                <a:rPr lang="en-US" sz="2400" dirty="0" smtClean="0">
                  <a:solidFill>
                    <a:srgbClr val="3366FF"/>
                  </a:solidFill>
                  <a:latin typeface="Verdana" charset="0"/>
                </a:rPr>
                <a:t>to apply</a:t>
              </a:r>
              <a:endParaRPr lang="en-US" sz="2400" dirty="0">
                <a:solidFill>
                  <a:srgbClr val="3366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3925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pic>
        <p:nvPicPr>
          <p:cNvPr id="2" name="Picture 1" descr="Screen Shot 2013-09-06 at 9.35.1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14" y="673862"/>
            <a:ext cx="8143240" cy="549757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623262" y="1480515"/>
            <a:ext cx="4084044" cy="1082267"/>
            <a:chOff x="3623262" y="1480515"/>
            <a:chExt cx="4084044" cy="1082267"/>
          </a:xfrm>
        </p:grpSpPr>
        <p:sp>
          <p:nvSpPr>
            <p:cNvPr id="5" name="Rectangular Callout 4"/>
            <p:cNvSpPr>
              <a:spLocks noChangeArrowheads="1"/>
            </p:cNvSpPr>
            <p:nvPr/>
          </p:nvSpPr>
          <p:spPr bwMode="auto">
            <a:xfrm>
              <a:off x="3623262" y="1480515"/>
              <a:ext cx="4084044" cy="1082267"/>
            </a:xfrm>
            <a:prstGeom prst="wedgeRectCallout">
              <a:avLst>
                <a:gd name="adj1" fmla="val 17447"/>
                <a:gd name="adj2" fmla="val 126709"/>
              </a:avLst>
            </a:prstGeom>
            <a:solidFill>
              <a:schemeClr val="bg1"/>
            </a:solidFill>
            <a:ln w="76200" cmpd="sng">
              <a:solidFill>
                <a:srgbClr val="FF8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en-US" sz="2000" dirty="0"/>
            </a:p>
          </p:txBody>
        </p:sp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3753653" y="1584239"/>
              <a:ext cx="3838711" cy="863105"/>
            </a:xfrm>
            <a:prstGeom prst="rect">
              <a:avLst/>
            </a:prstGeom>
            <a:solidFill>
              <a:srgbClr val="FFFFFF"/>
            </a:solidFill>
            <a:ln w="76200" cmpd="sng">
              <a:noFill/>
              <a:round/>
              <a:headEnd/>
              <a:tailEnd/>
            </a:ln>
            <a:extLst/>
          </p:spPr>
          <p:txBody>
            <a:bodyPr/>
            <a:lstStyle/>
            <a:p>
              <a:pPr algn="ctr"/>
              <a:r>
                <a:rPr lang="en-US" sz="2400" dirty="0" smtClean="0">
                  <a:solidFill>
                    <a:srgbClr val="000000"/>
                  </a:solidFill>
                  <a:latin typeface="Verdana" charset="0"/>
                </a:rPr>
                <a:t>Results have narrowed</a:t>
              </a:r>
            </a:p>
            <a:p>
              <a:pPr algn="ctr"/>
              <a:r>
                <a:rPr lang="en-US" sz="2400" dirty="0" smtClean="0">
                  <a:latin typeface="Verdana" charset="0"/>
                </a:rPr>
                <a:t> to 13 articles</a:t>
              </a:r>
              <a:endParaRPr lang="en-US" sz="2400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276646" y="4228870"/>
            <a:ext cx="4693232" cy="1074695"/>
            <a:chOff x="1158264" y="4340526"/>
            <a:chExt cx="4693232" cy="1074695"/>
          </a:xfrm>
        </p:grpSpPr>
        <p:sp>
          <p:nvSpPr>
            <p:cNvPr id="9" name="Rectangular Callout 8"/>
            <p:cNvSpPr>
              <a:spLocks noChangeArrowheads="1"/>
            </p:cNvSpPr>
            <p:nvPr/>
          </p:nvSpPr>
          <p:spPr bwMode="auto">
            <a:xfrm>
              <a:off x="1158264" y="4340526"/>
              <a:ext cx="4693232" cy="1074695"/>
            </a:xfrm>
            <a:prstGeom prst="wedgeRectCallout">
              <a:avLst>
                <a:gd name="adj1" fmla="val 43416"/>
                <a:gd name="adj2" fmla="val -108737"/>
              </a:avLst>
            </a:prstGeom>
            <a:solidFill>
              <a:schemeClr val="bg1"/>
            </a:solidFill>
            <a:ln w="76200" cmpd="sng">
              <a:solidFill>
                <a:srgbClr val="00804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en-US" sz="2000" dirty="0"/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1493182" y="4577916"/>
              <a:ext cx="4033809" cy="655865"/>
            </a:xfrm>
            <a:prstGeom prst="rect">
              <a:avLst/>
            </a:prstGeom>
            <a:solidFill>
              <a:srgbClr val="FFFFFF"/>
            </a:solidFill>
            <a:ln w="76200" cmpd="sng">
              <a:noFill/>
              <a:round/>
              <a:headEnd/>
              <a:tailEnd/>
            </a:ln>
            <a:extLst/>
          </p:spPr>
          <p:txBody>
            <a:bodyPr/>
            <a:lstStyle/>
            <a:p>
              <a:pPr algn="ctr"/>
              <a:r>
                <a:rPr lang="en-US" sz="3200" dirty="0" smtClean="0">
                  <a:solidFill>
                    <a:srgbClr val="000000"/>
                  </a:solidFill>
                  <a:latin typeface="Verdana" charset="0"/>
                </a:rPr>
                <a:t>Click </a:t>
              </a:r>
              <a:r>
                <a:rPr lang="en-US" sz="3200" dirty="0" smtClean="0">
                  <a:solidFill>
                    <a:srgbClr val="3366FF"/>
                  </a:solidFill>
                  <a:latin typeface="Verdana" charset="0"/>
                </a:rPr>
                <a:t>View Results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3401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pic>
        <p:nvPicPr>
          <p:cNvPr id="2" name="Picture 1" descr="Screen Shot 2013-09-06 at 9.36.0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318" y="281623"/>
            <a:ext cx="6511544" cy="629793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53835" y="511142"/>
            <a:ext cx="8130792" cy="1233452"/>
            <a:chOff x="353835" y="511142"/>
            <a:chExt cx="8130792" cy="1233452"/>
          </a:xfrm>
        </p:grpSpPr>
        <p:sp>
          <p:nvSpPr>
            <p:cNvPr id="5" name="Rectangular Callout 4"/>
            <p:cNvSpPr>
              <a:spLocks noChangeArrowheads="1"/>
            </p:cNvSpPr>
            <p:nvPr/>
          </p:nvSpPr>
          <p:spPr bwMode="auto">
            <a:xfrm>
              <a:off x="353835" y="511142"/>
              <a:ext cx="8130792" cy="1233452"/>
            </a:xfrm>
            <a:prstGeom prst="wedgeRectCallout">
              <a:avLst>
                <a:gd name="adj1" fmla="val 17486"/>
                <a:gd name="adj2" fmla="val 87181"/>
              </a:avLst>
            </a:prstGeom>
            <a:solidFill>
              <a:schemeClr val="bg1"/>
            </a:solidFill>
            <a:ln w="76200" cmpd="sng">
              <a:solidFill>
                <a:srgbClr val="FF8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en-US" sz="2000" dirty="0"/>
            </a:p>
          </p:txBody>
        </p:sp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582214" y="810262"/>
              <a:ext cx="7693089" cy="618455"/>
            </a:xfrm>
            <a:prstGeom prst="rect">
              <a:avLst/>
            </a:prstGeom>
            <a:solidFill>
              <a:srgbClr val="FFFFFF"/>
            </a:solidFill>
            <a:ln w="76200" cmpd="sng">
              <a:noFill/>
              <a:round/>
              <a:headEnd/>
              <a:tailEnd/>
            </a:ln>
            <a:extLst/>
          </p:spPr>
          <p:txBody>
            <a:bodyPr/>
            <a:lstStyle/>
            <a:p>
              <a:pPr algn="ctr"/>
              <a:r>
                <a:rPr lang="en-US" sz="2400" dirty="0" smtClean="0">
                  <a:latin typeface="Verdana" charset="0"/>
                </a:rPr>
                <a:t> </a:t>
              </a:r>
              <a:r>
                <a:rPr lang="en-US" sz="3200" dirty="0" smtClean="0">
                  <a:latin typeface="Verdana" charset="0"/>
                </a:rPr>
                <a:t>Scroll to article 8, </a:t>
              </a:r>
              <a:r>
                <a:rPr lang="en-US" sz="3200" dirty="0" smtClean="0">
                  <a:solidFill>
                    <a:srgbClr val="3366FF"/>
                  </a:solidFill>
                  <a:latin typeface="Verdana" charset="0"/>
                </a:rPr>
                <a:t>click article title</a:t>
              </a:r>
              <a:r>
                <a:rPr lang="en-US" sz="3200" dirty="0" smtClean="0">
                  <a:latin typeface="Verdana" charset="0"/>
                </a:rPr>
                <a:t>.</a:t>
              </a:r>
              <a:endParaRPr lang="en-US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395752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pic>
        <p:nvPicPr>
          <p:cNvPr id="2" name="Picture 1" descr="Screen Shot 2013-09-06 at 9.38.1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50" y="924814"/>
            <a:ext cx="8458835" cy="512953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916447" y="4244492"/>
            <a:ext cx="5931132" cy="1540505"/>
            <a:chOff x="1325458" y="5091583"/>
            <a:chExt cx="5931132" cy="1540505"/>
          </a:xfrm>
        </p:grpSpPr>
        <p:sp>
          <p:nvSpPr>
            <p:cNvPr id="9" name="Rectangular Callout 8"/>
            <p:cNvSpPr>
              <a:spLocks noChangeArrowheads="1"/>
            </p:cNvSpPr>
            <p:nvPr/>
          </p:nvSpPr>
          <p:spPr bwMode="auto">
            <a:xfrm>
              <a:off x="1325458" y="5091583"/>
              <a:ext cx="5931132" cy="1540505"/>
            </a:xfrm>
            <a:prstGeom prst="wedgeRectCallout">
              <a:avLst>
                <a:gd name="adj1" fmla="val -26041"/>
                <a:gd name="adj2" fmla="val -94923"/>
              </a:avLst>
            </a:prstGeom>
            <a:solidFill>
              <a:schemeClr val="bg1"/>
            </a:solidFill>
            <a:ln w="76200" cmpd="sng">
              <a:solidFill>
                <a:srgbClr val="FF8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en-US" sz="2000" dirty="0"/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1479084" y="5257069"/>
              <a:ext cx="5623857" cy="1241384"/>
            </a:xfrm>
            <a:prstGeom prst="rect">
              <a:avLst/>
            </a:prstGeom>
            <a:solidFill>
              <a:srgbClr val="FFFFFF"/>
            </a:solidFill>
            <a:ln w="76200" cmpd="sng">
              <a:noFill/>
              <a:round/>
              <a:headEnd/>
              <a:tailEnd/>
            </a:ln>
            <a:extLst/>
          </p:spPr>
          <p:txBody>
            <a:bodyPr/>
            <a:lstStyle/>
            <a:p>
              <a:pPr algn="ctr">
                <a:lnSpc>
                  <a:spcPct val="110000"/>
                </a:lnSpc>
              </a:pPr>
              <a:r>
                <a:rPr lang="en-US" sz="3200" dirty="0" smtClean="0">
                  <a:solidFill>
                    <a:srgbClr val="3366FF"/>
                  </a:solidFill>
                  <a:latin typeface="Verdana" charset="0"/>
                </a:rPr>
                <a:t>Note the subject headings indexed to this article.</a:t>
              </a:r>
              <a:endParaRPr lang="en-US" sz="3200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639960" y="1925978"/>
            <a:ext cx="2888824" cy="893255"/>
            <a:chOff x="2916448" y="1939962"/>
            <a:chExt cx="2888824" cy="893255"/>
          </a:xfrm>
        </p:grpSpPr>
        <p:sp>
          <p:nvSpPr>
            <p:cNvPr id="13" name="Rectangular Callout 12"/>
            <p:cNvSpPr>
              <a:spLocks noChangeArrowheads="1"/>
            </p:cNvSpPr>
            <p:nvPr/>
          </p:nvSpPr>
          <p:spPr bwMode="auto">
            <a:xfrm>
              <a:off x="2916448" y="1939962"/>
              <a:ext cx="2888824" cy="893255"/>
            </a:xfrm>
            <a:prstGeom prst="wedgeRectCallout">
              <a:avLst>
                <a:gd name="adj1" fmla="val 68536"/>
                <a:gd name="adj2" fmla="val 11572"/>
              </a:avLst>
            </a:prstGeom>
            <a:solidFill>
              <a:schemeClr val="bg1"/>
            </a:solidFill>
            <a:ln w="76200" cmpd="sng">
              <a:solidFill>
                <a:srgbClr val="00804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en-US" sz="2000" dirty="0"/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3056118" y="2079653"/>
              <a:ext cx="2595770" cy="655865"/>
            </a:xfrm>
            <a:prstGeom prst="rect">
              <a:avLst/>
            </a:prstGeom>
            <a:solidFill>
              <a:srgbClr val="FFFFFF"/>
            </a:solidFill>
            <a:ln w="76200" cmpd="sng">
              <a:noFill/>
              <a:round/>
              <a:headEnd/>
              <a:tailEnd/>
            </a:ln>
            <a:extLst/>
          </p:spPr>
          <p:txBody>
            <a:bodyPr/>
            <a:lstStyle/>
            <a:p>
              <a:pPr algn="ctr"/>
              <a:r>
                <a:rPr lang="en-US" sz="3200" dirty="0" smtClean="0">
                  <a:solidFill>
                    <a:srgbClr val="000000"/>
                  </a:solidFill>
                  <a:latin typeface="Verdana" charset="0"/>
                </a:rPr>
                <a:t>Click </a:t>
              </a:r>
              <a:r>
                <a:rPr lang="en-US" sz="3200" dirty="0" smtClean="0">
                  <a:latin typeface="Verdana" charset="0"/>
                </a:rPr>
                <a:t>E-mail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5454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pic>
        <p:nvPicPr>
          <p:cNvPr id="2" name="Picture 1" descr="Screen Shot 2013-09-06 at 9.39.4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03" y="416996"/>
            <a:ext cx="8488680" cy="509016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961165" y="3034439"/>
            <a:ext cx="3048994" cy="1571289"/>
            <a:chOff x="4919300" y="3076310"/>
            <a:chExt cx="3048994" cy="1571289"/>
          </a:xfrm>
        </p:grpSpPr>
        <p:sp>
          <p:nvSpPr>
            <p:cNvPr id="5" name="Rectangular Callout 4"/>
            <p:cNvSpPr>
              <a:spLocks noChangeArrowheads="1"/>
            </p:cNvSpPr>
            <p:nvPr/>
          </p:nvSpPr>
          <p:spPr bwMode="auto">
            <a:xfrm>
              <a:off x="4919300" y="3076310"/>
              <a:ext cx="3048994" cy="1571289"/>
            </a:xfrm>
            <a:prstGeom prst="wedgeRectCallout">
              <a:avLst>
                <a:gd name="adj1" fmla="val -60916"/>
                <a:gd name="adj2" fmla="val -21058"/>
              </a:avLst>
            </a:prstGeom>
            <a:solidFill>
              <a:schemeClr val="bg1"/>
            </a:solidFill>
            <a:ln w="76200" cmpd="sng">
              <a:solidFill>
                <a:srgbClr val="00804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en-US" sz="2000" dirty="0"/>
            </a:p>
          </p:txBody>
        </p:sp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5072805" y="3200085"/>
              <a:ext cx="2755938" cy="1240111"/>
            </a:xfrm>
            <a:prstGeom prst="rect">
              <a:avLst/>
            </a:prstGeom>
            <a:solidFill>
              <a:srgbClr val="FFFFFF"/>
            </a:solidFill>
            <a:ln w="76200" cmpd="sng">
              <a:noFill/>
              <a:round/>
              <a:headEnd/>
              <a:tailEnd/>
            </a:ln>
            <a:extLst/>
          </p:spPr>
          <p:txBody>
            <a:bodyPr/>
            <a:lstStyle/>
            <a:p>
              <a:pPr algn="ctr">
                <a:lnSpc>
                  <a:spcPct val="120000"/>
                </a:lnSpc>
              </a:pPr>
              <a:r>
                <a:rPr lang="en-US" sz="3200" dirty="0" smtClean="0">
                  <a:solidFill>
                    <a:srgbClr val="000000"/>
                  </a:solidFill>
                  <a:latin typeface="Verdana" charset="0"/>
                </a:rPr>
                <a:t>Type </a:t>
              </a:r>
              <a:r>
                <a:rPr lang="en-US" sz="3200" dirty="0" smtClean="0">
                  <a:latin typeface="Verdana" charset="0"/>
                </a:rPr>
                <a:t>E-mail</a:t>
              </a:r>
            </a:p>
            <a:p>
              <a:pPr algn="ctr">
                <a:lnSpc>
                  <a:spcPct val="120000"/>
                </a:lnSpc>
              </a:pPr>
              <a:r>
                <a:rPr lang="en-US" sz="3200" dirty="0" smtClean="0">
                  <a:latin typeface="Verdana" charset="0"/>
                </a:rPr>
                <a:t>address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19989" y="5507156"/>
            <a:ext cx="3075766" cy="1077915"/>
            <a:chOff x="608349" y="5549027"/>
            <a:chExt cx="3075766" cy="1077915"/>
          </a:xfrm>
        </p:grpSpPr>
        <p:sp>
          <p:nvSpPr>
            <p:cNvPr id="9" name="Rectangular Callout 8"/>
            <p:cNvSpPr>
              <a:spLocks noChangeArrowheads="1"/>
            </p:cNvSpPr>
            <p:nvPr/>
          </p:nvSpPr>
          <p:spPr bwMode="auto">
            <a:xfrm>
              <a:off x="608349" y="5549027"/>
              <a:ext cx="3075766" cy="1077915"/>
            </a:xfrm>
            <a:prstGeom prst="wedgeRectCallout">
              <a:avLst>
                <a:gd name="adj1" fmla="val -1197"/>
                <a:gd name="adj2" fmla="val -79813"/>
              </a:avLst>
            </a:prstGeom>
            <a:solidFill>
              <a:schemeClr val="bg1"/>
            </a:solidFill>
            <a:ln w="76200" cmpd="sng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en-US" sz="2000" dirty="0"/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761853" y="5668488"/>
              <a:ext cx="2755938" cy="865511"/>
            </a:xfrm>
            <a:prstGeom prst="rect">
              <a:avLst/>
            </a:prstGeom>
            <a:solidFill>
              <a:srgbClr val="FFFFFF"/>
            </a:solidFill>
            <a:ln w="76200" cmpd="sng">
              <a:noFill/>
              <a:round/>
              <a:headEnd/>
              <a:tailEnd/>
            </a:ln>
            <a:extLst/>
          </p:spPr>
          <p:txBody>
            <a:bodyPr/>
            <a:lstStyle/>
            <a:p>
              <a:pPr algn="ctr">
                <a:lnSpc>
                  <a:spcPct val="120000"/>
                </a:lnSpc>
              </a:pPr>
              <a:r>
                <a:rPr lang="en-US" sz="3600" dirty="0" smtClean="0">
                  <a:solidFill>
                    <a:srgbClr val="000000"/>
                  </a:solidFill>
                  <a:latin typeface="Verdana" charset="0"/>
                </a:rPr>
                <a:t>Click Send</a:t>
              </a:r>
              <a:endParaRPr lang="en-US" sz="3600" dirty="0" smtClean="0">
                <a:latin typeface="Verdan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0416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pic>
        <p:nvPicPr>
          <p:cNvPr id="2" name="Picture 1" descr="Screen Shot 2013-09-06 at 9.39.4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29" y="882060"/>
            <a:ext cx="8488680" cy="509016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011888" y="1587865"/>
            <a:ext cx="4709578" cy="1046781"/>
            <a:chOff x="4011888" y="1587865"/>
            <a:chExt cx="4709578" cy="1046781"/>
          </a:xfrm>
        </p:grpSpPr>
        <p:sp>
          <p:nvSpPr>
            <p:cNvPr id="5" name="Rectangular Callout 4"/>
            <p:cNvSpPr>
              <a:spLocks noChangeArrowheads="1"/>
            </p:cNvSpPr>
            <p:nvPr/>
          </p:nvSpPr>
          <p:spPr bwMode="auto">
            <a:xfrm>
              <a:off x="4011888" y="1587865"/>
              <a:ext cx="4709578" cy="1046781"/>
            </a:xfrm>
            <a:prstGeom prst="wedgeRectCallout">
              <a:avLst>
                <a:gd name="adj1" fmla="val -68350"/>
                <a:gd name="adj2" fmla="val -854"/>
              </a:avLst>
            </a:prstGeom>
            <a:solidFill>
              <a:schemeClr val="bg1"/>
            </a:solidFill>
            <a:ln w="76200" cmpd="sng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en-US" sz="2000" dirty="0"/>
            </a:p>
          </p:txBody>
        </p:sp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4199491" y="1717735"/>
              <a:ext cx="4342003" cy="735411"/>
            </a:xfrm>
            <a:prstGeom prst="rect">
              <a:avLst/>
            </a:prstGeom>
            <a:solidFill>
              <a:srgbClr val="FFFFFF"/>
            </a:solidFill>
            <a:ln w="76200" cmpd="sng">
              <a:noFill/>
              <a:round/>
              <a:headEnd/>
              <a:tailEnd/>
            </a:ln>
            <a:extLst/>
          </p:spPr>
          <p:txBody>
            <a:bodyPr/>
            <a:lstStyle/>
            <a:p>
              <a:pPr algn="ctr">
                <a:lnSpc>
                  <a:spcPct val="120000"/>
                </a:lnSpc>
              </a:pPr>
              <a:r>
                <a:rPr lang="en-US" sz="3200" dirty="0" smtClean="0">
                  <a:solidFill>
                    <a:srgbClr val="000000"/>
                  </a:solidFill>
                  <a:latin typeface="Verdana" charset="0"/>
                </a:rPr>
                <a:t>Click Search History</a:t>
              </a:r>
              <a:endParaRPr lang="en-US" sz="3200" dirty="0" smtClean="0">
                <a:latin typeface="Verdan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2223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pic>
        <p:nvPicPr>
          <p:cNvPr id="2" name="Picture 1" descr="Screen Shot 2013-09-06 at 9.40.1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88" y="666750"/>
            <a:ext cx="7632700" cy="55118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698643" y="1857600"/>
            <a:ext cx="5007643" cy="1980856"/>
            <a:chOff x="2698644" y="1891625"/>
            <a:chExt cx="4709578" cy="1046781"/>
          </a:xfrm>
        </p:grpSpPr>
        <p:sp>
          <p:nvSpPr>
            <p:cNvPr id="8" name="Rectangular Callout 7"/>
            <p:cNvSpPr>
              <a:spLocks noChangeArrowheads="1"/>
            </p:cNvSpPr>
            <p:nvPr/>
          </p:nvSpPr>
          <p:spPr bwMode="auto">
            <a:xfrm>
              <a:off x="2698644" y="1891625"/>
              <a:ext cx="4709578" cy="1046781"/>
            </a:xfrm>
            <a:prstGeom prst="wedgeRectCallout">
              <a:avLst>
                <a:gd name="adj1" fmla="val -67197"/>
                <a:gd name="adj2" fmla="val -18171"/>
              </a:avLst>
            </a:prstGeom>
            <a:solidFill>
              <a:schemeClr val="bg1"/>
            </a:solidFill>
            <a:ln w="76200" cmpd="sng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en-US" sz="2000" dirty="0"/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2886247" y="2059625"/>
              <a:ext cx="4342003" cy="735411"/>
            </a:xfrm>
            <a:prstGeom prst="rect">
              <a:avLst/>
            </a:prstGeom>
            <a:solidFill>
              <a:srgbClr val="FFFFFF"/>
            </a:solidFill>
            <a:ln w="76200" cmpd="sng">
              <a:noFill/>
              <a:round/>
              <a:headEnd/>
              <a:tailEnd/>
            </a:ln>
            <a:extLst/>
          </p:spPr>
          <p:txBody>
            <a:bodyPr/>
            <a:lstStyle/>
            <a:p>
              <a:pPr algn="ctr">
                <a:lnSpc>
                  <a:spcPct val="120000"/>
                </a:lnSpc>
              </a:pPr>
              <a:r>
                <a:rPr lang="en-US" sz="3200" dirty="0" smtClean="0">
                  <a:solidFill>
                    <a:srgbClr val="000000"/>
                  </a:solidFill>
                  <a:latin typeface="Verdana" charset="0"/>
                </a:rPr>
                <a:t>Print Search History or save as a PDF</a:t>
              </a:r>
              <a:endParaRPr lang="en-US" sz="3200" dirty="0" smtClean="0">
                <a:latin typeface="Verdan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7762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635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38100" cmpd="dbl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75190" y="2743391"/>
            <a:ext cx="7780920" cy="103377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i="1" dirty="0" smtClean="0">
                <a:latin typeface="Times New Roman"/>
                <a:cs typeface="Times New Roman"/>
              </a:rPr>
              <a:t>What questions do you have?</a:t>
            </a:r>
            <a:endParaRPr lang="en-US" sz="4800" i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92524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99582" y="1968500"/>
            <a:ext cx="8262779" cy="264636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30000"/>
              </a:lnSpc>
              <a:defRPr/>
            </a:pPr>
            <a:r>
              <a:rPr lang="en-US" sz="4800" i="1" dirty="0">
                <a:latin typeface="Times New Roman"/>
                <a:cs typeface="Times New Roman"/>
              </a:rPr>
              <a:t>Searching</a:t>
            </a:r>
          </a:p>
          <a:p>
            <a:pPr algn="ctr">
              <a:lnSpc>
                <a:spcPct val="130000"/>
              </a:lnSpc>
              <a:defRPr/>
            </a:pPr>
            <a:r>
              <a:rPr lang="en-US" sz="4800" i="1" dirty="0">
                <a:latin typeface="Times New Roman"/>
                <a:cs typeface="Times New Roman"/>
              </a:rPr>
              <a:t>Nursing Reference Center</a:t>
            </a:r>
          </a:p>
        </p:txBody>
      </p:sp>
    </p:spTree>
    <p:extLst>
      <p:ext uri="{BB962C8B-B14F-4D97-AF65-F5344CB8AC3E}">
        <p14:creationId xmlns:p14="http://schemas.microsoft.com/office/powerpoint/2010/main" val="38001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38100" cmpd="dbl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44482" y="1320162"/>
            <a:ext cx="3556001" cy="99119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70000"/>
              </a:lnSpc>
              <a:defRPr/>
            </a:pPr>
            <a:r>
              <a:rPr lang="en-US" sz="6600" i="1" dirty="0">
                <a:solidFill>
                  <a:prstClr val="white"/>
                </a:solidFill>
                <a:latin typeface="Times New Roman"/>
                <a:cs typeface="Times New Roman"/>
              </a:rPr>
              <a:t>Welcome</a:t>
            </a:r>
            <a:r>
              <a:rPr lang="en-US" sz="7200" i="1" dirty="0">
                <a:solidFill>
                  <a:prstClr val="white"/>
                </a:solidFill>
                <a:latin typeface="Times New Roman"/>
                <a:cs typeface="Times New Roman"/>
              </a:rPr>
              <a:t>!</a:t>
            </a:r>
          </a:p>
        </p:txBody>
      </p:sp>
      <p:pic>
        <p:nvPicPr>
          <p:cNvPr id="3" name="Picture 2" descr="Screen Shot 2012-06-05 at 2.13.42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" b="-9"/>
          <a:stretch/>
        </p:blipFill>
        <p:spPr>
          <a:xfrm>
            <a:off x="5114123" y="865505"/>
            <a:ext cx="3456432" cy="5266944"/>
          </a:xfrm>
          <a:prstGeom prst="rect">
            <a:avLst/>
          </a:prstGeom>
          <a:ln w="19050" cmpd="sng">
            <a:solidFill>
              <a:schemeClr val="bg1"/>
            </a:solidFill>
          </a:ln>
        </p:spPr>
      </p:pic>
      <p:sp>
        <p:nvSpPr>
          <p:cNvPr id="6" name="Rounded Rectangular Callout 5"/>
          <p:cNvSpPr/>
          <p:nvPr/>
        </p:nvSpPr>
        <p:spPr>
          <a:xfrm>
            <a:off x="832068" y="3240688"/>
            <a:ext cx="3319517" cy="2040759"/>
          </a:xfrm>
          <a:prstGeom prst="wedgeRoundRectCallout">
            <a:avLst>
              <a:gd name="adj1" fmla="val 72889"/>
              <a:gd name="adj2" fmla="val 393"/>
              <a:gd name="adj3" fmla="val 16667"/>
            </a:avLst>
          </a:prstGeom>
          <a:solidFill>
            <a:schemeClr val="bg1"/>
          </a:solidFill>
          <a:ln w="38100" cmpd="sng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000000"/>
                </a:solidFill>
                <a:latin typeface="Calibri"/>
              </a:rPr>
              <a:t>P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reston Smith Library</a:t>
            </a:r>
          </a:p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located west of 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the</a:t>
            </a:r>
          </a:p>
          <a:p>
            <a:pPr algn="ctr">
              <a:lnSpc>
                <a:spcPct val="120000"/>
              </a:lnSpc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Academic Classroom</a:t>
            </a:r>
          </a:p>
          <a:p>
            <a:pPr algn="ctr">
              <a:lnSpc>
                <a:spcPct val="120000"/>
              </a:lnSpc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Building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4244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66562" name="Group 7"/>
          <p:cNvGrpSpPr>
            <a:grpSpLocks/>
          </p:cNvGrpSpPr>
          <p:nvPr/>
        </p:nvGrpSpPr>
        <p:grpSpPr bwMode="auto">
          <a:xfrm>
            <a:off x="273050" y="277813"/>
            <a:ext cx="6584950" cy="914400"/>
            <a:chOff x="1265126" y="885765"/>
            <a:chExt cx="6585174" cy="914400"/>
          </a:xfrm>
        </p:grpSpPr>
        <p:sp>
          <p:nvSpPr>
            <p:cNvPr id="6" name="Rectangle 5"/>
            <p:cNvSpPr/>
            <p:nvPr/>
          </p:nvSpPr>
          <p:spPr>
            <a:xfrm>
              <a:off x="1265126" y="885765"/>
              <a:ext cx="6585174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pic>
          <p:nvPicPr>
            <p:cNvPr id="66571" name="Picture 6" descr="FirstFram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07" t="22641" r="8742" b="69531"/>
            <a:stretch>
              <a:fillRect/>
            </a:stretch>
          </p:blipFill>
          <p:spPr bwMode="auto">
            <a:xfrm>
              <a:off x="1494473" y="1144250"/>
              <a:ext cx="6126480" cy="411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1298575" y="4795838"/>
            <a:ext cx="6557963" cy="1563687"/>
            <a:chOff x="1793046" y="4796482"/>
            <a:chExt cx="6557866" cy="1563520"/>
          </a:xfrm>
        </p:grpSpPr>
        <p:sp>
          <p:nvSpPr>
            <p:cNvPr id="66568" name="Content Placeholder 2"/>
            <p:cNvSpPr txBox="1">
              <a:spLocks/>
            </p:cNvSpPr>
            <p:nvPr/>
          </p:nvSpPr>
          <p:spPr bwMode="auto">
            <a:xfrm>
              <a:off x="1793046" y="4875844"/>
              <a:ext cx="4183774" cy="13750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120000"/>
                </a:lnSpc>
                <a:spcBef>
                  <a:spcPct val="20000"/>
                </a:spcBef>
                <a:buFont typeface="Arial" charset="0"/>
                <a:buNone/>
              </a:pPr>
              <a:r>
                <a:rPr lang="en-US" sz="3200" i="1" dirty="0">
                  <a:solidFill>
                    <a:schemeClr val="bg1"/>
                  </a:solidFill>
                  <a:cs typeface="Arial" charset="0"/>
                </a:rPr>
                <a:t>…and comprehensive </a:t>
              </a:r>
            </a:p>
            <a:p>
              <a:pPr algn="ctr" eaLnBrk="1" hangingPunct="1">
                <a:lnSpc>
                  <a:spcPct val="120000"/>
                </a:lnSpc>
                <a:spcBef>
                  <a:spcPct val="20000"/>
                </a:spcBef>
                <a:buFont typeface="Arial" charset="0"/>
                <a:buNone/>
              </a:pPr>
              <a:r>
                <a:rPr lang="en-US" sz="3200" i="1" dirty="0">
                  <a:solidFill>
                    <a:schemeClr val="bg1"/>
                  </a:solidFill>
                  <a:cs typeface="Arial" charset="0"/>
                </a:rPr>
                <a:t>scholarly literature.</a:t>
              </a:r>
            </a:p>
          </p:txBody>
        </p:sp>
        <p:pic>
          <p:nvPicPr>
            <p:cNvPr id="66569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2398" y="4796482"/>
              <a:ext cx="1958514" cy="1563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598488" y="1993900"/>
            <a:ext cx="7751762" cy="2243138"/>
            <a:chOff x="597951" y="1993803"/>
            <a:chExt cx="7752961" cy="2243788"/>
          </a:xfrm>
        </p:grpSpPr>
        <p:pic>
          <p:nvPicPr>
            <p:cNvPr id="66565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8387" y="2079176"/>
              <a:ext cx="1152525" cy="1944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66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951" y="1993803"/>
              <a:ext cx="1514146" cy="2243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6567" name="Content Placeholder 2"/>
            <p:cNvSpPr txBox="1">
              <a:spLocks/>
            </p:cNvSpPr>
            <p:nvPr/>
          </p:nvSpPr>
          <p:spPr bwMode="auto">
            <a:xfrm>
              <a:off x="2551331" y="2341655"/>
              <a:ext cx="4183774" cy="1483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120000"/>
                </a:lnSpc>
                <a:spcBef>
                  <a:spcPct val="20000"/>
                </a:spcBef>
                <a:buFont typeface="Arial" charset="0"/>
                <a:buNone/>
              </a:pPr>
              <a:r>
                <a:rPr lang="en-US" sz="3200" i="1" dirty="0">
                  <a:solidFill>
                    <a:schemeClr val="bg1"/>
                  </a:solidFill>
                  <a:cs typeface="Arial" charset="0"/>
                </a:rPr>
                <a:t>clinical information </a:t>
              </a:r>
            </a:p>
            <a:p>
              <a:pPr algn="ctr" eaLnBrk="1" hangingPunct="1">
                <a:lnSpc>
                  <a:spcPct val="120000"/>
                </a:lnSpc>
                <a:spcBef>
                  <a:spcPct val="20000"/>
                </a:spcBef>
                <a:buFont typeface="Arial" charset="0"/>
                <a:buNone/>
              </a:pPr>
              <a:r>
                <a:rPr lang="en-US" sz="3200" i="1" dirty="0">
                  <a:solidFill>
                    <a:schemeClr val="bg1"/>
                  </a:solidFill>
                  <a:cs typeface="Arial" charset="0"/>
                </a:rPr>
                <a:t>at the point-of care…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028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175"/>
            <a:ext cx="9144000" cy="6858000"/>
          </a:xfrm>
          <a:prstGeom prst="rect">
            <a:avLst/>
          </a:prstGeom>
          <a:solidFill>
            <a:srgbClr val="3333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67586" name="Group 7"/>
          <p:cNvGrpSpPr>
            <a:grpSpLocks noChangeAspect="1"/>
          </p:cNvGrpSpPr>
          <p:nvPr/>
        </p:nvGrpSpPr>
        <p:grpSpPr bwMode="auto">
          <a:xfrm>
            <a:off x="2092325" y="312738"/>
            <a:ext cx="4953000" cy="687387"/>
            <a:chOff x="1265126" y="885765"/>
            <a:chExt cx="6585174" cy="914400"/>
          </a:xfrm>
        </p:grpSpPr>
        <p:sp>
          <p:nvSpPr>
            <p:cNvPr id="6" name="Rectangle 5"/>
            <p:cNvSpPr/>
            <p:nvPr/>
          </p:nvSpPr>
          <p:spPr>
            <a:xfrm>
              <a:off x="1265126" y="885765"/>
              <a:ext cx="6585174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pic>
          <p:nvPicPr>
            <p:cNvPr id="67603" name="Picture 6" descr="FirstFram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07" t="22641" r="8742" b="69531"/>
            <a:stretch>
              <a:fillRect/>
            </a:stretch>
          </p:blipFill>
          <p:spPr bwMode="auto">
            <a:xfrm>
              <a:off x="1494473" y="1144250"/>
              <a:ext cx="6126480" cy="411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21"/>
          <p:cNvGrpSpPr>
            <a:grpSpLocks/>
          </p:cNvGrpSpPr>
          <p:nvPr/>
        </p:nvGrpSpPr>
        <p:grpSpPr bwMode="auto">
          <a:xfrm>
            <a:off x="142875" y="1604963"/>
            <a:ext cx="3011488" cy="2335212"/>
            <a:chOff x="143434" y="1343964"/>
            <a:chExt cx="3011709" cy="2335291"/>
          </a:xfrm>
        </p:grpSpPr>
        <p:sp>
          <p:nvSpPr>
            <p:cNvPr id="67600" name="Content Placeholder 2"/>
            <p:cNvSpPr txBox="1">
              <a:spLocks/>
            </p:cNvSpPr>
            <p:nvPr/>
          </p:nvSpPr>
          <p:spPr bwMode="auto">
            <a:xfrm>
              <a:off x="143434" y="3280193"/>
              <a:ext cx="3011709" cy="399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  <a:buFont typeface="Arial" charset="0"/>
                <a:buNone/>
              </a:pPr>
              <a:r>
                <a:rPr lang="en-US" sz="2000" dirty="0">
                  <a:solidFill>
                    <a:srgbClr val="FFFFFF"/>
                  </a:solidFill>
                  <a:latin typeface="Helvetica" charset="0"/>
                </a:rPr>
                <a:t>conditions and diseases</a:t>
              </a:r>
            </a:p>
          </p:txBody>
        </p:sp>
        <p:pic>
          <p:nvPicPr>
            <p:cNvPr id="67601" name="Picture 8" descr="young-woman-sick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2110" y="1343964"/>
              <a:ext cx="1270000" cy="190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" name="Group 22"/>
          <p:cNvGrpSpPr>
            <a:grpSpLocks/>
          </p:cNvGrpSpPr>
          <p:nvPr/>
        </p:nvGrpSpPr>
        <p:grpSpPr bwMode="auto">
          <a:xfrm>
            <a:off x="315913" y="4591050"/>
            <a:ext cx="2673350" cy="1758950"/>
            <a:chOff x="229890" y="4347047"/>
            <a:chExt cx="2672842" cy="1758594"/>
          </a:xfrm>
        </p:grpSpPr>
        <p:pic>
          <p:nvPicPr>
            <p:cNvPr id="67598" name="Picture 9" descr="shot5501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64"/>
            <a:stretch>
              <a:fillRect/>
            </a:stretch>
          </p:blipFill>
          <p:spPr bwMode="auto">
            <a:xfrm>
              <a:off x="514062" y="4347047"/>
              <a:ext cx="2095500" cy="1309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599" name="Content Placeholder 2"/>
            <p:cNvSpPr txBox="1">
              <a:spLocks/>
            </p:cNvSpPr>
            <p:nvPr/>
          </p:nvSpPr>
          <p:spPr bwMode="auto">
            <a:xfrm>
              <a:off x="229890" y="5688485"/>
              <a:ext cx="2672842" cy="417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  <a:buFont typeface="Arial" charset="0"/>
                <a:buNone/>
              </a:pPr>
              <a:r>
                <a:rPr lang="en-US" sz="2000" dirty="0">
                  <a:solidFill>
                    <a:srgbClr val="FFFFFF"/>
                  </a:solidFill>
                  <a:latin typeface="Helvetica" charset="0"/>
                </a:rPr>
                <a:t>skills and procedures</a:t>
              </a:r>
            </a:p>
          </p:txBody>
        </p:sp>
      </p:grpSp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6288088" y="3983038"/>
            <a:ext cx="2343150" cy="2549525"/>
            <a:chOff x="5020622" y="4164647"/>
            <a:chExt cx="2342694" cy="2550102"/>
          </a:xfrm>
        </p:grpSpPr>
        <p:pic>
          <p:nvPicPr>
            <p:cNvPr id="67596" name="Picture 11" descr="news_20030513a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2553" y="4164647"/>
              <a:ext cx="1318832" cy="175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597" name="Content Placeholder 2"/>
            <p:cNvSpPr txBox="1">
              <a:spLocks/>
            </p:cNvSpPr>
            <p:nvPr/>
          </p:nvSpPr>
          <p:spPr bwMode="auto">
            <a:xfrm>
              <a:off x="5020622" y="5928498"/>
              <a:ext cx="2342694" cy="786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  <a:buFont typeface="Arial" charset="0"/>
                <a:buNone/>
              </a:pPr>
              <a:r>
                <a:rPr lang="en-US" sz="2000" dirty="0">
                  <a:solidFill>
                    <a:srgbClr val="FFFFFF"/>
                  </a:solidFill>
                  <a:latin typeface="Helvetica" charset="0"/>
                </a:rPr>
                <a:t>bilingual patient </a:t>
              </a:r>
              <a:r>
                <a:rPr lang="en-US" sz="2000" dirty="0" err="1">
                  <a:solidFill>
                    <a:srgbClr val="FFFFFF"/>
                  </a:solidFill>
                  <a:latin typeface="Helvetica" charset="0"/>
                </a:rPr>
                <a:t>ed</a:t>
              </a:r>
              <a:endParaRPr lang="en-US" sz="2000" dirty="0">
                <a:solidFill>
                  <a:srgbClr val="FFFFFF"/>
                </a:solidFill>
                <a:latin typeface="Helvetica" charset="0"/>
              </a:endParaRPr>
            </a:p>
            <a:p>
              <a:pPr algn="ctr" eaLnBrk="1" hangingPunct="1">
                <a:spcBef>
                  <a:spcPct val="20000"/>
                </a:spcBef>
                <a:buFont typeface="Arial" charset="0"/>
                <a:buNone/>
              </a:pPr>
              <a:r>
                <a:rPr lang="en-US" sz="2000" dirty="0">
                  <a:solidFill>
                    <a:srgbClr val="FFFFFF"/>
                  </a:solidFill>
                  <a:latin typeface="Helvetica" charset="0"/>
                </a:rPr>
                <a:t>resources</a:t>
              </a:r>
            </a:p>
          </p:txBody>
        </p:sp>
      </p:grpSp>
      <p:grpSp>
        <p:nvGrpSpPr>
          <p:cNvPr id="25" name="Group 24"/>
          <p:cNvGrpSpPr>
            <a:grpSpLocks/>
          </p:cNvGrpSpPr>
          <p:nvPr/>
        </p:nvGrpSpPr>
        <p:grpSpPr bwMode="auto">
          <a:xfrm>
            <a:off x="6405563" y="1712913"/>
            <a:ext cx="2108200" cy="1804987"/>
            <a:chOff x="6725283" y="3957583"/>
            <a:chExt cx="2106827" cy="1804019"/>
          </a:xfrm>
        </p:grpSpPr>
        <p:pic>
          <p:nvPicPr>
            <p:cNvPr id="67594" name="Picture 12" descr="drugs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5283" y="3957583"/>
              <a:ext cx="2106827" cy="1356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595" name="Content Placeholder 2"/>
            <p:cNvSpPr txBox="1">
              <a:spLocks/>
            </p:cNvSpPr>
            <p:nvPr/>
          </p:nvSpPr>
          <p:spPr bwMode="auto">
            <a:xfrm>
              <a:off x="6756835" y="5362952"/>
              <a:ext cx="2050845" cy="398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  <a:buFont typeface="Arial" charset="0"/>
                <a:buNone/>
              </a:pPr>
              <a:r>
                <a:rPr lang="en-US" sz="2000">
                  <a:solidFill>
                    <a:srgbClr val="FFFFFF"/>
                  </a:solidFill>
                  <a:latin typeface="Helvetica" charset="0"/>
                </a:rPr>
                <a:t>drug information</a:t>
              </a:r>
            </a:p>
          </p:txBody>
        </p:sp>
      </p:grpSp>
      <p:grpSp>
        <p:nvGrpSpPr>
          <p:cNvPr id="26" name="Group 25"/>
          <p:cNvGrpSpPr>
            <a:grpSpLocks/>
          </p:cNvGrpSpPr>
          <p:nvPr/>
        </p:nvGrpSpPr>
        <p:grpSpPr bwMode="auto">
          <a:xfrm>
            <a:off x="3424238" y="2754313"/>
            <a:ext cx="2330450" cy="2151062"/>
            <a:chOff x="3423332" y="3458398"/>
            <a:chExt cx="2328918" cy="2151207"/>
          </a:xfrm>
        </p:grpSpPr>
        <p:pic>
          <p:nvPicPr>
            <p:cNvPr id="67592" name="Picture 10" descr="tyutyulkova16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4585" y="3458398"/>
              <a:ext cx="2194560" cy="1645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593" name="Content Placeholder 2"/>
            <p:cNvSpPr txBox="1">
              <a:spLocks/>
            </p:cNvSpPr>
            <p:nvPr/>
          </p:nvSpPr>
          <p:spPr bwMode="auto">
            <a:xfrm>
              <a:off x="3423332" y="5156551"/>
              <a:ext cx="2328918" cy="453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  <a:buFont typeface="Arial" charset="0"/>
                <a:buNone/>
              </a:pPr>
              <a:r>
                <a:rPr lang="en-US" sz="2000">
                  <a:solidFill>
                    <a:srgbClr val="FFFFFF"/>
                  </a:solidFill>
                  <a:latin typeface="Helvetica" charset="0"/>
                </a:rPr>
                <a:t>practice guidelines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151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635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8610" name="Picture 2" descr="Screen Shot 2012-07-20 at 11.43.2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974725"/>
            <a:ext cx="4800600" cy="567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781050" y="192088"/>
            <a:ext cx="3635375" cy="595312"/>
          </a:xfrm>
          <a:prstGeom prst="wedgeRoundRectCallout">
            <a:avLst>
              <a:gd name="adj1" fmla="val 7506"/>
              <a:gd name="adj2" fmla="val 111857"/>
              <a:gd name="adj3" fmla="val 16667"/>
            </a:avLst>
          </a:prstGeom>
          <a:solidFill>
            <a:schemeClr val="bg1"/>
          </a:solidFill>
          <a:ln w="381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900" dirty="0" err="1">
                <a:solidFill>
                  <a:prstClr val="black"/>
                </a:solidFill>
                <a:latin typeface="Verdana"/>
                <a:cs typeface="Verdana"/>
              </a:rPr>
              <a:t>www.ttuhsc.edu</a:t>
            </a:r>
            <a:r>
              <a:rPr lang="en-US" sz="1900" dirty="0">
                <a:solidFill>
                  <a:prstClr val="black"/>
                </a:solidFill>
                <a:latin typeface="Verdana"/>
                <a:cs typeface="Verdana"/>
              </a:rPr>
              <a:t>/libraries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917575" y="4608513"/>
            <a:ext cx="5880100" cy="1638300"/>
            <a:chOff x="917575" y="4608513"/>
            <a:chExt cx="5880100" cy="1638300"/>
          </a:xfrm>
        </p:grpSpPr>
        <p:pic>
          <p:nvPicPr>
            <p:cNvPr id="68616" name="Picture 14" descr="Screen Shot 2012-07-20 at 12.21.17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7575" y="4608513"/>
              <a:ext cx="5880100" cy="1638300"/>
            </a:xfrm>
            <a:prstGeom prst="rect">
              <a:avLst/>
            </a:prstGeom>
            <a:noFill/>
            <a:ln w="28575">
              <a:solidFill>
                <a:srgbClr val="CC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ounded Rectangle 18"/>
            <p:cNvSpPr/>
            <p:nvPr/>
          </p:nvSpPr>
          <p:spPr bwMode="auto">
            <a:xfrm>
              <a:off x="4570413" y="5200650"/>
              <a:ext cx="1009650" cy="898525"/>
            </a:xfrm>
            <a:prstGeom prst="roundRect">
              <a:avLst/>
            </a:prstGeom>
            <a:noFill/>
            <a:ln w="50800">
              <a:solidFill>
                <a:srgbClr val="3366C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68613" name="Group 19"/>
          <p:cNvGrpSpPr>
            <a:grpSpLocks/>
          </p:cNvGrpSpPr>
          <p:nvPr/>
        </p:nvGrpSpPr>
        <p:grpSpPr bwMode="auto">
          <a:xfrm>
            <a:off x="5427663" y="2733675"/>
            <a:ext cx="3357562" cy="1476375"/>
            <a:chOff x="5494686" y="3010913"/>
            <a:chExt cx="3358791" cy="1476903"/>
          </a:xfrm>
        </p:grpSpPr>
        <p:sp>
          <p:nvSpPr>
            <p:cNvPr id="21" name="Rounded Rectangular Callout 20"/>
            <p:cNvSpPr/>
            <p:nvPr/>
          </p:nvSpPr>
          <p:spPr>
            <a:xfrm>
              <a:off x="5494686" y="3010913"/>
              <a:ext cx="3358791" cy="1476903"/>
            </a:xfrm>
            <a:prstGeom prst="wedgeRoundRectCallout">
              <a:avLst>
                <a:gd name="adj1" fmla="val -54286"/>
                <a:gd name="adj2" fmla="val 131036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50000"/>
                </a:lnSpc>
                <a:spcAft>
                  <a:spcPts val="2400"/>
                </a:spcAft>
                <a:defRPr/>
              </a:pPr>
              <a:endParaRPr lang="en-US" sz="20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694784" y="3296765"/>
              <a:ext cx="2952242" cy="9131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200" dirty="0">
                  <a:solidFill>
                    <a:prstClr val="black"/>
                  </a:solidFill>
                  <a:latin typeface="Verdana"/>
                  <a:cs typeface="Verdana"/>
                </a:rPr>
                <a:t>Click Nursing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159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8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9634" name="Picture 2" descr="Screen Shot 2012-07-20 at 12.13.4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0" y="468313"/>
            <a:ext cx="8467725" cy="454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1006475" y="5465763"/>
            <a:ext cx="7127875" cy="1095375"/>
          </a:xfrm>
          <a:prstGeom prst="wedgeRoundRectCallout">
            <a:avLst>
              <a:gd name="adj1" fmla="val 19353"/>
              <a:gd name="adj2" fmla="val -109821"/>
              <a:gd name="adj3" fmla="val 16667"/>
            </a:avLst>
          </a:prstGeom>
          <a:solidFill>
            <a:schemeClr val="bg1"/>
          </a:solidFill>
          <a:ln w="7620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  <a:t>Click Nursing Reference Center</a:t>
            </a:r>
          </a:p>
        </p:txBody>
      </p:sp>
    </p:spTree>
    <p:extLst>
      <p:ext uri="{BB962C8B-B14F-4D97-AF65-F5344CB8AC3E}">
        <p14:creationId xmlns:p14="http://schemas.microsoft.com/office/powerpoint/2010/main" val="300005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pic>
        <p:nvPicPr>
          <p:cNvPr id="2" name="Picture 1" descr="Screen Shot 2013-09-08 at 8.55.5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53" y="574802"/>
            <a:ext cx="8454644" cy="5708396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2208213" y="3419475"/>
            <a:ext cx="4776787" cy="1393825"/>
          </a:xfrm>
          <a:prstGeom prst="wedgeRoundRectCallout">
            <a:avLst>
              <a:gd name="adj1" fmla="val -8412"/>
              <a:gd name="adj2" fmla="val -50264"/>
              <a:gd name="adj3" fmla="val 16667"/>
            </a:avLst>
          </a:prstGeom>
          <a:solidFill>
            <a:srgbClr val="FFFFFF"/>
          </a:solidFill>
          <a:ln w="762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Home Page</a:t>
            </a:r>
          </a:p>
        </p:txBody>
      </p:sp>
    </p:spTree>
    <p:extLst>
      <p:ext uri="{BB962C8B-B14F-4D97-AF65-F5344CB8AC3E}">
        <p14:creationId xmlns:p14="http://schemas.microsoft.com/office/powerpoint/2010/main" val="2367335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pic>
        <p:nvPicPr>
          <p:cNvPr id="2" name="Picture 1" descr="Screen Shot 2013-09-08 at 8.55.5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53" y="574802"/>
            <a:ext cx="8454644" cy="5708396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291232" y="301570"/>
            <a:ext cx="3961460" cy="996902"/>
          </a:xfrm>
          <a:prstGeom prst="wedgeRoundRectCallout">
            <a:avLst>
              <a:gd name="adj1" fmla="val -19109"/>
              <a:gd name="adj2" fmla="val 145044"/>
              <a:gd name="adj3" fmla="val 16667"/>
            </a:avLst>
          </a:prstGeom>
          <a:solidFill>
            <a:srgbClr val="FFFFFF"/>
          </a:solidFill>
          <a:ln w="5715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>
                <a:solidFill>
                  <a:srgbClr val="990033"/>
                </a:solidFill>
                <a:latin typeface="Verdana"/>
                <a:cs typeface="Verdana"/>
              </a:rPr>
              <a:t>Enter </a:t>
            </a:r>
            <a:r>
              <a:rPr lang="en-US" sz="3200" dirty="0" smtClean="0">
                <a:solidFill>
                  <a:srgbClr val="990033"/>
                </a:solidFill>
                <a:latin typeface="Verdana"/>
                <a:cs typeface="Verdana"/>
              </a:rPr>
              <a:t>h</a:t>
            </a:r>
            <a:r>
              <a:rPr lang="en-US" sz="3200" dirty="0" smtClean="0">
                <a:solidFill>
                  <a:srgbClr val="990033"/>
                </a:solidFill>
                <a:latin typeface="Verdana"/>
                <a:cs typeface="Verdana"/>
              </a:rPr>
              <a:t>eadache</a:t>
            </a:r>
            <a:endParaRPr lang="en-US" sz="3200" dirty="0">
              <a:solidFill>
                <a:srgbClr val="990033"/>
              </a:solidFill>
              <a:latin typeface="Verdana"/>
              <a:cs typeface="Verdana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5652656" y="2438614"/>
            <a:ext cx="3149841" cy="1171836"/>
          </a:xfrm>
          <a:prstGeom prst="wedgeRoundRectCallout">
            <a:avLst>
              <a:gd name="adj1" fmla="val -71986"/>
              <a:gd name="adj2" fmla="val -55567"/>
              <a:gd name="adj3" fmla="val 16667"/>
            </a:avLst>
          </a:prstGeom>
          <a:solidFill>
            <a:srgbClr val="FFFFFF"/>
          </a:solidFill>
          <a:ln w="5715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>
                <a:solidFill>
                  <a:srgbClr val="990033"/>
                </a:solidFill>
                <a:latin typeface="Verdana"/>
                <a:cs typeface="Verdana"/>
              </a:rPr>
              <a:t>Click Search</a:t>
            </a:r>
          </a:p>
        </p:txBody>
      </p:sp>
    </p:spTree>
    <p:extLst>
      <p:ext uri="{BB962C8B-B14F-4D97-AF65-F5344CB8AC3E}">
        <p14:creationId xmlns:p14="http://schemas.microsoft.com/office/powerpoint/2010/main" val="1243746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pic>
        <p:nvPicPr>
          <p:cNvPr id="2" name="Picture 1" descr="Screen Shot 2013-09-08 at 8.31.2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85" y="582549"/>
            <a:ext cx="8425180" cy="5692902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712787" y="3577964"/>
            <a:ext cx="7724775" cy="1651105"/>
          </a:xfrm>
          <a:prstGeom prst="wedgeRoundRectCallout">
            <a:avLst>
              <a:gd name="adj1" fmla="val -21998"/>
              <a:gd name="adj2" fmla="val -88254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lnSpc>
                <a:spcPct val="120000"/>
              </a:lnSpc>
              <a:defRPr/>
            </a:pPr>
            <a:r>
              <a:rPr lang="en-US" sz="3600" kern="0" dirty="0" smtClean="0">
                <a:solidFill>
                  <a:srgbClr val="990033"/>
                </a:solidFill>
                <a:latin typeface="Verdana"/>
                <a:cs typeface="Verdana"/>
              </a:rPr>
              <a:t>Click Document Type: Evidence-Based Care Sheets</a:t>
            </a:r>
            <a:endParaRPr lang="en-US" sz="3600" kern="0" dirty="0">
              <a:solidFill>
                <a:srgbClr val="990033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61635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pic>
        <p:nvPicPr>
          <p:cNvPr id="2" name="Picture 1" descr="Screen Shot 2013-09-08 at 8.31.5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21" y="2364563"/>
            <a:ext cx="8401558" cy="3976370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696295" y="392774"/>
            <a:ext cx="7724775" cy="1651105"/>
          </a:xfrm>
          <a:prstGeom prst="wedgeRoundRectCallout">
            <a:avLst>
              <a:gd name="adj1" fmla="val -21570"/>
              <a:gd name="adj2" fmla="val 197477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lnSpc>
                <a:spcPct val="120000"/>
              </a:lnSpc>
              <a:defRPr/>
            </a:pPr>
            <a:r>
              <a:rPr lang="en-US" sz="3600" kern="0" dirty="0" smtClean="0">
                <a:solidFill>
                  <a:srgbClr val="990033"/>
                </a:solidFill>
                <a:latin typeface="Verdana"/>
                <a:cs typeface="Verdana"/>
              </a:rPr>
              <a:t>Scroll to #8 and click</a:t>
            </a:r>
          </a:p>
          <a:p>
            <a:pPr algn="ctr" defTabSz="914400">
              <a:lnSpc>
                <a:spcPct val="120000"/>
              </a:lnSpc>
              <a:defRPr/>
            </a:pPr>
            <a:r>
              <a:rPr lang="en-US" sz="3600" kern="0" dirty="0" smtClean="0">
                <a:solidFill>
                  <a:srgbClr val="990033"/>
                </a:solidFill>
                <a:latin typeface="Verdana"/>
                <a:cs typeface="Verdana"/>
              </a:rPr>
              <a:t>PDF Full Text</a:t>
            </a:r>
            <a:endParaRPr lang="en-US" sz="3600" kern="0" dirty="0">
              <a:solidFill>
                <a:srgbClr val="990033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50624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pic>
        <p:nvPicPr>
          <p:cNvPr id="2" name="Picture 1" descr="Screen Shot 2013-09-08 at 8.39.5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24" y="699532"/>
            <a:ext cx="4238498" cy="546963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713851" y="1137672"/>
            <a:ext cx="4187546" cy="4597528"/>
            <a:chOff x="4713851" y="1137672"/>
            <a:chExt cx="4187546" cy="4597528"/>
          </a:xfrm>
        </p:grpSpPr>
        <p:pic>
          <p:nvPicPr>
            <p:cNvPr id="4" name="Picture 3" descr="Screen Shot 2013-09-08 at 8.40.41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3198" y="3361011"/>
              <a:ext cx="4178199" cy="2374189"/>
            </a:xfrm>
            <a:prstGeom prst="rect">
              <a:avLst/>
            </a:prstGeom>
          </p:spPr>
        </p:pic>
        <p:pic>
          <p:nvPicPr>
            <p:cNvPr id="5" name="Picture 4" descr="Screen Shot 2013-09-08 at 8.40.28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3851" y="1137672"/>
              <a:ext cx="4187546" cy="2243328"/>
            </a:xfrm>
            <a:prstGeom prst="rect">
              <a:avLst/>
            </a:prstGeom>
          </p:spPr>
        </p:pic>
      </p:grpSp>
      <p:sp>
        <p:nvSpPr>
          <p:cNvPr id="7" name="Rectangle 16"/>
          <p:cNvSpPr>
            <a:spLocks noChangeArrowheads="1"/>
          </p:cNvSpPr>
          <p:nvPr/>
        </p:nvSpPr>
        <p:spPr bwMode="auto">
          <a:xfrm>
            <a:off x="271605" y="888835"/>
            <a:ext cx="1146899" cy="529779"/>
          </a:xfrm>
          <a:prstGeom prst="rect">
            <a:avLst/>
          </a:prstGeom>
          <a:noFill/>
          <a:ln w="76200" cmpd="sng">
            <a:solidFill>
              <a:srgbClr val="33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0754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pic>
        <p:nvPicPr>
          <p:cNvPr id="2" name="Picture 1" descr="Screen Shot 2013-09-08 at 8.28.2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84" y="1189344"/>
            <a:ext cx="8409432" cy="5370068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832416" y="281312"/>
            <a:ext cx="6474543" cy="2357965"/>
          </a:xfrm>
          <a:prstGeom prst="wedgeRoundRectCallout">
            <a:avLst>
              <a:gd name="adj1" fmla="val 232"/>
              <a:gd name="adj2" fmla="val 154024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lnSpc>
                <a:spcPct val="120000"/>
              </a:lnSpc>
              <a:defRPr/>
            </a:pPr>
            <a:endParaRPr lang="en-US" sz="4000" kern="0" dirty="0">
              <a:solidFill>
                <a:srgbClr val="990033"/>
              </a:solidFill>
              <a:latin typeface="Verdana"/>
              <a:cs typeface="Verdana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28272" y="496533"/>
            <a:ext cx="5508276" cy="3197356"/>
            <a:chOff x="1228272" y="496533"/>
            <a:chExt cx="5508276" cy="3197356"/>
          </a:xfrm>
        </p:grpSpPr>
        <p:sp>
          <p:nvSpPr>
            <p:cNvPr id="5" name="Rectangle 16"/>
            <p:cNvSpPr>
              <a:spLocks noChangeArrowheads="1"/>
            </p:cNvSpPr>
            <p:nvPr/>
          </p:nvSpPr>
          <p:spPr bwMode="auto">
            <a:xfrm>
              <a:off x="1228272" y="3299098"/>
              <a:ext cx="1146899" cy="394791"/>
            </a:xfrm>
            <a:prstGeom prst="rect">
              <a:avLst/>
            </a:prstGeom>
            <a:noFill/>
            <a:ln w="101600" cmpd="sng">
              <a:solidFill>
                <a:srgbClr val="3399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1425399" y="496533"/>
              <a:ext cx="5311149" cy="8725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914400">
                <a:defRPr/>
              </a:pPr>
              <a:r>
                <a:rPr lang="en-US" sz="4000" kern="0" dirty="0">
                  <a:solidFill>
                    <a:srgbClr val="990033"/>
                  </a:solidFill>
                  <a:latin typeface="Verdana"/>
                  <a:cs typeface="Verdana"/>
                </a:rPr>
                <a:t>Click </a:t>
              </a:r>
              <a:r>
                <a:rPr lang="en-US" sz="4000" kern="0" dirty="0">
                  <a:solidFill>
                    <a:srgbClr val="339900"/>
                  </a:solidFill>
                  <a:latin typeface="Verdana"/>
                  <a:cs typeface="Verdana"/>
                </a:rPr>
                <a:t>Quick </a:t>
              </a:r>
              <a:r>
                <a:rPr lang="en-US" sz="4000" kern="0" dirty="0" smtClean="0">
                  <a:solidFill>
                    <a:srgbClr val="339900"/>
                  </a:solidFill>
                  <a:latin typeface="Verdana"/>
                  <a:cs typeface="Verdana"/>
                </a:rPr>
                <a:t>Lesson.</a:t>
              </a:r>
              <a:endParaRPr lang="en-US" sz="4000" kern="0" dirty="0">
                <a:solidFill>
                  <a:srgbClr val="990033"/>
                </a:solidFill>
                <a:latin typeface="Verdana"/>
                <a:cs typeface="Verdana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1202727" y="1501085"/>
            <a:ext cx="5756494" cy="9144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en-US" sz="4000" kern="0" dirty="0">
                <a:solidFill>
                  <a:srgbClr val="990033"/>
                </a:solidFill>
                <a:latin typeface="Verdana"/>
                <a:cs typeface="Verdana"/>
              </a:rPr>
              <a:t>Open the PDF for # 1</a:t>
            </a:r>
            <a:endParaRPr lang="en-US" sz="4000" kern="0" dirty="0">
              <a:solidFill>
                <a:srgbClr val="990033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55498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0583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3205963" y="2131046"/>
            <a:ext cx="99415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Carrie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Gassett</a:t>
            </a: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" name="Rectangle 6"/>
          <p:cNvSpPr>
            <a:spLocks noChangeArrowheads="1"/>
          </p:cNvSpPr>
          <p:nvPr/>
        </p:nvSpPr>
        <p:spPr bwMode="auto">
          <a:xfrm>
            <a:off x="7740206" y="2220738"/>
            <a:ext cx="113595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Peggy 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Edwards</a:t>
            </a:r>
          </a:p>
        </p:txBody>
      </p:sp>
      <p:sp>
        <p:nvSpPr>
          <p:cNvPr id="21" name="Rectangle 7"/>
          <p:cNvSpPr>
            <a:spLocks noChangeArrowheads="1"/>
          </p:cNvSpPr>
          <p:nvPr/>
        </p:nvSpPr>
        <p:spPr bwMode="auto">
          <a:xfrm>
            <a:off x="3253113" y="4435526"/>
            <a:ext cx="78767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white"/>
                </a:solidFill>
                <a:latin typeface="Arial" charset="0"/>
                <a:ea typeface="ＭＳ Ｐゴシック" charset="0"/>
                <a:cs typeface="ＭＳ Ｐゴシック" charset="0"/>
              </a:rPr>
              <a:t>Dawn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white"/>
                </a:solidFill>
                <a:latin typeface="Arial" charset="0"/>
                <a:ea typeface="ＭＳ Ｐゴシック" charset="0"/>
                <a:cs typeface="ＭＳ Ｐゴシック" charset="0"/>
              </a:rPr>
              <a:t>Kruse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white"/>
                </a:solidFill>
                <a:latin typeface="Arial" charset="0"/>
                <a:ea typeface="ＭＳ Ｐゴシック" charset="0"/>
                <a:cs typeface="ＭＳ Ｐゴシック" charset="0"/>
              </a:rPr>
              <a:t>Field</a:t>
            </a:r>
            <a:endParaRPr lang="en-US" dirty="0">
              <a:solidFill>
                <a:prstClr val="white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" name="Rectangle 8"/>
          <p:cNvSpPr>
            <a:spLocks noChangeArrowheads="1"/>
          </p:cNvSpPr>
          <p:nvPr/>
        </p:nvSpPr>
        <p:spPr bwMode="auto">
          <a:xfrm>
            <a:off x="7737829" y="4578014"/>
            <a:ext cx="110833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Margaret 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Vugrin</a:t>
            </a: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207193" y="250021"/>
            <a:ext cx="6222984" cy="740053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Reference Librarians - Lubbock</a:t>
            </a:r>
            <a:endParaRPr lang="en-US" sz="3600" dirty="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47194" y="2998596"/>
            <a:ext cx="3142899" cy="1167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3200" dirty="0">
                <a:solidFill>
                  <a:prstClr val="white"/>
                </a:solidFill>
                <a:latin typeface="Calibri" charset="0"/>
                <a:ea typeface="ＭＳ Ｐゴシック" charset="0"/>
                <a:cs typeface="ＭＳ Ｐゴシック" charset="0"/>
              </a:rPr>
              <a:t>Available 8–5 </a:t>
            </a:r>
          </a:p>
          <a:p>
            <a:pPr>
              <a:lnSpc>
                <a:spcPct val="110000"/>
              </a:lnSpc>
            </a:pPr>
            <a:r>
              <a:rPr lang="en-US" sz="3200" dirty="0">
                <a:solidFill>
                  <a:prstClr val="white"/>
                </a:solidFill>
                <a:latin typeface="Calibri" charset="0"/>
                <a:ea typeface="ＭＳ Ｐゴシック" charset="0"/>
                <a:cs typeface="ＭＳ Ｐゴシック" charset="0"/>
              </a:rPr>
              <a:t>Monday–Friday</a:t>
            </a:r>
          </a:p>
        </p:txBody>
      </p:sp>
      <p:cxnSp>
        <p:nvCxnSpPr>
          <p:cNvPr id="26" name="Straight Connector 25"/>
          <p:cNvCxnSpPr>
            <a:endCxn id="17" idx="3"/>
          </p:cNvCxnSpPr>
          <p:nvPr/>
        </p:nvCxnSpPr>
        <p:spPr>
          <a:xfrm>
            <a:off x="5973211" y="3829893"/>
            <a:ext cx="1742752" cy="15017"/>
          </a:xfrm>
          <a:prstGeom prst="line">
            <a:avLst/>
          </a:prstGeom>
          <a:ln w="5715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5960511" y="1556833"/>
            <a:ext cx="10348" cy="2248934"/>
          </a:xfrm>
          <a:prstGeom prst="line">
            <a:avLst/>
          </a:prstGeom>
          <a:ln w="47625">
            <a:solidFill>
              <a:schemeClr val="tx1">
                <a:lumMod val="85000"/>
                <a:lumOff val="1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6028969" y="1596696"/>
            <a:ext cx="1578331" cy="2209071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59" name="Group 58"/>
          <p:cNvGrpSpPr/>
          <p:nvPr/>
        </p:nvGrpSpPr>
        <p:grpSpPr>
          <a:xfrm>
            <a:off x="4283788" y="1554311"/>
            <a:ext cx="3432175" cy="4576912"/>
            <a:chOff x="4283788" y="1554311"/>
            <a:chExt cx="3432175" cy="4576912"/>
          </a:xfrm>
        </p:grpSpPr>
        <p:pic>
          <p:nvPicPr>
            <p:cNvPr id="17" name="Picture 8" descr="4 ref staff 7 10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3788" y="1558597"/>
              <a:ext cx="3432175" cy="45726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8" name="Group 57"/>
            <p:cNvGrpSpPr/>
            <p:nvPr/>
          </p:nvGrpSpPr>
          <p:grpSpPr>
            <a:xfrm>
              <a:off x="6003569" y="1554311"/>
              <a:ext cx="1712394" cy="2290599"/>
              <a:chOff x="6003569" y="1554311"/>
              <a:chExt cx="1712394" cy="2290599"/>
            </a:xfrm>
          </p:grpSpPr>
          <p:grpSp>
            <p:nvGrpSpPr>
              <p:cNvPr id="53" name="Group 52"/>
              <p:cNvGrpSpPr/>
              <p:nvPr/>
            </p:nvGrpSpPr>
            <p:grpSpPr>
              <a:xfrm>
                <a:off x="6003569" y="1554311"/>
                <a:ext cx="1685468" cy="2276856"/>
                <a:chOff x="6003569" y="1554311"/>
                <a:chExt cx="1685468" cy="2276856"/>
              </a:xfrm>
            </p:grpSpPr>
            <p:cxnSp>
              <p:nvCxnSpPr>
                <p:cNvPr id="45" name="Straight Connector 44"/>
                <p:cNvCxnSpPr/>
                <p:nvPr/>
              </p:nvCxnSpPr>
              <p:spPr>
                <a:xfrm>
                  <a:off x="7689037" y="1558573"/>
                  <a:ext cx="0" cy="2264127"/>
                </a:xfrm>
                <a:prstGeom prst="line">
                  <a:avLst/>
                </a:prstGeom>
                <a:ln w="53975" cmpd="sng">
                  <a:solidFill>
                    <a:srgbClr val="DD965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0" name="Group 49"/>
                <p:cNvGrpSpPr/>
                <p:nvPr/>
              </p:nvGrpSpPr>
              <p:grpSpPr>
                <a:xfrm>
                  <a:off x="6003569" y="1554311"/>
                  <a:ext cx="1665018" cy="2276856"/>
                  <a:chOff x="7171274" y="495103"/>
                  <a:chExt cx="1665018" cy="2276856"/>
                </a:xfrm>
              </p:grpSpPr>
              <p:pic>
                <p:nvPicPr>
                  <p:cNvPr id="51" name="Picture 1" descr="peggy.psd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-171" b="5389"/>
                  <a:stretch/>
                </p:blipFill>
                <p:spPr bwMode="auto">
                  <a:xfrm>
                    <a:off x="7171274" y="495103"/>
                    <a:ext cx="1665018" cy="227685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52" name="Rectangle 51"/>
                  <p:cNvSpPr/>
                  <p:nvPr/>
                </p:nvSpPr>
                <p:spPr>
                  <a:xfrm>
                    <a:off x="7171274" y="512473"/>
                    <a:ext cx="1664306" cy="2255690"/>
                  </a:xfrm>
                  <a:prstGeom prst="rect">
                    <a:avLst/>
                  </a:prstGeom>
                  <a:noFill/>
                  <a:ln w="19050" cmpd="sng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</p:grpSp>
          <p:cxnSp>
            <p:nvCxnSpPr>
              <p:cNvPr id="55" name="Straight Connector 54"/>
              <p:cNvCxnSpPr>
                <a:stCxn id="17" idx="3"/>
              </p:cNvCxnSpPr>
              <p:nvPr/>
            </p:nvCxnSpPr>
            <p:spPr>
              <a:xfrm flipH="1" flipV="1">
                <a:off x="6003570" y="3827371"/>
                <a:ext cx="1712393" cy="17539"/>
              </a:xfrm>
              <a:prstGeom prst="line">
                <a:avLst/>
              </a:prstGeom>
              <a:ln w="44450" cmpd="sng">
                <a:solidFill>
                  <a:srgbClr val="F2F2F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405138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pic>
        <p:nvPicPr>
          <p:cNvPr id="2" name="Picture 1" descr="Screen Shot 2013-09-08 at 8.27.53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6"/>
          <a:stretch/>
        </p:blipFill>
        <p:spPr>
          <a:xfrm>
            <a:off x="418703" y="590307"/>
            <a:ext cx="8339328" cy="5677154"/>
          </a:xfrm>
          <a:prstGeom prst="rect">
            <a:avLst/>
          </a:prstGeom>
        </p:spPr>
      </p:pic>
      <p:sp>
        <p:nvSpPr>
          <p:cNvPr id="4" name="Rectangle 16"/>
          <p:cNvSpPr>
            <a:spLocks noChangeArrowheads="1"/>
          </p:cNvSpPr>
          <p:nvPr/>
        </p:nvSpPr>
        <p:spPr bwMode="auto">
          <a:xfrm>
            <a:off x="881887" y="1286654"/>
            <a:ext cx="1856159" cy="692806"/>
          </a:xfrm>
          <a:prstGeom prst="rect">
            <a:avLst/>
          </a:prstGeom>
          <a:noFill/>
          <a:ln w="76200" cmpd="sng">
            <a:solidFill>
              <a:srgbClr val="CC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7474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pic>
        <p:nvPicPr>
          <p:cNvPr id="2" name="Picture 1" descr="Screen Shot 2013-09-08 at 9.34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90" y="1669545"/>
            <a:ext cx="8453120" cy="4194048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379828" y="301570"/>
            <a:ext cx="4589648" cy="996902"/>
          </a:xfrm>
          <a:prstGeom prst="wedgeRoundRectCallout">
            <a:avLst>
              <a:gd name="adj1" fmla="val -22198"/>
              <a:gd name="adj2" fmla="val 235986"/>
              <a:gd name="adj3" fmla="val 16667"/>
            </a:avLst>
          </a:prstGeom>
          <a:solidFill>
            <a:srgbClr val="FFFFFF"/>
          </a:solidFill>
          <a:ln w="5715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>
                <a:solidFill>
                  <a:srgbClr val="990033"/>
                </a:solidFill>
                <a:latin typeface="Verdana"/>
                <a:cs typeface="Verdana"/>
              </a:rPr>
              <a:t>Enter </a:t>
            </a:r>
            <a:r>
              <a:rPr lang="en-US" sz="3200" dirty="0" smtClean="0">
                <a:solidFill>
                  <a:srgbClr val="990033"/>
                </a:solidFill>
                <a:latin typeface="Verdana"/>
                <a:cs typeface="Verdana"/>
              </a:rPr>
              <a:t>h</a:t>
            </a:r>
            <a:r>
              <a:rPr lang="en-US" sz="3200" dirty="0" smtClean="0">
                <a:solidFill>
                  <a:srgbClr val="990033"/>
                </a:solidFill>
                <a:latin typeface="Verdana"/>
                <a:cs typeface="Verdana"/>
              </a:rPr>
              <a:t>and washing</a:t>
            </a:r>
            <a:endParaRPr lang="en-US" sz="3200" dirty="0">
              <a:solidFill>
                <a:srgbClr val="990033"/>
              </a:solidFill>
              <a:latin typeface="Verdana"/>
              <a:cs typeface="Verdana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5109850" y="3045986"/>
            <a:ext cx="3149841" cy="1171836"/>
          </a:xfrm>
          <a:prstGeom prst="wedgeRoundRectCallout">
            <a:avLst>
              <a:gd name="adj1" fmla="val -61673"/>
              <a:gd name="adj2" fmla="val -29101"/>
              <a:gd name="adj3" fmla="val 16667"/>
            </a:avLst>
          </a:prstGeom>
          <a:solidFill>
            <a:srgbClr val="FFFFFF"/>
          </a:solidFill>
          <a:ln w="5715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>
                <a:solidFill>
                  <a:srgbClr val="990033"/>
                </a:solidFill>
                <a:latin typeface="Verdana"/>
                <a:cs typeface="Verdana"/>
              </a:rPr>
              <a:t>Click Search</a:t>
            </a:r>
          </a:p>
        </p:txBody>
      </p:sp>
    </p:spTree>
    <p:extLst>
      <p:ext uri="{BB962C8B-B14F-4D97-AF65-F5344CB8AC3E}">
        <p14:creationId xmlns:p14="http://schemas.microsoft.com/office/powerpoint/2010/main" val="1445134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pic>
        <p:nvPicPr>
          <p:cNvPr id="3" name="Picture 2" descr="Screen Shot 2013-09-08 at 9.32.1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63" y="609410"/>
            <a:ext cx="8275574" cy="5661406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1840677" y="3428917"/>
            <a:ext cx="3549732" cy="1361383"/>
          </a:xfrm>
          <a:prstGeom prst="wedgeRoundRectCallout">
            <a:avLst>
              <a:gd name="adj1" fmla="val -31393"/>
              <a:gd name="adj2" fmla="val -85257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lnSpc>
                <a:spcPct val="120000"/>
              </a:lnSpc>
              <a:defRPr/>
            </a:pPr>
            <a:r>
              <a:rPr lang="en-US" sz="4000" kern="0" dirty="0" smtClean="0">
                <a:solidFill>
                  <a:srgbClr val="990033"/>
                </a:solidFill>
                <a:latin typeface="Verdana"/>
                <a:cs typeface="Verdana"/>
              </a:rPr>
              <a:t>Click Skills</a:t>
            </a:r>
            <a:endParaRPr lang="en-US" sz="4000" kern="0" dirty="0">
              <a:solidFill>
                <a:srgbClr val="990033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557734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pic>
        <p:nvPicPr>
          <p:cNvPr id="2" name="Picture 1" descr="Screen Shot 2013-09-08 at 8.33.3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96" y="235985"/>
            <a:ext cx="8401558" cy="5677154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703262" y="5360870"/>
            <a:ext cx="7724775" cy="1241645"/>
          </a:xfrm>
          <a:prstGeom prst="wedgeRoundRectCallout">
            <a:avLst>
              <a:gd name="adj1" fmla="val -26395"/>
              <a:gd name="adj2" fmla="val -50193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lnSpc>
                <a:spcPct val="120000"/>
              </a:lnSpc>
              <a:defRPr/>
            </a:pPr>
            <a:r>
              <a:rPr lang="en-US" sz="3200" kern="0" dirty="0" smtClean="0">
                <a:solidFill>
                  <a:srgbClr val="990033"/>
                </a:solidFill>
                <a:latin typeface="Verdana"/>
                <a:cs typeface="Verdana"/>
              </a:rPr>
              <a:t>Click Document You Wish to Read</a:t>
            </a:r>
            <a:endParaRPr lang="en-US" sz="3200" kern="0" dirty="0">
              <a:solidFill>
                <a:srgbClr val="990033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330841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7" name="Picture 6" descr="Screen Shot 2012-09-14 at 12.29.27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2" b="257"/>
          <a:stretch/>
        </p:blipFill>
        <p:spPr>
          <a:xfrm>
            <a:off x="391478" y="2975343"/>
            <a:ext cx="6662420" cy="99084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42107" y="1497977"/>
            <a:ext cx="3139090" cy="1760113"/>
            <a:chOff x="542107" y="1497977"/>
            <a:chExt cx="3139090" cy="1760113"/>
          </a:xfrm>
        </p:grpSpPr>
        <p:sp>
          <p:nvSpPr>
            <p:cNvPr id="9" name="Rectangle 8"/>
            <p:cNvSpPr/>
            <p:nvPr/>
          </p:nvSpPr>
          <p:spPr>
            <a:xfrm>
              <a:off x="1029704" y="2985383"/>
              <a:ext cx="2651493" cy="272707"/>
            </a:xfrm>
            <a:prstGeom prst="rect">
              <a:avLst/>
            </a:prstGeom>
            <a:noFill/>
            <a:ln w="38100" cmpd="sng">
              <a:solidFill>
                <a:srgbClr val="CC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ounded Rectangular Callout 13"/>
            <p:cNvSpPr/>
            <p:nvPr/>
          </p:nvSpPr>
          <p:spPr>
            <a:xfrm>
              <a:off x="542107" y="1497977"/>
              <a:ext cx="2717800" cy="708590"/>
            </a:xfrm>
            <a:prstGeom prst="wedgeRoundRectCallout">
              <a:avLst>
                <a:gd name="adj1" fmla="val -9865"/>
                <a:gd name="adj2" fmla="val 148245"/>
                <a:gd name="adj3" fmla="val 16667"/>
              </a:avLst>
            </a:prstGeom>
            <a:solidFill>
              <a:srgbClr val="FFFFFF"/>
            </a:solidFill>
            <a:ln w="38100" cmpd="sng">
              <a:solidFill>
                <a:srgbClr val="CC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schemeClr val="tx1"/>
                  </a:solidFill>
                  <a:latin typeface="Verdana"/>
                  <a:cs typeface="Verdana"/>
                </a:rPr>
                <a:t>Article Title</a:t>
              </a:r>
              <a:endParaRPr lang="en-US" sz="2800" dirty="0">
                <a:solidFill>
                  <a:schemeClr val="tx1"/>
                </a:solidFill>
                <a:latin typeface="Verdana"/>
                <a:cs typeface="Verdana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976109" y="3258357"/>
            <a:ext cx="7809222" cy="1725829"/>
            <a:chOff x="976109" y="3258357"/>
            <a:chExt cx="7809222" cy="1725829"/>
          </a:xfrm>
        </p:grpSpPr>
        <p:sp>
          <p:nvSpPr>
            <p:cNvPr id="11" name="Rounded Rectangular Callout 10"/>
            <p:cNvSpPr/>
            <p:nvPr/>
          </p:nvSpPr>
          <p:spPr>
            <a:xfrm>
              <a:off x="5322464" y="3921300"/>
              <a:ext cx="3462867" cy="1062886"/>
            </a:xfrm>
            <a:prstGeom prst="wedgeRoundRectCallout">
              <a:avLst>
                <a:gd name="adj1" fmla="val -24905"/>
                <a:gd name="adj2" fmla="val -86803"/>
                <a:gd name="adj3" fmla="val 16667"/>
              </a:avLst>
            </a:prstGeom>
            <a:solidFill>
              <a:srgbClr val="FFFFFF"/>
            </a:solidFill>
            <a:ln w="38100" cmpd="sng">
              <a:solidFill>
                <a:srgbClr val="CC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schemeClr val="tx1"/>
                  </a:solidFill>
                  <a:latin typeface="Verdana"/>
                  <a:cs typeface="Verdana"/>
                </a:rPr>
                <a:t>skill competency checklist</a:t>
              </a:r>
              <a:endParaRPr lang="en-US" sz="2800" dirty="0">
                <a:solidFill>
                  <a:schemeClr val="tx1"/>
                </a:solidFill>
                <a:latin typeface="Verdana"/>
                <a:cs typeface="Verdana"/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976109" y="3258357"/>
              <a:ext cx="5400249" cy="385481"/>
              <a:chOff x="976109" y="3258357"/>
              <a:chExt cx="5400249" cy="385481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976109" y="3450958"/>
                <a:ext cx="808713" cy="192880"/>
              </a:xfrm>
              <a:prstGeom prst="rect">
                <a:avLst/>
              </a:prstGeom>
              <a:noFill/>
              <a:ln w="38100" cmpd="sng">
                <a:solidFill>
                  <a:srgbClr val="CC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4913775" y="3258357"/>
                <a:ext cx="1462583" cy="184019"/>
              </a:xfrm>
              <a:prstGeom prst="rect">
                <a:avLst/>
              </a:prstGeom>
              <a:noFill/>
              <a:ln w="38100" cmpd="sng">
                <a:solidFill>
                  <a:srgbClr val="CC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31902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635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38100" cmpd="dbl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75190" y="2743391"/>
            <a:ext cx="7780920" cy="103377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i="1" dirty="0" smtClean="0">
                <a:latin typeface="Times New Roman"/>
                <a:cs typeface="Times New Roman"/>
              </a:rPr>
              <a:t>What questions do you have?</a:t>
            </a:r>
            <a:endParaRPr lang="en-US" sz="4800" i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94363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25475" y="1968500"/>
            <a:ext cx="7920038" cy="264636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30000"/>
              </a:lnSpc>
              <a:defRPr/>
            </a:pPr>
            <a:r>
              <a:rPr lang="en-US" sz="4800" i="1" dirty="0">
                <a:latin typeface="Times New Roman"/>
                <a:cs typeface="Times New Roman"/>
              </a:rPr>
              <a:t>EBP Literature from</a:t>
            </a:r>
          </a:p>
          <a:p>
            <a:pPr algn="ctr">
              <a:lnSpc>
                <a:spcPct val="130000"/>
              </a:lnSpc>
              <a:defRPr/>
            </a:pPr>
            <a:r>
              <a:rPr lang="en-US" sz="4800" i="1" dirty="0">
                <a:latin typeface="Times New Roman"/>
                <a:cs typeface="Times New Roman"/>
              </a:rPr>
              <a:t>PubMed’s Clinical Queries</a:t>
            </a:r>
          </a:p>
        </p:txBody>
      </p:sp>
    </p:spTree>
    <p:extLst>
      <p:ext uri="{BB962C8B-B14F-4D97-AF65-F5344CB8AC3E}">
        <p14:creationId xmlns:p14="http://schemas.microsoft.com/office/powerpoint/2010/main" val="1880495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561861" y="1603646"/>
            <a:ext cx="6969239" cy="1357122"/>
            <a:chOff x="561861" y="1603646"/>
            <a:chExt cx="6969239" cy="1357122"/>
          </a:xfrm>
        </p:grpSpPr>
        <p:sp>
          <p:nvSpPr>
            <p:cNvPr id="11" name="Rectangle 10"/>
            <p:cNvSpPr/>
            <p:nvPr/>
          </p:nvSpPr>
          <p:spPr>
            <a:xfrm>
              <a:off x="561861" y="2090965"/>
              <a:ext cx="5497855" cy="517072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457200" indent="-457200">
                <a:buFont typeface="Arial"/>
                <a:buChar char="•"/>
                <a:defRPr/>
              </a:pPr>
              <a:r>
                <a:rPr lang="en-US" sz="2800" dirty="0" smtClean="0">
                  <a:latin typeface="News Gothic MT"/>
                  <a:cs typeface="News Gothic MT"/>
                </a:rPr>
                <a:t>Biomedical journal literature</a:t>
              </a:r>
            </a:p>
          </p:txBody>
        </p:sp>
        <p:pic>
          <p:nvPicPr>
            <p:cNvPr id="14" name="Picture 13" descr="ebooks122_3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0500" y="1603646"/>
              <a:ext cx="990600" cy="1357122"/>
            </a:xfrm>
            <a:prstGeom prst="rect">
              <a:avLst/>
            </a:prstGeom>
          </p:spPr>
        </p:pic>
      </p:grpSp>
      <p:sp>
        <p:nvSpPr>
          <p:cNvPr id="16" name="Rectangle 15"/>
          <p:cNvSpPr/>
          <p:nvPr/>
        </p:nvSpPr>
        <p:spPr>
          <a:xfrm>
            <a:off x="1526494" y="425634"/>
            <a:ext cx="6068787" cy="80807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en-US" sz="6000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PubMed Database</a:t>
            </a:r>
            <a:endParaRPr lang="en-US" sz="6000" i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552790" y="4897500"/>
            <a:ext cx="7884074" cy="1473200"/>
            <a:chOff x="552790" y="4897500"/>
            <a:chExt cx="7884074" cy="1473200"/>
          </a:xfrm>
        </p:grpSpPr>
        <p:sp>
          <p:nvSpPr>
            <p:cNvPr id="7" name="Rectangle 6"/>
            <p:cNvSpPr/>
            <p:nvPr/>
          </p:nvSpPr>
          <p:spPr>
            <a:xfrm>
              <a:off x="552790" y="5161587"/>
              <a:ext cx="4799355" cy="1006928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457200" indent="-457200">
                <a:buFont typeface="Arial"/>
                <a:buChar char="•"/>
                <a:defRPr/>
              </a:pPr>
              <a:r>
                <a:rPr lang="en-US" sz="2800" dirty="0" smtClean="0">
                  <a:latin typeface="News Gothic MT"/>
                  <a:cs typeface="News Gothic MT"/>
                </a:rPr>
                <a:t>Published by:</a:t>
              </a:r>
            </a:p>
            <a:p>
              <a:pPr>
                <a:defRPr/>
              </a:pPr>
              <a:r>
                <a:rPr lang="en-US" sz="3200" i="1" dirty="0" smtClean="0">
                  <a:latin typeface="News Gothic MT"/>
                  <a:cs typeface="News Gothic MT"/>
                </a:rPr>
                <a:t>		</a:t>
              </a:r>
              <a:r>
                <a:rPr lang="en-US" sz="2000" i="1" dirty="0" smtClean="0">
                  <a:latin typeface="News Gothic MT"/>
                  <a:cs typeface="News Gothic MT"/>
                </a:rPr>
                <a:t>The National Library of Medicine</a:t>
              </a:r>
            </a:p>
          </p:txBody>
        </p:sp>
        <p:pic>
          <p:nvPicPr>
            <p:cNvPr id="17" name="Picture 16" descr="nlm69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599"/>
            <a:stretch/>
          </p:blipFill>
          <p:spPr>
            <a:xfrm>
              <a:off x="6096000" y="4897500"/>
              <a:ext cx="2340864" cy="1473200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552790" y="3209925"/>
            <a:ext cx="5661133" cy="1429512"/>
            <a:chOff x="552790" y="3209925"/>
            <a:chExt cx="5661133" cy="1429512"/>
          </a:xfrm>
        </p:grpSpPr>
        <p:sp>
          <p:nvSpPr>
            <p:cNvPr id="6" name="Rectangle 5"/>
            <p:cNvSpPr/>
            <p:nvPr/>
          </p:nvSpPr>
          <p:spPr>
            <a:xfrm>
              <a:off x="552790" y="3673888"/>
              <a:ext cx="3913530" cy="498928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457200" indent="-457200">
                <a:buFont typeface="Arial"/>
                <a:buChar char="•"/>
                <a:defRPr/>
              </a:pPr>
              <a:r>
                <a:rPr lang="en-US" sz="2800" dirty="0" smtClean="0">
                  <a:latin typeface="News Gothic MT"/>
                  <a:cs typeface="News Gothic MT"/>
                </a:rPr>
                <a:t>International scope</a:t>
              </a:r>
            </a:p>
          </p:txBody>
        </p:sp>
        <p:pic>
          <p:nvPicPr>
            <p:cNvPr id="18" name="Picture 17" descr="New Globe.gi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1523" y="3209925"/>
              <a:ext cx="1422400" cy="14295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72202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071" y="5761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272494" y="371935"/>
            <a:ext cx="6594929" cy="10069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en-US" sz="6000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Accessing PubMed</a:t>
            </a:r>
            <a:endParaRPr lang="en-US" sz="6000" i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04923" y="1634510"/>
            <a:ext cx="8200236" cy="1219810"/>
            <a:chOff x="404923" y="1516587"/>
            <a:chExt cx="8200236" cy="1219810"/>
          </a:xfrm>
        </p:grpSpPr>
        <p:sp>
          <p:nvSpPr>
            <p:cNvPr id="12" name="Rectangle 11"/>
            <p:cNvSpPr/>
            <p:nvPr/>
          </p:nvSpPr>
          <p:spPr>
            <a:xfrm>
              <a:off x="404923" y="1970841"/>
              <a:ext cx="6141926" cy="597153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457200" indent="-457200">
                <a:buFont typeface="Arial"/>
                <a:buChar char="•"/>
                <a:defRPr/>
              </a:pPr>
              <a:r>
                <a:rPr lang="en-US" sz="2800" dirty="0" smtClean="0">
                  <a:latin typeface="News Gothic MT"/>
                  <a:cs typeface="News Gothic MT"/>
                </a:rPr>
                <a:t>Freely available over the Internet</a:t>
              </a:r>
            </a:p>
          </p:txBody>
        </p:sp>
        <p:pic>
          <p:nvPicPr>
            <p:cNvPr id="14" name="Picture 13" descr="screen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6359" y="1516587"/>
              <a:ext cx="1828800" cy="1219810"/>
            </a:xfrm>
            <a:prstGeom prst="rect">
              <a:avLst/>
            </a:prstGeom>
            <a:ln w="19050" cmpd="sng">
              <a:solidFill>
                <a:srgbClr val="6699FF"/>
              </a:solidFill>
            </a:ln>
          </p:spPr>
        </p:pic>
      </p:grpSp>
      <p:grpSp>
        <p:nvGrpSpPr>
          <p:cNvPr id="5" name="Group 4"/>
          <p:cNvGrpSpPr/>
          <p:nvPr/>
        </p:nvGrpSpPr>
        <p:grpSpPr>
          <a:xfrm>
            <a:off x="390867" y="3255277"/>
            <a:ext cx="6301127" cy="1224828"/>
            <a:chOff x="390867" y="3155496"/>
            <a:chExt cx="6301127" cy="1224828"/>
          </a:xfrm>
        </p:grpSpPr>
        <p:pic>
          <p:nvPicPr>
            <p:cNvPr id="3" name="Picture 2" descr="Screen Shot 2012-05-23 at 11.28.19 A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6693"/>
            <a:stretch/>
          </p:blipFill>
          <p:spPr>
            <a:xfrm>
              <a:off x="3832589" y="3155496"/>
              <a:ext cx="2859405" cy="1224828"/>
            </a:xfrm>
            <a:prstGeom prst="rect">
              <a:avLst/>
            </a:prstGeom>
            <a:ln w="12700" cmpd="sng">
              <a:solidFill>
                <a:srgbClr val="D9D9D9"/>
              </a:solidFill>
            </a:ln>
          </p:spPr>
        </p:pic>
        <p:sp>
          <p:nvSpPr>
            <p:cNvPr id="15" name="Rectangle 14"/>
            <p:cNvSpPr/>
            <p:nvPr/>
          </p:nvSpPr>
          <p:spPr>
            <a:xfrm>
              <a:off x="390867" y="3468005"/>
              <a:ext cx="3255852" cy="493032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2400" dirty="0" smtClean="0">
                  <a:latin typeface="News Gothic MT"/>
                  <a:cs typeface="News Gothic MT"/>
                </a:rPr>
                <a:t>@ </a:t>
              </a:r>
              <a:r>
                <a:rPr lang="en-US" sz="2400" dirty="0" err="1" smtClean="0">
                  <a:latin typeface="News Gothic MT"/>
                  <a:cs typeface="News Gothic MT"/>
                </a:rPr>
                <a:t>www.pubmed.gov</a:t>
              </a:r>
              <a:endParaRPr lang="en-US" sz="2400" dirty="0" smtClean="0">
                <a:latin typeface="News Gothic MT"/>
                <a:cs typeface="News Gothic MT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04923" y="4794861"/>
            <a:ext cx="8212955" cy="1593342"/>
            <a:chOff x="404923" y="4794861"/>
            <a:chExt cx="8212955" cy="1593342"/>
          </a:xfrm>
        </p:grpSpPr>
        <p:sp>
          <p:nvSpPr>
            <p:cNvPr id="13" name="Rectangle 12"/>
            <p:cNvSpPr/>
            <p:nvPr/>
          </p:nvSpPr>
          <p:spPr>
            <a:xfrm>
              <a:off x="404923" y="5224999"/>
              <a:ext cx="6323355" cy="653143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457200" indent="-457200">
                <a:buFont typeface="Arial"/>
                <a:buChar char="•"/>
                <a:defRPr/>
              </a:pPr>
              <a:r>
                <a:rPr lang="en-US" sz="2800" dirty="0" smtClean="0">
                  <a:latin typeface="News Gothic MT"/>
                  <a:cs typeface="News Gothic MT"/>
                </a:rPr>
                <a:t>Also through library’s home page</a:t>
              </a:r>
            </a:p>
          </p:txBody>
        </p:sp>
        <p:pic>
          <p:nvPicPr>
            <p:cNvPr id="6" name="Picture 5" descr="Screen Shot 2013-09-08 at 10.03.05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8806" y="4794861"/>
              <a:ext cx="1719072" cy="1593342"/>
            </a:xfrm>
            <a:prstGeom prst="rect">
              <a:avLst/>
            </a:prstGeom>
            <a:ln w="28575" cmpd="sng">
              <a:solidFill>
                <a:srgbClr val="CC000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372970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34067" y="616856"/>
            <a:ext cx="8282215" cy="51707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600" i="1" dirty="0" smtClean="0">
                <a:solidFill>
                  <a:schemeClr val="bg1"/>
                </a:solidFill>
                <a:latin typeface="+mj-lt"/>
                <a:cs typeface="Times New Roman"/>
              </a:rPr>
              <a:t>Evidence-Based Practice is guided by thoughtful integration</a:t>
            </a:r>
            <a:endParaRPr lang="en-US" sz="2600" i="1" dirty="0">
              <a:solidFill>
                <a:schemeClr val="bg1"/>
              </a:solidFill>
              <a:latin typeface="+mj-lt"/>
              <a:cs typeface="Times New Roman"/>
            </a:endParaRPr>
          </a:p>
        </p:txBody>
      </p:sp>
      <p:pic>
        <p:nvPicPr>
          <p:cNvPr id="12" name="Picture 11" descr="nyu-hhc-make-15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557" y="2099774"/>
            <a:ext cx="1905000" cy="28702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27000" y="2098504"/>
            <a:ext cx="8917215" cy="3882715"/>
            <a:chOff x="127000" y="2098504"/>
            <a:chExt cx="8917215" cy="3882715"/>
          </a:xfrm>
        </p:grpSpPr>
        <p:pic>
          <p:nvPicPr>
            <p:cNvPr id="13" name="Picture 12" descr="closer2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2" y="2098504"/>
              <a:ext cx="2111375" cy="2871470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127000" y="5473388"/>
              <a:ext cx="8917215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600" i="1" dirty="0" smtClean="0">
                  <a:solidFill>
                    <a:schemeClr val="bg1"/>
                  </a:solidFill>
                </a:rPr>
                <a:t> of the best </a:t>
              </a:r>
              <a:r>
                <a:rPr lang="en-US" sz="2600" i="1" dirty="0">
                  <a:solidFill>
                    <a:schemeClr val="bg1"/>
                  </a:solidFill>
                </a:rPr>
                <a:t>available scientific knowledge with clinical </a:t>
              </a:r>
              <a:r>
                <a:rPr lang="en-US" sz="2600" i="1" dirty="0" smtClean="0">
                  <a:solidFill>
                    <a:schemeClr val="bg1"/>
                  </a:solidFill>
                </a:rPr>
                <a:t>expertise</a:t>
              </a:r>
              <a:r>
                <a:rPr lang="en-US" sz="2700" i="1" dirty="0" smtClean="0">
                  <a:solidFill>
                    <a:schemeClr val="bg1"/>
                  </a:solidFill>
                </a:rPr>
                <a:t>.</a:t>
              </a:r>
              <a:endParaRPr lang="en-US" sz="2700" i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63500" y="90714"/>
            <a:ext cx="8980715" cy="6676572"/>
          </a:xfrm>
          <a:prstGeom prst="rect">
            <a:avLst/>
          </a:prstGeom>
          <a:noFill/>
          <a:ln w="1905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44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378527" y="314592"/>
            <a:ext cx="7486073" cy="624786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dirty="0"/>
              <a:t>2:00-2:10</a:t>
            </a:r>
            <a:r>
              <a:rPr lang="en-US" sz="1600" dirty="0" smtClean="0"/>
              <a:t>		</a:t>
            </a:r>
            <a:r>
              <a:rPr lang="en-US" sz="1600" dirty="0"/>
              <a:t>	</a:t>
            </a:r>
            <a:r>
              <a:rPr lang="en-US" sz="1600" dirty="0" smtClean="0"/>
              <a:t>10 </a:t>
            </a:r>
            <a:r>
              <a:rPr lang="en-US" sz="1600" dirty="0"/>
              <a:t>min.	Welcome/introduction - </a:t>
            </a:r>
            <a:r>
              <a:rPr lang="en-US" sz="1600" i="1" dirty="0"/>
              <a:t>Ann </a:t>
            </a:r>
            <a:r>
              <a:rPr lang="en-US" sz="1600" i="1" dirty="0" err="1"/>
              <a:t>Hagstrom</a:t>
            </a:r>
            <a:endParaRPr lang="en-US" sz="1600" dirty="0"/>
          </a:p>
          <a:p>
            <a:r>
              <a:rPr lang="en-US" sz="1600" dirty="0"/>
              <a:t>		</a:t>
            </a:r>
            <a:r>
              <a:rPr lang="en-US" sz="1600" dirty="0" smtClean="0"/>
              <a:t>				pre</a:t>
            </a:r>
            <a:r>
              <a:rPr lang="en-US" sz="1600" dirty="0"/>
              <a:t>-survey, library cards?, sign-up sheet - </a:t>
            </a:r>
            <a:r>
              <a:rPr lang="en-US" sz="1600" i="1" dirty="0"/>
              <a:t>Peggy</a:t>
            </a:r>
            <a:endParaRPr lang="en-US" sz="1600" dirty="0"/>
          </a:p>
          <a:p>
            <a:r>
              <a:rPr lang="en-US" sz="1600" dirty="0"/>
              <a:t> </a:t>
            </a:r>
          </a:p>
          <a:p>
            <a:r>
              <a:rPr lang="en-US" sz="1600" dirty="0" smtClean="0"/>
              <a:t>2:</a:t>
            </a:r>
            <a:r>
              <a:rPr lang="en-US" sz="1600" dirty="0"/>
              <a:t>10</a:t>
            </a:r>
            <a:r>
              <a:rPr lang="en-US" sz="1600" dirty="0" smtClean="0"/>
              <a:t>-2:</a:t>
            </a:r>
            <a:r>
              <a:rPr lang="en-US" sz="1600" dirty="0"/>
              <a:t>15	</a:t>
            </a:r>
            <a:r>
              <a:rPr lang="en-US" sz="1600" dirty="0" smtClean="0"/>
              <a:t>		5 </a:t>
            </a:r>
            <a:r>
              <a:rPr lang="en-US" sz="1600" dirty="0"/>
              <a:t>min.	</a:t>
            </a:r>
            <a:r>
              <a:rPr lang="en-US" sz="1600" dirty="0" smtClean="0"/>
              <a:t>Tour </a:t>
            </a:r>
            <a:r>
              <a:rPr lang="en-US" sz="1600" dirty="0"/>
              <a:t>library home page:</a:t>
            </a:r>
          </a:p>
          <a:p>
            <a:r>
              <a:rPr lang="en-US" sz="1600" dirty="0"/>
              <a:t>			</a:t>
            </a:r>
            <a:r>
              <a:rPr lang="en-US" sz="1600" dirty="0" smtClean="0"/>
              <a:t>			Ask</a:t>
            </a:r>
            <a:r>
              <a:rPr lang="en-US" sz="1600" dirty="0"/>
              <a:t>-a-Librarian, Guides &amp; Tutorials,</a:t>
            </a:r>
          </a:p>
          <a:p>
            <a:r>
              <a:rPr lang="en-US" sz="1600" dirty="0"/>
              <a:t>			</a:t>
            </a:r>
            <a:r>
              <a:rPr lang="en-US" sz="1600" dirty="0" smtClean="0"/>
              <a:t>			Bibliographic </a:t>
            </a:r>
            <a:r>
              <a:rPr lang="en-US" sz="1600" dirty="0"/>
              <a:t>Tools, APA Tutorial,</a:t>
            </a:r>
          </a:p>
          <a:p>
            <a:r>
              <a:rPr lang="en-US" sz="1600" dirty="0"/>
              <a:t>			</a:t>
            </a:r>
            <a:r>
              <a:rPr lang="en-US" sz="1600" dirty="0" smtClean="0"/>
              <a:t>			</a:t>
            </a:r>
            <a:r>
              <a:rPr lang="en-US" sz="1600" dirty="0" err="1" smtClean="0"/>
              <a:t>SoN</a:t>
            </a:r>
            <a:r>
              <a:rPr lang="en-US" sz="1600" dirty="0" smtClean="0"/>
              <a:t> </a:t>
            </a:r>
            <a:r>
              <a:rPr lang="en-US" sz="1600" dirty="0"/>
              <a:t>Popular Resources, </a:t>
            </a:r>
            <a:r>
              <a:rPr lang="en-US" sz="1600" dirty="0" err="1"/>
              <a:t>TeamViewer</a:t>
            </a:r>
            <a:endParaRPr lang="en-US" sz="1600" dirty="0"/>
          </a:p>
          <a:p>
            <a:r>
              <a:rPr lang="en-US" sz="1600" dirty="0"/>
              <a:t> </a:t>
            </a:r>
          </a:p>
          <a:p>
            <a:r>
              <a:rPr lang="en-US" sz="1600" dirty="0" smtClean="0"/>
              <a:t>2:</a:t>
            </a:r>
            <a:r>
              <a:rPr lang="en-US" sz="1600" dirty="0"/>
              <a:t>15</a:t>
            </a:r>
            <a:r>
              <a:rPr lang="en-US" sz="1600" dirty="0" smtClean="0"/>
              <a:t>-2:</a:t>
            </a:r>
            <a:r>
              <a:rPr lang="en-US" sz="1600" dirty="0"/>
              <a:t>35	</a:t>
            </a:r>
            <a:r>
              <a:rPr lang="en-US" sz="1600" dirty="0" smtClean="0"/>
              <a:t>		20 </a:t>
            </a:r>
            <a:r>
              <a:rPr lang="en-US" sz="1600" dirty="0"/>
              <a:t>min.	CINAHL, Nursing Reference Center- </a:t>
            </a:r>
            <a:r>
              <a:rPr lang="en-US" sz="1600" i="1" dirty="0"/>
              <a:t>Peggy</a:t>
            </a:r>
            <a:endParaRPr lang="en-US" sz="1600" dirty="0"/>
          </a:p>
          <a:p>
            <a:endParaRPr lang="en-US" sz="1600" dirty="0" smtClean="0"/>
          </a:p>
          <a:p>
            <a:r>
              <a:rPr lang="en-US" sz="1600" dirty="0"/>
              <a:t> </a:t>
            </a:r>
          </a:p>
          <a:p>
            <a:r>
              <a:rPr lang="en-US" sz="1600" dirty="0" smtClean="0"/>
              <a:t>2:</a:t>
            </a:r>
            <a:r>
              <a:rPr lang="en-US" sz="1600" dirty="0"/>
              <a:t>35</a:t>
            </a:r>
            <a:r>
              <a:rPr lang="en-US" sz="1600" dirty="0" smtClean="0"/>
              <a:t>-2:</a:t>
            </a:r>
            <a:r>
              <a:rPr lang="en-US" sz="1600" dirty="0"/>
              <a:t>45		</a:t>
            </a:r>
            <a:r>
              <a:rPr lang="en-US" sz="1600" dirty="0" smtClean="0"/>
              <a:t>	10 </a:t>
            </a:r>
            <a:r>
              <a:rPr lang="en-US" sz="1600" dirty="0"/>
              <a:t>min. 	PubMed Clinical Queries, Gold Rush</a:t>
            </a:r>
          </a:p>
          <a:p>
            <a:r>
              <a:rPr lang="en-US" sz="1600" dirty="0" smtClean="0"/>
              <a:t>	</a:t>
            </a:r>
            <a:r>
              <a:rPr lang="en-US" sz="1600" dirty="0"/>
              <a:t>					mention Micromedex, Natural Standards – </a:t>
            </a:r>
            <a:r>
              <a:rPr lang="en-US" sz="1600" i="1" dirty="0"/>
              <a:t>Peggy</a:t>
            </a:r>
            <a:endParaRPr lang="en-US" sz="1600" dirty="0"/>
          </a:p>
          <a:p>
            <a:r>
              <a:rPr lang="en-US" sz="1600" dirty="0"/>
              <a:t> </a:t>
            </a:r>
          </a:p>
          <a:p>
            <a:r>
              <a:rPr lang="en-US" sz="1600" dirty="0" smtClean="0"/>
              <a:t>2:</a:t>
            </a:r>
            <a:r>
              <a:rPr lang="en-US" sz="1600" dirty="0"/>
              <a:t>45</a:t>
            </a:r>
            <a:r>
              <a:rPr lang="en-US" sz="1600" dirty="0" smtClean="0"/>
              <a:t>-2:</a:t>
            </a:r>
            <a:r>
              <a:rPr lang="en-US" sz="1600" dirty="0"/>
              <a:t>55		</a:t>
            </a:r>
            <a:r>
              <a:rPr lang="en-US" sz="1600" dirty="0" smtClean="0"/>
              <a:t>	10 </a:t>
            </a:r>
            <a:r>
              <a:rPr lang="en-US" sz="1600" dirty="0"/>
              <a:t>min.	Search Strategy Worksheet example </a:t>
            </a:r>
          </a:p>
          <a:p>
            <a:r>
              <a:rPr lang="en-US" sz="1600" dirty="0" smtClean="0"/>
              <a:t>	</a:t>
            </a:r>
            <a:r>
              <a:rPr lang="en-US" sz="1600" dirty="0"/>
              <a:t>					Boolean Logic, Subheadings - </a:t>
            </a:r>
            <a:r>
              <a:rPr lang="en-US" sz="1600" i="1" dirty="0"/>
              <a:t>Peggy</a:t>
            </a:r>
            <a:endParaRPr lang="en-US" sz="1600" dirty="0"/>
          </a:p>
          <a:p>
            <a:r>
              <a:rPr lang="en-US" sz="1600" i="1" dirty="0"/>
              <a:t> </a:t>
            </a:r>
            <a:endParaRPr lang="en-US" sz="1600" dirty="0"/>
          </a:p>
          <a:p>
            <a:r>
              <a:rPr lang="en-US" sz="1600" dirty="0" smtClean="0"/>
              <a:t>2:</a:t>
            </a:r>
            <a:r>
              <a:rPr lang="en-US" sz="1600" dirty="0"/>
              <a:t>55-</a:t>
            </a:r>
            <a:r>
              <a:rPr lang="en-US" sz="1600" dirty="0" smtClean="0"/>
              <a:t>13:</a:t>
            </a:r>
            <a:r>
              <a:rPr lang="en-US" sz="1600" dirty="0"/>
              <a:t>00		</a:t>
            </a:r>
            <a:r>
              <a:rPr lang="en-US" sz="1600" dirty="0" smtClean="0"/>
              <a:t>	5 </a:t>
            </a:r>
            <a:r>
              <a:rPr lang="en-US" sz="1600" dirty="0"/>
              <a:t>min.	</a:t>
            </a:r>
            <a:r>
              <a:rPr lang="en-US" sz="1600" dirty="0" smtClean="0"/>
              <a:t>Break </a:t>
            </a:r>
            <a:endParaRPr lang="en-US" sz="1600" dirty="0"/>
          </a:p>
          <a:p>
            <a:endParaRPr lang="en-US" sz="1600" i="1" dirty="0" smtClean="0"/>
          </a:p>
          <a:p>
            <a:r>
              <a:rPr lang="en-US" sz="1600" i="1" dirty="0"/>
              <a:t> </a:t>
            </a:r>
            <a:endParaRPr lang="en-US" sz="1600" dirty="0"/>
          </a:p>
          <a:p>
            <a:r>
              <a:rPr lang="en-US" sz="1600" dirty="0" smtClean="0"/>
              <a:t>3:</a:t>
            </a:r>
            <a:r>
              <a:rPr lang="en-US" sz="1600" dirty="0"/>
              <a:t>00</a:t>
            </a:r>
            <a:r>
              <a:rPr lang="en-US" sz="1600" dirty="0" smtClean="0"/>
              <a:t>-3:</a:t>
            </a:r>
            <a:r>
              <a:rPr lang="en-US" sz="1600" dirty="0"/>
              <a:t>45		</a:t>
            </a:r>
            <a:r>
              <a:rPr lang="en-US" sz="1600" dirty="0" smtClean="0"/>
              <a:t>	45 </a:t>
            </a:r>
            <a:r>
              <a:rPr lang="en-US" sz="1600" dirty="0"/>
              <a:t>min.	PICO Question Hands-on Searching </a:t>
            </a:r>
            <a:r>
              <a:rPr lang="en-US" sz="1600" dirty="0" smtClean="0"/>
              <a:t>– </a:t>
            </a:r>
            <a:r>
              <a:rPr lang="en-US" sz="1600" i="1" dirty="0"/>
              <a:t>Class</a:t>
            </a:r>
            <a:endParaRPr lang="en-US" sz="1600" dirty="0"/>
          </a:p>
          <a:p>
            <a:endParaRPr lang="en-US" sz="1600" dirty="0" smtClean="0"/>
          </a:p>
          <a:p>
            <a:r>
              <a:rPr lang="en-US" sz="1600" dirty="0"/>
              <a:t> </a:t>
            </a:r>
          </a:p>
          <a:p>
            <a:r>
              <a:rPr lang="en-US" sz="1600" dirty="0" smtClean="0"/>
              <a:t>3:</a:t>
            </a:r>
            <a:r>
              <a:rPr lang="en-US" sz="1600" dirty="0"/>
              <a:t>45</a:t>
            </a:r>
            <a:r>
              <a:rPr lang="en-US" sz="1600" dirty="0" smtClean="0"/>
              <a:t>-3:50</a:t>
            </a:r>
            <a:r>
              <a:rPr lang="en-US" sz="1600" dirty="0"/>
              <a:t>		 </a:t>
            </a:r>
            <a:r>
              <a:rPr lang="en-US" sz="1600" dirty="0" smtClean="0"/>
              <a:t>	 </a:t>
            </a:r>
            <a:r>
              <a:rPr lang="en-US" sz="1600" dirty="0"/>
              <a:t>5 min.	Evaluations  / Tell them status of library cards </a:t>
            </a:r>
            <a:r>
              <a:rPr lang="en-US" sz="1600" dirty="0" smtClean="0"/>
              <a:t>– </a:t>
            </a:r>
            <a:r>
              <a:rPr lang="en-US" sz="1600" i="1" dirty="0" smtClean="0"/>
              <a:t>Peggy</a:t>
            </a:r>
          </a:p>
          <a:p>
            <a:endParaRPr lang="en-US" sz="1600" dirty="0"/>
          </a:p>
        </p:txBody>
      </p:sp>
      <p:sp>
        <p:nvSpPr>
          <p:cNvPr id="3" name="Rectangle 2"/>
          <p:cNvSpPr/>
          <p:nvPr/>
        </p:nvSpPr>
        <p:spPr>
          <a:xfrm>
            <a:off x="228600" y="162192"/>
            <a:ext cx="914400" cy="624786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5400" dirty="0" smtClean="0"/>
              <a:t>A</a:t>
            </a:r>
          </a:p>
          <a:p>
            <a:pPr algn="ctr">
              <a:lnSpc>
                <a:spcPct val="120000"/>
              </a:lnSpc>
            </a:pPr>
            <a:r>
              <a:rPr lang="en-US" sz="5400" dirty="0" smtClean="0"/>
              <a:t>G</a:t>
            </a:r>
          </a:p>
          <a:p>
            <a:pPr algn="ctr">
              <a:lnSpc>
                <a:spcPct val="120000"/>
              </a:lnSpc>
            </a:pPr>
            <a:r>
              <a:rPr lang="en-US" sz="5400" dirty="0" smtClean="0"/>
              <a:t>E</a:t>
            </a:r>
          </a:p>
          <a:p>
            <a:pPr algn="ctr">
              <a:lnSpc>
                <a:spcPct val="120000"/>
              </a:lnSpc>
            </a:pPr>
            <a:r>
              <a:rPr lang="en-US" sz="5400" dirty="0" smtClean="0"/>
              <a:t>N</a:t>
            </a:r>
          </a:p>
          <a:p>
            <a:pPr algn="ctr">
              <a:lnSpc>
                <a:spcPct val="120000"/>
              </a:lnSpc>
            </a:pPr>
            <a:r>
              <a:rPr lang="en-US" sz="5400" dirty="0" smtClean="0"/>
              <a:t>D</a:t>
            </a:r>
          </a:p>
          <a:p>
            <a:pPr algn="ctr">
              <a:lnSpc>
                <a:spcPct val="120000"/>
              </a:lnSpc>
            </a:pPr>
            <a:r>
              <a:rPr lang="en-US" sz="5400" dirty="0"/>
              <a:t>A</a:t>
            </a:r>
          </a:p>
        </p:txBody>
      </p:sp>
      <p:sp>
        <p:nvSpPr>
          <p:cNvPr id="5" name="Rectangle 4"/>
          <p:cNvSpPr/>
          <p:nvPr/>
        </p:nvSpPr>
        <p:spPr>
          <a:xfrm>
            <a:off x="4105116" y="4428759"/>
            <a:ext cx="743856" cy="401637"/>
          </a:xfrm>
          <a:prstGeom prst="rect">
            <a:avLst/>
          </a:prstGeom>
          <a:noFill/>
          <a:ln w="57150" cmpd="sng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872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58825" y="1897143"/>
            <a:ext cx="7620000" cy="635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600" dirty="0" smtClean="0">
                <a:latin typeface="News Gothic MT"/>
                <a:cs typeface="News Gothic MT"/>
              </a:rPr>
              <a:t>tool that searches for evidence-based literature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81428" y="272137"/>
            <a:ext cx="8790214" cy="879931"/>
            <a:chOff x="181428" y="208640"/>
            <a:chExt cx="8790214" cy="879931"/>
          </a:xfrm>
        </p:grpSpPr>
        <p:sp>
          <p:nvSpPr>
            <p:cNvPr id="13" name="Rectangle 12"/>
            <p:cNvSpPr/>
            <p:nvPr/>
          </p:nvSpPr>
          <p:spPr>
            <a:xfrm>
              <a:off x="1106718" y="326488"/>
              <a:ext cx="6948714" cy="671296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48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rPr>
                <a:t>PubMed’s Clinical Queries</a:t>
              </a:r>
              <a:endParaRPr lang="en-US" sz="4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81428" y="208640"/>
              <a:ext cx="8790214" cy="879931"/>
            </a:xfrm>
            <a:prstGeom prst="rect">
              <a:avLst/>
            </a:prstGeom>
            <a:noFill/>
            <a:ln w="28575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 descr="Screen Shot 2012-05-23 at 3.01.2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45" y="3016586"/>
            <a:ext cx="8493760" cy="2771648"/>
          </a:xfrm>
          <a:prstGeom prst="rect">
            <a:avLst/>
          </a:prstGeom>
          <a:ln w="38100" cmpd="sng">
            <a:solidFill>
              <a:srgbClr val="99CC66"/>
            </a:solidFill>
          </a:ln>
        </p:spPr>
      </p:pic>
    </p:spTree>
    <p:extLst>
      <p:ext uri="{BB962C8B-B14F-4D97-AF65-F5344CB8AC3E}">
        <p14:creationId xmlns:p14="http://schemas.microsoft.com/office/powerpoint/2010/main" val="2561445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333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1044982" y="1300373"/>
            <a:ext cx="2476862" cy="2325014"/>
            <a:chOff x="999627" y="1602915"/>
            <a:chExt cx="2476862" cy="2325014"/>
          </a:xfrm>
        </p:grpSpPr>
        <p:sp>
          <p:nvSpPr>
            <p:cNvPr id="26" name="Rectangle 25"/>
            <p:cNvSpPr/>
            <p:nvPr/>
          </p:nvSpPr>
          <p:spPr>
            <a:xfrm>
              <a:off x="999627" y="3564688"/>
              <a:ext cx="2476862" cy="363241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rgbClr val="FF799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sz="2000" dirty="0" smtClean="0">
                  <a:solidFill>
                    <a:srgbClr val="FF7999"/>
                  </a:solidFill>
                </a:rPr>
                <a:t>Diagnosis</a:t>
              </a:r>
              <a:endParaRPr lang="en-US" sz="2000" dirty="0">
                <a:solidFill>
                  <a:srgbClr val="FF7999"/>
                </a:solidFill>
              </a:endParaRPr>
            </a:p>
          </p:txBody>
        </p:sp>
        <p:pic>
          <p:nvPicPr>
            <p:cNvPr id="27" name="Picture 26" descr="concerned-wo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698" y="1602915"/>
              <a:ext cx="2458720" cy="1944624"/>
            </a:xfrm>
            <a:prstGeom prst="rect">
              <a:avLst/>
            </a:prstGeom>
            <a:ln w="28575" cmpd="sng">
              <a:solidFill>
                <a:srgbClr val="FF7999"/>
              </a:solidFill>
            </a:ln>
          </p:spPr>
        </p:pic>
      </p:grpSp>
      <p:grpSp>
        <p:nvGrpSpPr>
          <p:cNvPr id="28" name="Group 27"/>
          <p:cNvGrpSpPr/>
          <p:nvPr/>
        </p:nvGrpSpPr>
        <p:grpSpPr>
          <a:xfrm>
            <a:off x="5497409" y="1300372"/>
            <a:ext cx="2694098" cy="2325015"/>
            <a:chOff x="3565189" y="1602915"/>
            <a:chExt cx="2694098" cy="2325015"/>
          </a:xfrm>
        </p:grpSpPr>
        <p:pic>
          <p:nvPicPr>
            <p:cNvPr id="29" name="Picture 28" descr="050131-F-1936B-008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4260" y="1602915"/>
              <a:ext cx="2671572" cy="1955292"/>
            </a:xfrm>
            <a:prstGeom prst="rect">
              <a:avLst/>
            </a:prstGeom>
            <a:ln w="28575" cmpd="sng">
              <a:solidFill>
                <a:srgbClr val="0066CC"/>
              </a:solidFill>
            </a:ln>
          </p:spPr>
        </p:pic>
        <p:sp>
          <p:nvSpPr>
            <p:cNvPr id="30" name="Rectangle 29"/>
            <p:cNvSpPr/>
            <p:nvPr/>
          </p:nvSpPr>
          <p:spPr>
            <a:xfrm>
              <a:off x="3565189" y="3565626"/>
              <a:ext cx="2694098" cy="362304"/>
            </a:xfrm>
            <a:prstGeom prst="rect">
              <a:avLst/>
            </a:prstGeom>
            <a:solidFill>
              <a:srgbClr val="FFFFFF"/>
            </a:solidFill>
            <a:ln w="28575" cmpd="sng">
              <a:solidFill>
                <a:srgbClr val="0053C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sz="2000" dirty="0" smtClean="0">
                  <a:solidFill>
                    <a:srgbClr val="0066CC"/>
                  </a:solidFill>
                </a:rPr>
                <a:t>Therapy</a:t>
              </a:r>
              <a:endParaRPr lang="en-US" sz="2000" dirty="0">
                <a:solidFill>
                  <a:srgbClr val="0066CC"/>
                </a:solidFill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815063" y="4254311"/>
            <a:ext cx="2939147" cy="2329610"/>
            <a:chOff x="852711" y="4091025"/>
            <a:chExt cx="2939147" cy="2329610"/>
          </a:xfrm>
        </p:grpSpPr>
        <p:pic>
          <p:nvPicPr>
            <p:cNvPr id="32" name="Picture 31" descr="_MG_4523_resize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779" y="4091025"/>
              <a:ext cx="2906573" cy="1934688"/>
            </a:xfrm>
            <a:prstGeom prst="rect">
              <a:avLst/>
            </a:prstGeom>
            <a:ln w="28575" cmpd="sng">
              <a:solidFill>
                <a:srgbClr val="6633CC"/>
              </a:solidFill>
            </a:ln>
          </p:spPr>
        </p:pic>
        <p:sp>
          <p:nvSpPr>
            <p:cNvPr id="33" name="Rectangle 32"/>
            <p:cNvSpPr/>
            <p:nvPr/>
          </p:nvSpPr>
          <p:spPr>
            <a:xfrm>
              <a:off x="852711" y="6042023"/>
              <a:ext cx="2939147" cy="378612"/>
            </a:xfrm>
            <a:prstGeom prst="rect">
              <a:avLst/>
            </a:prstGeom>
            <a:solidFill>
              <a:srgbClr val="FFFFFF"/>
            </a:solidFill>
            <a:ln w="28575" cmpd="sng">
              <a:solidFill>
                <a:srgbClr val="6633C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sz="2000" dirty="0" smtClean="0">
                  <a:solidFill>
                    <a:srgbClr val="6633CC"/>
                  </a:solidFill>
                </a:rPr>
                <a:t>Etiology </a:t>
              </a:r>
              <a:r>
                <a:rPr lang="en-US" i="1" dirty="0" smtClean="0">
                  <a:solidFill>
                    <a:srgbClr val="6633CC"/>
                  </a:solidFill>
                </a:rPr>
                <a:t>(cause)</a:t>
              </a:r>
              <a:endParaRPr lang="en-US" i="1" dirty="0">
                <a:solidFill>
                  <a:srgbClr val="6633CC"/>
                </a:solidFill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699728" y="4424346"/>
            <a:ext cx="4169592" cy="2041384"/>
            <a:chOff x="4699002" y="3746232"/>
            <a:chExt cx="4169592" cy="2041384"/>
          </a:xfrm>
        </p:grpSpPr>
        <p:sp>
          <p:nvSpPr>
            <p:cNvPr id="34" name="Rectangle 33"/>
            <p:cNvSpPr/>
            <p:nvPr/>
          </p:nvSpPr>
          <p:spPr>
            <a:xfrm>
              <a:off x="4699002" y="5334988"/>
              <a:ext cx="4169591" cy="452628"/>
            </a:xfrm>
            <a:prstGeom prst="rect">
              <a:avLst/>
            </a:prstGeom>
            <a:solidFill>
              <a:srgbClr val="FFFFFF"/>
            </a:solidFill>
            <a:ln w="19050" cmpd="sng">
              <a:solidFill>
                <a:srgbClr val="00CC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rgbClr val="00CC00"/>
                  </a:solidFill>
                </a:rPr>
                <a:t>Prognosis </a:t>
              </a:r>
              <a:r>
                <a:rPr lang="en-US" sz="1600" i="1" dirty="0" smtClean="0">
                  <a:solidFill>
                    <a:srgbClr val="00CC00"/>
                  </a:solidFill>
                </a:rPr>
                <a:t>(prediction of probable outcome)</a:t>
              </a:r>
              <a:endParaRPr lang="en-US" sz="1600" i="1" dirty="0">
                <a:solidFill>
                  <a:srgbClr val="00CC00"/>
                </a:solidFill>
              </a:endParaRPr>
            </a:p>
          </p:txBody>
        </p:sp>
        <p:pic>
          <p:nvPicPr>
            <p:cNvPr id="35" name="Picture 34" descr="LD-inside2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8074" y="3746232"/>
              <a:ext cx="4160520" cy="1584198"/>
            </a:xfrm>
            <a:prstGeom prst="rect">
              <a:avLst/>
            </a:prstGeom>
            <a:ln w="19050" cmpd="sng">
              <a:solidFill>
                <a:srgbClr val="00CC00"/>
              </a:solidFill>
            </a:ln>
          </p:spPr>
        </p:pic>
      </p:grpSp>
      <p:grpSp>
        <p:nvGrpSpPr>
          <p:cNvPr id="4" name="Group 3"/>
          <p:cNvGrpSpPr/>
          <p:nvPr/>
        </p:nvGrpSpPr>
        <p:grpSpPr>
          <a:xfrm>
            <a:off x="94297" y="99787"/>
            <a:ext cx="8940845" cy="752930"/>
            <a:chOff x="94297" y="99787"/>
            <a:chExt cx="8940845" cy="752930"/>
          </a:xfrm>
        </p:grpSpPr>
        <p:sp>
          <p:nvSpPr>
            <p:cNvPr id="14" name="Rectangle 13"/>
            <p:cNvSpPr/>
            <p:nvPr/>
          </p:nvSpPr>
          <p:spPr>
            <a:xfrm>
              <a:off x="1170220" y="145136"/>
              <a:ext cx="6821715" cy="671296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40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rPr>
                <a:t>Clinical Queries Searchable by:</a:t>
              </a:r>
              <a:endParaRPr lang="en-US" sz="4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94297" y="99787"/>
              <a:ext cx="8940845" cy="752930"/>
            </a:xfrm>
            <a:prstGeom prst="rect">
              <a:avLst/>
            </a:prstGeom>
            <a:noFill/>
            <a:ln w="28575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5895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333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1044982" y="1300373"/>
            <a:ext cx="2476862" cy="2325014"/>
            <a:chOff x="999627" y="1602915"/>
            <a:chExt cx="2476862" cy="2325014"/>
          </a:xfrm>
        </p:grpSpPr>
        <p:sp>
          <p:nvSpPr>
            <p:cNvPr id="26" name="Rectangle 25"/>
            <p:cNvSpPr/>
            <p:nvPr/>
          </p:nvSpPr>
          <p:spPr>
            <a:xfrm>
              <a:off x="999627" y="3564688"/>
              <a:ext cx="2476862" cy="363241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rgbClr val="FF799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sz="2000" dirty="0" smtClean="0">
                  <a:solidFill>
                    <a:srgbClr val="FF7999"/>
                  </a:solidFill>
                </a:rPr>
                <a:t>Diagnosis</a:t>
              </a:r>
              <a:endParaRPr lang="en-US" sz="2000" dirty="0">
                <a:solidFill>
                  <a:srgbClr val="FF7999"/>
                </a:solidFill>
              </a:endParaRPr>
            </a:p>
          </p:txBody>
        </p:sp>
        <p:pic>
          <p:nvPicPr>
            <p:cNvPr id="27" name="Picture 26" descr="concerned-wo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698" y="1602915"/>
              <a:ext cx="2458720" cy="1944624"/>
            </a:xfrm>
            <a:prstGeom prst="rect">
              <a:avLst/>
            </a:prstGeom>
            <a:ln w="28575" cmpd="sng">
              <a:solidFill>
                <a:srgbClr val="FF7999"/>
              </a:solidFill>
            </a:ln>
          </p:spPr>
        </p:pic>
      </p:grpSp>
      <p:grpSp>
        <p:nvGrpSpPr>
          <p:cNvPr id="28" name="Group 27"/>
          <p:cNvGrpSpPr/>
          <p:nvPr/>
        </p:nvGrpSpPr>
        <p:grpSpPr>
          <a:xfrm>
            <a:off x="5497409" y="1300372"/>
            <a:ext cx="2694098" cy="2325015"/>
            <a:chOff x="3565189" y="1602915"/>
            <a:chExt cx="2694098" cy="2325015"/>
          </a:xfrm>
        </p:grpSpPr>
        <p:pic>
          <p:nvPicPr>
            <p:cNvPr id="29" name="Picture 28" descr="050131-F-1936B-008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4260" y="1602915"/>
              <a:ext cx="2671572" cy="1955292"/>
            </a:xfrm>
            <a:prstGeom prst="rect">
              <a:avLst/>
            </a:prstGeom>
            <a:ln w="28575" cmpd="sng">
              <a:solidFill>
                <a:srgbClr val="0066CC"/>
              </a:solidFill>
            </a:ln>
          </p:spPr>
        </p:pic>
        <p:sp>
          <p:nvSpPr>
            <p:cNvPr id="30" name="Rectangle 29"/>
            <p:cNvSpPr/>
            <p:nvPr/>
          </p:nvSpPr>
          <p:spPr>
            <a:xfrm>
              <a:off x="3565189" y="3565626"/>
              <a:ext cx="2694098" cy="362304"/>
            </a:xfrm>
            <a:prstGeom prst="rect">
              <a:avLst/>
            </a:prstGeom>
            <a:solidFill>
              <a:srgbClr val="FFFFFF"/>
            </a:solidFill>
            <a:ln w="28575" cmpd="sng">
              <a:solidFill>
                <a:srgbClr val="0053C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sz="2000" dirty="0" smtClean="0">
                  <a:solidFill>
                    <a:srgbClr val="0066CC"/>
                  </a:solidFill>
                </a:rPr>
                <a:t>Therapy</a:t>
              </a:r>
              <a:endParaRPr lang="en-US" sz="2000" dirty="0">
                <a:solidFill>
                  <a:srgbClr val="0066CC"/>
                </a:solidFill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815063" y="4254311"/>
            <a:ext cx="2939147" cy="2329610"/>
            <a:chOff x="852711" y="4091025"/>
            <a:chExt cx="2939147" cy="2329610"/>
          </a:xfrm>
        </p:grpSpPr>
        <p:pic>
          <p:nvPicPr>
            <p:cNvPr id="32" name="Picture 31" descr="_MG_4523_resize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779" y="4091025"/>
              <a:ext cx="2906573" cy="1934688"/>
            </a:xfrm>
            <a:prstGeom prst="rect">
              <a:avLst/>
            </a:prstGeom>
            <a:ln w="28575" cmpd="sng">
              <a:solidFill>
                <a:srgbClr val="6633CC"/>
              </a:solidFill>
            </a:ln>
          </p:spPr>
        </p:pic>
        <p:sp>
          <p:nvSpPr>
            <p:cNvPr id="33" name="Rectangle 32"/>
            <p:cNvSpPr/>
            <p:nvPr/>
          </p:nvSpPr>
          <p:spPr>
            <a:xfrm>
              <a:off x="852711" y="6042023"/>
              <a:ext cx="2939147" cy="378612"/>
            </a:xfrm>
            <a:prstGeom prst="rect">
              <a:avLst/>
            </a:prstGeom>
            <a:solidFill>
              <a:srgbClr val="FFFFFF"/>
            </a:solidFill>
            <a:ln w="28575" cmpd="sng">
              <a:solidFill>
                <a:srgbClr val="6633C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sz="2000" dirty="0" smtClean="0">
                  <a:solidFill>
                    <a:srgbClr val="6633CC"/>
                  </a:solidFill>
                </a:rPr>
                <a:t>Etiology </a:t>
              </a:r>
              <a:r>
                <a:rPr lang="en-US" i="1" dirty="0" smtClean="0">
                  <a:solidFill>
                    <a:srgbClr val="6633CC"/>
                  </a:solidFill>
                </a:rPr>
                <a:t>(cause)</a:t>
              </a:r>
              <a:endParaRPr lang="en-US" i="1" dirty="0">
                <a:solidFill>
                  <a:srgbClr val="6633CC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645298" y="4397131"/>
            <a:ext cx="4169592" cy="2041384"/>
            <a:chOff x="4645298" y="4397131"/>
            <a:chExt cx="4169592" cy="2041384"/>
          </a:xfrm>
        </p:grpSpPr>
        <p:sp>
          <p:nvSpPr>
            <p:cNvPr id="34" name="Rectangle 33"/>
            <p:cNvSpPr/>
            <p:nvPr/>
          </p:nvSpPr>
          <p:spPr>
            <a:xfrm>
              <a:off x="4645298" y="5985887"/>
              <a:ext cx="4169592" cy="452628"/>
            </a:xfrm>
            <a:prstGeom prst="rect">
              <a:avLst/>
            </a:prstGeom>
            <a:solidFill>
              <a:srgbClr val="FFFFFF"/>
            </a:solidFill>
            <a:ln w="19050" cmpd="sng">
              <a:solidFill>
                <a:srgbClr val="00CC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rgbClr val="00CC00"/>
                  </a:solidFill>
                </a:rPr>
                <a:t>Prognosis </a:t>
              </a:r>
              <a:r>
                <a:rPr lang="en-US" sz="1600" i="1" dirty="0" smtClean="0">
                  <a:solidFill>
                    <a:srgbClr val="00CC00"/>
                  </a:solidFill>
                </a:rPr>
                <a:t>(prediction of probable outcome)</a:t>
              </a:r>
              <a:endParaRPr lang="en-US" sz="1600" i="1" dirty="0">
                <a:solidFill>
                  <a:srgbClr val="00CC00"/>
                </a:solidFill>
              </a:endParaRPr>
            </a:p>
          </p:txBody>
        </p:sp>
        <p:pic>
          <p:nvPicPr>
            <p:cNvPr id="35" name="Picture 34" descr="LD-inside2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5299" y="4397131"/>
              <a:ext cx="4160520" cy="1584198"/>
            </a:xfrm>
            <a:prstGeom prst="rect">
              <a:avLst/>
            </a:prstGeom>
            <a:ln w="19050" cmpd="sng">
              <a:solidFill>
                <a:srgbClr val="00CC00"/>
              </a:solidFill>
            </a:ln>
          </p:spPr>
        </p:pic>
      </p:grpSp>
      <p:grpSp>
        <p:nvGrpSpPr>
          <p:cNvPr id="5" name="Group 4"/>
          <p:cNvGrpSpPr/>
          <p:nvPr/>
        </p:nvGrpSpPr>
        <p:grpSpPr>
          <a:xfrm>
            <a:off x="94297" y="99787"/>
            <a:ext cx="8940845" cy="752930"/>
            <a:chOff x="94297" y="99787"/>
            <a:chExt cx="8940845" cy="752930"/>
          </a:xfrm>
        </p:grpSpPr>
        <p:sp>
          <p:nvSpPr>
            <p:cNvPr id="14" name="Rectangle 13"/>
            <p:cNvSpPr/>
            <p:nvPr/>
          </p:nvSpPr>
          <p:spPr>
            <a:xfrm>
              <a:off x="1170220" y="145136"/>
              <a:ext cx="6821715" cy="671296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40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rPr>
                <a:t>Clinical Queries Searchable by:</a:t>
              </a:r>
              <a:endParaRPr lang="en-US" sz="4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94297" y="99787"/>
              <a:ext cx="8940845" cy="752930"/>
            </a:xfrm>
            <a:prstGeom prst="rect">
              <a:avLst/>
            </a:prstGeom>
            <a:noFill/>
            <a:ln w="28575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52159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81428" y="1334714"/>
            <a:ext cx="8790213" cy="635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300" dirty="0" smtClean="0">
                <a:latin typeface="News Gothic MT"/>
                <a:cs typeface="News Gothic MT"/>
              </a:rPr>
              <a:t>uses pre-formulated search strategies with a keyword search</a:t>
            </a:r>
          </a:p>
        </p:txBody>
      </p:sp>
      <p:pic>
        <p:nvPicPr>
          <p:cNvPr id="2" name="Picture 1" descr="Screen Shot 2012-05-23 at 2.41.4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474" y="2282070"/>
            <a:ext cx="5870702" cy="4213352"/>
          </a:xfrm>
          <a:prstGeom prst="rect">
            <a:avLst/>
          </a:prstGeom>
          <a:ln w="28575" cmpd="sng">
            <a:solidFill>
              <a:srgbClr val="3366FF"/>
            </a:solidFill>
          </a:ln>
        </p:spPr>
      </p:pic>
      <p:grpSp>
        <p:nvGrpSpPr>
          <p:cNvPr id="3" name="Group 2"/>
          <p:cNvGrpSpPr/>
          <p:nvPr/>
        </p:nvGrpSpPr>
        <p:grpSpPr>
          <a:xfrm>
            <a:off x="181428" y="208640"/>
            <a:ext cx="8790214" cy="879931"/>
            <a:chOff x="181428" y="208640"/>
            <a:chExt cx="8790214" cy="879931"/>
          </a:xfrm>
        </p:grpSpPr>
        <p:sp>
          <p:nvSpPr>
            <p:cNvPr id="13" name="Rectangle 12"/>
            <p:cNvSpPr/>
            <p:nvPr/>
          </p:nvSpPr>
          <p:spPr>
            <a:xfrm>
              <a:off x="1106718" y="326488"/>
              <a:ext cx="6948714" cy="671296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48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rPr>
                <a:t>PubMed’s Clinical Queries</a:t>
              </a:r>
              <a:endParaRPr lang="en-US" sz="4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81428" y="208640"/>
              <a:ext cx="8790214" cy="879931"/>
            </a:xfrm>
            <a:prstGeom prst="rect">
              <a:avLst/>
            </a:prstGeom>
            <a:noFill/>
            <a:ln w="28575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 3"/>
          <p:cNvSpPr/>
          <p:nvPr/>
        </p:nvSpPr>
        <p:spPr>
          <a:xfrm>
            <a:off x="1678216" y="2884711"/>
            <a:ext cx="5771533" cy="843644"/>
          </a:xfrm>
          <a:prstGeom prst="rect">
            <a:avLst/>
          </a:prstGeom>
          <a:noFill/>
          <a:ln w="38100" cmpd="sng">
            <a:solidFill>
              <a:srgbClr val="FF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113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500" dirty="0">
              <a:solidFill>
                <a:srgbClr val="00FFFF"/>
              </a:solidFill>
              <a:latin typeface="Book Antiqua" charset="0"/>
              <a:ea typeface="ＭＳ Ｐゴシック" charset="-128"/>
              <a:cs typeface="ＭＳ Ｐゴシック" charset="-128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500" dirty="0">
              <a:solidFill>
                <a:srgbClr val="00FFFF"/>
              </a:solidFill>
              <a:latin typeface="Book Antiqua" charset="0"/>
              <a:ea typeface="ＭＳ Ｐゴシック" charset="-128"/>
              <a:cs typeface="ＭＳ Ｐゴシック" charset="-128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500" dirty="0">
              <a:solidFill>
                <a:srgbClr val="00FFFF"/>
              </a:solidFill>
              <a:latin typeface="Book Antiqua" charset="0"/>
              <a:ea typeface="ＭＳ Ｐゴシック" charset="-128"/>
              <a:cs typeface="ＭＳ Ｐゴシック" charset="-128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500" dirty="0">
              <a:solidFill>
                <a:srgbClr val="00FFFF"/>
              </a:solidFill>
              <a:latin typeface="Book Antiqua" charset="0"/>
              <a:ea typeface="ＭＳ Ｐゴシック" charset="-128"/>
              <a:cs typeface="ＭＳ Ｐゴシック" charset="-128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500" dirty="0">
              <a:solidFill>
                <a:srgbClr val="00FFFF"/>
              </a:solidFill>
              <a:latin typeface="Book Antiqua" charset="0"/>
              <a:ea typeface="ＭＳ Ｐゴシック" charset="-128"/>
              <a:cs typeface="ＭＳ Ｐゴシック" charset="-128"/>
            </a:endParaRPr>
          </a:p>
          <a:p>
            <a:pPr defTabSz="9144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dirty="0">
                <a:solidFill>
                  <a:srgbClr val="FFFFFF"/>
                </a:solidFill>
                <a:latin typeface="Verdana" charset="0"/>
                <a:ea typeface="Verdana" charset="0"/>
                <a:cs typeface="Verdana" charset="0"/>
              </a:rPr>
              <a:t>   </a:t>
            </a:r>
            <a:endParaRPr lang="en-US" sz="2800" dirty="0">
              <a:solidFill>
                <a:srgbClr val="FFFFFF"/>
              </a:solidFill>
              <a:latin typeface="Verdana"/>
              <a:ea typeface="ＭＳ Ｐゴシック" charset="-128"/>
              <a:cs typeface="Verdana"/>
            </a:endParaRPr>
          </a:p>
          <a:p>
            <a:pPr lvl="2" defTabSz="914400" fontAlgn="base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srgbClr val="FFFFFF"/>
              </a:solidFill>
              <a:latin typeface="Verdana"/>
              <a:ea typeface="ＭＳ Ｐゴシック" charset="-128"/>
              <a:cs typeface="Verdana"/>
            </a:endParaRPr>
          </a:p>
          <a:p>
            <a:pPr lvl="2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srgbClr val="FFFFFF"/>
                </a:solidFill>
                <a:latin typeface="Verdana"/>
                <a:ea typeface="ＭＳ Ｐゴシック" charset="-128"/>
                <a:cs typeface="Verdana"/>
              </a:rPr>
              <a:t> </a:t>
            </a:r>
            <a:endParaRPr lang="en-US" sz="7200" dirty="0">
              <a:solidFill>
                <a:srgbClr val="00FFFF"/>
              </a:solidFill>
              <a:latin typeface="Verdana"/>
              <a:ea typeface="ＭＳ Ｐゴシック" charset="-128"/>
              <a:cs typeface="Verdana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6600CC"/>
              </a:solidFill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13075" y="296178"/>
            <a:ext cx="5933978" cy="68059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70000"/>
              </a:lnSpc>
              <a:defRPr/>
            </a:pPr>
            <a:r>
              <a:rPr lang="en-US" sz="4000" i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PubMed’s Clinical Queries</a:t>
            </a:r>
            <a:endParaRPr lang="en-US" sz="4000" i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52502" y="1208460"/>
            <a:ext cx="4627880" cy="5323840"/>
            <a:chOff x="352502" y="1208460"/>
            <a:chExt cx="4627880" cy="5323840"/>
          </a:xfrm>
        </p:grpSpPr>
        <p:grpSp>
          <p:nvGrpSpPr>
            <p:cNvPr id="4" name="Group 3"/>
            <p:cNvGrpSpPr/>
            <p:nvPr/>
          </p:nvGrpSpPr>
          <p:grpSpPr>
            <a:xfrm>
              <a:off x="352502" y="1208460"/>
              <a:ext cx="4627880" cy="5323840"/>
              <a:chOff x="352502" y="1208460"/>
              <a:chExt cx="4627880" cy="5323840"/>
            </a:xfrm>
          </p:grpSpPr>
          <p:pic>
            <p:nvPicPr>
              <p:cNvPr id="6" name="Picture 5" descr="Screen Shot 2013-07-29 at 11.47.11 AM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2502" y="1208460"/>
                <a:ext cx="4627880" cy="5323840"/>
              </a:xfrm>
              <a:prstGeom prst="rect">
                <a:avLst/>
              </a:prstGeom>
            </p:spPr>
          </p:pic>
          <p:pic>
            <p:nvPicPr>
              <p:cNvPr id="2" name="Picture 1" descr="Screen Shot 2013-07-29 at 3.31.43 PM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75004" y="2391777"/>
                <a:ext cx="1484630" cy="3262630"/>
              </a:xfrm>
              <a:prstGeom prst="rect">
                <a:avLst/>
              </a:prstGeom>
              <a:ln w="19050" cmpd="sng">
                <a:solidFill>
                  <a:srgbClr val="990000"/>
                </a:solidFill>
              </a:ln>
            </p:spPr>
          </p:pic>
        </p:grpSp>
        <p:sp>
          <p:nvSpPr>
            <p:cNvPr id="10" name="Rounded Rectangular Callout 9"/>
            <p:cNvSpPr/>
            <p:nvPr/>
          </p:nvSpPr>
          <p:spPr>
            <a:xfrm>
              <a:off x="397458" y="1332184"/>
              <a:ext cx="3142700" cy="595069"/>
            </a:xfrm>
            <a:prstGeom prst="wedgeRoundRectCallout">
              <a:avLst>
                <a:gd name="adj1" fmla="val 5611"/>
                <a:gd name="adj2" fmla="val 46159"/>
                <a:gd name="adj3" fmla="val 16667"/>
              </a:avLst>
            </a:prstGeom>
            <a:solidFill>
              <a:schemeClr val="bg1"/>
            </a:solidFill>
            <a:ln w="38100" cap="flat" cmpd="sng" algn="ctr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 err="1">
                  <a:solidFill>
                    <a:prstClr val="black"/>
                  </a:solidFill>
                  <a:latin typeface="Verdana"/>
                  <a:cs typeface="Verdana"/>
                </a:rPr>
                <a:t>www.ttuhsc.edu</a:t>
              </a:r>
              <a:r>
                <a:rPr lang="en-US" dirty="0">
                  <a:solidFill>
                    <a:prstClr val="black"/>
                  </a:solidFill>
                  <a:latin typeface="Verdana"/>
                  <a:cs typeface="Verdana"/>
                </a:rPr>
                <a:t>/libraries</a:t>
              </a:r>
            </a:p>
          </p:txBody>
        </p:sp>
      </p:grpSp>
      <p:sp>
        <p:nvSpPr>
          <p:cNvPr id="11" name="Rounded Rectangular Callout 10"/>
          <p:cNvSpPr/>
          <p:nvPr/>
        </p:nvSpPr>
        <p:spPr>
          <a:xfrm>
            <a:off x="5678984" y="1424538"/>
            <a:ext cx="2751137" cy="1160206"/>
          </a:xfrm>
          <a:prstGeom prst="wedgeRoundRectCallout">
            <a:avLst>
              <a:gd name="adj1" fmla="val -102947"/>
              <a:gd name="adj2" fmla="val 53332"/>
              <a:gd name="adj3" fmla="val 16667"/>
            </a:avLst>
          </a:prstGeom>
          <a:solidFill>
            <a:srgbClr val="FFFFFF"/>
          </a:solidFill>
          <a:ln w="38100" cap="flat" cmpd="sng" algn="ctr">
            <a:solidFill>
              <a:srgbClr val="008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10000"/>
              </a:lnSpc>
              <a:spcAft>
                <a:spcPts val="180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Mouse over Databases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5678984" y="4116434"/>
            <a:ext cx="3013436" cy="1162050"/>
          </a:xfrm>
          <a:prstGeom prst="wedgeRoundRectCallout">
            <a:avLst>
              <a:gd name="adj1" fmla="val -145517"/>
              <a:gd name="adj2" fmla="val -170198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A7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  <a:spcAft>
                <a:spcPts val="300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Click PubMed</a:t>
            </a:r>
          </a:p>
        </p:txBody>
      </p:sp>
    </p:spTree>
    <p:extLst>
      <p:ext uri="{BB962C8B-B14F-4D97-AF65-F5344CB8AC3E}">
        <p14:creationId xmlns:p14="http://schemas.microsoft.com/office/powerpoint/2010/main" val="352781388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>
              <a:lnSpc>
                <a:spcPct val="130000"/>
              </a:lnSpc>
              <a:spcAft>
                <a:spcPts val="600"/>
              </a:spcAft>
            </a:pPr>
            <a:r>
              <a:rPr lang="en-US" sz="48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480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  </a:t>
            </a:r>
            <a:endParaRPr lang="en-US" sz="2800" dirty="0">
              <a:solidFill>
                <a:schemeClr val="bg1"/>
              </a:solidFill>
              <a:latin typeface="Verdana"/>
              <a:cs typeface="Verdana"/>
            </a:endParaRPr>
          </a:p>
          <a:p>
            <a:pPr lvl="2"/>
            <a:endParaRPr lang="en-US" sz="2800" dirty="0" smtClean="0">
              <a:solidFill>
                <a:schemeClr val="bg1"/>
              </a:solidFill>
              <a:latin typeface="Verdana"/>
              <a:cs typeface="Verdana"/>
            </a:endParaRPr>
          </a:p>
          <a:p>
            <a:pPr lvl="2"/>
            <a:r>
              <a:rPr lang="en-US" sz="4400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endParaRPr lang="en-US" sz="7200" dirty="0">
              <a:solidFill>
                <a:srgbClr val="00FFFF"/>
              </a:solidFill>
              <a:latin typeface="Verdana"/>
              <a:cs typeface="Verdana"/>
            </a:endParaRPr>
          </a:p>
          <a:p>
            <a:pPr algn="ctr" eaLnBrk="0" hangingPunct="0"/>
            <a:endParaRPr lang="en-US" dirty="0">
              <a:solidFill>
                <a:srgbClr val="6600CC"/>
              </a:solidFill>
              <a:latin typeface="Times" charset="0"/>
            </a:endParaRPr>
          </a:p>
        </p:txBody>
      </p:sp>
      <p:pic>
        <p:nvPicPr>
          <p:cNvPr id="2" name="Picture 1" descr="Screen Shot 2013-03-11 at 11.30.4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936" y="336042"/>
            <a:ext cx="5342128" cy="6185916"/>
          </a:xfrm>
          <a:prstGeom prst="rect">
            <a:avLst/>
          </a:prstGeom>
          <a:ln w="19050" cmpd="sng">
            <a:solidFill>
              <a:srgbClr val="00FFFF"/>
            </a:solidFill>
          </a:ln>
        </p:spPr>
      </p:pic>
      <p:grpSp>
        <p:nvGrpSpPr>
          <p:cNvPr id="10" name="Group 9"/>
          <p:cNvGrpSpPr/>
          <p:nvPr/>
        </p:nvGrpSpPr>
        <p:grpSpPr>
          <a:xfrm>
            <a:off x="990600" y="4191000"/>
            <a:ext cx="7162800" cy="1524000"/>
            <a:chOff x="990600" y="4191000"/>
            <a:chExt cx="7162800" cy="1524000"/>
          </a:xfrm>
        </p:grpSpPr>
        <p:grpSp>
          <p:nvGrpSpPr>
            <p:cNvPr id="3" name="Group 2"/>
            <p:cNvGrpSpPr/>
            <p:nvPr/>
          </p:nvGrpSpPr>
          <p:grpSpPr>
            <a:xfrm>
              <a:off x="990600" y="4191000"/>
              <a:ext cx="7162800" cy="1524000"/>
              <a:chOff x="838200" y="4191000"/>
              <a:chExt cx="7162800" cy="1371600"/>
            </a:xfrm>
          </p:grpSpPr>
          <p:sp>
            <p:nvSpPr>
              <p:cNvPr id="5" name="Rounded Rectangle 4"/>
              <p:cNvSpPr/>
              <p:nvPr/>
            </p:nvSpPr>
            <p:spPr bwMode="auto">
              <a:xfrm>
                <a:off x="838200" y="4191000"/>
                <a:ext cx="7162800" cy="1371600"/>
              </a:xfrm>
              <a:prstGeom prst="roundRect">
                <a:avLst/>
              </a:prstGeom>
              <a:solidFill>
                <a:srgbClr val="FFFFFF"/>
              </a:solidFill>
              <a:ln w="76200" cap="flat" cmpd="sng" algn="ctr">
                <a:solidFill>
                  <a:srgbClr val="285D9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7" name="Rounded Rectangle 6"/>
              <p:cNvSpPr/>
              <p:nvPr/>
            </p:nvSpPr>
            <p:spPr bwMode="auto">
              <a:xfrm>
                <a:off x="990600" y="4343400"/>
                <a:ext cx="6858000" cy="1066800"/>
              </a:xfrm>
              <a:prstGeom prst="roundRect">
                <a:avLst/>
              </a:prstGeom>
              <a:noFill/>
              <a:ln w="28575" cap="flat" cmpd="sng" algn="ctr">
                <a:solidFill>
                  <a:srgbClr val="6DD6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</p:grpSp>
        <p:sp>
          <p:nvSpPr>
            <p:cNvPr id="9" name="Rectangle 33"/>
            <p:cNvSpPr>
              <a:spLocks noChangeArrowheads="1"/>
            </p:cNvSpPr>
            <p:nvPr/>
          </p:nvSpPr>
          <p:spPr bwMode="auto">
            <a:xfrm>
              <a:off x="1333500" y="4537501"/>
              <a:ext cx="6477000" cy="83099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4800" dirty="0">
                  <a:solidFill>
                    <a:srgbClr val="FF8411"/>
                  </a:solidFill>
                  <a:latin typeface="Verdana" charset="0"/>
                  <a:ea typeface="Verdana" charset="0"/>
                  <a:cs typeface="Verdana" charset="0"/>
                </a:rPr>
                <a:t>PubMed Home Page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54411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>
              <a:lnSpc>
                <a:spcPct val="130000"/>
              </a:lnSpc>
              <a:spcAft>
                <a:spcPts val="600"/>
              </a:spcAft>
            </a:pPr>
            <a:r>
              <a:rPr lang="en-US" sz="48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480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  </a:t>
            </a:r>
            <a:endParaRPr lang="en-US" sz="2800" dirty="0">
              <a:solidFill>
                <a:schemeClr val="bg1"/>
              </a:solidFill>
              <a:latin typeface="Verdana"/>
              <a:cs typeface="Verdana"/>
            </a:endParaRPr>
          </a:p>
          <a:p>
            <a:pPr lvl="2"/>
            <a:endParaRPr lang="en-US" sz="2800" dirty="0" smtClean="0">
              <a:solidFill>
                <a:schemeClr val="bg1"/>
              </a:solidFill>
              <a:latin typeface="Verdana"/>
              <a:cs typeface="Verdana"/>
            </a:endParaRPr>
          </a:p>
          <a:p>
            <a:pPr lvl="2"/>
            <a:r>
              <a:rPr lang="en-US" sz="4400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endParaRPr lang="en-US" sz="7200" dirty="0">
              <a:solidFill>
                <a:srgbClr val="00FFFF"/>
              </a:solidFill>
              <a:latin typeface="Verdana"/>
              <a:cs typeface="Verdana"/>
            </a:endParaRPr>
          </a:p>
          <a:p>
            <a:pPr algn="ctr" eaLnBrk="0" hangingPunct="0"/>
            <a:endParaRPr lang="en-US" dirty="0">
              <a:solidFill>
                <a:srgbClr val="6600CC"/>
              </a:solidFill>
              <a:latin typeface="Times" charset="0"/>
            </a:endParaRPr>
          </a:p>
        </p:txBody>
      </p:sp>
      <p:pic>
        <p:nvPicPr>
          <p:cNvPr id="2" name="Picture 1" descr="Screen Shot 2013-03-11 at 11.30.47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" b="48707"/>
          <a:stretch/>
        </p:blipFill>
        <p:spPr>
          <a:xfrm>
            <a:off x="439230" y="668673"/>
            <a:ext cx="8256016" cy="4903160"/>
          </a:xfrm>
          <a:prstGeom prst="rect">
            <a:avLst/>
          </a:prstGeom>
          <a:ln w="19050" cmpd="sng">
            <a:solidFill>
              <a:srgbClr val="00FFFF"/>
            </a:solidFill>
          </a:ln>
        </p:spPr>
      </p:pic>
      <p:sp>
        <p:nvSpPr>
          <p:cNvPr id="11" name="Rounded Rectangular Callout 10"/>
          <p:cNvSpPr/>
          <p:nvPr/>
        </p:nvSpPr>
        <p:spPr>
          <a:xfrm>
            <a:off x="4114800" y="5179841"/>
            <a:ext cx="4439557" cy="1214438"/>
          </a:xfrm>
          <a:prstGeom prst="wedgeRoundRectCallout">
            <a:avLst>
              <a:gd name="adj1" fmla="val -46766"/>
              <a:gd name="adj2" fmla="val -92460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FF993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336699"/>
                </a:solidFill>
                <a:latin typeface="Verdana"/>
                <a:cs typeface="Verdana"/>
              </a:rPr>
              <a:t>Click Clinical Queries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87842" y="916715"/>
            <a:ext cx="1133925" cy="353786"/>
          </a:xfrm>
          <a:prstGeom prst="rect">
            <a:avLst/>
          </a:prstGeom>
          <a:noFill/>
          <a:ln w="57150" cmpd="sng">
            <a:solidFill>
              <a:srgbClr val="00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5704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938" y="0"/>
            <a:ext cx="9144000" cy="6858000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creen Shot 2012-05-18 at 4.13.1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10" y="819269"/>
            <a:ext cx="7894320" cy="5526024"/>
          </a:xfrm>
          <a:prstGeom prst="rect">
            <a:avLst/>
          </a:prstGeom>
          <a:ln w="28575" cmpd="sng">
            <a:solidFill>
              <a:srgbClr val="6699CC"/>
            </a:solidFill>
          </a:ln>
        </p:spPr>
      </p:pic>
      <p:sp>
        <p:nvSpPr>
          <p:cNvPr id="4" name="Rounded Rectangular Callout 3"/>
          <p:cNvSpPr/>
          <p:nvPr/>
        </p:nvSpPr>
        <p:spPr>
          <a:xfrm>
            <a:off x="2417086" y="253093"/>
            <a:ext cx="3252561" cy="980621"/>
          </a:xfrm>
          <a:prstGeom prst="wedgeRoundRectCallout">
            <a:avLst>
              <a:gd name="adj1" fmla="val -84956"/>
              <a:gd name="adj2" fmla="val 117147"/>
              <a:gd name="adj3" fmla="val 16667"/>
            </a:avLst>
          </a:prstGeom>
          <a:solidFill>
            <a:schemeClr val="bg1"/>
          </a:solidFill>
          <a:ln w="76200" cap="flat" cmpd="sng" algn="ctr">
            <a:solidFill>
              <a:srgbClr val="66996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Verdana"/>
                <a:cs typeface="Verdana"/>
              </a:rPr>
              <a:t>Enter </a:t>
            </a:r>
            <a:r>
              <a:rPr lang="en-US" sz="2800" dirty="0" smtClean="0">
                <a:solidFill>
                  <a:srgbClr val="000000"/>
                </a:solidFill>
                <a:latin typeface="Verdana"/>
                <a:cs typeface="Verdana"/>
              </a:rPr>
              <a:t>asthma</a:t>
            </a:r>
            <a:endParaRPr lang="en-US" sz="28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102455" y="3608615"/>
            <a:ext cx="3692525" cy="1441450"/>
            <a:chOff x="5011738" y="5041900"/>
            <a:chExt cx="3692525" cy="1441450"/>
          </a:xfrm>
        </p:grpSpPr>
        <p:sp>
          <p:nvSpPr>
            <p:cNvPr id="6" name="Rounded Rectangular Callout 5"/>
            <p:cNvSpPr/>
            <p:nvPr/>
          </p:nvSpPr>
          <p:spPr bwMode="auto">
            <a:xfrm>
              <a:off x="5011738" y="5041900"/>
              <a:ext cx="3692525" cy="1441450"/>
            </a:xfrm>
            <a:prstGeom prst="wedgeRoundRectCallout">
              <a:avLst>
                <a:gd name="adj1" fmla="val 259"/>
                <a:gd name="adj2" fmla="val -158571"/>
                <a:gd name="adj3" fmla="val 16667"/>
              </a:avLst>
            </a:prstGeom>
            <a:solidFill>
              <a:schemeClr val="bg1"/>
            </a:solidFill>
            <a:ln w="76200" cap="flat" cmpd="sng" algn="ctr">
              <a:solidFill>
                <a:srgbClr val="FF813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 dirty="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7" name="Rounded Rectangle 6"/>
            <p:cNvSpPr/>
            <p:nvPr/>
          </p:nvSpPr>
          <p:spPr bwMode="auto">
            <a:xfrm>
              <a:off x="6577013" y="5453063"/>
              <a:ext cx="1828800" cy="584200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200" dirty="0">
                  <a:solidFill>
                    <a:schemeClr val="bg1"/>
                  </a:solidFill>
                  <a:latin typeface="Verdana"/>
                  <a:cs typeface="Verdana"/>
                </a:rPr>
                <a:t>Search</a:t>
              </a: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5341938" y="5470525"/>
              <a:ext cx="1238250" cy="574675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200" dirty="0">
                  <a:solidFill>
                    <a:srgbClr val="000000"/>
                  </a:solidFill>
                  <a:latin typeface="Verdana"/>
                  <a:cs typeface="Verdana"/>
                </a:rPr>
                <a:t>Click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08327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Screen Shot 2013-07-29 at 3.46.4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18" y="319723"/>
            <a:ext cx="8276590" cy="6196330"/>
          </a:xfrm>
          <a:prstGeom prst="rect">
            <a:avLst/>
          </a:prstGeom>
          <a:ln w="28575" cmpd="sng">
            <a:solidFill>
              <a:srgbClr val="6699CC"/>
            </a:solidFill>
          </a:ln>
        </p:spPr>
      </p:pic>
      <p:grpSp>
        <p:nvGrpSpPr>
          <p:cNvPr id="5" name="Group 4"/>
          <p:cNvGrpSpPr/>
          <p:nvPr/>
        </p:nvGrpSpPr>
        <p:grpSpPr>
          <a:xfrm>
            <a:off x="472225" y="2957648"/>
            <a:ext cx="6772111" cy="1689114"/>
            <a:chOff x="472225" y="2957648"/>
            <a:chExt cx="6772111" cy="1689114"/>
          </a:xfrm>
        </p:grpSpPr>
        <p:sp>
          <p:nvSpPr>
            <p:cNvPr id="6" name="Rounded Rectangular Callout 5"/>
            <p:cNvSpPr/>
            <p:nvPr/>
          </p:nvSpPr>
          <p:spPr>
            <a:xfrm>
              <a:off x="2913637" y="2985558"/>
              <a:ext cx="4330699" cy="1661204"/>
            </a:xfrm>
            <a:prstGeom prst="wedgeRoundRectCallout">
              <a:avLst>
                <a:gd name="adj1" fmla="val -73067"/>
                <a:gd name="adj2" fmla="val -40783"/>
                <a:gd name="adj3" fmla="val 16667"/>
              </a:avLst>
            </a:prstGeom>
            <a:solidFill>
              <a:schemeClr val="bg1"/>
            </a:solidFill>
            <a:ln w="57150" cap="flat" cmpd="sng" algn="ctr">
              <a:solidFill>
                <a:srgbClr val="24A3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>
                  <a:solidFill>
                    <a:srgbClr val="000000"/>
                  </a:solidFill>
                  <a:latin typeface="Verdana"/>
                  <a:cs typeface="Verdana"/>
                </a:rPr>
                <a:t>Results for Therapy and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0000"/>
                  </a:solidFill>
                  <a:latin typeface="Verdana"/>
                  <a:cs typeface="Verdana"/>
                </a:rPr>
                <a:t>Broad </a:t>
              </a:r>
              <a:r>
                <a:rPr lang="en-US" sz="2800" dirty="0">
                  <a:solidFill>
                    <a:srgbClr val="000000"/>
                  </a:solidFill>
                  <a:latin typeface="Verdana"/>
                  <a:cs typeface="Verdana"/>
                </a:rPr>
                <a:t>Scope</a:t>
              </a: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472225" y="2957648"/>
              <a:ext cx="1336607" cy="276004"/>
            </a:xfrm>
            <a:prstGeom prst="roundRect">
              <a:avLst/>
            </a:prstGeom>
            <a:noFill/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90238" y="1398548"/>
            <a:ext cx="8257395" cy="1396633"/>
            <a:chOff x="490238" y="1398548"/>
            <a:chExt cx="8257395" cy="1396633"/>
          </a:xfrm>
        </p:grpSpPr>
        <p:sp>
          <p:nvSpPr>
            <p:cNvPr id="4" name="Rounded Rectangle 3"/>
            <p:cNvSpPr/>
            <p:nvPr/>
          </p:nvSpPr>
          <p:spPr>
            <a:xfrm>
              <a:off x="490238" y="2181332"/>
              <a:ext cx="2665223" cy="613849"/>
            </a:xfrm>
            <a:prstGeom prst="roundRect">
              <a:avLst/>
            </a:prstGeom>
            <a:noFill/>
            <a:ln w="38100" cap="flat" cmpd="sng" algn="ctr">
              <a:solidFill>
                <a:srgbClr val="24A3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" name="Rounded Rectangular Callout 7"/>
            <p:cNvSpPr/>
            <p:nvPr/>
          </p:nvSpPr>
          <p:spPr>
            <a:xfrm>
              <a:off x="3654933" y="1398548"/>
              <a:ext cx="5092700" cy="1041854"/>
            </a:xfrm>
            <a:prstGeom prst="wedgeRoundRectCallout">
              <a:avLst>
                <a:gd name="adj1" fmla="val -64152"/>
                <a:gd name="adj2" fmla="val 67266"/>
                <a:gd name="adj3" fmla="val 16667"/>
              </a:avLst>
            </a:prstGeom>
            <a:solidFill>
              <a:schemeClr val="bg1"/>
            </a:solidFill>
            <a:ln w="57150" cap="flat" cmpd="sng" algn="ctr">
              <a:solidFill>
                <a:srgbClr val="FF813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0000"/>
                  </a:solidFill>
                  <a:latin typeface="Verdana"/>
                  <a:cs typeface="Verdana"/>
                </a:rPr>
                <a:t>Change to</a:t>
              </a:r>
              <a:r>
                <a:rPr lang="en-US" sz="2800" dirty="0">
                  <a:solidFill>
                    <a:srgbClr val="000000"/>
                  </a:solidFill>
                  <a:latin typeface="Verdana"/>
                  <a:cs typeface="Verdana"/>
                </a:rPr>
                <a:t> </a:t>
              </a:r>
              <a:r>
                <a:rPr lang="en-US" sz="2800" dirty="0" smtClean="0">
                  <a:solidFill>
                    <a:srgbClr val="000000"/>
                  </a:solidFill>
                  <a:latin typeface="Verdana"/>
                  <a:cs typeface="Verdana"/>
                </a:rPr>
                <a:t>Narrow </a:t>
              </a:r>
              <a:r>
                <a:rPr lang="en-US" sz="2800" dirty="0">
                  <a:solidFill>
                    <a:srgbClr val="000000"/>
                  </a:solidFill>
                  <a:latin typeface="Verdana"/>
                  <a:cs typeface="Verdana"/>
                </a:rPr>
                <a:t>Scope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6327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Screen Shot 2013-07-29 at 3.51.1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59" y="329752"/>
            <a:ext cx="5842000" cy="6157468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3543300" y="708117"/>
            <a:ext cx="5295900" cy="1395413"/>
          </a:xfrm>
          <a:prstGeom prst="wedgeRoundRectCallout">
            <a:avLst>
              <a:gd name="adj1" fmla="val -88632"/>
              <a:gd name="adj2" fmla="val 45599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24A3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Verdana"/>
                <a:cs typeface="Verdana"/>
              </a:rPr>
              <a:t>Results for Therapy and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solidFill>
                  <a:srgbClr val="000000"/>
                </a:solidFill>
                <a:latin typeface="Verdana"/>
                <a:cs typeface="Verdana"/>
              </a:rPr>
              <a:t>Narrow </a:t>
            </a:r>
            <a:r>
              <a:rPr lang="en-US" sz="2800" dirty="0">
                <a:solidFill>
                  <a:srgbClr val="000000"/>
                </a:solidFill>
                <a:latin typeface="Verdana"/>
                <a:cs typeface="Verdana"/>
              </a:rPr>
              <a:t>Scope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48359" y="1318565"/>
            <a:ext cx="1838351" cy="509453"/>
          </a:xfrm>
          <a:prstGeom prst="roundRect">
            <a:avLst/>
          </a:prstGeom>
          <a:noFill/>
          <a:ln w="38100" cap="flat" cmpd="sng" algn="ctr">
            <a:solidFill>
              <a:srgbClr val="E16C19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255950" y="1900330"/>
            <a:ext cx="887413" cy="203200"/>
          </a:xfrm>
          <a:prstGeom prst="roundRect">
            <a:avLst/>
          </a:prstGeom>
          <a:noFill/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ounded Rectangular Callout 6"/>
          <p:cNvSpPr/>
          <p:nvPr/>
        </p:nvSpPr>
        <p:spPr>
          <a:xfrm>
            <a:off x="4240892" y="5547006"/>
            <a:ext cx="4598308" cy="1030288"/>
          </a:xfrm>
          <a:prstGeom prst="wedgeRoundRectCallout">
            <a:avLst>
              <a:gd name="adj1" fmla="val -94918"/>
              <a:gd name="adj2" fmla="val 25136"/>
              <a:gd name="adj3" fmla="val 16667"/>
            </a:avLst>
          </a:prstGeom>
          <a:solidFill>
            <a:schemeClr val="bg1"/>
          </a:solidFill>
          <a:ln w="76200" cap="flat" cmpd="sng" algn="ctr">
            <a:solidFill>
              <a:srgbClr val="FF813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chemeClr val="tx1"/>
                </a:solidFill>
                <a:latin typeface="Verdana"/>
                <a:cs typeface="Verdana"/>
              </a:rPr>
              <a:t>Click</a:t>
            </a:r>
            <a:r>
              <a:rPr lang="en-US" sz="2800" dirty="0">
                <a:solidFill>
                  <a:srgbClr val="006699"/>
                </a:solidFill>
                <a:latin typeface="Verdana"/>
                <a:cs typeface="Verdana"/>
              </a:rPr>
              <a:t> See all </a:t>
            </a:r>
            <a:r>
              <a:rPr lang="en-US" sz="2800" dirty="0" smtClean="0">
                <a:solidFill>
                  <a:srgbClr val="006699"/>
                </a:solidFill>
                <a:latin typeface="Verdana"/>
                <a:cs typeface="Verdana"/>
              </a:rPr>
              <a:t>(8069)</a:t>
            </a:r>
            <a:endParaRPr lang="en-US" sz="2800" dirty="0">
              <a:solidFill>
                <a:srgbClr val="006699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424698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378527" y="314592"/>
            <a:ext cx="7486073" cy="624786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dirty="0"/>
              <a:t>10:00-10:10	</a:t>
            </a:r>
            <a:r>
              <a:rPr lang="en-US" sz="1600" dirty="0" smtClean="0"/>
              <a:t>	10 </a:t>
            </a:r>
            <a:r>
              <a:rPr lang="en-US" sz="1600" dirty="0"/>
              <a:t>min.	Welcome/introduction - </a:t>
            </a:r>
            <a:r>
              <a:rPr lang="en-US" sz="1600" i="1" dirty="0"/>
              <a:t>Ann </a:t>
            </a:r>
            <a:r>
              <a:rPr lang="en-US" sz="1600" i="1" dirty="0" err="1"/>
              <a:t>Hagstrom</a:t>
            </a:r>
            <a:endParaRPr lang="en-US" sz="1600" dirty="0"/>
          </a:p>
          <a:p>
            <a:r>
              <a:rPr lang="en-US" sz="1600" dirty="0" smtClean="0"/>
              <a:t>	</a:t>
            </a:r>
            <a:r>
              <a:rPr lang="en-US" sz="1600" dirty="0"/>
              <a:t>		</a:t>
            </a:r>
            <a:r>
              <a:rPr lang="en-US" sz="1600" dirty="0" smtClean="0"/>
              <a:t>			pre</a:t>
            </a:r>
            <a:r>
              <a:rPr lang="en-US" sz="1600" dirty="0"/>
              <a:t>-survey, library cards?, sign-up sheet - </a:t>
            </a:r>
            <a:r>
              <a:rPr lang="en-US" sz="1600" i="1" dirty="0"/>
              <a:t>Peggy</a:t>
            </a:r>
            <a:endParaRPr lang="en-US" sz="1600" dirty="0"/>
          </a:p>
          <a:p>
            <a:r>
              <a:rPr lang="en-US" sz="1600" dirty="0"/>
              <a:t> </a:t>
            </a:r>
          </a:p>
          <a:p>
            <a:r>
              <a:rPr lang="en-US" sz="1600" dirty="0"/>
              <a:t>10:10-10:15	</a:t>
            </a:r>
            <a:r>
              <a:rPr lang="en-US" sz="1600" dirty="0" smtClean="0"/>
              <a:t>	5 </a:t>
            </a:r>
            <a:r>
              <a:rPr lang="en-US" sz="1600" dirty="0"/>
              <a:t>min.	Tour library home page:</a:t>
            </a:r>
          </a:p>
          <a:p>
            <a:r>
              <a:rPr lang="en-US" sz="1600" dirty="0" smtClean="0"/>
              <a:t>	</a:t>
            </a:r>
            <a:r>
              <a:rPr lang="en-US" sz="1600" dirty="0"/>
              <a:t>			</a:t>
            </a:r>
            <a:r>
              <a:rPr lang="en-US" sz="1600" dirty="0" smtClean="0"/>
              <a:t>		Ask</a:t>
            </a:r>
            <a:r>
              <a:rPr lang="en-US" sz="1600" dirty="0"/>
              <a:t>-a-Librarian, Guides &amp; Tutorials,</a:t>
            </a:r>
          </a:p>
          <a:p>
            <a:r>
              <a:rPr lang="en-US" sz="1600" dirty="0"/>
              <a:t>			</a:t>
            </a:r>
            <a:r>
              <a:rPr lang="en-US" sz="1600" dirty="0" smtClean="0"/>
              <a:t>			Bibliographic </a:t>
            </a:r>
            <a:r>
              <a:rPr lang="en-US" sz="1600" dirty="0"/>
              <a:t>Tools, APA Tutorial,</a:t>
            </a:r>
          </a:p>
          <a:p>
            <a:r>
              <a:rPr lang="en-US" sz="1600" dirty="0"/>
              <a:t>			</a:t>
            </a:r>
            <a:r>
              <a:rPr lang="en-US" sz="1600" dirty="0" smtClean="0"/>
              <a:t>			</a:t>
            </a:r>
            <a:r>
              <a:rPr lang="en-US" sz="1600" dirty="0" err="1" smtClean="0"/>
              <a:t>SoN</a:t>
            </a:r>
            <a:r>
              <a:rPr lang="en-US" sz="1600" dirty="0" smtClean="0"/>
              <a:t> </a:t>
            </a:r>
            <a:r>
              <a:rPr lang="en-US" sz="1600" dirty="0"/>
              <a:t>Popular Resources, </a:t>
            </a:r>
            <a:r>
              <a:rPr lang="en-US" sz="1600" dirty="0" err="1"/>
              <a:t>TeamViewer</a:t>
            </a:r>
            <a:endParaRPr lang="en-US" sz="1600" dirty="0"/>
          </a:p>
          <a:p>
            <a:r>
              <a:rPr lang="en-US" sz="1600" dirty="0"/>
              <a:t> </a:t>
            </a:r>
          </a:p>
          <a:p>
            <a:r>
              <a:rPr lang="en-US" sz="1600" dirty="0"/>
              <a:t>10:15-10:35	</a:t>
            </a:r>
            <a:r>
              <a:rPr lang="en-US" sz="1600" dirty="0" smtClean="0"/>
              <a:t>	20 </a:t>
            </a:r>
            <a:r>
              <a:rPr lang="en-US" sz="1600" dirty="0"/>
              <a:t>min.	CINAHL, Nursing Reference Center- </a:t>
            </a:r>
            <a:r>
              <a:rPr lang="en-US" sz="1600" i="1" dirty="0"/>
              <a:t>Peggy</a:t>
            </a:r>
            <a:endParaRPr lang="en-US" sz="1600" dirty="0"/>
          </a:p>
          <a:p>
            <a:endParaRPr lang="en-US" sz="1600" dirty="0" smtClean="0"/>
          </a:p>
          <a:p>
            <a:r>
              <a:rPr lang="en-US" sz="1600" dirty="0"/>
              <a:t> </a:t>
            </a:r>
          </a:p>
          <a:p>
            <a:r>
              <a:rPr lang="en-US" sz="1600" dirty="0"/>
              <a:t>10:35-10:45		10 min. 	PubMed Clinical Queries, Gold Rush</a:t>
            </a:r>
          </a:p>
          <a:p>
            <a:pPr lvl="1"/>
            <a:r>
              <a:rPr lang="en-US" sz="1600" dirty="0"/>
              <a:t>					mention Micromedex, Natural Standards – </a:t>
            </a:r>
            <a:r>
              <a:rPr lang="en-US" sz="1600" i="1" dirty="0"/>
              <a:t>Peggy</a:t>
            </a:r>
            <a:endParaRPr lang="en-US" sz="1600" dirty="0"/>
          </a:p>
          <a:p>
            <a:r>
              <a:rPr lang="en-US" sz="1600" dirty="0"/>
              <a:t> </a:t>
            </a:r>
          </a:p>
          <a:p>
            <a:r>
              <a:rPr lang="en-US" sz="1600" dirty="0"/>
              <a:t>10:45-10:55		10 min.	Search Strategy Worksheet example </a:t>
            </a:r>
          </a:p>
          <a:p>
            <a:r>
              <a:rPr lang="en-US" sz="1600" dirty="0" smtClean="0"/>
              <a:t>	</a:t>
            </a:r>
            <a:r>
              <a:rPr lang="en-US" sz="1600" dirty="0"/>
              <a:t>					Boolean Logic, Subheadings - </a:t>
            </a:r>
            <a:r>
              <a:rPr lang="en-US" sz="1600" i="1" dirty="0"/>
              <a:t>Peggy</a:t>
            </a:r>
            <a:endParaRPr lang="en-US" sz="1600" dirty="0"/>
          </a:p>
          <a:p>
            <a:r>
              <a:rPr lang="en-US" sz="1600" i="1" dirty="0"/>
              <a:t> </a:t>
            </a:r>
            <a:endParaRPr lang="en-US" sz="1600" dirty="0"/>
          </a:p>
          <a:p>
            <a:r>
              <a:rPr lang="en-US" sz="1600" dirty="0"/>
              <a:t>10:55-11:00		5 min.	</a:t>
            </a:r>
            <a:r>
              <a:rPr lang="en-US" sz="1600" dirty="0" smtClean="0"/>
              <a:t>Break </a:t>
            </a:r>
            <a:endParaRPr lang="en-US" sz="1600" dirty="0"/>
          </a:p>
          <a:p>
            <a:endParaRPr lang="en-US" sz="1600" i="1" dirty="0" smtClean="0"/>
          </a:p>
          <a:p>
            <a:r>
              <a:rPr lang="en-US" sz="1600" i="1" dirty="0"/>
              <a:t> </a:t>
            </a:r>
            <a:endParaRPr lang="en-US" sz="1600" dirty="0"/>
          </a:p>
          <a:p>
            <a:r>
              <a:rPr lang="en-US" sz="1600" dirty="0"/>
              <a:t>11:00-11:45		45 min.	PICO Question Hands-on Searching </a:t>
            </a:r>
            <a:r>
              <a:rPr lang="en-US" sz="1600" dirty="0" smtClean="0"/>
              <a:t>– </a:t>
            </a:r>
            <a:r>
              <a:rPr lang="en-US" sz="1600" i="1" dirty="0"/>
              <a:t>Class</a:t>
            </a:r>
            <a:endParaRPr lang="en-US" sz="1600" dirty="0"/>
          </a:p>
          <a:p>
            <a:endParaRPr lang="en-US" sz="1600" dirty="0" smtClean="0"/>
          </a:p>
          <a:p>
            <a:r>
              <a:rPr lang="en-US" sz="1600" dirty="0"/>
              <a:t> </a:t>
            </a:r>
          </a:p>
          <a:p>
            <a:r>
              <a:rPr lang="en-US" sz="1600" dirty="0"/>
              <a:t>11:45-11: 50		  5 min.	Evaluations  / Tell them status of library cards </a:t>
            </a:r>
            <a:r>
              <a:rPr lang="en-US" sz="1600" dirty="0" smtClean="0"/>
              <a:t>– </a:t>
            </a:r>
            <a:r>
              <a:rPr lang="en-US" sz="1600" i="1" dirty="0" smtClean="0"/>
              <a:t>Peggy</a:t>
            </a:r>
          </a:p>
          <a:p>
            <a:endParaRPr lang="en-US" sz="1600" dirty="0"/>
          </a:p>
        </p:txBody>
      </p:sp>
      <p:sp>
        <p:nvSpPr>
          <p:cNvPr id="3" name="Rectangle 2"/>
          <p:cNvSpPr/>
          <p:nvPr/>
        </p:nvSpPr>
        <p:spPr>
          <a:xfrm>
            <a:off x="228600" y="162192"/>
            <a:ext cx="914400" cy="624786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5400" dirty="0" smtClean="0"/>
              <a:t>A</a:t>
            </a:r>
          </a:p>
          <a:p>
            <a:pPr algn="ctr">
              <a:lnSpc>
                <a:spcPct val="120000"/>
              </a:lnSpc>
            </a:pPr>
            <a:r>
              <a:rPr lang="en-US" sz="5400" dirty="0" smtClean="0"/>
              <a:t>G</a:t>
            </a:r>
          </a:p>
          <a:p>
            <a:pPr algn="ctr">
              <a:lnSpc>
                <a:spcPct val="120000"/>
              </a:lnSpc>
            </a:pPr>
            <a:r>
              <a:rPr lang="en-US" sz="5400" dirty="0" smtClean="0"/>
              <a:t>E</a:t>
            </a:r>
          </a:p>
          <a:p>
            <a:pPr algn="ctr">
              <a:lnSpc>
                <a:spcPct val="120000"/>
              </a:lnSpc>
            </a:pPr>
            <a:r>
              <a:rPr lang="en-US" sz="5400" dirty="0" smtClean="0"/>
              <a:t>N</a:t>
            </a:r>
          </a:p>
          <a:p>
            <a:pPr algn="ctr">
              <a:lnSpc>
                <a:spcPct val="120000"/>
              </a:lnSpc>
            </a:pPr>
            <a:r>
              <a:rPr lang="en-US" sz="5400" dirty="0" smtClean="0"/>
              <a:t>D</a:t>
            </a:r>
          </a:p>
          <a:p>
            <a:pPr algn="ctr">
              <a:lnSpc>
                <a:spcPct val="120000"/>
              </a:lnSpc>
            </a:pPr>
            <a:r>
              <a:rPr lang="en-US" sz="5400" dirty="0"/>
              <a:t>A</a:t>
            </a:r>
          </a:p>
        </p:txBody>
      </p:sp>
      <p:sp>
        <p:nvSpPr>
          <p:cNvPr id="5" name="Rectangle 4"/>
          <p:cNvSpPr/>
          <p:nvPr/>
        </p:nvSpPr>
        <p:spPr>
          <a:xfrm>
            <a:off x="4105117" y="4428759"/>
            <a:ext cx="743856" cy="401637"/>
          </a:xfrm>
          <a:prstGeom prst="rect">
            <a:avLst/>
          </a:prstGeom>
          <a:noFill/>
          <a:ln w="57150" cmpd="sng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40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Screen Shot 2013-07-29 at 3.54.5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701" y="669210"/>
            <a:ext cx="6396990" cy="5935472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910959" y="262205"/>
            <a:ext cx="3088020" cy="814009"/>
          </a:xfrm>
          <a:prstGeom prst="wedgeRoundRectCallout">
            <a:avLst>
              <a:gd name="adj1" fmla="val 8330"/>
              <a:gd name="adj2" fmla="val 77048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66996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solidFill>
                  <a:srgbClr val="000000"/>
                </a:solidFill>
                <a:latin typeface="Verdana"/>
                <a:cs typeface="Verdana"/>
              </a:rPr>
              <a:t>Select filters</a:t>
            </a:r>
            <a:endParaRPr lang="en-US" sz="28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922700" y="3315920"/>
            <a:ext cx="635216" cy="366061"/>
          </a:xfrm>
          <a:prstGeom prst="roundRect">
            <a:avLst/>
          </a:prstGeom>
          <a:noFill/>
          <a:ln w="57150" cap="flat" cmpd="sng" algn="ctr">
            <a:solidFill>
              <a:srgbClr val="E16C19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ounded Rectangular Callout 6"/>
          <p:cNvSpPr/>
          <p:nvPr/>
        </p:nvSpPr>
        <p:spPr>
          <a:xfrm>
            <a:off x="316522" y="4256247"/>
            <a:ext cx="4051728" cy="774630"/>
          </a:xfrm>
          <a:prstGeom prst="wedgeRoundRectCallout">
            <a:avLst>
              <a:gd name="adj1" fmla="val -8694"/>
              <a:gd name="adj2" fmla="val -105607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66996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solidFill>
                  <a:srgbClr val="000000"/>
                </a:solidFill>
                <a:latin typeface="Verdana"/>
                <a:cs typeface="Verdana"/>
              </a:rPr>
              <a:t>Click </a:t>
            </a:r>
            <a:r>
              <a:rPr lang="en-US" sz="2400" dirty="0">
                <a:solidFill>
                  <a:srgbClr val="000000"/>
                </a:solidFill>
                <a:latin typeface="Verdana"/>
                <a:cs typeface="Verdana"/>
              </a:rPr>
              <a:t>Humans </a:t>
            </a:r>
            <a:r>
              <a:rPr lang="en-US" sz="2400" dirty="0" smtClean="0">
                <a:solidFill>
                  <a:srgbClr val="000000"/>
                </a:solidFill>
                <a:latin typeface="Verdana"/>
                <a:cs typeface="Verdana"/>
              </a:rPr>
              <a:t>to select</a:t>
            </a:r>
            <a:endParaRPr lang="en-US" sz="24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335078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3" descr="Screen Shot 2013-07-29 at 4.04.4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05" y="675477"/>
            <a:ext cx="8359140" cy="51054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06605" y="4395565"/>
            <a:ext cx="1085532" cy="658505"/>
          </a:xfrm>
          <a:prstGeom prst="roundRect">
            <a:avLst/>
          </a:prstGeom>
          <a:noFill/>
          <a:ln w="57150" cap="flat" cmpd="sng" algn="ctr">
            <a:solidFill>
              <a:srgbClr val="66CC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839551" y="5025122"/>
            <a:ext cx="6947924" cy="1295400"/>
            <a:chOff x="1920614" y="5169234"/>
            <a:chExt cx="6947924" cy="1295400"/>
          </a:xfrm>
        </p:grpSpPr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1920614" y="5169234"/>
              <a:ext cx="6947924" cy="129540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2B5D8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150000"/>
                </a:lnSpc>
              </a:pPr>
              <a:endParaRPr lang="en-US" dirty="0">
                <a:solidFill>
                  <a:schemeClr val="bg1"/>
                </a:solidFill>
                <a:latin typeface="Verdana" charset="0"/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2104735" y="5321634"/>
              <a:ext cx="6573599" cy="990599"/>
            </a:xfrm>
            <a:prstGeom prst="rect">
              <a:avLst/>
            </a:prstGeom>
            <a:noFill/>
            <a:ln w="38100">
              <a:solidFill>
                <a:srgbClr val="5DC268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2243832" y="5550234"/>
              <a:ext cx="6315969" cy="4572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2600" dirty="0" smtClean="0">
                  <a:latin typeface="Verdana" charset="0"/>
                </a:rPr>
                <a:t>Selections will turn blue:  </a:t>
              </a:r>
              <a:r>
                <a:rPr lang="en-US" sz="2600" dirty="0" smtClean="0">
                  <a:solidFill>
                    <a:srgbClr val="285D90"/>
                  </a:solidFill>
                  <a:latin typeface="Zapf Dingbats"/>
                  <a:ea typeface="Zapf Dingbats"/>
                  <a:cs typeface="Zapf Dingbats"/>
                  <a:sym typeface="Zapf Dingbats"/>
                </a:rPr>
                <a:t>✓ </a:t>
              </a:r>
              <a:r>
                <a:rPr lang="en-US" sz="2600" dirty="0" smtClean="0">
                  <a:solidFill>
                    <a:srgbClr val="285D90"/>
                  </a:solidFill>
                  <a:latin typeface="Verdana" charset="0"/>
                </a:rPr>
                <a:t>Humans</a:t>
              </a:r>
              <a:endParaRPr lang="en-US" sz="2600" dirty="0">
                <a:solidFill>
                  <a:srgbClr val="285D90"/>
                </a:solidFill>
                <a:latin typeface="Verdana" charset="0"/>
              </a:endParaRPr>
            </a:p>
          </p:txBody>
        </p:sp>
      </p:grpSp>
      <p:cxnSp>
        <p:nvCxnSpPr>
          <p:cNvPr id="10" name="Straight Arrow Connector 9"/>
          <p:cNvCxnSpPr/>
          <p:nvPr/>
        </p:nvCxnSpPr>
        <p:spPr>
          <a:xfrm flipH="1" flipV="1">
            <a:off x="943493" y="4734760"/>
            <a:ext cx="1384300" cy="711200"/>
          </a:xfrm>
          <a:prstGeom prst="straightConnector1">
            <a:avLst/>
          </a:prstGeom>
          <a:ln w="76200" cmpd="sng"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1713352" y="1796141"/>
            <a:ext cx="1563632" cy="320647"/>
          </a:xfrm>
          <a:prstGeom prst="roundRect">
            <a:avLst/>
          </a:prstGeom>
          <a:noFill/>
          <a:ln w="57150" cap="flat" cmpd="sng" algn="ctr">
            <a:solidFill>
              <a:srgbClr val="66CC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094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Screen Shot 2013-07-29 at 4.11.4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92" y="528998"/>
            <a:ext cx="8330692" cy="5346446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2164814" y="3536802"/>
            <a:ext cx="3812653" cy="774630"/>
          </a:xfrm>
          <a:prstGeom prst="wedgeRoundRectCallout">
            <a:avLst>
              <a:gd name="adj1" fmla="val -68233"/>
              <a:gd name="adj2" fmla="val -9284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3399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solidFill>
                  <a:srgbClr val="000000"/>
                </a:solidFill>
                <a:latin typeface="Verdana"/>
                <a:cs typeface="Verdana"/>
              </a:rPr>
              <a:t>Click 5 years to limit</a:t>
            </a:r>
            <a:endParaRPr lang="en-US" sz="24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01892" y="3555008"/>
            <a:ext cx="935842" cy="697600"/>
          </a:xfrm>
          <a:prstGeom prst="roundRect">
            <a:avLst/>
          </a:prstGeom>
          <a:noFill/>
          <a:ln w="57150" cap="flat" cmpd="sng" algn="ctr">
            <a:solidFill>
              <a:srgbClr val="66CC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1806216" y="1671738"/>
            <a:ext cx="1643329" cy="354924"/>
          </a:xfrm>
          <a:prstGeom prst="roundRect">
            <a:avLst/>
          </a:prstGeom>
          <a:noFill/>
          <a:ln w="57150" cap="flat" cmpd="sng" algn="ctr">
            <a:solidFill>
              <a:srgbClr val="66CC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198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Screen Shot 2013-07-29 at 4.11.4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92" y="528998"/>
            <a:ext cx="8330692" cy="5346446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749163" y="1920434"/>
            <a:ext cx="3177473" cy="345440"/>
          </a:xfrm>
          <a:prstGeom prst="roundRect">
            <a:avLst/>
          </a:prstGeom>
          <a:noFill/>
          <a:ln w="57150" cap="flat" cmpd="sng" algn="ctr">
            <a:solidFill>
              <a:srgbClr val="66CC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Left Arrow 5"/>
          <p:cNvSpPr/>
          <p:nvPr/>
        </p:nvSpPr>
        <p:spPr>
          <a:xfrm>
            <a:off x="4851831" y="1936114"/>
            <a:ext cx="1148080" cy="345440"/>
          </a:xfrm>
          <a:prstGeom prst="leftArrow">
            <a:avLst>
              <a:gd name="adj1" fmla="val 50000"/>
              <a:gd name="adj2" fmla="val 67647"/>
            </a:avLst>
          </a:prstGeom>
          <a:solidFill>
            <a:srgbClr val="FFCC66"/>
          </a:solidFill>
          <a:ln w="19050" cmpd="sng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Arrow 6"/>
          <p:cNvSpPr/>
          <p:nvPr/>
        </p:nvSpPr>
        <p:spPr>
          <a:xfrm rot="5400000">
            <a:off x="2248217" y="2640010"/>
            <a:ext cx="1254125" cy="345440"/>
          </a:xfrm>
          <a:prstGeom prst="leftArrow">
            <a:avLst>
              <a:gd name="adj1" fmla="val 50000"/>
              <a:gd name="adj2" fmla="val 97059"/>
            </a:avLst>
          </a:prstGeom>
          <a:solidFill>
            <a:srgbClr val="66CC33"/>
          </a:solidFill>
          <a:ln w="1905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ular Callout 7"/>
          <p:cNvSpPr/>
          <p:nvPr/>
        </p:nvSpPr>
        <p:spPr>
          <a:xfrm>
            <a:off x="2555006" y="5248317"/>
            <a:ext cx="5935075" cy="1212445"/>
          </a:xfrm>
          <a:prstGeom prst="wedgeRoundRectCallout">
            <a:avLst>
              <a:gd name="adj1" fmla="val -61727"/>
              <a:gd name="adj2" fmla="val -30595"/>
              <a:gd name="adj3" fmla="val 16667"/>
            </a:avLst>
          </a:prstGeom>
          <a:solidFill>
            <a:schemeClr val="bg1"/>
          </a:solidFill>
          <a:ln w="76200" cap="flat" cmpd="sng" algn="ctr">
            <a:solidFill>
              <a:srgbClr val="FF813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Verdana"/>
                <a:cs typeface="Verdana"/>
              </a:rPr>
              <a:t>Click </a:t>
            </a:r>
            <a:r>
              <a:rPr lang="en-US" sz="2800" u="sng" dirty="0" smtClean="0">
                <a:solidFill>
                  <a:srgbClr val="3399CC"/>
                </a:solidFill>
                <a:latin typeface="Verdana"/>
                <a:cs typeface="Verdana"/>
              </a:rPr>
              <a:t>Show additional filters</a:t>
            </a:r>
            <a:endParaRPr lang="en-US" sz="2800" u="sng" dirty="0">
              <a:solidFill>
                <a:srgbClr val="3399CC"/>
              </a:solidFill>
              <a:latin typeface="Verdana"/>
              <a:cs typeface="Verdana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86359" y="5314360"/>
            <a:ext cx="1262804" cy="360296"/>
          </a:xfrm>
          <a:prstGeom prst="roundRect">
            <a:avLst/>
          </a:prstGeom>
          <a:noFill/>
          <a:ln w="57150" cap="flat" cmpd="sng" algn="ctr">
            <a:solidFill>
              <a:srgbClr val="66CC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758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Screen Shot 2013-07-29 at 4.11.4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87" y="312830"/>
            <a:ext cx="8330692" cy="5346446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683270" y="2358239"/>
            <a:ext cx="2682240" cy="4120896"/>
            <a:chOff x="1818375" y="4150700"/>
            <a:chExt cx="1676400" cy="2575560"/>
          </a:xfrm>
        </p:grpSpPr>
        <p:pic>
          <p:nvPicPr>
            <p:cNvPr id="4" name="Picture 3" descr="Screen Shot 2013-07-29 at 4.15.17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375" y="4150700"/>
              <a:ext cx="1676400" cy="257556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1836389" y="4177721"/>
              <a:ext cx="1658386" cy="2548539"/>
            </a:xfrm>
            <a:prstGeom prst="rect">
              <a:avLst/>
            </a:prstGeom>
            <a:noFill/>
            <a:ln w="73025" cmpd="sng">
              <a:solidFill>
                <a:srgbClr val="3366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ounded Rectangular Callout 8"/>
          <p:cNvSpPr/>
          <p:nvPr/>
        </p:nvSpPr>
        <p:spPr>
          <a:xfrm>
            <a:off x="4602645" y="1960331"/>
            <a:ext cx="4287756" cy="2214981"/>
          </a:xfrm>
          <a:prstGeom prst="wedgeRoundRectCallout">
            <a:avLst>
              <a:gd name="adj1" fmla="val -73511"/>
              <a:gd name="adj2" fmla="val 53116"/>
              <a:gd name="adj3" fmla="val 16667"/>
            </a:avLst>
          </a:prstGeom>
          <a:solidFill>
            <a:schemeClr val="bg1"/>
          </a:solidFill>
          <a:ln w="76200" cap="flat" cmpd="sng" algn="ctr">
            <a:solidFill>
              <a:srgbClr val="FF813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solidFill>
                  <a:srgbClr val="000000"/>
                </a:solidFill>
                <a:latin typeface="Verdana"/>
                <a:cs typeface="Verdana"/>
              </a:rPr>
              <a:t>Select </a:t>
            </a:r>
          </a:p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solidFill>
                  <a:srgbClr val="000000"/>
                </a:solidFill>
                <a:latin typeface="Verdana"/>
                <a:cs typeface="Verdana"/>
              </a:rPr>
              <a:t>    Languages</a:t>
            </a:r>
          </a:p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solidFill>
                  <a:srgbClr val="000000"/>
                </a:solidFill>
                <a:latin typeface="Verdana"/>
                <a:cs typeface="Verdana"/>
              </a:rPr>
              <a:t>    Journal Categories</a:t>
            </a:r>
            <a:endParaRPr lang="en-US" sz="2800" dirty="0">
              <a:solidFill>
                <a:srgbClr val="336699"/>
              </a:solidFill>
              <a:latin typeface="Verdana"/>
              <a:cs typeface="Verdana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741984" y="3908846"/>
            <a:ext cx="1391925" cy="456700"/>
          </a:xfrm>
          <a:prstGeom prst="roundRect">
            <a:avLst/>
          </a:prstGeom>
          <a:noFill/>
          <a:ln w="76200" cap="flat" cmpd="sng" algn="ctr">
            <a:solidFill>
              <a:srgbClr val="66CC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1738619" y="4700510"/>
            <a:ext cx="1947846" cy="420470"/>
          </a:xfrm>
          <a:prstGeom prst="roundRect">
            <a:avLst/>
          </a:prstGeom>
          <a:noFill/>
          <a:ln w="76200" cap="flat" cmpd="sng" algn="ctr">
            <a:solidFill>
              <a:srgbClr val="66CC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ounded Rectangular Callout 11"/>
          <p:cNvSpPr/>
          <p:nvPr/>
        </p:nvSpPr>
        <p:spPr>
          <a:xfrm>
            <a:off x="3901753" y="5866868"/>
            <a:ext cx="3150453" cy="702338"/>
          </a:xfrm>
          <a:prstGeom prst="wedgeRoundRectCallout">
            <a:avLst>
              <a:gd name="adj1" fmla="val -83647"/>
              <a:gd name="adj2" fmla="val -18538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FF813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Verdana"/>
                <a:cs typeface="Verdana"/>
              </a:rPr>
              <a:t>Click </a:t>
            </a:r>
            <a:r>
              <a:rPr lang="en-US" sz="2800" dirty="0" smtClean="0">
                <a:solidFill>
                  <a:srgbClr val="336699"/>
                </a:solidFill>
                <a:latin typeface="Verdana"/>
                <a:cs typeface="Verdana"/>
              </a:rPr>
              <a:t>Show</a:t>
            </a:r>
            <a:endParaRPr lang="en-US" sz="2800" dirty="0">
              <a:solidFill>
                <a:srgbClr val="336699"/>
              </a:solidFill>
              <a:latin typeface="Verdana"/>
              <a:cs typeface="Verdana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807960" y="4014506"/>
            <a:ext cx="287124" cy="2654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811914" y="4785431"/>
            <a:ext cx="287124" cy="2654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776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Screen Shot 2013-07-29 at 4.40.4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90" y="369253"/>
            <a:ext cx="7702296" cy="611632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716090" y="3427413"/>
            <a:ext cx="5085338" cy="1403432"/>
            <a:chOff x="716090" y="3427413"/>
            <a:chExt cx="5085338" cy="1403432"/>
          </a:xfrm>
        </p:grpSpPr>
        <p:sp>
          <p:nvSpPr>
            <p:cNvPr id="4" name="Rounded Rectangle 3"/>
            <p:cNvSpPr/>
            <p:nvPr/>
          </p:nvSpPr>
          <p:spPr>
            <a:xfrm>
              <a:off x="716090" y="4410066"/>
              <a:ext cx="893572" cy="420779"/>
            </a:xfrm>
            <a:prstGeom prst="roundRect">
              <a:avLst/>
            </a:prstGeom>
            <a:noFill/>
            <a:ln w="57150" cap="flat" cmpd="sng" algn="ctr">
              <a:solidFill>
                <a:srgbClr val="E16C1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" name="Rounded Rectangular Callout 4"/>
            <p:cNvSpPr/>
            <p:nvPr/>
          </p:nvSpPr>
          <p:spPr>
            <a:xfrm>
              <a:off x="2487635" y="3427413"/>
              <a:ext cx="3313793" cy="1082853"/>
            </a:xfrm>
            <a:prstGeom prst="wedgeRoundRectCallout">
              <a:avLst>
                <a:gd name="adj1" fmla="val -72931"/>
                <a:gd name="adj2" fmla="val 55647"/>
                <a:gd name="adj3" fmla="val 16667"/>
              </a:avLst>
            </a:prstGeom>
            <a:solidFill>
              <a:schemeClr val="bg1"/>
            </a:solidFill>
            <a:ln w="76200" cap="flat" cmpd="sng" algn="ctr">
              <a:solidFill>
                <a:srgbClr val="3399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dirty="0" smtClean="0">
                  <a:solidFill>
                    <a:srgbClr val="000000"/>
                  </a:solidFill>
                  <a:latin typeface="Verdana"/>
                  <a:cs typeface="Verdana"/>
                </a:rPr>
                <a:t>Click English</a:t>
              </a:r>
              <a:endParaRPr lang="en-US" sz="3200" dirty="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16090" y="4952400"/>
            <a:ext cx="7126834" cy="1249791"/>
            <a:chOff x="716090" y="4952400"/>
            <a:chExt cx="7126834" cy="1249791"/>
          </a:xfrm>
        </p:grpSpPr>
        <p:sp>
          <p:nvSpPr>
            <p:cNvPr id="6" name="Rounded Rectangle 5"/>
            <p:cNvSpPr/>
            <p:nvPr/>
          </p:nvSpPr>
          <p:spPr>
            <a:xfrm>
              <a:off x="716090" y="4952400"/>
              <a:ext cx="1231770" cy="805145"/>
            </a:xfrm>
            <a:prstGeom prst="roundRect">
              <a:avLst/>
            </a:prstGeom>
            <a:noFill/>
            <a:ln w="57150" cap="flat" cmpd="sng" algn="ctr">
              <a:solidFill>
                <a:srgbClr val="E16C1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" name="Rounded Rectangular Callout 6"/>
            <p:cNvSpPr/>
            <p:nvPr/>
          </p:nvSpPr>
          <p:spPr>
            <a:xfrm>
              <a:off x="2779383" y="5119338"/>
              <a:ext cx="5063541" cy="1082853"/>
            </a:xfrm>
            <a:prstGeom prst="wedgeRoundRectCallout">
              <a:avLst>
                <a:gd name="adj1" fmla="val -71991"/>
                <a:gd name="adj2" fmla="val -6953"/>
                <a:gd name="adj3" fmla="val 16667"/>
              </a:avLst>
            </a:prstGeom>
            <a:solidFill>
              <a:schemeClr val="bg1"/>
            </a:solidFill>
            <a:ln w="76200" cap="flat" cmpd="sng" algn="ctr">
              <a:solidFill>
                <a:srgbClr val="3399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dirty="0" smtClean="0">
                  <a:solidFill>
                    <a:srgbClr val="000000"/>
                  </a:solidFill>
                  <a:latin typeface="Verdana"/>
                  <a:cs typeface="Verdana"/>
                </a:rPr>
                <a:t>Click Nursing Journals</a:t>
              </a:r>
              <a:endParaRPr lang="en-US" sz="3200" dirty="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795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Picture 5" descr="Screen Shot 2013-07-29 at 4.36.4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64" y="258584"/>
            <a:ext cx="7631176" cy="5675376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597153" y="5290549"/>
            <a:ext cx="7103863" cy="1273569"/>
            <a:chOff x="1313980" y="5290549"/>
            <a:chExt cx="7103863" cy="1273569"/>
          </a:xfrm>
        </p:grpSpPr>
        <p:sp>
          <p:nvSpPr>
            <p:cNvPr id="13" name="Rectangle 9"/>
            <p:cNvSpPr>
              <a:spLocks noChangeArrowheads="1"/>
            </p:cNvSpPr>
            <p:nvPr/>
          </p:nvSpPr>
          <p:spPr bwMode="auto">
            <a:xfrm>
              <a:off x="1313980" y="5290549"/>
              <a:ext cx="7103863" cy="1273569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2B5D8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150000"/>
                </a:lnSpc>
              </a:pPr>
              <a:endParaRPr lang="en-US" dirty="0">
                <a:solidFill>
                  <a:schemeClr val="bg1"/>
                </a:solidFill>
                <a:latin typeface="Verdana" charset="0"/>
              </a:endParaRPr>
            </a:p>
          </p:txBody>
        </p:sp>
        <p:sp>
          <p:nvSpPr>
            <p:cNvPr id="14" name="Rectangle 10"/>
            <p:cNvSpPr>
              <a:spLocks noChangeArrowheads="1"/>
            </p:cNvSpPr>
            <p:nvPr/>
          </p:nvSpPr>
          <p:spPr bwMode="auto">
            <a:xfrm>
              <a:off x="1517147" y="5524431"/>
              <a:ext cx="6694755" cy="819057"/>
            </a:xfrm>
            <a:prstGeom prst="rect">
              <a:avLst/>
            </a:prstGeom>
            <a:noFill/>
            <a:ln w="38100">
              <a:solidFill>
                <a:srgbClr val="5AC638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1645384" y="5704517"/>
              <a:ext cx="6412062" cy="4572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2000" dirty="0" smtClean="0">
                  <a:latin typeface="Verdana" charset="0"/>
                </a:rPr>
                <a:t>Selections turn blue: </a:t>
              </a:r>
              <a:r>
                <a:rPr lang="en-US" sz="2000" dirty="0" smtClean="0">
                  <a:solidFill>
                    <a:srgbClr val="285D90"/>
                  </a:solidFill>
                  <a:latin typeface="Zapf Dingbats"/>
                  <a:ea typeface="Zapf Dingbats"/>
                  <a:cs typeface="Zapf Dingbats"/>
                  <a:sym typeface="Zapf Dingbats"/>
                </a:rPr>
                <a:t>✓ </a:t>
              </a:r>
              <a:r>
                <a:rPr lang="en-US" sz="2000" dirty="0" smtClean="0">
                  <a:solidFill>
                    <a:srgbClr val="285D90"/>
                  </a:solidFill>
                  <a:latin typeface="Verdana" charset="0"/>
                </a:rPr>
                <a:t>English, Nursing journals</a:t>
              </a:r>
              <a:endParaRPr lang="en-US" sz="2000" dirty="0">
                <a:solidFill>
                  <a:srgbClr val="285D90"/>
                </a:solidFill>
                <a:latin typeface="Verdana" charset="0"/>
              </a:endParaRPr>
            </a:p>
          </p:txBody>
        </p:sp>
      </p:grpSp>
      <p:sp>
        <p:nvSpPr>
          <p:cNvPr id="17" name="Rounded Rectangle 16"/>
          <p:cNvSpPr/>
          <p:nvPr/>
        </p:nvSpPr>
        <p:spPr>
          <a:xfrm>
            <a:off x="300321" y="3992335"/>
            <a:ext cx="789453" cy="521035"/>
          </a:xfrm>
          <a:prstGeom prst="roundRect">
            <a:avLst/>
          </a:prstGeom>
          <a:noFill/>
          <a:ln w="57150" cap="flat" cmpd="sng" algn="ctr">
            <a:solidFill>
              <a:srgbClr val="5AC63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308902" y="4582012"/>
            <a:ext cx="1125212" cy="755088"/>
          </a:xfrm>
          <a:prstGeom prst="roundRect">
            <a:avLst/>
          </a:prstGeom>
          <a:noFill/>
          <a:ln w="57150" cap="flat" cmpd="sng" algn="ctr">
            <a:solidFill>
              <a:srgbClr val="5AC63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22" name="Straight Arrow Connector 21"/>
          <p:cNvCxnSpPr/>
          <p:nvPr/>
        </p:nvCxnSpPr>
        <p:spPr>
          <a:xfrm flipH="1" flipV="1">
            <a:off x="910743" y="4260421"/>
            <a:ext cx="2530192" cy="1505704"/>
          </a:xfrm>
          <a:prstGeom prst="straightConnector1">
            <a:avLst/>
          </a:prstGeom>
          <a:ln w="76200" cmpd="sng"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812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Picture 5" descr="Screen Shot 2013-07-29 at 4.36.4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340" y="1161439"/>
            <a:ext cx="7358634" cy="547268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18023" y="362505"/>
            <a:ext cx="5838900" cy="2150721"/>
            <a:chOff x="218023" y="362505"/>
            <a:chExt cx="5838900" cy="2150721"/>
          </a:xfrm>
        </p:grpSpPr>
        <p:sp>
          <p:nvSpPr>
            <p:cNvPr id="11" name="Rounded Rectangular Callout 10"/>
            <p:cNvSpPr/>
            <p:nvPr/>
          </p:nvSpPr>
          <p:spPr>
            <a:xfrm>
              <a:off x="218023" y="362505"/>
              <a:ext cx="5838900" cy="907562"/>
            </a:xfrm>
            <a:prstGeom prst="wedgeRoundRectCallout">
              <a:avLst>
                <a:gd name="adj1" fmla="val 406"/>
                <a:gd name="adj2" fmla="val 163220"/>
                <a:gd name="adj3" fmla="val 16667"/>
              </a:avLst>
            </a:prstGeom>
            <a:solidFill>
              <a:schemeClr val="bg1"/>
            </a:solidFill>
            <a:ln w="57150" cap="flat" cmpd="sng" algn="ctr">
              <a:solidFill>
                <a:srgbClr val="66996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0000"/>
                  </a:solidFill>
                  <a:latin typeface="Verdana"/>
                  <a:cs typeface="Verdana"/>
                </a:rPr>
                <a:t>Results have narrowed to 12</a:t>
              </a:r>
              <a:endParaRPr lang="en-US" sz="2800" dirty="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2077783" y="2178874"/>
              <a:ext cx="836918" cy="334352"/>
            </a:xfrm>
            <a:prstGeom prst="roundRect">
              <a:avLst/>
            </a:prstGeom>
            <a:noFill/>
            <a:ln w="76200" cap="flat" cmpd="sng" algn="ctr">
              <a:solidFill>
                <a:srgbClr val="80008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028335" y="2742666"/>
            <a:ext cx="6810956" cy="2699690"/>
            <a:chOff x="2028335" y="2742666"/>
            <a:chExt cx="6810956" cy="2699690"/>
          </a:xfrm>
        </p:grpSpPr>
        <p:sp>
          <p:nvSpPr>
            <p:cNvPr id="16" name="Rounded Rectangle 15"/>
            <p:cNvSpPr/>
            <p:nvPr/>
          </p:nvSpPr>
          <p:spPr>
            <a:xfrm>
              <a:off x="2028335" y="2742666"/>
              <a:ext cx="4271674" cy="984008"/>
            </a:xfrm>
            <a:prstGeom prst="roundRect">
              <a:avLst/>
            </a:prstGeom>
            <a:noFill/>
            <a:ln w="5715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n w="57150" cmpd="sng">
                  <a:solidFill>
                    <a:schemeClr val="tx1"/>
                  </a:solidFill>
                </a:ln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4528657" y="4191898"/>
              <a:ext cx="4310634" cy="1250458"/>
              <a:chOff x="4528657" y="4216966"/>
              <a:chExt cx="4310634" cy="1250458"/>
            </a:xfrm>
          </p:grpSpPr>
          <p:sp>
            <p:nvSpPr>
              <p:cNvPr id="21" name="Rounded Rectangular Callout 20"/>
              <p:cNvSpPr/>
              <p:nvPr/>
            </p:nvSpPr>
            <p:spPr bwMode="auto">
              <a:xfrm>
                <a:off x="4528657" y="4216966"/>
                <a:ext cx="4310634" cy="1250458"/>
              </a:xfrm>
              <a:prstGeom prst="wedgeRoundRectCallout">
                <a:avLst>
                  <a:gd name="adj1" fmla="val -41029"/>
                  <a:gd name="adj2" fmla="val -145633"/>
                  <a:gd name="adj3" fmla="val 16667"/>
                </a:avLst>
              </a:prstGeom>
              <a:solidFill>
                <a:schemeClr val="bg1"/>
              </a:solidFill>
              <a:ln w="57150" cap="flat" cmpd="sng" algn="ctr">
                <a:solidFill>
                  <a:srgbClr val="3366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lnSpc>
                    <a:spcPct val="120000"/>
                  </a:lnSpc>
                  <a:spcAft>
                    <a:spcPts val="420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 bwMode="auto">
              <a:xfrm>
                <a:off x="4742935" y="4399339"/>
                <a:ext cx="3892075" cy="8996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lnSpc>
                    <a:spcPct val="120000"/>
                  </a:lnSpc>
                  <a:spcAft>
                    <a:spcPts val="4200"/>
                  </a:spcAft>
                  <a:defRPr/>
                </a:pPr>
                <a:r>
                  <a:rPr lang="en-US" sz="2400" dirty="0">
                    <a:solidFill>
                      <a:srgbClr val="000000"/>
                    </a:solidFill>
                    <a:latin typeface="Verdana" charset="0"/>
                    <a:ea typeface="ＭＳ Ｐゴシック" charset="0"/>
                    <a:cs typeface="Verdana" charset="0"/>
                  </a:rPr>
                  <a:t>Click on </a:t>
                </a:r>
                <a:r>
                  <a:rPr lang="en-US" sz="2400" dirty="0" smtClean="0">
                    <a:solidFill>
                      <a:srgbClr val="000000"/>
                    </a:solidFill>
                    <a:latin typeface="Verdana" charset="0"/>
                    <a:ea typeface="ＭＳ Ｐゴシック" charset="0"/>
                    <a:cs typeface="Verdana" charset="0"/>
                  </a:rPr>
                  <a:t>the title of the article you wish </a:t>
                </a:r>
                <a:r>
                  <a:rPr lang="en-US" sz="2400" dirty="0">
                    <a:solidFill>
                      <a:srgbClr val="000000"/>
                    </a:solidFill>
                    <a:latin typeface="Verdana" charset="0"/>
                    <a:ea typeface="ＭＳ Ｐゴシック" charset="0"/>
                    <a:cs typeface="Verdana" charset="0"/>
                  </a:rPr>
                  <a:t>to </a:t>
                </a:r>
                <a:r>
                  <a:rPr lang="en-US" sz="2400" dirty="0" smtClean="0">
                    <a:solidFill>
                      <a:srgbClr val="000000"/>
                    </a:solidFill>
                    <a:latin typeface="Verdana" charset="0"/>
                    <a:ea typeface="ＭＳ Ｐゴシック" charset="0"/>
                    <a:cs typeface="Verdana" charset="0"/>
                  </a:rPr>
                  <a:t>read </a:t>
                </a:r>
                <a:endParaRPr lang="en-US" sz="24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4889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3" descr="Screen Shot 2013-07-29 at 5.13.0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09" y="1382367"/>
            <a:ext cx="7965440" cy="525881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922230" y="294778"/>
            <a:ext cx="7987019" cy="1088572"/>
            <a:chOff x="922230" y="294778"/>
            <a:chExt cx="7987019" cy="1088572"/>
          </a:xfrm>
        </p:grpSpPr>
        <p:sp>
          <p:nvSpPr>
            <p:cNvPr id="6" name="Rounded Rectangular Callout 5"/>
            <p:cNvSpPr/>
            <p:nvPr/>
          </p:nvSpPr>
          <p:spPr>
            <a:xfrm>
              <a:off x="922230" y="294778"/>
              <a:ext cx="7987019" cy="1088572"/>
            </a:xfrm>
            <a:prstGeom prst="wedgeRoundRectCallout">
              <a:avLst>
                <a:gd name="adj1" fmla="val 29113"/>
                <a:gd name="adj2" fmla="val 162116"/>
                <a:gd name="adj3" fmla="val 16667"/>
              </a:avLst>
            </a:prstGeom>
            <a:solidFill>
              <a:schemeClr val="bg1"/>
            </a:solidFill>
            <a:ln w="57150" cap="flat" cmpd="sng" algn="ctr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Aft>
                  <a:spcPts val="1800"/>
                </a:spcAft>
                <a:defRPr/>
              </a:pPr>
              <a:r>
                <a:rPr lang="en-US" sz="2800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Click                         for Free Full </a:t>
              </a:r>
              <a:r>
                <a:rPr lang="en-US" sz="28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Text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2419563" y="480596"/>
              <a:ext cx="2852617" cy="674079"/>
            </a:xfrm>
            <a:prstGeom prst="rect">
              <a:avLst/>
            </a:prstGeom>
            <a:solidFill>
              <a:schemeClr val="bg1"/>
            </a:solidFill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CC0000"/>
                  </a:solidFill>
                  <a:latin typeface="Calibri"/>
                  <a:cs typeface="Calibri"/>
                </a:rPr>
                <a:t>TTUHSC ONLINE</a:t>
              </a:r>
              <a:endParaRPr lang="en-US" sz="2800" b="1" dirty="0">
                <a:solidFill>
                  <a:srgbClr val="CC0000"/>
                </a:solidFill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6402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4"/>
          <p:cNvSpPr>
            <a:spLocks noChangeArrowheads="1"/>
          </p:cNvSpPr>
          <p:nvPr/>
        </p:nvSpPr>
        <p:spPr bwMode="auto">
          <a:xfrm>
            <a:off x="76200" y="-76200"/>
            <a:ext cx="738028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400">
                <a:solidFill>
                  <a:schemeClr val="bg1"/>
                </a:solidFill>
                <a:latin typeface="Calibri" charset="0"/>
              </a:rPr>
              <a:t>TTUHSC Libraries - Proxy Server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04813" y="5511924"/>
            <a:ext cx="8328025" cy="1138773"/>
          </a:xfrm>
          <a:prstGeom prst="rect">
            <a:avLst/>
          </a:prstGeom>
          <a:noFill/>
          <a:ln w="28575">
            <a:solidFill>
              <a:srgbClr val="AD000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endParaRPr lang="en-US" sz="2000" b="1" dirty="0" smtClean="0">
              <a:latin typeface="Verdana" charset="0"/>
              <a:cs typeface="Verdana" charset="0"/>
            </a:endParaRPr>
          </a:p>
          <a:p>
            <a:pPr algn="ctr" eaLnBrk="1" hangingPunct="1"/>
            <a:r>
              <a:rPr lang="en-US" sz="2800" b="1" dirty="0" smtClean="0">
                <a:latin typeface="Verdana" charset="0"/>
                <a:cs typeface="Verdana" charset="0"/>
              </a:rPr>
              <a:t>Problems</a:t>
            </a:r>
            <a:r>
              <a:rPr lang="en-US" sz="2800" dirty="0" smtClean="0">
                <a:latin typeface="Verdana" charset="0"/>
                <a:cs typeface="Verdana" charset="0"/>
              </a:rPr>
              <a:t> </a:t>
            </a:r>
            <a:r>
              <a:rPr lang="en-US" sz="2800" dirty="0">
                <a:latin typeface="Verdana" charset="0"/>
                <a:cs typeface="Verdana" charset="0"/>
              </a:rPr>
              <a:t>with </a:t>
            </a:r>
            <a:r>
              <a:rPr lang="en-US" sz="2800" dirty="0" err="1">
                <a:latin typeface="Verdana" charset="0"/>
                <a:cs typeface="Verdana" charset="0"/>
              </a:rPr>
              <a:t>eRaider</a:t>
            </a:r>
            <a:r>
              <a:rPr lang="en-US" sz="2800" dirty="0">
                <a:latin typeface="Verdana" charset="0"/>
                <a:cs typeface="Verdana" charset="0"/>
              </a:rPr>
              <a:t> call: 806-743-</a:t>
            </a:r>
            <a:r>
              <a:rPr lang="en-US" sz="2800" dirty="0" smtClean="0">
                <a:latin typeface="Verdana" charset="0"/>
                <a:cs typeface="Verdana" charset="0"/>
              </a:rPr>
              <a:t>1234</a:t>
            </a:r>
          </a:p>
          <a:p>
            <a:pPr algn="ctr" eaLnBrk="1" hangingPunct="1"/>
            <a:r>
              <a:rPr lang="en-US" sz="2000" dirty="0" smtClean="0">
                <a:solidFill>
                  <a:schemeClr val="bg1"/>
                </a:solidFill>
                <a:latin typeface="Verdana" charset="0"/>
                <a:cs typeface="Verdana" charset="0"/>
              </a:rPr>
              <a:t>a</a:t>
            </a:r>
            <a:endParaRPr lang="en-US" sz="2000" dirty="0">
              <a:solidFill>
                <a:schemeClr val="bg1"/>
              </a:solidFill>
              <a:latin typeface="Verdana" charset="0"/>
              <a:cs typeface="Verdana" charset="0"/>
            </a:endParaRPr>
          </a:p>
        </p:txBody>
      </p:sp>
      <p:pic>
        <p:nvPicPr>
          <p:cNvPr id="58371" name="Picture 6" descr="eRaider2[1]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3825"/>
            <a:ext cx="5867400" cy="37115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58775" y="311150"/>
            <a:ext cx="84804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60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</a:rPr>
              <a:t>When Searching from Off Campus:</a:t>
            </a:r>
            <a:endParaRPr lang="en-US" sz="3600" b="1" smtClean="0">
              <a:solidFill>
                <a:srgbClr val="0000FF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5303838" y="2079625"/>
            <a:ext cx="3694112" cy="2092325"/>
          </a:xfrm>
          <a:prstGeom prst="rect">
            <a:avLst/>
          </a:prstGeom>
          <a:solidFill>
            <a:schemeClr val="bg1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latin typeface="Verdana" charset="0"/>
              </a:rPr>
              <a:t>Enter the</a:t>
            </a:r>
          </a:p>
          <a:p>
            <a:pPr algn="ctr">
              <a:spcBef>
                <a:spcPct val="50000"/>
              </a:spcBef>
            </a:pPr>
            <a:r>
              <a:rPr lang="en-US" sz="2000">
                <a:latin typeface="Verdana" charset="0"/>
              </a:rPr>
              <a:t> </a:t>
            </a:r>
            <a:r>
              <a:rPr lang="en-US" sz="2000" i="1">
                <a:solidFill>
                  <a:srgbClr val="870400"/>
                </a:solidFill>
                <a:latin typeface="Verdana" charset="0"/>
              </a:rPr>
              <a:t>Eraider username and password</a:t>
            </a:r>
            <a:endParaRPr lang="en-US" sz="2000">
              <a:latin typeface="Verdana" charset="0"/>
            </a:endParaRPr>
          </a:p>
          <a:p>
            <a:pPr algn="ctr">
              <a:spcBef>
                <a:spcPct val="50000"/>
              </a:spcBef>
            </a:pPr>
            <a:r>
              <a:rPr lang="en-US" sz="2000">
                <a:latin typeface="Verdana" charset="0"/>
              </a:rPr>
              <a:t>assigned to you</a:t>
            </a:r>
          </a:p>
          <a:p>
            <a:pPr algn="ctr">
              <a:spcBef>
                <a:spcPct val="50000"/>
              </a:spcBef>
            </a:pPr>
            <a:r>
              <a:rPr lang="en-US" sz="2000">
                <a:latin typeface="Verdana" charset="0"/>
              </a:rPr>
              <a:t>by Information Services.</a:t>
            </a:r>
          </a:p>
        </p:txBody>
      </p:sp>
      <p:sp>
        <p:nvSpPr>
          <p:cNvPr id="13" name="AutoShape 14"/>
          <p:cNvSpPr>
            <a:spLocks noChangeArrowheads="1"/>
          </p:cNvSpPr>
          <p:nvPr/>
        </p:nvSpPr>
        <p:spPr bwMode="auto">
          <a:xfrm rot="-3720763">
            <a:off x="4570413" y="2206625"/>
            <a:ext cx="331788" cy="1658937"/>
          </a:xfrm>
          <a:prstGeom prst="upArrow">
            <a:avLst>
              <a:gd name="adj1" fmla="val 50000"/>
              <a:gd name="adj2" fmla="val 82268"/>
            </a:avLst>
          </a:prstGeom>
          <a:solidFill>
            <a:srgbClr val="9804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08047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2804</TotalTime>
  <Words>1297</Words>
  <Application>Microsoft Macintosh PowerPoint</Application>
  <PresentationFormat>On-screen Show (4:3)</PresentationFormat>
  <Paragraphs>514</Paragraphs>
  <Slides>144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144</vt:i4>
      </vt:variant>
    </vt:vector>
  </HeadingPairs>
  <TitlesOfParts>
    <vt:vector size="148" baseType="lpstr">
      <vt:lpstr>Office Theme</vt:lpstr>
      <vt:lpstr>1_Office Theme</vt:lpstr>
      <vt:lpstr>3_Office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TTUHSC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TTUHSCPSL</dc:creator>
  <cp:lastModifiedBy>Peggy Edwards</cp:lastModifiedBy>
  <cp:revision>528</cp:revision>
  <dcterms:created xsi:type="dcterms:W3CDTF">2011-08-29T19:51:01Z</dcterms:created>
  <dcterms:modified xsi:type="dcterms:W3CDTF">2013-09-09T03:14:01Z</dcterms:modified>
</cp:coreProperties>
</file>