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76" r:id="rId4"/>
  </p:sldMasterIdLst>
  <p:notesMasterIdLst>
    <p:notesMasterId r:id="rId118"/>
  </p:notesMasterIdLst>
  <p:sldIdLst>
    <p:sldId id="325" r:id="rId5"/>
    <p:sldId id="331" r:id="rId6"/>
    <p:sldId id="767" r:id="rId7"/>
    <p:sldId id="768" r:id="rId8"/>
    <p:sldId id="769" r:id="rId9"/>
    <p:sldId id="754" r:id="rId10"/>
    <p:sldId id="770" r:id="rId11"/>
    <p:sldId id="592" r:id="rId12"/>
    <p:sldId id="771" r:id="rId13"/>
    <p:sldId id="888" r:id="rId14"/>
    <p:sldId id="840" r:id="rId15"/>
    <p:sldId id="852" r:id="rId16"/>
    <p:sldId id="855" r:id="rId17"/>
    <p:sldId id="856" r:id="rId18"/>
    <p:sldId id="841" r:id="rId19"/>
    <p:sldId id="857" r:id="rId20"/>
    <p:sldId id="859" r:id="rId21"/>
    <p:sldId id="858" r:id="rId22"/>
    <p:sldId id="854" r:id="rId23"/>
    <p:sldId id="845" r:id="rId24"/>
    <p:sldId id="679" r:id="rId25"/>
    <p:sldId id="707" r:id="rId26"/>
    <p:sldId id="779" r:id="rId27"/>
    <p:sldId id="589" r:id="rId28"/>
    <p:sldId id="861" r:id="rId29"/>
    <p:sldId id="862" r:id="rId30"/>
    <p:sldId id="863" r:id="rId31"/>
    <p:sldId id="865" r:id="rId32"/>
    <p:sldId id="872" r:id="rId33"/>
    <p:sldId id="866" r:id="rId34"/>
    <p:sldId id="873" r:id="rId35"/>
    <p:sldId id="867" r:id="rId36"/>
    <p:sldId id="868" r:id="rId37"/>
    <p:sldId id="791" r:id="rId38"/>
    <p:sldId id="874" r:id="rId39"/>
    <p:sldId id="839" r:id="rId40"/>
    <p:sldId id="795" r:id="rId41"/>
    <p:sldId id="875" r:id="rId42"/>
    <p:sldId id="797" r:id="rId43"/>
    <p:sldId id="838" r:id="rId44"/>
    <p:sldId id="794" r:id="rId45"/>
    <p:sldId id="876" r:id="rId46"/>
    <p:sldId id="877" r:id="rId47"/>
    <p:sldId id="878" r:id="rId48"/>
    <p:sldId id="879" r:id="rId49"/>
    <p:sldId id="880" r:id="rId50"/>
    <p:sldId id="881" r:id="rId51"/>
    <p:sldId id="883" r:id="rId52"/>
    <p:sldId id="884" r:id="rId53"/>
    <p:sldId id="886" r:id="rId54"/>
    <p:sldId id="887" r:id="rId55"/>
    <p:sldId id="809" r:id="rId56"/>
    <p:sldId id="889" r:id="rId57"/>
    <p:sldId id="890" r:id="rId58"/>
    <p:sldId id="892" r:id="rId59"/>
    <p:sldId id="815" r:id="rId60"/>
    <p:sldId id="893" r:id="rId61"/>
    <p:sldId id="908" r:id="rId62"/>
    <p:sldId id="894" r:id="rId63"/>
    <p:sldId id="895" r:id="rId64"/>
    <p:sldId id="896" r:id="rId65"/>
    <p:sldId id="897" r:id="rId66"/>
    <p:sldId id="822" r:id="rId67"/>
    <p:sldId id="898" r:id="rId68"/>
    <p:sldId id="909" r:id="rId69"/>
    <p:sldId id="899" r:id="rId70"/>
    <p:sldId id="900" r:id="rId71"/>
    <p:sldId id="901" r:id="rId72"/>
    <p:sldId id="902" r:id="rId73"/>
    <p:sldId id="722" r:id="rId74"/>
    <p:sldId id="723" r:id="rId75"/>
    <p:sldId id="724" r:id="rId76"/>
    <p:sldId id="725" r:id="rId77"/>
    <p:sldId id="726" r:id="rId78"/>
    <p:sldId id="727" r:id="rId79"/>
    <p:sldId id="728" r:id="rId80"/>
    <p:sldId id="729" r:id="rId81"/>
    <p:sldId id="730" r:id="rId82"/>
    <p:sldId id="731" r:id="rId83"/>
    <p:sldId id="615" r:id="rId84"/>
    <p:sldId id="643" r:id="rId85"/>
    <p:sldId id="911" r:id="rId86"/>
    <p:sldId id="912" r:id="rId87"/>
    <p:sldId id="926" r:id="rId88"/>
    <p:sldId id="927" r:id="rId89"/>
    <p:sldId id="928" r:id="rId90"/>
    <p:sldId id="920" r:id="rId91"/>
    <p:sldId id="743" r:id="rId92"/>
    <p:sldId id="929" r:id="rId93"/>
    <p:sldId id="914" r:id="rId94"/>
    <p:sldId id="747" r:id="rId95"/>
    <p:sldId id="748" r:id="rId96"/>
    <p:sldId id="625" r:id="rId97"/>
    <p:sldId id="930" r:id="rId98"/>
    <p:sldId id="668" r:id="rId99"/>
    <p:sldId id="666" r:id="rId100"/>
    <p:sldId id="781" r:id="rId101"/>
    <p:sldId id="762" r:id="rId102"/>
    <p:sldId id="932" r:id="rId103"/>
    <p:sldId id="760" r:id="rId104"/>
    <p:sldId id="763" r:id="rId105"/>
    <p:sldId id="759" r:id="rId106"/>
    <p:sldId id="764" r:id="rId107"/>
    <p:sldId id="755" r:id="rId108"/>
    <p:sldId id="765" r:id="rId109"/>
    <p:sldId id="756" r:id="rId110"/>
    <p:sldId id="766" r:id="rId111"/>
    <p:sldId id="446" r:id="rId112"/>
    <p:sldId id="448" r:id="rId113"/>
    <p:sldId id="449" r:id="rId114"/>
    <p:sldId id="319" r:id="rId115"/>
    <p:sldId id="321" r:id="rId116"/>
    <p:sldId id="717" r:id="rId1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0080FF"/>
    <a:srgbClr val="FFCC66"/>
    <a:srgbClr val="339900"/>
    <a:srgbClr val="2370CE"/>
    <a:srgbClr val="FF0080"/>
    <a:srgbClr val="A70007"/>
    <a:srgbClr val="052E6C"/>
    <a:srgbClr val="0033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0" autoAdjust="0"/>
    <p:restoredTop sz="97695" autoAdjust="0"/>
  </p:normalViewPr>
  <p:slideViewPr>
    <p:cSldViewPr snapToGrid="0" snapToObjects="1" showGuides="1">
      <p:cViewPr>
        <p:scale>
          <a:sx n="150" d="100"/>
          <a:sy n="150" d="100"/>
        </p:scale>
        <p:origin x="-912" y="-160"/>
      </p:cViewPr>
      <p:guideLst>
        <p:guide orient="horz" pos="1848"/>
        <p:guide pos="2877"/>
      </p:guideLst>
    </p:cSldViewPr>
  </p:slideViewPr>
  <p:outlineViewPr>
    <p:cViewPr>
      <p:scale>
        <a:sx n="33" d="100"/>
        <a:sy n="33" d="100"/>
      </p:scale>
      <p:origin x="0" y="8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presProps" Target="presProps.xml"/><Relationship Id="rId121" Type="http://schemas.openxmlformats.org/officeDocument/2006/relationships/viewProps" Target="viewProps.xml"/><Relationship Id="rId122" Type="http://schemas.openxmlformats.org/officeDocument/2006/relationships/theme" Target="theme/theme1.xml"/><Relationship Id="rId123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notesMaster" Target="notesMasters/notesMaster1.xml"/><Relationship Id="rId119" Type="http://schemas.openxmlformats.org/officeDocument/2006/relationships/printerSettings" Target="printerSettings/printerSettings1.bin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578ED-7892-4644-BBC3-3872C03075FA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6AAA-8877-2449-A967-7A0DB6E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23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40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55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57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58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59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61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62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26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55AF89-CA34-7C4E-9FDC-1AC700B666C7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64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66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67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69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0449F8-189B-6F41-B2CB-AD51D01367E9}" type="slidenum">
              <a:rPr lang="en-US" sz="1200">
                <a:solidFill>
                  <a:srgbClr val="000000"/>
                </a:solidFill>
              </a:rPr>
              <a:pPr/>
              <a:t>78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79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82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27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83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84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86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87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0449F8-189B-6F41-B2CB-AD51D01367E9}" type="slidenum">
              <a:rPr lang="en-US" sz="1200">
                <a:solidFill>
                  <a:srgbClr val="000000"/>
                </a:solidFill>
              </a:rPr>
              <a:pPr/>
              <a:t>94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97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99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28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101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102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103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105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107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113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29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31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32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33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1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6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4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9DAB2-5C8B-4048-9178-5E936FC064D8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805E1-74D5-D045-969C-C00F070B5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3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0BEC-205C-A34D-9E5E-447E44C031A4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24F8-D220-014E-B8F5-9D94A7A5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2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8E635-5936-2A45-959A-0E90B8C11062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BCE7-5133-9A45-BFDD-13645C0C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1A018-F11F-5E49-8BE5-ACB5561F4AD4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2C3F-EF42-9A4D-8012-C87F5F7C6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2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225EB-8533-8249-9D40-1B9DE8C09418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278E6-29A7-4F40-B36A-813E7055B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6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08173-ABB2-0241-AAEE-4D030028B12E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3AB1-2BE1-2C44-9D36-EEEE711A9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15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7AD9-9C2B-D342-92CD-6F03CE501F76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A2EB-0CB8-4244-A12D-41950B017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83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7E27C-69C0-CA44-AF53-21B41F548DD1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79D0-ECA1-2647-B27D-8E69379C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8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90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D60C-82B9-6045-BF05-8457294681EF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30C0-3CB3-E349-8256-503DBD442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4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26B63-CF7E-1B4E-B8B2-D76692B7F281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B87C-742F-6E47-A774-237378A1F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59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05C-4E14-F548-AF3F-5B9C3C25CB59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CB569-BDBF-0F43-9652-D038441CC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9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475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DE0F3-9D27-BB40-B326-1ABAB9EAD371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E549B-9103-9141-B44A-D4E082FA5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32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99FD-8E3C-0647-931E-60387A365509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9C059-7DBF-164C-A0C8-55F54BFD8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94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C047C-E53C-464F-A5D0-EED26AD03C8B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988BD-AAFE-4F42-A22E-C475214E2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1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9162-49E1-A342-A494-727FC7D3658A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0115E-79D8-364F-8320-BF9E62586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CA030-39A3-3441-A690-CF2C1F4B39CF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6E7B-D4A2-8846-A3E3-FF4B0A13C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33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E73C-B561-DF45-8243-2CDF7656E3FE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F99AD-8B01-274E-BE45-453D52FA7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81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FAE7-83B2-E348-8D06-877C2E38D23F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37961-4455-194F-8661-585D2F608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81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58A6-C946-294D-8E27-94B603E0C6BD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D8AF-F382-F349-9145-0081F6179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58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7817-6F2D-AC46-B8E7-3054AA364CEE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0D5D9-F782-1D4B-9C44-3ED58B6D9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27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DA18-0691-5040-B2F7-F5717A64FA09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D41BD-E3BC-0240-920C-F37B5AA8C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CC33-310F-7947-8597-71E881A5574E}" type="datetime1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34FB9-C114-7943-B48E-02675EC7E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8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4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4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66A40-6FD5-7447-ACA0-C6873F41A4C8}" type="datetimeFigureOut">
              <a:rPr lang="en-US" smtClean="0"/>
              <a:t>10/16/13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CC296-B3A8-4A45-B9A1-4F3C800D7EB9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10/16/13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142B4C-65D4-EE43-93E6-EE16A810C950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0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9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55C8A3-3C11-7A47-95DE-CF026C1ED5A7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10/16/13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EA003-7324-734C-B869-40D43FA9A61D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3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9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wmf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5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1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2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547034" y="2426934"/>
            <a:ext cx="8049932" cy="157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Information Resources for Speech Language Pathology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>
                <a:solidFill>
                  <a:prstClr val="white">
                    <a:lumMod val="65000"/>
                  </a:prstClr>
                </a:solidFill>
                <a:latin typeface="Calibri" charset="0"/>
              </a:rPr>
              <a:t>Oct 2013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2166346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0" y="1041448"/>
            <a:ext cx="4859274" cy="559003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831850" y="255756"/>
            <a:ext cx="3635375" cy="638963"/>
          </a:xfrm>
          <a:prstGeom prst="wedgeRoundRectCallout">
            <a:avLst>
              <a:gd name="adj1" fmla="val -50261"/>
              <a:gd name="adj2" fmla="val 10190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pic>
        <p:nvPicPr>
          <p:cNvPr id="10" name="Picture 5" descr="Screen Shot 2012-04-23 at 1.20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59" y="2127885"/>
            <a:ext cx="1502410" cy="326263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6290043" y="2644775"/>
            <a:ext cx="2751137" cy="1317625"/>
          </a:xfrm>
          <a:prstGeom prst="wedgeRoundRectCallout">
            <a:avLst>
              <a:gd name="adj1" fmla="val -116066"/>
              <a:gd name="adj2" fmla="val -6017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87703" y="4889500"/>
            <a:ext cx="3317631" cy="1313962"/>
          </a:xfrm>
          <a:prstGeom prst="wedgeRoundRectCallout">
            <a:avLst>
              <a:gd name="adj1" fmla="val -121277"/>
              <a:gd name="adj2" fmla="val -197471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CINAHL Plus with Full Text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7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8284" y="1128528"/>
            <a:ext cx="7149658" cy="45945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Need Help?</a:t>
            </a:r>
          </a:p>
        </p:txBody>
      </p:sp>
    </p:spTree>
    <p:extLst>
      <p:ext uri="{BB962C8B-B14F-4D97-AF65-F5344CB8AC3E}">
        <p14:creationId xmlns:p14="http://schemas.microsoft.com/office/powerpoint/2010/main" val="340547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1 at 3.1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0" y="1092161"/>
            <a:ext cx="4653280" cy="5461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7813" y="231778"/>
            <a:ext cx="4962023" cy="67411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Today’s PowerPoint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024919" y="4666248"/>
            <a:ext cx="4786923" cy="1428351"/>
          </a:xfrm>
          <a:prstGeom prst="wedgeRoundRectCallout">
            <a:avLst>
              <a:gd name="adj1" fmla="val -92486"/>
              <a:gd name="adj2" fmla="val 1295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Click the Allied Health Icon to go to Popular Resources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9" name="Picture 8" descr="Screen Shot 2012-10-05 at 9.03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8" y="4862646"/>
            <a:ext cx="1473200" cy="939800"/>
          </a:xfrm>
          <a:prstGeom prst="rect">
            <a:avLst/>
          </a:prstGeom>
          <a:ln w="38100" cmpd="sng">
            <a:solidFill>
              <a:sysClr val="windowText" lastClr="000000">
                <a:lumMod val="65000"/>
                <a:lumOff val="3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334041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1 at 2.58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2" y="245872"/>
            <a:ext cx="4978908" cy="6353556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235872" y="166707"/>
            <a:ext cx="2618415" cy="29722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82462" y="5870341"/>
            <a:ext cx="1543537" cy="361126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578796" y="4069876"/>
            <a:ext cx="5378938" cy="1445846"/>
          </a:xfrm>
          <a:prstGeom prst="wedgeRoundRectCallout">
            <a:avLst>
              <a:gd name="adj1" fmla="val -39633"/>
              <a:gd name="adj2" fmla="val 68397"/>
              <a:gd name="adj3" fmla="val 16667"/>
            </a:avLst>
          </a:prstGeom>
          <a:solidFill>
            <a:srgbClr val="FFFFFF"/>
          </a:solidFill>
          <a:ln w="3810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300" dirty="0" smtClean="0">
                <a:solidFill>
                  <a:schemeClr val="tx1"/>
                </a:solidFill>
              </a:rPr>
              <a:t>Speech Language Pathology PowerPoint</a:t>
            </a:r>
          </a:p>
          <a:p>
            <a:pPr algn="ctr">
              <a:lnSpc>
                <a:spcPct val="110000"/>
              </a:lnSpc>
            </a:pPr>
            <a:r>
              <a:rPr lang="en-US" sz="2300" dirty="0" smtClean="0">
                <a:solidFill>
                  <a:schemeClr val="tx1"/>
                </a:solidFill>
              </a:rPr>
              <a:t>Graduate Students</a:t>
            </a:r>
          </a:p>
          <a:p>
            <a:pPr algn="ctr">
              <a:lnSpc>
                <a:spcPct val="110000"/>
              </a:lnSpc>
            </a:pPr>
            <a:r>
              <a:rPr lang="en-US" sz="2300" dirty="0" smtClean="0">
                <a:solidFill>
                  <a:schemeClr val="tx1"/>
                </a:solidFill>
              </a:rPr>
              <a:t>October 16, 2013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0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1 at 3.1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1" y="922868"/>
            <a:ext cx="4885944" cy="573405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02175" y="240655"/>
            <a:ext cx="3531626" cy="731341"/>
          </a:xfrm>
          <a:prstGeom prst="wedgeRoundRectCallout">
            <a:avLst>
              <a:gd name="adj1" fmla="val -48755"/>
              <a:gd name="adj2" fmla="val 10190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30020" y="2398099"/>
            <a:ext cx="3222594" cy="111641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B90000"/>
                </a:solidFill>
              </a:rPr>
              <a:t>Guides &amp; Tutorials</a:t>
            </a:r>
            <a:endParaRPr lang="en-US" sz="2800" dirty="0">
              <a:solidFill>
                <a:srgbClr val="B9000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87528" y="4241142"/>
            <a:ext cx="1984933" cy="1169355"/>
          </a:xfrm>
          <a:prstGeom prst="wedgeRoundRectCallout">
            <a:avLst>
              <a:gd name="adj1" fmla="val 64203"/>
              <a:gd name="adj2" fmla="val -123628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420417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1 at 2.0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2" y="603250"/>
            <a:ext cx="4577080" cy="5638800"/>
          </a:xfrm>
          <a:prstGeom prst="rect">
            <a:avLst/>
          </a:prstGeom>
        </p:spPr>
      </p:pic>
      <p:pic>
        <p:nvPicPr>
          <p:cNvPr id="5" name="Picture 4" descr="Screen Shot 2013-10-11 at 2.01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59" y="304546"/>
            <a:ext cx="2145792" cy="6236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7263" y="793113"/>
            <a:ext cx="1320956" cy="279581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31938" y="620184"/>
            <a:ext cx="788525" cy="124883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31938" y="1353024"/>
            <a:ext cx="1499725" cy="25564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404829" y="2161510"/>
            <a:ext cx="484632" cy="2522280"/>
          </a:xfrm>
          <a:prstGeom prst="down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31939" y="1852879"/>
            <a:ext cx="526058" cy="196054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40399" y="1119731"/>
            <a:ext cx="788525" cy="124883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5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1 at 3.1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0" y="1159936"/>
            <a:ext cx="4653280" cy="5461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27518" y="295518"/>
            <a:ext cx="3635375" cy="701697"/>
          </a:xfrm>
          <a:prstGeom prst="wedgeRoundRectCallout">
            <a:avLst>
              <a:gd name="adj1" fmla="val -50261"/>
              <a:gd name="adj2" fmla="val 10190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pic>
        <p:nvPicPr>
          <p:cNvPr id="5" name="Picture 4" descr="Screen Shot 2012-09-07 at 5.18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24" y="4555476"/>
            <a:ext cx="3657600" cy="1219200"/>
          </a:xfrm>
          <a:prstGeom prst="rect">
            <a:avLst/>
          </a:prstGeom>
          <a:ln w="38100" cmpd="sng">
            <a:solidFill>
              <a:srgbClr val="E6E6E6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5261358" y="1821361"/>
            <a:ext cx="3603247" cy="2036282"/>
            <a:chOff x="5125886" y="1389544"/>
            <a:chExt cx="3708674" cy="2036282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5125886" y="1389544"/>
              <a:ext cx="3708674" cy="2036282"/>
            </a:xfrm>
            <a:prstGeom prst="wedgeRoundRectCallout">
              <a:avLst>
                <a:gd name="adj1" fmla="val -38206"/>
                <a:gd name="adj2" fmla="val 99439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57B1D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403407" y="2189582"/>
              <a:ext cx="3147312" cy="1061406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3000" i="1" dirty="0">
                  <a:solidFill>
                    <a:srgbClr val="B90000"/>
                  </a:solidFill>
                  <a:latin typeface="Verdana" charset="0"/>
                  <a:ea typeface="ＭＳ Ｐゴシック" charset="0"/>
                  <a:cs typeface="Verdana" charset="0"/>
                </a:rPr>
                <a:t>Ask a Librarian </a:t>
              </a:r>
              <a:r>
                <a:rPr lang="en-US" sz="30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Icon</a:t>
              </a:r>
              <a:endParaRPr lang="en-US" sz="3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07095" y="1542836"/>
              <a:ext cx="2539936" cy="671767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Aft>
                  <a:spcPts val="1800"/>
                </a:spcAft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the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30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1 at 2.2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9" y="2308823"/>
            <a:ext cx="8247888" cy="30594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6746" y="3401483"/>
            <a:ext cx="7027333" cy="941918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056746" y="496617"/>
            <a:ext cx="3239097" cy="1411067"/>
          </a:xfrm>
          <a:prstGeom prst="wedgeRoundRectCallout">
            <a:avLst>
              <a:gd name="adj1" fmla="val 50250"/>
              <a:gd name="adj2" fmla="val 2266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What is your question?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1997" y="3750001"/>
            <a:ext cx="812801" cy="322466"/>
          </a:xfrm>
          <a:prstGeom prst="rect">
            <a:avLst/>
          </a:prstGeom>
          <a:noFill/>
          <a:ln w="38100" cmpd="sng">
            <a:solidFill>
              <a:srgbClr val="8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2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1 at 3.1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6" y="1202640"/>
            <a:ext cx="4653280" cy="5461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93453" y="244510"/>
            <a:ext cx="3635375" cy="701697"/>
          </a:xfrm>
          <a:prstGeom prst="wedgeRoundRectCallout">
            <a:avLst>
              <a:gd name="adj1" fmla="val -49562"/>
              <a:gd name="adj2" fmla="val 8983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04741" y="3188610"/>
            <a:ext cx="5418123" cy="3079717"/>
            <a:chOff x="3530142" y="3070072"/>
            <a:chExt cx="5418123" cy="3079717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3530142" y="3070072"/>
              <a:ext cx="5299590" cy="922337"/>
            </a:xfrm>
            <a:prstGeom prst="wedgeRoundRectCallout">
              <a:avLst>
                <a:gd name="adj1" fmla="val -49923"/>
                <a:gd name="adj2" fmla="val -19843"/>
                <a:gd name="adj3" fmla="val 16667"/>
              </a:avLst>
            </a:prstGeom>
            <a:solidFill>
              <a:srgbClr val="0080FF"/>
            </a:solidFill>
            <a:ln w="28575" cmpd="sng">
              <a:solidFill>
                <a:srgbClr val="008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prstClr val="white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D</a:t>
              </a:r>
              <a:r>
                <a:rPr lang="en-US" sz="3600" dirty="0" smtClean="0">
                  <a:solidFill>
                    <a:prstClr val="white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ownload </a:t>
              </a:r>
              <a:r>
                <a:rPr lang="en-US" sz="3600" dirty="0" err="1">
                  <a:solidFill>
                    <a:prstClr val="white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TeamViewer</a:t>
              </a:r>
              <a:r>
                <a:rPr lang="en-US" sz="3600" dirty="0">
                  <a:solidFill>
                    <a:prstClr val="white"/>
                  </a:solidFill>
                  <a:latin typeface="Calibri"/>
                  <a:ea typeface="ＭＳ Ｐゴシック" charset="-128"/>
                  <a:cs typeface="ＭＳ Ｐゴシック" charset="-128"/>
                </a:rPr>
                <a:t> </a:t>
              </a:r>
            </a:p>
          </p:txBody>
        </p:sp>
        <p:pic>
          <p:nvPicPr>
            <p:cNvPr id="7" name="Picture 6" descr="Screen Shot 2012-09-07 at 5.19.0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197" y="4733231"/>
              <a:ext cx="3973068" cy="1416558"/>
            </a:xfrm>
            <a:prstGeom prst="rect">
              <a:avLst/>
            </a:prstGeom>
            <a:ln w="28575" cmpd="sng">
              <a:solidFill>
                <a:srgbClr val="E6E6E6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3598333" y="5190069"/>
              <a:ext cx="1194477" cy="584200"/>
            </a:xfrm>
            <a:prstGeom prst="rect">
              <a:avLst/>
            </a:prstGeom>
            <a:noFill/>
            <a:ln w="5715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165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-Down Arrow 15"/>
          <p:cNvSpPr/>
          <p:nvPr/>
        </p:nvSpPr>
        <p:spPr>
          <a:xfrm rot="18676980">
            <a:off x="3648076" y="2484437"/>
            <a:ext cx="1371600" cy="2314575"/>
          </a:xfrm>
          <a:prstGeom prst="upDownArrow">
            <a:avLst>
              <a:gd name="adj1" fmla="val 28067"/>
              <a:gd name="adj2" fmla="val 35922"/>
            </a:avLst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167313" y="401638"/>
            <a:ext cx="3290887" cy="2185987"/>
          </a:xfrm>
          <a:prstGeom prst="round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white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Call your TTUHSC Librarian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05400" y="3424238"/>
            <a:ext cx="4232275" cy="3352800"/>
            <a:chOff x="5105400" y="3424238"/>
            <a:chExt cx="4232275" cy="3352800"/>
          </a:xfrm>
        </p:grpSpPr>
        <p:pic>
          <p:nvPicPr>
            <p:cNvPr id="15367" name="Picture 3" descr="computer lapt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3424238"/>
              <a:ext cx="3353049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4" descr="cell phon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151" y="5100638"/>
              <a:ext cx="1676524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Screen Shot 2012-09-05 at 12.00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28" y="4196575"/>
              <a:ext cx="1255903" cy="14598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50800" y="609600"/>
            <a:ext cx="4279900" cy="3022600"/>
            <a:chOff x="50800" y="609600"/>
            <a:chExt cx="4279900" cy="3022600"/>
          </a:xfrm>
        </p:grpSpPr>
        <p:grpSp>
          <p:nvGrpSpPr>
            <p:cNvPr id="15362" name="Group 7"/>
            <p:cNvGrpSpPr>
              <a:grpSpLocks/>
            </p:cNvGrpSpPr>
            <p:nvPr/>
          </p:nvGrpSpPr>
          <p:grpSpPr bwMode="auto">
            <a:xfrm>
              <a:off x="50800" y="609600"/>
              <a:ext cx="4279900" cy="3022600"/>
              <a:chOff x="50037" y="609600"/>
              <a:chExt cx="4280663" cy="3023330"/>
            </a:xfrm>
          </p:grpSpPr>
          <p:pic>
            <p:nvPicPr>
              <p:cNvPr id="15370" name="Picture 2" descr="complete computer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37" y="609600"/>
                <a:ext cx="3023330" cy="30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1" name="Picture 6" descr="phone.WM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1295401"/>
                <a:ext cx="1435100" cy="1415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4" descr="Screen Shot 2012-09-05 at 12.00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6276">
              <a:off x="1941096" y="1080338"/>
              <a:ext cx="685038" cy="79629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263004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creen shot 2011-02-15 at 2.30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" b="1681"/>
          <a:stretch/>
        </p:blipFill>
        <p:spPr bwMode="auto">
          <a:xfrm>
            <a:off x="2404482" y="1079064"/>
            <a:ext cx="6210300" cy="4892040"/>
          </a:xfrm>
          <a:prstGeom prst="rect">
            <a:avLst/>
          </a:prstGeom>
          <a:noFill/>
          <a:ln w="28575">
            <a:solidFill>
              <a:srgbClr val="66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309777" y="2453154"/>
            <a:ext cx="17303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3366FF"/>
                </a:solidFill>
              </a:rPr>
              <a:t>Double click the icon and </a:t>
            </a:r>
            <a:r>
              <a:rPr lang="en-US" dirty="0">
                <a:solidFill>
                  <a:srgbClr val="3366FF"/>
                </a:solidFill>
              </a:rPr>
              <a:t>f</a:t>
            </a:r>
            <a:r>
              <a:rPr lang="en-US" dirty="0" smtClean="0">
                <a:solidFill>
                  <a:srgbClr val="3366FF"/>
                </a:solidFill>
              </a:rPr>
              <a:t>ollow the directions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9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10.51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25" y="246063"/>
            <a:ext cx="6337300" cy="63754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09775" y="2345911"/>
            <a:ext cx="5105400" cy="1295400"/>
          </a:xfrm>
          <a:prstGeom prst="rect">
            <a:avLst/>
          </a:prstGeom>
          <a:solidFill>
            <a:srgbClr val="FFFCE5"/>
          </a:solidFill>
          <a:ln w="57150">
            <a:solidFill>
              <a:srgbClr val="04245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003366"/>
                </a:solidFill>
                <a:latin typeface="Verdana" charset="0"/>
              </a:rPr>
              <a:t>Click CINAHL Headings</a:t>
            </a: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808353" y="427889"/>
            <a:ext cx="1260230" cy="304800"/>
            <a:chOff x="2208" y="672"/>
            <a:chExt cx="672" cy="192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2208" y="672"/>
              <a:ext cx="672" cy="192"/>
            </a:xfrm>
            <a:prstGeom prst="roundRect">
              <a:avLst>
                <a:gd name="adj" fmla="val 16667"/>
              </a:avLst>
            </a:prstGeom>
            <a:noFill/>
            <a:ln w="133350">
              <a:solidFill>
                <a:srgbClr val="FFB8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208" y="672"/>
              <a:ext cx="672" cy="19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8A5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AutoShape 8"/>
          <p:cNvSpPr>
            <a:spLocks noChangeArrowheads="1"/>
          </p:cNvSpPr>
          <p:nvPr/>
        </p:nvSpPr>
        <p:spPr bwMode="auto">
          <a:xfrm rot="20038315">
            <a:off x="4204214" y="753855"/>
            <a:ext cx="307975" cy="2001838"/>
          </a:xfrm>
          <a:prstGeom prst="upArrow">
            <a:avLst>
              <a:gd name="adj1" fmla="val 50000"/>
              <a:gd name="adj2" fmla="val 135442"/>
            </a:avLst>
          </a:prstGeom>
          <a:gradFill rotWithShape="0">
            <a:gsLst>
              <a:gs pos="0">
                <a:schemeClr val="bg1"/>
              </a:gs>
              <a:gs pos="100000">
                <a:srgbClr val="FFB899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30569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3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" descr="Screen shot 2011-02-15 at 3.13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7" y="1036336"/>
            <a:ext cx="55118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53897" y="188412"/>
            <a:ext cx="6125350" cy="2353269"/>
            <a:chOff x="253897" y="188412"/>
            <a:chExt cx="6125350" cy="2353269"/>
          </a:xfrm>
        </p:grpSpPr>
        <p:sp>
          <p:nvSpPr>
            <p:cNvPr id="21505" name="TextBox 11"/>
            <p:cNvSpPr txBox="1">
              <a:spLocks noChangeArrowheads="1"/>
            </p:cNvSpPr>
            <p:nvPr/>
          </p:nvSpPr>
          <p:spPr bwMode="auto">
            <a:xfrm>
              <a:off x="253897" y="188412"/>
              <a:ext cx="61253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/>
                <a:t>Give </a:t>
              </a:r>
              <a:r>
                <a:rPr lang="en-US" dirty="0"/>
                <a:t>the password </a:t>
              </a:r>
              <a:r>
                <a:rPr lang="en-US" dirty="0" smtClean="0"/>
                <a:t>to the librarian to enter.</a:t>
              </a:r>
              <a:endParaRPr lang="en-US" dirty="0"/>
            </a:p>
          </p:txBody>
        </p:sp>
        <p:sp>
          <p:nvSpPr>
            <p:cNvPr id="4" name="Up Arrow 3"/>
            <p:cNvSpPr/>
            <p:nvPr/>
          </p:nvSpPr>
          <p:spPr>
            <a:xfrm rot="12122242">
              <a:off x="3973964" y="695947"/>
              <a:ext cx="593001" cy="1845734"/>
            </a:xfrm>
            <a:prstGeom prst="upArrow">
              <a:avLst>
                <a:gd name="adj1" fmla="val 50000"/>
                <a:gd name="adj2" fmla="val 64813"/>
              </a:avLst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514" y="2903355"/>
            <a:ext cx="8523697" cy="1604853"/>
            <a:chOff x="155514" y="2903355"/>
            <a:chExt cx="8523697" cy="1604853"/>
          </a:xfrm>
        </p:grpSpPr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155514" y="4046543"/>
              <a:ext cx="852369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 smtClean="0"/>
                <a:t>After logging on, the librarian can see your computer screen!</a:t>
              </a:r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01503" y="2903355"/>
              <a:ext cx="1839716" cy="691048"/>
              <a:chOff x="4338638" y="3957276"/>
              <a:chExt cx="1839716" cy="691048"/>
            </a:xfrm>
          </p:grpSpPr>
          <p:sp>
            <p:nvSpPr>
              <p:cNvPr id="2" name="Rounded Rectangle 1"/>
              <p:cNvSpPr/>
              <p:nvPr/>
            </p:nvSpPr>
            <p:spPr>
              <a:xfrm rot="5400000">
                <a:off x="4912972" y="3382942"/>
                <a:ext cx="691048" cy="1839716"/>
              </a:xfrm>
              <a:prstGeom prst="roundRect">
                <a:avLst/>
              </a:prstGeom>
              <a:gradFill flip="none" rotWithShape="1">
                <a:gsLst>
                  <a:gs pos="0">
                    <a:srgbClr val="99CCFF"/>
                  </a:gs>
                  <a:gs pos="100000">
                    <a:srgbClr val="99CCFF"/>
                  </a:gs>
                  <a:gs pos="50000">
                    <a:srgbClr val="3F80CD"/>
                  </a:gs>
                </a:gsLst>
                <a:lin ang="0" scaled="1"/>
                <a:tileRect/>
              </a:gradFill>
              <a:ln w="12700" cmpd="sng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3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553098" y="4078080"/>
                <a:ext cx="1408264" cy="4492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Log On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9152" y="4655328"/>
            <a:ext cx="7133012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dirty="0" smtClean="0"/>
              <a:t>At the end of the session after logging off, 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 smtClean="0"/>
              <a:t>the librarian will not have access to your computer! 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39991" y="5709088"/>
            <a:ext cx="4271549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dirty="0" err="1" smtClean="0"/>
              <a:t>TeamViewer</a:t>
            </a:r>
            <a:r>
              <a:rPr lang="en-US" dirty="0" smtClean="0"/>
              <a:t> generates a new password each time it is used!</a:t>
            </a:r>
          </a:p>
        </p:txBody>
      </p:sp>
    </p:spTree>
    <p:extLst>
      <p:ext uri="{BB962C8B-B14F-4D97-AF65-F5344CB8AC3E}">
        <p14:creationId xmlns:p14="http://schemas.microsoft.com/office/powerpoint/2010/main" val="11051869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828800" y="457200"/>
            <a:ext cx="5486400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  <a:cs typeface="ＭＳ Ｐゴシック" charset="0"/>
              </a:rPr>
              <a:t>OR </a:t>
            </a:r>
            <a:r>
              <a:rPr lang="en-US" sz="4000" b="1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  <a:cs typeface="ＭＳ Ｐゴシック" charset="0"/>
              </a:rPr>
              <a:t>contact us at</a:t>
            </a:r>
            <a:r>
              <a:rPr 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  <a:cs typeface="ＭＳ Ｐゴシック" charset="0"/>
              </a:rPr>
              <a:t>:</a:t>
            </a:r>
            <a:endParaRPr lang="en-US" sz="4000" i="1" dirty="0"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eneva" charset="0"/>
              <a:ea typeface="蘋果儷中黑" charset="0"/>
              <a:cs typeface="ＭＳ Ｐゴシック" charset="0"/>
            </a:endParaRP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457200" y="22098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Lubbock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	(806) 743-2200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Amarillo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	</a:t>
            </a:r>
            <a:r>
              <a:rPr lang="en-US" sz="2000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(806) 354-5448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El Paso</a:t>
            </a: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	(915) 545-6652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Odessa</a:t>
            </a:r>
            <a:endParaRPr lang="en-US" sz="2000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蘋果儷中黑" charset="0"/>
              </a:rPr>
              <a:t>	(432) 335-5171</a:t>
            </a:r>
            <a:endParaRPr lang="en-US" i="1" dirty="0" smtClean="0">
              <a:solidFill>
                <a:srgbClr val="FFFFFF"/>
              </a:solidFill>
              <a:latin typeface="Calibri" charset="0"/>
              <a:ea typeface="ＭＳ Ｐゴシック" charset="0"/>
              <a:cs typeface="蘋果儷中黑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0000"/>
              </a:solidFill>
              <a:latin typeface="Calibri" charset="0"/>
              <a:ea typeface="ＭＳ Ｐゴシック" charset="0"/>
              <a:cs typeface="蘋果儷中黑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87900" y="1798638"/>
            <a:ext cx="3916363" cy="4449762"/>
            <a:chOff x="4787900" y="1798638"/>
            <a:chExt cx="3916363" cy="4449762"/>
          </a:xfrm>
        </p:grpSpPr>
        <p:pic>
          <p:nvPicPr>
            <p:cNvPr id="112645" name="Picture 2" descr="l@s #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0" t="10651" r="6990"/>
            <a:stretch>
              <a:fillRect/>
            </a:stretch>
          </p:blipFill>
          <p:spPr bwMode="auto">
            <a:xfrm>
              <a:off x="4787900" y="1798638"/>
              <a:ext cx="3916363" cy="444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2646" name="Straight Connector 7"/>
            <p:cNvCxnSpPr>
              <a:cxnSpLocks noChangeShapeType="1"/>
            </p:cNvCxnSpPr>
            <p:nvPr/>
          </p:nvCxnSpPr>
          <p:spPr bwMode="auto">
            <a:xfrm>
              <a:off x="4953000" y="6065838"/>
              <a:ext cx="3581400" cy="15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0687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006" y="775375"/>
            <a:ext cx="8174933" cy="52099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smtClean="0">
                <a:solidFill>
                  <a:prstClr val="white"/>
                </a:solidFill>
                <a:latin typeface="+mj-lt"/>
                <a:cs typeface="Times New Roman"/>
              </a:rPr>
              <a:t>Please…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smtClean="0">
                <a:solidFill>
                  <a:prstClr val="white"/>
                </a:solidFill>
                <a:latin typeface="+mj-lt"/>
                <a:cs typeface="Times New Roman"/>
              </a:rPr>
              <a:t>	locate the Evaluations icon on 	your desktop and fill it out.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800" dirty="0">
              <a:solidFill>
                <a:prstClr val="white"/>
              </a:solidFill>
              <a:latin typeface="+mj-lt"/>
              <a:cs typeface="Times New Roman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+mj-lt"/>
                <a:cs typeface="Times New Roman"/>
              </a:rPr>
              <a:t>Thank-you…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+mj-lt"/>
                <a:cs typeface="Times New Roman"/>
              </a:rPr>
              <a:t>	we appreciate your feedback!</a:t>
            </a:r>
          </a:p>
        </p:txBody>
      </p:sp>
    </p:spTree>
    <p:extLst>
      <p:ext uri="{BB962C8B-B14F-4D97-AF65-F5344CB8AC3E}">
        <p14:creationId xmlns:p14="http://schemas.microsoft.com/office/powerpoint/2010/main" val="354046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dirty="0">
                <a:solidFill>
                  <a:srgbClr val="FFFFFF"/>
                </a:solidFill>
                <a:latin typeface="Brush Script MT" pitchFamily="-111" charset="0"/>
                <a:ea typeface="Brush Script MT" pitchFamily="-111" charset="0"/>
                <a:cs typeface="Brush Script MT" pitchFamily="-111" charset="0"/>
              </a:rPr>
              <a:t>The End</a:t>
            </a: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579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10.52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" y="1285033"/>
            <a:ext cx="8507730" cy="2967228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38555" y="4426823"/>
            <a:ext cx="7623908" cy="1234839"/>
          </a:xfrm>
          <a:prstGeom prst="rect">
            <a:avLst/>
          </a:prstGeom>
          <a:solidFill>
            <a:srgbClr val="FFFCE5"/>
          </a:solidFill>
          <a:ln w="5715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600" dirty="0">
                <a:solidFill>
                  <a:srgbClr val="002A80"/>
                </a:solidFill>
                <a:latin typeface="Verdana" charset="0"/>
              </a:rPr>
              <a:t> </a:t>
            </a:r>
            <a:endParaRPr lang="en-US" sz="2800" dirty="0">
              <a:solidFill>
                <a:srgbClr val="003366"/>
              </a:solidFill>
              <a:latin typeface="Verdana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301627" y="4740756"/>
            <a:ext cx="1981200" cy="609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600" dirty="0" smtClean="0">
                <a:solidFill>
                  <a:srgbClr val="FF8652"/>
                </a:solidFill>
                <a:latin typeface="Verdana" charset="0"/>
              </a:rPr>
              <a:t>dysphagia</a:t>
            </a:r>
            <a:endParaRPr lang="en-US" sz="2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48795" y="3340635"/>
            <a:ext cx="3181510" cy="2016886"/>
            <a:chOff x="4848795" y="3272899"/>
            <a:chExt cx="3181510" cy="2016886"/>
          </a:xfrm>
        </p:grpSpPr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6310919" y="4680185"/>
              <a:ext cx="1719386" cy="60960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285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sz="2600" dirty="0">
                  <a:solidFill>
                    <a:srgbClr val="191919"/>
                  </a:solidFill>
                  <a:latin typeface="Verdana" charset="0"/>
                </a:rPr>
                <a:t>Browse</a:t>
              </a:r>
              <a:endParaRPr lang="en-US" sz="2600" dirty="0"/>
            </a:p>
          </p:txBody>
        </p:sp>
        <p:sp>
          <p:nvSpPr>
            <p:cNvPr id="8" name="AutoShape 14"/>
            <p:cNvSpPr>
              <a:spLocks noChangeArrowheads="1"/>
            </p:cNvSpPr>
            <p:nvPr/>
          </p:nvSpPr>
          <p:spPr bwMode="auto">
            <a:xfrm>
              <a:off x="4848795" y="3272899"/>
              <a:ext cx="762000" cy="457200"/>
            </a:xfrm>
            <a:prstGeom prst="roundRect">
              <a:avLst>
                <a:gd name="adj" fmla="val 16667"/>
              </a:avLst>
            </a:prstGeom>
            <a:noFill/>
            <a:ln w="127000">
              <a:solidFill>
                <a:srgbClr val="24A4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431321" y="4757690"/>
            <a:ext cx="171352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2800" dirty="0">
                <a:solidFill>
                  <a:srgbClr val="003366"/>
                </a:solidFill>
                <a:latin typeface="Verdana" charset="0"/>
              </a:rPr>
              <a:t>and click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6690" y="4790906"/>
            <a:ext cx="1172307" cy="5177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2800" dirty="0">
                <a:solidFill>
                  <a:srgbClr val="003366"/>
                </a:solidFill>
                <a:latin typeface="Verdana" charset="0"/>
              </a:rPr>
              <a:t>Enter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18927465">
            <a:off x="1797886" y="3298893"/>
            <a:ext cx="307975" cy="1794314"/>
          </a:xfrm>
          <a:prstGeom prst="upArrow">
            <a:avLst>
              <a:gd name="adj1" fmla="val 50000"/>
              <a:gd name="adj2" fmla="val 124296"/>
            </a:avLst>
          </a:prstGeom>
          <a:gradFill rotWithShape="0">
            <a:gsLst>
              <a:gs pos="0">
                <a:schemeClr val="bg1"/>
              </a:gs>
              <a:gs pos="100000">
                <a:srgbClr val="FFB899"/>
              </a:gs>
            </a:gsLst>
            <a:path path="rect">
              <a:fillToRect l="50000" t="50000" r="50000" b="50000"/>
            </a:path>
          </a:gradFill>
          <a:ln w="19050" cmpd="sng">
            <a:solidFill>
              <a:srgbClr val="30569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7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75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75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75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75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9" grpId="0" autoUpdateAnimBg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10.52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" y="252413"/>
            <a:ext cx="7719060" cy="63627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46661" y="2817134"/>
            <a:ext cx="6756407" cy="1181549"/>
            <a:chOff x="846661" y="2817134"/>
            <a:chExt cx="6756407" cy="1181549"/>
          </a:xfrm>
        </p:grpSpPr>
        <p:grpSp>
          <p:nvGrpSpPr>
            <p:cNvPr id="10" name="Group 9"/>
            <p:cNvGrpSpPr/>
            <p:nvPr/>
          </p:nvGrpSpPr>
          <p:grpSpPr>
            <a:xfrm>
              <a:off x="2353734" y="2817134"/>
              <a:ext cx="5249334" cy="1181549"/>
              <a:chOff x="2353734" y="2817134"/>
              <a:chExt cx="5249334" cy="1181549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2353734" y="2817134"/>
                <a:ext cx="5249334" cy="118154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CC6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140000"/>
                  </a:lnSpc>
                </a:pPr>
                <a:endParaRPr lang="en-US"/>
              </a:p>
            </p:txBody>
          </p:sp>
          <p:sp>
            <p:nvSpPr>
              <p:cNvPr id="8" name="Rectangle 24"/>
              <p:cNvSpPr>
                <a:spLocks noChangeArrowheads="1"/>
              </p:cNvSpPr>
              <p:nvPr/>
            </p:nvSpPr>
            <p:spPr bwMode="auto">
              <a:xfrm>
                <a:off x="2606275" y="3178785"/>
                <a:ext cx="4741076" cy="4534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 smtClean="0">
                    <a:solidFill>
                      <a:srgbClr val="003366"/>
                    </a:solidFill>
                    <a:latin typeface="Verdana" charset="0"/>
                  </a:rPr>
                  <a:t>Click appropriate</a:t>
                </a:r>
                <a:r>
                  <a:rPr lang="en-US" sz="2800" dirty="0" smtClean="0">
                    <a:solidFill>
                      <a:srgbClr val="002A8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003366"/>
                    </a:solidFill>
                    <a:latin typeface="Verdana" charset="0"/>
                  </a:rPr>
                  <a:t>heading</a:t>
                </a:r>
                <a:endParaRPr lang="en-US" sz="2800" dirty="0">
                  <a:solidFill>
                    <a:srgbClr val="003366"/>
                  </a:solidFill>
                  <a:latin typeface="Verdana" charset="0"/>
                </a:endParaRPr>
              </a:p>
            </p:txBody>
          </p:sp>
        </p:grpSp>
        <p:sp>
          <p:nvSpPr>
            <p:cNvPr id="6" name="Rectangle 19"/>
            <p:cNvSpPr>
              <a:spLocks noChangeArrowheads="1"/>
            </p:cNvSpPr>
            <p:nvPr/>
          </p:nvSpPr>
          <p:spPr bwMode="auto">
            <a:xfrm>
              <a:off x="846661" y="3298291"/>
              <a:ext cx="330202" cy="333906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FF66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US" smtClean="0"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727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10.53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382715"/>
            <a:ext cx="8356854" cy="61020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59073" y="767208"/>
            <a:ext cx="5031155" cy="5717603"/>
            <a:chOff x="3059073" y="767208"/>
            <a:chExt cx="5031155" cy="5717603"/>
          </a:xfrm>
        </p:grpSpPr>
        <p:grpSp>
          <p:nvGrpSpPr>
            <p:cNvPr id="6" name="Group 5"/>
            <p:cNvGrpSpPr/>
            <p:nvPr/>
          </p:nvGrpSpPr>
          <p:grpSpPr>
            <a:xfrm>
              <a:off x="3059073" y="767208"/>
              <a:ext cx="5031155" cy="1119555"/>
              <a:chOff x="3861057" y="1869830"/>
              <a:chExt cx="3934789" cy="1119555"/>
            </a:xfrm>
            <a:effectLst>
              <a:outerShdw dist="38100" dir="9300000" sx="101000" sy="101000" algn="tl" rotWithShape="0">
                <a:schemeClr val="bg1">
                  <a:lumMod val="65000"/>
                </a:schemeClr>
              </a:outerShdw>
            </a:effectLst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3861057" y="1869830"/>
                <a:ext cx="3934789" cy="1119555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CC6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140000"/>
                  </a:lnSpc>
                </a:pPr>
                <a:endParaRPr lang="en-US"/>
              </a:p>
            </p:txBody>
          </p:sp>
          <p:sp>
            <p:nvSpPr>
              <p:cNvPr id="8" name="Rectangle 24"/>
              <p:cNvSpPr>
                <a:spLocks noChangeArrowheads="1"/>
              </p:cNvSpPr>
              <p:nvPr/>
            </p:nvSpPr>
            <p:spPr bwMode="auto">
              <a:xfrm>
                <a:off x="4055680" y="2200031"/>
                <a:ext cx="3570928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003366"/>
                    </a:solidFill>
                    <a:latin typeface="Verdana" charset="0"/>
                  </a:rPr>
                  <a:t>Subheadings appear</a:t>
                </a:r>
                <a:endParaRPr lang="en-US" sz="3200" dirty="0">
                  <a:solidFill>
                    <a:srgbClr val="003366"/>
                  </a:solidFill>
                  <a:latin typeface="Verdana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4851402" y="2336801"/>
              <a:ext cx="1921933" cy="414801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139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1.45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6" y="401258"/>
            <a:ext cx="6374130" cy="61287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2875" y="2598624"/>
            <a:ext cx="3340818" cy="2383657"/>
            <a:chOff x="312875" y="2979615"/>
            <a:chExt cx="3340818" cy="238365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12875" y="2979615"/>
              <a:ext cx="3340818" cy="238365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40000"/>
                </a:lnSpc>
              </a:pPr>
              <a:endParaRPr lang="en-US"/>
            </a:p>
          </p:txBody>
        </p:sp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498236" y="3204271"/>
              <a:ext cx="2969846" cy="191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10000"/>
                </a:lnSpc>
              </a:pPr>
              <a:endParaRPr lang="en-US" sz="2800" dirty="0" smtClean="0">
                <a:solidFill>
                  <a:srgbClr val="003366"/>
                </a:solidFill>
                <a:latin typeface="Verdana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2800" dirty="0" smtClean="0">
                  <a:solidFill>
                    <a:srgbClr val="003366"/>
                  </a:solidFill>
                  <a:latin typeface="Verdana" charset="0"/>
                </a:rPr>
                <a:t>Select:</a:t>
              </a:r>
            </a:p>
            <a:p>
              <a:pPr>
                <a:lnSpc>
                  <a:spcPct val="110000"/>
                </a:lnSpc>
              </a:pPr>
              <a:r>
                <a:rPr lang="en-US" sz="2800" dirty="0">
                  <a:solidFill>
                    <a:srgbClr val="003366"/>
                  </a:solidFill>
                  <a:latin typeface="Verdana" charset="0"/>
                </a:rPr>
                <a:t>	</a:t>
              </a:r>
              <a:r>
                <a:rPr lang="en-US" sz="2800" dirty="0" smtClean="0">
                  <a:solidFill>
                    <a:srgbClr val="003366"/>
                  </a:solidFill>
                  <a:latin typeface="Verdana" charset="0"/>
                </a:rPr>
                <a:t>rehabilitation</a:t>
              </a:r>
            </a:p>
            <a:p>
              <a:pPr>
                <a:lnSpc>
                  <a:spcPct val="110000"/>
                </a:lnSpc>
              </a:pPr>
              <a:r>
                <a:rPr lang="en-US" sz="2800" dirty="0">
                  <a:solidFill>
                    <a:srgbClr val="003366"/>
                  </a:solidFill>
                  <a:latin typeface="Verdana" charset="0"/>
                </a:rPr>
                <a:t>	 </a:t>
              </a:r>
              <a:r>
                <a:rPr lang="en-US" sz="2800" dirty="0" smtClean="0">
                  <a:solidFill>
                    <a:srgbClr val="003366"/>
                  </a:solidFill>
                  <a:latin typeface="Verdana" charset="0"/>
                </a:rPr>
                <a:t> and</a:t>
              </a:r>
            </a:p>
            <a:p>
              <a:pPr>
                <a:lnSpc>
                  <a:spcPct val="110000"/>
                </a:lnSpc>
              </a:pPr>
              <a:r>
                <a:rPr lang="en-US" sz="2800" dirty="0">
                  <a:solidFill>
                    <a:srgbClr val="003366"/>
                  </a:solidFill>
                  <a:latin typeface="Verdana" charset="0"/>
                </a:rPr>
                <a:t>	</a:t>
              </a:r>
              <a:r>
                <a:rPr lang="en-US" sz="2800" dirty="0" smtClean="0">
                  <a:solidFill>
                    <a:srgbClr val="003366"/>
                  </a:solidFill>
                  <a:latin typeface="Verdana" charset="0"/>
                </a:rPr>
                <a:t>therapy</a:t>
              </a:r>
            </a:p>
            <a:p>
              <a:pPr algn="ctr">
                <a:lnSpc>
                  <a:spcPct val="80000"/>
                </a:lnSpc>
              </a:pPr>
              <a:endParaRPr lang="en-US" sz="3200" dirty="0">
                <a:solidFill>
                  <a:srgbClr val="003366"/>
                </a:solidFill>
                <a:latin typeface="Verdana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 flipH="1">
            <a:off x="4455767" y="5414632"/>
            <a:ext cx="396629" cy="381000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4455767" y="6057506"/>
            <a:ext cx="396629" cy="381000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Screen Shot 2012-10-06 at 3.1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95" y="1116294"/>
            <a:ext cx="2542794" cy="632714"/>
          </a:xfrm>
          <a:prstGeom prst="rect">
            <a:avLst/>
          </a:prstGeom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365433" y="1496937"/>
            <a:ext cx="321368" cy="1639609"/>
          </a:xfrm>
          <a:prstGeom prst="upArrow">
            <a:avLst>
              <a:gd name="adj1" fmla="val 50000"/>
              <a:gd name="adj2" fmla="val 105003"/>
            </a:avLst>
          </a:prstGeom>
          <a:gradFill flip="none" rotWithShape="1">
            <a:gsLst>
              <a:gs pos="0">
                <a:srgbClr val="FFCC66"/>
              </a:gs>
              <a:gs pos="100000">
                <a:srgbClr val="FFCC66"/>
              </a:gs>
              <a:gs pos="5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050" cmpd="sng">
            <a:solidFill>
              <a:srgbClr val="FF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5.5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53" y="350393"/>
            <a:ext cx="6102096" cy="6150864"/>
          </a:xfrm>
          <a:prstGeom prst="rect">
            <a:avLst/>
          </a:prstGeom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069249" y="3516923"/>
            <a:ext cx="1342854" cy="928077"/>
          </a:xfrm>
          <a:prstGeom prst="rect">
            <a:avLst/>
          </a:prstGeom>
          <a:noFill/>
          <a:ln w="7620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27727" y="5452042"/>
            <a:ext cx="7627812" cy="1039446"/>
          </a:xfrm>
          <a:prstGeom prst="rect">
            <a:avLst/>
          </a:prstGeom>
          <a:solidFill>
            <a:srgbClr val="FFFFFF"/>
          </a:solidFill>
          <a:ln w="66675" cmpd="sng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004080"/>
                </a:solidFill>
                <a:latin typeface="Verdana" charset="0"/>
              </a:rPr>
              <a:t>Limit Publication Date to 2008 - 2013</a:t>
            </a:r>
            <a:endParaRPr lang="en-US" sz="2800" dirty="0">
              <a:solidFill>
                <a:srgbClr val="00408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02843" y="2120901"/>
            <a:ext cx="3780693" cy="921404"/>
          </a:xfrm>
          <a:prstGeom prst="wedgeRoundRectCallout">
            <a:avLst>
              <a:gd name="adj1" fmla="val -165"/>
              <a:gd name="adj2" fmla="val 148380"/>
              <a:gd name="adj3" fmla="val 16667"/>
            </a:avLst>
          </a:prstGeom>
          <a:solidFill>
            <a:schemeClr val="bg1"/>
          </a:solidFill>
          <a:ln w="73025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rgbClr val="004080"/>
                </a:solidFill>
                <a:latin typeface="Verdana" charset="0"/>
              </a:rPr>
              <a:t>Using the sliders,</a:t>
            </a:r>
            <a:endParaRPr lang="en-US" sz="2800" dirty="0">
              <a:solidFill>
                <a:srgbClr val="004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7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23356" y="404114"/>
            <a:ext cx="8039579" cy="6043422"/>
            <a:chOff x="823356" y="404114"/>
            <a:chExt cx="8039579" cy="6043422"/>
          </a:xfrm>
        </p:grpSpPr>
        <p:pic>
          <p:nvPicPr>
            <p:cNvPr id="3" name="Picture 2" descr="Screen Shot 2013-10-14 at 1.47.51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1"/>
            <a:stretch/>
          </p:blipFill>
          <p:spPr>
            <a:xfrm>
              <a:off x="2166877" y="404114"/>
              <a:ext cx="6696058" cy="6043422"/>
            </a:xfrm>
            <a:prstGeom prst="rect">
              <a:avLst/>
            </a:prstGeom>
          </p:spPr>
        </p:pic>
        <p:pic>
          <p:nvPicPr>
            <p:cNvPr id="7" name="Picture 6" descr="Screen Shot 2013-10-14 at 6.19.2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56" y="895839"/>
              <a:ext cx="2819400" cy="3581400"/>
            </a:xfrm>
            <a:prstGeom prst="rect">
              <a:avLst/>
            </a:prstGeom>
          </p:spPr>
        </p:pic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5032" y="5128846"/>
            <a:ext cx="2807483" cy="963847"/>
          </a:xfrm>
          <a:prstGeom prst="rect">
            <a:avLst/>
          </a:prstGeom>
          <a:solidFill>
            <a:srgbClr val="FFFFFF"/>
          </a:solidFill>
          <a:ln w="66675" cmpd="sng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600" dirty="0" smtClean="0">
                <a:solidFill>
                  <a:srgbClr val="004080"/>
                </a:solidFill>
                <a:latin typeface="Verdana" charset="0"/>
              </a:rPr>
              <a:t>Click </a:t>
            </a:r>
            <a:r>
              <a:rPr lang="en-US" sz="2600" dirty="0" smtClean="0">
                <a:solidFill>
                  <a:srgbClr val="339933"/>
                </a:solidFill>
                <a:latin typeface="Verdana" charset="0"/>
              </a:rPr>
              <a:t>Update</a:t>
            </a:r>
            <a:endParaRPr lang="en-US" sz="2600" dirty="0">
              <a:solidFill>
                <a:srgbClr val="339933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19751246">
            <a:off x="1586016" y="3986179"/>
            <a:ext cx="342085" cy="1492981"/>
          </a:xfrm>
          <a:prstGeom prst="upArrow">
            <a:avLst>
              <a:gd name="adj1" fmla="val 50000"/>
              <a:gd name="adj2" fmla="val 84452"/>
            </a:avLst>
          </a:prstGeom>
          <a:gradFill flip="none" rotWithShape="1">
            <a:gsLst>
              <a:gs pos="0">
                <a:srgbClr val="FFCC66"/>
              </a:gs>
              <a:gs pos="100000">
                <a:srgbClr val="FFCC66"/>
              </a:gs>
              <a:gs pos="5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050" cmpd="sng">
            <a:solidFill>
              <a:srgbClr val="FF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87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6.2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87" y="225425"/>
            <a:ext cx="6350000" cy="6400800"/>
          </a:xfrm>
          <a:prstGeom prst="rect">
            <a:avLst/>
          </a:prstGeom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539987" y="4552595"/>
            <a:ext cx="727335" cy="301336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77296" y="5373044"/>
            <a:ext cx="3458309" cy="889034"/>
          </a:xfrm>
          <a:prstGeom prst="rect">
            <a:avLst/>
          </a:prstGeom>
          <a:solidFill>
            <a:srgbClr val="FFFCE5"/>
          </a:solidFill>
          <a:ln w="38100" cmpd="sng">
            <a:solidFill>
              <a:srgbClr val="002A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600" dirty="0" smtClean="0">
                <a:solidFill>
                  <a:srgbClr val="002A80"/>
                </a:solidFill>
                <a:latin typeface="Verdana" charset="0"/>
              </a:rPr>
              <a:t>Click Show More</a:t>
            </a:r>
            <a:endParaRPr lang="en-US" sz="2600" dirty="0"/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 rot="2245892">
            <a:off x="3198063" y="5064164"/>
            <a:ext cx="1233305" cy="271093"/>
          </a:xfrm>
          <a:prstGeom prst="leftArrow">
            <a:avLst>
              <a:gd name="adj1" fmla="val 58019"/>
              <a:gd name="adj2" fmla="val 98547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F3F8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713142" y="225425"/>
            <a:ext cx="3292231" cy="1158143"/>
          </a:xfrm>
          <a:prstGeom prst="wedgeRoundRectCallout">
            <a:avLst>
              <a:gd name="adj1" fmla="val 9888"/>
              <a:gd name="adj2" fmla="val 8988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164 Results</a:t>
            </a:r>
            <a:endParaRPr lang="en-US" sz="3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051522" y="1992187"/>
            <a:ext cx="791314" cy="249484"/>
          </a:xfrm>
          <a:prstGeom prst="roundRect">
            <a:avLst/>
          </a:prstGeom>
          <a:noFill/>
          <a:ln w="76200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41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1.5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68" y="692967"/>
            <a:ext cx="6763512" cy="5904738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46187" y="410308"/>
            <a:ext cx="2948351" cy="1006231"/>
          </a:xfrm>
          <a:prstGeom prst="rect">
            <a:avLst/>
          </a:prstGeom>
          <a:solidFill>
            <a:srgbClr val="FFFFFF"/>
          </a:solidFill>
          <a:ln w="66675" cmpd="sng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004080"/>
                </a:solidFill>
                <a:latin typeface="Verdana" charset="0"/>
              </a:rPr>
              <a:t>Select Limits</a:t>
            </a:r>
            <a:endParaRPr lang="en-US" sz="2800" dirty="0">
              <a:solidFill>
                <a:srgbClr val="004080"/>
              </a:solidFill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3556000" y="947618"/>
            <a:ext cx="859692" cy="341924"/>
          </a:xfrm>
          <a:prstGeom prst="rect">
            <a:avLst/>
          </a:prstGeom>
          <a:noFill/>
          <a:ln w="47625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3556000" y="1334477"/>
            <a:ext cx="859692" cy="273538"/>
          </a:xfrm>
          <a:prstGeom prst="rect">
            <a:avLst/>
          </a:prstGeom>
          <a:noFill/>
          <a:ln w="47625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5482502" y="1010145"/>
            <a:ext cx="769806" cy="324331"/>
          </a:xfrm>
          <a:prstGeom prst="rect">
            <a:avLst/>
          </a:prstGeom>
          <a:noFill/>
          <a:ln w="47625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5472734" y="5367219"/>
            <a:ext cx="1903036" cy="738550"/>
          </a:xfrm>
          <a:prstGeom prst="rect">
            <a:avLst/>
          </a:prstGeom>
          <a:noFill/>
          <a:ln w="7620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3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457" y="2468815"/>
            <a:ext cx="7868135" cy="19267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i="1" dirty="0" smtClean="0">
                <a:latin typeface="Times New Roman"/>
                <a:cs typeface="Times New Roman"/>
              </a:rPr>
              <a:t>On your desktop locate the pre-survey and complete it.</a:t>
            </a:r>
            <a:endParaRPr lang="en-US" sz="5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874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175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1.5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09" y="731964"/>
            <a:ext cx="6446520" cy="5715000"/>
          </a:xfrm>
          <a:prstGeom prst="rect">
            <a:avLst/>
          </a:prstGeom>
          <a:ln>
            <a:noFill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333376" y="282331"/>
            <a:ext cx="4023701" cy="1212362"/>
          </a:xfrm>
          <a:prstGeom prst="wedgeRoundRectCallout">
            <a:avLst>
              <a:gd name="adj1" fmla="val 13746"/>
              <a:gd name="adj2" fmla="val 8495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4080"/>
                </a:solidFill>
                <a:latin typeface="Verdana"/>
                <a:cs typeface="Verdana"/>
              </a:rPr>
              <a:t>Results have narrowed to </a:t>
            </a:r>
            <a:r>
              <a:rPr lang="en-US" sz="2400" dirty="0" smtClean="0">
                <a:solidFill>
                  <a:srgbClr val="004080"/>
                </a:solidFill>
                <a:latin typeface="Verdana"/>
                <a:cs typeface="Verdana"/>
              </a:rPr>
              <a:t>24 articles</a:t>
            </a:r>
            <a:endParaRPr lang="en-US" sz="2400" dirty="0">
              <a:solidFill>
                <a:srgbClr val="004080"/>
              </a:solidFill>
              <a:latin typeface="Verdana"/>
              <a:cs typeface="Verdana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569301" y="2114674"/>
            <a:ext cx="806939" cy="249484"/>
          </a:xfrm>
          <a:prstGeom prst="roundRect">
            <a:avLst/>
          </a:prstGeom>
          <a:noFill/>
          <a:ln w="76200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218598" y="5666153"/>
            <a:ext cx="4358837" cy="942248"/>
          </a:xfrm>
          <a:prstGeom prst="rect">
            <a:avLst/>
          </a:prstGeom>
          <a:solidFill>
            <a:srgbClr val="FFFFFF"/>
          </a:solidFill>
          <a:ln w="66675" cmpd="sng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004080"/>
                </a:solidFill>
                <a:latin typeface="Verdana" charset="0"/>
              </a:rPr>
              <a:t>Scroll to article # 6</a:t>
            </a:r>
            <a:endParaRPr lang="en-US" sz="2800" dirty="0">
              <a:solidFill>
                <a:srgbClr val="004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2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6.4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6" y="274955"/>
            <a:ext cx="5722620" cy="630174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11675" y="5057268"/>
            <a:ext cx="4104787" cy="1005103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004080"/>
                </a:solidFill>
                <a:latin typeface="Verdana" charset="0"/>
              </a:rPr>
              <a:t>Click </a:t>
            </a:r>
            <a:r>
              <a:rPr lang="en-US" sz="2800" dirty="0" smtClean="0">
                <a:solidFill>
                  <a:srgbClr val="004080"/>
                </a:solidFill>
                <a:latin typeface="Verdana" charset="0"/>
              </a:rPr>
              <a:t>PDF </a:t>
            </a:r>
            <a:r>
              <a:rPr lang="en-US" sz="2800" dirty="0">
                <a:solidFill>
                  <a:srgbClr val="004080"/>
                </a:solidFill>
                <a:latin typeface="Verdana" charset="0"/>
              </a:rPr>
              <a:t>Full Text</a:t>
            </a:r>
            <a:endParaRPr lang="en-US" sz="2800" dirty="0">
              <a:solidFill>
                <a:srgbClr val="004080"/>
              </a:solidFill>
            </a:endParaRP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 rot="2245892">
            <a:off x="3647441" y="5064163"/>
            <a:ext cx="1233305" cy="271093"/>
          </a:xfrm>
          <a:prstGeom prst="leftArrow">
            <a:avLst>
              <a:gd name="adj1" fmla="val 58019"/>
              <a:gd name="adj2" fmla="val 98547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F3F8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0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4" y="1823661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7852" y="740986"/>
            <a:ext cx="837491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42914" y="2509461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609489" y="2636461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01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4 at 2.0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" y="433705"/>
            <a:ext cx="6517640" cy="598424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081932" y="3969240"/>
            <a:ext cx="4648200" cy="114300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Full-Text Article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80FF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1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87108" y="2849052"/>
            <a:ext cx="4753909" cy="11376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i="1" dirty="0" smtClean="0">
                <a:latin typeface="Times New Roman"/>
                <a:cs typeface="Times New Roman"/>
              </a:rPr>
              <a:t>ERIC</a:t>
            </a:r>
            <a:endParaRPr lang="en-US" sz="8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058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0" y="1041448"/>
            <a:ext cx="4859274" cy="559003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831850" y="255756"/>
            <a:ext cx="3635375" cy="638963"/>
          </a:xfrm>
          <a:prstGeom prst="wedgeRoundRectCallout">
            <a:avLst>
              <a:gd name="adj1" fmla="val -50261"/>
              <a:gd name="adj2" fmla="val 10190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A7000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733319" y="2315309"/>
            <a:ext cx="3173781" cy="1367691"/>
          </a:xfrm>
          <a:prstGeom prst="wedgeRoundRectCallout">
            <a:avLst>
              <a:gd name="adj1" fmla="val -89222"/>
              <a:gd name="adj2" fmla="val -34878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6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</a:p>
          <a:p>
            <a:pPr algn="ctr">
              <a:lnSpc>
                <a:spcPct val="6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Databases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1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4 at 7.25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7" y="352933"/>
            <a:ext cx="5251958" cy="614578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939041" y="4144969"/>
            <a:ext cx="2866291" cy="1293016"/>
          </a:xfrm>
          <a:prstGeom prst="wedgeRoundRectCallout">
            <a:avLst>
              <a:gd name="adj1" fmla="val -184233"/>
              <a:gd name="adj2" fmla="val 50766"/>
              <a:gd name="adj3" fmla="val 16667"/>
            </a:avLst>
          </a:prstGeom>
          <a:solidFill>
            <a:sysClr val="window" lastClr="FFFFFF"/>
          </a:solidFill>
          <a:ln w="539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E</a:t>
            </a:r>
            <a:r>
              <a:rPr lang="en-US" sz="4000" kern="0" dirty="0" smtClean="0">
                <a:solidFill>
                  <a:srgbClr val="CC0000"/>
                </a:solidFill>
                <a:latin typeface="Calibri"/>
              </a:rPr>
              <a:t>RIC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0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4 at 7.2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27" y="309207"/>
            <a:ext cx="6083808" cy="626059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87869" y="2144103"/>
            <a:ext cx="4757514" cy="1295400"/>
          </a:xfrm>
          <a:prstGeom prst="rect">
            <a:avLst/>
          </a:prstGeom>
          <a:solidFill>
            <a:srgbClr val="FFFCE5"/>
          </a:solidFill>
          <a:ln w="5715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dirty="0">
                <a:solidFill>
                  <a:srgbClr val="003366"/>
                </a:solidFill>
                <a:latin typeface="Verdana" charset="0"/>
              </a:rPr>
              <a:t>Click </a:t>
            </a:r>
            <a:r>
              <a:rPr lang="en-US" sz="3600" dirty="0" smtClean="0">
                <a:solidFill>
                  <a:srgbClr val="003366"/>
                </a:solidFill>
                <a:latin typeface="Verdana" charset="0"/>
              </a:rPr>
              <a:t>Thesaurus</a:t>
            </a:r>
            <a:endParaRPr lang="en-US" sz="3600" dirty="0">
              <a:solidFill>
                <a:srgbClr val="003366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194118" y="475761"/>
            <a:ext cx="787502" cy="304800"/>
            <a:chOff x="2208" y="672"/>
            <a:chExt cx="672" cy="192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2208" y="672"/>
              <a:ext cx="672" cy="192"/>
            </a:xfrm>
            <a:prstGeom prst="roundRect">
              <a:avLst>
                <a:gd name="adj" fmla="val 16667"/>
              </a:avLst>
            </a:prstGeom>
            <a:noFill/>
            <a:ln w="101600" cmpd="sng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208" y="672"/>
              <a:ext cx="672" cy="192"/>
            </a:xfrm>
            <a:prstGeom prst="roundRect">
              <a:avLst>
                <a:gd name="adj" fmla="val 16667"/>
              </a:avLst>
            </a:prstGeom>
            <a:noFill/>
            <a:ln w="101600" cmpd="sng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AutoShape 8"/>
          <p:cNvSpPr>
            <a:spLocks noChangeArrowheads="1"/>
          </p:cNvSpPr>
          <p:nvPr/>
        </p:nvSpPr>
        <p:spPr bwMode="auto">
          <a:xfrm rot="19771495">
            <a:off x="3317540" y="752076"/>
            <a:ext cx="398107" cy="1873854"/>
          </a:xfrm>
          <a:prstGeom prst="upArrow">
            <a:avLst>
              <a:gd name="adj1" fmla="val 50000"/>
              <a:gd name="adj2" fmla="val 109315"/>
            </a:avLst>
          </a:prstGeom>
          <a:gradFill rotWithShape="0">
            <a:gsLst>
              <a:gs pos="0">
                <a:schemeClr val="bg1"/>
              </a:gs>
              <a:gs pos="100000">
                <a:srgbClr val="FFCC66"/>
              </a:gs>
            </a:gsLst>
            <a:path path="rect">
              <a:fillToRect l="50000" t="50000" r="50000" b="50000"/>
            </a:path>
          </a:gradFill>
          <a:ln w="28575" cmpd="sng">
            <a:solidFill>
              <a:srgbClr val="30569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1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4 at 7.34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6" y="550799"/>
            <a:ext cx="8373618" cy="5750052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1961" y="3841260"/>
            <a:ext cx="8084039" cy="1234839"/>
          </a:xfrm>
          <a:prstGeom prst="rect">
            <a:avLst/>
          </a:prstGeom>
          <a:solidFill>
            <a:srgbClr val="FFFCE5"/>
          </a:solidFill>
          <a:ln w="5715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600" dirty="0">
                <a:solidFill>
                  <a:srgbClr val="002A80"/>
                </a:solidFill>
                <a:latin typeface="Verdana" charset="0"/>
              </a:rPr>
              <a:t> </a:t>
            </a:r>
            <a:endParaRPr lang="en-US" sz="2800" dirty="0">
              <a:solidFill>
                <a:srgbClr val="003366"/>
              </a:solidFill>
              <a:latin typeface="Verdana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4108" y="4163660"/>
            <a:ext cx="4083537" cy="609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 smtClean="0">
                <a:solidFill>
                  <a:srgbClr val="FF8652"/>
                </a:solidFill>
                <a:latin typeface="Verdana" charset="0"/>
              </a:rPr>
              <a:t>speech language pathology</a:t>
            </a:r>
            <a:endParaRPr lang="en-US" sz="2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946400" y="2742825"/>
            <a:ext cx="5531335" cy="2016772"/>
            <a:chOff x="2946400" y="2742825"/>
            <a:chExt cx="5531335" cy="2016772"/>
          </a:xfrm>
        </p:grpSpPr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7110047" y="4149997"/>
              <a:ext cx="1367688" cy="60960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285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sz="2200" dirty="0">
                  <a:solidFill>
                    <a:srgbClr val="191919"/>
                  </a:solidFill>
                  <a:latin typeface="Verdana" charset="0"/>
                </a:rPr>
                <a:t>Browse</a:t>
              </a:r>
              <a:endParaRPr lang="en-US" sz="2200" dirty="0"/>
            </a:p>
          </p:txBody>
        </p:sp>
        <p:sp>
          <p:nvSpPr>
            <p:cNvPr id="8" name="AutoShape 14"/>
            <p:cNvSpPr>
              <a:spLocks noChangeArrowheads="1"/>
            </p:cNvSpPr>
            <p:nvPr/>
          </p:nvSpPr>
          <p:spPr bwMode="auto">
            <a:xfrm>
              <a:off x="2946400" y="2742825"/>
              <a:ext cx="698500" cy="376490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24A4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647591" y="4157800"/>
            <a:ext cx="145561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2200" dirty="0">
                <a:solidFill>
                  <a:srgbClr val="003366"/>
                </a:solidFill>
                <a:latin typeface="Verdana" charset="0"/>
              </a:rPr>
              <a:t>and click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9661" y="4245721"/>
            <a:ext cx="928070" cy="4298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en-US" sz="2200" dirty="0">
                <a:solidFill>
                  <a:srgbClr val="003366"/>
                </a:solidFill>
                <a:latin typeface="Verdana" charset="0"/>
              </a:rPr>
              <a:t>Enter</a:t>
            </a:r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 rot="3377760">
            <a:off x="2029279" y="3412417"/>
            <a:ext cx="1630326" cy="376390"/>
          </a:xfrm>
          <a:prstGeom prst="leftArrow">
            <a:avLst>
              <a:gd name="adj1" fmla="val 58019"/>
              <a:gd name="adj2" fmla="val 108061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F3F8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2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25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25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25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9" grpId="0" autoUpdateAnimBg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4 at 7.43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24053"/>
            <a:ext cx="8128000" cy="607974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9767" y="3974122"/>
            <a:ext cx="7467579" cy="1119555"/>
            <a:chOff x="899767" y="3974122"/>
            <a:chExt cx="7467579" cy="1119555"/>
          </a:xfrm>
        </p:grpSpPr>
        <p:grpSp>
          <p:nvGrpSpPr>
            <p:cNvPr id="4" name="Group 3"/>
            <p:cNvGrpSpPr/>
            <p:nvPr/>
          </p:nvGrpSpPr>
          <p:grpSpPr>
            <a:xfrm>
              <a:off x="4156809" y="3974122"/>
              <a:ext cx="4210537" cy="1119555"/>
              <a:chOff x="3966309" y="3647830"/>
              <a:chExt cx="4210537" cy="1119555"/>
            </a:xfrm>
          </p:grpSpPr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3966309" y="3647830"/>
                <a:ext cx="4210537" cy="1119555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9933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140000"/>
                  </a:lnSpc>
                </a:pPr>
                <a:endParaRPr lang="en-US"/>
              </a:p>
            </p:txBody>
          </p:sp>
          <p:sp>
            <p:nvSpPr>
              <p:cNvPr id="9" name="Rectangle 24"/>
              <p:cNvSpPr>
                <a:spLocks noChangeArrowheads="1"/>
              </p:cNvSpPr>
              <p:nvPr/>
            </p:nvSpPr>
            <p:spPr bwMode="auto">
              <a:xfrm>
                <a:off x="4402313" y="3978031"/>
                <a:ext cx="3334931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600" dirty="0" smtClean="0">
                    <a:solidFill>
                      <a:srgbClr val="003366"/>
                    </a:solidFill>
                    <a:latin typeface="Verdana" charset="0"/>
                  </a:rPr>
                  <a:t>Select</a:t>
                </a:r>
                <a:r>
                  <a:rPr lang="en-US" sz="3600" dirty="0" smtClean="0">
                    <a:solidFill>
                      <a:srgbClr val="002A80"/>
                    </a:solidFill>
                    <a:latin typeface="Verdana" charset="0"/>
                  </a:rPr>
                  <a:t> </a:t>
                </a:r>
                <a:r>
                  <a:rPr lang="en-US" sz="3600" dirty="0" smtClean="0">
                    <a:solidFill>
                      <a:srgbClr val="003366"/>
                    </a:solidFill>
                    <a:latin typeface="Verdana" charset="0"/>
                  </a:rPr>
                  <a:t>heading</a:t>
                </a:r>
                <a:endParaRPr lang="en-US" sz="3600" dirty="0">
                  <a:solidFill>
                    <a:srgbClr val="003366"/>
                  </a:solidFill>
                  <a:latin typeface="Verdana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 flipH="1">
              <a:off x="899767" y="4244731"/>
              <a:ext cx="396629" cy="38100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93126" y="2417151"/>
            <a:ext cx="3973142" cy="1438032"/>
            <a:chOff x="3493126" y="2417151"/>
            <a:chExt cx="3973142" cy="1438032"/>
          </a:xfrm>
        </p:grpSpPr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3493126" y="3562105"/>
              <a:ext cx="521676" cy="293078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377498" y="2417151"/>
              <a:ext cx="3088770" cy="1077548"/>
              <a:chOff x="4374922" y="2940539"/>
              <a:chExt cx="3088770" cy="1077548"/>
            </a:xfrm>
          </p:grpSpPr>
          <p:sp>
            <p:nvSpPr>
              <p:cNvPr id="18" name="Rectangle 5"/>
              <p:cNvSpPr>
                <a:spLocks noChangeArrowheads="1"/>
              </p:cNvSpPr>
              <p:nvPr/>
            </p:nvSpPr>
            <p:spPr bwMode="auto">
              <a:xfrm>
                <a:off x="4374922" y="2940539"/>
                <a:ext cx="3088770" cy="1077548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CC6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140000"/>
                  </a:lnSpc>
                </a:pPr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659921" y="3185170"/>
                <a:ext cx="2522796" cy="605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80000"/>
                  </a:lnSpc>
                </a:pPr>
                <a:r>
                  <a:rPr lang="en-US" sz="4000" dirty="0">
                    <a:solidFill>
                      <a:srgbClr val="003366"/>
                    </a:solidFill>
                    <a:latin typeface="Verdana" charset="0"/>
                  </a:rPr>
                  <a:t>Click</a:t>
                </a:r>
                <a:r>
                  <a:rPr lang="en-US" sz="4000" dirty="0">
                    <a:solidFill>
                      <a:srgbClr val="002A80"/>
                    </a:solidFill>
                    <a:latin typeface="Verdana" charset="0"/>
                  </a:rPr>
                  <a:t> </a:t>
                </a:r>
                <a:r>
                  <a:rPr lang="en-US" sz="4000" dirty="0" smtClean="0">
                    <a:solidFill>
                      <a:srgbClr val="003366"/>
                    </a:solidFill>
                    <a:latin typeface="Verdana" charset="0"/>
                  </a:rPr>
                  <a:t>add</a:t>
                </a:r>
                <a:endParaRPr lang="en-US" sz="4000" dirty="0">
                  <a:solidFill>
                    <a:srgbClr val="003366"/>
                  </a:solidFill>
                  <a:latin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912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482" y="1320162"/>
            <a:ext cx="3556001" cy="9911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Welcome</a:t>
            </a:r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3" name="Picture 2" descr="Screen Shot 2012-06-05 at 2.13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-9"/>
          <a:stretch/>
        </p:blipFill>
        <p:spPr>
          <a:xfrm>
            <a:off x="5114123" y="865505"/>
            <a:ext cx="3456432" cy="5266944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832068" y="3240688"/>
            <a:ext cx="3319517" cy="2040759"/>
          </a:xfrm>
          <a:prstGeom prst="wedgeRoundRectCallout">
            <a:avLst>
              <a:gd name="adj1" fmla="val 72889"/>
              <a:gd name="adj2" fmla="val 393"/>
              <a:gd name="adj3" fmla="val 16667"/>
            </a:avLst>
          </a:prstGeom>
          <a:solidFill>
            <a:schemeClr val="bg1"/>
          </a:solidFill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reston Smith Library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located west of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the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Academic Classroom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Building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8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4 at 8.08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9" y="303530"/>
            <a:ext cx="8348472" cy="624459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9168" y="2449912"/>
            <a:ext cx="3516676" cy="1045308"/>
          </a:xfrm>
          <a:prstGeom prst="rect">
            <a:avLst/>
          </a:prstGeom>
          <a:solidFill>
            <a:srgbClr val="FFFFFF"/>
          </a:solidFill>
          <a:ln w="66675" cmpd="sng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dirty="0" smtClean="0">
                <a:solidFill>
                  <a:srgbClr val="004080"/>
                </a:solidFill>
                <a:latin typeface="Verdana" charset="0"/>
              </a:rPr>
              <a:t>Click </a:t>
            </a:r>
            <a:r>
              <a:rPr lang="en-US" sz="3600" dirty="0" smtClean="0">
                <a:solidFill>
                  <a:srgbClr val="339933"/>
                </a:solidFill>
                <a:latin typeface="Verdana" charset="0"/>
              </a:rPr>
              <a:t>Search</a:t>
            </a:r>
            <a:endParaRPr lang="en-US" sz="3600" dirty="0">
              <a:solidFill>
                <a:srgbClr val="339933"/>
              </a:solidFill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20072939">
            <a:off x="4891381" y="1441545"/>
            <a:ext cx="408057" cy="1373707"/>
          </a:xfrm>
          <a:prstGeom prst="upArrow">
            <a:avLst>
              <a:gd name="adj1" fmla="val 50000"/>
              <a:gd name="adj2" fmla="val 71036"/>
            </a:avLst>
          </a:prstGeom>
          <a:gradFill flip="none" rotWithShape="1">
            <a:gsLst>
              <a:gs pos="0">
                <a:srgbClr val="339933"/>
              </a:gs>
              <a:gs pos="49000">
                <a:schemeClr val="bg1"/>
              </a:gs>
              <a:gs pos="100000">
                <a:srgbClr val="339933"/>
              </a:gs>
            </a:gsLst>
            <a:path path="circle">
              <a:fillToRect l="50000" t="50000" r="50000" b="50000"/>
            </a:path>
            <a:tileRect/>
          </a:gradFill>
          <a:ln w="19050" cmpd="sng">
            <a:solidFill>
              <a:srgbClr val="004DEC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2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4 at 8.12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97" y="319913"/>
            <a:ext cx="6163056" cy="6211824"/>
          </a:xfrm>
          <a:prstGeom prst="rect">
            <a:avLst/>
          </a:prstGeo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106977" y="4037075"/>
            <a:ext cx="801077" cy="301336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93755" y="4879992"/>
            <a:ext cx="3829538" cy="1006231"/>
          </a:xfrm>
          <a:prstGeom prst="rect">
            <a:avLst/>
          </a:prstGeom>
          <a:solidFill>
            <a:srgbClr val="FFFCE5"/>
          </a:solidFill>
          <a:ln w="57150" cmpd="sng">
            <a:solidFill>
              <a:srgbClr val="1B447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004080"/>
                </a:solidFill>
                <a:latin typeface="Verdana" charset="0"/>
              </a:rPr>
              <a:t>Click Show More</a:t>
            </a:r>
            <a:endParaRPr lang="en-US" sz="2800" dirty="0">
              <a:solidFill>
                <a:srgbClr val="004080"/>
              </a:solidFill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 rot="2115786">
            <a:off x="2883471" y="4510643"/>
            <a:ext cx="1452193" cy="376390"/>
          </a:xfrm>
          <a:prstGeom prst="leftArrow">
            <a:avLst>
              <a:gd name="adj1" fmla="val 58019"/>
              <a:gd name="adj2" fmla="val 88442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F3F8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7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4 at 8.16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16" y="324939"/>
            <a:ext cx="6144768" cy="6224016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5672" y="451939"/>
            <a:ext cx="2936628" cy="1039446"/>
          </a:xfrm>
          <a:prstGeom prst="rect">
            <a:avLst/>
          </a:prstGeom>
          <a:solidFill>
            <a:srgbClr val="FFFFFF"/>
          </a:solidFill>
          <a:ln w="66675" cmpd="sng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4080"/>
                </a:solidFill>
                <a:effectLst/>
                <a:uLnTx/>
                <a:uFillTx/>
                <a:latin typeface="Verdana" charset="0"/>
              </a:rPr>
              <a:t>Select Limits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4080"/>
              </a:solidFill>
              <a:effectLst/>
              <a:uLnTx/>
              <a:uFillTx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3467835" y="2855545"/>
            <a:ext cx="986693" cy="392723"/>
          </a:xfrm>
          <a:prstGeom prst="rect">
            <a:avLst/>
          </a:prstGeom>
          <a:noFill/>
          <a:ln w="47625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3467835" y="3299069"/>
            <a:ext cx="1624865" cy="596656"/>
          </a:xfrm>
          <a:prstGeom prst="rect">
            <a:avLst/>
          </a:prstGeom>
          <a:noFill/>
          <a:ln w="47625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1000" y="5018077"/>
            <a:ext cx="7642469" cy="1170733"/>
            <a:chOff x="381000" y="5018077"/>
            <a:chExt cx="7642469" cy="1170733"/>
          </a:xfrm>
        </p:grpSpPr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7462720" y="5845534"/>
              <a:ext cx="560749" cy="343276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381000" y="5018077"/>
              <a:ext cx="2781300" cy="1039446"/>
            </a:xfrm>
            <a:prstGeom prst="rect">
              <a:avLst/>
            </a:prstGeom>
            <a:solidFill>
              <a:srgbClr val="FFFFFF"/>
            </a:solidFill>
            <a:ln w="66675" cmpd="sng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080"/>
                  </a:solidFill>
                  <a:effectLst/>
                  <a:uLnTx/>
                  <a:uFillTx/>
                  <a:latin typeface="Verdana" charset="0"/>
                </a:rPr>
                <a:t>Click Search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408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08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4 at 8.22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5" y="310769"/>
            <a:ext cx="6156960" cy="6230112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08146" y="4573732"/>
            <a:ext cx="4005386" cy="111879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srgbClr val="004080"/>
                </a:solidFill>
                <a:latin typeface="Verdana" charset="0"/>
              </a:rPr>
              <a:t>Click Full Text</a:t>
            </a:r>
            <a:endParaRPr lang="en-US" sz="3200" dirty="0">
              <a:solidFill>
                <a:srgbClr val="004080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14090075">
            <a:off x="4242517" y="5140753"/>
            <a:ext cx="394961" cy="1489400"/>
          </a:xfrm>
          <a:prstGeom prst="upArrow">
            <a:avLst>
              <a:gd name="adj1" fmla="val 50000"/>
              <a:gd name="adj2" fmla="val 83856"/>
            </a:avLst>
          </a:prstGeom>
          <a:gradFill flip="none" rotWithShape="1">
            <a:gsLst>
              <a:gs pos="0">
                <a:srgbClr val="FFCC66"/>
              </a:gs>
              <a:gs pos="100000">
                <a:srgbClr val="FFCC66"/>
              </a:gs>
              <a:gs pos="5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050" cmpd="sng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4127" y="1751066"/>
            <a:ext cx="7399871" cy="33336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Linguistics and Language Behavior Abstracts</a:t>
            </a:r>
            <a:endParaRPr lang="en-US" sz="6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772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0" y="1041448"/>
            <a:ext cx="4859274" cy="559003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831850" y="255756"/>
            <a:ext cx="3635375" cy="638963"/>
          </a:xfrm>
          <a:prstGeom prst="wedgeRoundRectCallout">
            <a:avLst>
              <a:gd name="adj1" fmla="val -50261"/>
              <a:gd name="adj2" fmla="val 10190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A7000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733319" y="2315309"/>
            <a:ext cx="3173781" cy="1367691"/>
          </a:xfrm>
          <a:prstGeom prst="wedgeRoundRectCallout">
            <a:avLst>
              <a:gd name="adj1" fmla="val -89222"/>
              <a:gd name="adj2" fmla="val -34878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6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</a:p>
          <a:p>
            <a:pPr algn="ctr">
              <a:lnSpc>
                <a:spcPct val="6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Databases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4 at 8.34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0" y="323723"/>
            <a:ext cx="5269484" cy="62042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37954" y="2214910"/>
            <a:ext cx="5991479" cy="1442690"/>
            <a:chOff x="2637954" y="1986310"/>
            <a:chExt cx="5991479" cy="1442690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2637954" y="1986310"/>
              <a:ext cx="5991479" cy="1442690"/>
            </a:xfrm>
            <a:prstGeom prst="wedgeRoundRectCallout">
              <a:avLst>
                <a:gd name="adj1" fmla="val -42989"/>
                <a:gd name="adj2" fmla="val 117086"/>
                <a:gd name="adj3" fmla="val 16667"/>
              </a:avLst>
            </a:prstGeom>
            <a:solidFill>
              <a:schemeClr val="bg1"/>
            </a:solidFill>
            <a:ln w="539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CC0000"/>
                  </a:solidFill>
                </a:rPr>
                <a:t> </a:t>
              </a:r>
              <a:r>
                <a:rPr lang="en-US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    </a:t>
              </a:r>
              <a:endParaRPr lang="en-US" sz="4000" dirty="0">
                <a:solidFill>
                  <a:srgbClr val="CC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60458" y="2150320"/>
              <a:ext cx="5537200" cy="1151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Click CSA Linguistics &amp; Language Behavior Abstracts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26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10-09 at 8.28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37" y="224346"/>
            <a:ext cx="6577584" cy="64124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39298" y="4814403"/>
            <a:ext cx="4298462" cy="1445846"/>
            <a:chOff x="2424357" y="4728308"/>
            <a:chExt cx="4298462" cy="1445846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424357" y="4728308"/>
              <a:ext cx="4298462" cy="144584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sz="4000" dirty="0" smtClean="0">
                  <a:solidFill>
                    <a:srgbClr val="000000"/>
                  </a:solidFill>
                  <a:latin typeface="Verdana" charset="0"/>
                </a:rPr>
                <a:t>Home Page</a:t>
              </a:r>
              <a:endParaRPr lang="en-US" sz="40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617234" y="4910794"/>
              <a:ext cx="3912708" cy="1096668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6797" y="2132013"/>
            <a:ext cx="5167270" cy="1295400"/>
            <a:chOff x="4493847" y="2132013"/>
            <a:chExt cx="4132384" cy="1295400"/>
          </a:xfrm>
        </p:grpSpPr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>
              <a:off x="4493847" y="2132013"/>
              <a:ext cx="4132384" cy="1295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4672081" y="2284413"/>
              <a:ext cx="3768535" cy="9906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4884617" y="2491195"/>
              <a:ext cx="3330222" cy="555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 dirty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</a:t>
              </a:r>
              <a:r>
                <a:rPr lang="en-US" sz="4000" b="1" kern="1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Advanced</a:t>
              </a:r>
              <a:endParaRPr lang="en-US" sz="4000" b="1" kern="1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11" name="AutoShape 16"/>
          <p:cNvSpPr>
            <a:spLocks noChangeArrowheads="1"/>
          </p:cNvSpPr>
          <p:nvPr/>
        </p:nvSpPr>
        <p:spPr bwMode="auto">
          <a:xfrm rot="6993777">
            <a:off x="3122929" y="1629391"/>
            <a:ext cx="1375677" cy="326267"/>
          </a:xfrm>
          <a:prstGeom prst="leftArrow">
            <a:avLst>
              <a:gd name="adj1" fmla="val 58019"/>
              <a:gd name="adj2" fmla="val 102308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6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4 at 8.49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3" y="362077"/>
            <a:ext cx="4928616" cy="610209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44670" y="2527306"/>
            <a:ext cx="5167270" cy="1295400"/>
            <a:chOff x="4493847" y="2132013"/>
            <a:chExt cx="4132384" cy="1295400"/>
          </a:xfrm>
        </p:grpSpPr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4493847" y="2132013"/>
              <a:ext cx="4132384" cy="1295400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4672081" y="2284413"/>
              <a:ext cx="3768535" cy="9906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4884617" y="2491195"/>
              <a:ext cx="3330222" cy="555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0" cap="none" spc="0" normalizeH="0" baseline="0" noProof="0" dirty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uLnTx/>
                  <a:uFillTx/>
                  <a:latin typeface="Times"/>
                  <a:ea typeface="Times"/>
                  <a:cs typeface="Times"/>
                </a:rPr>
                <a:t>Click </a:t>
              </a:r>
              <a:r>
                <a:rPr kumimoji="0" lang="en-US" sz="4000" b="1" i="0" u="none" strike="noStrike" kern="10" cap="none" spc="0" normalizeH="0" baseline="0" noProof="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uLnTx/>
                  <a:uFillTx/>
                  <a:latin typeface="Times"/>
                  <a:ea typeface="Times"/>
                  <a:cs typeface="Times"/>
                </a:rPr>
                <a:t>Thesaurus</a:t>
              </a:r>
              <a:endParaRPr kumimoji="0" lang="en-US" sz="4000" b="1" i="0" u="none" strike="noStrike" kern="10" cap="none" spc="0" normalizeH="0" baseline="0" noProof="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uLnTx/>
                <a:uFillTx/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15" name="AutoShape 16"/>
          <p:cNvSpPr>
            <a:spLocks noChangeArrowheads="1"/>
          </p:cNvSpPr>
          <p:nvPr/>
        </p:nvSpPr>
        <p:spPr bwMode="auto">
          <a:xfrm rot="3593369">
            <a:off x="3747788" y="1925261"/>
            <a:ext cx="1467581" cy="326267"/>
          </a:xfrm>
          <a:prstGeom prst="leftArrow">
            <a:avLst>
              <a:gd name="adj1" fmla="val 58019"/>
              <a:gd name="adj2" fmla="val 102308"/>
            </a:avLst>
          </a:prstGeom>
          <a:gradFill rotWithShape="0">
            <a:gsLst>
              <a:gs pos="0">
                <a:sysClr val="window" lastClr="FFFFFF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912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10-09 at 8.30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3" y="850199"/>
            <a:ext cx="8628380" cy="24356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5267" y="3852171"/>
            <a:ext cx="6968066" cy="1295400"/>
            <a:chOff x="1075267" y="3606628"/>
            <a:chExt cx="6968066" cy="1295400"/>
          </a:xfrm>
        </p:grpSpPr>
        <p:sp>
          <p:nvSpPr>
            <p:cNvPr id="5" name="AutoShape 18"/>
            <p:cNvSpPr>
              <a:spLocks noChangeArrowheads="1"/>
            </p:cNvSpPr>
            <p:nvPr/>
          </p:nvSpPr>
          <p:spPr bwMode="auto">
            <a:xfrm>
              <a:off x="1075267" y="3606628"/>
              <a:ext cx="6968066" cy="1295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1261536" y="3759028"/>
              <a:ext cx="6604761" cy="9906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691735" y="3965810"/>
              <a:ext cx="5758739" cy="555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 dirty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</a:t>
              </a:r>
              <a:r>
                <a:rPr lang="en-US" sz="4000" b="1" kern="1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Link to Thesaurus</a:t>
              </a:r>
              <a:endParaRPr lang="en-US" sz="4000" b="1" kern="1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8" name="AutoShape 16"/>
          <p:cNvSpPr>
            <a:spLocks noChangeArrowheads="1"/>
          </p:cNvSpPr>
          <p:nvPr/>
        </p:nvSpPr>
        <p:spPr bwMode="auto">
          <a:xfrm rot="3593369">
            <a:off x="2524221" y="3288198"/>
            <a:ext cx="1607722" cy="322924"/>
          </a:xfrm>
          <a:prstGeom prst="leftArrow">
            <a:avLst>
              <a:gd name="adj1" fmla="val 58019"/>
              <a:gd name="adj2" fmla="val 102308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58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205963" y="2131046"/>
            <a:ext cx="9941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Carrie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Gassett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740206" y="2220738"/>
            <a:ext cx="1135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Peggy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Edwards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740783" y="4716383"/>
            <a:ext cx="2510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Eratosthenes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1400" dirty="0">
                <a:solidFill>
                  <a:schemeClr val="bg1"/>
                </a:solidFill>
              </a:rPr>
              <a:t>ai r - uh - T AW S - </a:t>
            </a:r>
            <a:r>
              <a:rPr lang="nl-NL" sz="1400" dirty="0" err="1">
                <a:solidFill>
                  <a:schemeClr val="bg1"/>
                </a:solidFill>
              </a:rPr>
              <a:t>th</a:t>
            </a:r>
            <a:r>
              <a:rPr lang="nl-NL" sz="1400" dirty="0">
                <a:solidFill>
                  <a:schemeClr val="bg1"/>
                </a:solidFill>
              </a:rPr>
              <a:t> uh - n </a:t>
            </a:r>
            <a:r>
              <a:rPr lang="nl-NL" sz="1400" dirty="0" err="1">
                <a:solidFill>
                  <a:schemeClr val="bg1"/>
                </a:solidFill>
              </a:rPr>
              <a:t>ee</a:t>
            </a:r>
            <a:r>
              <a:rPr lang="nl-NL" sz="1400" dirty="0">
                <a:solidFill>
                  <a:schemeClr val="bg1"/>
                </a:solidFill>
              </a:rPr>
              <a:t> z</a:t>
            </a:r>
            <a:r>
              <a:rPr lang="nl-NL" sz="1400" dirty="0"/>
              <a:t>.</a:t>
            </a:r>
            <a:endParaRPr lang="en-US" sz="1400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7737829" y="4578014"/>
            <a:ext cx="1108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Margaret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Vugrin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07193" y="250021"/>
            <a:ext cx="6222984" cy="74005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Reference Librarians - Lubbock</a:t>
            </a:r>
            <a:endParaRPr lang="en-US" sz="36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7194" y="2998596"/>
            <a:ext cx="3142899" cy="1167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Available 8–5 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solidFill>
                  <a:prstClr val="white"/>
                </a:solidFill>
                <a:latin typeface="Calibri" charset="0"/>
                <a:ea typeface="ＭＳ Ｐゴシック" charset="0"/>
                <a:cs typeface="ＭＳ Ｐゴシック" charset="0"/>
              </a:rPr>
              <a:t>Monday–Friday</a:t>
            </a:r>
          </a:p>
        </p:txBody>
      </p:sp>
      <p:cxnSp>
        <p:nvCxnSpPr>
          <p:cNvPr id="26" name="Straight Connector 25"/>
          <p:cNvCxnSpPr>
            <a:endCxn id="17" idx="3"/>
          </p:cNvCxnSpPr>
          <p:nvPr/>
        </p:nvCxnSpPr>
        <p:spPr>
          <a:xfrm>
            <a:off x="5973211" y="3829893"/>
            <a:ext cx="1742752" cy="15017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960511" y="1556833"/>
            <a:ext cx="10348" cy="2248934"/>
          </a:xfrm>
          <a:prstGeom prst="line">
            <a:avLst/>
          </a:prstGeom>
          <a:ln w="47625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028969" y="1596696"/>
            <a:ext cx="1578331" cy="220907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8" descr="4 ref staff 7 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88" y="1558597"/>
            <a:ext cx="3432175" cy="457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Group 57"/>
          <p:cNvGrpSpPr/>
          <p:nvPr/>
        </p:nvGrpSpPr>
        <p:grpSpPr>
          <a:xfrm>
            <a:off x="6003569" y="1554311"/>
            <a:ext cx="1712394" cy="2290599"/>
            <a:chOff x="6003569" y="1554311"/>
            <a:chExt cx="1712394" cy="2290599"/>
          </a:xfrm>
        </p:grpSpPr>
        <p:grpSp>
          <p:nvGrpSpPr>
            <p:cNvPr id="53" name="Group 52"/>
            <p:cNvGrpSpPr/>
            <p:nvPr/>
          </p:nvGrpSpPr>
          <p:grpSpPr>
            <a:xfrm>
              <a:off x="6003569" y="1554311"/>
              <a:ext cx="1685468" cy="2276856"/>
              <a:chOff x="6003569" y="1554311"/>
              <a:chExt cx="1685468" cy="2276856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7689037" y="1558573"/>
                <a:ext cx="0" cy="2264127"/>
              </a:xfrm>
              <a:prstGeom prst="line">
                <a:avLst/>
              </a:prstGeom>
              <a:ln w="53975" cmpd="sng">
                <a:solidFill>
                  <a:srgbClr val="DD965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/>
              <p:cNvGrpSpPr/>
              <p:nvPr/>
            </p:nvGrpSpPr>
            <p:grpSpPr>
              <a:xfrm>
                <a:off x="6003569" y="1554311"/>
                <a:ext cx="1665018" cy="2276856"/>
                <a:chOff x="7171274" y="495103"/>
                <a:chExt cx="1665018" cy="2276856"/>
              </a:xfrm>
            </p:grpSpPr>
            <p:pic>
              <p:nvPicPr>
                <p:cNvPr id="51" name="Picture 1" descr="peggy.psd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71" b="5389"/>
                <a:stretch/>
              </p:blipFill>
              <p:spPr bwMode="auto">
                <a:xfrm>
                  <a:off x="7171274" y="495103"/>
                  <a:ext cx="1665018" cy="22768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2" name="Rectangle 51"/>
                <p:cNvSpPr/>
                <p:nvPr/>
              </p:nvSpPr>
              <p:spPr>
                <a:xfrm>
                  <a:off x="7171274" y="512473"/>
                  <a:ext cx="1664306" cy="2255690"/>
                </a:xfrm>
                <a:prstGeom prst="rect">
                  <a:avLst/>
                </a:prstGeom>
                <a:noFill/>
                <a:ln w="190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cxnSp>
          <p:nvCxnSpPr>
            <p:cNvPr id="55" name="Straight Connector 54"/>
            <p:cNvCxnSpPr>
              <a:stCxn id="17" idx="3"/>
            </p:cNvCxnSpPr>
            <p:nvPr/>
          </p:nvCxnSpPr>
          <p:spPr>
            <a:xfrm flipH="1" flipV="1">
              <a:off x="6003570" y="3827371"/>
              <a:ext cx="1712393" cy="17539"/>
            </a:xfrm>
            <a:prstGeom prst="line">
              <a:avLst/>
            </a:prstGeom>
            <a:ln w="44450" cmpd="sng">
              <a:solidFill>
                <a:srgbClr val="F2F2F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283788" y="3827371"/>
            <a:ext cx="1719781" cy="2303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ortrait_of_Eratosthen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71" y="4233833"/>
            <a:ext cx="1482852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4" name="Picture 3" descr="Screen Shot 2013-10-14 at 8.56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" y="985647"/>
            <a:ext cx="8409940" cy="54391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0392" y="470139"/>
            <a:ext cx="4457170" cy="1327945"/>
            <a:chOff x="300392" y="495539"/>
            <a:chExt cx="4457170" cy="1327945"/>
          </a:xfrm>
        </p:grpSpPr>
        <p:sp>
          <p:nvSpPr>
            <p:cNvPr id="7" name="AutoShape 18"/>
            <p:cNvSpPr>
              <a:spLocks noChangeArrowheads="1"/>
            </p:cNvSpPr>
            <p:nvPr/>
          </p:nvSpPr>
          <p:spPr bwMode="auto">
            <a:xfrm>
              <a:off x="300392" y="495539"/>
              <a:ext cx="4457170" cy="132794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461260" y="677168"/>
              <a:ext cx="4145367" cy="1015487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681718" y="930413"/>
              <a:ext cx="3677912" cy="48979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Enter Term</a:t>
              </a:r>
              <a:endParaRPr lang="en-US" sz="4000" b="1" kern="1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10" name="AutoShape 16"/>
          <p:cNvSpPr>
            <a:spLocks noChangeArrowheads="1"/>
          </p:cNvSpPr>
          <p:nvPr/>
        </p:nvSpPr>
        <p:spPr bwMode="auto">
          <a:xfrm rot="18480060">
            <a:off x="2660505" y="1886815"/>
            <a:ext cx="1162325" cy="295105"/>
          </a:xfrm>
          <a:prstGeom prst="leftArrow">
            <a:avLst>
              <a:gd name="adj1" fmla="val 58019"/>
              <a:gd name="adj2" fmla="val 88404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665966" y="3727448"/>
            <a:ext cx="3264971" cy="1220006"/>
            <a:chOff x="5655733" y="2818595"/>
            <a:chExt cx="3264971" cy="1220006"/>
          </a:xfrm>
        </p:grpSpPr>
        <p:grpSp>
          <p:nvGrpSpPr>
            <p:cNvPr id="12" name="Group 11"/>
            <p:cNvGrpSpPr/>
            <p:nvPr/>
          </p:nvGrpSpPr>
          <p:grpSpPr>
            <a:xfrm>
              <a:off x="5655733" y="2818595"/>
              <a:ext cx="3264971" cy="1220006"/>
              <a:chOff x="4277247" y="4775849"/>
              <a:chExt cx="3146436" cy="1286283"/>
            </a:xfrm>
          </p:grpSpPr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4277247" y="4775849"/>
                <a:ext cx="3146436" cy="1286283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</a:rPr>
                  <a:t>  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4407486" y="4906098"/>
                <a:ext cx="2885960" cy="1023674"/>
              </a:xfrm>
              <a:prstGeom prst="rect">
                <a:avLst/>
              </a:prstGeom>
              <a:noFill/>
              <a:ln w="28575" cmpd="sng">
                <a:solidFill>
                  <a:srgbClr val="99CC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355955" y="3088877"/>
              <a:ext cx="1223436" cy="653755"/>
              <a:chOff x="5850467" y="5096934"/>
              <a:chExt cx="1223436" cy="653755"/>
            </a:xfrm>
          </p:grpSpPr>
          <p:sp>
            <p:nvSpPr>
              <p:cNvPr id="15" name="Rounded Rectangle 14"/>
              <p:cNvSpPr/>
              <p:nvPr/>
            </p:nvSpPr>
            <p:spPr>
              <a:xfrm rot="5400000">
                <a:off x="6135307" y="4812094"/>
                <a:ext cx="653755" cy="122343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CA6"/>
                  </a:gs>
                  <a:gs pos="100000">
                    <a:srgbClr val="FF800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991797" y="5202761"/>
                <a:ext cx="952415" cy="4519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Find</a:t>
                </a:r>
                <a:endParaRPr lang="en-US" sz="2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5991743" y="3203171"/>
              <a:ext cx="1152541" cy="45191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Verdana" charset="0"/>
                </a:rPr>
                <a:t>Click</a:t>
              </a:r>
            </a:p>
          </p:txBody>
        </p:sp>
      </p:grpSp>
      <p:sp>
        <p:nvSpPr>
          <p:cNvPr id="19" name="AutoShape 16"/>
          <p:cNvSpPr>
            <a:spLocks noChangeArrowheads="1"/>
          </p:cNvSpPr>
          <p:nvPr/>
        </p:nvSpPr>
        <p:spPr bwMode="auto">
          <a:xfrm rot="6280963">
            <a:off x="6525124" y="3260800"/>
            <a:ext cx="1428642" cy="315364"/>
          </a:xfrm>
          <a:prstGeom prst="leftArrow">
            <a:avLst>
              <a:gd name="adj1" fmla="val 51458"/>
              <a:gd name="adj2" fmla="val 86340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8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9.0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97" y="342900"/>
            <a:ext cx="7255256" cy="603351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0188" y="5258257"/>
            <a:ext cx="3566162" cy="1173161"/>
            <a:chOff x="264693" y="5430838"/>
            <a:chExt cx="3566162" cy="1173161"/>
          </a:xfrm>
        </p:grpSpPr>
        <p:sp>
          <p:nvSpPr>
            <p:cNvPr id="16" name="AutoShape 18"/>
            <p:cNvSpPr>
              <a:spLocks noChangeArrowheads="1"/>
            </p:cNvSpPr>
            <p:nvPr/>
          </p:nvSpPr>
          <p:spPr bwMode="auto">
            <a:xfrm>
              <a:off x="264693" y="5430838"/>
              <a:ext cx="3566162" cy="117316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408624" y="5596468"/>
              <a:ext cx="3274377" cy="855133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1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603360" y="5791656"/>
              <a:ext cx="2884909" cy="4429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Select Term</a:t>
              </a:r>
              <a:endParaRPr lang="en-US" sz="4000" b="1" kern="1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22" name="AutoShape 16"/>
          <p:cNvSpPr>
            <a:spLocks noChangeArrowheads="1"/>
          </p:cNvSpPr>
          <p:nvPr/>
        </p:nvSpPr>
        <p:spPr bwMode="auto">
          <a:xfrm rot="5971120">
            <a:off x="441862" y="4761016"/>
            <a:ext cx="1318637" cy="312702"/>
          </a:xfrm>
          <a:prstGeom prst="leftArrow">
            <a:avLst>
              <a:gd name="adj1" fmla="val 58019"/>
              <a:gd name="adj2" fmla="val 102308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288940" y="3967914"/>
            <a:ext cx="3336141" cy="990169"/>
            <a:chOff x="5584563" y="5716121"/>
            <a:chExt cx="3336141" cy="990169"/>
          </a:xfrm>
        </p:grpSpPr>
        <p:grpSp>
          <p:nvGrpSpPr>
            <p:cNvPr id="28" name="Group 27"/>
            <p:cNvGrpSpPr/>
            <p:nvPr/>
          </p:nvGrpSpPr>
          <p:grpSpPr>
            <a:xfrm>
              <a:off x="5584563" y="5716121"/>
              <a:ext cx="3336141" cy="990169"/>
              <a:chOff x="4277247" y="4941479"/>
              <a:chExt cx="3146436" cy="1120653"/>
            </a:xfrm>
          </p:grpSpPr>
          <p:sp>
            <p:nvSpPr>
              <p:cNvPr id="34" name="Rectangle 11"/>
              <p:cNvSpPr>
                <a:spLocks noChangeArrowheads="1"/>
              </p:cNvSpPr>
              <p:nvPr/>
            </p:nvSpPr>
            <p:spPr bwMode="auto">
              <a:xfrm>
                <a:off x="4277247" y="4941479"/>
                <a:ext cx="3146436" cy="1120653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</a:rPr>
                  <a:t>  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35" name="Rectangle 12"/>
              <p:cNvSpPr>
                <a:spLocks noChangeArrowheads="1"/>
              </p:cNvSpPr>
              <p:nvPr/>
            </p:nvSpPr>
            <p:spPr bwMode="auto">
              <a:xfrm>
                <a:off x="4407486" y="5047663"/>
                <a:ext cx="2885960" cy="915246"/>
              </a:xfrm>
              <a:prstGeom prst="rect">
                <a:avLst/>
              </a:prstGeom>
              <a:noFill/>
              <a:ln w="28575" cmpd="sng">
                <a:solidFill>
                  <a:srgbClr val="99CC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799345" y="5931387"/>
              <a:ext cx="2886027" cy="526005"/>
              <a:chOff x="5799345" y="5931387"/>
              <a:chExt cx="2886027" cy="526005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6722337" y="5931387"/>
                <a:ext cx="1963035" cy="526005"/>
                <a:chOff x="3727020" y="4419168"/>
                <a:chExt cx="2298589" cy="526005"/>
              </a:xfrm>
            </p:grpSpPr>
            <p:sp>
              <p:nvSpPr>
                <p:cNvPr id="32" name="Rounded Rectangle 31"/>
                <p:cNvSpPr/>
                <p:nvPr/>
              </p:nvSpPr>
              <p:spPr>
                <a:xfrm rot="5400000">
                  <a:off x="4613312" y="3532876"/>
                  <a:ext cx="526005" cy="2298589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FCCA6"/>
                    </a:gs>
                    <a:gs pos="100000">
                      <a:srgbClr val="FF8000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3793816" y="4453036"/>
                  <a:ext cx="2160889" cy="451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20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Add to Search</a:t>
                  </a:r>
                  <a:endParaRPr lang="en-US" sz="20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5799345" y="5965760"/>
                <a:ext cx="899540" cy="4519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9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</a:rPr>
                  <a:t>Click</a:t>
                </a:r>
              </a:p>
            </p:txBody>
          </p:sp>
        </p:grpSp>
      </p:grpSp>
      <p:sp>
        <p:nvSpPr>
          <p:cNvPr id="36" name="AutoShape 16"/>
          <p:cNvSpPr>
            <a:spLocks noChangeArrowheads="1"/>
          </p:cNvSpPr>
          <p:nvPr/>
        </p:nvSpPr>
        <p:spPr bwMode="auto">
          <a:xfrm rot="14354037">
            <a:off x="5240766" y="5120652"/>
            <a:ext cx="1372526" cy="377542"/>
          </a:xfrm>
          <a:prstGeom prst="leftArrow">
            <a:avLst>
              <a:gd name="adj1" fmla="val 40032"/>
              <a:gd name="adj2" fmla="val 72507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3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3-10-14 at 9.0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5" y="866820"/>
            <a:ext cx="8552180" cy="39189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78536" y="4696886"/>
            <a:ext cx="5167270" cy="1295400"/>
            <a:chOff x="4493847" y="2132013"/>
            <a:chExt cx="4132384" cy="1295400"/>
          </a:xfrm>
        </p:grpSpPr>
        <p:sp>
          <p:nvSpPr>
            <p:cNvPr id="6" name="AutoShape 18"/>
            <p:cNvSpPr>
              <a:spLocks noChangeArrowheads="1"/>
            </p:cNvSpPr>
            <p:nvPr/>
          </p:nvSpPr>
          <p:spPr bwMode="auto">
            <a:xfrm>
              <a:off x="4493847" y="2132013"/>
              <a:ext cx="4132384" cy="1295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4672081" y="2284413"/>
              <a:ext cx="3768535" cy="9906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8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4884617" y="2491195"/>
              <a:ext cx="3330222" cy="555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 dirty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</a:t>
              </a:r>
              <a:r>
                <a:rPr lang="en-US" sz="4000" b="1" kern="1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Thesaurus</a:t>
              </a:r>
              <a:endParaRPr lang="en-US" sz="4000" b="1" kern="1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9" name="AutoShape 16"/>
          <p:cNvSpPr>
            <a:spLocks noChangeArrowheads="1"/>
          </p:cNvSpPr>
          <p:nvPr/>
        </p:nvSpPr>
        <p:spPr bwMode="auto">
          <a:xfrm rot="5400000">
            <a:off x="5397761" y="3916016"/>
            <a:ext cx="1825232" cy="326267"/>
          </a:xfrm>
          <a:prstGeom prst="leftArrow">
            <a:avLst>
              <a:gd name="adj1" fmla="val 58019"/>
              <a:gd name="adj2" fmla="val 102308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7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9.0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1" y="901062"/>
            <a:ext cx="8344408" cy="53845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4992" y="353656"/>
            <a:ext cx="4457170" cy="1327945"/>
            <a:chOff x="1080030" y="4734026"/>
            <a:chExt cx="4457170" cy="1327945"/>
          </a:xfrm>
        </p:grpSpPr>
        <p:sp>
          <p:nvSpPr>
            <p:cNvPr id="5" name="AutoShape 18"/>
            <p:cNvSpPr>
              <a:spLocks noChangeArrowheads="1"/>
            </p:cNvSpPr>
            <p:nvPr/>
          </p:nvSpPr>
          <p:spPr bwMode="auto">
            <a:xfrm>
              <a:off x="1080030" y="4734026"/>
              <a:ext cx="4457170" cy="132794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1240898" y="4890255"/>
              <a:ext cx="4145367" cy="1015487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61356" y="5181600"/>
              <a:ext cx="3677912" cy="48979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Enter Term</a:t>
              </a:r>
              <a:endParaRPr lang="en-US" sz="4000" b="1" kern="1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8" name="AutoShape 16"/>
          <p:cNvSpPr>
            <a:spLocks noChangeArrowheads="1"/>
          </p:cNvSpPr>
          <p:nvPr/>
        </p:nvSpPr>
        <p:spPr bwMode="auto">
          <a:xfrm rot="18480060">
            <a:off x="2805716" y="1753179"/>
            <a:ext cx="1148319" cy="293450"/>
          </a:xfrm>
          <a:prstGeom prst="leftArrow">
            <a:avLst>
              <a:gd name="adj1" fmla="val 58019"/>
              <a:gd name="adj2" fmla="val 88404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674180" y="3767737"/>
            <a:ext cx="3264971" cy="1220006"/>
            <a:chOff x="5655733" y="2818595"/>
            <a:chExt cx="3264971" cy="1220006"/>
          </a:xfrm>
        </p:grpSpPr>
        <p:grpSp>
          <p:nvGrpSpPr>
            <p:cNvPr id="10" name="Group 9"/>
            <p:cNvGrpSpPr/>
            <p:nvPr/>
          </p:nvGrpSpPr>
          <p:grpSpPr>
            <a:xfrm>
              <a:off x="5655733" y="2818595"/>
              <a:ext cx="3264971" cy="1220006"/>
              <a:chOff x="4277247" y="4775849"/>
              <a:chExt cx="3146436" cy="1286283"/>
            </a:xfrm>
          </p:grpSpPr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4277247" y="4775849"/>
                <a:ext cx="3146436" cy="1286283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</a:rPr>
                  <a:t>  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4407486" y="4906098"/>
                <a:ext cx="2885960" cy="1023674"/>
              </a:xfrm>
              <a:prstGeom prst="rect">
                <a:avLst/>
              </a:prstGeom>
              <a:noFill/>
              <a:ln w="28575" cmpd="sng">
                <a:solidFill>
                  <a:srgbClr val="99CC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355955" y="3088877"/>
              <a:ext cx="1223436" cy="653755"/>
              <a:chOff x="5850467" y="5096934"/>
              <a:chExt cx="1223436" cy="653755"/>
            </a:xfrm>
          </p:grpSpPr>
          <p:sp>
            <p:nvSpPr>
              <p:cNvPr id="13" name="Rounded Rectangle 12"/>
              <p:cNvSpPr/>
              <p:nvPr/>
            </p:nvSpPr>
            <p:spPr>
              <a:xfrm rot="5400000">
                <a:off x="6135307" y="4812094"/>
                <a:ext cx="653755" cy="122343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CA6"/>
                  </a:gs>
                  <a:gs pos="100000">
                    <a:srgbClr val="FF800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991797" y="5202761"/>
                <a:ext cx="952415" cy="4519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Find</a:t>
                </a:r>
                <a:endParaRPr lang="en-US" sz="2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991743" y="3203171"/>
              <a:ext cx="1152541" cy="45191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Verdana" charset="0"/>
                </a:rPr>
                <a:t>Click</a:t>
              </a:r>
            </a:p>
          </p:txBody>
        </p:sp>
      </p:grpSp>
      <p:sp>
        <p:nvSpPr>
          <p:cNvPr id="17" name="AutoShape 16"/>
          <p:cNvSpPr>
            <a:spLocks noChangeArrowheads="1"/>
          </p:cNvSpPr>
          <p:nvPr/>
        </p:nvSpPr>
        <p:spPr bwMode="auto">
          <a:xfrm rot="6566985">
            <a:off x="6429577" y="3280802"/>
            <a:ext cx="1446319" cy="315364"/>
          </a:xfrm>
          <a:prstGeom prst="leftArrow">
            <a:avLst>
              <a:gd name="adj1" fmla="val 51458"/>
              <a:gd name="adj2" fmla="val 86340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0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9.1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7" y="382905"/>
            <a:ext cx="6986016" cy="60350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8788" y="5042991"/>
            <a:ext cx="3566162" cy="1173161"/>
            <a:chOff x="264693" y="5430838"/>
            <a:chExt cx="3566162" cy="1173161"/>
          </a:xfrm>
        </p:grpSpPr>
        <p:sp>
          <p:nvSpPr>
            <p:cNvPr id="5" name="AutoShape 18"/>
            <p:cNvSpPr>
              <a:spLocks noChangeArrowheads="1"/>
            </p:cNvSpPr>
            <p:nvPr/>
          </p:nvSpPr>
          <p:spPr bwMode="auto">
            <a:xfrm>
              <a:off x="264693" y="5430838"/>
              <a:ext cx="3566162" cy="117316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408624" y="5596468"/>
              <a:ext cx="3274377" cy="855133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603360" y="5791656"/>
              <a:ext cx="2884909" cy="4429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Select Term</a:t>
              </a:r>
              <a:endParaRPr lang="en-US" sz="4000" b="1" kern="1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8" name="AutoShape 16"/>
          <p:cNvSpPr>
            <a:spLocks noChangeArrowheads="1"/>
          </p:cNvSpPr>
          <p:nvPr/>
        </p:nvSpPr>
        <p:spPr bwMode="auto">
          <a:xfrm rot="3560339">
            <a:off x="970053" y="4509545"/>
            <a:ext cx="1565454" cy="307548"/>
          </a:xfrm>
          <a:prstGeom prst="leftArrow">
            <a:avLst>
              <a:gd name="adj1" fmla="val 58019"/>
              <a:gd name="adj2" fmla="val 118694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436710" y="3883906"/>
            <a:ext cx="3336141" cy="990169"/>
            <a:chOff x="5584563" y="5716121"/>
            <a:chExt cx="3336141" cy="990169"/>
          </a:xfrm>
        </p:grpSpPr>
        <p:grpSp>
          <p:nvGrpSpPr>
            <p:cNvPr id="10" name="Group 9"/>
            <p:cNvGrpSpPr/>
            <p:nvPr/>
          </p:nvGrpSpPr>
          <p:grpSpPr>
            <a:xfrm>
              <a:off x="5584563" y="5716121"/>
              <a:ext cx="3336141" cy="990169"/>
              <a:chOff x="4277247" y="4941479"/>
              <a:chExt cx="3146436" cy="1120653"/>
            </a:xfrm>
          </p:grpSpPr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277247" y="4941479"/>
                <a:ext cx="3146436" cy="1120653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</a:rPr>
                  <a:t>  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4407486" y="5047663"/>
                <a:ext cx="2885960" cy="915246"/>
              </a:xfrm>
              <a:prstGeom prst="rect">
                <a:avLst/>
              </a:prstGeom>
              <a:noFill/>
              <a:ln w="28575" cmpd="sng">
                <a:solidFill>
                  <a:srgbClr val="99CC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799345" y="5931387"/>
              <a:ext cx="2886027" cy="526005"/>
              <a:chOff x="5799345" y="5931387"/>
              <a:chExt cx="2886027" cy="52600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722337" y="5931387"/>
                <a:ext cx="1963035" cy="526005"/>
                <a:chOff x="3727020" y="4419168"/>
                <a:chExt cx="2298589" cy="526005"/>
              </a:xfrm>
            </p:grpSpPr>
            <p:sp>
              <p:nvSpPr>
                <p:cNvPr id="14" name="Rounded Rectangle 13"/>
                <p:cNvSpPr/>
                <p:nvPr/>
              </p:nvSpPr>
              <p:spPr>
                <a:xfrm rot="5400000">
                  <a:off x="4613312" y="3532876"/>
                  <a:ext cx="526005" cy="2298589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FCCA6"/>
                    </a:gs>
                    <a:gs pos="100000">
                      <a:srgbClr val="FF8000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793816" y="4453036"/>
                  <a:ext cx="2160889" cy="451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20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Add to Search</a:t>
                  </a:r>
                  <a:endParaRPr lang="en-US" sz="20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5799345" y="5965760"/>
                <a:ext cx="899540" cy="4519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9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</a:rPr>
                  <a:t>Click</a:t>
                </a:r>
              </a:p>
            </p:txBody>
          </p:sp>
        </p:grpSp>
      </p:grpSp>
      <p:sp>
        <p:nvSpPr>
          <p:cNvPr id="18" name="AutoShape 16"/>
          <p:cNvSpPr>
            <a:spLocks noChangeArrowheads="1"/>
          </p:cNvSpPr>
          <p:nvPr/>
        </p:nvSpPr>
        <p:spPr bwMode="auto">
          <a:xfrm rot="14719055">
            <a:off x="5479549" y="5125244"/>
            <a:ext cx="1395088" cy="322886"/>
          </a:xfrm>
          <a:prstGeom prst="leftArrow">
            <a:avLst>
              <a:gd name="adj1" fmla="val 51458"/>
              <a:gd name="adj2" fmla="val 86340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3-10-14 at 9.16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7" y="960858"/>
            <a:ext cx="8570976" cy="36746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90068" y="4986462"/>
            <a:ext cx="3502610" cy="1151873"/>
            <a:chOff x="5190068" y="5164262"/>
            <a:chExt cx="3502610" cy="1151873"/>
          </a:xfrm>
        </p:grpSpPr>
        <p:grpSp>
          <p:nvGrpSpPr>
            <p:cNvPr id="6" name="Group 5"/>
            <p:cNvGrpSpPr/>
            <p:nvPr/>
          </p:nvGrpSpPr>
          <p:grpSpPr>
            <a:xfrm>
              <a:off x="5190068" y="5164262"/>
              <a:ext cx="3502610" cy="1151873"/>
              <a:chOff x="4277247" y="4941479"/>
              <a:chExt cx="3146436" cy="1120653"/>
            </a:xfrm>
          </p:grpSpPr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4277247" y="4941479"/>
                <a:ext cx="3146436" cy="1120653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</a:rPr>
                  <a:t>  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4407486" y="5047663"/>
                <a:ext cx="2885960" cy="915246"/>
              </a:xfrm>
              <a:prstGeom prst="rect">
                <a:avLst/>
              </a:prstGeom>
              <a:noFill/>
              <a:ln w="28575" cmpd="sng">
                <a:solidFill>
                  <a:srgbClr val="99CC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554388" y="5472660"/>
              <a:ext cx="2785771" cy="526005"/>
              <a:chOff x="5605190" y="5472660"/>
              <a:chExt cx="2785771" cy="52600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655928" y="5472660"/>
                <a:ext cx="1735033" cy="526005"/>
                <a:chOff x="6655928" y="5472660"/>
                <a:chExt cx="1735033" cy="526005"/>
              </a:xfrm>
            </p:grpSpPr>
            <p:sp>
              <p:nvSpPr>
                <p:cNvPr id="10" name="Rounded Rectangle 9"/>
                <p:cNvSpPr/>
                <p:nvPr/>
              </p:nvSpPr>
              <p:spPr>
                <a:xfrm rot="5400000">
                  <a:off x="7260442" y="4868146"/>
                  <a:ext cx="526005" cy="1735033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FCCA6"/>
                    </a:gs>
                    <a:gs pos="100000">
                      <a:srgbClr val="FF8000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66467" y="5548863"/>
                  <a:ext cx="1320800" cy="3587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28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Search</a:t>
                  </a:r>
                  <a:endParaRPr lang="en-US" sz="28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5605190" y="5518693"/>
                <a:ext cx="1041147" cy="4519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90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</a:rPr>
                  <a:t>Click</a:t>
                </a:r>
              </a:p>
            </p:txBody>
          </p:sp>
        </p:grpSp>
      </p:grpSp>
      <p:sp>
        <p:nvSpPr>
          <p:cNvPr id="14" name="AutoShape 16"/>
          <p:cNvSpPr>
            <a:spLocks noChangeArrowheads="1"/>
          </p:cNvSpPr>
          <p:nvPr/>
        </p:nvSpPr>
        <p:spPr bwMode="auto">
          <a:xfrm rot="8045705">
            <a:off x="6009337" y="4633240"/>
            <a:ext cx="1319983" cy="354072"/>
          </a:xfrm>
          <a:prstGeom prst="leftArrow">
            <a:avLst>
              <a:gd name="adj1" fmla="val 51458"/>
              <a:gd name="adj2" fmla="val 87335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9.2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3" y="320040"/>
            <a:ext cx="4437888" cy="61607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9753" y="1571989"/>
            <a:ext cx="7818855" cy="2906958"/>
            <a:chOff x="519753" y="1571989"/>
            <a:chExt cx="7818855" cy="2906958"/>
          </a:xfrm>
        </p:grpSpPr>
        <p:grpSp>
          <p:nvGrpSpPr>
            <p:cNvPr id="5" name="Group 12"/>
            <p:cNvGrpSpPr>
              <a:grpSpLocks noChangeAspect="1"/>
            </p:cNvGrpSpPr>
            <p:nvPr/>
          </p:nvGrpSpPr>
          <p:grpSpPr bwMode="auto">
            <a:xfrm>
              <a:off x="2607733" y="2902559"/>
              <a:ext cx="5730875" cy="1576388"/>
              <a:chOff x="1676400" y="1972286"/>
              <a:chExt cx="6096000" cy="1676400"/>
            </a:xfrm>
          </p:grpSpPr>
          <p:sp>
            <p:nvSpPr>
              <p:cNvPr id="7" name="Rectangle 8"/>
              <p:cNvSpPr>
                <a:spLocks noChangeArrowheads="1"/>
              </p:cNvSpPr>
              <p:nvPr/>
            </p:nvSpPr>
            <p:spPr bwMode="auto">
              <a:xfrm>
                <a:off x="1676400" y="1972286"/>
                <a:ext cx="6096000" cy="16764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78C3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bg1"/>
                  </a:solidFill>
                  <a:latin typeface="Verdana" charset="0"/>
                </a:endParaRP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500" dirty="0">
                    <a:solidFill>
                      <a:schemeClr val="bg1"/>
                    </a:solidFill>
                    <a:latin typeface="Verdana" charset="0"/>
                  </a:rPr>
                  <a:t>     </a:t>
                </a: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</a:rPr>
                  <a:t>Results of AND combination.</a:t>
                </a:r>
                <a:endParaRPr lang="en-US" sz="4000" dirty="0">
                  <a:solidFill>
                    <a:srgbClr val="000000"/>
                  </a:solidFill>
                  <a:latin typeface="Verdana" charset="0"/>
                </a:endParaRP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3300" dirty="0">
                    <a:solidFill>
                      <a:srgbClr val="000000"/>
                    </a:solidFill>
                    <a:latin typeface="Verdana" charset="0"/>
                  </a:rPr>
                  <a:t>   </a:t>
                </a:r>
                <a:r>
                  <a:rPr lang="en-US" sz="1800" dirty="0">
                    <a:solidFill>
                      <a:srgbClr val="000000"/>
                    </a:solidFill>
                    <a:latin typeface="Verdana" charset="0"/>
                  </a:rPr>
                  <a:t>(Note that AND narrows results.)</a:t>
                </a:r>
                <a:r>
                  <a:rPr lang="en-US" sz="4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ahoma" charset="0"/>
                  </a:rPr>
                  <a:t>  </a:t>
                </a:r>
                <a:endParaRPr lang="en-US" dirty="0">
                  <a:solidFill>
                    <a:srgbClr val="000000"/>
                  </a:solidFill>
                  <a:latin typeface="Tahoma" charset="0"/>
                </a:endParaRPr>
              </a:p>
            </p:txBody>
          </p:sp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1869744" y="2147404"/>
                <a:ext cx="5750256" cy="1348882"/>
              </a:xfrm>
              <a:prstGeom prst="rect">
                <a:avLst/>
              </a:prstGeom>
              <a:noFill/>
              <a:ln w="38100">
                <a:solidFill>
                  <a:srgbClr val="BBE69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519753" y="1571989"/>
              <a:ext cx="864547" cy="438939"/>
            </a:xfrm>
            <a:prstGeom prst="ellipse">
              <a:avLst/>
            </a:prstGeom>
            <a:noFill/>
            <a:ln w="95250">
              <a:solidFill>
                <a:srgbClr val="66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014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75" y="-3175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9.31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" y="453058"/>
            <a:ext cx="4973320" cy="5806440"/>
          </a:xfrm>
          <a:prstGeom prst="rect">
            <a:avLst/>
          </a:prstGeom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3931344" y="5555064"/>
            <a:ext cx="1267185" cy="354542"/>
          </a:xfrm>
          <a:prstGeom prst="rect">
            <a:avLst/>
          </a:prstGeom>
          <a:noFill/>
          <a:ln w="47625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989000" y="2120900"/>
            <a:ext cx="4504990" cy="3476734"/>
            <a:chOff x="3989000" y="2120900"/>
            <a:chExt cx="4504990" cy="3476734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3989000" y="2120900"/>
              <a:ext cx="4504990" cy="1816100"/>
            </a:xfrm>
            <a:prstGeom prst="rect">
              <a:avLst/>
            </a:prstGeom>
            <a:solidFill>
              <a:srgbClr val="FFFFFF"/>
            </a:solidFill>
            <a:ln w="66675" cmpd="sng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20000"/>
                </a:lnSpc>
              </a:pPr>
              <a:r>
                <a:rPr lang="en-US" sz="2800" dirty="0" smtClean="0">
                  <a:solidFill>
                    <a:srgbClr val="004080"/>
                  </a:solidFill>
                  <a:latin typeface="Verdana" charset="0"/>
                </a:rPr>
                <a:t> Enter</a:t>
              </a:r>
            </a:p>
            <a:p>
              <a:pPr algn="ctr">
                <a:lnSpc>
                  <a:spcPct val="120000"/>
                </a:lnSpc>
              </a:pPr>
              <a:r>
                <a:rPr lang="en-US" sz="2800" dirty="0" smtClean="0">
                  <a:solidFill>
                    <a:srgbClr val="004080"/>
                  </a:solidFill>
                  <a:latin typeface="Verdana" charset="0"/>
                </a:rPr>
                <a:t> Starting:	01/01/2008</a:t>
              </a:r>
            </a:p>
            <a:p>
              <a:pPr algn="ctr">
                <a:lnSpc>
                  <a:spcPct val="120000"/>
                </a:lnSpc>
              </a:pPr>
              <a:r>
                <a:rPr lang="en-US" sz="2800" dirty="0" smtClean="0">
                  <a:solidFill>
                    <a:srgbClr val="004080"/>
                  </a:solidFill>
                  <a:latin typeface="Verdana" charset="0"/>
                </a:rPr>
                <a:t> Ending:	10/31/2013</a:t>
              </a:r>
              <a:endParaRPr lang="en-US" sz="2800" dirty="0">
                <a:solidFill>
                  <a:srgbClr val="004080"/>
                </a:solidFill>
              </a:endParaRPr>
            </a:p>
          </p:txBody>
        </p:sp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 rot="17996425">
              <a:off x="4365301" y="4436382"/>
              <a:ext cx="1967107" cy="355398"/>
            </a:xfrm>
            <a:prstGeom prst="leftArrow">
              <a:avLst>
                <a:gd name="adj1" fmla="val 58019"/>
                <a:gd name="adj2" fmla="val 93336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29318" y="5588423"/>
            <a:ext cx="3817358" cy="1042731"/>
            <a:chOff x="5129318" y="5588423"/>
            <a:chExt cx="3817358" cy="1042731"/>
          </a:xfrm>
        </p:grpSpPr>
        <p:grpSp>
          <p:nvGrpSpPr>
            <p:cNvPr id="18" name="Group 17"/>
            <p:cNvGrpSpPr/>
            <p:nvPr/>
          </p:nvGrpSpPr>
          <p:grpSpPr>
            <a:xfrm>
              <a:off x="6135149" y="5588423"/>
              <a:ext cx="2811527" cy="1042731"/>
              <a:chOff x="6135149" y="5622291"/>
              <a:chExt cx="2811527" cy="104273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135149" y="5622291"/>
                <a:ext cx="2811527" cy="1042731"/>
                <a:chOff x="4526942" y="4941479"/>
                <a:chExt cx="2896740" cy="1120653"/>
              </a:xfrm>
            </p:grpSpPr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4526942" y="4941479"/>
                  <a:ext cx="2896740" cy="1120653"/>
                </a:xfrm>
                <a:prstGeom prst="rect">
                  <a:avLst/>
                </a:prstGeom>
                <a:solidFill>
                  <a:schemeClr val="bg1"/>
                </a:solidFill>
                <a:ln w="57150" cmpd="sng">
                  <a:solidFill>
                    <a:srgbClr val="0071D5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2800" dirty="0" smtClean="0">
                      <a:solidFill>
                        <a:srgbClr val="000000"/>
                      </a:solidFill>
                      <a:latin typeface="Verdana" charset="0"/>
                    </a:rPr>
                    <a:t>  </a:t>
                  </a:r>
                  <a:endParaRPr lang="en-US" sz="2800" dirty="0">
                    <a:solidFill>
                      <a:srgbClr val="000000"/>
                    </a:solidFill>
                    <a:latin typeface="Verdana" charset="0"/>
                  </a:endParaRP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4636511" y="5047663"/>
                  <a:ext cx="2656935" cy="915245"/>
                </a:xfrm>
                <a:prstGeom prst="rect">
                  <a:avLst/>
                </a:prstGeom>
                <a:noFill/>
                <a:ln w="28575" cmpd="sng">
                  <a:solidFill>
                    <a:srgbClr val="99CC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6392340" y="5891613"/>
                <a:ext cx="2286488" cy="526005"/>
                <a:chOff x="6333071" y="5891613"/>
                <a:chExt cx="2286488" cy="526005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7272867" y="5891613"/>
                  <a:ext cx="1346692" cy="526005"/>
                  <a:chOff x="7255933" y="5805801"/>
                  <a:chExt cx="1346692" cy="526005"/>
                </a:xfrm>
              </p:grpSpPr>
              <p:sp>
                <p:nvSpPr>
                  <p:cNvPr id="12" name="Rounded Rectangle 11"/>
                  <p:cNvSpPr/>
                  <p:nvPr/>
                </p:nvSpPr>
                <p:spPr>
                  <a:xfrm rot="5400000">
                    <a:off x="7666276" y="5395458"/>
                    <a:ext cx="526005" cy="1346692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FFCCA6"/>
                      </a:gs>
                      <a:gs pos="100000">
                        <a:srgbClr val="FF80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7323666" y="5882004"/>
                    <a:ext cx="1210733" cy="35877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24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Update</a:t>
                    </a:r>
                    <a:endParaRPr lang="en-US" sz="2400" dirty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11" name="Rectangle 10"/>
                <p:cNvSpPr/>
                <p:nvPr/>
              </p:nvSpPr>
              <p:spPr>
                <a:xfrm>
                  <a:off x="6333071" y="5937646"/>
                  <a:ext cx="1024465" cy="451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>
                    <a:lnSpc>
                      <a:spcPct val="90000"/>
                    </a:lnSpc>
                  </a:pPr>
                  <a:r>
                    <a:rPr lang="en-US" sz="2600" dirty="0">
                      <a:solidFill>
                        <a:srgbClr val="000000"/>
                      </a:solidFill>
                      <a:latin typeface="Verdana" charset="0"/>
                    </a:rPr>
                    <a:t>Click</a:t>
                  </a:r>
                </a:p>
              </p:txBody>
            </p:sp>
          </p:grpSp>
        </p:grp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 rot="844876">
              <a:off x="5129318" y="6001633"/>
              <a:ext cx="1315970" cy="325937"/>
            </a:xfrm>
            <a:prstGeom prst="leftArrow">
              <a:avLst>
                <a:gd name="adj1" fmla="val 51458"/>
                <a:gd name="adj2" fmla="val 8733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918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3-10-14 at 9.48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3" y="431800"/>
            <a:ext cx="5237988" cy="6166104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68825" y="863254"/>
            <a:ext cx="4366441" cy="1202266"/>
          </a:xfrm>
          <a:prstGeom prst="rect">
            <a:avLst/>
          </a:prstGeom>
          <a:solidFill>
            <a:srgbClr val="FFFFFF"/>
          </a:solidFill>
          <a:ln w="66675" cmpd="sng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004080"/>
                </a:solidFill>
                <a:latin typeface="Verdana" charset="0"/>
              </a:rPr>
              <a:t>Select Peer reviewed</a:t>
            </a:r>
            <a:endParaRPr lang="en-US" sz="2800" dirty="0">
              <a:solidFill>
                <a:srgbClr val="004080"/>
              </a:solidFill>
            </a:endParaRP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auto">
          <a:xfrm rot="18573848">
            <a:off x="4696342" y="2079901"/>
            <a:ext cx="1338296" cy="316081"/>
          </a:xfrm>
          <a:prstGeom prst="leftArrow">
            <a:avLst>
              <a:gd name="adj1" fmla="val 58019"/>
              <a:gd name="adj2" fmla="val 95355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8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9.49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0" y="423333"/>
            <a:ext cx="5227320" cy="6166104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9267" y="2946055"/>
            <a:ext cx="3660532" cy="1202266"/>
          </a:xfrm>
          <a:prstGeom prst="rect">
            <a:avLst/>
          </a:prstGeom>
          <a:solidFill>
            <a:srgbClr val="FFFFFF"/>
          </a:solidFill>
          <a:ln w="66675" cmpd="sng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004080"/>
                </a:solidFill>
                <a:latin typeface="Verdana" charset="0"/>
              </a:rPr>
              <a:t>C</a:t>
            </a:r>
            <a:r>
              <a:rPr lang="en-US" sz="2800" dirty="0" smtClean="0">
                <a:solidFill>
                  <a:srgbClr val="004080"/>
                </a:solidFill>
                <a:latin typeface="Verdana" charset="0"/>
              </a:rPr>
              <a:t>lick Language</a:t>
            </a:r>
            <a:endParaRPr lang="en-US" sz="2800" dirty="0">
              <a:solidFill>
                <a:srgbClr val="004080"/>
              </a:solidFill>
            </a:endParaRP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auto">
          <a:xfrm rot="18573848">
            <a:off x="4560875" y="4162702"/>
            <a:ext cx="1338296" cy="316081"/>
          </a:xfrm>
          <a:prstGeom prst="leftArrow">
            <a:avLst>
              <a:gd name="adj1" fmla="val 58019"/>
              <a:gd name="adj2" fmla="val 95355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9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3260" y="67733"/>
            <a:ext cx="914400" cy="673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400" dirty="0" smtClean="0"/>
              <a:t>A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G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E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N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D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A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1662" y="721709"/>
            <a:ext cx="7272867" cy="563231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  Speech </a:t>
            </a:r>
            <a:r>
              <a:rPr lang="en-US" b="1" dirty="0"/>
              <a:t>Language Pathology </a:t>
            </a:r>
            <a:endParaRPr lang="en-US" b="1" dirty="0" smtClean="0"/>
          </a:p>
          <a:p>
            <a:r>
              <a:rPr lang="en-US" b="1" dirty="0" smtClean="0"/>
              <a:t>  Wednesday, October 16, 2013</a:t>
            </a:r>
            <a:endParaRPr lang="en-US" dirty="0" smtClean="0"/>
          </a:p>
          <a:p>
            <a:r>
              <a:rPr lang="en-US" b="1" dirty="0" smtClean="0"/>
              <a:t>  Time: 11:30 am – 12:20 pm, LRC </a:t>
            </a:r>
            <a:endParaRPr lang="en-US" dirty="0" smtClean="0"/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 </a:t>
            </a:r>
          </a:p>
          <a:p>
            <a:r>
              <a:rPr lang="en-US" b="1" dirty="0" smtClean="0"/>
              <a:t> </a:t>
            </a:r>
            <a:endParaRPr lang="en-US" dirty="0" smtClean="0"/>
          </a:p>
          <a:p>
            <a:r>
              <a:rPr lang="en-US" dirty="0" smtClean="0"/>
              <a:t>  11:30-11:35		5 min.	  Welcome, pre-survey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  11:35-11:50		15 min.	  CINAHL, ERIC - Peggy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  11:50-12:05		15 min.	  </a:t>
            </a:r>
            <a:r>
              <a:rPr lang="en-US" dirty="0" err="1" smtClean="0"/>
              <a:t>PsychInfo</a:t>
            </a:r>
            <a:r>
              <a:rPr lang="en-US" dirty="0" smtClean="0"/>
              <a:t>, </a:t>
            </a:r>
          </a:p>
          <a:p>
            <a:r>
              <a:rPr lang="en-US" dirty="0"/>
              <a:t>	</a:t>
            </a:r>
            <a:r>
              <a:rPr lang="en-US" dirty="0" smtClean="0"/>
              <a:t>					  Linguistics &amp; Language Behavior Abstracts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  12:05-12:15		10 min.	  PubMed's Clinical Queries, Gold Rush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  12:15-12:20		5 min. 	  Evaluations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9.4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2" y="348107"/>
            <a:ext cx="5248656" cy="6155436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31935" y="3391959"/>
            <a:ext cx="3158069" cy="1016000"/>
          </a:xfrm>
          <a:prstGeom prst="rect">
            <a:avLst/>
          </a:prstGeom>
          <a:solidFill>
            <a:srgbClr val="FFFFFF"/>
          </a:solidFill>
          <a:ln w="66675" cmpd="sng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004080"/>
                </a:solidFill>
                <a:latin typeface="Verdana" charset="0"/>
              </a:rPr>
              <a:t>Select English</a:t>
            </a:r>
            <a:endParaRPr lang="en-US" sz="2800" dirty="0">
              <a:solidFill>
                <a:srgbClr val="004080"/>
              </a:solidFill>
            </a:endParaRPr>
          </a:p>
        </p:txBody>
      </p:sp>
      <p:sp>
        <p:nvSpPr>
          <p:cNvPr id="5" name="AutoShape 16"/>
          <p:cNvSpPr>
            <a:spLocks noChangeArrowheads="1"/>
          </p:cNvSpPr>
          <p:nvPr/>
        </p:nvSpPr>
        <p:spPr bwMode="auto">
          <a:xfrm rot="19714913">
            <a:off x="4704720" y="4352576"/>
            <a:ext cx="1409066" cy="316081"/>
          </a:xfrm>
          <a:prstGeom prst="leftArrow">
            <a:avLst>
              <a:gd name="adj1" fmla="val 58019"/>
              <a:gd name="adj2" fmla="val 95355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3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10-14 at 9.5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465666"/>
            <a:ext cx="5476240" cy="6057392"/>
          </a:xfrm>
          <a:prstGeom prst="rect">
            <a:avLst/>
          </a:prstGeom>
        </p:spPr>
      </p:pic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420065" y="1141868"/>
            <a:ext cx="810846" cy="438939"/>
          </a:xfrm>
          <a:prstGeom prst="ellipse">
            <a:avLst/>
          </a:prstGeom>
          <a:noFill/>
          <a:ln w="95250">
            <a:solidFill>
              <a:srgbClr val="66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45507" y="2158198"/>
            <a:ext cx="6665835" cy="1576388"/>
            <a:chOff x="1854198" y="2902559"/>
            <a:chExt cx="6665835" cy="1576388"/>
          </a:xfrm>
        </p:grpSpPr>
        <p:grpSp>
          <p:nvGrpSpPr>
            <p:cNvPr id="7" name="Group 6"/>
            <p:cNvGrpSpPr/>
            <p:nvPr/>
          </p:nvGrpSpPr>
          <p:grpSpPr>
            <a:xfrm>
              <a:off x="1854198" y="2902559"/>
              <a:ext cx="6665835" cy="1576388"/>
              <a:chOff x="1417190" y="2902559"/>
              <a:chExt cx="6921419" cy="1576388"/>
            </a:xfrm>
          </p:grpSpPr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1417190" y="2902559"/>
                <a:ext cx="6921419" cy="1576388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78C3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bg1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en-US" sz="500" dirty="0">
                    <a:solidFill>
                      <a:schemeClr val="bg1"/>
                    </a:solidFill>
                    <a:latin typeface="Verdana" charset="0"/>
                  </a:rPr>
                  <a:t>    </a:t>
                </a:r>
                <a:endParaRPr lang="en-US" sz="24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599874" y="3050296"/>
                <a:ext cx="6555768" cy="1268409"/>
              </a:xfrm>
              <a:prstGeom prst="rect">
                <a:avLst/>
              </a:prstGeom>
              <a:noFill/>
              <a:ln w="38100">
                <a:solidFill>
                  <a:srgbClr val="BBE69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01333" y="3217325"/>
              <a:ext cx="5987522" cy="914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400" dirty="0">
                  <a:solidFill>
                    <a:schemeClr val="bg1"/>
                  </a:solidFill>
                  <a:latin typeface="Verdana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Verdana" charset="0"/>
                </a:rPr>
                <a:t>Results are narrowed to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</a:rPr>
                <a:t>34 </a:t>
              </a:r>
              <a:r>
                <a:rPr lang="en-US" sz="2400" dirty="0">
                  <a:solidFill>
                    <a:srgbClr val="000000"/>
                  </a:solidFill>
                  <a:latin typeface="Verdana" charset="0"/>
                </a:rPr>
                <a:t>articles.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</a:rPr>
                <a:t>Use Gold Rush to access full-text.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498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87108" y="2849052"/>
            <a:ext cx="4753909" cy="11376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i="1" dirty="0" err="1" smtClean="0">
                <a:latin typeface="Times New Roman"/>
                <a:cs typeface="Times New Roman"/>
              </a:rPr>
              <a:t>PsychInfo</a:t>
            </a:r>
            <a:endParaRPr lang="en-US" sz="8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456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0" y="1041448"/>
            <a:ext cx="4859274" cy="559003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831850" y="255756"/>
            <a:ext cx="3635375" cy="638963"/>
          </a:xfrm>
          <a:prstGeom prst="wedgeRoundRectCallout">
            <a:avLst>
              <a:gd name="adj1" fmla="val -50261"/>
              <a:gd name="adj2" fmla="val 10190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A7000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801133" y="2352440"/>
            <a:ext cx="838200" cy="381000"/>
            <a:chOff x="3984" y="1056"/>
            <a:chExt cx="768" cy="288"/>
          </a:xfrm>
        </p:grpSpPr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3984" y="1104"/>
              <a:ext cx="768" cy="192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3984" y="1056"/>
              <a:ext cx="768" cy="288"/>
            </a:xfrm>
            <a:prstGeom prst="roundRect">
              <a:avLst>
                <a:gd name="adj" fmla="val 16667"/>
              </a:avLst>
            </a:prstGeom>
            <a:noFill/>
            <a:ln w="114300">
              <a:solidFill>
                <a:srgbClr val="C15B5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19600" y="3514980"/>
            <a:ext cx="4419600" cy="997754"/>
            <a:chOff x="4419600" y="3514980"/>
            <a:chExt cx="4419600" cy="997754"/>
          </a:xfrm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4419600" y="3514980"/>
              <a:ext cx="4419600" cy="997754"/>
            </a:xfrm>
            <a:prstGeom prst="rect">
              <a:avLst/>
            </a:prstGeom>
            <a:solidFill>
              <a:srgbClr val="E6E6E6"/>
            </a:solidFill>
            <a:ln w="57150">
              <a:solidFill>
                <a:srgbClr val="6666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endParaRPr lang="en-US" sz="2800">
                <a:latin typeface="Verdana" charset="0"/>
              </a:endParaRPr>
            </a:p>
            <a:p>
              <a:pPr algn="ctr">
                <a:lnSpc>
                  <a:spcPct val="90000"/>
                </a:lnSpc>
              </a:pPr>
              <a:endParaRPr lang="en-US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4800600" y="3786749"/>
              <a:ext cx="3657600" cy="46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lnSpc>
                  <a:spcPct val="140000"/>
                </a:lnSpc>
              </a:pPr>
              <a:r>
                <a:rPr lang="en-US" sz="2400" dirty="0" smtClean="0">
                  <a:latin typeface="Verdana" charset="0"/>
                </a:rPr>
                <a:t>Mouse </a:t>
              </a:r>
              <a:r>
                <a:rPr lang="en-US" sz="2400" dirty="0">
                  <a:latin typeface="Verdana" charset="0"/>
                </a:rPr>
                <a:t>over Databases</a:t>
              </a:r>
            </a:p>
          </p:txBody>
        </p:sp>
      </p:grpSp>
      <p:sp>
        <p:nvSpPr>
          <p:cNvPr id="14" name="AutoShape 7"/>
          <p:cNvSpPr>
            <a:spLocks noChangeArrowheads="1"/>
          </p:cNvSpPr>
          <p:nvPr/>
        </p:nvSpPr>
        <p:spPr bwMode="auto">
          <a:xfrm rot="18631159" flipH="1">
            <a:off x="5105714" y="2231080"/>
            <a:ext cx="334962" cy="1992452"/>
          </a:xfrm>
          <a:prstGeom prst="upArrow">
            <a:avLst>
              <a:gd name="adj1" fmla="val 50000"/>
              <a:gd name="adj2" fmla="val 131134"/>
            </a:avLst>
          </a:prstGeom>
          <a:gradFill rotWithShape="0">
            <a:gsLst>
              <a:gs pos="0">
                <a:srgbClr val="9A0002"/>
              </a:gs>
              <a:gs pos="50000">
                <a:srgbClr val="F49394"/>
              </a:gs>
              <a:gs pos="100000">
                <a:srgbClr val="9A0002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0" y="1041448"/>
            <a:ext cx="4859274" cy="559003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831850" y="255756"/>
            <a:ext cx="3635375" cy="638963"/>
          </a:xfrm>
          <a:prstGeom prst="wedgeRoundRectCallout">
            <a:avLst>
              <a:gd name="adj1" fmla="val -50261"/>
              <a:gd name="adj2" fmla="val 10190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A7000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pic>
        <p:nvPicPr>
          <p:cNvPr id="4" name="Picture 3" descr="Screen Shot 2013-10-15 at 2.04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1851" r="15" b="2021"/>
          <a:stretch/>
        </p:blipFill>
        <p:spPr>
          <a:xfrm>
            <a:off x="2604686" y="2255860"/>
            <a:ext cx="1256393" cy="2754182"/>
          </a:xfrm>
          <a:prstGeom prst="rect">
            <a:avLst/>
          </a:prstGeom>
          <a:ln w="15875">
            <a:solidFill>
              <a:srgbClr val="A70007"/>
            </a:solidFill>
          </a:ln>
        </p:spPr>
      </p:pic>
      <p:sp>
        <p:nvSpPr>
          <p:cNvPr id="16" name="Rounded Rectangular Callout 15"/>
          <p:cNvSpPr/>
          <p:nvPr/>
        </p:nvSpPr>
        <p:spPr>
          <a:xfrm>
            <a:off x="5511800" y="4287120"/>
            <a:ext cx="3341076" cy="1445843"/>
          </a:xfrm>
          <a:prstGeom prst="wedgeRoundRectCallout">
            <a:avLst>
              <a:gd name="adj1" fmla="val -124388"/>
              <a:gd name="adj2" fmla="val -4263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and click OVID</a:t>
            </a:r>
            <a:r>
              <a:rPr lang="en-US" sz="20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®</a:t>
            </a:r>
            <a:endParaRPr lang="en-US" sz="20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5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2.36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"/>
          <a:stretch/>
        </p:blipFill>
        <p:spPr>
          <a:xfrm>
            <a:off x="800735" y="538269"/>
            <a:ext cx="7536180" cy="59253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69766" y="5255846"/>
            <a:ext cx="4051848" cy="1221154"/>
            <a:chOff x="2222091" y="5255846"/>
            <a:chExt cx="4645678" cy="1221154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222091" y="5255846"/>
              <a:ext cx="4645678" cy="122115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1000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Click </a:t>
              </a:r>
              <a:r>
                <a:rPr lang="en-US" sz="3200" dirty="0" err="1" smtClean="0">
                  <a:solidFill>
                    <a:srgbClr val="000000"/>
                  </a:solidFill>
                  <a:latin typeface="Verdana" charset="0"/>
                </a:rPr>
                <a:t>PsycINFO</a:t>
              </a:r>
              <a:endParaRPr lang="en-US" sz="32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386783" y="5373076"/>
              <a:ext cx="4314910" cy="979169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87883" y="5202443"/>
            <a:ext cx="2516554" cy="2286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 rot="1610489">
            <a:off x="3880275" y="5508682"/>
            <a:ext cx="1351322" cy="304800"/>
          </a:xfrm>
          <a:prstGeom prst="leftArrow">
            <a:avLst>
              <a:gd name="adj1" fmla="val 58019"/>
              <a:gd name="adj2" fmla="val 105783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2E78C3"/>
              </a:gs>
              <a:gs pos="50000">
                <a:srgbClr val="33CCFF"/>
              </a:gs>
            </a:gsLst>
            <a:path path="shape">
              <a:fillToRect l="50000" t="50000" r="50000" b="50000"/>
            </a:path>
            <a:tileRect/>
          </a:gradFill>
          <a:ln w="28575" cmpd="sng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87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3-10-15 at 3.38.0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15306"/>
          <a:stretch/>
        </p:blipFill>
        <p:spPr>
          <a:xfrm>
            <a:off x="507284" y="1572115"/>
            <a:ext cx="8123082" cy="493878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852208" y="349787"/>
            <a:ext cx="3420533" cy="1298531"/>
            <a:chOff x="2641599" y="487936"/>
            <a:chExt cx="3420533" cy="1298531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641599" y="487936"/>
              <a:ext cx="3420533" cy="12985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endParaRPr lang="en-US" sz="36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865438" y="687356"/>
              <a:ext cx="2971800" cy="895911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77102" y="884481"/>
              <a:ext cx="2565399" cy="49953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Verdana" charset="0"/>
                </a:rPr>
                <a:t>Home 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00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3.5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866712"/>
            <a:ext cx="8442198" cy="51023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1600" y="4648200"/>
            <a:ext cx="6629400" cy="1955800"/>
            <a:chOff x="1524000" y="4724400"/>
            <a:chExt cx="6629400" cy="1955800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24000" y="4724400"/>
              <a:ext cx="6629400" cy="1955800"/>
            </a:xfrm>
            <a:prstGeom prst="rect">
              <a:avLst/>
            </a:prstGeom>
            <a:solidFill>
              <a:sysClr val="window" lastClr="FFFFFF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 charset="0"/>
                </a:rPr>
                <a:t>	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</a:rPr>
                <a:t>Enter</a:t>
              </a:r>
              <a:r>
                <a:rPr kumimoji="0" lang="en-US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</a:rPr>
                <a:t>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4080"/>
                  </a:solidFill>
                  <a:effectLst/>
                  <a:uLnTx/>
                  <a:uFillTx/>
                  <a:latin typeface="Verdana" charset="0"/>
                </a:rPr>
                <a:t>    </a:t>
              </a: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080"/>
                  </a:solidFill>
                  <a:effectLst/>
                  <a:uLnTx/>
                  <a:uFillTx/>
                  <a:latin typeface="Verdana" charset="0"/>
                </a:rPr>
                <a:t> 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</a:rPr>
                <a:t>as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</a:rPr>
                <a:t>the first keyword search.</a:t>
              </a:r>
            </a:p>
          </p:txBody>
        </p:sp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3627316" y="5148385"/>
              <a:ext cx="3819767" cy="54121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57150">
              <a:solidFill>
                <a:srgbClr val="8FAFC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charset="0"/>
                </a:rPr>
                <a:t>speech language pathology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charset="0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1676400" y="4851400"/>
              <a:ext cx="6324600" cy="1676400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4961461" y="285271"/>
            <a:ext cx="3429000" cy="1295400"/>
            <a:chOff x="5105400" y="685800"/>
            <a:chExt cx="3429000" cy="1295400"/>
          </a:xfrm>
        </p:grpSpPr>
        <p:sp>
          <p:nvSpPr>
            <p:cNvPr id="17" name="AutoShape 18"/>
            <p:cNvSpPr>
              <a:spLocks noChangeArrowheads="1"/>
            </p:cNvSpPr>
            <p:nvPr/>
          </p:nvSpPr>
          <p:spPr bwMode="auto">
            <a:xfrm>
              <a:off x="5105400" y="685800"/>
              <a:ext cx="3429000" cy="1295400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5257800" y="838200"/>
              <a:ext cx="3124200" cy="9906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5537200" y="1044982"/>
              <a:ext cx="2616200" cy="555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0" cap="none" spc="0" normalizeH="0" baseline="0" noProof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uLnTx/>
                  <a:uFillTx/>
                  <a:latin typeface="Times"/>
                  <a:ea typeface="Times"/>
                  <a:cs typeface="Times"/>
                </a:rPr>
                <a:t>Click Search</a:t>
              </a:r>
            </a:p>
          </p:txBody>
        </p:sp>
      </p:grpSp>
      <p:sp>
        <p:nvSpPr>
          <p:cNvPr id="20" name="AutoShape 16"/>
          <p:cNvSpPr>
            <a:spLocks noChangeArrowheads="1"/>
          </p:cNvSpPr>
          <p:nvPr/>
        </p:nvSpPr>
        <p:spPr bwMode="auto">
          <a:xfrm rot="1825432">
            <a:off x="3266201" y="4552950"/>
            <a:ext cx="1801142" cy="292100"/>
          </a:xfrm>
          <a:prstGeom prst="leftArrow">
            <a:avLst>
              <a:gd name="adj1" fmla="val 55760"/>
              <a:gd name="adj2" fmla="val 127826"/>
            </a:avLst>
          </a:prstGeom>
          <a:gradFill rotWithShape="0">
            <a:gsLst>
              <a:gs pos="0">
                <a:sysClr val="window" lastClr="FFFFFF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 rot="16200000">
            <a:off x="4365859" y="2545537"/>
            <a:ext cx="2801806" cy="381000"/>
          </a:xfrm>
          <a:prstGeom prst="leftArrow">
            <a:avLst>
              <a:gd name="adj1" fmla="val 58019"/>
              <a:gd name="adj2" fmla="val 76222"/>
            </a:avLst>
          </a:prstGeom>
          <a:gradFill rotWithShape="0">
            <a:gsLst>
              <a:gs pos="0">
                <a:sysClr val="window" lastClr="FFFFFF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205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4.05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4" y="982757"/>
            <a:ext cx="8432292" cy="53393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59300" y="2225150"/>
            <a:ext cx="4132384" cy="1295400"/>
            <a:chOff x="4493847" y="2132013"/>
            <a:chExt cx="4132384" cy="1295400"/>
          </a:xfrm>
        </p:grpSpPr>
        <p:sp>
          <p:nvSpPr>
            <p:cNvPr id="9" name="AutoShape 18"/>
            <p:cNvSpPr>
              <a:spLocks noChangeArrowheads="1"/>
            </p:cNvSpPr>
            <p:nvPr/>
          </p:nvSpPr>
          <p:spPr bwMode="auto">
            <a:xfrm>
              <a:off x="4493847" y="2132013"/>
              <a:ext cx="4132384" cy="1295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4672081" y="2284413"/>
              <a:ext cx="3768535" cy="9906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4884617" y="2491195"/>
              <a:ext cx="3330222" cy="555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 dirty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</a:t>
              </a:r>
              <a:r>
                <a:rPr lang="en-US" sz="4000" b="1" kern="1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Continue</a:t>
              </a:r>
              <a:endParaRPr lang="en-US" sz="4000" b="1" kern="1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12" name="AutoShape 16"/>
          <p:cNvSpPr>
            <a:spLocks noChangeArrowheads="1"/>
          </p:cNvSpPr>
          <p:nvPr/>
        </p:nvSpPr>
        <p:spPr bwMode="auto">
          <a:xfrm rot="20376143">
            <a:off x="3411407" y="3099914"/>
            <a:ext cx="1499797" cy="350197"/>
          </a:xfrm>
          <a:prstGeom prst="leftArrow">
            <a:avLst>
              <a:gd name="adj1" fmla="val 58019"/>
              <a:gd name="adj2" fmla="val 71681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8001" y="460539"/>
            <a:ext cx="4285846" cy="3882209"/>
            <a:chOff x="208001" y="460539"/>
            <a:chExt cx="4285846" cy="3882209"/>
          </a:xfrm>
        </p:grpSpPr>
        <p:sp>
          <p:nvSpPr>
            <p:cNvPr id="4" name="Oval 12"/>
            <p:cNvSpPr>
              <a:spLocks noChangeArrowheads="1"/>
            </p:cNvSpPr>
            <p:nvPr/>
          </p:nvSpPr>
          <p:spPr bwMode="auto">
            <a:xfrm>
              <a:off x="513209" y="3889456"/>
              <a:ext cx="425939" cy="453292"/>
            </a:xfrm>
            <a:prstGeom prst="ellipse">
              <a:avLst/>
            </a:prstGeom>
            <a:noFill/>
            <a:ln w="7620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08001" y="460539"/>
              <a:ext cx="4285846" cy="1140722"/>
              <a:chOff x="364309" y="442544"/>
              <a:chExt cx="4285846" cy="1140722"/>
            </a:xfrm>
          </p:grpSpPr>
          <p:sp>
            <p:nvSpPr>
              <p:cNvPr id="6" name="Rectangle 11"/>
              <p:cNvSpPr>
                <a:spLocks noChangeArrowheads="1"/>
              </p:cNvSpPr>
              <p:nvPr/>
            </p:nvSpPr>
            <p:spPr bwMode="auto">
              <a:xfrm>
                <a:off x="364309" y="442544"/>
                <a:ext cx="4285846" cy="114072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20000"/>
                  </a:lnSpc>
                </a:pPr>
                <a:endParaRPr lang="en-US" sz="24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517767" y="611703"/>
                <a:ext cx="3976079" cy="802232"/>
                <a:chOff x="517767" y="594769"/>
                <a:chExt cx="3976079" cy="802232"/>
              </a:xfrm>
            </p:grpSpPr>
            <p:sp>
              <p:nvSpPr>
                <p:cNvPr id="7" name="Rectangle 12"/>
                <p:cNvSpPr>
                  <a:spLocks noChangeArrowheads="1"/>
                </p:cNvSpPr>
                <p:nvPr/>
              </p:nvSpPr>
              <p:spPr bwMode="auto">
                <a:xfrm>
                  <a:off x="517767" y="594769"/>
                  <a:ext cx="3976079" cy="802232"/>
                </a:xfrm>
                <a:prstGeom prst="rect">
                  <a:avLst/>
                </a:prstGeom>
                <a:noFill/>
                <a:ln w="38100">
                  <a:solidFill>
                    <a:srgbClr val="99CC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618066" y="789985"/>
                  <a:ext cx="3775076" cy="414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2400" dirty="0">
                      <a:solidFill>
                        <a:srgbClr val="000000"/>
                      </a:solidFill>
                      <a:latin typeface="Verdana" charset="0"/>
                    </a:rPr>
                    <a:t>Select Subject Heading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5332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4.17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607249"/>
            <a:ext cx="8636000" cy="4749800"/>
          </a:xfrm>
          <a:prstGeom prst="rect">
            <a:avLst/>
          </a:prstGeom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72532" y="4674088"/>
            <a:ext cx="4504267" cy="1752600"/>
            <a:chOff x="304800" y="4876800"/>
            <a:chExt cx="4572000" cy="1752600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304800" y="4876800"/>
              <a:ext cx="4572000" cy="1752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3200">
                  <a:solidFill>
                    <a:srgbClr val="000000"/>
                  </a:solidFill>
                  <a:latin typeface="Verdana" charset="0"/>
                </a:rPr>
                <a:t>Results in the 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>
                  <a:solidFill>
                    <a:srgbClr val="000000"/>
                  </a:solidFill>
                  <a:latin typeface="Verdana" charset="0"/>
                </a:rPr>
                <a:t>first search set.</a:t>
              </a:r>
              <a:endParaRPr lang="en-US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457200" y="5029200"/>
              <a:ext cx="4267200" cy="1463675"/>
            </a:xfrm>
            <a:prstGeom prst="rect">
              <a:avLst/>
            </a:prstGeom>
            <a:noFill/>
            <a:ln w="38100">
              <a:solidFill>
                <a:srgbClr val="5CB4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AutoShape 16"/>
          <p:cNvSpPr>
            <a:spLocks noChangeArrowheads="1"/>
          </p:cNvSpPr>
          <p:nvPr/>
        </p:nvSpPr>
        <p:spPr bwMode="auto">
          <a:xfrm rot="7320840">
            <a:off x="3475851" y="3837354"/>
            <a:ext cx="2693218" cy="420688"/>
          </a:xfrm>
          <a:prstGeom prst="leftArrow">
            <a:avLst>
              <a:gd name="adj1" fmla="val 58019"/>
              <a:gd name="adj2" fmla="val 104281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ounded Rectangle 6"/>
          <p:cNvSpPr>
            <a:spLocks noChangeArrowheads="1"/>
          </p:cNvSpPr>
          <p:nvPr/>
        </p:nvSpPr>
        <p:spPr bwMode="auto">
          <a:xfrm>
            <a:off x="5546968" y="2197753"/>
            <a:ext cx="900723" cy="61546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5CB4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8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3588" y="2087563"/>
            <a:ext cx="7620000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Library Home Page</a:t>
            </a:r>
            <a:endParaRPr lang="en-US" sz="6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169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4.2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64" y="331724"/>
            <a:ext cx="8119872" cy="6169152"/>
          </a:xfrm>
          <a:prstGeom prst="rect">
            <a:avLst/>
          </a:prstGeom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104647" y="338665"/>
            <a:ext cx="3657600" cy="1371600"/>
            <a:chOff x="5181600" y="914400"/>
            <a:chExt cx="3657600" cy="1371600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5181600" y="914400"/>
              <a:ext cx="3657600" cy="1371600"/>
              <a:chOff x="5181600" y="914400"/>
              <a:chExt cx="3581400" cy="1371600"/>
            </a:xfrm>
          </p:grpSpPr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5181600" y="914400"/>
                <a:ext cx="3581400" cy="13716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utoShape 12"/>
              <p:cNvSpPr>
                <a:spLocks noChangeArrowheads="1"/>
              </p:cNvSpPr>
              <p:nvPr/>
            </p:nvSpPr>
            <p:spPr bwMode="auto">
              <a:xfrm>
                <a:off x="5334000" y="1066800"/>
                <a:ext cx="3276600" cy="1066800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rgbClr val="BBE6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5715000" y="1312985"/>
              <a:ext cx="2616200" cy="54707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>
                  <a:ln w="12700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Search</a:t>
              </a:r>
            </a:p>
          </p:txBody>
        </p:sp>
      </p:grpSp>
      <p:sp>
        <p:nvSpPr>
          <p:cNvPr id="9" name="AutoShape 16"/>
          <p:cNvSpPr>
            <a:spLocks noChangeArrowheads="1"/>
          </p:cNvSpPr>
          <p:nvPr/>
        </p:nvSpPr>
        <p:spPr bwMode="auto">
          <a:xfrm rot="17130698">
            <a:off x="5296138" y="2719976"/>
            <a:ext cx="3040435" cy="271462"/>
          </a:xfrm>
          <a:prstGeom prst="leftArrow">
            <a:avLst>
              <a:gd name="adj1" fmla="val 58019"/>
              <a:gd name="adj2" fmla="val 98948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259302" y="4783028"/>
            <a:ext cx="6457374" cy="1806447"/>
            <a:chOff x="2149231" y="4732226"/>
            <a:chExt cx="6457374" cy="180644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149231" y="4732226"/>
              <a:ext cx="6457374" cy="180644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40000"/>
                </a:lnSpc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</a:rPr>
                <a:t>	  Enter</a:t>
              </a:r>
            </a:p>
            <a:p>
              <a:pPr>
                <a:lnSpc>
                  <a:spcPct val="140000"/>
                </a:lnSpc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</a:rPr>
                <a:t>	as the second </a:t>
              </a:r>
              <a:r>
                <a:rPr lang="en-US" sz="2800" dirty="0">
                  <a:solidFill>
                    <a:srgbClr val="000000"/>
                  </a:solidFill>
                  <a:latin typeface="Verdana" charset="0"/>
                </a:rPr>
                <a:t>keyword search.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286000" y="4862274"/>
              <a:ext cx="6164386" cy="1539875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4045268" y="5161212"/>
              <a:ext cx="3780692" cy="533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200" dirty="0" smtClean="0">
                  <a:latin typeface="Verdana" charset="0"/>
                </a:rPr>
                <a:t>developmental disorders</a:t>
              </a:r>
              <a:endParaRPr lang="en-US" sz="3200" dirty="0">
                <a:latin typeface="Verdana" charset="0"/>
              </a:endParaRPr>
            </a:p>
          </p:txBody>
        </p:sp>
      </p:grpSp>
      <p:sp>
        <p:nvSpPr>
          <p:cNvPr id="14" name="AutoShape 16"/>
          <p:cNvSpPr>
            <a:spLocks noChangeArrowheads="1"/>
          </p:cNvSpPr>
          <p:nvPr/>
        </p:nvSpPr>
        <p:spPr bwMode="auto">
          <a:xfrm rot="1719322">
            <a:off x="3405262" y="4716128"/>
            <a:ext cx="1721549" cy="274637"/>
          </a:xfrm>
          <a:prstGeom prst="leftArrow">
            <a:avLst>
              <a:gd name="adj1" fmla="val 51458"/>
              <a:gd name="adj2" fmla="val 105431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4.28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4" y="523101"/>
            <a:ext cx="7968488" cy="6015736"/>
          </a:xfrm>
          <a:prstGeom prst="rect">
            <a:avLst/>
          </a:prstGeom>
        </p:spPr>
      </p:pic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711201" y="2907973"/>
            <a:ext cx="575732" cy="529859"/>
          </a:xfrm>
          <a:prstGeom prst="ellipse">
            <a:avLst/>
          </a:prstGeom>
          <a:noFill/>
          <a:ln w="762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8001" y="408676"/>
            <a:ext cx="4285846" cy="1384302"/>
            <a:chOff x="364309" y="442544"/>
            <a:chExt cx="4285846" cy="1384302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364309" y="442544"/>
              <a:ext cx="4285846" cy="138430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71D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</a:rPr>
                <a:t>Select Subject Heading</a:t>
              </a:r>
              <a:endParaRPr lang="en-US" sz="24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517767" y="586301"/>
              <a:ext cx="3976079" cy="1074468"/>
            </a:xfrm>
            <a:prstGeom prst="rect">
              <a:avLst/>
            </a:prstGeom>
            <a:noFill/>
            <a:ln w="38100">
              <a:solidFill>
                <a:srgbClr val="99CC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05543" y="3046413"/>
            <a:ext cx="4132384" cy="1295400"/>
            <a:chOff x="4493847" y="2132013"/>
            <a:chExt cx="4132384" cy="1295400"/>
          </a:xfrm>
        </p:grpSpPr>
        <p:sp>
          <p:nvSpPr>
            <p:cNvPr id="9" name="AutoShape 18"/>
            <p:cNvSpPr>
              <a:spLocks noChangeArrowheads="1"/>
            </p:cNvSpPr>
            <p:nvPr/>
          </p:nvSpPr>
          <p:spPr bwMode="auto">
            <a:xfrm>
              <a:off x="4493847" y="2132013"/>
              <a:ext cx="4132384" cy="1295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4672081" y="2284413"/>
              <a:ext cx="3768535" cy="9906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4884617" y="2491195"/>
              <a:ext cx="3330222" cy="555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b="1" kern="10" dirty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</a:t>
              </a:r>
              <a:r>
                <a:rPr lang="en-US" sz="4000" b="1" kern="10" dirty="0" smtClean="0">
                  <a:ln w="9525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Continue</a:t>
              </a:r>
              <a:endParaRPr lang="en-US" sz="4000" b="1" kern="10" dirty="0">
                <a:ln w="9525">
                  <a:solidFill>
                    <a:srgbClr val="00557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EC9"/>
                    </a:gs>
                    <a:gs pos="100000">
                      <a:srgbClr val="63C8FB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Times"/>
                <a:ea typeface="Times"/>
                <a:cs typeface="Times"/>
              </a:endParaRPr>
            </a:p>
          </p:txBody>
        </p:sp>
      </p:grpSp>
      <p:sp>
        <p:nvSpPr>
          <p:cNvPr id="12" name="AutoShape 16"/>
          <p:cNvSpPr>
            <a:spLocks noChangeArrowheads="1"/>
          </p:cNvSpPr>
          <p:nvPr/>
        </p:nvSpPr>
        <p:spPr bwMode="auto">
          <a:xfrm rot="1639214">
            <a:off x="3488081" y="2855913"/>
            <a:ext cx="1504720" cy="381000"/>
          </a:xfrm>
          <a:prstGeom prst="leftArrow">
            <a:avLst>
              <a:gd name="adj1" fmla="val 58019"/>
              <a:gd name="adj2" fmla="val 86159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9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5 at 4.31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339092"/>
            <a:ext cx="7620000" cy="6256020"/>
          </a:xfrm>
          <a:prstGeom prst="rect">
            <a:avLst/>
          </a:prstGeom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4295651" y="2864253"/>
            <a:ext cx="609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CCCC"/>
              </a:gs>
              <a:gs pos="50000">
                <a:srgbClr val="FFFFFF"/>
              </a:gs>
              <a:gs pos="100000">
                <a:srgbClr val="CCCCCC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Optima" charset="0"/>
              </a:rPr>
              <a:t>AND</a:t>
            </a:r>
            <a:endParaRPr lang="en-US" dirty="0"/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939798" y="2454016"/>
            <a:ext cx="457200" cy="457200"/>
            <a:chOff x="457200" y="2133600"/>
            <a:chExt cx="457200" cy="457200"/>
          </a:xfrm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3400" y="2209800"/>
              <a:ext cx="304800" cy="31908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66CCFF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6666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300">
                  <a:latin typeface="Optima" charset="0"/>
                </a:rPr>
                <a:t>X</a:t>
              </a:r>
              <a:endParaRPr lang="en-US" sz="1500">
                <a:latin typeface="Geneva" charset="0"/>
              </a:endParaRPr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457200" y="2133600"/>
              <a:ext cx="457200" cy="4572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948267" y="1905797"/>
            <a:ext cx="457200" cy="457200"/>
            <a:chOff x="457200" y="1600200"/>
            <a:chExt cx="457200" cy="457200"/>
          </a:xfrm>
        </p:grpSpPr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457200" y="1600200"/>
              <a:ext cx="457200" cy="4572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533400" y="1676400"/>
              <a:ext cx="304800" cy="31908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66CCFF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6666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300">
                  <a:latin typeface="Optima" charset="0"/>
                </a:rPr>
                <a:t>X</a:t>
              </a:r>
              <a:endParaRPr lang="en-US" sz="1500">
                <a:latin typeface="Geneva" charset="0"/>
              </a:endParaRPr>
            </a:p>
          </p:txBody>
        </p:sp>
      </p:grpSp>
      <p:grpSp>
        <p:nvGrpSpPr>
          <p:cNvPr id="12" name="Group 24"/>
          <p:cNvGrpSpPr>
            <a:grpSpLocks/>
          </p:cNvGrpSpPr>
          <p:nvPr/>
        </p:nvGrpSpPr>
        <p:grpSpPr bwMode="auto">
          <a:xfrm>
            <a:off x="1948038" y="3996769"/>
            <a:ext cx="5257800" cy="1524000"/>
            <a:chOff x="1828800" y="5029200"/>
            <a:chExt cx="5257800" cy="1600200"/>
          </a:xfrm>
        </p:grpSpPr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1828800" y="5029200"/>
              <a:ext cx="5257800" cy="1600200"/>
            </a:xfrm>
            <a:prstGeom prst="rect">
              <a:avLst/>
            </a:prstGeom>
            <a:solidFill>
              <a:schemeClr val="bg1"/>
            </a:solidFill>
            <a:ln w="69850">
              <a:solidFill>
                <a:srgbClr val="2E78C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600">
                  <a:solidFill>
                    <a:srgbClr val="000000"/>
                  </a:solidFill>
                  <a:latin typeface="Verdana" charset="0"/>
                </a:rPr>
                <a:t>Click on the boxes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2600">
                  <a:solidFill>
                    <a:srgbClr val="000000"/>
                  </a:solidFill>
                  <a:latin typeface="Verdana" charset="0"/>
                </a:rPr>
                <a:t>next to set 1 and set 2.</a:t>
              </a:r>
              <a:endParaRPr lang="en-US" sz="37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1976907" y="5168348"/>
              <a:ext cx="4961586" cy="1321904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5408246" y="422444"/>
            <a:ext cx="3429000" cy="1295400"/>
            <a:chOff x="5257800" y="457200"/>
            <a:chExt cx="3429000" cy="1295400"/>
          </a:xfrm>
        </p:grpSpPr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5257800" y="457200"/>
              <a:ext cx="3429000" cy="1295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>
              <a:solidFill>
                <a:srgbClr val="2E78C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5410200" y="609600"/>
              <a:ext cx="3124200" cy="99060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BBE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8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5715000" y="838200"/>
              <a:ext cx="2514601" cy="5334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200" b="1" kern="10">
                  <a:ln w="12700">
                    <a:solidFill>
                      <a:srgbClr val="00557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DCEEC9"/>
                      </a:gs>
                      <a:gs pos="100000">
                        <a:srgbClr val="63C8FB"/>
                      </a:gs>
                    </a:gsLst>
                    <a:lin ang="5400000" scaled="1"/>
                  </a:gradFill>
                  <a:effectLst>
                    <a:outerShdw blurRad="63500" dist="38099" dir="2700000" algn="ctr" rotWithShape="0">
                      <a:srgbClr val="C0C0C0">
                        <a:alpha val="74997"/>
                      </a:srgbClr>
                    </a:outerShdw>
                  </a:effectLst>
                  <a:latin typeface="Times"/>
                  <a:ea typeface="Times"/>
                  <a:cs typeface="Times"/>
                </a:rPr>
                <a:t>Click And</a:t>
              </a:r>
            </a:p>
          </p:txBody>
        </p:sp>
      </p:grpSp>
      <p:sp>
        <p:nvSpPr>
          <p:cNvPr id="19" name="AutoShape 16"/>
          <p:cNvSpPr>
            <a:spLocks noChangeArrowheads="1"/>
          </p:cNvSpPr>
          <p:nvPr/>
        </p:nvSpPr>
        <p:spPr bwMode="auto">
          <a:xfrm rot="2979799">
            <a:off x="1100669" y="3517552"/>
            <a:ext cx="2068848" cy="323850"/>
          </a:xfrm>
          <a:prstGeom prst="leftArrow">
            <a:avLst>
              <a:gd name="adj1" fmla="val 58019"/>
              <a:gd name="adj2" fmla="val 128479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 rot="18959808">
            <a:off x="4453605" y="1909384"/>
            <a:ext cx="2068581" cy="285750"/>
          </a:xfrm>
          <a:prstGeom prst="leftArrow">
            <a:avLst>
              <a:gd name="adj1" fmla="val 58019"/>
              <a:gd name="adj2" fmla="val 98739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6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5578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429845" y="488459"/>
            <a:ext cx="5181600" cy="708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u="sng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Boolean Logic - AND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 Neue" charset="0"/>
              <a:cs typeface="Helvetica Neue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84039" y="1894515"/>
            <a:ext cx="3897920" cy="3998669"/>
            <a:chOff x="4184039" y="1894515"/>
            <a:chExt cx="3897920" cy="3998669"/>
          </a:xfrm>
        </p:grpSpPr>
        <p:sp>
          <p:nvSpPr>
            <p:cNvPr id="69640" name="Oval 5"/>
            <p:cNvSpPr>
              <a:spLocks noChangeArrowheads="1"/>
            </p:cNvSpPr>
            <p:nvPr/>
          </p:nvSpPr>
          <p:spPr bwMode="auto">
            <a:xfrm>
              <a:off x="4184039" y="1894515"/>
              <a:ext cx="3897920" cy="3998669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800" i="1">
                <a:latin typeface="Palatino" charset="0"/>
              </a:endParaRPr>
            </a:p>
          </p:txBody>
        </p:sp>
        <p:sp>
          <p:nvSpPr>
            <p:cNvPr id="69641" name="Rectangle 6"/>
            <p:cNvSpPr>
              <a:spLocks noChangeArrowheads="1"/>
            </p:cNvSpPr>
            <p:nvPr/>
          </p:nvSpPr>
          <p:spPr bwMode="auto">
            <a:xfrm>
              <a:off x="5414105" y="3311268"/>
              <a:ext cx="2411046" cy="100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i="1" dirty="0" smtClean="0">
                  <a:latin typeface="Verdana" charset="0"/>
                </a:rPr>
                <a:t>developmental</a:t>
              </a:r>
            </a:p>
            <a:p>
              <a:pPr algn="ctr"/>
              <a:r>
                <a:rPr lang="en-US" sz="2400" i="1" dirty="0" smtClean="0">
                  <a:latin typeface="Verdana" charset="0"/>
                </a:rPr>
                <a:t>disorders</a:t>
              </a:r>
              <a:endParaRPr lang="en-US" sz="2400" i="1" dirty="0">
                <a:latin typeface="Verdana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20449" y="1894515"/>
            <a:ext cx="3886197" cy="3998669"/>
            <a:chOff x="1420449" y="1894515"/>
            <a:chExt cx="3886197" cy="3998669"/>
          </a:xfrm>
        </p:grpSpPr>
        <p:sp>
          <p:nvSpPr>
            <p:cNvPr id="69638" name="Oval 8"/>
            <p:cNvSpPr>
              <a:spLocks noChangeArrowheads="1"/>
            </p:cNvSpPr>
            <p:nvPr/>
          </p:nvSpPr>
          <p:spPr bwMode="auto">
            <a:xfrm>
              <a:off x="1420449" y="1894515"/>
              <a:ext cx="3886197" cy="3998669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39" name="Rectangle 9"/>
            <p:cNvSpPr>
              <a:spLocks noChangeArrowheads="1"/>
            </p:cNvSpPr>
            <p:nvPr/>
          </p:nvSpPr>
          <p:spPr bwMode="auto">
            <a:xfrm>
              <a:off x="1885463" y="3126398"/>
              <a:ext cx="1946886" cy="132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i="1" dirty="0" smtClean="0">
                  <a:latin typeface="Verdana" charset="0"/>
                </a:rPr>
                <a:t>speech</a:t>
              </a:r>
            </a:p>
            <a:p>
              <a:pPr algn="ctr"/>
              <a:r>
                <a:rPr lang="en-US" sz="2400" i="1" dirty="0" smtClean="0">
                  <a:latin typeface="Verdana" charset="0"/>
                </a:rPr>
                <a:t>language</a:t>
              </a:r>
            </a:p>
            <a:p>
              <a:pPr algn="ctr"/>
              <a:r>
                <a:rPr lang="en-US" sz="2400" i="1" dirty="0" smtClean="0">
                  <a:latin typeface="Verdana" charset="0"/>
                </a:rPr>
                <a:t>pathology</a:t>
              </a:r>
              <a:endParaRPr lang="en-US" sz="2400" i="1" dirty="0">
                <a:latin typeface="Verdana" charset="0"/>
              </a:endParaRPr>
            </a:p>
          </p:txBody>
        </p:sp>
      </p:grp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4302370" y="3561858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972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82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4.34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2" y="463044"/>
            <a:ext cx="8266176" cy="5592064"/>
          </a:xfrm>
          <a:prstGeom prst="rect">
            <a:avLst/>
          </a:prstGeom>
        </p:spPr>
      </p:pic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5574324" y="3096199"/>
            <a:ext cx="810846" cy="438939"/>
          </a:xfrm>
          <a:prstGeom prst="ellipse">
            <a:avLst/>
          </a:prstGeom>
          <a:noFill/>
          <a:ln w="95250">
            <a:solidFill>
              <a:srgbClr val="78C1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2"/>
          <p:cNvGrpSpPr>
            <a:grpSpLocks noChangeAspect="1"/>
          </p:cNvGrpSpPr>
          <p:nvPr/>
        </p:nvGrpSpPr>
        <p:grpSpPr bwMode="auto">
          <a:xfrm>
            <a:off x="1854201" y="4741976"/>
            <a:ext cx="5730875" cy="1576388"/>
            <a:chOff x="1676400" y="1972286"/>
            <a:chExt cx="6096000" cy="1676400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1676400" y="1972286"/>
              <a:ext cx="6096000" cy="16764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E78C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500">
                <a:solidFill>
                  <a:schemeClr val="bg1"/>
                </a:solidFill>
                <a:latin typeface="Verdana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500">
                  <a:solidFill>
                    <a:schemeClr val="bg1"/>
                  </a:solidFill>
                  <a:latin typeface="Verdana" charset="0"/>
                </a:rPr>
                <a:t>     </a:t>
              </a:r>
              <a:r>
                <a:rPr lang="en-US" sz="2800">
                  <a:solidFill>
                    <a:srgbClr val="000000"/>
                  </a:solidFill>
                  <a:latin typeface="Verdana" charset="0"/>
                </a:rPr>
                <a:t>Results of AND combination.</a:t>
              </a:r>
              <a:endParaRPr lang="en-US" sz="4000">
                <a:solidFill>
                  <a:srgbClr val="000000"/>
                </a:solidFill>
                <a:latin typeface="Verdana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3300">
                  <a:solidFill>
                    <a:srgbClr val="000000"/>
                  </a:solidFill>
                  <a:latin typeface="Verdana" charset="0"/>
                </a:rPr>
                <a:t>   </a:t>
              </a:r>
              <a:r>
                <a:rPr lang="en-US" sz="1800">
                  <a:solidFill>
                    <a:srgbClr val="000000"/>
                  </a:solidFill>
                  <a:latin typeface="Verdana" charset="0"/>
                </a:rPr>
                <a:t>(Note that AND narrows results.)</a:t>
              </a:r>
              <a:r>
                <a:rPr lang="en-US" sz="4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  </a:t>
              </a:r>
              <a:endParaRPr lang="en-US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869744" y="2147404"/>
              <a:ext cx="5750256" cy="1348882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835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4.34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2" y="463044"/>
            <a:ext cx="8266176" cy="5592064"/>
          </a:xfrm>
          <a:prstGeom prst="rect">
            <a:avLst/>
          </a:prstGeom>
        </p:spPr>
      </p:pic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7193502" y="3096193"/>
            <a:ext cx="932217" cy="438939"/>
          </a:xfrm>
          <a:prstGeom prst="ellipse">
            <a:avLst/>
          </a:prstGeom>
          <a:noFill/>
          <a:ln w="95250">
            <a:solidFill>
              <a:srgbClr val="78C1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213143" y="4767383"/>
            <a:ext cx="4126523" cy="1797539"/>
            <a:chOff x="4800600" y="3810000"/>
            <a:chExt cx="3657600" cy="1600200"/>
          </a:xfrm>
        </p:grpSpPr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800600" y="3810000"/>
              <a:ext cx="3657600" cy="1600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71D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</a:rPr>
                <a:t>Click Display</a:t>
              </a:r>
            </a:p>
            <a:p>
              <a:pPr algn="ctr">
                <a:lnSpc>
                  <a:spcPct val="12000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</a:rPr>
                <a:t>to view articles</a:t>
              </a: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4953000" y="3943350"/>
              <a:ext cx="3352800" cy="1343223"/>
            </a:xfrm>
            <a:prstGeom prst="rect">
              <a:avLst/>
            </a:prstGeom>
            <a:noFill/>
            <a:ln w="38100">
              <a:solidFill>
                <a:srgbClr val="5CB4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AutoShape 16"/>
          <p:cNvSpPr>
            <a:spLocks noChangeArrowheads="1"/>
          </p:cNvSpPr>
          <p:nvPr/>
        </p:nvSpPr>
        <p:spPr bwMode="auto">
          <a:xfrm rot="7770930">
            <a:off x="5397246" y="4141178"/>
            <a:ext cx="2089835" cy="361028"/>
          </a:xfrm>
          <a:prstGeom prst="leftArrow">
            <a:avLst>
              <a:gd name="adj1" fmla="val 51458"/>
              <a:gd name="adj2" fmla="val 127803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5 at 4.45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86" y="364871"/>
            <a:ext cx="6584188" cy="6194552"/>
          </a:xfrm>
          <a:prstGeom prst="rect">
            <a:avLst/>
          </a:prstGeom>
        </p:spPr>
      </p:pic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289455" y="212471"/>
            <a:ext cx="4284133" cy="1371600"/>
            <a:chOff x="3962400" y="4572000"/>
            <a:chExt cx="4953000" cy="1371600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962400" y="4572000"/>
              <a:ext cx="4953000" cy="1371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75E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Select Articles</a:t>
              </a:r>
              <a:endParaRPr lang="en-US" sz="32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4112491" y="4724400"/>
              <a:ext cx="4652818" cy="1066800"/>
            </a:xfrm>
            <a:prstGeom prst="rect">
              <a:avLst/>
            </a:prstGeom>
            <a:noFill/>
            <a:ln w="38100">
              <a:solidFill>
                <a:srgbClr val="91CB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8318" y="2827160"/>
            <a:ext cx="7501467" cy="1358901"/>
            <a:chOff x="982132" y="3611032"/>
            <a:chExt cx="7501467" cy="1358901"/>
          </a:xfrm>
        </p:grpSpPr>
        <p:grpSp>
          <p:nvGrpSpPr>
            <p:cNvPr id="19" name="Group 9"/>
            <p:cNvGrpSpPr>
              <a:grpSpLocks/>
            </p:cNvGrpSpPr>
            <p:nvPr/>
          </p:nvGrpSpPr>
          <p:grpSpPr bwMode="auto">
            <a:xfrm>
              <a:off x="982132" y="3611032"/>
              <a:ext cx="7501467" cy="1358901"/>
              <a:chOff x="3120121" y="4572000"/>
              <a:chExt cx="5795278" cy="1371600"/>
            </a:xfrm>
          </p:grpSpPr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3120121" y="4572000"/>
                <a:ext cx="5795278" cy="1371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75E4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3" name="Rectangle 7"/>
              <p:cNvSpPr>
                <a:spLocks noChangeArrowheads="1"/>
              </p:cNvSpPr>
              <p:nvPr/>
            </p:nvSpPr>
            <p:spPr bwMode="auto">
              <a:xfrm>
                <a:off x="3268338" y="4724400"/>
                <a:ext cx="5496971" cy="1066800"/>
              </a:xfrm>
              <a:prstGeom prst="rect">
                <a:avLst/>
              </a:prstGeom>
              <a:noFill/>
              <a:ln w="38100">
                <a:solidFill>
                  <a:srgbClr val="91CB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381125" y="3992032"/>
              <a:ext cx="2792942" cy="5122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Ch</a:t>
              </a:r>
              <a:r>
                <a:rPr lang="en-US" sz="2000" dirty="0">
                  <a:solidFill>
                    <a:schemeClr val="bg1"/>
                  </a:solidFill>
                  <a:latin typeface="Verdana" charset="0"/>
                </a:rPr>
                <a:t>eck Availability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67198" y="3992032"/>
              <a:ext cx="3776134" cy="5122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dirty="0" smtClean="0">
                  <a:solidFill>
                    <a:schemeClr val="tx1"/>
                  </a:solidFill>
                  <a:latin typeface="Verdana" charset="0"/>
                </a:rPr>
                <a:t>will often lead to the article.</a:t>
              </a:r>
              <a:endParaRPr lang="en-US" sz="2000" dirty="0">
                <a:solidFill>
                  <a:schemeClr val="tx1"/>
                </a:solidFill>
                <a:latin typeface="Verdana" charset="0"/>
              </a:endParaRPr>
            </a:p>
          </p:txBody>
        </p:sp>
      </p:grpSp>
      <p:sp>
        <p:nvSpPr>
          <p:cNvPr id="24" name="AutoShape 16"/>
          <p:cNvSpPr>
            <a:spLocks noChangeArrowheads="1"/>
          </p:cNvSpPr>
          <p:nvPr/>
        </p:nvSpPr>
        <p:spPr bwMode="auto">
          <a:xfrm rot="14803761">
            <a:off x="6494662" y="4505813"/>
            <a:ext cx="2037358" cy="364948"/>
          </a:xfrm>
          <a:prstGeom prst="leftArrow">
            <a:avLst>
              <a:gd name="adj1" fmla="val 58019"/>
              <a:gd name="adj2" fmla="val 75644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8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4.48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0" y="281750"/>
            <a:ext cx="6345936" cy="62849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19865" y="3649136"/>
            <a:ext cx="3793068" cy="431798"/>
          </a:xfrm>
          <a:prstGeom prst="rect">
            <a:avLst/>
          </a:prstGeom>
          <a:noFill/>
          <a:ln w="57150" cap="flat" cmpd="sng" algn="ctr">
            <a:solidFill>
              <a:srgbClr val="99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99066" y="5217761"/>
            <a:ext cx="7160847" cy="1199972"/>
            <a:chOff x="840153" y="3837696"/>
            <a:chExt cx="7160847" cy="1199972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840153" y="3837696"/>
              <a:ext cx="7160847" cy="1199972"/>
            </a:xfrm>
            <a:prstGeom prst="rect">
              <a:avLst/>
            </a:prstGeom>
            <a:solidFill>
              <a:sysClr val="window" lastClr="FFFFFF"/>
            </a:solidFill>
            <a:ln w="76200">
              <a:solidFill>
                <a:srgbClr val="0071D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002348" y="3990706"/>
              <a:ext cx="6846251" cy="903029"/>
            </a:xfrm>
            <a:prstGeom prst="rect">
              <a:avLst/>
            </a:prstGeom>
            <a:noFill/>
            <a:ln w="38100">
              <a:solidFill>
                <a:srgbClr val="5CB4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6066" y="4168513"/>
              <a:ext cx="6620934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370CE"/>
                  </a:solidFill>
                  <a:effectLst/>
                  <a:uLnTx/>
                  <a:uFillTx/>
                  <a:latin typeface="Verdana" charset="0"/>
                  <a:ea typeface="+mn-ea"/>
                  <a:cs typeface="+mn-cs"/>
                </a:rPr>
                <a:t>Click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charset="0"/>
                  <a:ea typeface="+mn-ea"/>
                  <a:cs typeface="+mn-cs"/>
                </a:rPr>
                <a:t>Your article from CINAHL Plus with Full Text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endParaRPr>
            </a:p>
          </p:txBody>
        </p:sp>
      </p:grpSp>
      <p:sp>
        <p:nvSpPr>
          <p:cNvPr id="16" name="AutoShape 16"/>
          <p:cNvSpPr>
            <a:spLocks noChangeArrowheads="1"/>
          </p:cNvSpPr>
          <p:nvPr/>
        </p:nvSpPr>
        <p:spPr bwMode="auto">
          <a:xfrm rot="4068976">
            <a:off x="4647948" y="4721686"/>
            <a:ext cx="1574818" cy="361028"/>
          </a:xfrm>
          <a:prstGeom prst="leftArrow">
            <a:avLst>
              <a:gd name="adj1" fmla="val 51458"/>
              <a:gd name="adj2" fmla="val 93712"/>
            </a:avLst>
          </a:prstGeom>
          <a:gradFill rotWithShape="0">
            <a:gsLst>
              <a:gs pos="0">
                <a:sysClr val="window" lastClr="FFFFFF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797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5 at 4.50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26" y="290513"/>
            <a:ext cx="5910072" cy="6267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7776" y="2188105"/>
            <a:ext cx="1090824" cy="470428"/>
          </a:xfrm>
          <a:prstGeom prst="rect">
            <a:avLst/>
          </a:prstGeom>
          <a:noFill/>
          <a:ln w="57150" cmpd="sng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39113" y="2862682"/>
            <a:ext cx="4368801" cy="1275951"/>
            <a:chOff x="2751665" y="4507444"/>
            <a:chExt cx="4368801" cy="1275951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2751665" y="4507444"/>
              <a:ext cx="4368801" cy="127595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71D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</a:rPr>
                <a:t>Click </a:t>
              </a:r>
              <a:r>
                <a:rPr lang="en-US" sz="2800" dirty="0" smtClean="0">
                  <a:solidFill>
                    <a:srgbClr val="2370CE"/>
                  </a:solidFill>
                  <a:latin typeface="Verdana" charset="0"/>
                </a:rPr>
                <a:t>PDF Full Text</a:t>
              </a:r>
              <a:endParaRPr lang="en-US" sz="2800" dirty="0">
                <a:solidFill>
                  <a:srgbClr val="2370CE"/>
                </a:solidFill>
                <a:latin typeface="Verdana" charset="0"/>
              </a:endParaRP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929467" y="4661612"/>
              <a:ext cx="4021667" cy="984462"/>
            </a:xfrm>
            <a:prstGeom prst="rect">
              <a:avLst/>
            </a:prstGeom>
            <a:noFill/>
            <a:ln w="28575" cmpd="sng">
              <a:solidFill>
                <a:srgbClr val="5CB4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AutoShape 16"/>
          <p:cNvSpPr>
            <a:spLocks noChangeArrowheads="1"/>
          </p:cNvSpPr>
          <p:nvPr/>
        </p:nvSpPr>
        <p:spPr bwMode="auto">
          <a:xfrm rot="2306846">
            <a:off x="2441902" y="2802298"/>
            <a:ext cx="1653274" cy="313117"/>
          </a:xfrm>
          <a:prstGeom prst="leftArrow">
            <a:avLst>
              <a:gd name="adj1" fmla="val 51458"/>
              <a:gd name="adj2" fmla="val 93712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9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4.5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9" y="237067"/>
            <a:ext cx="6331204" cy="6292088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081932" y="2961706"/>
            <a:ext cx="4648200" cy="114300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66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FF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Full-Text Article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80FF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0" y="1041448"/>
            <a:ext cx="4859274" cy="5590032"/>
          </a:xfrm>
          <a:prstGeom prst="rect">
            <a:avLst/>
          </a:prstGeom>
        </p:spPr>
      </p:pic>
      <p:pic>
        <p:nvPicPr>
          <p:cNvPr id="5" name="Picture 4" descr="Screen Shot 2012-06-05 at 5.18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03" y="4901252"/>
            <a:ext cx="6343650" cy="1657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3643" y="182408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600" i="1" dirty="0">
                <a:solidFill>
                  <a:prstClr val="white"/>
                </a:solidFill>
                <a:latin typeface="Times New Roman"/>
                <a:cs typeface="Times New Roman"/>
              </a:rPr>
              <a:t>Popular </a:t>
            </a:r>
            <a:r>
              <a:rPr lang="en-US" sz="36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Resources is a good starting point</a:t>
            </a: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.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613850" y="5438055"/>
            <a:ext cx="1459549" cy="1011498"/>
          </a:xfrm>
          <a:prstGeom prst="rect">
            <a:avLst/>
          </a:prstGeom>
          <a:noFill/>
          <a:ln w="76200" cmpd="sng">
            <a:solidFill>
              <a:srgbClr val="00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i="1" dirty="0">
                <a:solidFill>
                  <a:prstClr val="white"/>
                </a:solidFill>
                <a:latin typeface="Times New Roman"/>
                <a:cs typeface="Times New Roman"/>
              </a:rPr>
              <a:t>EBP Literature from</a:t>
            </a:r>
          </a:p>
          <a:p>
            <a:pPr algn="ctr" defTabSz="4572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i="1" dirty="0">
                <a:solidFill>
                  <a:prstClr val="white"/>
                </a:solidFill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179732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61975" y="1603375"/>
            <a:ext cx="6969125" cy="1357313"/>
            <a:chOff x="561861" y="1603646"/>
            <a:chExt cx="6969239" cy="1357122"/>
          </a:xfrm>
        </p:grpSpPr>
        <p:sp>
          <p:nvSpPr>
            <p:cNvPr id="11" name="Rectangle 10"/>
            <p:cNvSpPr/>
            <p:nvPr/>
          </p:nvSpPr>
          <p:spPr>
            <a:xfrm>
              <a:off x="561861" y="2090940"/>
              <a:ext cx="5497603" cy="51745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journal literature</a:t>
              </a:r>
            </a:p>
          </p:txBody>
        </p:sp>
        <p:pic>
          <p:nvPicPr>
            <p:cNvPr id="318476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500" y="1603646"/>
              <a:ext cx="990600" cy="1357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1527175" y="425450"/>
            <a:ext cx="6067425" cy="8080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52450" y="4897438"/>
            <a:ext cx="7885113" cy="1473200"/>
            <a:chOff x="552790" y="4897500"/>
            <a:chExt cx="7884074" cy="1473200"/>
          </a:xfrm>
        </p:grpSpPr>
        <p:sp>
          <p:nvSpPr>
            <p:cNvPr id="7" name="Rectangle 6"/>
            <p:cNvSpPr/>
            <p:nvPr/>
          </p:nvSpPr>
          <p:spPr>
            <a:xfrm>
              <a:off x="552790" y="5161025"/>
              <a:ext cx="4799967" cy="10080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Published by: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		</a:t>
              </a:r>
              <a:r>
                <a:rPr lang="en-US" sz="2000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The National Library of Medicine</a:t>
              </a:r>
            </a:p>
          </p:txBody>
        </p:sp>
        <p:pic>
          <p:nvPicPr>
            <p:cNvPr id="318474" name="Picture 16" descr="nlm6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096000" y="4897500"/>
              <a:ext cx="2340864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2450" y="3209925"/>
            <a:ext cx="5661025" cy="1428750"/>
            <a:chOff x="552790" y="3209925"/>
            <a:chExt cx="5661133" cy="1429512"/>
          </a:xfrm>
        </p:grpSpPr>
        <p:sp>
          <p:nvSpPr>
            <p:cNvPr id="6" name="Rectangle 5"/>
            <p:cNvSpPr/>
            <p:nvPr/>
          </p:nvSpPr>
          <p:spPr>
            <a:xfrm>
              <a:off x="552790" y="3673722"/>
              <a:ext cx="3913263" cy="49874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318472" name="Picture 17" descr="New Glob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523" y="3209925"/>
              <a:ext cx="1422400" cy="1429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43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" y="63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319500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04813" y="4745038"/>
            <a:ext cx="8008937" cy="1627187"/>
            <a:chOff x="404923" y="4655051"/>
            <a:chExt cx="8008428" cy="1626235"/>
          </a:xfrm>
        </p:grpSpPr>
        <p:sp>
          <p:nvSpPr>
            <p:cNvPr id="13" name="Rectangle 12"/>
            <p:cNvSpPr/>
            <p:nvPr/>
          </p:nvSpPr>
          <p:spPr>
            <a:xfrm>
              <a:off x="404923" y="5134196"/>
              <a:ext cx="6322610" cy="65366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2" name="Picture 1" descr="Screen Shot 2012-05-23 at 11.28.4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720" y="4655051"/>
              <a:ext cx="1482631" cy="1626235"/>
            </a:xfrm>
            <a:prstGeom prst="rect">
              <a:avLst/>
            </a:prstGeom>
            <a:ln w="19050" cmpd="sng">
              <a:solidFill>
                <a:schemeClr val="bg1">
                  <a:lumMod val="85000"/>
                </a:schemeClr>
              </a:solidFill>
            </a:ln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319495" name="Picture 2" descr="Screen Shot 2012-05-23 at 11.28.1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@ </a:t>
              </a:r>
              <a:r>
                <a:rPr lang="en-US" dirty="0" err="1">
                  <a:solidFill>
                    <a:prstClr val="white"/>
                  </a:solidFill>
                  <a:latin typeface="News Gothic MT"/>
                  <a:cs typeface="News Gothic MT"/>
                </a:rPr>
                <a:t>www.pubmed.gov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0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388" y="617538"/>
            <a:ext cx="8283575" cy="5159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prstClr val="white"/>
                </a:solidFill>
                <a:latin typeface="Calibri"/>
                <a:cs typeface="Times New Roman"/>
              </a:rPr>
              <a:t>Evidence-Based Practice is guided by thoughtful integration</a:t>
            </a: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2100263"/>
            <a:ext cx="1905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7000" y="2098675"/>
            <a:ext cx="8916988" cy="3883025"/>
            <a:chOff x="127000" y="2098504"/>
            <a:chExt cx="8917215" cy="3882715"/>
          </a:xfrm>
        </p:grpSpPr>
        <p:pic>
          <p:nvPicPr>
            <p:cNvPr id="320518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2" y="2098504"/>
              <a:ext cx="2111375" cy="287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27000" y="5473260"/>
              <a:ext cx="8917215" cy="50795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 of the best available scientific knowledge with clinical expertise</a:t>
              </a:r>
              <a:r>
                <a:rPr lang="en-US" sz="2700" i="1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488"/>
            <a:ext cx="8980488" cy="6677025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09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8825" y="189706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prstClr val="white"/>
                </a:solidFill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321539" name="Group 2"/>
          <p:cNvGrpSpPr>
            <a:grpSpLocks/>
          </p:cNvGrpSpPr>
          <p:nvPr/>
        </p:nvGrpSpPr>
        <p:grpSpPr bwMode="auto">
          <a:xfrm>
            <a:off x="180975" y="271463"/>
            <a:ext cx="8789988" cy="881062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965" y="325964"/>
              <a:ext cx="6948666" cy="672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016250"/>
            <a:ext cx="8493125" cy="2771775"/>
          </a:xfrm>
          <a:prstGeom prst="rect">
            <a:avLst/>
          </a:prstGeom>
          <a:noFill/>
          <a:ln w="38100">
            <a:solidFill>
              <a:srgbClr val="99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12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044575" y="1300163"/>
            <a:ext cx="2476500" cy="2325687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497"/>
              <a:ext cx="2476862" cy="3634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FF7999"/>
                  </a:solidFill>
                  <a:latin typeface="Calibri"/>
                </a:rPr>
                <a:t>Diagnosis</a:t>
              </a:r>
            </a:p>
          </p:txBody>
        </p:sp>
        <p:pic>
          <p:nvPicPr>
            <p:cNvPr id="322576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698" y="1602915"/>
              <a:ext cx="2458720" cy="1944624"/>
            </a:xfrm>
            <a:prstGeom prst="rect">
              <a:avLst/>
            </a:prstGeom>
            <a:noFill/>
            <a:ln w="28575">
              <a:solidFill>
                <a:srgbClr val="FF7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497513" y="1300163"/>
            <a:ext cx="2693987" cy="2325687"/>
            <a:chOff x="3565189" y="1602915"/>
            <a:chExt cx="2694098" cy="2325015"/>
          </a:xfrm>
        </p:grpSpPr>
        <p:pic>
          <p:nvPicPr>
            <p:cNvPr id="322573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260" y="1602915"/>
              <a:ext cx="2671572" cy="1955292"/>
            </a:xfrm>
            <a:prstGeom prst="rect">
              <a:avLst/>
            </a:prstGeom>
            <a:noFill/>
            <a:ln w="28575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3565189" y="3566085"/>
              <a:ext cx="2694098" cy="36184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066CC"/>
                  </a:solidFill>
                  <a:latin typeface="Calibri"/>
                </a:rPr>
                <a:t>Therapy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814388" y="4254500"/>
            <a:ext cx="2940050" cy="2328863"/>
            <a:chOff x="852711" y="4091025"/>
            <a:chExt cx="2939147" cy="2329610"/>
          </a:xfrm>
        </p:grpSpPr>
        <p:pic>
          <p:nvPicPr>
            <p:cNvPr id="322571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79" y="4091025"/>
              <a:ext cx="2906573" cy="1934688"/>
            </a:xfrm>
            <a:prstGeom prst="rect">
              <a:avLst/>
            </a:prstGeom>
            <a:noFill/>
            <a:ln w="28575">
              <a:solidFill>
                <a:srgbClr val="66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852711" y="6042689"/>
              <a:ext cx="2939147" cy="37794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6633CC"/>
                  </a:solidFill>
                  <a:latin typeface="Calibri"/>
                </a:rPr>
                <a:t>Etiology </a:t>
              </a:r>
              <a:r>
                <a:rPr lang="en-US" sz="1800" i="1" dirty="0">
                  <a:solidFill>
                    <a:srgbClr val="6633CC"/>
                  </a:solidFill>
                  <a:latin typeface="Calibri"/>
                </a:rPr>
                <a:t>(cause)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699000" y="4424363"/>
            <a:ext cx="4170363" cy="2041525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5209"/>
              <a:ext cx="4169592" cy="45240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0CC00"/>
                  </a:solidFill>
                  <a:latin typeface="Calibri"/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  <a:latin typeface="Calibri"/>
                </a:rPr>
                <a:t>(prediction of probable outcome)</a:t>
              </a:r>
            </a:p>
          </p:txBody>
        </p:sp>
        <p:pic>
          <p:nvPicPr>
            <p:cNvPr id="322570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074" y="3746232"/>
              <a:ext cx="4160520" cy="1584198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2566" name="Group 3"/>
          <p:cNvGrpSpPr>
            <a:grpSpLocks/>
          </p:cNvGrpSpPr>
          <p:nvPr/>
        </p:nvGrpSpPr>
        <p:grpSpPr bwMode="auto">
          <a:xfrm>
            <a:off x="93663" y="100013"/>
            <a:ext cx="8940800" cy="752475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627" y="145852"/>
              <a:ext cx="6821521" cy="6703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055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23586" name="Group 24"/>
          <p:cNvGrpSpPr>
            <a:grpSpLocks/>
          </p:cNvGrpSpPr>
          <p:nvPr/>
        </p:nvGrpSpPr>
        <p:grpSpPr bwMode="auto">
          <a:xfrm>
            <a:off x="1044575" y="1300163"/>
            <a:ext cx="2476500" cy="2325687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497"/>
              <a:ext cx="2476862" cy="3634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FF7999"/>
                  </a:solidFill>
                  <a:latin typeface="Calibri"/>
                </a:rPr>
                <a:t>Diagnosis</a:t>
              </a:r>
            </a:p>
          </p:txBody>
        </p:sp>
        <p:pic>
          <p:nvPicPr>
            <p:cNvPr id="323600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698" y="1602915"/>
              <a:ext cx="2458720" cy="1944624"/>
            </a:xfrm>
            <a:prstGeom prst="rect">
              <a:avLst/>
            </a:prstGeom>
            <a:noFill/>
            <a:ln w="28575">
              <a:solidFill>
                <a:srgbClr val="FF7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3587" name="Group 27"/>
          <p:cNvGrpSpPr>
            <a:grpSpLocks/>
          </p:cNvGrpSpPr>
          <p:nvPr/>
        </p:nvGrpSpPr>
        <p:grpSpPr bwMode="auto">
          <a:xfrm>
            <a:off x="5497513" y="1300163"/>
            <a:ext cx="2693987" cy="2325687"/>
            <a:chOff x="3565189" y="1602915"/>
            <a:chExt cx="2694098" cy="2325015"/>
          </a:xfrm>
        </p:grpSpPr>
        <p:pic>
          <p:nvPicPr>
            <p:cNvPr id="323597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260" y="1602915"/>
              <a:ext cx="2671572" cy="1955292"/>
            </a:xfrm>
            <a:prstGeom prst="rect">
              <a:avLst/>
            </a:prstGeom>
            <a:noFill/>
            <a:ln w="28575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3565189" y="3566085"/>
              <a:ext cx="2694098" cy="36184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066CC"/>
                  </a:solidFill>
                  <a:latin typeface="Calibri"/>
                </a:rPr>
                <a:t>Therapy</a:t>
              </a:r>
            </a:p>
          </p:txBody>
        </p:sp>
      </p:grpSp>
      <p:grpSp>
        <p:nvGrpSpPr>
          <p:cNvPr id="323588" name="Group 30"/>
          <p:cNvGrpSpPr>
            <a:grpSpLocks/>
          </p:cNvGrpSpPr>
          <p:nvPr/>
        </p:nvGrpSpPr>
        <p:grpSpPr bwMode="auto">
          <a:xfrm>
            <a:off x="814388" y="4254500"/>
            <a:ext cx="2940050" cy="2328863"/>
            <a:chOff x="852711" y="4091025"/>
            <a:chExt cx="2939147" cy="2329610"/>
          </a:xfrm>
        </p:grpSpPr>
        <p:pic>
          <p:nvPicPr>
            <p:cNvPr id="323595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79" y="4091025"/>
              <a:ext cx="2906573" cy="1934688"/>
            </a:xfrm>
            <a:prstGeom prst="rect">
              <a:avLst/>
            </a:prstGeom>
            <a:noFill/>
            <a:ln w="28575">
              <a:solidFill>
                <a:srgbClr val="66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852711" y="6042689"/>
              <a:ext cx="2939147" cy="37794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6633CC"/>
                  </a:solidFill>
                  <a:latin typeface="Calibri"/>
                </a:rPr>
                <a:t>Etiology </a:t>
              </a:r>
              <a:r>
                <a:rPr lang="en-US" sz="1800" i="1" dirty="0">
                  <a:solidFill>
                    <a:srgbClr val="6633CC"/>
                  </a:solidFill>
                  <a:latin typeface="Calibri"/>
                </a:rPr>
                <a:t>(cause)</a:t>
              </a:r>
            </a:p>
          </p:txBody>
        </p:sp>
      </p:grpSp>
      <p:grpSp>
        <p:nvGrpSpPr>
          <p:cNvPr id="323589" name="Group 3"/>
          <p:cNvGrpSpPr>
            <a:grpSpLocks/>
          </p:cNvGrpSpPr>
          <p:nvPr/>
        </p:nvGrpSpPr>
        <p:grpSpPr bwMode="auto">
          <a:xfrm>
            <a:off x="4645025" y="4397375"/>
            <a:ext cx="4170363" cy="2041525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6109"/>
              <a:ext cx="4169592" cy="452406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0CC00"/>
                  </a:solidFill>
                  <a:latin typeface="Calibri"/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  <a:latin typeface="Calibri"/>
                </a:rPr>
                <a:t>(prediction of probable outcome)</a:t>
              </a:r>
            </a:p>
          </p:txBody>
        </p:sp>
        <p:pic>
          <p:nvPicPr>
            <p:cNvPr id="323594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299" y="4397131"/>
              <a:ext cx="4160520" cy="1584198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3590" name="Group 4"/>
          <p:cNvGrpSpPr>
            <a:grpSpLocks/>
          </p:cNvGrpSpPr>
          <p:nvPr/>
        </p:nvGrpSpPr>
        <p:grpSpPr bwMode="auto">
          <a:xfrm>
            <a:off x="93663" y="100013"/>
            <a:ext cx="8940800" cy="752475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627" y="145852"/>
              <a:ext cx="6821521" cy="6703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59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0975" y="1335088"/>
            <a:ext cx="8789988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prstClr val="white"/>
                </a:solidFill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2282825"/>
            <a:ext cx="5870575" cy="4213225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4612" name="Group 2"/>
          <p:cNvGrpSpPr>
            <a:grpSpLocks/>
          </p:cNvGrpSpPr>
          <p:nvPr/>
        </p:nvGrpSpPr>
        <p:grpSpPr bwMode="auto">
          <a:xfrm>
            <a:off x="180975" y="207963"/>
            <a:ext cx="8789988" cy="881062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965" y="325964"/>
              <a:ext cx="6948666" cy="672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677988" y="2884488"/>
            <a:ext cx="5772150" cy="844550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085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4800">
                <a:solidFill>
                  <a:srgbClr val="FFFFFF"/>
                </a:solidFill>
                <a:latin typeface="Verdana" charset="0"/>
                <a:cs typeface="Verdana" charset="0"/>
              </a:rPr>
              <a:t>   </a:t>
            </a:r>
            <a:endParaRPr lang="en-US" sz="280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lvl="2" algn="ctr" eaLnBrk="1" hangingPunct="1"/>
            <a:endParaRPr lang="en-US" sz="280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lvl="2" algn="ctr" eaLnBrk="1" hangingPunct="1"/>
            <a:r>
              <a:rPr lang="en-US" sz="4400">
                <a:solidFill>
                  <a:srgbClr val="FFFFFF"/>
                </a:solidFill>
                <a:latin typeface="Verdana" charset="0"/>
                <a:cs typeface="Verdana" charset="0"/>
              </a:rPr>
              <a:t> </a:t>
            </a:r>
            <a:endParaRPr lang="en-US" sz="7200">
              <a:solidFill>
                <a:srgbClr val="00FFFF"/>
              </a:solidFill>
              <a:latin typeface="Verdana" charset="0"/>
              <a:cs typeface="Verdana" charset="0"/>
            </a:endParaRPr>
          </a:p>
          <a:p>
            <a:pPr algn="ctr"/>
            <a:endParaRPr lang="en-US">
              <a:solidFill>
                <a:srgbClr val="66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2900" y="296863"/>
            <a:ext cx="5934075" cy="6794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i="1" dirty="0">
                <a:solidFill>
                  <a:prstClr val="white"/>
                </a:solidFill>
                <a:latin typeface="Times New Roman"/>
                <a:cs typeface="Times New Roman"/>
              </a:rPr>
              <a:t>PubMed’s Clinical Queries</a:t>
            </a:r>
          </a:p>
        </p:txBody>
      </p:sp>
      <p:grpSp>
        <p:nvGrpSpPr>
          <p:cNvPr id="325635" name="Group 7"/>
          <p:cNvGrpSpPr>
            <a:grpSpLocks/>
          </p:cNvGrpSpPr>
          <p:nvPr/>
        </p:nvGrpSpPr>
        <p:grpSpPr bwMode="auto">
          <a:xfrm>
            <a:off x="352425" y="1208088"/>
            <a:ext cx="4627563" cy="5324475"/>
            <a:chOff x="352502" y="1208460"/>
            <a:chExt cx="4627880" cy="5323840"/>
          </a:xfrm>
        </p:grpSpPr>
        <p:grpSp>
          <p:nvGrpSpPr>
            <p:cNvPr id="325638" name="Group 3"/>
            <p:cNvGrpSpPr>
              <a:grpSpLocks/>
            </p:cNvGrpSpPr>
            <p:nvPr/>
          </p:nvGrpSpPr>
          <p:grpSpPr bwMode="auto">
            <a:xfrm>
              <a:off x="352502" y="1208460"/>
              <a:ext cx="4627880" cy="5323840"/>
              <a:chOff x="352502" y="1208460"/>
              <a:chExt cx="4627880" cy="5323840"/>
            </a:xfrm>
          </p:grpSpPr>
          <p:pic>
            <p:nvPicPr>
              <p:cNvPr id="325640" name="Picture 5" descr="Screen Shot 2013-07-29 at 11.47.11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502" y="1208460"/>
                <a:ext cx="4627880" cy="5323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5641" name="Picture 1" descr="Screen Shot 2013-07-29 at 3.31.43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5004" y="2391777"/>
                <a:ext cx="1484630" cy="3262630"/>
              </a:xfrm>
              <a:prstGeom prst="rect">
                <a:avLst/>
              </a:prstGeom>
              <a:noFill/>
              <a:ln w="19050">
                <a:solidFill>
                  <a:srgbClr val="99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Rounded Rectangular Callout 9"/>
            <p:cNvSpPr/>
            <p:nvPr/>
          </p:nvSpPr>
          <p:spPr>
            <a:xfrm>
              <a:off x="396955" y="1332270"/>
              <a:ext cx="3143465" cy="595241"/>
            </a:xfrm>
            <a:prstGeom prst="wedgeRoundRectCallout">
              <a:avLst>
                <a:gd name="adj1" fmla="val 5611"/>
                <a:gd name="adj2" fmla="val 46159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sz="1800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5678488" y="1423988"/>
            <a:ext cx="2751137" cy="1160462"/>
          </a:xfrm>
          <a:prstGeom prst="wedgeRoundRectCallout">
            <a:avLst>
              <a:gd name="adj1" fmla="val -102947"/>
              <a:gd name="adj2" fmla="val 5333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678488" y="4116388"/>
            <a:ext cx="3014662" cy="1162050"/>
          </a:xfrm>
          <a:prstGeom prst="wedgeRoundRectCallout">
            <a:avLst>
              <a:gd name="adj1" fmla="val -145517"/>
              <a:gd name="adj2" fmla="val -17019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17830479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326658" name="Picture 1" descr="Screen Shot 2013-03-11 at 11.30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336550"/>
            <a:ext cx="5343525" cy="6184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990600" y="4191000"/>
            <a:ext cx="7162800" cy="1524000"/>
            <a:chOff x="990600" y="4191000"/>
            <a:chExt cx="7162800" cy="1524000"/>
          </a:xfrm>
        </p:grpSpPr>
        <p:grpSp>
          <p:nvGrpSpPr>
            <p:cNvPr id="326660" name="Group 2"/>
            <p:cNvGrpSpPr>
              <a:grpSpLocks/>
            </p:cNvGrpSpPr>
            <p:nvPr/>
          </p:nvGrpSpPr>
          <p:grpSpPr bwMode="auto"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990600" y="4343877"/>
                <a:ext cx="6858000" cy="106584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326661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sz="4800">
                  <a:solidFill>
                    <a:srgbClr val="FF8411"/>
                  </a:solidFill>
                  <a:latin typeface="Verdana" charset="0"/>
                  <a:cs typeface="Verdana" charset="0"/>
                </a:rPr>
                <a:t>PubMed Home 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61595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30911" y="2270108"/>
            <a:ext cx="6866304" cy="22955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CINAHL Plus with Full Text</a:t>
            </a:r>
            <a:endParaRPr lang="en-US" sz="6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562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7458" name="Picture 2" descr="Screen Shot 2012-05-14 at 9.09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925513"/>
            <a:ext cx="8337550" cy="4283075"/>
          </a:xfrm>
          <a:prstGeom prst="rect">
            <a:avLst/>
          </a:prstGeom>
          <a:noFill/>
          <a:ln w="1905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114800" y="5038725"/>
            <a:ext cx="4570413" cy="1214438"/>
          </a:xfrm>
          <a:prstGeom prst="wedgeRoundRectCallout">
            <a:avLst>
              <a:gd name="adj1" fmla="val -49036"/>
              <a:gd name="adj2" fmla="val -11653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Verdana"/>
                <a:cs typeface="Verdana"/>
              </a:rPr>
              <a:t>Click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389381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6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2-10-05 at 7.3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1829821"/>
            <a:ext cx="8744712" cy="353263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06400" y="435035"/>
            <a:ext cx="8268677" cy="1110850"/>
          </a:xfrm>
          <a:prstGeom prst="wedgeRoundRectCallout">
            <a:avLst>
              <a:gd name="adj1" fmla="val -20466"/>
              <a:gd name="adj2" fmla="val 177913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Enter 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communication disorders speech language pathology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4902200" y="4951290"/>
            <a:ext cx="3692525" cy="1441450"/>
            <a:chOff x="5011873" y="5041900"/>
            <a:chExt cx="3692456" cy="1441451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011873" y="5041900"/>
              <a:ext cx="3692456" cy="1441451"/>
            </a:xfrm>
            <a:prstGeom prst="wedgeRoundRectCallout">
              <a:avLst>
                <a:gd name="adj1" fmla="val 10747"/>
                <a:gd name="adj2" fmla="val -151116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577119" y="5453063"/>
              <a:ext cx="1828766" cy="584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42067" y="5470525"/>
              <a:ext cx="1238227" cy="574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30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5.21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1" y="455700"/>
            <a:ext cx="5493004" cy="603504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640993" y="455700"/>
            <a:ext cx="5295900" cy="1395413"/>
          </a:xfrm>
          <a:prstGeom prst="wedgeRoundRectCallout">
            <a:avLst>
              <a:gd name="adj1" fmla="val -76545"/>
              <a:gd name="adj2" fmla="val 4838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for Therapy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Broad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Scope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3010" y="1434123"/>
            <a:ext cx="1822489" cy="522599"/>
          </a:xfrm>
          <a:prstGeom prst="roundRect">
            <a:avLst/>
          </a:prstGeom>
          <a:noFill/>
          <a:ln w="3810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0311" y="2037921"/>
            <a:ext cx="887413" cy="2032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3339774" y="4721958"/>
            <a:ext cx="3968750" cy="1030288"/>
          </a:xfrm>
          <a:prstGeom prst="wedgeRoundRectCallout">
            <a:avLst>
              <a:gd name="adj1" fmla="val -80848"/>
              <a:gd name="adj2" fmla="val 27119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Click See all (174)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2295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5.2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51" y="303086"/>
            <a:ext cx="6236208" cy="624230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37643" y="320586"/>
            <a:ext cx="6324070" cy="875242"/>
          </a:xfrm>
          <a:prstGeom prst="wedgeRoundRectCallout">
            <a:avLst>
              <a:gd name="adj1" fmla="val -14431"/>
              <a:gd name="adj2" fmla="val 86276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66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lick Filters to Narrow Results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41751" y="2957025"/>
            <a:ext cx="816786" cy="576385"/>
          </a:xfrm>
          <a:prstGeom prst="roundRect">
            <a:avLst/>
          </a:prstGeom>
          <a:noFill/>
          <a:ln w="5715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3348" y="1653398"/>
            <a:ext cx="1469068" cy="275045"/>
          </a:xfrm>
          <a:prstGeom prst="roundRect">
            <a:avLst/>
          </a:prstGeom>
          <a:noFill/>
          <a:ln w="38100" cap="flat" cmpd="sng" algn="ctr">
            <a:solidFill>
              <a:srgbClr val="007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659453" y="3221388"/>
            <a:ext cx="3162035" cy="875242"/>
          </a:xfrm>
          <a:prstGeom prst="wedgeRoundRectCallout">
            <a:avLst>
              <a:gd name="adj1" fmla="val -70661"/>
              <a:gd name="adj2" fmla="val -38513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66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lick 5 Years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113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5.26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8" y="467553"/>
            <a:ext cx="8031480" cy="596061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52768" y="4161536"/>
            <a:ext cx="958532" cy="907288"/>
          </a:xfrm>
          <a:prstGeom prst="roundRect">
            <a:avLst/>
          </a:prstGeom>
          <a:noFill/>
          <a:ln w="57150" cap="flat" cmpd="sng" algn="ctr">
            <a:solidFill>
              <a:srgbClr val="3399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52600" y="4916424"/>
            <a:ext cx="6946900" cy="1295400"/>
            <a:chOff x="1752600" y="4916424"/>
            <a:chExt cx="6946900" cy="1295400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752600" y="4916424"/>
              <a:ext cx="6946900" cy="1295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prstClr val="white"/>
                </a:solidFill>
                <a:latin typeface="Verdana" charset="0"/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936750" y="5068824"/>
              <a:ext cx="6572250" cy="990600"/>
            </a:xfrm>
            <a:prstGeom prst="rect">
              <a:avLst/>
            </a:prstGeom>
            <a:noFill/>
            <a:ln w="38100">
              <a:solidFill>
                <a:srgbClr val="66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076450" y="5297424"/>
              <a:ext cx="6315075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r>
                <a:rPr lang="en-US" sz="2600" dirty="0">
                  <a:solidFill>
                    <a:srgbClr val="000000"/>
                  </a:solidFill>
                  <a:latin typeface="Verdana" charset="0"/>
                </a:rPr>
                <a:t>Selections will turn blue:  </a:t>
              </a:r>
              <a:r>
                <a:rPr lang="en-US" sz="2600" dirty="0">
                  <a:solidFill>
                    <a:srgbClr val="285D90"/>
                  </a:solidFill>
                  <a:latin typeface="Zapf Dingbats" charset="0"/>
                  <a:cs typeface="Zapf Dingbats" charset="0"/>
                  <a:sym typeface="Zapf Dingbats" charset="0"/>
                </a:rPr>
                <a:t>✓ </a:t>
              </a:r>
              <a:r>
                <a:rPr lang="en-US" sz="2600" dirty="0" smtClean="0">
                  <a:solidFill>
                    <a:srgbClr val="285D90"/>
                  </a:solidFill>
                  <a:latin typeface="Verdana"/>
                  <a:cs typeface="Verdana"/>
                  <a:sym typeface="Zapf Dingbats" charset="0"/>
                </a:rPr>
                <a:t>5 Ye</a:t>
              </a:r>
              <a:r>
                <a:rPr lang="en-US" sz="2600" dirty="0" smtClean="0">
                  <a:solidFill>
                    <a:srgbClr val="285D90"/>
                  </a:solidFill>
                  <a:latin typeface="Verdana"/>
                  <a:cs typeface="Verdana"/>
                </a:rPr>
                <a:t>ars</a:t>
              </a:r>
              <a:endParaRPr lang="en-US" sz="2600" dirty="0">
                <a:solidFill>
                  <a:srgbClr val="285D90"/>
                </a:solidFill>
                <a:latin typeface="Verdana"/>
                <a:cs typeface="Verdana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 flipV="1">
            <a:off x="1104900" y="4624324"/>
            <a:ext cx="1841500" cy="64770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ular Callout 10"/>
          <p:cNvSpPr/>
          <p:nvPr/>
        </p:nvSpPr>
        <p:spPr bwMode="auto">
          <a:xfrm>
            <a:off x="333375" y="279400"/>
            <a:ext cx="5838825" cy="908050"/>
          </a:xfrm>
          <a:prstGeom prst="wedgeRoundRectCallout">
            <a:avLst>
              <a:gd name="adj1" fmla="val 1276"/>
              <a:gd name="adj2" fmla="val 15063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have narrowed to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64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1917700" y="2198687"/>
            <a:ext cx="1460500" cy="334963"/>
          </a:xfrm>
          <a:prstGeom prst="roundRect">
            <a:avLst/>
          </a:prstGeom>
          <a:noFill/>
          <a:ln w="762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96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5.26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8" y="391353"/>
            <a:ext cx="8031480" cy="596061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3568" y="5842000"/>
            <a:ext cx="1364932" cy="382524"/>
          </a:xfrm>
          <a:prstGeom prst="roundRect">
            <a:avLst/>
          </a:prstGeom>
          <a:noFill/>
          <a:ln w="57150" cap="flat" cmpd="sng" algn="ctr">
            <a:solidFill>
              <a:srgbClr val="4DAD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552700" y="5346700"/>
            <a:ext cx="5803900" cy="1212850"/>
          </a:xfrm>
          <a:prstGeom prst="wedgeRoundRectCallout">
            <a:avLst>
              <a:gd name="adj1" fmla="val -58963"/>
              <a:gd name="adj2" fmla="val 6054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u="sng" dirty="0">
                <a:solidFill>
                  <a:srgbClr val="2B5D8F"/>
                </a:solidFill>
                <a:latin typeface="Verdana"/>
                <a:cs typeface="Verdana"/>
              </a:rPr>
              <a:t>Show additional filters</a:t>
            </a:r>
          </a:p>
        </p:txBody>
      </p:sp>
    </p:spTree>
    <p:extLst>
      <p:ext uri="{BB962C8B-B14F-4D97-AF65-F5344CB8AC3E}">
        <p14:creationId xmlns:p14="http://schemas.microsoft.com/office/powerpoint/2010/main" val="293908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5 at 5.37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34" y="334709"/>
            <a:ext cx="7036308" cy="6179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184401" y="4152900"/>
            <a:ext cx="1460499" cy="2287588"/>
          </a:xfrm>
          <a:prstGeom prst="rect">
            <a:avLst/>
          </a:prstGeom>
          <a:noFill/>
          <a:ln w="73025" cmpd="sng">
            <a:solidFill>
              <a:srgbClr val="2B5D8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038600" y="3733800"/>
            <a:ext cx="3094037" cy="1485900"/>
          </a:xfrm>
          <a:prstGeom prst="wedgeRoundRectCallout">
            <a:avLst>
              <a:gd name="adj1" fmla="val -74879"/>
              <a:gd name="adj2" fmla="val 45281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 Select 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  <a:p>
            <a:pPr defTabSz="4572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 Languages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983037" y="5956300"/>
            <a:ext cx="3149600" cy="701675"/>
          </a:xfrm>
          <a:prstGeom prst="wedgeRoundRectCallout">
            <a:avLst>
              <a:gd name="adj1" fmla="val -83647"/>
              <a:gd name="adj2" fmla="val -1853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57400" y="4860925"/>
            <a:ext cx="1392237" cy="457200"/>
            <a:chOff x="1741488" y="3908425"/>
            <a:chExt cx="1392237" cy="457200"/>
          </a:xfrm>
        </p:grpSpPr>
        <p:sp>
          <p:nvSpPr>
            <p:cNvPr id="11" name="Rounded Rectangle 10"/>
            <p:cNvSpPr/>
            <p:nvPr/>
          </p:nvSpPr>
          <p:spPr>
            <a:xfrm>
              <a:off x="1741488" y="3908425"/>
              <a:ext cx="1392237" cy="457200"/>
            </a:xfrm>
            <a:prstGeom prst="roundRect">
              <a:avLst/>
            </a:prstGeom>
            <a:noFill/>
            <a:ln w="76200" cap="flat" cmpd="sng" algn="ctr">
              <a:solidFill>
                <a:srgbClr val="4DAD2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8163" y="4014788"/>
              <a:ext cx="287337" cy="2651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20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18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5.39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0" y="404686"/>
            <a:ext cx="8306816" cy="60391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0538" y="4743450"/>
            <a:ext cx="5084762" cy="1403350"/>
            <a:chOff x="1163638" y="3460750"/>
            <a:chExt cx="5084762" cy="140335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1163638" y="4443412"/>
              <a:ext cx="893762" cy="420688"/>
            </a:xfrm>
            <a:prstGeom prst="roundRect">
              <a:avLst/>
            </a:prstGeom>
            <a:noFill/>
            <a:ln w="57150" cap="flat" cmpd="sng" algn="ctr">
              <a:solidFill>
                <a:srgbClr val="E16C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ular Callout 6"/>
            <p:cNvSpPr/>
            <p:nvPr/>
          </p:nvSpPr>
          <p:spPr bwMode="auto">
            <a:xfrm>
              <a:off x="2935288" y="3460750"/>
              <a:ext cx="3313112" cy="1082675"/>
            </a:xfrm>
            <a:prstGeom prst="wedgeRoundRectCallout">
              <a:avLst>
                <a:gd name="adj1" fmla="val -72931"/>
                <a:gd name="adj2" fmla="val 55647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4DAD2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Verdana"/>
                </a:rPr>
                <a:t>Click English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60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10-15 at 5.44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0" y="400622"/>
            <a:ext cx="8306816" cy="604723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51025" y="2403475"/>
            <a:ext cx="3203575" cy="344488"/>
          </a:xfrm>
          <a:prstGeom prst="roundRect">
            <a:avLst/>
          </a:prstGeom>
          <a:noFill/>
          <a:ln w="57150" cap="flat" cmpd="sng" algn="ctr">
            <a:solidFill>
              <a:srgbClr val="4DAD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130800" y="2387600"/>
            <a:ext cx="1147763" cy="344488"/>
          </a:xfrm>
          <a:prstGeom prst="leftArrow">
            <a:avLst>
              <a:gd name="adj1" fmla="val 50000"/>
              <a:gd name="adj2" fmla="val 67647"/>
            </a:avLst>
          </a:prstGeom>
          <a:solidFill>
            <a:srgbClr val="FFCC66"/>
          </a:solidFill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Left Arrow 12"/>
          <p:cNvSpPr/>
          <p:nvPr/>
        </p:nvSpPr>
        <p:spPr>
          <a:xfrm rot="5400000">
            <a:off x="2314575" y="3298825"/>
            <a:ext cx="1254125" cy="346075"/>
          </a:xfrm>
          <a:prstGeom prst="leftArrow">
            <a:avLst>
              <a:gd name="adj1" fmla="val 50000"/>
              <a:gd name="adj2" fmla="val 97059"/>
            </a:avLst>
          </a:prstGeom>
          <a:solidFill>
            <a:srgbClr val="66CC33"/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6400" y="5702300"/>
            <a:ext cx="952500" cy="584200"/>
          </a:xfrm>
          <a:prstGeom prst="roundRect">
            <a:avLst/>
          </a:prstGeom>
          <a:noFill/>
          <a:ln w="57150" cap="flat" cmpd="sng" algn="ctr">
            <a:solidFill>
              <a:srgbClr val="4DAD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84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10-15 at 5.44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0" y="400622"/>
            <a:ext cx="8306816" cy="6047232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 bwMode="auto">
          <a:xfrm>
            <a:off x="333375" y="361950"/>
            <a:ext cx="5838825" cy="908050"/>
          </a:xfrm>
          <a:prstGeom prst="wedgeRoundRectCallout">
            <a:avLst>
              <a:gd name="adj1" fmla="val 1494"/>
              <a:gd name="adj2" fmla="val 13664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have narrowed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62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1828800" y="2202655"/>
            <a:ext cx="1524000" cy="334963"/>
          </a:xfrm>
          <a:prstGeom prst="roundRect">
            <a:avLst/>
          </a:prstGeom>
          <a:noFill/>
          <a:ln w="76200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28800" y="3924300"/>
            <a:ext cx="6801005" cy="2284971"/>
            <a:chOff x="1828800" y="3924300"/>
            <a:chExt cx="6801005" cy="2284971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1828800" y="3924300"/>
              <a:ext cx="4724400" cy="571500"/>
            </a:xfrm>
            <a:prstGeom prst="round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n w="57150" cmpd="sng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4102100" y="5057926"/>
              <a:ext cx="4527705" cy="1151345"/>
              <a:chOff x="4528861" y="4217627"/>
              <a:chExt cx="4310430" cy="1249797"/>
            </a:xfrm>
          </p:grpSpPr>
          <p:sp>
            <p:nvSpPr>
              <p:cNvPr id="22" name="Rounded Rectangular Callout 21"/>
              <p:cNvSpPr/>
              <p:nvPr/>
            </p:nvSpPr>
            <p:spPr bwMode="auto">
              <a:xfrm>
                <a:off x="4528861" y="4217627"/>
                <a:ext cx="4310430" cy="1249797"/>
              </a:xfrm>
              <a:prstGeom prst="wedgeRoundRectCallout">
                <a:avLst>
                  <a:gd name="adj1" fmla="val -33996"/>
                  <a:gd name="adj2" fmla="val -91583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420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4743191" y="4400253"/>
                <a:ext cx="3891295" cy="8988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the title of the article you wish to read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312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2534" y="425450"/>
            <a:ext cx="8390466" cy="8080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CINAHL Plus with Full-Text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2449" y="3146954"/>
            <a:ext cx="7249584" cy="1357313"/>
            <a:chOff x="552449" y="3146954"/>
            <a:chExt cx="7249584" cy="1357313"/>
          </a:xfrm>
        </p:grpSpPr>
        <p:pic>
          <p:nvPicPr>
            <p:cNvPr id="318476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449" y="3146954"/>
              <a:ext cx="990584" cy="135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552449" y="3419465"/>
              <a:ext cx="5712884" cy="83079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Electronic full-text for more than 760 journals and 300 books</a:t>
              </a:r>
              <a:endParaRPr lang="en-US" sz="2400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1976" y="1542440"/>
            <a:ext cx="5863165" cy="1265936"/>
            <a:chOff x="561976" y="1542440"/>
            <a:chExt cx="5863165" cy="1265936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61976" y="1871133"/>
              <a:ext cx="4170892" cy="71966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Nursing </a:t>
              </a:r>
              <a:r>
                <a:rPr lang="en-US" sz="24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and</a:t>
              </a: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 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Allied Health literature</a:t>
              </a:r>
              <a:endParaRPr lang="en-US" sz="2400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2" name="Picture 1" descr="Screen Shot 2013-10-11 at 4.38.0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409" y="1542440"/>
              <a:ext cx="1411732" cy="1265936"/>
            </a:xfrm>
            <a:prstGeom prst="rect">
              <a:avLst/>
            </a:prstGeom>
            <a:ln w="3175" cmpd="sng"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552450" y="5063067"/>
            <a:ext cx="6044225" cy="1391920"/>
            <a:chOff x="552450" y="5063067"/>
            <a:chExt cx="6044225" cy="1391920"/>
          </a:xfrm>
        </p:grpSpPr>
        <p:sp>
          <p:nvSpPr>
            <p:cNvPr id="7" name="Rectangle 6"/>
            <p:cNvSpPr/>
            <p:nvPr/>
          </p:nvSpPr>
          <p:spPr bwMode="auto">
            <a:xfrm>
              <a:off x="552450" y="5160963"/>
              <a:ext cx="4307417" cy="10080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Searchable with CINAHL Subject Headings </a:t>
              </a:r>
              <a:endParaRPr lang="en-US" sz="2400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3" name="Picture 2" descr="Screen Shot 2013-10-11 at 5.07.2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105" y="5063067"/>
              <a:ext cx="1512570" cy="1391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00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4" name="Picture 3" descr="Screen Shot 2013-10-15 at 5.55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6" y="937578"/>
            <a:ext cx="5913120" cy="56692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9000" y="358776"/>
            <a:ext cx="7986712" cy="1087438"/>
            <a:chOff x="889000" y="358776"/>
            <a:chExt cx="7986712" cy="1087438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889000" y="358776"/>
              <a:ext cx="7986712" cy="1087438"/>
            </a:xfrm>
            <a:prstGeom prst="wedgeRoundRectCallout">
              <a:avLst>
                <a:gd name="adj1" fmla="val 9210"/>
                <a:gd name="adj2" fmla="val 13291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Text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386011" y="557216"/>
              <a:ext cx="2852738" cy="6731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29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>
                <a:solidFill>
                  <a:prstClr val="white"/>
                </a:solidFill>
                <a:latin typeface="Calibri" charset="0"/>
                <a:ea typeface="+mn-ea"/>
                <a:cs typeface="+mn-cs"/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4813" y="5511800"/>
            <a:ext cx="8328025" cy="1138238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000" b="1">
              <a:solidFill>
                <a:srgbClr val="000000"/>
              </a:solidFill>
              <a:latin typeface="Verdana" charset="0"/>
              <a:cs typeface="Verdana" charset="0"/>
            </a:endParaRPr>
          </a:p>
          <a:p>
            <a:pPr algn="ctr" eaLnBrk="1" hangingPunct="1"/>
            <a:r>
              <a:rPr lang="en-US" sz="2800" b="1">
                <a:solidFill>
                  <a:srgbClr val="000000"/>
                </a:solidFill>
                <a:latin typeface="Verdana" charset="0"/>
                <a:cs typeface="Verdana" charset="0"/>
              </a:rPr>
              <a:t>Problems</a:t>
            </a:r>
            <a:r>
              <a:rPr lang="en-US" sz="2800">
                <a:solidFill>
                  <a:srgbClr val="000000"/>
                </a:solidFill>
                <a:latin typeface="Verdana" charset="0"/>
                <a:cs typeface="Verdana" charset="0"/>
              </a:rPr>
              <a:t> with eRaider call: 806-743-1234</a:t>
            </a:r>
          </a:p>
          <a:p>
            <a:pPr algn="ctr" eaLnBrk="1" hangingPunct="1"/>
            <a:r>
              <a:rPr lang="en-US" sz="20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</p:txBody>
      </p:sp>
      <p:pic>
        <p:nvPicPr>
          <p:cNvPr id="340995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solidFill>
                <a:srgbClr val="00000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640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10-15 at 5.5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241618"/>
            <a:ext cx="7289800" cy="6365240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058833" y="2074333"/>
            <a:ext cx="2763837" cy="1087438"/>
            <a:chOff x="287726" y="1513911"/>
            <a:chExt cx="2764057" cy="1088572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87726" y="1513911"/>
              <a:ext cx="2764057" cy="1088572"/>
            </a:xfrm>
            <a:prstGeom prst="wedgeRoundRectCallout">
              <a:avLst>
                <a:gd name="adj1" fmla="val -36537"/>
                <a:gd name="adj2" fmla="val 115746"/>
                <a:gd name="adj3" fmla="val 16667"/>
              </a:avLst>
            </a:prstGeom>
            <a:solidFill>
              <a:sysClr val="window" lastClr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</a:p>
          </p:txBody>
        </p:sp>
        <p:pic>
          <p:nvPicPr>
            <p:cNvPr id="12" name="Picture 13" descr="Screen Shot 2012-07-24 at 3.05.5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012" y="1749564"/>
              <a:ext cx="13081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046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41513"/>
            <a:ext cx="7920038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8000" i="1" dirty="0">
                <a:latin typeface="Times New Roman"/>
                <a:cs typeface="Times New Roman"/>
              </a:rPr>
              <a:t>Finding e-journals in Gold Rush</a:t>
            </a:r>
          </a:p>
        </p:txBody>
      </p:sp>
    </p:spTree>
    <p:extLst>
      <p:ext uri="{BB962C8B-B14F-4D97-AF65-F5344CB8AC3E}">
        <p14:creationId xmlns:p14="http://schemas.microsoft.com/office/powerpoint/2010/main" val="121293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143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/>
            <a:endParaRPr lang="en-US" sz="500">
              <a:solidFill>
                <a:srgbClr val="00FFFF"/>
              </a:solidFill>
              <a:latin typeface="Book Antiqua" charset="0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4800">
                <a:solidFill>
                  <a:srgbClr val="FFFFFF"/>
                </a:solidFill>
                <a:latin typeface="Verdana" charset="0"/>
                <a:cs typeface="Verdana" charset="0"/>
              </a:rPr>
              <a:t>   </a:t>
            </a:r>
            <a:endParaRPr lang="en-US" sz="280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lvl="2" algn="ctr" eaLnBrk="1" hangingPunct="1"/>
            <a:endParaRPr lang="en-US" sz="2800">
              <a:solidFill>
                <a:srgbClr val="FFFFFF"/>
              </a:solidFill>
              <a:latin typeface="Verdana" charset="0"/>
              <a:cs typeface="Verdana" charset="0"/>
            </a:endParaRPr>
          </a:p>
          <a:p>
            <a:pPr lvl="2" algn="ctr" eaLnBrk="1" hangingPunct="1"/>
            <a:r>
              <a:rPr lang="en-US" sz="4400">
                <a:solidFill>
                  <a:srgbClr val="FFFFFF"/>
                </a:solidFill>
                <a:latin typeface="Verdana" charset="0"/>
                <a:cs typeface="Verdana" charset="0"/>
              </a:rPr>
              <a:t> </a:t>
            </a:r>
            <a:endParaRPr lang="en-US" sz="7200">
              <a:solidFill>
                <a:srgbClr val="00FFFF"/>
              </a:solidFill>
              <a:latin typeface="Verdana" charset="0"/>
              <a:cs typeface="Verdana" charset="0"/>
            </a:endParaRPr>
          </a:p>
          <a:p>
            <a:pPr algn="ctr"/>
            <a:endParaRPr lang="en-US">
              <a:solidFill>
                <a:srgbClr val="6600CC"/>
              </a:solidFill>
            </a:endParaRPr>
          </a:p>
        </p:txBody>
      </p:sp>
      <p:pic>
        <p:nvPicPr>
          <p:cNvPr id="325640" name="Picture 5" descr="Screen Shot 2013-07-29 at 11.47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208088"/>
            <a:ext cx="462756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 bwMode="auto">
          <a:xfrm>
            <a:off x="786342" y="273580"/>
            <a:ext cx="3143250" cy="595312"/>
          </a:xfrm>
          <a:prstGeom prst="wedgeRoundRectCallout">
            <a:avLst>
              <a:gd name="adj1" fmla="val 5611"/>
              <a:gd name="adj2" fmla="val 4615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44455" y="1820701"/>
            <a:ext cx="2836862" cy="1317625"/>
          </a:xfrm>
          <a:prstGeom prst="wedgeRoundRectCallout">
            <a:avLst>
              <a:gd name="adj1" fmla="val -99039"/>
              <a:gd name="adj2" fmla="val 3646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</a:t>
            </a:r>
            <a:r>
              <a:rPr lang="en-US" sz="2400" dirty="0" err="1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eJournals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14" name="Picture 3" descr="Screen shot 2011-05-10 at 11.28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552" y="2479514"/>
            <a:ext cx="2198687" cy="1190625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5801580" y="4569618"/>
            <a:ext cx="2979737" cy="1395413"/>
          </a:xfrm>
          <a:prstGeom prst="wedgeRoundRectCallout">
            <a:avLst>
              <a:gd name="adj1" fmla="val -130535"/>
              <a:gd name="adj2" fmla="val -16977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95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Gold Rush</a:t>
            </a:r>
          </a:p>
        </p:txBody>
      </p:sp>
    </p:spTree>
    <p:extLst>
      <p:ext uri="{BB962C8B-B14F-4D97-AF65-F5344CB8AC3E}">
        <p14:creationId xmlns:p14="http://schemas.microsoft.com/office/powerpoint/2010/main" val="1697632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10-05 at 8.3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2" y="375984"/>
            <a:ext cx="3352800" cy="6096508"/>
          </a:xfrm>
          <a:prstGeom prst="rect">
            <a:avLst/>
          </a:prstGeom>
          <a:ln w="127000" cmpd="sng">
            <a:solidFill>
              <a:schemeClr val="bg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947287" y="2598614"/>
            <a:ext cx="3401645" cy="3873877"/>
          </a:xfrm>
          <a:prstGeom prst="rect">
            <a:avLst/>
          </a:prstGeom>
          <a:noFill/>
          <a:ln w="57150" cmpd="sng"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4902200" y="3376613"/>
            <a:ext cx="3836988" cy="1139825"/>
          </a:xfrm>
          <a:prstGeom prst="wedgeRoundRectCallout">
            <a:avLst>
              <a:gd name="adj1" fmla="val -68064"/>
              <a:gd name="adj2" fmla="val -1943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Instructions for using</a:t>
            </a:r>
          </a:p>
        </p:txBody>
      </p:sp>
    </p:spTree>
    <p:extLst>
      <p:ext uri="{BB962C8B-B14F-4D97-AF65-F5344CB8AC3E}">
        <p14:creationId xmlns:p14="http://schemas.microsoft.com/office/powerpoint/2010/main" val="409389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2-10-05 at 8.41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2" y="1475179"/>
            <a:ext cx="7210552" cy="4894580"/>
          </a:xfrm>
          <a:prstGeom prst="rect">
            <a:avLst/>
          </a:prstGeom>
          <a:ln w="38100" cmpd="sng">
            <a:solidFill>
              <a:srgbClr val="FFCC66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2883755" y="296277"/>
            <a:ext cx="5805487" cy="1012825"/>
            <a:chOff x="2883755" y="296277"/>
            <a:chExt cx="5805487" cy="1012825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2883755" y="296277"/>
              <a:ext cx="5805487" cy="1012825"/>
            </a:xfrm>
            <a:prstGeom prst="wedgeRoundRectCallout">
              <a:avLst>
                <a:gd name="adj1" fmla="val -53287"/>
                <a:gd name="adj2" fmla="val 15681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tx1"/>
                  </a:solidFill>
                  <a:latin typeface="Verdana"/>
                  <a:cs typeface="Verdana"/>
                </a:rPr>
                <a:t>  </a:t>
              </a: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Enter journal title, click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7039218" y="560632"/>
              <a:ext cx="1431925" cy="55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Search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10309" y="2471617"/>
            <a:ext cx="5304692" cy="66430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american</a:t>
            </a:r>
            <a:r>
              <a:rPr lang="en-US" sz="2400" dirty="0" smtClean="0">
                <a:solidFill>
                  <a:schemeClr val="tx1"/>
                </a:solidFill>
              </a:rPr>
              <a:t> journal of speech pathology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9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2" name="Picture 1" descr="Screen Shot 2013-10-15 at 6.1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40" y="268288"/>
            <a:ext cx="4578350" cy="63119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332615" y="3696108"/>
            <a:ext cx="3613150" cy="941387"/>
          </a:xfrm>
          <a:prstGeom prst="wedgeRoundRectCallout">
            <a:avLst>
              <a:gd name="adj1" fmla="val -26753"/>
              <a:gd name="adj2" fmla="val 11282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1) Check Dates Available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73134" y="5317067"/>
            <a:ext cx="1430866" cy="1143000"/>
          </a:xfrm>
          <a:prstGeom prst="roundRect">
            <a:avLst/>
          </a:prstGeom>
          <a:noFill/>
          <a:ln w="38100" cmpd="sng">
            <a:solidFill>
              <a:srgbClr val="008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59578" y="5264964"/>
            <a:ext cx="4837354" cy="1143000"/>
            <a:chOff x="259578" y="5264964"/>
            <a:chExt cx="4837354" cy="11430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59578" y="5407594"/>
              <a:ext cx="2779956" cy="729435"/>
            </a:xfrm>
            <a:prstGeom prst="wedgeRoundRectCallout">
              <a:avLst>
                <a:gd name="adj1" fmla="val 17312"/>
                <a:gd name="adj2" fmla="val -4818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A7000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2) Select Publisher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268133" y="5264964"/>
              <a:ext cx="1828799" cy="1143000"/>
            </a:xfrm>
            <a:prstGeom prst="roundRect">
              <a:avLst/>
            </a:prstGeom>
            <a:noFill/>
            <a:ln w="38100" cmpd="sng">
              <a:solidFill>
                <a:srgbClr val="A7000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555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5 at 6.1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14" y="245555"/>
            <a:ext cx="6556248" cy="635736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0702" y="3602038"/>
            <a:ext cx="3199098" cy="882408"/>
          </a:xfrm>
          <a:prstGeom prst="wedgeRoundRectCallout">
            <a:avLst>
              <a:gd name="adj1" fmla="val 58418"/>
              <a:gd name="adj2" fmla="val -9713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Year, Issue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0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Brush Script MT" pitchFamily="-111" charset="0"/>
              <a:ea typeface="Brush Script MT" pitchFamily="-111" charset="0"/>
              <a:cs typeface="Brush Script MT" pitchFamily="-111" charset="0"/>
            </a:endParaRPr>
          </a:p>
        </p:txBody>
      </p:sp>
      <p:pic>
        <p:nvPicPr>
          <p:cNvPr id="3" name="Picture 2" descr="Screen Shot 2013-10-15 at 6.1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7" y="292418"/>
            <a:ext cx="7254240" cy="626364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367256" y="3285067"/>
            <a:ext cx="3438077" cy="1236376"/>
          </a:xfrm>
          <a:prstGeom prst="wedgeRoundRectCallout">
            <a:avLst>
              <a:gd name="adj1" fmla="val -119656"/>
              <a:gd name="adj2" fmla="val 4386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Locate article and click </a:t>
            </a: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254821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3688</TotalTime>
  <Words>973</Words>
  <Application>Microsoft Macintosh PowerPoint</Application>
  <PresentationFormat>On-screen Show (4:3)</PresentationFormat>
  <Paragraphs>387</Paragraphs>
  <Slides>113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113</vt:i4>
      </vt:variant>
    </vt:vector>
  </HeadingPairs>
  <TitlesOfParts>
    <vt:vector size="117" baseType="lpstr"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TTUHSCPSL</cp:lastModifiedBy>
  <cp:revision>582</cp:revision>
  <dcterms:created xsi:type="dcterms:W3CDTF">2011-08-29T19:51:01Z</dcterms:created>
  <dcterms:modified xsi:type="dcterms:W3CDTF">2013-10-16T19:19:17Z</dcterms:modified>
</cp:coreProperties>
</file>