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0"/>
  </p:notesMasterIdLst>
  <p:sldIdLst>
    <p:sldId id="256" r:id="rId3"/>
    <p:sldId id="258" r:id="rId4"/>
    <p:sldId id="284" r:id="rId5"/>
    <p:sldId id="285" r:id="rId6"/>
    <p:sldId id="286" r:id="rId7"/>
    <p:sldId id="259" r:id="rId8"/>
    <p:sldId id="260" r:id="rId9"/>
    <p:sldId id="261" r:id="rId10"/>
    <p:sldId id="262" r:id="rId11"/>
    <p:sldId id="263" r:id="rId12"/>
    <p:sldId id="264" r:id="rId13"/>
    <p:sldId id="265" r:id="rId14"/>
    <p:sldId id="266" r:id="rId15"/>
    <p:sldId id="267" r:id="rId16"/>
    <p:sldId id="268" r:id="rId17"/>
    <p:sldId id="269" r:id="rId18"/>
    <p:sldId id="291" r:id="rId19"/>
    <p:sldId id="292" r:id="rId20"/>
    <p:sldId id="293"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7" r:id="rId34"/>
    <p:sldId id="288" r:id="rId35"/>
    <p:sldId id="289" r:id="rId36"/>
    <p:sldId id="290" r:id="rId37"/>
    <p:sldId id="294" r:id="rId38"/>
    <p:sldId id="295" r:id="rId39"/>
    <p:sldId id="296"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40"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6" d="100"/>
          <a:sy n="126" d="100"/>
        </p:scale>
        <p:origin x="-11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150246-B1CD-4C11-906F-0CD66842D021}" type="datetimeFigureOut">
              <a:rPr lang="en-US" smtClean="0"/>
              <a:t>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2C01D4-5BAA-40D7-B73D-B0D988DFBD2D}" type="slidenum">
              <a:rPr lang="en-US" smtClean="0"/>
              <a:t>‹#›</a:t>
            </a:fld>
            <a:endParaRPr lang="en-US"/>
          </a:p>
        </p:txBody>
      </p:sp>
    </p:spTree>
    <p:extLst>
      <p:ext uri="{BB962C8B-B14F-4D97-AF65-F5344CB8AC3E}">
        <p14:creationId xmlns:p14="http://schemas.microsoft.com/office/powerpoint/2010/main" val="416112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C0449F8-189B-6F41-B2CB-AD51D01367E9}" type="slidenum">
              <a:rPr lang="en-US" sz="1200">
                <a:solidFill>
                  <a:srgbClr val="000000"/>
                </a:solidFill>
              </a:rPr>
              <a:pPr/>
              <a:t>38</a:t>
            </a:fld>
            <a:endParaRPr lang="en-US" sz="1200">
              <a:solidFill>
                <a:srgbClr val="000000"/>
              </a:solidFill>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47</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66834C-AB3C-FD42-A9C4-A976868D4221}" type="slidenum">
              <a:rPr lang="en-US" sz="1200">
                <a:solidFill>
                  <a:prstClr val="black"/>
                </a:solidFill>
              </a:rPr>
              <a:pPr/>
              <a:t>48</a:t>
            </a:fld>
            <a:endParaRPr lang="en-US"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66834C-AB3C-FD42-A9C4-A976868D4221}" type="slidenum">
              <a:rPr lang="en-US" sz="1200">
                <a:solidFill>
                  <a:prstClr val="black"/>
                </a:solidFill>
              </a:rPr>
              <a:pPr/>
              <a:t>49</a:t>
            </a:fld>
            <a:endParaRPr lang="en-US"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88FAEF-33D7-7C48-953F-531E6D80057D}" type="slidenum">
              <a:rPr lang="en-US" sz="1200">
                <a:solidFill>
                  <a:prstClr val="black"/>
                </a:solidFill>
              </a:rPr>
              <a:pPr/>
              <a:t>50</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88FAEF-33D7-7C48-953F-531E6D80057D}" type="slidenum">
              <a:rPr lang="en-US" sz="1200">
                <a:solidFill>
                  <a:prstClr val="black"/>
                </a:solidFill>
              </a:rPr>
              <a:pPr/>
              <a:t>51</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88FAEF-33D7-7C48-953F-531E6D80057D}" type="slidenum">
              <a:rPr lang="en-US" sz="1200">
                <a:solidFill>
                  <a:prstClr val="black"/>
                </a:solidFill>
              </a:rPr>
              <a:pPr/>
              <a:t>52</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488FAEF-33D7-7C48-953F-531E6D80057D}" type="slidenum">
              <a:rPr lang="en-US" sz="1200">
                <a:solidFill>
                  <a:prstClr val="black"/>
                </a:solidFill>
              </a:rPr>
              <a:pPr/>
              <a:t>53</a:t>
            </a:fld>
            <a:endParaRPr lang="en-US" sz="1200">
              <a:solidFill>
                <a:prstClr val="black"/>
              </a:solidFill>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solidFill>
                  <a:prstClr val="black"/>
                </a:solidFill>
                <a:latin typeface="Times" charset="0"/>
              </a:rPr>
              <a:pPr/>
              <a:t>57</a:t>
            </a:fld>
            <a:endParaRPr lang="en-US" dirty="0">
              <a:solidFill>
                <a:prstClr val="black"/>
              </a:solidFill>
              <a:latin typeface="Times"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58</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59</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39</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60</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61</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62</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63</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64</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65</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66</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7D352C9-8D28-8E4A-B06B-4A949F7BD951}" type="slidenum">
              <a:rPr lang="en-US">
                <a:latin typeface="Times" charset="0"/>
                <a:ea typeface="ＭＳ Ｐゴシック" charset="-128"/>
                <a:cs typeface="ＭＳ Ｐゴシック" charset="-128"/>
              </a:rPr>
              <a:pPr/>
              <a:t>68</a:t>
            </a:fld>
            <a:endParaRPr lang="en-US" dirty="0">
              <a:latin typeface="Times" charset="0"/>
              <a:ea typeface="ＭＳ Ｐゴシック" charset="-128"/>
              <a:cs typeface="ＭＳ Ｐゴシック"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70</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71</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40</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72</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77</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41</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42</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43</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EA64FA6-DC80-7F41-9DCD-F88C4B3EE49D}" type="slidenum">
              <a:rPr lang="en-US">
                <a:solidFill>
                  <a:prstClr val="black"/>
                </a:solidFill>
                <a:latin typeface="Times" charset="0"/>
              </a:rPr>
              <a:pPr/>
              <a:t>44</a:t>
            </a:fld>
            <a:endParaRPr lang="en-US" dirty="0">
              <a:solidFill>
                <a:prstClr val="black"/>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a:latin typeface="Times"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50E6463-0E30-FD4B-8634-5B7C6C000CAA}" type="slidenum">
              <a:rPr lang="en-US" sz="1200"/>
              <a:pPr/>
              <a:t>45</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C6E9FFA-E593-8941-95F1-2CFA46DB2264}" type="slidenum">
              <a:rPr lang="en-US" sz="1200"/>
              <a:pPr/>
              <a:t>46</a:t>
            </a:fld>
            <a:endParaRPr lang="en-US"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2B65BEE7-B11E-4874-B7B8-BB3025763609}" type="datetimeFigureOut">
              <a:rPr lang="en-US" smtClean="0"/>
              <a:t>2/19/2014</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0B946BEF-4FD8-48DB-B37E-0E2239A4D1F2}"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65BEE7-B11E-4874-B7B8-BB3025763609}" type="datetimeFigureOut">
              <a:rPr lang="en-US" smtClean="0"/>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46BEF-4FD8-48DB-B37E-0E2239A4D1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65BEE7-B11E-4874-B7B8-BB3025763609}" type="datetimeFigureOut">
              <a:rPr lang="en-US" smtClean="0"/>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46BEF-4FD8-48DB-B37E-0E2239A4D1F2}"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774193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477AD9-9C2B-D342-92CD-6F03CE501F76}" type="datetime1">
              <a:rPr lang="en-US"/>
              <a:pPr>
                <a:defRPr/>
              </a:pPr>
              <a:t>2/19/2014</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B3EA2EB-0CB8-4244-A12D-41950B017E22}" type="slidenum">
              <a:rPr lang="en-US"/>
              <a:pPr>
                <a:defRPr/>
              </a:pPr>
              <a:t>‹#›</a:t>
            </a:fld>
            <a:endParaRPr lang="en-US"/>
          </a:p>
        </p:txBody>
      </p:sp>
    </p:spTree>
    <p:extLst>
      <p:ext uri="{BB962C8B-B14F-4D97-AF65-F5344CB8AC3E}">
        <p14:creationId xmlns:p14="http://schemas.microsoft.com/office/powerpoint/2010/main" val="257496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32DAFA0-B7B4-9845-90CF-37C69E3D61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19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B65BEE7-B11E-4874-B7B8-BB3025763609}" type="datetimeFigureOut">
              <a:rPr lang="en-US" smtClean="0"/>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946BEF-4FD8-48DB-B37E-0E2239A4D1F2}"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2B65BEE7-B11E-4874-B7B8-BB3025763609}" type="datetimeFigureOut">
              <a:rPr lang="en-US" smtClean="0"/>
              <a:t>2/19/2014</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0B946BEF-4FD8-48DB-B37E-0E2239A4D1F2}"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B65BEE7-B11E-4874-B7B8-BB3025763609}" type="datetimeFigureOut">
              <a:rPr lang="en-US" smtClean="0"/>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46BEF-4FD8-48DB-B37E-0E2239A4D1F2}"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2B65BEE7-B11E-4874-B7B8-BB3025763609}" type="datetimeFigureOut">
              <a:rPr lang="en-US" smtClean="0"/>
              <a:t>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946BEF-4FD8-48DB-B37E-0E2239A4D1F2}"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B65BEE7-B11E-4874-B7B8-BB3025763609}" type="datetimeFigureOut">
              <a:rPr lang="en-US" smtClean="0"/>
              <a:t>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946BEF-4FD8-48DB-B37E-0E2239A4D1F2}"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5BEE7-B11E-4874-B7B8-BB3025763609}" type="datetimeFigureOut">
              <a:rPr lang="en-US" smtClean="0"/>
              <a:t>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946BEF-4FD8-48DB-B37E-0E2239A4D1F2}"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B65BEE7-B11E-4874-B7B8-BB3025763609}" type="datetimeFigureOut">
              <a:rPr lang="en-US" smtClean="0"/>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46BEF-4FD8-48DB-B37E-0E2239A4D1F2}"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B65BEE7-B11E-4874-B7B8-BB3025763609}" type="datetimeFigureOut">
              <a:rPr lang="en-US" smtClean="0"/>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946BEF-4FD8-48DB-B37E-0E2239A4D1F2}"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2B65BEE7-B11E-4874-B7B8-BB3025763609}" type="datetimeFigureOut">
              <a:rPr lang="en-US" smtClean="0"/>
              <a:t>2/19/2014</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0B946BEF-4FD8-48DB-B37E-0E2239A4D1F2}"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Rectangle 6"/>
          <p:cNvSpPr>
            <a:spLocks noChangeArrowheads="1"/>
          </p:cNvSpPr>
          <p:nvPr userDrawn="1"/>
        </p:nvSpPr>
        <p:spPr bwMode="auto">
          <a:xfrm>
            <a:off x="0" y="0"/>
            <a:ext cx="9144000" cy="609600"/>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defTabSz="457200" fontAlgn="base">
              <a:spcBef>
                <a:spcPct val="0"/>
              </a:spcBef>
              <a:spcAft>
                <a:spcPct val="0"/>
              </a:spcAft>
            </a:pPr>
            <a:endParaRPr lang="en-US">
              <a:solidFill>
                <a:srgbClr val="FFFFFF"/>
              </a:solidFill>
              <a:ea typeface="ＭＳ Ｐゴシック" charset="0"/>
              <a:cs typeface="ＭＳ Ｐゴシック" charset="0"/>
            </a:endParaRPr>
          </a:p>
        </p:txBody>
      </p:sp>
      <p:sp>
        <p:nvSpPr>
          <p:cNvPr id="1331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7" name="Rectangle 8"/>
          <p:cNvSpPr>
            <a:spLocks noChangeArrowheads="1"/>
          </p:cNvSpPr>
          <p:nvPr userDrawn="1"/>
        </p:nvSpPr>
        <p:spPr bwMode="auto">
          <a:xfrm>
            <a:off x="0" y="6738938"/>
            <a:ext cx="9144000" cy="119062"/>
          </a:xfrm>
          <a:prstGeom prst="rect">
            <a:avLst/>
          </a:prstGeom>
          <a:solidFill>
            <a:srgbClr val="800000"/>
          </a:solidFill>
          <a:ln w="9525">
            <a:solidFill>
              <a:srgbClr val="800000"/>
            </a:solidFill>
            <a:miter lim="800000"/>
            <a:headEnd/>
            <a:tailEnd/>
          </a:ln>
          <a:effectLst>
            <a:outerShdw dist="23000" dir="5400000" rotWithShape="0">
              <a:srgbClr val="808080">
                <a:alpha val="34998"/>
              </a:srgbClr>
            </a:outerShdw>
          </a:effectLst>
        </p:spPr>
        <p:txBody>
          <a:bodyPr anchor="ctr"/>
          <a:lstStyle/>
          <a:p>
            <a:pPr algn="ctr" defTabSz="457200" fontAlgn="base">
              <a:spcBef>
                <a:spcPct val="0"/>
              </a:spcBef>
              <a:spcAft>
                <a:spcPct val="0"/>
              </a:spcAft>
            </a:pPr>
            <a:endParaRPr lang="en-US">
              <a:solidFill>
                <a:srgbClr val="FFFFFF"/>
              </a:solidFill>
              <a:ea typeface="ＭＳ Ｐゴシック" charset="0"/>
              <a:cs typeface="ＭＳ Ｐゴシック" charset="0"/>
            </a:endParaRPr>
          </a:p>
        </p:txBody>
      </p:sp>
      <p:pic>
        <p:nvPicPr>
          <p:cNvPr id="13318" name="Picture 7" descr="HSC_Lib.Health.Sci.f#64EC9F.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200" y="6248400"/>
            <a:ext cx="2743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5460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Courier New" charset="0"/>
        <a:buChar char="o"/>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Courier New" charset="0"/>
        <a:buChar char="o"/>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3.xml"/><Relationship Id="rId6" Type="http://schemas.openxmlformats.org/officeDocument/2006/relationships/image" Target="../media/image100.wmf"/><Relationship Id="rId5" Type="http://schemas.openxmlformats.org/officeDocument/2006/relationships/image" Target="../media/image99.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Speech Pathology: An </a:t>
            </a:r>
            <a:r>
              <a:rPr lang="en-US" dirty="0" smtClean="0"/>
              <a:t>Introduction to Systematic Reviews</a:t>
            </a:r>
            <a:endParaRPr lang="en-US" dirty="0"/>
          </a:p>
        </p:txBody>
      </p:sp>
      <p:sp>
        <p:nvSpPr>
          <p:cNvPr id="3" name="Subtitle 2"/>
          <p:cNvSpPr>
            <a:spLocks noGrp="1"/>
          </p:cNvSpPr>
          <p:nvPr>
            <p:ph type="subTitle" idx="1"/>
          </p:nvPr>
        </p:nvSpPr>
        <p:spPr/>
        <p:txBody>
          <a:bodyPr>
            <a:normAutofit fontScale="70000" lnSpcReduction="20000"/>
          </a:bodyPr>
          <a:lstStyle/>
          <a:p>
            <a:pPr algn="ctr"/>
            <a:r>
              <a:rPr lang="en-US" dirty="0" smtClean="0"/>
              <a:t>Micah Walsleben, </a:t>
            </a:r>
            <a:r>
              <a:rPr lang="en-US" dirty="0" smtClean="0"/>
              <a:t>MLS</a:t>
            </a:r>
          </a:p>
          <a:p>
            <a:pPr algn="ctr"/>
            <a:r>
              <a:rPr lang="en-US" dirty="0" smtClean="0"/>
              <a:t>February 18, 2014</a:t>
            </a:r>
          </a:p>
          <a:p>
            <a:pPr algn="ctr"/>
            <a:endParaRPr lang="en-US" dirty="0" smtClean="0"/>
          </a:p>
          <a:p>
            <a:pPr algn="ctr"/>
            <a:endParaRPr lang="en-US" dirty="0"/>
          </a:p>
        </p:txBody>
      </p:sp>
    </p:spTree>
    <p:extLst>
      <p:ext uri="{BB962C8B-B14F-4D97-AF65-F5344CB8AC3E}">
        <p14:creationId xmlns:p14="http://schemas.microsoft.com/office/powerpoint/2010/main" val="3547863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857" y="152400"/>
            <a:ext cx="6779079" cy="663686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55" y="1295400"/>
            <a:ext cx="1819529" cy="247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32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2400"/>
            <a:ext cx="7288016" cy="66063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352" y="762000"/>
            <a:ext cx="2429214" cy="2172003"/>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sp>
        <p:nvSpPr>
          <p:cNvPr id="4" name="Left Arrow 3"/>
          <p:cNvSpPr/>
          <p:nvPr/>
        </p:nvSpPr>
        <p:spPr>
          <a:xfrm>
            <a:off x="2951018" y="1143000"/>
            <a:ext cx="19812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47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7726136" cy="66359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066800"/>
            <a:ext cx="7649165" cy="2805845"/>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371600"/>
            <a:ext cx="2353004" cy="82879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373298"/>
            <a:ext cx="952633" cy="171474"/>
          </a:xfrm>
          <a:prstGeom prst="rect">
            <a:avLst/>
          </a:prstGeom>
        </p:spPr>
      </p:pic>
    </p:spTree>
    <p:extLst>
      <p:ext uri="{BB962C8B-B14F-4D97-AF65-F5344CB8AC3E}">
        <p14:creationId xmlns:p14="http://schemas.microsoft.com/office/powerpoint/2010/main" val="160093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0" y="76200"/>
            <a:ext cx="7175270" cy="67039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2967405"/>
            <a:ext cx="6763343" cy="1903138"/>
          </a:xfrm>
          <a:prstGeom prst="rect">
            <a:avLst/>
          </a:prstGeom>
          <a:ln w="38100">
            <a:solidFill>
              <a:schemeClr val="accent2">
                <a:lumMod val="7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756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
            <a:ext cx="7172739" cy="67062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019" y="1828800"/>
            <a:ext cx="2981741" cy="390580"/>
          </a:xfrm>
          <a:prstGeom prst="rect">
            <a:avLst/>
          </a:prstGeom>
          <a:ln w="28575">
            <a:solidFill>
              <a:schemeClr val="bg2">
                <a:lumMod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285" y="4267200"/>
            <a:ext cx="5105400" cy="999470"/>
          </a:xfrm>
          <a:prstGeom prst="rect">
            <a:avLst/>
          </a:prstGeom>
          <a:ln w="28575">
            <a:solidFill>
              <a:schemeClr val="bg2">
                <a:lumMod val="50000"/>
              </a:schemeClr>
            </a:solidFill>
          </a:ln>
        </p:spPr>
      </p:pic>
    </p:spTree>
    <p:extLst>
      <p:ext uri="{BB962C8B-B14F-4D97-AF65-F5344CB8AC3E}">
        <p14:creationId xmlns:p14="http://schemas.microsoft.com/office/powerpoint/2010/main" val="23348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56" y="76200"/>
            <a:ext cx="7172739" cy="67062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38200"/>
            <a:ext cx="1887521" cy="1685600"/>
          </a:xfrm>
          <a:prstGeom prst="rect">
            <a:avLst/>
          </a:prstGeom>
          <a:ln w="28575">
            <a:solidFill>
              <a:schemeClr val="bg2">
                <a:lumMod val="50000"/>
              </a:schemeClr>
            </a:solidFill>
          </a:ln>
        </p:spPr>
      </p:pic>
      <p:sp>
        <p:nvSpPr>
          <p:cNvPr id="4" name="Left Arrow 3"/>
          <p:cNvSpPr/>
          <p:nvPr/>
        </p:nvSpPr>
        <p:spPr>
          <a:xfrm flipV="1">
            <a:off x="2209800" y="1607757"/>
            <a:ext cx="1371600" cy="309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2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76200"/>
            <a:ext cx="7180021" cy="66997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87" y="946133"/>
            <a:ext cx="7419446" cy="2559065"/>
          </a:xfrm>
          <a:prstGeom prst="rect">
            <a:avLst/>
          </a:prstGeom>
          <a:ln w="28575">
            <a:solidFill>
              <a:schemeClr val="bg2">
                <a:lumMod val="50000"/>
              </a:schemeClr>
            </a:solidFill>
          </a:ln>
        </p:spPr>
      </p:pic>
    </p:spTree>
    <p:extLst>
      <p:ext uri="{BB962C8B-B14F-4D97-AF65-F5344CB8AC3E}">
        <p14:creationId xmlns:p14="http://schemas.microsoft.com/office/powerpoint/2010/main" val="16311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77" y="76200"/>
            <a:ext cx="6783434" cy="664112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990600"/>
            <a:ext cx="2191056" cy="285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162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2400"/>
            <a:ext cx="6964194" cy="6612466"/>
          </a:xfrm>
          <a:prstGeom prst="rect">
            <a:avLst/>
          </a:prstGeom>
        </p:spPr>
      </p:pic>
      <p:cxnSp>
        <p:nvCxnSpPr>
          <p:cNvPr id="4" name="Straight Arrow Connector 3"/>
          <p:cNvCxnSpPr/>
          <p:nvPr/>
        </p:nvCxnSpPr>
        <p:spPr>
          <a:xfrm flipH="1">
            <a:off x="3505200" y="3000138"/>
            <a:ext cx="1143000" cy="0"/>
          </a:xfrm>
          <a:prstGeom prst="straightConnector1">
            <a:avLst/>
          </a:prstGeom>
          <a:ln w="28575">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487" y="152400"/>
            <a:ext cx="6442858" cy="6629400"/>
          </a:xfrm>
          <a:prstGeom prst="rect">
            <a:avLst/>
          </a:prstGeom>
        </p:spPr>
      </p:pic>
    </p:spTree>
    <p:extLst>
      <p:ext uri="{BB962C8B-B14F-4D97-AF65-F5344CB8AC3E}">
        <p14:creationId xmlns:p14="http://schemas.microsoft.com/office/powerpoint/2010/main" val="1851702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descr="carrie 150.jpg"/>
          <p:cNvPicPr>
            <a:picLocks noChangeAspect="1"/>
          </p:cNvPicPr>
          <p:nvPr/>
        </p:nvPicPr>
        <p:blipFill>
          <a:blip r:embed="rId2">
            <a:extLst>
              <a:ext uri="{28A0092B-C50C-407E-A947-70E740481C1C}">
                <a14:useLocalDpi xmlns:a14="http://schemas.microsoft.com/office/drawing/2010/main" val="0"/>
              </a:ext>
            </a:extLst>
          </a:blip>
          <a:srcRect l="14061" r="11882"/>
          <a:stretch>
            <a:fillRect/>
          </a:stretch>
        </p:blipFill>
        <p:spPr bwMode="auto">
          <a:xfrm>
            <a:off x="4876801" y="309033"/>
            <a:ext cx="2072640" cy="303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micah 1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3454400"/>
            <a:ext cx="2072639" cy="305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Title 1"/>
          <p:cNvSpPr>
            <a:spLocks noGrp="1"/>
          </p:cNvSpPr>
          <p:nvPr>
            <p:ph type="title"/>
          </p:nvPr>
        </p:nvSpPr>
        <p:spPr>
          <a:xfrm>
            <a:off x="706438" y="457200"/>
            <a:ext cx="3008312" cy="1162051"/>
          </a:xfrm>
        </p:spPr>
        <p:txBody>
          <a:bodyPr rtlCol="0">
            <a:normAutofit/>
          </a:bodyPr>
          <a:lstStyle/>
          <a:p>
            <a:pPr algn="ctr" eaLnBrk="1" fontAlgn="auto" hangingPunct="1">
              <a:spcAft>
                <a:spcPts val="0"/>
              </a:spcAft>
              <a:defRPr/>
            </a:pPr>
            <a:r>
              <a:rPr lang="en-US" sz="3200" dirty="0" smtClean="0">
                <a:solidFill>
                  <a:srgbClr val="000000"/>
                </a:solidFill>
                <a:latin typeface="Franklin Gothic Medium" charset="0"/>
                <a:ea typeface="+mj-ea"/>
                <a:cs typeface="+mj-cs"/>
              </a:rPr>
              <a:t>Reference Librarians</a:t>
            </a:r>
          </a:p>
        </p:txBody>
      </p:sp>
      <p:sp>
        <p:nvSpPr>
          <p:cNvPr id="2" name="Text Placeholder 3"/>
          <p:cNvSpPr>
            <a:spLocks noGrp="1"/>
          </p:cNvSpPr>
          <p:nvPr>
            <p:ph type="body" sz="half" idx="2"/>
          </p:nvPr>
        </p:nvSpPr>
        <p:spPr>
          <a:xfrm>
            <a:off x="857251" y="1796628"/>
            <a:ext cx="3008313" cy="4690533"/>
          </a:xfrm>
        </p:spPr>
        <p:txBody>
          <a:bodyPr rtlCol="0">
            <a:normAutofit/>
          </a:bodyPr>
          <a:lstStyle/>
          <a:p>
            <a:pPr eaLnBrk="1" fontAlgn="auto" hangingPunct="1">
              <a:spcAft>
                <a:spcPts val="0"/>
              </a:spcAft>
              <a:buFont typeface="Arial" pitchFamily="34" charset="0"/>
              <a:buNone/>
              <a:defRPr/>
            </a:pPr>
            <a:endParaRPr lang="en-US" sz="2000" dirty="0">
              <a:solidFill>
                <a:srgbClr val="A6A6A6"/>
              </a:solidFill>
              <a:latin typeface="+mj-lt"/>
              <a:ea typeface="+mn-ea"/>
              <a:cs typeface="+mn-cs"/>
            </a:endParaRPr>
          </a:p>
          <a:p>
            <a:pPr eaLnBrk="1" fontAlgn="auto" hangingPunct="1">
              <a:spcAft>
                <a:spcPts val="0"/>
              </a:spcAft>
              <a:buFont typeface="Arial" pitchFamily="34" charset="0"/>
              <a:buNone/>
              <a:defRPr/>
            </a:pPr>
            <a:r>
              <a:rPr lang="en-US" sz="2400" b="0" dirty="0" smtClean="0">
                <a:latin typeface="+mj-lt"/>
                <a:ea typeface="+mn-ea"/>
                <a:cs typeface="+mn-cs"/>
              </a:rPr>
              <a:t>2</a:t>
            </a:r>
            <a:r>
              <a:rPr lang="en-US" sz="2400" b="0" baseline="30000" dirty="0" smtClean="0">
                <a:latin typeface="+mj-lt"/>
                <a:ea typeface="+mn-ea"/>
                <a:cs typeface="+mn-cs"/>
              </a:rPr>
              <a:t>nd</a:t>
            </a:r>
            <a:r>
              <a:rPr lang="en-US" sz="2400" b="0" dirty="0" smtClean="0">
                <a:latin typeface="+mj-lt"/>
                <a:ea typeface="+mn-ea"/>
                <a:cs typeface="+mn-cs"/>
              </a:rPr>
              <a:t> floor of library, across from circulation and reading room area </a:t>
            </a:r>
          </a:p>
          <a:p>
            <a:pPr eaLnBrk="1" fontAlgn="auto" hangingPunct="1">
              <a:spcAft>
                <a:spcPts val="0"/>
              </a:spcAft>
              <a:buFont typeface="Arial" pitchFamily="34" charset="0"/>
              <a:buNone/>
              <a:defRPr/>
            </a:pPr>
            <a:endParaRPr lang="en-US" sz="2400" b="0" dirty="0">
              <a:latin typeface="+mj-lt"/>
              <a:ea typeface="+mn-ea"/>
              <a:cs typeface="+mn-cs"/>
            </a:endParaRPr>
          </a:p>
          <a:p>
            <a:pPr eaLnBrk="1" fontAlgn="auto" hangingPunct="1">
              <a:spcAft>
                <a:spcPts val="0"/>
              </a:spcAft>
              <a:buFont typeface="Arial" pitchFamily="34" charset="0"/>
              <a:buNone/>
              <a:defRPr/>
            </a:pPr>
            <a:r>
              <a:rPr lang="en-US" sz="2400" b="0" dirty="0" smtClean="0">
                <a:latin typeface="+mj-lt"/>
                <a:ea typeface="+mn-ea"/>
                <a:cs typeface="+mn-cs"/>
              </a:rPr>
              <a:t>8am–5pm </a:t>
            </a:r>
            <a:endParaRPr lang="en-US" sz="2400" b="0" dirty="0">
              <a:latin typeface="+mj-lt"/>
              <a:ea typeface="+mn-ea"/>
              <a:cs typeface="+mn-cs"/>
            </a:endParaRPr>
          </a:p>
          <a:p>
            <a:pPr eaLnBrk="1" fontAlgn="auto" hangingPunct="1">
              <a:spcAft>
                <a:spcPts val="0"/>
              </a:spcAft>
              <a:buFont typeface="Arial" pitchFamily="34" charset="0"/>
              <a:buNone/>
              <a:defRPr/>
            </a:pPr>
            <a:r>
              <a:rPr lang="en-US" sz="2400" b="0" dirty="0">
                <a:latin typeface="+mj-lt"/>
                <a:ea typeface="+mn-ea"/>
                <a:cs typeface="+mn-cs"/>
              </a:rPr>
              <a:t>Monday–Friday</a:t>
            </a:r>
          </a:p>
        </p:txBody>
      </p:sp>
      <p:pic>
        <p:nvPicPr>
          <p:cNvPr id="13317" name="Picture 1" descr="peggy.psd"/>
          <p:cNvPicPr>
            <a:picLocks noChangeAspect="1"/>
          </p:cNvPicPr>
          <p:nvPr/>
        </p:nvPicPr>
        <p:blipFill>
          <a:blip r:embed="rId4">
            <a:extLst>
              <a:ext uri="{28A0092B-C50C-407E-A947-70E740481C1C}">
                <a14:useLocalDpi xmlns:a14="http://schemas.microsoft.com/office/drawing/2010/main" val="0"/>
              </a:ext>
            </a:extLst>
          </a:blip>
          <a:srcRect l="10516" b="5321"/>
          <a:stretch>
            <a:fillRect/>
          </a:stretch>
        </p:blipFill>
        <p:spPr bwMode="auto">
          <a:xfrm>
            <a:off x="7039928" y="309033"/>
            <a:ext cx="2034003" cy="303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descr="vugrin IMG_076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5326" y="3458634"/>
            <a:ext cx="2028605" cy="301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4"/>
          <p:cNvSpPr txBox="1">
            <a:spLocks noChangeArrowheads="1"/>
          </p:cNvSpPr>
          <p:nvPr/>
        </p:nvSpPr>
        <p:spPr bwMode="auto">
          <a:xfrm>
            <a:off x="5172811" y="3048000"/>
            <a:ext cx="1776629" cy="369332"/>
          </a:xfrm>
          <a:prstGeom prst="rect">
            <a:avLst/>
          </a:prstGeom>
          <a:solidFill>
            <a:schemeClr val="tx2">
              <a:alpha val="74117"/>
            </a:schemeClr>
          </a:solidFill>
          <a:ln>
            <a:solidFill>
              <a:schemeClr val="bg2"/>
            </a:solid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bg1"/>
                </a:solidFill>
                <a:latin typeface="Franklin Gothic Medium" charset="0"/>
              </a:rPr>
              <a:t>Carrie Gassett</a:t>
            </a:r>
          </a:p>
        </p:txBody>
      </p:sp>
      <p:sp>
        <p:nvSpPr>
          <p:cNvPr id="13320" name="TextBox 5"/>
          <p:cNvSpPr txBox="1">
            <a:spLocks noChangeArrowheads="1"/>
          </p:cNvSpPr>
          <p:nvPr/>
        </p:nvSpPr>
        <p:spPr bwMode="auto">
          <a:xfrm>
            <a:off x="7045326" y="3048000"/>
            <a:ext cx="1738312" cy="369332"/>
          </a:xfrm>
          <a:prstGeom prst="rect">
            <a:avLst/>
          </a:prstGeom>
          <a:solidFill>
            <a:schemeClr val="tx2">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2F2F2"/>
                </a:solidFill>
                <a:latin typeface="Franklin Gothic Medium" charset="0"/>
              </a:rPr>
              <a:t>Peggy Edwards</a:t>
            </a:r>
          </a:p>
        </p:txBody>
      </p:sp>
      <p:sp>
        <p:nvSpPr>
          <p:cNvPr id="13321" name="TextBox 6"/>
          <p:cNvSpPr txBox="1">
            <a:spLocks noChangeArrowheads="1"/>
          </p:cNvSpPr>
          <p:nvPr/>
        </p:nvSpPr>
        <p:spPr bwMode="auto">
          <a:xfrm>
            <a:off x="5172811" y="6172200"/>
            <a:ext cx="1776629" cy="338554"/>
          </a:xfrm>
          <a:prstGeom prst="rect">
            <a:avLst/>
          </a:prstGeom>
          <a:solidFill>
            <a:schemeClr val="tx2">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solidFill>
                  <a:srgbClr val="F2F2F2"/>
                </a:solidFill>
                <a:latin typeface="Franklin Gothic Medium" charset="0"/>
              </a:rPr>
              <a:t>Micah Walsleben</a:t>
            </a:r>
            <a:endParaRPr lang="en-US" sz="1600" dirty="0">
              <a:solidFill>
                <a:srgbClr val="F2F2F2"/>
              </a:solidFill>
              <a:latin typeface="Franklin Gothic Medium" charset="0"/>
            </a:endParaRPr>
          </a:p>
        </p:txBody>
      </p:sp>
      <p:sp>
        <p:nvSpPr>
          <p:cNvPr id="13322" name="TextBox 7"/>
          <p:cNvSpPr txBox="1">
            <a:spLocks noChangeArrowheads="1"/>
          </p:cNvSpPr>
          <p:nvPr/>
        </p:nvSpPr>
        <p:spPr bwMode="auto">
          <a:xfrm>
            <a:off x="7045326" y="6172200"/>
            <a:ext cx="1797050" cy="369332"/>
          </a:xfrm>
          <a:prstGeom prst="rect">
            <a:avLst/>
          </a:prstGeom>
          <a:solidFill>
            <a:schemeClr val="tx2">
              <a:alpha val="8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2F2F2"/>
                </a:solidFill>
                <a:latin typeface="Franklin Gothic Medium" charset="0"/>
              </a:rPr>
              <a:t>Margaret Vugrin</a:t>
            </a:r>
          </a:p>
        </p:txBody>
      </p:sp>
    </p:spTree>
    <p:extLst>
      <p:ext uri="{BB962C8B-B14F-4D97-AF65-F5344CB8AC3E}">
        <p14:creationId xmlns:p14="http://schemas.microsoft.com/office/powerpoint/2010/main" val="3062203931"/>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National Guideline Clearinghouse(NGC)</a:t>
            </a:r>
            <a:endParaRPr lang="en-US" dirty="0"/>
          </a:p>
        </p:txBody>
      </p:sp>
      <p:sp>
        <p:nvSpPr>
          <p:cNvPr id="3" name="Text Placeholder 2"/>
          <p:cNvSpPr>
            <a:spLocks noGrp="1"/>
          </p:cNvSpPr>
          <p:nvPr>
            <p:ph type="body" idx="1"/>
          </p:nvPr>
        </p:nvSpPr>
        <p:spPr>
          <a:xfrm>
            <a:off x="1219200" y="1143000"/>
            <a:ext cx="6781800" cy="533400"/>
          </a:xfrm>
        </p:spPr>
        <p:txBody>
          <a:bodyPr/>
          <a:lstStyle/>
          <a:p>
            <a:pPr algn="l"/>
            <a:r>
              <a:rPr lang="en-US" sz="2800" dirty="0" smtClean="0"/>
              <a:t>Let’s explore…</a:t>
            </a:r>
            <a:endParaRPr lang="en-US" sz="2800" dirty="0"/>
          </a:p>
        </p:txBody>
      </p:sp>
    </p:spTree>
    <p:extLst>
      <p:ext uri="{BB962C8B-B14F-4D97-AF65-F5344CB8AC3E}">
        <p14:creationId xmlns:p14="http://schemas.microsoft.com/office/powerpoint/2010/main" val="3141497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at the library website!</a:t>
            </a:r>
            <a:endParaRPr lang="en-US" dirty="0"/>
          </a:p>
        </p:txBody>
      </p:sp>
      <p:sp>
        <p:nvSpPr>
          <p:cNvPr id="3" name="TextBox 2"/>
          <p:cNvSpPr txBox="1"/>
          <p:nvPr/>
        </p:nvSpPr>
        <p:spPr>
          <a:xfrm>
            <a:off x="838200" y="2743200"/>
            <a:ext cx="7391400" cy="1569660"/>
          </a:xfrm>
          <a:prstGeom prst="rect">
            <a:avLst/>
          </a:prstGeom>
          <a:noFill/>
          <a:ln w="19050">
            <a:solidFill>
              <a:schemeClr val="accent1"/>
            </a:solidFill>
          </a:ln>
          <a:effectLst>
            <a:glow rad="63500">
              <a:schemeClr val="accent1">
                <a:satMod val="175000"/>
                <a:alpha val="40000"/>
              </a:schemeClr>
            </a:glow>
          </a:effectLst>
        </p:spPr>
        <p:txBody>
          <a:bodyPr wrap="square" rtlCol="0">
            <a:spAutoFit/>
          </a:bodyPr>
          <a:lstStyle/>
          <a:p>
            <a:pPr algn="ctr"/>
            <a:endParaRPr lang="en-US" sz="3200" dirty="0" smtClean="0"/>
          </a:p>
          <a:p>
            <a:pPr algn="ctr"/>
            <a:r>
              <a:rPr lang="en-US" sz="3200" dirty="0" smtClean="0"/>
              <a:t>http://www.ttuhsc.edu/libraries</a:t>
            </a:r>
          </a:p>
          <a:p>
            <a:pPr algn="ctr"/>
            <a:r>
              <a:rPr lang="en-US" sz="3200" dirty="0" smtClean="0"/>
              <a:t> </a:t>
            </a:r>
            <a:endParaRPr lang="en-US" sz="3200" dirty="0"/>
          </a:p>
        </p:txBody>
      </p:sp>
    </p:spTree>
    <p:extLst>
      <p:ext uri="{BB962C8B-B14F-4D97-AF65-F5344CB8AC3E}">
        <p14:creationId xmlns:p14="http://schemas.microsoft.com/office/powerpoint/2010/main" val="19942165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625" y="107058"/>
            <a:ext cx="6932279" cy="66527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654" y="3886200"/>
            <a:ext cx="4853346" cy="1413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Left Arrow 3"/>
          <p:cNvSpPr/>
          <p:nvPr/>
        </p:nvSpPr>
        <p:spPr>
          <a:xfrm>
            <a:off x="5486400" y="4267199"/>
            <a:ext cx="1447800" cy="3258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20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68" y="980733"/>
            <a:ext cx="7621064" cy="48965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371600"/>
            <a:ext cx="3057952" cy="466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00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45" y="30228"/>
            <a:ext cx="6869655" cy="677201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371599"/>
            <a:ext cx="1528880" cy="323051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28" y="2209800"/>
            <a:ext cx="1822623" cy="381000"/>
          </a:xfrm>
          <a:prstGeom prst="rect">
            <a:avLst/>
          </a:prstGeom>
        </p:spPr>
      </p:pic>
    </p:spTree>
    <p:extLst>
      <p:ext uri="{BB962C8B-B14F-4D97-AF65-F5344CB8AC3E}">
        <p14:creationId xmlns:p14="http://schemas.microsoft.com/office/powerpoint/2010/main" val="306059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1"/>
            <a:ext cx="7927384" cy="662226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85" y="2819400"/>
            <a:ext cx="1630034" cy="347985"/>
          </a:xfrm>
          <a:prstGeom prst="rect">
            <a:avLst/>
          </a:prstGeom>
        </p:spPr>
      </p:pic>
    </p:spTree>
    <p:extLst>
      <p:ext uri="{BB962C8B-B14F-4D97-AF65-F5344CB8AC3E}">
        <p14:creationId xmlns:p14="http://schemas.microsoft.com/office/powerpoint/2010/main" val="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1" y="88449"/>
            <a:ext cx="7044502" cy="6693351"/>
          </a:xfrm>
          <a:prstGeom prst="rect">
            <a:avLst/>
          </a:prstGeom>
        </p:spPr>
      </p:pic>
    </p:spTree>
    <p:extLst>
      <p:ext uri="{BB962C8B-B14F-4D97-AF65-F5344CB8AC3E}">
        <p14:creationId xmlns:p14="http://schemas.microsoft.com/office/powerpoint/2010/main" val="20663816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047" y="814022"/>
            <a:ext cx="7563906" cy="52299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114800"/>
            <a:ext cx="1409897" cy="704948"/>
          </a:xfrm>
          <a:prstGeom prst="rect">
            <a:avLst/>
          </a:prstGeom>
          <a:ln w="38100">
            <a:solidFill>
              <a:schemeClr val="bg2">
                <a:lumMod val="50000"/>
              </a:schemeClr>
            </a:solidFill>
          </a:ln>
        </p:spPr>
      </p:pic>
    </p:spTree>
    <p:extLst>
      <p:ext uri="{BB962C8B-B14F-4D97-AF65-F5344CB8AC3E}">
        <p14:creationId xmlns:p14="http://schemas.microsoft.com/office/powerpoint/2010/main" val="40851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55666"/>
            <a:ext cx="8839200" cy="53617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884660"/>
            <a:ext cx="962159" cy="1105054"/>
          </a:xfrm>
          <a:prstGeom prst="rect">
            <a:avLst/>
          </a:prstGeom>
          <a:ln w="38100">
            <a:solidFill>
              <a:schemeClr val="bg2">
                <a:lumMod val="50000"/>
              </a:schemeClr>
            </a:solidFill>
          </a:ln>
        </p:spPr>
      </p:pic>
    </p:spTree>
    <p:extLst>
      <p:ext uri="{BB962C8B-B14F-4D97-AF65-F5344CB8AC3E}">
        <p14:creationId xmlns:p14="http://schemas.microsoft.com/office/powerpoint/2010/main" val="32624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10563"/>
            <a:ext cx="8951178" cy="45169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2438400"/>
            <a:ext cx="943107" cy="704948"/>
          </a:xfrm>
          <a:prstGeom prst="rect">
            <a:avLst/>
          </a:prstGeom>
          <a:ln w="38100">
            <a:solidFill>
              <a:schemeClr val="bg2">
                <a:lumMod val="50000"/>
              </a:schemeClr>
            </a:solidFill>
          </a:ln>
        </p:spPr>
      </p:pic>
    </p:spTree>
    <p:extLst>
      <p:ext uri="{BB962C8B-B14F-4D97-AF65-F5344CB8AC3E}">
        <p14:creationId xmlns:p14="http://schemas.microsoft.com/office/powerpoint/2010/main" val="78630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r>
              <a:rPr lang="en-US" sz="3600" dirty="0" smtClean="0"/>
              <a:t>We’re here to help you!</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599" y="853562"/>
            <a:ext cx="6096001" cy="58501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14800"/>
            <a:ext cx="2070417" cy="2668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4876800" y="4419600"/>
            <a:ext cx="1295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96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76200"/>
            <a:ext cx="7019021" cy="67042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007446"/>
            <a:ext cx="838317" cy="5772956"/>
          </a:xfrm>
          <a:prstGeom prst="rect">
            <a:avLst/>
          </a:prstGeom>
          <a:ln w="38100">
            <a:solidFill>
              <a:schemeClr val="bg2">
                <a:lumMod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075454"/>
            <a:ext cx="7249537" cy="704948"/>
          </a:xfrm>
          <a:prstGeom prst="rect">
            <a:avLst/>
          </a:prstGeom>
          <a:ln w="28575">
            <a:solidFill>
              <a:schemeClr val="bg2">
                <a:lumMod val="50000"/>
              </a:schemeClr>
            </a:solidFill>
          </a:ln>
        </p:spPr>
      </p:pic>
    </p:spTree>
    <p:extLst>
      <p:ext uri="{BB962C8B-B14F-4D97-AF65-F5344CB8AC3E}">
        <p14:creationId xmlns:p14="http://schemas.microsoft.com/office/powerpoint/2010/main" val="34375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6200"/>
            <a:ext cx="6705600" cy="6705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06" y="609600"/>
            <a:ext cx="8287907" cy="314369"/>
          </a:xfrm>
          <a:prstGeom prst="rect">
            <a:avLst/>
          </a:prstGeom>
          <a:ln w="28575">
            <a:solidFill>
              <a:schemeClr val="bg2">
                <a:lumMod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041" y="2514600"/>
            <a:ext cx="7236481" cy="1606229"/>
          </a:xfrm>
          <a:prstGeom prst="rect">
            <a:avLst/>
          </a:prstGeom>
          <a:ln w="38100">
            <a:solidFill>
              <a:schemeClr val="bg2">
                <a:lumMod val="50000"/>
              </a:schemeClr>
            </a:solidFill>
          </a:ln>
        </p:spPr>
      </p:pic>
    </p:spTree>
    <p:extLst>
      <p:ext uri="{BB962C8B-B14F-4D97-AF65-F5344CB8AC3E}">
        <p14:creationId xmlns:p14="http://schemas.microsoft.com/office/powerpoint/2010/main" val="223911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r>
              <a:rPr lang="en-US" dirty="0" smtClean="0"/>
              <a:t>Advanced Search Option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62000"/>
            <a:ext cx="6106593" cy="6019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606" y="2514600"/>
            <a:ext cx="4604804" cy="919546"/>
          </a:xfrm>
          <a:prstGeom prst="rect">
            <a:avLst/>
          </a:prstGeom>
          <a:ln w="28575">
            <a:solidFill>
              <a:schemeClr val="bg2">
                <a:lumMod val="50000"/>
              </a:schemeClr>
            </a:solidFill>
          </a:ln>
        </p:spPr>
      </p:pic>
      <p:sp>
        <p:nvSpPr>
          <p:cNvPr id="6" name="Up Arrow 5"/>
          <p:cNvSpPr/>
          <p:nvPr/>
        </p:nvSpPr>
        <p:spPr>
          <a:xfrm>
            <a:off x="4191000" y="3048000"/>
            <a:ext cx="304800" cy="1143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199"/>
            <a:ext cx="7586529" cy="66742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371600"/>
            <a:ext cx="7255011" cy="838200"/>
          </a:xfrm>
          <a:prstGeom prst="rect">
            <a:avLst/>
          </a:prstGeom>
          <a:ln w="28575">
            <a:solidFill>
              <a:schemeClr val="bg2">
                <a:lumMod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962" y="1475411"/>
            <a:ext cx="843238" cy="143967"/>
          </a:xfrm>
          <a:prstGeom prst="rect">
            <a:avLst/>
          </a:prstGeom>
        </p:spPr>
      </p:pic>
    </p:spTree>
    <p:extLst>
      <p:ext uri="{BB962C8B-B14F-4D97-AF65-F5344CB8AC3E}">
        <p14:creationId xmlns:p14="http://schemas.microsoft.com/office/powerpoint/2010/main" val="191651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8409136" cy="65975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438" y="228600"/>
            <a:ext cx="4038600" cy="1335662"/>
          </a:xfrm>
          <a:prstGeom prst="rect">
            <a:avLst/>
          </a:prstGeom>
          <a:ln w="28575">
            <a:solidFill>
              <a:schemeClr val="bg2">
                <a:lumMod val="5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439" y="734273"/>
            <a:ext cx="2585762" cy="324316"/>
          </a:xfrm>
          <a:prstGeom prst="rect">
            <a:avLst/>
          </a:prstGeom>
          <a:ln w="28575">
            <a:solidFill>
              <a:schemeClr val="bg2">
                <a:lumMod val="50000"/>
              </a:schemeClr>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3581400"/>
            <a:ext cx="4038600" cy="1369545"/>
          </a:xfrm>
          <a:prstGeom prst="rect">
            <a:avLst/>
          </a:prstGeom>
          <a:ln w="28575">
            <a:solidFill>
              <a:schemeClr val="bg2">
                <a:lumMod val="50000"/>
              </a:schemeClr>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950" y="4343400"/>
            <a:ext cx="1781424" cy="304843"/>
          </a:xfrm>
          <a:prstGeom prst="rect">
            <a:avLst/>
          </a:prstGeom>
          <a:ln w="28575">
            <a:solidFill>
              <a:schemeClr val="bg2">
                <a:lumMod val="50000"/>
              </a:schemeClr>
            </a:solidFill>
          </a:ln>
        </p:spPr>
      </p:pic>
      <p:sp>
        <p:nvSpPr>
          <p:cNvPr id="8" name="Left Arrow 7"/>
          <p:cNvSpPr/>
          <p:nvPr/>
        </p:nvSpPr>
        <p:spPr>
          <a:xfrm>
            <a:off x="2743200" y="5334000"/>
            <a:ext cx="1524000" cy="2743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75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62" y="76200"/>
            <a:ext cx="8006437" cy="66632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200400"/>
            <a:ext cx="7439575" cy="747560"/>
          </a:xfrm>
          <a:prstGeom prst="rect">
            <a:avLst/>
          </a:prstGeom>
          <a:ln w="28575">
            <a:solidFill>
              <a:schemeClr val="bg2">
                <a:lumMod val="50000"/>
              </a:schemeClr>
            </a:solidFill>
          </a:ln>
        </p:spPr>
      </p:pic>
    </p:spTree>
    <p:extLst>
      <p:ext uri="{BB962C8B-B14F-4D97-AF65-F5344CB8AC3E}">
        <p14:creationId xmlns:p14="http://schemas.microsoft.com/office/powerpoint/2010/main" val="134591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3"/>
          <p:cNvSpPr txBox="1">
            <a:spLocks noChangeArrowheads="1"/>
          </p:cNvSpPr>
          <p:nvPr/>
        </p:nvSpPr>
        <p:spPr bwMode="auto">
          <a:xfrm>
            <a:off x="547034" y="2426934"/>
            <a:ext cx="8049932" cy="143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base" hangingPunct="1">
              <a:lnSpc>
                <a:spcPct val="110000"/>
              </a:lnSpc>
              <a:spcBef>
                <a:spcPct val="0"/>
              </a:spcBef>
              <a:spcAft>
                <a:spcPts val="600"/>
              </a:spcAft>
            </a:pPr>
            <a:r>
              <a:rPr lang="en-US" sz="4000" b="1" dirty="0" smtClean="0">
                <a:solidFill>
                  <a:srgbClr val="000000"/>
                </a:solidFill>
                <a:latin typeface="Helvetica Neue"/>
                <a:cs typeface="Helvetica Neue"/>
              </a:rPr>
              <a:t>Information Resources for Speech Language Pathology</a:t>
            </a:r>
          </a:p>
        </p:txBody>
      </p:sp>
      <p:sp>
        <p:nvSpPr>
          <p:cNvPr id="16386" name="TextBox 4"/>
          <p:cNvSpPr txBox="1">
            <a:spLocks noChangeArrowheads="1"/>
          </p:cNvSpPr>
          <p:nvPr/>
        </p:nvSpPr>
        <p:spPr bwMode="auto">
          <a:xfrm>
            <a:off x="3200400" y="0"/>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base" hangingPunct="1">
              <a:spcBef>
                <a:spcPct val="0"/>
              </a:spcBef>
              <a:spcAft>
                <a:spcPct val="0"/>
              </a:spcAft>
            </a:pPr>
            <a:r>
              <a:rPr lang="en-US" sz="3600" b="1" smtClean="0">
                <a:solidFill>
                  <a:srgbClr val="FFFFFF"/>
                </a:solidFill>
                <a:latin typeface="Helvetica Neue" charset="0"/>
                <a:cs typeface="Helvetica Neue" charset="0"/>
              </a:rPr>
              <a:t>Welcome</a:t>
            </a:r>
          </a:p>
        </p:txBody>
      </p:sp>
      <p:sp>
        <p:nvSpPr>
          <p:cNvPr id="16387" name="TextBox 3"/>
          <p:cNvSpPr txBox="1">
            <a:spLocks noChangeArrowheads="1"/>
          </p:cNvSpPr>
          <p:nvPr/>
        </p:nvSpPr>
        <p:spPr bwMode="auto">
          <a:xfrm>
            <a:off x="8077200" y="6437313"/>
            <a:ext cx="990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base" hangingPunct="1">
              <a:spcBef>
                <a:spcPct val="0"/>
              </a:spcBef>
              <a:spcAft>
                <a:spcPct val="0"/>
              </a:spcAft>
              <a:defRPr/>
            </a:pPr>
            <a:r>
              <a:rPr lang="en-US" sz="1100" dirty="0" smtClean="0">
                <a:solidFill>
                  <a:prstClr val="black">
                    <a:lumMod val="65000"/>
                    <a:lumOff val="35000"/>
                  </a:prstClr>
                </a:solidFill>
                <a:latin typeface="Calibri" charset="0"/>
              </a:rPr>
              <a:t>Feb  2014</a:t>
            </a:r>
          </a:p>
        </p:txBody>
      </p:sp>
      <p:sp>
        <p:nvSpPr>
          <p:cNvPr id="16388" name="TextBox 4"/>
          <p:cNvSpPr txBox="1">
            <a:spLocks noChangeArrowheads="1"/>
          </p:cNvSpPr>
          <p:nvPr/>
        </p:nvSpPr>
        <p:spPr bwMode="auto">
          <a:xfrm>
            <a:off x="5364163" y="5570538"/>
            <a:ext cx="3187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1600" dirty="0" smtClean="0">
                <a:solidFill>
                  <a:srgbClr val="000000"/>
                </a:solidFill>
                <a:latin typeface="Helvetica Neue" charset="0"/>
                <a:cs typeface="Helvetica Neue" charset="0"/>
              </a:rPr>
              <a:t>Peggy Edwards, AMLS</a:t>
            </a:r>
          </a:p>
          <a:p>
            <a:pPr defTabSz="457200" eaLnBrk="1" fontAlgn="base" hangingPunct="1">
              <a:spcBef>
                <a:spcPct val="0"/>
              </a:spcBef>
              <a:spcAft>
                <a:spcPct val="0"/>
              </a:spcAft>
            </a:pPr>
            <a:r>
              <a:rPr lang="en-US" sz="1600" dirty="0" smtClean="0">
                <a:solidFill>
                  <a:srgbClr val="000000"/>
                </a:solidFill>
                <a:latin typeface="Helvetica Neue" charset="0"/>
                <a:cs typeface="Helvetica Neue" charset="0"/>
              </a:rPr>
              <a:t>TTUHSC - Preston Smith Library</a:t>
            </a:r>
          </a:p>
          <a:p>
            <a:pPr defTabSz="457200" eaLnBrk="1" fontAlgn="base" hangingPunct="1">
              <a:spcBef>
                <a:spcPct val="0"/>
              </a:spcBef>
              <a:spcAft>
                <a:spcPct val="0"/>
              </a:spcAft>
            </a:pPr>
            <a:r>
              <a:rPr lang="en-US" sz="1600" dirty="0" smtClean="0">
                <a:solidFill>
                  <a:srgbClr val="000000"/>
                </a:solidFill>
                <a:latin typeface="Helvetica Neue" charset="0"/>
                <a:cs typeface="Helvetica Neue" charset="0"/>
              </a:rPr>
              <a:t>Lubbock, Texas 79430</a:t>
            </a:r>
          </a:p>
        </p:txBody>
      </p:sp>
    </p:spTree>
    <p:extLst>
      <p:ext uri="{BB962C8B-B14F-4D97-AF65-F5344CB8AC3E}">
        <p14:creationId xmlns:p14="http://schemas.microsoft.com/office/powerpoint/2010/main" val="23409493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 name="Rectangle 3"/>
          <p:cNvSpPr/>
          <p:nvPr/>
        </p:nvSpPr>
        <p:spPr>
          <a:xfrm>
            <a:off x="433830" y="544304"/>
            <a:ext cx="8282252" cy="57743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defRPr/>
            </a:pPr>
            <a:r>
              <a:rPr lang="en-US" sz="3600" i="1" dirty="0" smtClean="0">
                <a:solidFill>
                  <a:prstClr val="white"/>
                </a:solidFill>
                <a:latin typeface="Times New Roman"/>
                <a:cs typeface="Times New Roman"/>
              </a:rPr>
              <a:t>Cochrane Database of Systematic Reviews</a:t>
            </a:r>
          </a:p>
          <a:p>
            <a:pPr algn="ctr">
              <a:lnSpc>
                <a:spcPct val="120000"/>
              </a:lnSpc>
              <a:defRPr/>
            </a:pPr>
            <a:r>
              <a:rPr lang="en-US" sz="3600" i="1" dirty="0" smtClean="0">
                <a:solidFill>
                  <a:prstClr val="white"/>
                </a:solidFill>
                <a:latin typeface="Times New Roman"/>
                <a:cs typeface="Times New Roman"/>
              </a:rPr>
              <a:t>and</a:t>
            </a:r>
          </a:p>
          <a:p>
            <a:pPr algn="ctr">
              <a:lnSpc>
                <a:spcPct val="120000"/>
              </a:lnSpc>
              <a:defRPr/>
            </a:pPr>
            <a:r>
              <a:rPr lang="en-US" sz="3600" i="1" dirty="0" smtClean="0">
                <a:solidFill>
                  <a:prstClr val="white"/>
                </a:solidFill>
                <a:latin typeface="Times New Roman"/>
                <a:cs typeface="Times New Roman"/>
              </a:rPr>
              <a:t>DARE: Database of Reviews of Effects</a:t>
            </a:r>
          </a:p>
          <a:p>
            <a:pPr algn="ctr">
              <a:lnSpc>
                <a:spcPct val="120000"/>
              </a:lnSpc>
              <a:defRPr/>
            </a:pPr>
            <a:r>
              <a:rPr lang="en-US" sz="3600" i="1" dirty="0" smtClean="0">
                <a:solidFill>
                  <a:prstClr val="white"/>
                </a:solidFill>
                <a:latin typeface="Times New Roman"/>
                <a:cs typeface="Times New Roman"/>
              </a:rPr>
              <a:t>via</a:t>
            </a:r>
          </a:p>
          <a:p>
            <a:pPr algn="ctr">
              <a:lnSpc>
                <a:spcPct val="120000"/>
              </a:lnSpc>
              <a:defRPr/>
            </a:pPr>
            <a:r>
              <a:rPr lang="en-US" sz="3600" i="1" dirty="0" smtClean="0">
                <a:solidFill>
                  <a:prstClr val="white"/>
                </a:solidFill>
                <a:latin typeface="Times New Roman"/>
                <a:cs typeface="Times New Roman"/>
              </a:rPr>
              <a:t>OVID</a:t>
            </a:r>
            <a:endParaRPr lang="en-US" sz="3600" i="1" dirty="0">
              <a:solidFill>
                <a:prstClr val="white"/>
              </a:solidFill>
              <a:latin typeface="Times New Roman"/>
              <a:cs typeface="Times New Roman"/>
            </a:endParaRPr>
          </a:p>
        </p:txBody>
      </p:sp>
    </p:spTree>
    <p:extLst>
      <p:ext uri="{BB962C8B-B14F-4D97-AF65-F5344CB8AC3E}">
        <p14:creationId xmlns:p14="http://schemas.microsoft.com/office/powerpoint/2010/main" val="1477156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114300">
                <a:solidFill>
                  <a:srgbClr val="000000"/>
                </a:solidFill>
                <a:miter lim="800000"/>
                <a:headEnd/>
                <a:tailEnd/>
              </a14:hiddenLine>
            </a:ext>
          </a:extLst>
        </p:spPr>
        <p:txBody>
          <a:bodyPr wrap="none" anchor="ctr"/>
          <a:lstStyle/>
          <a:p>
            <a:pPr algn="ctr"/>
            <a:endParaRPr lang="en-US" sz="500">
              <a:solidFill>
                <a:srgbClr val="00FFFF"/>
              </a:solidFill>
              <a:latin typeface="Book Antiqua" charset="0"/>
            </a:endParaRPr>
          </a:p>
          <a:p>
            <a:pPr algn="ctr"/>
            <a:endParaRPr lang="en-US" sz="500">
              <a:solidFill>
                <a:srgbClr val="00FFFF"/>
              </a:solidFill>
              <a:latin typeface="Book Antiqua" charset="0"/>
            </a:endParaRPr>
          </a:p>
          <a:p>
            <a:pPr algn="ctr"/>
            <a:endParaRPr lang="en-US" sz="500">
              <a:solidFill>
                <a:srgbClr val="00FFFF"/>
              </a:solidFill>
              <a:latin typeface="Book Antiqua" charset="0"/>
            </a:endParaRPr>
          </a:p>
          <a:p>
            <a:pPr algn="ctr"/>
            <a:endParaRPr lang="en-US" sz="500">
              <a:solidFill>
                <a:srgbClr val="00FFFF"/>
              </a:solidFill>
              <a:latin typeface="Book Antiqua" charset="0"/>
            </a:endParaRPr>
          </a:p>
          <a:p>
            <a:pPr algn="ctr"/>
            <a:endParaRPr lang="en-US" sz="500">
              <a:solidFill>
                <a:srgbClr val="00FFFF"/>
              </a:solidFill>
              <a:latin typeface="Book Antiqua" charset="0"/>
            </a:endParaRPr>
          </a:p>
          <a:p>
            <a:pPr algn="ctr">
              <a:lnSpc>
                <a:spcPct val="130000"/>
              </a:lnSpc>
              <a:spcAft>
                <a:spcPts val="600"/>
              </a:spcAft>
            </a:pPr>
            <a:r>
              <a:rPr lang="en-US" sz="4800">
                <a:solidFill>
                  <a:srgbClr val="FFFFFF"/>
                </a:solidFill>
                <a:latin typeface="Verdana" charset="0"/>
                <a:cs typeface="Verdana" charset="0"/>
              </a:rPr>
              <a:t>   </a:t>
            </a:r>
            <a:endParaRPr lang="en-US" sz="2800">
              <a:solidFill>
                <a:srgbClr val="FFFFFF"/>
              </a:solidFill>
              <a:latin typeface="Verdana" charset="0"/>
              <a:cs typeface="Verdana" charset="0"/>
            </a:endParaRPr>
          </a:p>
          <a:p>
            <a:pPr lvl="2" algn="ctr" eaLnBrk="1" hangingPunct="1"/>
            <a:endParaRPr lang="en-US" sz="2800">
              <a:solidFill>
                <a:srgbClr val="FFFFFF"/>
              </a:solidFill>
              <a:latin typeface="Verdana" charset="0"/>
              <a:cs typeface="Verdana" charset="0"/>
            </a:endParaRPr>
          </a:p>
          <a:p>
            <a:pPr lvl="2" algn="ctr" eaLnBrk="1" hangingPunct="1"/>
            <a:r>
              <a:rPr lang="en-US" sz="4400">
                <a:solidFill>
                  <a:srgbClr val="FFFFFF"/>
                </a:solidFill>
                <a:latin typeface="Verdana" charset="0"/>
                <a:cs typeface="Verdana" charset="0"/>
              </a:rPr>
              <a:t> </a:t>
            </a:r>
            <a:endParaRPr lang="en-US" sz="7200">
              <a:solidFill>
                <a:srgbClr val="00FFFF"/>
              </a:solidFill>
              <a:latin typeface="Verdana" charset="0"/>
              <a:cs typeface="Verdana" charset="0"/>
            </a:endParaRPr>
          </a:p>
          <a:p>
            <a:pPr algn="ctr"/>
            <a:endParaRPr lang="en-US">
              <a:solidFill>
                <a:srgbClr val="6600CC"/>
              </a:solidFill>
            </a:endParaRPr>
          </a:p>
        </p:txBody>
      </p:sp>
      <p:sp>
        <p:nvSpPr>
          <p:cNvPr id="5" name="Rectangle 4"/>
          <p:cNvSpPr/>
          <p:nvPr/>
        </p:nvSpPr>
        <p:spPr>
          <a:xfrm>
            <a:off x="1612900" y="296863"/>
            <a:ext cx="5934075" cy="6794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lnSpc>
                <a:spcPct val="70000"/>
              </a:lnSpc>
              <a:spcBef>
                <a:spcPts val="0"/>
              </a:spcBef>
              <a:spcAft>
                <a:spcPts val="0"/>
              </a:spcAft>
              <a:defRPr/>
            </a:pPr>
            <a:r>
              <a:rPr lang="en-US" sz="4000" i="1" dirty="0" smtClean="0">
                <a:solidFill>
                  <a:prstClr val="white"/>
                </a:solidFill>
                <a:latin typeface="Times New Roman"/>
                <a:cs typeface="Times New Roman"/>
              </a:rPr>
              <a:t>EBM Reviews via OVID</a:t>
            </a:r>
            <a:endParaRPr lang="en-US" sz="4000" i="1" dirty="0">
              <a:solidFill>
                <a:prstClr val="white"/>
              </a:solidFill>
              <a:latin typeface="Times New Roman"/>
              <a:cs typeface="Times New Roman"/>
            </a:endParaRPr>
          </a:p>
        </p:txBody>
      </p:sp>
      <p:grpSp>
        <p:nvGrpSpPr>
          <p:cNvPr id="6" name="Group 5"/>
          <p:cNvGrpSpPr/>
          <p:nvPr/>
        </p:nvGrpSpPr>
        <p:grpSpPr>
          <a:xfrm>
            <a:off x="352425" y="1208088"/>
            <a:ext cx="4627563" cy="5324475"/>
            <a:chOff x="352425" y="1208088"/>
            <a:chExt cx="4627563" cy="5324475"/>
          </a:xfrm>
        </p:grpSpPr>
        <p:pic>
          <p:nvPicPr>
            <p:cNvPr id="325640" name="Picture 5" descr="Screen Shot 2013-07-29 at 11.47.1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208088"/>
              <a:ext cx="4627563"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bwMode="auto">
            <a:xfrm>
              <a:off x="396875" y="1331913"/>
              <a:ext cx="3143250" cy="595312"/>
            </a:xfrm>
            <a:prstGeom prst="wedgeRoundRectCallout">
              <a:avLst>
                <a:gd name="adj1" fmla="val 5611"/>
                <a:gd name="adj2" fmla="val 46159"/>
                <a:gd name="adj3" fmla="val 16667"/>
              </a:avLst>
            </a:prstGeom>
            <a:solidFill>
              <a:schemeClr val="bg1"/>
            </a:solidFill>
            <a:ln w="3810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en-US" sz="1800" dirty="0" err="1">
                  <a:solidFill>
                    <a:prstClr val="black"/>
                  </a:solidFill>
                  <a:latin typeface="Verdana"/>
                  <a:cs typeface="Verdana"/>
                </a:rPr>
                <a:t>www.ttuhsc.edu</a:t>
              </a:r>
              <a:r>
                <a:rPr lang="en-US" sz="1800" dirty="0">
                  <a:solidFill>
                    <a:prstClr val="black"/>
                  </a:solidFill>
                  <a:latin typeface="Verdana"/>
                  <a:cs typeface="Verdana"/>
                </a:rPr>
                <a:t>/libraries</a:t>
              </a:r>
            </a:p>
          </p:txBody>
        </p:sp>
      </p:grpSp>
      <p:sp>
        <p:nvSpPr>
          <p:cNvPr id="11" name="Rounded Rectangular Callout 10"/>
          <p:cNvSpPr/>
          <p:nvPr/>
        </p:nvSpPr>
        <p:spPr>
          <a:xfrm>
            <a:off x="5678488" y="1219200"/>
            <a:ext cx="2751137" cy="1828800"/>
          </a:xfrm>
          <a:prstGeom prst="wedgeRoundRectCallout">
            <a:avLst>
              <a:gd name="adj1" fmla="val -102024"/>
              <a:gd name="adj2" fmla="val 28332"/>
              <a:gd name="adj3" fmla="val 16667"/>
            </a:avLst>
          </a:prstGeom>
          <a:solidFill>
            <a:srgbClr val="FFFFFF"/>
          </a:solidFill>
          <a:ln w="38100" cap="flat" cmpd="sng" algn="ctr">
            <a:solidFill>
              <a:srgbClr val="008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lnSpc>
                <a:spcPct val="110000"/>
              </a:lnSpc>
              <a:spcBef>
                <a:spcPts val="0"/>
              </a:spcBef>
              <a:spcAft>
                <a:spcPts val="1800"/>
              </a:spcAft>
              <a:defRPr/>
            </a:pPr>
            <a:r>
              <a:rPr lang="en-US" dirty="0">
                <a:solidFill>
                  <a:srgbClr val="000000"/>
                </a:solidFill>
                <a:latin typeface="Verdana" charset="0"/>
                <a:ea typeface="ＭＳ Ｐゴシック" charset="0"/>
                <a:cs typeface="Verdana" charset="0"/>
              </a:rPr>
              <a:t>M</a:t>
            </a:r>
            <a:r>
              <a:rPr lang="en-US" dirty="0" smtClean="0">
                <a:solidFill>
                  <a:srgbClr val="000000"/>
                </a:solidFill>
                <a:latin typeface="Verdana" charset="0"/>
                <a:ea typeface="ＭＳ Ｐゴシック" charset="0"/>
                <a:cs typeface="Verdana" charset="0"/>
              </a:rPr>
              <a:t>ouse </a:t>
            </a:r>
            <a:r>
              <a:rPr lang="en-US" dirty="0">
                <a:solidFill>
                  <a:srgbClr val="000000"/>
                </a:solidFill>
                <a:latin typeface="Verdana" charset="0"/>
                <a:ea typeface="ＭＳ Ｐゴシック" charset="0"/>
                <a:cs typeface="Verdana" charset="0"/>
              </a:rPr>
              <a:t>over Databases</a:t>
            </a:r>
          </a:p>
        </p:txBody>
      </p:sp>
      <p:grpSp>
        <p:nvGrpSpPr>
          <p:cNvPr id="13" name="Group 12"/>
          <p:cNvGrpSpPr/>
          <p:nvPr/>
        </p:nvGrpSpPr>
        <p:grpSpPr>
          <a:xfrm>
            <a:off x="2174802" y="2391546"/>
            <a:ext cx="6664398" cy="3263019"/>
            <a:chOff x="2174802" y="2391546"/>
            <a:chExt cx="6664398" cy="3263019"/>
          </a:xfrm>
        </p:grpSpPr>
        <p:pic>
          <p:nvPicPr>
            <p:cNvPr id="14" name="Picture 1" descr="Screen Shot 2013-07-29 at 3.31.4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4802" y="2391546"/>
              <a:ext cx="1484528" cy="3263019"/>
            </a:xfrm>
            <a:prstGeom prst="rect">
              <a:avLst/>
            </a:prstGeom>
            <a:noFill/>
            <a:ln w="1905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5678488" y="4116388"/>
              <a:ext cx="3160712" cy="1293812"/>
            </a:xfrm>
            <a:prstGeom prst="wedgeRoundRectCallout">
              <a:avLst>
                <a:gd name="adj1" fmla="val -145692"/>
                <a:gd name="adj2" fmla="val 10909"/>
                <a:gd name="adj3" fmla="val 16667"/>
              </a:avLst>
            </a:prstGeom>
            <a:solidFill>
              <a:srgbClr val="FFFFFF"/>
            </a:solidFill>
            <a:ln w="38100" cap="flat" cmpd="sng" algn="ctr">
              <a:solidFill>
                <a:srgbClr val="A7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lnSpc>
                  <a:spcPct val="120000"/>
                </a:lnSpc>
                <a:spcBef>
                  <a:spcPts val="0"/>
                </a:spcBef>
                <a:spcAft>
                  <a:spcPts val="3000"/>
                </a:spcAft>
                <a:defRPr/>
              </a:pPr>
              <a:r>
                <a:rPr lang="en-US" sz="2800" dirty="0" smtClean="0">
                  <a:solidFill>
                    <a:srgbClr val="000000"/>
                  </a:solidFill>
                  <a:latin typeface="Verdana" charset="0"/>
                  <a:ea typeface="ＭＳ Ｐゴシック" charset="0"/>
                  <a:cs typeface="Verdana" charset="0"/>
                </a:rPr>
                <a:t>and click OVID</a:t>
              </a:r>
              <a:endParaRPr lang="en-US" sz="2800" dirty="0">
                <a:solidFill>
                  <a:srgbClr val="000000"/>
                </a:solidFill>
                <a:latin typeface="Verdana" charset="0"/>
                <a:ea typeface="ＭＳ Ｐゴシック" charset="0"/>
                <a:cs typeface="Verdana" charset="0"/>
              </a:endParaRPr>
            </a:p>
          </p:txBody>
        </p:sp>
      </p:grpSp>
    </p:spTree>
    <p:extLst>
      <p:ext uri="{BB962C8B-B14F-4D97-AF65-F5344CB8AC3E}">
        <p14:creationId xmlns:p14="http://schemas.microsoft.com/office/powerpoint/2010/main" val="1770398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grpSp>
        <p:nvGrpSpPr>
          <p:cNvPr id="11" name="Group 10"/>
          <p:cNvGrpSpPr/>
          <p:nvPr/>
        </p:nvGrpSpPr>
        <p:grpSpPr>
          <a:xfrm>
            <a:off x="397764" y="1080674"/>
            <a:ext cx="8348472" cy="5535303"/>
            <a:chOff x="397764" y="1151666"/>
            <a:chExt cx="8348472" cy="5535303"/>
          </a:xfrm>
        </p:grpSpPr>
        <p:pic>
          <p:nvPicPr>
            <p:cNvPr id="2" name="Picture 1" descr="Screen Shot 2014-02-13 at 5.28.25 PM.png"/>
            <p:cNvPicPr>
              <a:picLocks noChangeAspect="1"/>
            </p:cNvPicPr>
            <p:nvPr/>
          </p:nvPicPr>
          <p:blipFill rotWithShape="1">
            <a:blip r:embed="rId3">
              <a:extLst>
                <a:ext uri="{28A0092B-C50C-407E-A947-70E740481C1C}">
                  <a14:useLocalDpi xmlns:a14="http://schemas.microsoft.com/office/drawing/2010/main" val="0"/>
                </a:ext>
              </a:extLst>
            </a:blip>
            <a:srcRect b="13336"/>
            <a:stretch/>
          </p:blipFill>
          <p:spPr>
            <a:xfrm>
              <a:off x="397764" y="1151666"/>
              <a:ext cx="8348472" cy="5535303"/>
            </a:xfrm>
            <a:prstGeom prst="rect">
              <a:avLst/>
            </a:prstGeom>
          </p:spPr>
        </p:pic>
        <p:sp>
          <p:nvSpPr>
            <p:cNvPr id="3" name="Rectangle 2"/>
            <p:cNvSpPr/>
            <p:nvPr/>
          </p:nvSpPr>
          <p:spPr>
            <a:xfrm>
              <a:off x="410166" y="1222706"/>
              <a:ext cx="8296629" cy="1048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Rectangle 11"/>
          <p:cNvSpPr/>
          <p:nvPr/>
        </p:nvSpPr>
        <p:spPr>
          <a:xfrm>
            <a:off x="1541072" y="4599596"/>
            <a:ext cx="4318483" cy="567965"/>
          </a:xfrm>
          <a:prstGeom prst="rect">
            <a:avLst/>
          </a:prstGeom>
          <a:noFill/>
          <a:ln w="5715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endParaRPr lang="en-US" sz="1200" dirty="0">
              <a:solidFill>
                <a:srgbClr val="000000"/>
              </a:solidFill>
              <a:latin typeface="Calibri" charset="0"/>
              <a:ea typeface="ＭＳ Ｐゴシック" charset="0"/>
              <a:cs typeface="ＭＳ Ｐゴシック" charset="0"/>
            </a:endParaRPr>
          </a:p>
        </p:txBody>
      </p:sp>
      <p:sp>
        <p:nvSpPr>
          <p:cNvPr id="13" name="Rectangle 12"/>
          <p:cNvSpPr>
            <a:spLocks noChangeAspect="1"/>
          </p:cNvSpPr>
          <p:nvPr/>
        </p:nvSpPr>
        <p:spPr>
          <a:xfrm>
            <a:off x="1616290" y="4615678"/>
            <a:ext cx="252855" cy="233299"/>
          </a:xfrm>
          <a:prstGeom prst="rect">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r>
              <a:rPr lang="en-US" sz="1200">
                <a:solidFill>
                  <a:srgbClr val="000000"/>
                </a:solidFill>
                <a:latin typeface="Zapf Dingbats" charset="0"/>
                <a:ea typeface="ＭＳ Ｐゴシック" charset="0"/>
                <a:cs typeface="Zapf Dingbats" charset="0"/>
                <a:sym typeface="Zapf Dingbats" charset="0"/>
              </a:rPr>
              <a:t>✔</a:t>
            </a:r>
            <a:endParaRPr lang="en-US" sz="1200">
              <a:solidFill>
                <a:srgbClr val="000000"/>
              </a:solidFill>
              <a:latin typeface="Calibri" charset="0"/>
              <a:ea typeface="ＭＳ Ｐゴシック" charset="0"/>
              <a:cs typeface="ＭＳ Ｐゴシック" charset="0"/>
            </a:endParaRPr>
          </a:p>
        </p:txBody>
      </p:sp>
      <p:sp>
        <p:nvSpPr>
          <p:cNvPr id="14" name="Rectangle 13"/>
          <p:cNvSpPr>
            <a:spLocks noChangeAspect="1"/>
          </p:cNvSpPr>
          <p:nvPr/>
        </p:nvSpPr>
        <p:spPr>
          <a:xfrm>
            <a:off x="1614103" y="4888648"/>
            <a:ext cx="252855" cy="233299"/>
          </a:xfrm>
          <a:prstGeom prst="rect">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r>
              <a:rPr lang="en-US" sz="1200">
                <a:solidFill>
                  <a:srgbClr val="000000"/>
                </a:solidFill>
                <a:latin typeface="Zapf Dingbats" charset="0"/>
                <a:ea typeface="ＭＳ Ｐゴシック" charset="0"/>
                <a:cs typeface="Zapf Dingbats" charset="0"/>
                <a:sym typeface="Zapf Dingbats" charset="0"/>
              </a:rPr>
              <a:t>✔</a:t>
            </a:r>
            <a:endParaRPr lang="en-US" sz="1200">
              <a:solidFill>
                <a:srgbClr val="000000"/>
              </a:solidFill>
              <a:latin typeface="Calibri" charset="0"/>
              <a:ea typeface="ＭＳ Ｐゴシック" charset="0"/>
              <a:cs typeface="ＭＳ Ｐゴシック" charset="0"/>
            </a:endParaRPr>
          </a:p>
        </p:txBody>
      </p:sp>
      <p:grpSp>
        <p:nvGrpSpPr>
          <p:cNvPr id="16" name="Group 15"/>
          <p:cNvGrpSpPr/>
          <p:nvPr/>
        </p:nvGrpSpPr>
        <p:grpSpPr>
          <a:xfrm>
            <a:off x="609600" y="346615"/>
            <a:ext cx="7924800" cy="1634853"/>
            <a:chOff x="609600" y="685799"/>
            <a:chExt cx="7924800" cy="1634853"/>
          </a:xfrm>
        </p:grpSpPr>
        <p:sp>
          <p:nvSpPr>
            <p:cNvPr id="17" name="Rectangle 5"/>
            <p:cNvSpPr>
              <a:spLocks noChangeArrowheads="1"/>
            </p:cNvSpPr>
            <p:nvPr/>
          </p:nvSpPr>
          <p:spPr bwMode="auto">
            <a:xfrm>
              <a:off x="609600" y="685799"/>
              <a:ext cx="7924800" cy="1634853"/>
            </a:xfrm>
            <a:prstGeom prst="rect">
              <a:avLst/>
            </a:prstGeom>
            <a:solidFill>
              <a:schemeClr val="bg1"/>
            </a:solidFill>
            <a:ln w="76200">
              <a:solidFill>
                <a:srgbClr val="3B9DFD"/>
              </a:solidFill>
              <a:miter lim="800000"/>
              <a:headEnd/>
              <a:tailEnd/>
            </a:ln>
          </p:spPr>
          <p:txBody>
            <a:bodyPr wrap="none" anchor="ctr"/>
            <a:lstStyle/>
            <a:p>
              <a:pPr algn="ctr">
                <a:lnSpc>
                  <a:spcPct val="130000"/>
                </a:lnSpc>
              </a:pPr>
              <a:r>
                <a:rPr lang="en-US" sz="2000" dirty="0" smtClean="0">
                  <a:solidFill>
                    <a:srgbClr val="000000"/>
                  </a:solidFill>
                  <a:latin typeface="Verdana" charset="0"/>
                </a:rPr>
                <a:t>Select Cochrane Database of Systematic Reviews and</a:t>
              </a:r>
            </a:p>
            <a:p>
              <a:pPr algn="ctr">
                <a:lnSpc>
                  <a:spcPct val="130000"/>
                </a:lnSpc>
              </a:pPr>
              <a:r>
                <a:rPr lang="en-US" sz="2000" dirty="0" smtClean="0">
                  <a:solidFill>
                    <a:srgbClr val="000000"/>
                  </a:solidFill>
                  <a:latin typeface="Verdana" charset="0"/>
                </a:rPr>
                <a:t>DARE: Database of Abstracts of Reviews of Effects</a:t>
              </a:r>
              <a:endParaRPr lang="en-US" sz="2000" dirty="0">
                <a:solidFill>
                  <a:srgbClr val="000000"/>
                </a:solidFill>
                <a:latin typeface="Verdana" charset="0"/>
              </a:endParaRPr>
            </a:p>
          </p:txBody>
        </p:sp>
        <p:sp>
          <p:nvSpPr>
            <p:cNvPr id="18" name="Rectangle 6"/>
            <p:cNvSpPr>
              <a:spLocks noChangeArrowheads="1"/>
            </p:cNvSpPr>
            <p:nvPr/>
          </p:nvSpPr>
          <p:spPr bwMode="auto">
            <a:xfrm>
              <a:off x="759469" y="833610"/>
              <a:ext cx="7619999" cy="1323452"/>
            </a:xfrm>
            <a:prstGeom prst="rect">
              <a:avLst/>
            </a:prstGeom>
            <a:noFill/>
            <a:ln w="38100">
              <a:solidFill>
                <a:srgbClr val="AAD28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28937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4/3*#ppt_w"/>
                                          </p:val>
                                        </p:tav>
                                        <p:tav tm="100000">
                                          <p:val>
                                            <p:strVal val="#ppt_w"/>
                                          </p:val>
                                        </p:tav>
                                      </p:tavLst>
                                    </p:anim>
                                    <p:anim calcmode="lin" valueType="num">
                                      <p:cBhvr>
                                        <p:cTn id="12" dur="500" fill="hold"/>
                                        <p:tgtEl>
                                          <p:spTgt spid="13"/>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strVal val="4/3*#ppt_w"/>
                                          </p:val>
                                        </p:tav>
                                        <p:tav tm="100000">
                                          <p:val>
                                            <p:strVal val="#ppt_w"/>
                                          </p:val>
                                        </p:tav>
                                      </p:tavLst>
                                    </p:anim>
                                    <p:anim calcmode="lin" valueType="num">
                                      <p:cBhvr>
                                        <p:cTn id="16" dur="500" fill="hold"/>
                                        <p:tgtEl>
                                          <p:spTgt spid="1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85301"/>
            <a:ext cx="7648713" cy="4797829"/>
          </a:xfrm>
          <a:prstGeom prst="rect">
            <a:avLst/>
          </a:prstGeom>
          <a:ln w="28575">
            <a:noFill/>
          </a:ln>
        </p:spPr>
      </p:pic>
    </p:spTree>
    <p:extLst>
      <p:ext uri="{BB962C8B-B14F-4D97-AF65-F5344CB8AC3E}">
        <p14:creationId xmlns:p14="http://schemas.microsoft.com/office/powerpoint/2010/main" val="1099071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4-02-13 at 5.2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88" y="369489"/>
            <a:ext cx="8070850" cy="5598414"/>
          </a:xfrm>
          <a:prstGeom prst="rect">
            <a:avLst/>
          </a:prstGeom>
          <a:ln w="38100" cmpd="sng">
            <a:solidFill>
              <a:srgbClr val="4F81BD"/>
            </a:solidFill>
          </a:ln>
        </p:spPr>
      </p:pic>
      <p:grpSp>
        <p:nvGrpSpPr>
          <p:cNvPr id="7" name="Group 14"/>
          <p:cNvGrpSpPr>
            <a:grpSpLocks/>
          </p:cNvGrpSpPr>
          <p:nvPr/>
        </p:nvGrpSpPr>
        <p:grpSpPr bwMode="auto">
          <a:xfrm>
            <a:off x="4953000" y="512264"/>
            <a:ext cx="3429000" cy="1295400"/>
            <a:chOff x="5105400" y="685800"/>
            <a:chExt cx="3429000" cy="1295400"/>
          </a:xfrm>
        </p:grpSpPr>
        <p:sp>
          <p:nvSpPr>
            <p:cNvPr id="8" name="AutoShape 18"/>
            <p:cNvSpPr>
              <a:spLocks noChangeArrowheads="1"/>
            </p:cNvSpPr>
            <p:nvPr/>
          </p:nvSpPr>
          <p:spPr bwMode="auto">
            <a:xfrm>
              <a:off x="5105400" y="685800"/>
              <a:ext cx="3429000" cy="1295400"/>
            </a:xfrm>
            <a:prstGeom prst="roundRect">
              <a:avLst>
                <a:gd name="adj" fmla="val 16667"/>
              </a:avLst>
            </a:prstGeom>
            <a:solidFill>
              <a:schemeClr val="bg1"/>
            </a:solidFill>
            <a:ln w="76200">
              <a:solidFill>
                <a:srgbClr val="2E78C3"/>
              </a:solidFill>
              <a:round/>
              <a:headEnd/>
              <a:tailEnd/>
            </a:ln>
          </p:spPr>
          <p:txBody>
            <a:bodyPr wrap="none" anchor="ctr"/>
            <a:lstStyle/>
            <a:p>
              <a:pPr algn="ctr"/>
              <a:endParaRPr lang="en-US"/>
            </a:p>
          </p:txBody>
        </p:sp>
        <p:sp>
          <p:nvSpPr>
            <p:cNvPr id="9" name="AutoShape 19"/>
            <p:cNvSpPr>
              <a:spLocks noChangeArrowheads="1"/>
            </p:cNvSpPr>
            <p:nvPr/>
          </p:nvSpPr>
          <p:spPr bwMode="auto">
            <a:xfrm>
              <a:off x="5257800" y="838200"/>
              <a:ext cx="3124200" cy="990600"/>
            </a:xfrm>
            <a:prstGeom prst="roundRect">
              <a:avLst>
                <a:gd name="adj" fmla="val 16667"/>
              </a:avLst>
            </a:prstGeom>
            <a:noFill/>
            <a:ln w="28575">
              <a:solidFill>
                <a:srgbClr val="BBE69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10" name="WordArt 20"/>
            <p:cNvSpPr>
              <a:spLocks noChangeArrowheads="1" noChangeShapeType="1" noTextEdit="1"/>
            </p:cNvSpPr>
            <p:nvPr/>
          </p:nvSpPr>
          <p:spPr bwMode="auto">
            <a:xfrm>
              <a:off x="5537200" y="1044982"/>
              <a:ext cx="2616200" cy="555218"/>
            </a:xfrm>
            <a:prstGeom prst="rect">
              <a:avLst/>
            </a:prstGeom>
          </p:spPr>
          <p:txBody>
            <a:bodyPr wrap="none" fromWordArt="1">
              <a:prstTxWarp prst="textPlain">
                <a:avLst>
                  <a:gd name="adj" fmla="val 50000"/>
                </a:avLst>
              </a:prstTxWarp>
            </a:bodyPr>
            <a:lstStyle/>
            <a:p>
              <a:pPr algn="ctr"/>
              <a:r>
                <a:rPr lang="en-US" sz="4000" b="1" kern="10">
                  <a:ln w="9525">
                    <a:solidFill>
                      <a:srgbClr val="00557F"/>
                    </a:solidFill>
                    <a:round/>
                    <a:headEnd/>
                    <a:tailEnd/>
                  </a:ln>
                  <a:gradFill rotWithShape="1">
                    <a:gsLst>
                      <a:gs pos="0">
                        <a:srgbClr val="DCEEC9"/>
                      </a:gs>
                      <a:gs pos="100000">
                        <a:srgbClr val="63C8FB"/>
                      </a:gs>
                    </a:gsLst>
                    <a:lin ang="5400000" scaled="1"/>
                  </a:gradFill>
                  <a:effectLst>
                    <a:outerShdw blurRad="63500" dist="38099" dir="2700000" algn="ctr" rotWithShape="0">
                      <a:srgbClr val="C0C0C0">
                        <a:alpha val="74997"/>
                      </a:srgbClr>
                    </a:outerShdw>
                  </a:effectLst>
                  <a:latin typeface="Times"/>
                  <a:ea typeface="Times"/>
                  <a:cs typeface="Times"/>
                </a:rPr>
                <a:t>Click Search</a:t>
              </a:r>
            </a:p>
          </p:txBody>
        </p:sp>
      </p:grpSp>
      <p:sp>
        <p:nvSpPr>
          <p:cNvPr id="12" name="AutoShape 16"/>
          <p:cNvSpPr>
            <a:spLocks noChangeArrowheads="1"/>
          </p:cNvSpPr>
          <p:nvPr/>
        </p:nvSpPr>
        <p:spPr bwMode="auto">
          <a:xfrm rot="16796280">
            <a:off x="4692009" y="2427079"/>
            <a:ext cx="2196634" cy="381000"/>
          </a:xfrm>
          <a:prstGeom prst="leftArrow">
            <a:avLst>
              <a:gd name="adj1" fmla="val 58019"/>
              <a:gd name="adj2" fmla="val 76222"/>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grpSp>
        <p:nvGrpSpPr>
          <p:cNvPr id="17" name="Group 16"/>
          <p:cNvGrpSpPr/>
          <p:nvPr/>
        </p:nvGrpSpPr>
        <p:grpSpPr>
          <a:xfrm>
            <a:off x="1615976" y="4506216"/>
            <a:ext cx="5987920" cy="1955800"/>
            <a:chOff x="1615976" y="4482552"/>
            <a:chExt cx="5987920" cy="1955800"/>
          </a:xfrm>
        </p:grpSpPr>
        <p:sp>
          <p:nvSpPr>
            <p:cNvPr id="4" name="Rectangle 7"/>
            <p:cNvSpPr>
              <a:spLocks noChangeArrowheads="1"/>
            </p:cNvSpPr>
            <p:nvPr/>
          </p:nvSpPr>
          <p:spPr bwMode="auto">
            <a:xfrm>
              <a:off x="1615976" y="4482552"/>
              <a:ext cx="5987920" cy="1955800"/>
            </a:xfrm>
            <a:prstGeom prst="rect">
              <a:avLst/>
            </a:prstGeom>
            <a:solidFill>
              <a:schemeClr val="bg1"/>
            </a:solidFill>
            <a:ln w="76200">
              <a:solidFill>
                <a:srgbClr val="2E78C3"/>
              </a:solidFill>
              <a:miter lim="800000"/>
              <a:headEnd/>
              <a:tailEnd/>
            </a:ln>
          </p:spPr>
          <p:txBody>
            <a:bodyPr wrap="none" anchor="ctr"/>
            <a:lstStyle/>
            <a:p>
              <a:pPr>
                <a:lnSpc>
                  <a:spcPct val="140000"/>
                </a:lnSpc>
              </a:pPr>
              <a:r>
                <a:rPr lang="en-US" sz="3200" dirty="0">
                  <a:solidFill>
                    <a:schemeClr val="bg1"/>
                  </a:solidFill>
                  <a:latin typeface="Verdana" charset="0"/>
                </a:rPr>
                <a:t>	</a:t>
              </a:r>
              <a:endParaRPr lang="en-US" dirty="0">
                <a:solidFill>
                  <a:srgbClr val="000000"/>
                </a:solidFill>
                <a:latin typeface="Verdana" charset="0"/>
              </a:endParaRPr>
            </a:p>
          </p:txBody>
        </p:sp>
        <p:grpSp>
          <p:nvGrpSpPr>
            <p:cNvPr id="14" name="Group 13"/>
            <p:cNvGrpSpPr/>
            <p:nvPr/>
          </p:nvGrpSpPr>
          <p:grpSpPr>
            <a:xfrm>
              <a:off x="1752600" y="4625328"/>
              <a:ext cx="5712613" cy="1676400"/>
              <a:chOff x="1752600" y="4601664"/>
              <a:chExt cx="5712613" cy="1676400"/>
            </a:xfrm>
          </p:grpSpPr>
          <p:sp>
            <p:nvSpPr>
              <p:cNvPr id="6" name="Rectangle 9"/>
              <p:cNvSpPr>
                <a:spLocks noChangeArrowheads="1"/>
              </p:cNvSpPr>
              <p:nvPr/>
            </p:nvSpPr>
            <p:spPr bwMode="auto">
              <a:xfrm>
                <a:off x="1752600" y="4601664"/>
                <a:ext cx="5712613" cy="1676400"/>
              </a:xfrm>
              <a:prstGeom prst="rect">
                <a:avLst/>
              </a:prstGeom>
              <a:noFill/>
              <a:ln w="38100">
                <a:solidFill>
                  <a:srgbClr val="BBE69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Rectangle 2"/>
              <p:cNvSpPr/>
              <p:nvPr/>
            </p:nvSpPr>
            <p:spPr>
              <a:xfrm>
                <a:off x="2397336" y="4840320"/>
                <a:ext cx="1222618" cy="60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2800" dirty="0">
                    <a:solidFill>
                      <a:srgbClr val="000000"/>
                    </a:solidFill>
                    <a:latin typeface="Verdana" charset="0"/>
                  </a:rPr>
                  <a:t>Enter</a:t>
                </a:r>
              </a:p>
            </p:txBody>
          </p:sp>
          <p:sp>
            <p:nvSpPr>
              <p:cNvPr id="13" name="Rectangle 12"/>
              <p:cNvSpPr/>
              <p:nvPr/>
            </p:nvSpPr>
            <p:spPr>
              <a:xfrm>
                <a:off x="2349981" y="5639628"/>
                <a:ext cx="4519744" cy="4672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800" dirty="0" smtClean="0">
                    <a:solidFill>
                      <a:srgbClr val="000000"/>
                    </a:solidFill>
                    <a:latin typeface="Verdana" charset="0"/>
                  </a:rPr>
                  <a:t>first </a:t>
                </a:r>
                <a:r>
                  <a:rPr lang="en-US" sz="2800" dirty="0">
                    <a:solidFill>
                      <a:srgbClr val="000000"/>
                    </a:solidFill>
                    <a:latin typeface="Verdana" charset="0"/>
                  </a:rPr>
                  <a:t>keyword search.</a:t>
                </a:r>
              </a:p>
            </p:txBody>
          </p:sp>
          <p:sp>
            <p:nvSpPr>
              <p:cNvPr id="15" name="Rectangle 14"/>
              <p:cNvSpPr/>
              <p:nvPr/>
            </p:nvSpPr>
            <p:spPr>
              <a:xfrm>
                <a:off x="5368380" y="4840320"/>
                <a:ext cx="1554720" cy="61165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800" dirty="0">
                    <a:solidFill>
                      <a:srgbClr val="000000"/>
                    </a:solidFill>
                    <a:latin typeface="Verdana" charset="0"/>
                  </a:rPr>
                  <a:t>as </a:t>
                </a:r>
                <a:r>
                  <a:rPr lang="en-US" sz="2800" dirty="0" smtClean="0">
                    <a:solidFill>
                      <a:srgbClr val="000000"/>
                    </a:solidFill>
                    <a:latin typeface="Verdana" charset="0"/>
                  </a:rPr>
                  <a:t>the</a:t>
                </a:r>
                <a:endParaRPr lang="en-US" sz="2800" dirty="0">
                  <a:solidFill>
                    <a:srgbClr val="000000"/>
                  </a:solidFill>
                  <a:latin typeface="Verdana" charset="0"/>
                </a:endParaRPr>
              </a:p>
            </p:txBody>
          </p:sp>
          <p:sp>
            <p:nvSpPr>
              <p:cNvPr id="16" name="AutoShape 8"/>
              <p:cNvSpPr>
                <a:spLocks noChangeArrowheads="1"/>
              </p:cNvSpPr>
              <p:nvPr/>
            </p:nvSpPr>
            <p:spPr bwMode="auto">
              <a:xfrm>
                <a:off x="3663308" y="4903783"/>
                <a:ext cx="1703777" cy="523457"/>
              </a:xfrm>
              <a:prstGeom prst="roundRect">
                <a:avLst>
                  <a:gd name="adj" fmla="val 16667"/>
                </a:avLst>
              </a:prstGeom>
              <a:solidFill>
                <a:schemeClr val="bg1"/>
              </a:solidFill>
              <a:ln w="57150">
                <a:solidFill>
                  <a:srgbClr val="8FAFC6"/>
                </a:solidFill>
                <a:round/>
                <a:headEnd/>
                <a:tailEnd/>
              </a:ln>
            </p:spPr>
            <p:txBody>
              <a:bodyPr wrap="none" anchor="ctr"/>
              <a:lstStyle/>
              <a:p>
                <a:pPr algn="ctr"/>
                <a:r>
                  <a:rPr lang="en-US" sz="2400" dirty="0" smtClean="0">
                    <a:latin typeface="Verdana" charset="0"/>
                  </a:rPr>
                  <a:t>speech</a:t>
                </a:r>
                <a:endParaRPr lang="en-US" sz="2400" dirty="0">
                  <a:latin typeface="Verdana" charset="0"/>
                </a:endParaRPr>
              </a:p>
            </p:txBody>
          </p:sp>
        </p:grpSp>
      </p:grpSp>
      <p:sp>
        <p:nvSpPr>
          <p:cNvPr id="19" name="AutoShape 16"/>
          <p:cNvSpPr>
            <a:spLocks noChangeArrowheads="1"/>
          </p:cNvSpPr>
          <p:nvPr/>
        </p:nvSpPr>
        <p:spPr bwMode="auto">
          <a:xfrm rot="2030732">
            <a:off x="2345788" y="4134192"/>
            <a:ext cx="1656968" cy="344915"/>
          </a:xfrm>
          <a:prstGeom prst="leftArrow">
            <a:avLst>
              <a:gd name="adj1" fmla="val 58019"/>
              <a:gd name="adj2" fmla="val 84553"/>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spTree>
    <p:extLst>
      <p:ext uri="{BB962C8B-B14F-4D97-AF65-F5344CB8AC3E}">
        <p14:creationId xmlns:p14="http://schemas.microsoft.com/office/powerpoint/2010/main" val="4001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accel="50000" decel="5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4-02-13 at 5.3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31" y="384082"/>
            <a:ext cx="8398764" cy="5163312"/>
          </a:xfrm>
          <a:prstGeom prst="rect">
            <a:avLst/>
          </a:prstGeom>
        </p:spPr>
      </p:pic>
      <p:grpSp>
        <p:nvGrpSpPr>
          <p:cNvPr id="4" name="Group 2"/>
          <p:cNvGrpSpPr>
            <a:grpSpLocks/>
          </p:cNvGrpSpPr>
          <p:nvPr/>
        </p:nvGrpSpPr>
        <p:grpSpPr bwMode="auto">
          <a:xfrm>
            <a:off x="304800" y="4813696"/>
            <a:ext cx="4572000" cy="1752600"/>
            <a:chOff x="304800" y="4876800"/>
            <a:chExt cx="4572000" cy="1752600"/>
          </a:xfrm>
        </p:grpSpPr>
        <p:sp>
          <p:nvSpPr>
            <p:cNvPr id="5" name="Rectangle 7"/>
            <p:cNvSpPr>
              <a:spLocks noChangeArrowheads="1"/>
            </p:cNvSpPr>
            <p:nvPr/>
          </p:nvSpPr>
          <p:spPr bwMode="auto">
            <a:xfrm>
              <a:off x="304800" y="4876800"/>
              <a:ext cx="4572000" cy="1752600"/>
            </a:xfrm>
            <a:prstGeom prst="rect">
              <a:avLst/>
            </a:prstGeom>
            <a:solidFill>
              <a:schemeClr val="bg1"/>
            </a:solidFill>
            <a:ln w="76200">
              <a:solidFill>
                <a:srgbClr val="2E78C3"/>
              </a:solidFill>
              <a:miter lim="800000"/>
              <a:headEnd/>
              <a:tailEnd/>
            </a:ln>
          </p:spPr>
          <p:txBody>
            <a:bodyPr wrap="none" anchor="ctr"/>
            <a:lstStyle/>
            <a:p>
              <a:pPr algn="ctr">
                <a:lnSpc>
                  <a:spcPct val="120000"/>
                </a:lnSpc>
              </a:pPr>
              <a:r>
                <a:rPr lang="en-US" sz="3200">
                  <a:solidFill>
                    <a:srgbClr val="000000"/>
                  </a:solidFill>
                  <a:latin typeface="Verdana" charset="0"/>
                </a:rPr>
                <a:t>Results in the </a:t>
              </a:r>
            </a:p>
            <a:p>
              <a:pPr algn="ctr">
                <a:lnSpc>
                  <a:spcPct val="120000"/>
                </a:lnSpc>
              </a:pPr>
              <a:r>
                <a:rPr lang="en-US" sz="3200">
                  <a:solidFill>
                    <a:srgbClr val="000000"/>
                  </a:solidFill>
                  <a:latin typeface="Verdana" charset="0"/>
                </a:rPr>
                <a:t>first search set.</a:t>
              </a:r>
              <a:endParaRPr lang="en-US">
                <a:solidFill>
                  <a:srgbClr val="000000"/>
                </a:solidFill>
                <a:latin typeface="Verdana" charset="0"/>
              </a:endParaRPr>
            </a:p>
          </p:txBody>
        </p:sp>
        <p:sp>
          <p:nvSpPr>
            <p:cNvPr id="6" name="Rectangle 8"/>
            <p:cNvSpPr>
              <a:spLocks noChangeArrowheads="1"/>
            </p:cNvSpPr>
            <p:nvPr/>
          </p:nvSpPr>
          <p:spPr bwMode="auto">
            <a:xfrm>
              <a:off x="457200" y="5029200"/>
              <a:ext cx="4267200" cy="1463675"/>
            </a:xfrm>
            <a:prstGeom prst="rect">
              <a:avLst/>
            </a:prstGeom>
            <a:noFill/>
            <a:ln w="38100">
              <a:solidFill>
                <a:srgbClr val="5CB42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 name="AutoShape 16"/>
          <p:cNvSpPr>
            <a:spLocks noChangeArrowheads="1"/>
          </p:cNvSpPr>
          <p:nvPr/>
        </p:nvSpPr>
        <p:spPr bwMode="auto">
          <a:xfrm rot="6975823">
            <a:off x="3320662" y="3617527"/>
            <a:ext cx="3149164" cy="420688"/>
          </a:xfrm>
          <a:prstGeom prst="leftArrow">
            <a:avLst>
              <a:gd name="adj1" fmla="val 58019"/>
              <a:gd name="adj2" fmla="val 111440"/>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sp>
        <p:nvSpPr>
          <p:cNvPr id="8" name="Rounded Rectangle 6"/>
          <p:cNvSpPr>
            <a:spLocks noChangeArrowheads="1"/>
          </p:cNvSpPr>
          <p:nvPr/>
        </p:nvSpPr>
        <p:spPr bwMode="auto">
          <a:xfrm>
            <a:off x="5636120" y="2057400"/>
            <a:ext cx="762000" cy="304800"/>
          </a:xfrm>
          <a:prstGeom prst="roundRect">
            <a:avLst>
              <a:gd name="adj" fmla="val 16667"/>
            </a:avLst>
          </a:prstGeom>
          <a:noFill/>
          <a:ln w="57150">
            <a:solidFill>
              <a:srgbClr val="5CB425"/>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007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4-02-13 at 5.3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5" y="450528"/>
            <a:ext cx="7889748" cy="4858258"/>
          </a:xfrm>
          <a:prstGeom prst="rect">
            <a:avLst/>
          </a:prstGeom>
        </p:spPr>
      </p:pic>
      <p:grpSp>
        <p:nvGrpSpPr>
          <p:cNvPr id="4" name="Group 3"/>
          <p:cNvGrpSpPr>
            <a:grpSpLocks/>
          </p:cNvGrpSpPr>
          <p:nvPr/>
        </p:nvGrpSpPr>
        <p:grpSpPr bwMode="auto">
          <a:xfrm>
            <a:off x="5087805" y="1016002"/>
            <a:ext cx="3657600" cy="1304925"/>
            <a:chOff x="4953000" y="1219200"/>
            <a:chExt cx="3505200" cy="1304925"/>
          </a:xfrm>
        </p:grpSpPr>
        <p:sp>
          <p:nvSpPr>
            <p:cNvPr id="5" name="AutoShape 18"/>
            <p:cNvSpPr>
              <a:spLocks noChangeArrowheads="1"/>
            </p:cNvSpPr>
            <p:nvPr/>
          </p:nvSpPr>
          <p:spPr bwMode="auto">
            <a:xfrm>
              <a:off x="4953000" y="1219200"/>
              <a:ext cx="3505200" cy="1304925"/>
            </a:xfrm>
            <a:prstGeom prst="roundRect">
              <a:avLst>
                <a:gd name="adj" fmla="val 16667"/>
              </a:avLst>
            </a:prstGeom>
            <a:solidFill>
              <a:schemeClr val="bg1"/>
            </a:solidFill>
            <a:ln w="57150">
              <a:solidFill>
                <a:srgbClr val="0099FF"/>
              </a:solidFill>
              <a:round/>
              <a:headEnd/>
              <a:tailEnd/>
            </a:ln>
          </p:spPr>
          <p:txBody>
            <a:bodyPr wrap="none" anchor="ctr"/>
            <a:lstStyle/>
            <a:p>
              <a:pPr algn="ctr"/>
              <a:endParaRPr lang="en-US"/>
            </a:p>
          </p:txBody>
        </p:sp>
        <p:sp>
          <p:nvSpPr>
            <p:cNvPr id="6" name="AutoShape 19"/>
            <p:cNvSpPr>
              <a:spLocks noChangeArrowheads="1"/>
            </p:cNvSpPr>
            <p:nvPr/>
          </p:nvSpPr>
          <p:spPr bwMode="auto">
            <a:xfrm>
              <a:off x="5105400" y="1371600"/>
              <a:ext cx="3200400" cy="1025235"/>
            </a:xfrm>
            <a:prstGeom prst="roundRect">
              <a:avLst>
                <a:gd name="adj" fmla="val 16667"/>
              </a:avLst>
            </a:prstGeom>
            <a:noFill/>
            <a:ln w="28575">
              <a:solidFill>
                <a:srgbClr val="BBE69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WordArt 20"/>
            <p:cNvSpPr>
              <a:spLocks noChangeArrowheads="1" noChangeShapeType="1" noTextEdit="1"/>
            </p:cNvSpPr>
            <p:nvPr/>
          </p:nvSpPr>
          <p:spPr bwMode="auto">
            <a:xfrm>
              <a:off x="5410200" y="1600200"/>
              <a:ext cx="2616200" cy="555218"/>
            </a:xfrm>
            <a:prstGeom prst="rect">
              <a:avLst/>
            </a:prstGeom>
          </p:spPr>
          <p:txBody>
            <a:bodyPr wrap="none" fromWordArt="1">
              <a:prstTxWarp prst="textPlain">
                <a:avLst>
                  <a:gd name="adj" fmla="val 50000"/>
                </a:avLst>
              </a:prstTxWarp>
            </a:bodyPr>
            <a:lstStyle/>
            <a:p>
              <a:pPr algn="ctr"/>
              <a:r>
                <a:rPr lang="en-US" sz="4000" b="1" kern="10">
                  <a:ln w="12700">
                    <a:solidFill>
                      <a:srgbClr val="00557F"/>
                    </a:solidFill>
                    <a:round/>
                    <a:headEnd/>
                    <a:tailEnd/>
                  </a:ln>
                  <a:gradFill rotWithShape="1">
                    <a:gsLst>
                      <a:gs pos="0">
                        <a:srgbClr val="DCEEC9"/>
                      </a:gs>
                      <a:gs pos="100000">
                        <a:srgbClr val="63C8FB"/>
                      </a:gs>
                    </a:gsLst>
                    <a:lin ang="5400000" scaled="1"/>
                  </a:gradFill>
                  <a:effectLst>
                    <a:outerShdw blurRad="63500" dist="38099" dir="2700000" algn="ctr" rotWithShape="0">
                      <a:srgbClr val="C0C0C0">
                        <a:alpha val="74997"/>
                      </a:srgbClr>
                    </a:outerShdw>
                  </a:effectLst>
                  <a:latin typeface="Times"/>
                  <a:ea typeface="Times"/>
                  <a:cs typeface="Times"/>
                </a:rPr>
                <a:t>Click Search</a:t>
              </a:r>
            </a:p>
          </p:txBody>
        </p:sp>
      </p:grpSp>
      <p:sp>
        <p:nvSpPr>
          <p:cNvPr id="8" name="AutoShape 16"/>
          <p:cNvSpPr>
            <a:spLocks noChangeArrowheads="1"/>
          </p:cNvSpPr>
          <p:nvPr/>
        </p:nvSpPr>
        <p:spPr bwMode="auto">
          <a:xfrm rot="17064307">
            <a:off x="4695318" y="2874192"/>
            <a:ext cx="1986695" cy="333375"/>
          </a:xfrm>
          <a:prstGeom prst="leftArrow">
            <a:avLst>
              <a:gd name="adj1" fmla="val 58019"/>
              <a:gd name="adj2" fmla="val 98304"/>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grpSp>
        <p:nvGrpSpPr>
          <p:cNvPr id="10" name="Group 9"/>
          <p:cNvGrpSpPr/>
          <p:nvPr/>
        </p:nvGrpSpPr>
        <p:grpSpPr>
          <a:xfrm>
            <a:off x="954431" y="4714501"/>
            <a:ext cx="7340400" cy="1828800"/>
            <a:chOff x="1058007" y="4715747"/>
            <a:chExt cx="7025819" cy="1828800"/>
          </a:xfrm>
        </p:grpSpPr>
        <p:grpSp>
          <p:nvGrpSpPr>
            <p:cNvPr id="11" name="Group 10"/>
            <p:cNvGrpSpPr/>
            <p:nvPr/>
          </p:nvGrpSpPr>
          <p:grpSpPr>
            <a:xfrm>
              <a:off x="1058007" y="4715747"/>
              <a:ext cx="7025819" cy="1828800"/>
              <a:chOff x="836613" y="4724400"/>
              <a:chExt cx="7174753" cy="1828800"/>
            </a:xfrm>
          </p:grpSpPr>
          <p:sp>
            <p:nvSpPr>
              <p:cNvPr id="16" name="Rectangle 7"/>
              <p:cNvSpPr>
                <a:spLocks noChangeArrowheads="1"/>
              </p:cNvSpPr>
              <p:nvPr/>
            </p:nvSpPr>
            <p:spPr bwMode="auto">
              <a:xfrm>
                <a:off x="836613" y="4724400"/>
                <a:ext cx="7174753" cy="1828800"/>
              </a:xfrm>
              <a:prstGeom prst="rect">
                <a:avLst/>
              </a:prstGeom>
              <a:solidFill>
                <a:schemeClr val="bg1"/>
              </a:solidFill>
              <a:ln w="57150">
                <a:solidFill>
                  <a:srgbClr val="3399FF"/>
                </a:solidFill>
                <a:miter lim="800000"/>
                <a:headEnd/>
                <a:tailEnd/>
              </a:ln>
            </p:spPr>
            <p:txBody>
              <a:bodyPr wrap="none" anchor="ctr"/>
              <a:lstStyle/>
              <a:p>
                <a:pPr>
                  <a:lnSpc>
                    <a:spcPct val="140000"/>
                  </a:lnSpc>
                </a:pPr>
                <a:r>
                  <a:rPr lang="en-US" sz="3200" dirty="0">
                    <a:solidFill>
                      <a:schemeClr val="bg1"/>
                    </a:solidFill>
                    <a:latin typeface="Verdana" charset="0"/>
                  </a:rPr>
                  <a:t>           </a:t>
                </a:r>
                <a:endParaRPr lang="en-US" sz="2800" dirty="0">
                  <a:solidFill>
                    <a:srgbClr val="004080"/>
                  </a:solidFill>
                  <a:latin typeface="Verdana" charset="0"/>
                </a:endParaRPr>
              </a:p>
              <a:p>
                <a:pPr>
                  <a:lnSpc>
                    <a:spcPct val="140000"/>
                  </a:lnSpc>
                </a:pPr>
                <a:r>
                  <a:rPr lang="en-US" sz="3200" dirty="0">
                    <a:solidFill>
                      <a:srgbClr val="004080"/>
                    </a:solidFill>
                    <a:latin typeface="Verdana" charset="0"/>
                  </a:rPr>
                  <a:t>	</a:t>
                </a:r>
                <a:endParaRPr lang="en-US" sz="2800" dirty="0">
                  <a:solidFill>
                    <a:schemeClr val="bg1"/>
                  </a:solidFill>
                  <a:latin typeface="Verdana" charset="0"/>
                </a:endParaRPr>
              </a:p>
            </p:txBody>
          </p:sp>
          <p:sp>
            <p:nvSpPr>
              <p:cNvPr id="17" name="Rectangle 9"/>
              <p:cNvSpPr>
                <a:spLocks noChangeArrowheads="1"/>
              </p:cNvSpPr>
              <p:nvPr/>
            </p:nvSpPr>
            <p:spPr bwMode="auto">
              <a:xfrm>
                <a:off x="977294" y="4859867"/>
                <a:ext cx="6893390" cy="1557867"/>
              </a:xfrm>
              <a:prstGeom prst="rect">
                <a:avLst/>
              </a:prstGeom>
              <a:noFill/>
              <a:ln w="38100">
                <a:solidFill>
                  <a:srgbClr val="BBE69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2" name="AutoShape 8"/>
            <p:cNvSpPr>
              <a:spLocks noChangeArrowheads="1"/>
            </p:cNvSpPr>
            <p:nvPr/>
          </p:nvSpPr>
          <p:spPr bwMode="auto">
            <a:xfrm>
              <a:off x="2409483" y="5082224"/>
              <a:ext cx="3192271" cy="474133"/>
            </a:xfrm>
            <a:prstGeom prst="roundRect">
              <a:avLst>
                <a:gd name="adj" fmla="val 16667"/>
              </a:avLst>
            </a:prstGeom>
            <a:solidFill>
              <a:schemeClr val="bg1"/>
            </a:solidFill>
            <a:ln w="38100">
              <a:solidFill>
                <a:schemeClr val="bg1">
                  <a:lumMod val="65000"/>
                </a:schemeClr>
              </a:solidFill>
              <a:round/>
              <a:headEnd/>
              <a:tailEnd/>
            </a:ln>
          </p:spPr>
          <p:txBody>
            <a:bodyPr wrap="none" anchor="ctr"/>
            <a:lstStyle/>
            <a:p>
              <a:pPr algn="ctr">
                <a:defRPr/>
              </a:pPr>
              <a:r>
                <a:rPr lang="en-US" sz="2400" dirty="0" smtClean="0">
                  <a:latin typeface="Verdana" charset="0"/>
                </a:rPr>
                <a:t>1 </a:t>
              </a:r>
              <a:r>
                <a:rPr lang="en-US" sz="2400" dirty="0">
                  <a:latin typeface="Verdana" charset="0"/>
                </a:rPr>
                <a:t>AND </a:t>
              </a:r>
              <a:r>
                <a:rPr lang="en-US" sz="2400" dirty="0" err="1" smtClean="0">
                  <a:latin typeface="Verdana" charset="0"/>
                </a:rPr>
                <a:t>speech.ti</a:t>
              </a:r>
              <a:r>
                <a:rPr lang="en-US" sz="2400" dirty="0">
                  <a:latin typeface="Verdana" charset="0"/>
                </a:rPr>
                <a:t>.</a:t>
              </a:r>
            </a:p>
          </p:txBody>
        </p:sp>
        <p:sp>
          <p:nvSpPr>
            <p:cNvPr id="13" name="Rectangle 16"/>
            <p:cNvSpPr>
              <a:spLocks noChangeArrowheads="1"/>
            </p:cNvSpPr>
            <p:nvPr/>
          </p:nvSpPr>
          <p:spPr bwMode="auto">
            <a:xfrm>
              <a:off x="1307288" y="5099248"/>
              <a:ext cx="1020898"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r>
                <a:rPr lang="en-US" sz="2400" dirty="0">
                  <a:solidFill>
                    <a:srgbClr val="000000"/>
                  </a:solidFill>
                  <a:latin typeface="Verdana" charset="0"/>
                </a:rPr>
                <a:t>Enter</a:t>
              </a:r>
              <a:endParaRPr lang="en-US" sz="2400" dirty="0">
                <a:solidFill>
                  <a:srgbClr val="000000"/>
                </a:solidFill>
              </a:endParaRPr>
            </a:p>
          </p:txBody>
        </p:sp>
        <p:sp>
          <p:nvSpPr>
            <p:cNvPr id="14" name="Rectangle 17"/>
            <p:cNvSpPr>
              <a:spLocks noChangeArrowheads="1"/>
            </p:cNvSpPr>
            <p:nvPr/>
          </p:nvSpPr>
          <p:spPr bwMode="auto">
            <a:xfrm>
              <a:off x="5609642" y="5078904"/>
              <a:ext cx="2161273"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r>
                <a:rPr lang="en-US" sz="2400" dirty="0">
                  <a:solidFill>
                    <a:srgbClr val="000000"/>
                  </a:solidFill>
                  <a:latin typeface="Verdana" charset="0"/>
                </a:rPr>
                <a:t>to narrow to</a:t>
              </a:r>
              <a:endParaRPr lang="en-US" sz="2400" dirty="0">
                <a:solidFill>
                  <a:srgbClr val="000000"/>
                </a:solidFill>
              </a:endParaRPr>
            </a:p>
          </p:txBody>
        </p:sp>
        <p:sp>
          <p:nvSpPr>
            <p:cNvPr id="15" name="Rectangle 18"/>
            <p:cNvSpPr>
              <a:spLocks noChangeArrowheads="1"/>
            </p:cNvSpPr>
            <p:nvPr/>
          </p:nvSpPr>
          <p:spPr bwMode="auto">
            <a:xfrm>
              <a:off x="1369910" y="5737141"/>
              <a:ext cx="6401005" cy="406400"/>
            </a:xfrm>
            <a:prstGeom prst="rect">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2400" dirty="0">
                  <a:solidFill>
                    <a:srgbClr val="000000"/>
                  </a:solidFill>
                  <a:latin typeface="Verdana" charset="0"/>
                </a:rPr>
                <a:t>articles with </a:t>
              </a:r>
              <a:r>
                <a:rPr lang="en-US" sz="2400" dirty="0" smtClean="0">
                  <a:solidFill>
                    <a:srgbClr val="000000"/>
                  </a:solidFill>
                  <a:latin typeface="Verdana" charset="0"/>
                </a:rPr>
                <a:t>speech as a word in </a:t>
              </a:r>
              <a:r>
                <a:rPr lang="en-US" sz="2400" dirty="0">
                  <a:solidFill>
                    <a:srgbClr val="000000"/>
                  </a:solidFill>
                  <a:latin typeface="Verdana" charset="0"/>
                </a:rPr>
                <a:t>the title.</a:t>
              </a:r>
            </a:p>
            <a:p>
              <a:pPr algn="ctr"/>
              <a:endParaRPr lang="en-US" dirty="0"/>
            </a:p>
          </p:txBody>
        </p:sp>
      </p:grpSp>
      <p:sp>
        <p:nvSpPr>
          <p:cNvPr id="18" name="AutoShape 16"/>
          <p:cNvSpPr>
            <a:spLocks noChangeArrowheads="1"/>
          </p:cNvSpPr>
          <p:nvPr/>
        </p:nvSpPr>
        <p:spPr bwMode="auto">
          <a:xfrm rot="2146309">
            <a:off x="2648491" y="4420338"/>
            <a:ext cx="1663948" cy="330635"/>
          </a:xfrm>
          <a:prstGeom prst="leftArrow">
            <a:avLst>
              <a:gd name="adj1" fmla="val 58019"/>
              <a:gd name="adj2" fmla="val 84553"/>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spTree>
    <p:extLst>
      <p:ext uri="{BB962C8B-B14F-4D97-AF65-F5344CB8AC3E}">
        <p14:creationId xmlns:p14="http://schemas.microsoft.com/office/powerpoint/2010/main" val="21809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4-02-13 at 5.31.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02" y="259147"/>
            <a:ext cx="7897622" cy="5244084"/>
          </a:xfrm>
          <a:prstGeom prst="rect">
            <a:avLst/>
          </a:prstGeom>
        </p:spPr>
      </p:pic>
      <p:grpSp>
        <p:nvGrpSpPr>
          <p:cNvPr id="4" name="Group 3"/>
          <p:cNvGrpSpPr>
            <a:grpSpLocks/>
          </p:cNvGrpSpPr>
          <p:nvPr/>
        </p:nvGrpSpPr>
        <p:grpSpPr bwMode="auto">
          <a:xfrm>
            <a:off x="4790032" y="1354578"/>
            <a:ext cx="3657600" cy="1304925"/>
            <a:chOff x="4953000" y="1219200"/>
            <a:chExt cx="3505200" cy="1304925"/>
          </a:xfrm>
        </p:grpSpPr>
        <p:sp>
          <p:nvSpPr>
            <p:cNvPr id="5" name="AutoShape 18"/>
            <p:cNvSpPr>
              <a:spLocks noChangeArrowheads="1"/>
            </p:cNvSpPr>
            <p:nvPr/>
          </p:nvSpPr>
          <p:spPr bwMode="auto">
            <a:xfrm>
              <a:off x="4953000" y="1219200"/>
              <a:ext cx="3505200" cy="1304925"/>
            </a:xfrm>
            <a:prstGeom prst="roundRect">
              <a:avLst>
                <a:gd name="adj" fmla="val 16667"/>
              </a:avLst>
            </a:prstGeom>
            <a:solidFill>
              <a:schemeClr val="bg1"/>
            </a:solidFill>
            <a:ln w="57150">
              <a:solidFill>
                <a:srgbClr val="0099FF"/>
              </a:solidFill>
              <a:round/>
              <a:headEnd/>
              <a:tailEnd/>
            </a:ln>
          </p:spPr>
          <p:txBody>
            <a:bodyPr wrap="none" anchor="ctr"/>
            <a:lstStyle/>
            <a:p>
              <a:pPr algn="ctr"/>
              <a:endParaRPr lang="en-US"/>
            </a:p>
          </p:txBody>
        </p:sp>
        <p:sp>
          <p:nvSpPr>
            <p:cNvPr id="6" name="AutoShape 19"/>
            <p:cNvSpPr>
              <a:spLocks noChangeArrowheads="1"/>
            </p:cNvSpPr>
            <p:nvPr/>
          </p:nvSpPr>
          <p:spPr bwMode="auto">
            <a:xfrm>
              <a:off x="5105400" y="1371600"/>
              <a:ext cx="3200400" cy="1025235"/>
            </a:xfrm>
            <a:prstGeom prst="roundRect">
              <a:avLst>
                <a:gd name="adj" fmla="val 16667"/>
              </a:avLst>
            </a:prstGeom>
            <a:noFill/>
            <a:ln w="28575">
              <a:solidFill>
                <a:srgbClr val="BBE69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7" name="WordArt 20"/>
            <p:cNvSpPr>
              <a:spLocks noChangeArrowheads="1" noChangeShapeType="1" noTextEdit="1"/>
            </p:cNvSpPr>
            <p:nvPr/>
          </p:nvSpPr>
          <p:spPr bwMode="auto">
            <a:xfrm>
              <a:off x="5410200" y="1600200"/>
              <a:ext cx="2616200" cy="555218"/>
            </a:xfrm>
            <a:prstGeom prst="rect">
              <a:avLst/>
            </a:prstGeom>
          </p:spPr>
          <p:txBody>
            <a:bodyPr wrap="none" fromWordArt="1">
              <a:prstTxWarp prst="textPlain">
                <a:avLst>
                  <a:gd name="adj" fmla="val 50000"/>
                </a:avLst>
              </a:prstTxWarp>
            </a:bodyPr>
            <a:lstStyle/>
            <a:p>
              <a:pPr algn="ctr"/>
              <a:r>
                <a:rPr lang="en-US" sz="4000" b="1" kern="10">
                  <a:ln w="12700">
                    <a:solidFill>
                      <a:srgbClr val="00557F"/>
                    </a:solidFill>
                    <a:round/>
                    <a:headEnd/>
                    <a:tailEnd/>
                  </a:ln>
                  <a:gradFill rotWithShape="1">
                    <a:gsLst>
                      <a:gs pos="0">
                        <a:srgbClr val="DCEEC9"/>
                      </a:gs>
                      <a:gs pos="100000">
                        <a:srgbClr val="63C8FB"/>
                      </a:gs>
                    </a:gsLst>
                    <a:lin ang="5400000" scaled="1"/>
                  </a:gradFill>
                  <a:effectLst>
                    <a:outerShdw blurRad="63500" dist="38099" dir="2700000" algn="ctr" rotWithShape="0">
                      <a:srgbClr val="C0C0C0">
                        <a:alpha val="74997"/>
                      </a:srgbClr>
                    </a:outerShdw>
                  </a:effectLst>
                  <a:latin typeface="Times"/>
                  <a:ea typeface="Times"/>
                  <a:cs typeface="Times"/>
                </a:rPr>
                <a:t>Click Search</a:t>
              </a:r>
            </a:p>
          </p:txBody>
        </p:sp>
      </p:grpSp>
      <p:sp>
        <p:nvSpPr>
          <p:cNvPr id="8" name="AutoShape 16"/>
          <p:cNvSpPr>
            <a:spLocks noChangeArrowheads="1"/>
          </p:cNvSpPr>
          <p:nvPr/>
        </p:nvSpPr>
        <p:spPr bwMode="auto">
          <a:xfrm rot="17064307">
            <a:off x="4850877" y="3121216"/>
            <a:ext cx="1877818" cy="333375"/>
          </a:xfrm>
          <a:prstGeom prst="leftArrow">
            <a:avLst>
              <a:gd name="adj1" fmla="val 58019"/>
              <a:gd name="adj2" fmla="val 98304"/>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grpSp>
        <p:nvGrpSpPr>
          <p:cNvPr id="19" name="Group 18"/>
          <p:cNvGrpSpPr/>
          <p:nvPr/>
        </p:nvGrpSpPr>
        <p:grpSpPr>
          <a:xfrm>
            <a:off x="892102" y="4809157"/>
            <a:ext cx="7562152" cy="1693334"/>
            <a:chOff x="892102" y="4809157"/>
            <a:chExt cx="7562152" cy="1693334"/>
          </a:xfrm>
        </p:grpSpPr>
        <p:grpSp>
          <p:nvGrpSpPr>
            <p:cNvPr id="11" name="Group 10"/>
            <p:cNvGrpSpPr/>
            <p:nvPr/>
          </p:nvGrpSpPr>
          <p:grpSpPr>
            <a:xfrm>
              <a:off x="892102" y="4809157"/>
              <a:ext cx="7562152" cy="1693334"/>
              <a:chOff x="836613" y="4819056"/>
              <a:chExt cx="7174753" cy="1828800"/>
            </a:xfrm>
          </p:grpSpPr>
          <p:sp>
            <p:nvSpPr>
              <p:cNvPr id="16" name="Rectangle 7"/>
              <p:cNvSpPr>
                <a:spLocks noChangeArrowheads="1"/>
              </p:cNvSpPr>
              <p:nvPr/>
            </p:nvSpPr>
            <p:spPr bwMode="auto">
              <a:xfrm>
                <a:off x="836613" y="4819056"/>
                <a:ext cx="7174753" cy="1828800"/>
              </a:xfrm>
              <a:prstGeom prst="rect">
                <a:avLst/>
              </a:prstGeom>
              <a:solidFill>
                <a:schemeClr val="bg1"/>
              </a:solidFill>
              <a:ln w="57150">
                <a:solidFill>
                  <a:srgbClr val="3399FF"/>
                </a:solidFill>
                <a:miter lim="800000"/>
                <a:headEnd/>
                <a:tailEnd/>
              </a:ln>
            </p:spPr>
            <p:txBody>
              <a:bodyPr wrap="none" anchor="ctr"/>
              <a:lstStyle/>
              <a:p>
                <a:pPr>
                  <a:lnSpc>
                    <a:spcPct val="140000"/>
                  </a:lnSpc>
                </a:pPr>
                <a:r>
                  <a:rPr lang="en-US" sz="3200" dirty="0">
                    <a:solidFill>
                      <a:schemeClr val="bg1"/>
                    </a:solidFill>
                    <a:latin typeface="Verdana" charset="0"/>
                  </a:rPr>
                  <a:t>           </a:t>
                </a:r>
                <a:endParaRPr lang="en-US" sz="2800" dirty="0">
                  <a:solidFill>
                    <a:srgbClr val="004080"/>
                  </a:solidFill>
                  <a:latin typeface="Verdana" charset="0"/>
                </a:endParaRPr>
              </a:p>
              <a:p>
                <a:pPr>
                  <a:lnSpc>
                    <a:spcPct val="140000"/>
                  </a:lnSpc>
                </a:pPr>
                <a:r>
                  <a:rPr lang="en-US" sz="3200" dirty="0">
                    <a:solidFill>
                      <a:srgbClr val="004080"/>
                    </a:solidFill>
                    <a:latin typeface="Verdana" charset="0"/>
                  </a:rPr>
                  <a:t>	</a:t>
                </a:r>
                <a:endParaRPr lang="en-US" sz="2800" dirty="0">
                  <a:solidFill>
                    <a:schemeClr val="bg1"/>
                  </a:solidFill>
                  <a:latin typeface="Verdana" charset="0"/>
                </a:endParaRPr>
              </a:p>
            </p:txBody>
          </p:sp>
          <p:sp>
            <p:nvSpPr>
              <p:cNvPr id="17" name="Rectangle 9"/>
              <p:cNvSpPr>
                <a:spLocks noChangeArrowheads="1"/>
              </p:cNvSpPr>
              <p:nvPr/>
            </p:nvSpPr>
            <p:spPr bwMode="auto">
              <a:xfrm>
                <a:off x="977294" y="4954523"/>
                <a:ext cx="6893390" cy="1557867"/>
              </a:xfrm>
              <a:prstGeom prst="rect">
                <a:avLst/>
              </a:prstGeom>
              <a:noFill/>
              <a:ln w="38100">
                <a:solidFill>
                  <a:srgbClr val="BBE69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
            <p:cNvGrpSpPr/>
            <p:nvPr/>
          </p:nvGrpSpPr>
          <p:grpSpPr>
            <a:xfrm>
              <a:off x="1459358" y="5152800"/>
              <a:ext cx="6443146" cy="477453"/>
              <a:chOff x="1561798" y="5172314"/>
              <a:chExt cx="6443146" cy="477453"/>
            </a:xfrm>
          </p:grpSpPr>
          <p:sp>
            <p:nvSpPr>
              <p:cNvPr id="12" name="AutoShape 8"/>
              <p:cNvSpPr>
                <a:spLocks noChangeArrowheads="1"/>
              </p:cNvSpPr>
              <p:nvPr/>
            </p:nvSpPr>
            <p:spPr bwMode="auto">
              <a:xfrm>
                <a:off x="2658208" y="5175634"/>
                <a:ext cx="3193800" cy="474133"/>
              </a:xfrm>
              <a:prstGeom prst="roundRect">
                <a:avLst>
                  <a:gd name="adj" fmla="val 16667"/>
                </a:avLst>
              </a:prstGeom>
              <a:solidFill>
                <a:schemeClr val="bg1"/>
              </a:solidFill>
              <a:ln w="38100">
                <a:solidFill>
                  <a:schemeClr val="bg1">
                    <a:lumMod val="65000"/>
                  </a:schemeClr>
                </a:solidFill>
                <a:round/>
                <a:headEnd/>
                <a:tailEnd/>
              </a:ln>
            </p:spPr>
            <p:txBody>
              <a:bodyPr wrap="none" anchor="ctr"/>
              <a:lstStyle/>
              <a:p>
                <a:pPr algn="ctr">
                  <a:defRPr/>
                </a:pPr>
                <a:r>
                  <a:rPr lang="en-US" sz="2400" dirty="0">
                    <a:latin typeface="Verdana" charset="0"/>
                  </a:rPr>
                  <a:t>2</a:t>
                </a:r>
                <a:r>
                  <a:rPr lang="en-US" sz="2400" dirty="0" smtClean="0">
                    <a:latin typeface="Verdana" charset="0"/>
                  </a:rPr>
                  <a:t> </a:t>
                </a:r>
                <a:r>
                  <a:rPr lang="en-US" sz="2400" dirty="0">
                    <a:latin typeface="Verdana" charset="0"/>
                  </a:rPr>
                  <a:t>AND </a:t>
                </a:r>
                <a:r>
                  <a:rPr lang="en-US" sz="2400" dirty="0" err="1" smtClean="0">
                    <a:latin typeface="Verdana" charset="0"/>
                  </a:rPr>
                  <a:t>language.ti</a:t>
                </a:r>
                <a:r>
                  <a:rPr lang="en-US" sz="2400" dirty="0">
                    <a:latin typeface="Verdana" charset="0"/>
                  </a:rPr>
                  <a:t>.</a:t>
                </a:r>
              </a:p>
            </p:txBody>
          </p:sp>
          <p:sp>
            <p:nvSpPr>
              <p:cNvPr id="13" name="Rectangle 16"/>
              <p:cNvSpPr>
                <a:spLocks noChangeArrowheads="1"/>
              </p:cNvSpPr>
              <p:nvPr/>
            </p:nvSpPr>
            <p:spPr bwMode="auto">
              <a:xfrm>
                <a:off x="1561798" y="5174389"/>
                <a:ext cx="1026687"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r>
                  <a:rPr lang="en-US" sz="2400" dirty="0">
                    <a:solidFill>
                      <a:srgbClr val="000000"/>
                    </a:solidFill>
                    <a:latin typeface="Verdana" charset="0"/>
                  </a:rPr>
                  <a:t>Enter</a:t>
                </a:r>
                <a:endParaRPr lang="en-US" sz="2400" dirty="0">
                  <a:solidFill>
                    <a:srgbClr val="000000"/>
                  </a:solidFill>
                </a:endParaRPr>
              </a:p>
            </p:txBody>
          </p:sp>
          <p:sp>
            <p:nvSpPr>
              <p:cNvPr id="14" name="Rectangle 17"/>
              <p:cNvSpPr>
                <a:spLocks noChangeArrowheads="1"/>
              </p:cNvSpPr>
              <p:nvPr/>
            </p:nvSpPr>
            <p:spPr bwMode="auto">
              <a:xfrm>
                <a:off x="5892227" y="5172314"/>
                <a:ext cx="2112717" cy="47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r>
                  <a:rPr lang="en-US" sz="2400" dirty="0">
                    <a:solidFill>
                      <a:srgbClr val="000000"/>
                    </a:solidFill>
                    <a:latin typeface="Verdana" charset="0"/>
                  </a:rPr>
                  <a:t>to narrow to</a:t>
                </a:r>
                <a:endParaRPr lang="en-US" sz="2400" dirty="0">
                  <a:solidFill>
                    <a:srgbClr val="000000"/>
                  </a:solidFill>
                </a:endParaRPr>
              </a:p>
            </p:txBody>
          </p:sp>
        </p:grpSp>
        <p:sp>
          <p:nvSpPr>
            <p:cNvPr id="15" name="Rectangle 18"/>
            <p:cNvSpPr>
              <a:spLocks noChangeArrowheads="1"/>
            </p:cNvSpPr>
            <p:nvPr/>
          </p:nvSpPr>
          <p:spPr bwMode="auto">
            <a:xfrm>
              <a:off x="1119098" y="5759559"/>
              <a:ext cx="7121704" cy="406400"/>
            </a:xfrm>
            <a:prstGeom prst="rect">
              <a:avLst/>
            </a:pr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2400" dirty="0">
                  <a:solidFill>
                    <a:srgbClr val="000000"/>
                  </a:solidFill>
                  <a:latin typeface="Verdana" charset="0"/>
                </a:rPr>
                <a:t>articles with </a:t>
              </a:r>
              <a:r>
                <a:rPr lang="en-US" sz="2400" dirty="0" smtClean="0">
                  <a:solidFill>
                    <a:srgbClr val="000000"/>
                  </a:solidFill>
                  <a:latin typeface="Verdana" charset="0"/>
                </a:rPr>
                <a:t>language as a word in </a:t>
              </a:r>
              <a:r>
                <a:rPr lang="en-US" sz="2400" dirty="0">
                  <a:solidFill>
                    <a:srgbClr val="000000"/>
                  </a:solidFill>
                  <a:latin typeface="Verdana" charset="0"/>
                </a:rPr>
                <a:t>the title.</a:t>
              </a:r>
            </a:p>
            <a:p>
              <a:pPr algn="ctr"/>
              <a:endParaRPr lang="en-US" dirty="0"/>
            </a:p>
          </p:txBody>
        </p:sp>
      </p:grpSp>
      <p:sp>
        <p:nvSpPr>
          <p:cNvPr id="18" name="AutoShape 16"/>
          <p:cNvSpPr>
            <a:spLocks noChangeArrowheads="1"/>
          </p:cNvSpPr>
          <p:nvPr/>
        </p:nvSpPr>
        <p:spPr bwMode="auto">
          <a:xfrm rot="1746407">
            <a:off x="2930243" y="4583674"/>
            <a:ext cx="1788821" cy="303583"/>
          </a:xfrm>
          <a:prstGeom prst="leftArrow">
            <a:avLst>
              <a:gd name="adj1" fmla="val 58019"/>
              <a:gd name="adj2" fmla="val 84553"/>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endParaRPr lang="en-US"/>
          </a:p>
        </p:txBody>
      </p:sp>
    </p:spTree>
    <p:extLst>
      <p:ext uri="{BB962C8B-B14F-4D97-AF65-F5344CB8AC3E}">
        <p14:creationId xmlns:p14="http://schemas.microsoft.com/office/powerpoint/2010/main" val="408891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4-02-13 at 5.1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11" y="593356"/>
            <a:ext cx="8181086" cy="5661406"/>
          </a:xfrm>
          <a:prstGeom prst="rect">
            <a:avLst/>
          </a:prstGeom>
        </p:spPr>
      </p:pic>
      <p:sp>
        <p:nvSpPr>
          <p:cNvPr id="4" name="Oval 12"/>
          <p:cNvSpPr>
            <a:spLocks noChangeArrowheads="1"/>
          </p:cNvSpPr>
          <p:nvPr/>
        </p:nvSpPr>
        <p:spPr bwMode="auto">
          <a:xfrm>
            <a:off x="5552033" y="2837861"/>
            <a:ext cx="762000" cy="457200"/>
          </a:xfrm>
          <a:prstGeom prst="ellipse">
            <a:avLst/>
          </a:prstGeom>
          <a:noFill/>
          <a:ln w="95250">
            <a:solidFill>
              <a:srgbClr val="78C1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9" name="Group 8"/>
          <p:cNvGrpSpPr/>
          <p:nvPr/>
        </p:nvGrpSpPr>
        <p:grpSpPr>
          <a:xfrm>
            <a:off x="1969754" y="4185790"/>
            <a:ext cx="5231869" cy="1809406"/>
            <a:chOff x="1504362" y="4043806"/>
            <a:chExt cx="5231869" cy="1809406"/>
          </a:xfrm>
        </p:grpSpPr>
        <p:sp>
          <p:nvSpPr>
            <p:cNvPr id="10" name="Rectangle 8"/>
            <p:cNvSpPr>
              <a:spLocks noChangeArrowheads="1"/>
            </p:cNvSpPr>
            <p:nvPr/>
          </p:nvSpPr>
          <p:spPr bwMode="auto">
            <a:xfrm>
              <a:off x="1504362" y="4043806"/>
              <a:ext cx="5231869" cy="1809406"/>
            </a:xfrm>
            <a:prstGeom prst="rect">
              <a:avLst/>
            </a:prstGeom>
            <a:solidFill>
              <a:srgbClr val="FFFFFF"/>
            </a:solidFill>
            <a:ln w="88900">
              <a:solidFill>
                <a:srgbClr val="2E78C3"/>
              </a:solidFill>
              <a:miter lim="800000"/>
              <a:headEnd/>
              <a:tailEnd/>
            </a:ln>
            <a:effectLst/>
          </p:spPr>
          <p:txBody>
            <a:bodyPr wrap="none" anchor="ctr"/>
            <a:lstStyle/>
            <a:p>
              <a:pPr algn="ctr">
                <a:defRPr/>
              </a:pPr>
              <a:endParaRPr lang="en-US" sz="500" dirty="0">
                <a:solidFill>
                  <a:schemeClr val="bg1"/>
                </a:solidFill>
                <a:latin typeface="Verdana" charset="0"/>
              </a:endParaRPr>
            </a:p>
            <a:p>
              <a:pPr algn="ctr">
                <a:lnSpc>
                  <a:spcPct val="80000"/>
                </a:lnSpc>
                <a:defRPr/>
              </a:pPr>
              <a:r>
                <a:rPr lang="en-US" sz="500" dirty="0">
                  <a:solidFill>
                    <a:schemeClr val="bg1"/>
                  </a:solidFill>
                  <a:latin typeface="Verdana" charset="0"/>
                </a:rPr>
                <a:t>     </a:t>
              </a:r>
              <a:r>
                <a:rPr lang="en-US" sz="3300" dirty="0" smtClean="0">
                  <a:solidFill>
                    <a:srgbClr val="000000"/>
                  </a:solidFill>
                  <a:latin typeface="Verdana" charset="0"/>
                </a:rPr>
                <a:t> </a:t>
              </a:r>
              <a:endParaRPr lang="en-US" dirty="0">
                <a:solidFill>
                  <a:srgbClr val="000000"/>
                </a:solidFill>
                <a:latin typeface="Tahoma" charset="0"/>
              </a:endParaRPr>
            </a:p>
          </p:txBody>
        </p:sp>
        <p:sp>
          <p:nvSpPr>
            <p:cNvPr id="11" name="Rectangle 9"/>
            <p:cNvSpPr>
              <a:spLocks noChangeArrowheads="1"/>
            </p:cNvSpPr>
            <p:nvPr/>
          </p:nvSpPr>
          <p:spPr bwMode="auto">
            <a:xfrm>
              <a:off x="1701559" y="4234915"/>
              <a:ext cx="4853252" cy="1413198"/>
            </a:xfrm>
            <a:prstGeom prst="rect">
              <a:avLst/>
            </a:prstGeom>
            <a:noFill/>
            <a:ln w="38100">
              <a:solidFill>
                <a:srgbClr val="BBE69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Rectangle 11"/>
            <p:cNvSpPr/>
            <p:nvPr/>
          </p:nvSpPr>
          <p:spPr>
            <a:xfrm>
              <a:off x="1896478" y="4433291"/>
              <a:ext cx="4461136" cy="1009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defRPr/>
              </a:pPr>
              <a:r>
                <a:rPr lang="en-US" sz="2400" dirty="0">
                  <a:solidFill>
                    <a:srgbClr val="000000"/>
                  </a:solidFill>
                  <a:latin typeface="Verdana" charset="0"/>
                </a:rPr>
                <a:t>Results of AND </a:t>
              </a:r>
              <a:r>
                <a:rPr lang="en-US" sz="2400" dirty="0" smtClean="0">
                  <a:solidFill>
                    <a:srgbClr val="000000"/>
                  </a:solidFill>
                  <a:latin typeface="Verdana" charset="0"/>
                </a:rPr>
                <a:t>combination narrows to 17 articles.</a:t>
              </a:r>
              <a:endParaRPr lang="en-US" sz="2400" dirty="0">
                <a:solidFill>
                  <a:srgbClr val="000000"/>
                </a:solidFill>
                <a:latin typeface="Verdana" charset="0"/>
              </a:endParaRPr>
            </a:p>
          </p:txBody>
        </p:sp>
      </p:grpSp>
    </p:spTree>
    <p:extLst>
      <p:ext uri="{BB962C8B-B14F-4D97-AF65-F5344CB8AC3E}">
        <p14:creationId xmlns:p14="http://schemas.microsoft.com/office/powerpoint/2010/main" val="144910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931" name="Rectangle 7"/>
          <p:cNvSpPr>
            <a:spLocks noChangeArrowheads="1"/>
          </p:cNvSpPr>
          <p:nvPr/>
        </p:nvSpPr>
        <p:spPr bwMode="auto">
          <a:xfrm>
            <a:off x="685800" y="838200"/>
            <a:ext cx="7772400" cy="5181600"/>
          </a:xfrm>
          <a:prstGeom prst="rect">
            <a:avLst/>
          </a:prstGeom>
          <a:solidFill>
            <a:schemeClr val="bg1"/>
          </a:solidFill>
          <a:ln w="101600">
            <a:solidFill>
              <a:srgbClr val="557893"/>
            </a:solidFill>
            <a:miter lim="800000"/>
            <a:headEnd/>
            <a:tailEnd/>
          </a:ln>
        </p:spPr>
        <p:txBody>
          <a:bodyPr wrap="none" anchor="ctr"/>
          <a:lstStyle/>
          <a:p>
            <a:pPr>
              <a:lnSpc>
                <a:spcPct val="140000"/>
              </a:lnSpc>
            </a:pPr>
            <a:r>
              <a:rPr lang="en-US" sz="3200">
                <a:solidFill>
                  <a:schemeClr val="bg1"/>
                </a:solidFill>
                <a:latin typeface="Verdana" charset="0"/>
              </a:rPr>
              <a:t>           </a:t>
            </a:r>
            <a:endParaRPr lang="en-US" sz="2800">
              <a:solidFill>
                <a:srgbClr val="004080"/>
              </a:solidFill>
              <a:latin typeface="Verdana" charset="0"/>
            </a:endParaRPr>
          </a:p>
          <a:p>
            <a:pPr>
              <a:lnSpc>
                <a:spcPct val="140000"/>
              </a:lnSpc>
            </a:pPr>
            <a:r>
              <a:rPr lang="en-US" sz="3200">
                <a:solidFill>
                  <a:srgbClr val="004080"/>
                </a:solidFill>
                <a:latin typeface="Verdana" charset="0"/>
              </a:rPr>
              <a:t>	</a:t>
            </a:r>
            <a:endParaRPr lang="en-US" sz="2800">
              <a:solidFill>
                <a:schemeClr val="bg1"/>
              </a:solidFill>
              <a:latin typeface="Verdana" charset="0"/>
            </a:endParaRPr>
          </a:p>
        </p:txBody>
      </p:sp>
      <p:sp>
        <p:nvSpPr>
          <p:cNvPr id="124932" name="Rectangle 9"/>
          <p:cNvSpPr>
            <a:spLocks noChangeArrowheads="1"/>
          </p:cNvSpPr>
          <p:nvPr/>
        </p:nvSpPr>
        <p:spPr bwMode="auto">
          <a:xfrm>
            <a:off x="914400" y="1066800"/>
            <a:ext cx="7315200" cy="4724400"/>
          </a:xfrm>
          <a:prstGeom prst="rect">
            <a:avLst/>
          </a:prstGeom>
          <a:noFill/>
          <a:ln w="38100">
            <a:solidFill>
              <a:srgbClr val="BBE69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4933" name="Rectangle 16"/>
          <p:cNvSpPr>
            <a:spLocks noChangeArrowheads="1"/>
          </p:cNvSpPr>
          <p:nvPr/>
        </p:nvSpPr>
        <p:spPr bwMode="auto">
          <a:xfrm>
            <a:off x="1066800" y="1600201"/>
            <a:ext cx="7010400" cy="327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lgn="ctr">
              <a:lnSpc>
                <a:spcPct val="130000"/>
              </a:lnSpc>
              <a:spcAft>
                <a:spcPts val="1800"/>
              </a:spcAft>
            </a:pPr>
            <a:r>
              <a:rPr lang="en-US" dirty="0">
                <a:solidFill>
                  <a:srgbClr val="000000"/>
                </a:solidFill>
                <a:latin typeface="Verdana" charset="0"/>
              </a:rPr>
              <a:t>By entering </a:t>
            </a:r>
            <a:r>
              <a:rPr lang="en-US" dirty="0" smtClean="0">
                <a:solidFill>
                  <a:srgbClr val="000000"/>
                </a:solidFill>
                <a:latin typeface="Verdana" charset="0"/>
              </a:rPr>
              <a:t>an asterisk*after a word, the </a:t>
            </a:r>
            <a:r>
              <a:rPr lang="en-US" dirty="0">
                <a:solidFill>
                  <a:srgbClr val="000000"/>
                </a:solidFill>
                <a:latin typeface="Verdana" charset="0"/>
              </a:rPr>
              <a:t>computer searches for any suffix of </a:t>
            </a:r>
            <a:r>
              <a:rPr lang="en-US" dirty="0" smtClean="0">
                <a:solidFill>
                  <a:srgbClr val="000000"/>
                </a:solidFill>
                <a:latin typeface="Verdana" charset="0"/>
              </a:rPr>
              <a:t>a word.</a:t>
            </a:r>
            <a:endParaRPr lang="en-US" dirty="0">
              <a:solidFill>
                <a:srgbClr val="000000"/>
              </a:solidFill>
              <a:latin typeface="Verdana" charset="0"/>
            </a:endParaRPr>
          </a:p>
          <a:p>
            <a:pPr algn="ctr">
              <a:spcAft>
                <a:spcPts val="1800"/>
              </a:spcAft>
            </a:pPr>
            <a:r>
              <a:rPr lang="en-US" dirty="0" smtClean="0">
                <a:solidFill>
                  <a:srgbClr val="000000"/>
                </a:solidFill>
                <a:latin typeface="Verdana" charset="0"/>
              </a:rPr>
              <a:t>Example: gene* will retrieve</a:t>
            </a:r>
          </a:p>
          <a:p>
            <a:pPr algn="ctr">
              <a:spcAft>
                <a:spcPts val="1800"/>
              </a:spcAft>
            </a:pPr>
            <a:r>
              <a:rPr lang="en-US" dirty="0" smtClean="0">
                <a:solidFill>
                  <a:srgbClr val="000000"/>
                </a:solidFill>
                <a:latin typeface="Verdana" charset="0"/>
              </a:rPr>
              <a:t>genes, genetic, generation, etc.</a:t>
            </a:r>
            <a:endParaRPr lang="en-US" dirty="0">
              <a:solidFill>
                <a:srgbClr val="000000"/>
              </a:solidFill>
              <a:latin typeface="Verdana" charset="0"/>
            </a:endParaRPr>
          </a:p>
          <a:p>
            <a:pPr algn="ctr">
              <a:lnSpc>
                <a:spcPct val="150000"/>
              </a:lnSpc>
              <a:spcAft>
                <a:spcPts val="1800"/>
              </a:spcAft>
            </a:pPr>
            <a:r>
              <a:rPr lang="en-US" sz="2800" b="1" i="1" dirty="0">
                <a:solidFill>
                  <a:srgbClr val="000000"/>
                </a:solidFill>
                <a:latin typeface="Verdana" charset="0"/>
              </a:rPr>
              <a:t>This is called truncation</a:t>
            </a:r>
            <a:r>
              <a:rPr lang="en-US" sz="2800" b="1" i="1" dirty="0">
                <a:latin typeface="Verdana" charset="0"/>
              </a:rPr>
              <a:t>.</a:t>
            </a:r>
            <a:endParaRPr lang="en-US" sz="2800" b="1" i="1" dirty="0"/>
          </a:p>
        </p:txBody>
      </p:sp>
    </p:spTree>
    <p:extLst>
      <p:ext uri="{BB962C8B-B14F-4D97-AF65-F5344CB8AC3E}">
        <p14:creationId xmlns:p14="http://schemas.microsoft.com/office/powerpoint/2010/main" val="3478720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p:cTn id="7" dur="500" fill="hold"/>
                                        <p:tgtEl>
                                          <p:spTgt spid="124933"/>
                                        </p:tgtEl>
                                        <p:attrNameLst>
                                          <p:attrName>ppt_w</p:attrName>
                                        </p:attrNameLst>
                                      </p:cBhvr>
                                      <p:tavLst>
                                        <p:tav tm="0">
                                          <p:val>
                                            <p:strVal val="#ppt_w*0.70"/>
                                          </p:val>
                                        </p:tav>
                                        <p:tav tm="100000">
                                          <p:val>
                                            <p:strVal val="#ppt_w"/>
                                          </p:val>
                                        </p:tav>
                                      </p:tavLst>
                                    </p:anim>
                                    <p:anim calcmode="lin" valueType="num">
                                      <p:cBhvr>
                                        <p:cTn id="8" dur="500" fill="hold"/>
                                        <p:tgtEl>
                                          <p:spTgt spid="124933"/>
                                        </p:tgtEl>
                                        <p:attrNameLst>
                                          <p:attrName>ppt_h</p:attrName>
                                        </p:attrNameLst>
                                      </p:cBhvr>
                                      <p:tavLst>
                                        <p:tav tm="0">
                                          <p:val>
                                            <p:strVal val="#ppt_h"/>
                                          </p:val>
                                        </p:tav>
                                        <p:tav tm="100000">
                                          <p:val>
                                            <p:strVal val="#ppt_h"/>
                                          </p:val>
                                        </p:tav>
                                      </p:tavLst>
                                    </p:anim>
                                    <p:animEffect transition="in" filter="fade">
                                      <p:cBhvr>
                                        <p:cTn id="9" dur="500"/>
                                        <p:tgtEl>
                                          <p:spTgt spid="124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a:lnSpc>
                <a:spcPct val="110000"/>
              </a:lnSpc>
              <a:defRPr/>
            </a:pPr>
            <a:endParaRPr lang="en-US" sz="5600">
              <a:solidFill>
                <a:srgbClr val="EAEAEA"/>
              </a:solidFill>
              <a:effectLst>
                <a:outerShdw blurRad="38100" dist="38100" dir="2700000" algn="tl">
                  <a:srgbClr val="000000"/>
                </a:outerShdw>
              </a:effectLst>
              <a:latin typeface="Textile" charset="0"/>
              <a:ea typeface="+mn-ea"/>
              <a:cs typeface="+mn-cs"/>
            </a:endParaRPr>
          </a:p>
        </p:txBody>
      </p:sp>
      <p:sp>
        <p:nvSpPr>
          <p:cNvPr id="135170" name="Rectangle 3"/>
          <p:cNvSpPr>
            <a:spLocks noChangeArrowheads="1"/>
          </p:cNvSpPr>
          <p:nvPr/>
        </p:nvSpPr>
        <p:spPr bwMode="auto">
          <a:xfrm>
            <a:off x="228600" y="228600"/>
            <a:ext cx="8686800" cy="6400800"/>
          </a:xfrm>
          <a:prstGeom prst="rect">
            <a:avLst/>
          </a:prstGeom>
          <a:noFill/>
          <a:ln w="50800" cmpd="thickThi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5171" name="Rectangle 4"/>
          <p:cNvSpPr>
            <a:spLocks noChangeArrowheads="1"/>
          </p:cNvSpPr>
          <p:nvPr/>
        </p:nvSpPr>
        <p:spPr bwMode="auto">
          <a:xfrm>
            <a:off x="1676400" y="2863850"/>
            <a:ext cx="5791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6600" i="1">
                <a:solidFill>
                  <a:schemeClr val="bg1"/>
                </a:solidFill>
                <a:latin typeface="Helvetica Neue" charset="0"/>
                <a:cs typeface="Helvetica Neue" charset="0"/>
              </a:rPr>
              <a:t>Search Results</a:t>
            </a:r>
            <a:endParaRPr lang="en-US" sz="6600">
              <a:solidFill>
                <a:schemeClr val="bg1"/>
              </a:solidFill>
              <a:latin typeface="Helvetica Neue" charset="0"/>
              <a:cs typeface="Helvetica Neue" charset="0"/>
            </a:endParaRPr>
          </a:p>
        </p:txBody>
      </p:sp>
    </p:spTree>
    <p:extLst>
      <p:ext uri="{BB962C8B-B14F-4D97-AF65-F5344CB8AC3E}">
        <p14:creationId xmlns:p14="http://schemas.microsoft.com/office/powerpoint/2010/main" val="393432856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3" name="Picture 2" descr="Screen Shot 2014-02-13 at 5.14.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11" y="593356"/>
            <a:ext cx="8181086" cy="5661406"/>
          </a:xfrm>
          <a:prstGeom prst="rect">
            <a:avLst/>
          </a:prstGeom>
        </p:spPr>
      </p:pic>
      <p:sp>
        <p:nvSpPr>
          <p:cNvPr id="4" name="Oval 12"/>
          <p:cNvSpPr>
            <a:spLocks noChangeArrowheads="1"/>
          </p:cNvSpPr>
          <p:nvPr/>
        </p:nvSpPr>
        <p:spPr bwMode="auto">
          <a:xfrm>
            <a:off x="7107370" y="2887164"/>
            <a:ext cx="838200" cy="400228"/>
          </a:xfrm>
          <a:prstGeom prst="ellipse">
            <a:avLst/>
          </a:prstGeom>
          <a:noFill/>
          <a:ln w="76200">
            <a:solidFill>
              <a:srgbClr val="78C12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 name="Group 4"/>
          <p:cNvGrpSpPr/>
          <p:nvPr/>
        </p:nvGrpSpPr>
        <p:grpSpPr>
          <a:xfrm>
            <a:off x="4357992" y="4114800"/>
            <a:ext cx="3657600" cy="1600200"/>
            <a:chOff x="4608689" y="4114800"/>
            <a:chExt cx="3657600" cy="1600200"/>
          </a:xfrm>
        </p:grpSpPr>
        <p:sp>
          <p:nvSpPr>
            <p:cNvPr id="6" name="Rectangle 11"/>
            <p:cNvSpPr>
              <a:spLocks noChangeArrowheads="1"/>
            </p:cNvSpPr>
            <p:nvPr/>
          </p:nvSpPr>
          <p:spPr bwMode="auto">
            <a:xfrm>
              <a:off x="4608689" y="4114800"/>
              <a:ext cx="3657600" cy="1600200"/>
            </a:xfrm>
            <a:prstGeom prst="rect">
              <a:avLst/>
            </a:prstGeom>
            <a:solidFill>
              <a:schemeClr val="bg1"/>
            </a:solidFill>
            <a:ln w="76200">
              <a:solidFill>
                <a:srgbClr val="0071D5"/>
              </a:solidFill>
              <a:miter lim="800000"/>
              <a:headEnd/>
              <a:tailEnd/>
            </a:ln>
          </p:spPr>
          <p:txBody>
            <a:bodyPr wrap="none" anchor="ctr"/>
            <a:lstStyle/>
            <a:p>
              <a:pPr algn="ctr">
                <a:lnSpc>
                  <a:spcPct val="120000"/>
                </a:lnSpc>
              </a:pPr>
              <a:r>
                <a:rPr lang="en-US" sz="2800" dirty="0">
                  <a:solidFill>
                    <a:srgbClr val="000000"/>
                  </a:solidFill>
                  <a:latin typeface="Verdana" charset="0"/>
                </a:rPr>
                <a:t>Click Display</a:t>
              </a:r>
            </a:p>
            <a:p>
              <a:pPr algn="ctr">
                <a:lnSpc>
                  <a:spcPct val="120000"/>
                </a:lnSpc>
              </a:pPr>
              <a:r>
                <a:rPr lang="en-US" sz="2800" dirty="0">
                  <a:solidFill>
                    <a:srgbClr val="000000"/>
                  </a:solidFill>
                  <a:latin typeface="Verdana" charset="0"/>
                </a:rPr>
                <a:t>to view articles</a:t>
              </a:r>
            </a:p>
          </p:txBody>
        </p:sp>
        <p:sp>
          <p:nvSpPr>
            <p:cNvPr id="7" name="Rectangle 12"/>
            <p:cNvSpPr>
              <a:spLocks noChangeArrowheads="1"/>
            </p:cNvSpPr>
            <p:nvPr/>
          </p:nvSpPr>
          <p:spPr bwMode="auto">
            <a:xfrm>
              <a:off x="4761089" y="4248150"/>
              <a:ext cx="3352800" cy="1343223"/>
            </a:xfrm>
            <a:prstGeom prst="rect">
              <a:avLst/>
            </a:prstGeom>
            <a:noFill/>
            <a:ln w="38100">
              <a:solidFill>
                <a:srgbClr val="5CB42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17689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sp>
        <p:nvSpPr>
          <p:cNvPr id="141314" name="Rectangle 3"/>
          <p:cNvSpPr>
            <a:spLocks noChangeArrowheads="1"/>
          </p:cNvSpPr>
          <p:nvPr/>
        </p:nvSpPr>
        <p:spPr bwMode="auto">
          <a:xfrm>
            <a:off x="228600" y="228600"/>
            <a:ext cx="8686800" cy="6400800"/>
          </a:xfrm>
          <a:prstGeom prst="rect">
            <a:avLst/>
          </a:prstGeom>
          <a:noFill/>
          <a:ln w="50800" cmpd="thickThi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41315" name="Rectangle 4"/>
          <p:cNvSpPr>
            <a:spLocks noChangeArrowheads="1"/>
          </p:cNvSpPr>
          <p:nvPr/>
        </p:nvSpPr>
        <p:spPr bwMode="auto">
          <a:xfrm>
            <a:off x="990600" y="2324100"/>
            <a:ext cx="716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lnSpc>
                <a:spcPct val="130000"/>
              </a:lnSpc>
              <a:spcBef>
                <a:spcPct val="0"/>
              </a:spcBef>
              <a:spcAft>
                <a:spcPct val="0"/>
              </a:spcAft>
            </a:pPr>
            <a:r>
              <a:rPr lang="en-US" sz="5400" i="1" dirty="0">
                <a:solidFill>
                  <a:srgbClr val="FFFFFF"/>
                </a:solidFill>
                <a:latin typeface="Helvetica Neue" charset="0"/>
                <a:ea typeface="ＭＳ Ｐゴシック" charset="0"/>
                <a:cs typeface="Helvetica Neue" charset="0"/>
              </a:rPr>
              <a:t>Cochrane Database of Systematic Reviews</a:t>
            </a:r>
            <a:endParaRPr lang="en-US" sz="5400" dirty="0">
              <a:solidFill>
                <a:srgbClr val="FFFFFF"/>
              </a:solidFill>
              <a:latin typeface="Helvetica Neue" charset="0"/>
              <a:ea typeface="ＭＳ Ｐゴシック" charset="0"/>
              <a:cs typeface="Helvetica Neue" charset="0"/>
            </a:endParaRPr>
          </a:p>
        </p:txBody>
      </p:sp>
    </p:spTree>
    <p:extLst>
      <p:ext uri="{BB962C8B-B14F-4D97-AF65-F5344CB8AC3E}">
        <p14:creationId xmlns:p14="http://schemas.microsoft.com/office/powerpoint/2010/main" val="35232966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pic>
        <p:nvPicPr>
          <p:cNvPr id="5" name="Picture 4" descr="Screen Shot 2014-02-13 at 5.21.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92" y="287338"/>
            <a:ext cx="6311900" cy="6292850"/>
          </a:xfrm>
          <a:prstGeom prst="rect">
            <a:avLst/>
          </a:prstGeom>
        </p:spPr>
      </p:pic>
      <p:grpSp>
        <p:nvGrpSpPr>
          <p:cNvPr id="2" name="Group 1"/>
          <p:cNvGrpSpPr/>
          <p:nvPr/>
        </p:nvGrpSpPr>
        <p:grpSpPr>
          <a:xfrm>
            <a:off x="4191000" y="1836409"/>
            <a:ext cx="4572000" cy="2169104"/>
            <a:chOff x="4191000" y="1836409"/>
            <a:chExt cx="4572000" cy="2169104"/>
          </a:xfrm>
        </p:grpSpPr>
        <p:grpSp>
          <p:nvGrpSpPr>
            <p:cNvPr id="6" name="Group 5"/>
            <p:cNvGrpSpPr/>
            <p:nvPr/>
          </p:nvGrpSpPr>
          <p:grpSpPr>
            <a:xfrm>
              <a:off x="4191000" y="2786313"/>
              <a:ext cx="4572000" cy="1219200"/>
              <a:chOff x="4191000" y="2786313"/>
              <a:chExt cx="4572000" cy="1219200"/>
            </a:xfrm>
          </p:grpSpPr>
          <p:sp>
            <p:nvSpPr>
              <p:cNvPr id="7" name="Rectangle 15"/>
              <p:cNvSpPr>
                <a:spLocks noChangeArrowheads="1"/>
              </p:cNvSpPr>
              <p:nvPr/>
            </p:nvSpPr>
            <p:spPr bwMode="auto">
              <a:xfrm>
                <a:off x="4191000" y="2786313"/>
                <a:ext cx="4572000" cy="1219200"/>
              </a:xfrm>
              <a:prstGeom prst="rect">
                <a:avLst/>
              </a:prstGeom>
              <a:solidFill>
                <a:schemeClr val="bg1"/>
              </a:solidFill>
              <a:ln w="57150">
                <a:solidFill>
                  <a:srgbClr val="0071D5"/>
                </a:solidFill>
                <a:miter lim="800000"/>
                <a:headEnd/>
                <a:tailEnd/>
              </a:ln>
            </p:spPr>
            <p:txBody>
              <a:bodyPr wrap="none" anchor="ctr"/>
              <a:lstStyle/>
              <a:p>
                <a:pPr algn="ctr" defTabSz="914400" eaLnBrk="0" fontAlgn="base" hangingPunct="0">
                  <a:spcBef>
                    <a:spcPct val="0"/>
                  </a:spcBef>
                  <a:spcAft>
                    <a:spcPct val="0"/>
                  </a:spcAft>
                </a:pPr>
                <a:r>
                  <a:rPr lang="en-US" sz="2800" dirty="0">
                    <a:solidFill>
                      <a:srgbClr val="000000"/>
                    </a:solidFill>
                    <a:latin typeface="Verdana" charset="0"/>
                    <a:ea typeface="ＭＳ Ｐゴシック" charset="0"/>
                    <a:cs typeface="ＭＳ Ｐゴシック" charset="0"/>
                  </a:rPr>
                  <a:t>Click</a:t>
                </a:r>
                <a:r>
                  <a:rPr lang="en-US" sz="2800" i="1" dirty="0">
                    <a:solidFill>
                      <a:srgbClr val="000000"/>
                    </a:solidFill>
                    <a:latin typeface="Verdana" charset="0"/>
                    <a:ea typeface="ＭＳ Ｐゴシック" charset="0"/>
                    <a:cs typeface="ＭＳ Ｐゴシック" charset="0"/>
                  </a:rPr>
                  <a:t> EBM Full Text</a:t>
                </a:r>
                <a:endParaRPr lang="en-US" sz="2800" dirty="0">
                  <a:solidFill>
                    <a:srgbClr val="000000"/>
                  </a:solidFill>
                  <a:latin typeface="Verdana" charset="0"/>
                  <a:ea typeface="ＭＳ Ｐゴシック" charset="0"/>
                  <a:cs typeface="ＭＳ Ｐゴシック" charset="0"/>
                </a:endParaRPr>
              </a:p>
            </p:txBody>
          </p:sp>
          <p:sp>
            <p:nvSpPr>
              <p:cNvPr id="8" name="Rectangle 8"/>
              <p:cNvSpPr>
                <a:spLocks noChangeArrowheads="1"/>
              </p:cNvSpPr>
              <p:nvPr/>
            </p:nvSpPr>
            <p:spPr bwMode="auto">
              <a:xfrm>
                <a:off x="4343400" y="2938713"/>
                <a:ext cx="4267200" cy="914400"/>
              </a:xfrm>
              <a:prstGeom prst="rect">
                <a:avLst/>
              </a:prstGeom>
              <a:noFill/>
              <a:ln w="38100">
                <a:solidFill>
                  <a:srgbClr val="C8E5AA"/>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9" name="AutoShape 16"/>
            <p:cNvSpPr>
              <a:spLocks noChangeArrowheads="1"/>
            </p:cNvSpPr>
            <p:nvPr/>
          </p:nvSpPr>
          <p:spPr bwMode="auto">
            <a:xfrm rot="3739365">
              <a:off x="5469893" y="2403896"/>
              <a:ext cx="1386481" cy="251507"/>
            </a:xfrm>
            <a:prstGeom prst="leftArrow">
              <a:avLst>
                <a:gd name="adj1" fmla="val 58019"/>
                <a:gd name="adj2" fmla="val 117659"/>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10" name="Group 9"/>
          <p:cNvGrpSpPr/>
          <p:nvPr/>
        </p:nvGrpSpPr>
        <p:grpSpPr>
          <a:xfrm>
            <a:off x="1714892" y="754564"/>
            <a:ext cx="3723972" cy="996262"/>
            <a:chOff x="1714892" y="754564"/>
            <a:chExt cx="3723972" cy="996262"/>
          </a:xfrm>
        </p:grpSpPr>
        <p:sp>
          <p:nvSpPr>
            <p:cNvPr id="11" name="Oval 10"/>
            <p:cNvSpPr>
              <a:spLocks noChangeArrowheads="1"/>
            </p:cNvSpPr>
            <p:nvPr/>
          </p:nvSpPr>
          <p:spPr bwMode="auto">
            <a:xfrm>
              <a:off x="1714892" y="768917"/>
              <a:ext cx="324308" cy="242831"/>
            </a:xfrm>
            <a:prstGeom prst="ellipse">
              <a:avLst/>
            </a:prstGeom>
            <a:noFill/>
            <a:ln w="381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Rectangle 24"/>
            <p:cNvSpPr>
              <a:spLocks noChangeArrowheads="1"/>
            </p:cNvSpPr>
            <p:nvPr/>
          </p:nvSpPr>
          <p:spPr bwMode="auto">
            <a:xfrm>
              <a:off x="2024850" y="754564"/>
              <a:ext cx="3414014" cy="99626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Tree>
    <p:extLst>
      <p:ext uri="{BB962C8B-B14F-4D97-AF65-F5344CB8AC3E}">
        <p14:creationId xmlns:p14="http://schemas.microsoft.com/office/powerpoint/2010/main" val="3511852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a systematic review?</a:t>
            </a:r>
            <a:endParaRPr lang="en-US" sz="3600" dirty="0"/>
          </a:p>
        </p:txBody>
      </p:sp>
      <p:sp>
        <p:nvSpPr>
          <p:cNvPr id="3" name="TextBox 2"/>
          <p:cNvSpPr txBox="1"/>
          <p:nvPr/>
        </p:nvSpPr>
        <p:spPr>
          <a:xfrm>
            <a:off x="457200" y="1447800"/>
            <a:ext cx="8229600" cy="4154984"/>
          </a:xfrm>
          <a:prstGeom prst="rect">
            <a:avLst/>
          </a:prstGeom>
          <a:noFill/>
        </p:spPr>
        <p:txBody>
          <a:bodyPr wrap="square" rtlCol="0">
            <a:spAutoFit/>
          </a:bodyPr>
          <a:lstStyle/>
          <a:p>
            <a:r>
              <a:rPr lang="en-US" sz="2400" dirty="0" smtClean="0"/>
              <a:t>“A systematic review is a critical assessment and evaluation of all research studies that address a particular clinical issue.  The researchers use an organized method of locating, assembling, and evaluating a body of literature on a particular topic using a set of specific criteria.</a:t>
            </a:r>
          </a:p>
          <a:p>
            <a:endParaRPr lang="en-US" sz="2400" dirty="0"/>
          </a:p>
          <a:p>
            <a:r>
              <a:rPr lang="en-US" sz="2400" dirty="0" smtClean="0"/>
              <a:t>A systematic review typically includes a description of the findings of the collection of research studies.  The systematic review may also include a quantitative pooling of data, called a meta-analysis.”</a:t>
            </a:r>
          </a:p>
          <a:p>
            <a:r>
              <a:rPr lang="en-US" sz="2400" dirty="0"/>
              <a:t>	</a:t>
            </a:r>
            <a:r>
              <a:rPr lang="en-US" sz="2400" dirty="0" smtClean="0"/>
              <a:t>	-U.S. Agency for Healthcare Research and Quality</a:t>
            </a:r>
            <a:endParaRPr lang="en-US" sz="2400" dirty="0"/>
          </a:p>
        </p:txBody>
      </p:sp>
    </p:spTree>
    <p:extLst>
      <p:ext uri="{BB962C8B-B14F-4D97-AF65-F5344CB8AC3E}">
        <p14:creationId xmlns:p14="http://schemas.microsoft.com/office/powerpoint/2010/main" val="7416818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pic>
        <p:nvPicPr>
          <p:cNvPr id="6" name="Picture 5" descr="Screen Shot 2014-02-13 at 5.35.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484" y="256223"/>
            <a:ext cx="4544568" cy="6355080"/>
          </a:xfrm>
          <a:prstGeom prst="rect">
            <a:avLst/>
          </a:prstGeom>
        </p:spPr>
      </p:pic>
      <p:sp>
        <p:nvSpPr>
          <p:cNvPr id="7" name="Rectangle 24"/>
          <p:cNvSpPr>
            <a:spLocks noChangeArrowheads="1"/>
          </p:cNvSpPr>
          <p:nvPr/>
        </p:nvSpPr>
        <p:spPr bwMode="auto">
          <a:xfrm>
            <a:off x="2432944" y="740923"/>
            <a:ext cx="2057400" cy="335475"/>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8" name="Rectangle 24"/>
          <p:cNvSpPr>
            <a:spLocks noChangeArrowheads="1"/>
          </p:cNvSpPr>
          <p:nvPr/>
        </p:nvSpPr>
        <p:spPr bwMode="auto">
          <a:xfrm>
            <a:off x="2577333" y="5676901"/>
            <a:ext cx="385993" cy="112674"/>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Rectangle 24"/>
          <p:cNvSpPr>
            <a:spLocks noChangeArrowheads="1"/>
          </p:cNvSpPr>
          <p:nvPr/>
        </p:nvSpPr>
        <p:spPr bwMode="auto">
          <a:xfrm>
            <a:off x="2577333" y="5493132"/>
            <a:ext cx="796890" cy="134584"/>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Rectangle 24"/>
          <p:cNvSpPr>
            <a:spLocks noChangeArrowheads="1"/>
          </p:cNvSpPr>
          <p:nvPr/>
        </p:nvSpPr>
        <p:spPr bwMode="auto">
          <a:xfrm>
            <a:off x="2577333" y="4871706"/>
            <a:ext cx="498056" cy="157493"/>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1" name="Rectangle 24"/>
          <p:cNvSpPr>
            <a:spLocks noChangeArrowheads="1"/>
          </p:cNvSpPr>
          <p:nvPr/>
        </p:nvSpPr>
        <p:spPr bwMode="auto">
          <a:xfrm>
            <a:off x="2577333" y="4611348"/>
            <a:ext cx="385993" cy="157493"/>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Rectangle 24"/>
          <p:cNvSpPr>
            <a:spLocks noChangeArrowheads="1"/>
          </p:cNvSpPr>
          <p:nvPr/>
        </p:nvSpPr>
        <p:spPr bwMode="auto">
          <a:xfrm>
            <a:off x="2577333" y="4192969"/>
            <a:ext cx="385993" cy="157493"/>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7" name="Rounded Rectangular Callout 16"/>
          <p:cNvSpPr/>
          <p:nvPr/>
        </p:nvSpPr>
        <p:spPr>
          <a:xfrm>
            <a:off x="151027" y="238538"/>
            <a:ext cx="2022504" cy="685800"/>
          </a:xfrm>
          <a:prstGeom prst="wedgeRoundRectCallout">
            <a:avLst>
              <a:gd name="adj1" fmla="val 64513"/>
              <a:gd name="adj2" fmla="val -29784"/>
              <a:gd name="adj3" fmla="val 16667"/>
            </a:avLst>
          </a:prstGeom>
          <a:solidFill>
            <a:srgbClr val="FFFFFF"/>
          </a:solidFill>
          <a:ln w="38100" cap="flat" cmpd="sng" algn="ctr">
            <a:solidFill>
              <a:srgbClr val="A70000"/>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a:spcAft>
                <a:spcPts val="3000"/>
              </a:spcAft>
              <a:defRPr/>
            </a:pPr>
            <a:r>
              <a:rPr lang="en-US" sz="2000" kern="0" dirty="0">
                <a:solidFill>
                  <a:srgbClr val="000000"/>
                </a:solidFill>
                <a:latin typeface="Verdana" charset="0"/>
                <a:ea typeface="ＭＳ Ｐゴシック" charset="0"/>
                <a:cs typeface="Verdana" charset="0"/>
              </a:rPr>
              <a:t>click Search</a:t>
            </a:r>
          </a:p>
        </p:txBody>
      </p:sp>
      <p:grpSp>
        <p:nvGrpSpPr>
          <p:cNvPr id="2" name="Group 1"/>
          <p:cNvGrpSpPr/>
          <p:nvPr/>
        </p:nvGrpSpPr>
        <p:grpSpPr>
          <a:xfrm>
            <a:off x="5755740" y="816919"/>
            <a:ext cx="3147995" cy="1890764"/>
            <a:chOff x="5755740" y="816919"/>
            <a:chExt cx="3147995" cy="1890764"/>
          </a:xfrm>
        </p:grpSpPr>
        <p:grpSp>
          <p:nvGrpSpPr>
            <p:cNvPr id="13" name="Group 7"/>
            <p:cNvGrpSpPr>
              <a:grpSpLocks/>
            </p:cNvGrpSpPr>
            <p:nvPr/>
          </p:nvGrpSpPr>
          <p:grpSpPr bwMode="auto">
            <a:xfrm>
              <a:off x="5803649" y="1635734"/>
              <a:ext cx="3100086" cy="1071949"/>
              <a:chOff x="5334000" y="1981200"/>
              <a:chExt cx="3581400" cy="1143000"/>
            </a:xfrm>
          </p:grpSpPr>
          <p:sp>
            <p:nvSpPr>
              <p:cNvPr id="14" name="Rectangle 15"/>
              <p:cNvSpPr>
                <a:spLocks noChangeArrowheads="1"/>
              </p:cNvSpPr>
              <p:nvPr/>
            </p:nvSpPr>
            <p:spPr bwMode="auto">
              <a:xfrm>
                <a:off x="5334000" y="1981200"/>
                <a:ext cx="3581400" cy="1143000"/>
              </a:xfrm>
              <a:prstGeom prst="rect">
                <a:avLst/>
              </a:prstGeom>
              <a:solidFill>
                <a:schemeClr val="bg1"/>
              </a:solidFill>
              <a:ln w="57150">
                <a:solidFill>
                  <a:srgbClr val="0075E4"/>
                </a:solidFill>
                <a:miter lim="800000"/>
                <a:headEnd/>
                <a:tailEnd/>
              </a:ln>
            </p:spPr>
            <p:txBody>
              <a:bodyPr wrap="none" anchor="ctr"/>
              <a:lstStyle/>
              <a:p>
                <a:pPr algn="ctr" defTabSz="914400" eaLnBrk="0" fontAlgn="base" hangingPunct="0">
                  <a:spcBef>
                    <a:spcPct val="0"/>
                  </a:spcBef>
                  <a:spcAft>
                    <a:spcPct val="0"/>
                  </a:spcAft>
                </a:pPr>
                <a:r>
                  <a:rPr lang="en-US" sz="2400">
                    <a:solidFill>
                      <a:srgbClr val="000000"/>
                    </a:solidFill>
                    <a:latin typeface="Verdana" charset="0"/>
                    <a:ea typeface="ＭＳ Ｐゴシック" charset="0"/>
                    <a:cs typeface="ＭＳ Ｐゴシック" charset="0"/>
                  </a:rPr>
                  <a:t>Article as PDF</a:t>
                </a:r>
              </a:p>
            </p:txBody>
          </p:sp>
          <p:sp>
            <p:nvSpPr>
              <p:cNvPr id="15" name="Rectangle 5"/>
              <p:cNvSpPr>
                <a:spLocks noChangeArrowheads="1"/>
              </p:cNvSpPr>
              <p:nvPr/>
            </p:nvSpPr>
            <p:spPr bwMode="auto">
              <a:xfrm>
                <a:off x="5486400" y="2133600"/>
                <a:ext cx="3276600" cy="838200"/>
              </a:xfrm>
              <a:prstGeom prst="rect">
                <a:avLst/>
              </a:prstGeom>
              <a:noFill/>
              <a:ln w="38100">
                <a:solidFill>
                  <a:srgbClr val="81BF3A"/>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16" name="Rectangle 24"/>
            <p:cNvSpPr>
              <a:spLocks noChangeArrowheads="1"/>
            </p:cNvSpPr>
            <p:nvPr/>
          </p:nvSpPr>
          <p:spPr bwMode="auto">
            <a:xfrm>
              <a:off x="5755740" y="816919"/>
              <a:ext cx="1136619" cy="212811"/>
            </a:xfrm>
            <a:prstGeom prst="rect">
              <a:avLst/>
            </a:prstGeom>
            <a:noFill/>
            <a:ln w="57150" cmpd="sng">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8" name="AutoShape 16"/>
            <p:cNvSpPr>
              <a:spLocks noChangeArrowheads="1"/>
            </p:cNvSpPr>
            <p:nvPr/>
          </p:nvSpPr>
          <p:spPr bwMode="auto">
            <a:xfrm rot="3763051">
              <a:off x="6296926" y="1297101"/>
              <a:ext cx="1135928" cy="268287"/>
            </a:xfrm>
            <a:prstGeom prst="leftArrow">
              <a:avLst>
                <a:gd name="adj1" fmla="val 58019"/>
                <a:gd name="adj2" fmla="val 99926"/>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Tree>
    <p:extLst>
      <p:ext uri="{BB962C8B-B14F-4D97-AF65-F5344CB8AC3E}">
        <p14:creationId xmlns:p14="http://schemas.microsoft.com/office/powerpoint/2010/main" val="644432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sp>
        <p:nvSpPr>
          <p:cNvPr id="182274" name="Rectangle 3"/>
          <p:cNvSpPr>
            <a:spLocks noChangeArrowheads="1"/>
          </p:cNvSpPr>
          <p:nvPr/>
        </p:nvSpPr>
        <p:spPr bwMode="auto">
          <a:xfrm>
            <a:off x="228600" y="228600"/>
            <a:ext cx="8686800" cy="6400800"/>
          </a:xfrm>
          <a:prstGeom prst="rect">
            <a:avLst/>
          </a:prstGeom>
          <a:noFill/>
          <a:ln w="50800" cmpd="thickThin">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82275" name="Rectangle 4"/>
          <p:cNvSpPr>
            <a:spLocks noChangeArrowheads="1"/>
          </p:cNvSpPr>
          <p:nvPr/>
        </p:nvSpPr>
        <p:spPr bwMode="auto">
          <a:xfrm>
            <a:off x="990600" y="2863850"/>
            <a:ext cx="7162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lnSpc>
                <a:spcPct val="130000"/>
              </a:lnSpc>
              <a:spcBef>
                <a:spcPct val="0"/>
              </a:spcBef>
              <a:spcAft>
                <a:spcPct val="0"/>
              </a:spcAft>
            </a:pPr>
            <a:r>
              <a:rPr lang="en-US" sz="5400" i="1">
                <a:solidFill>
                  <a:srgbClr val="FFFFFF"/>
                </a:solidFill>
                <a:latin typeface="Helvetica Neue" charset="0"/>
                <a:ea typeface="ＭＳ Ｐゴシック" charset="0"/>
                <a:cs typeface="Helvetica Neue" charset="0"/>
              </a:rPr>
              <a:t>DARE</a:t>
            </a:r>
            <a:endParaRPr lang="en-US" sz="5400">
              <a:solidFill>
                <a:srgbClr val="FFFFFF"/>
              </a:solidFill>
              <a:latin typeface="Helvetica Neue" charset="0"/>
              <a:ea typeface="ＭＳ Ｐゴシック" charset="0"/>
              <a:cs typeface="Helvetica Neue" charset="0"/>
            </a:endParaRPr>
          </a:p>
        </p:txBody>
      </p:sp>
    </p:spTree>
    <p:extLst>
      <p:ext uri="{BB962C8B-B14F-4D97-AF65-F5344CB8AC3E}">
        <p14:creationId xmlns:p14="http://schemas.microsoft.com/office/powerpoint/2010/main" val="14826899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pic>
        <p:nvPicPr>
          <p:cNvPr id="2" name="Picture 1" descr="Screen Shot 2014-02-13 at 5.41.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289" y="484608"/>
            <a:ext cx="5821680" cy="6088380"/>
          </a:xfrm>
          <a:prstGeom prst="rect">
            <a:avLst/>
          </a:prstGeom>
        </p:spPr>
      </p:pic>
      <p:grpSp>
        <p:nvGrpSpPr>
          <p:cNvPr id="3" name="Group 2"/>
          <p:cNvGrpSpPr/>
          <p:nvPr/>
        </p:nvGrpSpPr>
        <p:grpSpPr>
          <a:xfrm>
            <a:off x="186038" y="273222"/>
            <a:ext cx="3912286" cy="2531147"/>
            <a:chOff x="186038" y="273222"/>
            <a:chExt cx="3912286" cy="2531147"/>
          </a:xfrm>
        </p:grpSpPr>
        <p:grpSp>
          <p:nvGrpSpPr>
            <p:cNvPr id="7" name="Group 6"/>
            <p:cNvGrpSpPr/>
            <p:nvPr/>
          </p:nvGrpSpPr>
          <p:grpSpPr>
            <a:xfrm>
              <a:off x="186038" y="273222"/>
              <a:ext cx="3912286" cy="1219200"/>
              <a:chOff x="4114800" y="3962400"/>
              <a:chExt cx="4267200" cy="1219200"/>
            </a:xfrm>
          </p:grpSpPr>
          <p:sp>
            <p:nvSpPr>
              <p:cNvPr id="9" name="Rectangle 15"/>
              <p:cNvSpPr>
                <a:spLocks noChangeArrowheads="1"/>
              </p:cNvSpPr>
              <p:nvPr/>
            </p:nvSpPr>
            <p:spPr bwMode="auto">
              <a:xfrm>
                <a:off x="4114800" y="3962400"/>
                <a:ext cx="4267200" cy="1219200"/>
              </a:xfrm>
              <a:prstGeom prst="rect">
                <a:avLst/>
              </a:prstGeom>
              <a:solidFill>
                <a:schemeClr val="bg1"/>
              </a:solidFill>
              <a:ln w="76200" cmpd="sng">
                <a:solidFill>
                  <a:srgbClr val="0099FF"/>
                </a:solidFill>
                <a:miter lim="800000"/>
                <a:headEnd/>
                <a:tailEnd/>
              </a:ln>
            </p:spPr>
            <p:txBody>
              <a:bodyPr wrap="none" anchor="ctr"/>
              <a:lstStyle/>
              <a:p>
                <a:pPr algn="ctr" defTabSz="914400" eaLnBrk="0" fontAlgn="base" hangingPunct="0">
                  <a:spcBef>
                    <a:spcPct val="0"/>
                  </a:spcBef>
                  <a:spcAft>
                    <a:spcPct val="0"/>
                  </a:spcAft>
                </a:pPr>
                <a:r>
                  <a:rPr lang="en-US" sz="2400" dirty="0">
                    <a:solidFill>
                      <a:srgbClr val="000000"/>
                    </a:solidFill>
                    <a:latin typeface="Verdana" charset="0"/>
                    <a:ea typeface="ＭＳ Ｐゴシック" charset="0"/>
                    <a:cs typeface="ＭＳ Ｐゴシック" charset="0"/>
                  </a:rPr>
                  <a:t>Scroll </a:t>
                </a:r>
                <a:r>
                  <a:rPr lang="en-US" sz="2400" dirty="0" smtClean="0">
                    <a:solidFill>
                      <a:srgbClr val="000000"/>
                    </a:solidFill>
                    <a:latin typeface="Verdana" charset="0"/>
                    <a:ea typeface="ＭＳ Ｐゴシック" charset="0"/>
                    <a:cs typeface="ＭＳ Ｐゴシック" charset="0"/>
                  </a:rPr>
                  <a:t>to article # 9</a:t>
                </a:r>
                <a:endParaRPr lang="en-US" sz="2400" dirty="0">
                  <a:solidFill>
                    <a:srgbClr val="000000"/>
                  </a:solidFill>
                  <a:latin typeface="Verdana" charset="0"/>
                  <a:ea typeface="ＭＳ Ｐゴシック" charset="0"/>
                  <a:cs typeface="ＭＳ Ｐゴシック" charset="0"/>
                </a:endParaRPr>
              </a:p>
            </p:txBody>
          </p:sp>
          <p:sp>
            <p:nvSpPr>
              <p:cNvPr id="10" name="Rectangle 9"/>
              <p:cNvSpPr/>
              <p:nvPr/>
            </p:nvSpPr>
            <p:spPr bwMode="auto">
              <a:xfrm>
                <a:off x="4248150" y="4114800"/>
                <a:ext cx="4000500" cy="914400"/>
              </a:xfrm>
              <a:prstGeom prst="rect">
                <a:avLst/>
              </a:prstGeom>
              <a:noFill/>
              <a:ln w="38100" cap="flat" cmpd="sng" algn="ctr">
                <a:solidFill>
                  <a:srgbClr val="4DAD2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6" charset="0"/>
                  <a:ea typeface="ＭＳ Ｐゴシック" charset="0"/>
                  <a:cs typeface="ＭＳ Ｐゴシック" charset="0"/>
                </a:endParaRPr>
              </a:p>
            </p:txBody>
          </p:sp>
        </p:grpSp>
        <p:sp>
          <p:nvSpPr>
            <p:cNvPr id="8" name="AutoShape 16"/>
            <p:cNvSpPr>
              <a:spLocks noChangeArrowheads="1"/>
            </p:cNvSpPr>
            <p:nvPr/>
          </p:nvSpPr>
          <p:spPr bwMode="auto">
            <a:xfrm rot="14431237">
              <a:off x="475141" y="1655124"/>
              <a:ext cx="1589036" cy="304800"/>
            </a:xfrm>
            <a:prstGeom prst="leftArrow">
              <a:avLst>
                <a:gd name="adj1" fmla="val 44685"/>
                <a:gd name="adj2" fmla="val 86222"/>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 name="Oval 7"/>
            <p:cNvSpPr>
              <a:spLocks noChangeArrowheads="1"/>
            </p:cNvSpPr>
            <p:nvPr/>
          </p:nvSpPr>
          <p:spPr bwMode="auto">
            <a:xfrm>
              <a:off x="1551459" y="2560595"/>
              <a:ext cx="321830" cy="243774"/>
            </a:xfrm>
            <a:prstGeom prst="ellipse">
              <a:avLst/>
            </a:prstGeom>
            <a:noFill/>
            <a:ln w="381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nvGrpSpPr>
          <p:cNvPr id="4" name="Group 3"/>
          <p:cNvGrpSpPr/>
          <p:nvPr/>
        </p:nvGrpSpPr>
        <p:grpSpPr>
          <a:xfrm>
            <a:off x="4301525" y="3671214"/>
            <a:ext cx="4572000" cy="2470094"/>
            <a:chOff x="4301525" y="3671214"/>
            <a:chExt cx="4572000" cy="2470094"/>
          </a:xfrm>
        </p:grpSpPr>
        <p:grpSp>
          <p:nvGrpSpPr>
            <p:cNvPr id="15" name="Group 1"/>
            <p:cNvGrpSpPr>
              <a:grpSpLocks/>
            </p:cNvGrpSpPr>
            <p:nvPr/>
          </p:nvGrpSpPr>
          <p:grpSpPr bwMode="auto">
            <a:xfrm>
              <a:off x="4301525" y="4922108"/>
              <a:ext cx="4572000" cy="1219200"/>
              <a:chOff x="4267200" y="5410200"/>
              <a:chExt cx="4572000" cy="1219200"/>
            </a:xfrm>
          </p:grpSpPr>
          <p:sp>
            <p:nvSpPr>
              <p:cNvPr id="17" name="Rectangle 15"/>
              <p:cNvSpPr>
                <a:spLocks noChangeArrowheads="1"/>
              </p:cNvSpPr>
              <p:nvPr/>
            </p:nvSpPr>
            <p:spPr bwMode="auto">
              <a:xfrm>
                <a:off x="4267200" y="5410200"/>
                <a:ext cx="4572000" cy="1219200"/>
              </a:xfrm>
              <a:prstGeom prst="rect">
                <a:avLst/>
              </a:prstGeom>
              <a:solidFill>
                <a:schemeClr val="bg1"/>
              </a:solidFill>
              <a:ln w="57150">
                <a:solidFill>
                  <a:srgbClr val="0071D5"/>
                </a:solidFill>
                <a:miter lim="800000"/>
                <a:headEnd/>
                <a:tailEnd/>
              </a:ln>
            </p:spPr>
            <p:txBody>
              <a:bodyPr wrap="none" anchor="ctr"/>
              <a:lstStyle/>
              <a:p>
                <a:pPr algn="ctr" defTabSz="914400" eaLnBrk="0" fontAlgn="base" hangingPunct="0">
                  <a:spcBef>
                    <a:spcPct val="0"/>
                  </a:spcBef>
                  <a:spcAft>
                    <a:spcPct val="0"/>
                  </a:spcAft>
                </a:pPr>
                <a:r>
                  <a:rPr lang="en-US" sz="2800" dirty="0">
                    <a:solidFill>
                      <a:srgbClr val="000000"/>
                    </a:solidFill>
                    <a:latin typeface="Verdana" charset="0"/>
                    <a:ea typeface="ＭＳ Ｐゴシック" charset="0"/>
                    <a:cs typeface="ＭＳ Ｐゴシック" charset="0"/>
                  </a:rPr>
                  <a:t>Click</a:t>
                </a:r>
                <a:r>
                  <a:rPr lang="en-US" sz="2800" i="1" dirty="0">
                    <a:solidFill>
                      <a:srgbClr val="000000"/>
                    </a:solidFill>
                    <a:latin typeface="Verdana" charset="0"/>
                    <a:ea typeface="ＭＳ Ｐゴシック" charset="0"/>
                    <a:cs typeface="ＭＳ Ｐゴシック" charset="0"/>
                  </a:rPr>
                  <a:t> EBM Full Text</a:t>
                </a:r>
                <a:endParaRPr lang="en-US" sz="2800" dirty="0">
                  <a:solidFill>
                    <a:srgbClr val="000000"/>
                  </a:solidFill>
                  <a:latin typeface="Verdana" charset="0"/>
                  <a:ea typeface="ＭＳ Ｐゴシック" charset="0"/>
                  <a:cs typeface="ＭＳ Ｐゴシック" charset="0"/>
                </a:endParaRPr>
              </a:p>
            </p:txBody>
          </p:sp>
          <p:sp>
            <p:nvSpPr>
              <p:cNvPr id="18" name="Rectangle 8"/>
              <p:cNvSpPr>
                <a:spLocks noChangeArrowheads="1"/>
              </p:cNvSpPr>
              <p:nvPr/>
            </p:nvSpPr>
            <p:spPr bwMode="auto">
              <a:xfrm>
                <a:off x="4419600" y="5562600"/>
                <a:ext cx="4267200" cy="914400"/>
              </a:xfrm>
              <a:prstGeom prst="rect">
                <a:avLst/>
              </a:prstGeom>
              <a:noFill/>
              <a:ln w="38100">
                <a:solidFill>
                  <a:srgbClr val="C8E5AA"/>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16" name="AutoShape 16"/>
            <p:cNvSpPr>
              <a:spLocks noChangeArrowheads="1"/>
            </p:cNvSpPr>
            <p:nvPr/>
          </p:nvSpPr>
          <p:spPr bwMode="auto">
            <a:xfrm rot="5400000">
              <a:off x="5497835" y="4318504"/>
              <a:ext cx="1546087" cy="251507"/>
            </a:xfrm>
            <a:prstGeom prst="leftArrow">
              <a:avLst>
                <a:gd name="adj1" fmla="val 58019"/>
                <a:gd name="adj2" fmla="val 149979"/>
              </a:avLst>
            </a:prstGeom>
            <a:gradFill rotWithShape="0">
              <a:gsLst>
                <a:gs pos="0">
                  <a:schemeClr val="bg1"/>
                </a:gs>
                <a:gs pos="100000">
                  <a:srgbClr val="33CCFF"/>
                </a:gs>
              </a:gsLst>
              <a:path path="rect">
                <a:fillToRect l="50000" t="50000" r="50000" b="50000"/>
              </a:path>
            </a:gradFill>
            <a:ln w="19050">
              <a:solidFill>
                <a:srgbClr val="004080"/>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Tree>
    <p:extLst>
      <p:ext uri="{BB962C8B-B14F-4D97-AF65-F5344CB8AC3E}">
        <p14:creationId xmlns:p14="http://schemas.microsoft.com/office/powerpoint/2010/main" val="2504615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6858000"/>
          </a:xfrm>
          <a:prstGeom prst="rect">
            <a:avLst/>
          </a:prstGeom>
          <a:solidFill>
            <a:srgbClr val="000000"/>
          </a:solidFill>
          <a:ln w="19050">
            <a:noFill/>
            <a:miter lim="800000"/>
            <a:headEnd/>
            <a:tailEnd/>
          </a:ln>
          <a:effectLst/>
        </p:spPr>
        <p:txBody>
          <a:bodyPr wrap="none" anchor="ctr"/>
          <a:lstStyle/>
          <a:p>
            <a:pPr algn="ctr" defTabSz="914400" eaLnBrk="0" fontAlgn="base" hangingPunct="0">
              <a:lnSpc>
                <a:spcPct val="110000"/>
              </a:lnSpc>
              <a:spcBef>
                <a:spcPct val="0"/>
              </a:spcBef>
              <a:spcAft>
                <a:spcPct val="0"/>
              </a:spcAft>
              <a:defRPr/>
            </a:pPr>
            <a:endParaRPr lang="en-US" sz="5600">
              <a:solidFill>
                <a:srgbClr val="EAEAEA"/>
              </a:solidFill>
              <a:effectLst>
                <a:outerShdw blurRad="38100" dist="38100" dir="2700000" algn="tl">
                  <a:srgbClr val="000000"/>
                </a:outerShdw>
              </a:effectLst>
              <a:latin typeface="Textile" charset="0"/>
              <a:ea typeface="ＭＳ Ｐゴシック" charset="0"/>
              <a:cs typeface="ＭＳ Ｐゴシック" charset="0"/>
            </a:endParaRPr>
          </a:p>
        </p:txBody>
      </p:sp>
      <p:pic>
        <p:nvPicPr>
          <p:cNvPr id="2" name="Picture 1" descr="Screen Shot 2014-02-13 at 5.4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660" y="291465"/>
            <a:ext cx="5095240" cy="6268720"/>
          </a:xfrm>
          <a:prstGeom prst="rect">
            <a:avLst/>
          </a:prstGeom>
        </p:spPr>
      </p:pic>
      <p:sp>
        <p:nvSpPr>
          <p:cNvPr id="4" name="Rectangle 24"/>
          <p:cNvSpPr>
            <a:spLocks noChangeArrowheads="1"/>
          </p:cNvSpPr>
          <p:nvPr/>
        </p:nvSpPr>
        <p:spPr bwMode="auto">
          <a:xfrm>
            <a:off x="3152378" y="4215713"/>
            <a:ext cx="843006" cy="239584"/>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5" name="Rectangle 24"/>
          <p:cNvSpPr>
            <a:spLocks noChangeArrowheads="1"/>
          </p:cNvSpPr>
          <p:nvPr/>
        </p:nvSpPr>
        <p:spPr bwMode="auto">
          <a:xfrm>
            <a:off x="3152378" y="6130323"/>
            <a:ext cx="1145060" cy="178487"/>
          </a:xfrm>
          <a:prstGeom prst="rect">
            <a:avLst/>
          </a:prstGeom>
          <a:noFill/>
          <a:ln w="38100" cmpd="sng">
            <a:solidFill>
              <a:srgbClr val="4DAD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6" name="Rectangle 5"/>
          <p:cNvSpPr/>
          <p:nvPr/>
        </p:nvSpPr>
        <p:spPr bwMode="auto">
          <a:xfrm>
            <a:off x="3152377" y="2898690"/>
            <a:ext cx="3582087" cy="381000"/>
          </a:xfrm>
          <a:prstGeom prst="rect">
            <a:avLst/>
          </a:prstGeom>
          <a:noFill/>
          <a:ln w="3810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6" charset="0"/>
              <a:ea typeface="ＭＳ Ｐゴシック" charset="0"/>
              <a:cs typeface="ＭＳ Ｐゴシック" charset="0"/>
            </a:endParaRPr>
          </a:p>
        </p:txBody>
      </p:sp>
    </p:spTree>
    <p:extLst>
      <p:ext uri="{BB962C8B-B14F-4D97-AF65-F5344CB8AC3E}">
        <p14:creationId xmlns:p14="http://schemas.microsoft.com/office/powerpoint/2010/main" val="800099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625475" y="1968500"/>
            <a:ext cx="7920038" cy="26463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en-US" sz="5400" i="1" dirty="0">
                <a:latin typeface="Times New Roman"/>
                <a:cs typeface="Times New Roman"/>
              </a:rPr>
              <a:t>EBP Literature from</a:t>
            </a:r>
          </a:p>
          <a:p>
            <a:pPr algn="ctr">
              <a:lnSpc>
                <a:spcPct val="130000"/>
              </a:lnSpc>
              <a:defRPr/>
            </a:pPr>
            <a:r>
              <a:rPr lang="en-US" sz="5400" i="1" dirty="0">
                <a:latin typeface="Times New Roman"/>
                <a:cs typeface="Times New Roman"/>
              </a:rPr>
              <a:t>PubMed’s Clinical Queries</a:t>
            </a:r>
          </a:p>
        </p:txBody>
      </p:sp>
    </p:spTree>
    <p:extLst>
      <p:ext uri="{BB962C8B-B14F-4D97-AF65-F5344CB8AC3E}">
        <p14:creationId xmlns:p14="http://schemas.microsoft.com/office/powerpoint/2010/main" val="398679126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181428" y="272137"/>
            <a:ext cx="8790214" cy="879931"/>
            <a:chOff x="181428" y="208640"/>
            <a:chExt cx="8790214" cy="879931"/>
          </a:xfrm>
        </p:grpSpPr>
        <p:sp>
          <p:nvSpPr>
            <p:cNvPr id="13" name="Rectangle 12"/>
            <p:cNvSpPr/>
            <p:nvPr/>
          </p:nvSpPr>
          <p:spPr>
            <a:xfrm>
              <a:off x="1106718" y="326488"/>
              <a:ext cx="6948714" cy="6712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r>
                <a:rPr lang="en-US" sz="4800" i="1" dirty="0" smtClean="0">
                  <a:solidFill>
                    <a:schemeClr val="bg1"/>
                  </a:solidFill>
                  <a:effectLst>
                    <a:outerShdw blurRad="38100" dist="38100" dir="2700000" algn="tl">
                      <a:srgbClr val="000000">
                        <a:alpha val="43137"/>
                      </a:srgbClr>
                    </a:outerShdw>
                  </a:effectLst>
                  <a:latin typeface="Times New Roman"/>
                  <a:cs typeface="Times New Roman"/>
                </a:rPr>
                <a:t>PubMed’s Clinical Queries</a:t>
              </a:r>
              <a:endParaRPr lang="en-US" sz="4800" i="1" dirty="0">
                <a:solidFill>
                  <a:schemeClr val="bg1"/>
                </a:solidFill>
                <a:effectLst>
                  <a:outerShdw blurRad="38100" dist="38100" dir="2700000" algn="tl">
                    <a:srgbClr val="000000">
                      <a:alpha val="43137"/>
                    </a:srgbClr>
                  </a:outerShdw>
                </a:effectLst>
                <a:latin typeface="Times New Roman"/>
                <a:cs typeface="Times New Roman"/>
              </a:endParaRPr>
            </a:p>
          </p:txBody>
        </p:sp>
        <p:sp>
          <p:nvSpPr>
            <p:cNvPr id="14" name="Rectangle 13"/>
            <p:cNvSpPr/>
            <p:nvPr/>
          </p:nvSpPr>
          <p:spPr>
            <a:xfrm>
              <a:off x="181428" y="208640"/>
              <a:ext cx="8790214" cy="879931"/>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84400" y="3473880"/>
            <a:ext cx="8288978" cy="1082208"/>
            <a:chOff x="284400" y="3473880"/>
            <a:chExt cx="8288978" cy="1082208"/>
          </a:xfrm>
        </p:grpSpPr>
        <p:sp>
          <p:nvSpPr>
            <p:cNvPr id="11" name="Rectangle 10"/>
            <p:cNvSpPr/>
            <p:nvPr/>
          </p:nvSpPr>
          <p:spPr>
            <a:xfrm>
              <a:off x="284400" y="3473880"/>
              <a:ext cx="4280734" cy="108220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600" dirty="0" smtClean="0">
                  <a:latin typeface="News Gothic MT"/>
                  <a:cs typeface="News Gothic MT"/>
                </a:rPr>
                <a:t> Tool that searches for</a:t>
              </a:r>
            </a:p>
            <a:p>
              <a:pPr>
                <a:defRPr/>
              </a:pPr>
              <a:r>
                <a:rPr lang="en-US" sz="2600" dirty="0">
                  <a:latin typeface="News Gothic MT"/>
                  <a:cs typeface="News Gothic MT"/>
                </a:rPr>
                <a:t> </a:t>
              </a:r>
              <a:r>
                <a:rPr lang="en-US" sz="2600" dirty="0" smtClean="0">
                  <a:latin typeface="News Gothic MT"/>
                  <a:cs typeface="News Gothic MT"/>
                </a:rPr>
                <a:t>evidence-based literature</a:t>
              </a:r>
            </a:p>
          </p:txBody>
        </p:sp>
        <p:pic>
          <p:nvPicPr>
            <p:cNvPr id="6" name="Picture 5" descr="Screen Shot 2012-05-23 at 3.01.2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8218" y="3494477"/>
              <a:ext cx="3185160" cy="1039368"/>
            </a:xfrm>
            <a:prstGeom prst="rect">
              <a:avLst/>
            </a:prstGeom>
            <a:ln w="38100" cmpd="sng">
              <a:solidFill>
                <a:srgbClr val="99CC66"/>
              </a:solidFill>
            </a:ln>
          </p:spPr>
        </p:pic>
      </p:grpSp>
      <p:grpSp>
        <p:nvGrpSpPr>
          <p:cNvPr id="9" name="Group 8"/>
          <p:cNvGrpSpPr/>
          <p:nvPr/>
        </p:nvGrpSpPr>
        <p:grpSpPr>
          <a:xfrm>
            <a:off x="366782" y="1616764"/>
            <a:ext cx="6969239" cy="1357122"/>
            <a:chOff x="561861" y="1603646"/>
            <a:chExt cx="6969239" cy="1357122"/>
          </a:xfrm>
        </p:grpSpPr>
        <p:sp>
          <p:nvSpPr>
            <p:cNvPr id="10" name="Rectangle 9"/>
            <p:cNvSpPr/>
            <p:nvPr/>
          </p:nvSpPr>
          <p:spPr>
            <a:xfrm>
              <a:off x="561861" y="2090965"/>
              <a:ext cx="5497855" cy="5170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800" dirty="0" smtClean="0">
                  <a:latin typeface="News Gothic MT"/>
                  <a:cs typeface="News Gothic MT"/>
                </a:rPr>
                <a:t>Biomedical journal literature</a:t>
              </a:r>
            </a:p>
          </p:txBody>
        </p:sp>
        <p:pic>
          <p:nvPicPr>
            <p:cNvPr id="12" name="Picture 11" descr="ebooks122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00" y="1603646"/>
              <a:ext cx="990600" cy="1357122"/>
            </a:xfrm>
            <a:prstGeom prst="rect">
              <a:avLst/>
            </a:prstGeom>
          </p:spPr>
        </p:pic>
      </p:grpSp>
      <p:grpSp>
        <p:nvGrpSpPr>
          <p:cNvPr id="15" name="Group 14"/>
          <p:cNvGrpSpPr/>
          <p:nvPr/>
        </p:nvGrpSpPr>
        <p:grpSpPr>
          <a:xfrm>
            <a:off x="401760" y="5137775"/>
            <a:ext cx="7884074" cy="1473200"/>
            <a:chOff x="552790" y="4897500"/>
            <a:chExt cx="7884074" cy="1473200"/>
          </a:xfrm>
        </p:grpSpPr>
        <p:sp>
          <p:nvSpPr>
            <p:cNvPr id="16" name="Rectangle 15"/>
            <p:cNvSpPr/>
            <p:nvPr/>
          </p:nvSpPr>
          <p:spPr>
            <a:xfrm>
              <a:off x="552790" y="5161587"/>
              <a:ext cx="4799355" cy="10069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800" dirty="0" smtClean="0">
                  <a:latin typeface="News Gothic MT"/>
                  <a:cs typeface="News Gothic MT"/>
                </a:rPr>
                <a:t>Published by:</a:t>
              </a:r>
            </a:p>
            <a:p>
              <a:pPr>
                <a:defRPr/>
              </a:pPr>
              <a:r>
                <a:rPr lang="en-US" sz="3200" i="1" dirty="0" smtClean="0">
                  <a:latin typeface="News Gothic MT"/>
                  <a:cs typeface="News Gothic MT"/>
                </a:rPr>
                <a:t>	</a:t>
              </a:r>
              <a:r>
                <a:rPr lang="en-US" sz="2000" i="1" dirty="0" smtClean="0">
                  <a:latin typeface="News Gothic MT"/>
                  <a:cs typeface="News Gothic MT"/>
                </a:rPr>
                <a:t>The National Library of Medicine</a:t>
              </a:r>
            </a:p>
          </p:txBody>
        </p:sp>
        <p:pic>
          <p:nvPicPr>
            <p:cNvPr id="17" name="Picture 16" descr="nlm69.jpg"/>
            <p:cNvPicPr>
              <a:picLocks noChangeAspect="1"/>
            </p:cNvPicPr>
            <p:nvPr/>
          </p:nvPicPr>
          <p:blipFill rotWithShape="1">
            <a:blip r:embed="rId4" cstate="print">
              <a:extLst>
                <a:ext uri="{28A0092B-C50C-407E-A947-70E740481C1C}">
                  <a14:useLocalDpi xmlns:a14="http://schemas.microsoft.com/office/drawing/2010/main" val="0"/>
                </a:ext>
              </a:extLst>
            </a:blip>
            <a:srcRect b="5599"/>
            <a:stretch/>
          </p:blipFill>
          <p:spPr>
            <a:xfrm>
              <a:off x="6096000" y="4897500"/>
              <a:ext cx="2340864" cy="1473200"/>
            </a:xfrm>
            <a:prstGeom prst="rect">
              <a:avLst/>
            </a:prstGeom>
          </p:spPr>
        </p:pic>
      </p:grpSp>
    </p:spTree>
    <p:extLst>
      <p:ext uri="{BB962C8B-B14F-4D97-AF65-F5344CB8AC3E}">
        <p14:creationId xmlns:p14="http://schemas.microsoft.com/office/powerpoint/2010/main" val="4123474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1044982" y="1300373"/>
            <a:ext cx="2476862" cy="2325014"/>
            <a:chOff x="999627" y="1602915"/>
            <a:chExt cx="2476862" cy="2325014"/>
          </a:xfrm>
        </p:grpSpPr>
        <p:sp>
          <p:nvSpPr>
            <p:cNvPr id="26" name="Rectangle 25"/>
            <p:cNvSpPr/>
            <p:nvPr/>
          </p:nvSpPr>
          <p:spPr>
            <a:xfrm>
              <a:off x="999627" y="3564688"/>
              <a:ext cx="2476862" cy="363241"/>
            </a:xfrm>
            <a:prstGeom prst="rect">
              <a:avLst/>
            </a:prstGeom>
            <a:solidFill>
              <a:srgbClr val="FFFFFF"/>
            </a:solidFill>
            <a:ln w="38100" cmpd="sng">
              <a:solidFill>
                <a:srgbClr val="FF79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smtClean="0">
                  <a:solidFill>
                    <a:srgbClr val="FF7999"/>
                  </a:solidFill>
                </a:rPr>
                <a:t>Diagnosis</a:t>
              </a:r>
              <a:endParaRPr lang="en-US" sz="2000" dirty="0">
                <a:solidFill>
                  <a:srgbClr val="FF7999"/>
                </a:solidFill>
              </a:endParaRPr>
            </a:p>
          </p:txBody>
        </p:sp>
        <p:pic>
          <p:nvPicPr>
            <p:cNvPr id="27" name="Picture 26" descr="concerned-w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698" y="1602915"/>
              <a:ext cx="2458720" cy="1944624"/>
            </a:xfrm>
            <a:prstGeom prst="rect">
              <a:avLst/>
            </a:prstGeom>
            <a:ln w="28575" cmpd="sng">
              <a:solidFill>
                <a:srgbClr val="FF7999"/>
              </a:solidFill>
            </a:ln>
          </p:spPr>
        </p:pic>
      </p:grpSp>
      <p:grpSp>
        <p:nvGrpSpPr>
          <p:cNvPr id="28" name="Group 27"/>
          <p:cNvGrpSpPr/>
          <p:nvPr/>
        </p:nvGrpSpPr>
        <p:grpSpPr>
          <a:xfrm>
            <a:off x="5497409" y="1300372"/>
            <a:ext cx="2694098" cy="2325015"/>
            <a:chOff x="3565189" y="1602915"/>
            <a:chExt cx="2694098" cy="2325015"/>
          </a:xfrm>
        </p:grpSpPr>
        <p:pic>
          <p:nvPicPr>
            <p:cNvPr id="29" name="Picture 28" descr="050131-F-1936B-0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260" y="1602915"/>
              <a:ext cx="2671572" cy="1955292"/>
            </a:xfrm>
            <a:prstGeom prst="rect">
              <a:avLst/>
            </a:prstGeom>
            <a:ln w="28575" cmpd="sng">
              <a:solidFill>
                <a:srgbClr val="0066CC"/>
              </a:solidFill>
            </a:ln>
          </p:spPr>
        </p:pic>
        <p:sp>
          <p:nvSpPr>
            <p:cNvPr id="30" name="Rectangle 29"/>
            <p:cNvSpPr/>
            <p:nvPr/>
          </p:nvSpPr>
          <p:spPr>
            <a:xfrm>
              <a:off x="3565189" y="3565626"/>
              <a:ext cx="2694098" cy="362304"/>
            </a:xfrm>
            <a:prstGeom prst="rect">
              <a:avLst/>
            </a:prstGeom>
            <a:solidFill>
              <a:srgbClr val="FFFFFF"/>
            </a:solidFill>
            <a:ln w="28575" cmpd="sng">
              <a:solidFill>
                <a:srgbClr val="0053C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smtClean="0">
                  <a:solidFill>
                    <a:srgbClr val="0066CC"/>
                  </a:solidFill>
                </a:rPr>
                <a:t>Therapy</a:t>
              </a:r>
              <a:endParaRPr lang="en-US" sz="2000" dirty="0">
                <a:solidFill>
                  <a:srgbClr val="0066CC"/>
                </a:solidFill>
              </a:endParaRPr>
            </a:p>
          </p:txBody>
        </p:sp>
      </p:grpSp>
      <p:grpSp>
        <p:nvGrpSpPr>
          <p:cNvPr id="31" name="Group 30"/>
          <p:cNvGrpSpPr/>
          <p:nvPr/>
        </p:nvGrpSpPr>
        <p:grpSpPr>
          <a:xfrm>
            <a:off x="815063" y="4254311"/>
            <a:ext cx="2939147" cy="2329610"/>
            <a:chOff x="852711" y="4091025"/>
            <a:chExt cx="2939147" cy="2329610"/>
          </a:xfrm>
        </p:grpSpPr>
        <p:pic>
          <p:nvPicPr>
            <p:cNvPr id="32" name="Picture 31" descr="_MG_4523_resiz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79" y="4091025"/>
              <a:ext cx="2906573" cy="1934688"/>
            </a:xfrm>
            <a:prstGeom prst="rect">
              <a:avLst/>
            </a:prstGeom>
            <a:ln w="28575" cmpd="sng">
              <a:solidFill>
                <a:srgbClr val="6633CC"/>
              </a:solidFill>
            </a:ln>
          </p:spPr>
        </p:pic>
        <p:sp>
          <p:nvSpPr>
            <p:cNvPr id="33" name="Rectangle 32"/>
            <p:cNvSpPr/>
            <p:nvPr/>
          </p:nvSpPr>
          <p:spPr>
            <a:xfrm>
              <a:off x="852711" y="6042023"/>
              <a:ext cx="2939147" cy="378612"/>
            </a:xfrm>
            <a:prstGeom prst="rect">
              <a:avLst/>
            </a:prstGeom>
            <a:solidFill>
              <a:srgbClr val="FFFFFF"/>
            </a:solidFill>
            <a:ln w="28575" cmpd="sng">
              <a:solidFill>
                <a:srgbClr val="66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smtClean="0">
                  <a:solidFill>
                    <a:srgbClr val="6633CC"/>
                  </a:solidFill>
                </a:rPr>
                <a:t>Etiology </a:t>
              </a:r>
              <a:r>
                <a:rPr lang="en-US" i="1" dirty="0" smtClean="0">
                  <a:solidFill>
                    <a:srgbClr val="6633CC"/>
                  </a:solidFill>
                </a:rPr>
                <a:t>(cause)</a:t>
              </a:r>
              <a:endParaRPr lang="en-US" i="1" dirty="0">
                <a:solidFill>
                  <a:srgbClr val="6633CC"/>
                </a:solidFill>
              </a:endParaRPr>
            </a:p>
          </p:txBody>
        </p:sp>
      </p:grpSp>
      <p:grpSp>
        <p:nvGrpSpPr>
          <p:cNvPr id="36" name="Group 35"/>
          <p:cNvGrpSpPr/>
          <p:nvPr/>
        </p:nvGrpSpPr>
        <p:grpSpPr>
          <a:xfrm>
            <a:off x="4699728" y="4424346"/>
            <a:ext cx="4169592" cy="2041384"/>
            <a:chOff x="4699002" y="3746232"/>
            <a:chExt cx="4169592" cy="2041384"/>
          </a:xfrm>
        </p:grpSpPr>
        <p:sp>
          <p:nvSpPr>
            <p:cNvPr id="34" name="Rectangle 33"/>
            <p:cNvSpPr/>
            <p:nvPr/>
          </p:nvSpPr>
          <p:spPr>
            <a:xfrm>
              <a:off x="4699002" y="5334988"/>
              <a:ext cx="4169591" cy="452628"/>
            </a:xfrm>
            <a:prstGeom prst="rect">
              <a:avLst/>
            </a:prstGeom>
            <a:solidFill>
              <a:srgbClr val="FFFFFF"/>
            </a:solidFill>
            <a:ln w="19050" cmpd="sng">
              <a:solidFill>
                <a:srgbClr val="00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CC00"/>
                  </a:solidFill>
                </a:rPr>
                <a:t>Prognosis </a:t>
              </a:r>
              <a:r>
                <a:rPr lang="en-US" sz="1600" i="1" dirty="0" smtClean="0">
                  <a:solidFill>
                    <a:srgbClr val="00CC00"/>
                  </a:solidFill>
                </a:rPr>
                <a:t>(prediction of probable outcome)</a:t>
              </a:r>
              <a:endParaRPr lang="en-US" sz="1600" i="1" dirty="0">
                <a:solidFill>
                  <a:srgbClr val="00CC00"/>
                </a:solidFill>
              </a:endParaRPr>
            </a:p>
          </p:txBody>
        </p:sp>
        <p:pic>
          <p:nvPicPr>
            <p:cNvPr id="35" name="Picture 34" descr="LD-insid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074" y="3746232"/>
              <a:ext cx="4160520" cy="1584198"/>
            </a:xfrm>
            <a:prstGeom prst="rect">
              <a:avLst/>
            </a:prstGeom>
            <a:ln w="19050" cmpd="sng">
              <a:solidFill>
                <a:srgbClr val="00CC00"/>
              </a:solidFill>
            </a:ln>
          </p:spPr>
        </p:pic>
      </p:grpSp>
      <p:grpSp>
        <p:nvGrpSpPr>
          <p:cNvPr id="4" name="Group 3"/>
          <p:cNvGrpSpPr/>
          <p:nvPr/>
        </p:nvGrpSpPr>
        <p:grpSpPr>
          <a:xfrm>
            <a:off x="94297" y="99787"/>
            <a:ext cx="8940845" cy="752930"/>
            <a:chOff x="94297" y="99787"/>
            <a:chExt cx="8940845" cy="752930"/>
          </a:xfrm>
        </p:grpSpPr>
        <p:sp>
          <p:nvSpPr>
            <p:cNvPr id="14" name="Rectangle 13"/>
            <p:cNvSpPr/>
            <p:nvPr/>
          </p:nvSpPr>
          <p:spPr>
            <a:xfrm>
              <a:off x="1170220" y="145136"/>
              <a:ext cx="6821715" cy="6712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80000"/>
                </a:lnSpc>
                <a:defRPr/>
              </a:pPr>
              <a:r>
                <a:rPr lang="en-US" sz="4000" i="1" dirty="0" smtClean="0">
                  <a:solidFill>
                    <a:schemeClr val="bg1"/>
                  </a:solidFill>
                  <a:effectLst>
                    <a:outerShdw blurRad="38100" dist="38100" dir="2700000" algn="tl">
                      <a:srgbClr val="000000">
                        <a:alpha val="43137"/>
                      </a:srgbClr>
                    </a:outerShdw>
                  </a:effectLst>
                  <a:latin typeface="Times New Roman"/>
                  <a:cs typeface="Times New Roman"/>
                </a:rPr>
                <a:t>Clinical Queries Searchable by:</a:t>
              </a:r>
              <a:endParaRPr lang="en-US" sz="4000" i="1" dirty="0">
                <a:solidFill>
                  <a:schemeClr val="bg1"/>
                </a:solidFill>
                <a:effectLst>
                  <a:outerShdw blurRad="38100" dist="38100" dir="2700000" algn="tl">
                    <a:srgbClr val="000000">
                      <a:alpha val="43137"/>
                    </a:srgbClr>
                  </a:outerShdw>
                </a:effectLst>
                <a:latin typeface="Times New Roman"/>
                <a:cs typeface="Times New Roman"/>
              </a:endParaRPr>
            </a:p>
          </p:txBody>
        </p:sp>
        <p:sp>
          <p:nvSpPr>
            <p:cNvPr id="2" name="Rectangle 1"/>
            <p:cNvSpPr/>
            <p:nvPr/>
          </p:nvSpPr>
          <p:spPr>
            <a:xfrm>
              <a:off x="94297" y="99787"/>
              <a:ext cx="8940845" cy="752930"/>
            </a:xfrm>
            <a:prstGeom prst="rect">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0154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500" dirty="0">
              <a:solidFill>
                <a:srgbClr val="00FFFF"/>
              </a:solidFill>
              <a:latin typeface="Book Antiqua" charset="0"/>
              <a:ea typeface="ＭＳ Ｐゴシック" charset="-128"/>
              <a:cs typeface="ＭＳ Ｐゴシック" charset="-128"/>
            </a:endParaRPr>
          </a:p>
          <a:p>
            <a:pPr defTabSz="914400" eaLnBrk="0" fontAlgn="base" hangingPunct="0">
              <a:spcBef>
                <a:spcPct val="0"/>
              </a:spcBef>
              <a:spcAft>
                <a:spcPct val="0"/>
              </a:spcAft>
            </a:pPr>
            <a:endParaRPr lang="en-US" sz="500" dirty="0">
              <a:solidFill>
                <a:srgbClr val="00FFFF"/>
              </a:solidFill>
              <a:latin typeface="Book Antiqua" charset="0"/>
              <a:ea typeface="ＭＳ Ｐゴシック" charset="-128"/>
              <a:cs typeface="ＭＳ Ｐゴシック" charset="-128"/>
            </a:endParaRPr>
          </a:p>
          <a:p>
            <a:pPr defTabSz="914400" eaLnBrk="0" fontAlgn="base" hangingPunct="0">
              <a:spcBef>
                <a:spcPct val="0"/>
              </a:spcBef>
              <a:spcAft>
                <a:spcPct val="0"/>
              </a:spcAft>
            </a:pPr>
            <a:endParaRPr lang="en-US" sz="500" dirty="0">
              <a:solidFill>
                <a:srgbClr val="00FFFF"/>
              </a:solidFill>
              <a:latin typeface="Book Antiqua" charset="0"/>
              <a:ea typeface="ＭＳ Ｐゴシック" charset="-128"/>
              <a:cs typeface="ＭＳ Ｐゴシック" charset="-128"/>
            </a:endParaRPr>
          </a:p>
          <a:p>
            <a:pPr defTabSz="914400" eaLnBrk="0" fontAlgn="base" hangingPunct="0">
              <a:spcBef>
                <a:spcPct val="0"/>
              </a:spcBef>
              <a:spcAft>
                <a:spcPct val="0"/>
              </a:spcAft>
            </a:pPr>
            <a:endParaRPr lang="en-US" sz="500" dirty="0">
              <a:solidFill>
                <a:srgbClr val="00FFFF"/>
              </a:solidFill>
              <a:latin typeface="Book Antiqua" charset="0"/>
              <a:ea typeface="ＭＳ Ｐゴシック" charset="-128"/>
              <a:cs typeface="ＭＳ Ｐゴシック" charset="-128"/>
            </a:endParaRPr>
          </a:p>
          <a:p>
            <a:pPr defTabSz="914400" eaLnBrk="0" fontAlgn="base" hangingPunct="0">
              <a:spcBef>
                <a:spcPct val="0"/>
              </a:spcBef>
              <a:spcAft>
                <a:spcPct val="0"/>
              </a:spcAft>
            </a:pPr>
            <a:endParaRPr lang="en-US" sz="500" dirty="0">
              <a:solidFill>
                <a:srgbClr val="00FFFF"/>
              </a:solidFill>
              <a:latin typeface="Book Antiqua" charset="0"/>
              <a:ea typeface="ＭＳ Ｐゴシック" charset="-128"/>
              <a:cs typeface="ＭＳ Ｐゴシック" charset="-128"/>
            </a:endParaRPr>
          </a:p>
          <a:p>
            <a:pPr defTabSz="914400" eaLnBrk="0" fontAlgn="base" hangingPunct="0">
              <a:lnSpc>
                <a:spcPct val="130000"/>
              </a:lnSpc>
              <a:spcBef>
                <a:spcPct val="0"/>
              </a:spcBef>
              <a:spcAft>
                <a:spcPts val="600"/>
              </a:spcAft>
            </a:pPr>
            <a:r>
              <a:rPr lang="en-US" sz="4800" dirty="0">
                <a:solidFill>
                  <a:srgbClr val="FFFFFF"/>
                </a:solidFill>
                <a:latin typeface="Verdana" charset="0"/>
                <a:ea typeface="Verdana" charset="0"/>
                <a:cs typeface="Verdana" charset="0"/>
              </a:rPr>
              <a:t>   </a:t>
            </a:r>
            <a:endParaRPr lang="en-US" sz="2800" dirty="0">
              <a:solidFill>
                <a:srgbClr val="FFFFFF"/>
              </a:solidFill>
              <a:latin typeface="Verdana"/>
              <a:ea typeface="ＭＳ Ｐゴシック" charset="-128"/>
              <a:cs typeface="Verdana"/>
            </a:endParaRPr>
          </a:p>
          <a:p>
            <a:pPr lvl="2" defTabSz="914400" fontAlgn="base">
              <a:spcBef>
                <a:spcPct val="0"/>
              </a:spcBef>
              <a:spcAft>
                <a:spcPct val="0"/>
              </a:spcAft>
            </a:pPr>
            <a:endParaRPr lang="en-US" sz="2800" dirty="0">
              <a:solidFill>
                <a:srgbClr val="FFFFFF"/>
              </a:solidFill>
              <a:latin typeface="Verdana"/>
              <a:ea typeface="ＭＳ Ｐゴシック" charset="-128"/>
              <a:cs typeface="Verdana"/>
            </a:endParaRPr>
          </a:p>
          <a:p>
            <a:pPr lvl="2" defTabSz="914400" fontAlgn="base">
              <a:spcBef>
                <a:spcPct val="0"/>
              </a:spcBef>
              <a:spcAft>
                <a:spcPct val="0"/>
              </a:spcAft>
            </a:pPr>
            <a:r>
              <a:rPr lang="en-US" sz="4400" dirty="0">
                <a:solidFill>
                  <a:srgbClr val="FFFFFF"/>
                </a:solidFill>
                <a:latin typeface="Verdana"/>
                <a:ea typeface="ＭＳ Ｐゴシック" charset="-128"/>
                <a:cs typeface="Verdana"/>
              </a:rPr>
              <a:t> </a:t>
            </a:r>
            <a:endParaRPr lang="en-US" sz="7200" dirty="0">
              <a:solidFill>
                <a:srgbClr val="00FFFF"/>
              </a:solidFill>
              <a:latin typeface="Verdana"/>
              <a:ea typeface="ＭＳ Ｐゴシック" charset="-128"/>
              <a:cs typeface="Verdana"/>
            </a:endParaRPr>
          </a:p>
          <a:p>
            <a:pPr algn="ctr" defTabSz="914400" eaLnBrk="0" fontAlgn="base" hangingPunct="0">
              <a:spcBef>
                <a:spcPct val="0"/>
              </a:spcBef>
              <a:spcAft>
                <a:spcPct val="0"/>
              </a:spcAft>
            </a:pPr>
            <a:endParaRPr lang="en-US" sz="2400" dirty="0">
              <a:solidFill>
                <a:srgbClr val="6600CC"/>
              </a:solidFill>
              <a:latin typeface="Times" charset="0"/>
              <a:ea typeface="ＭＳ Ｐゴシック" charset="-128"/>
              <a:cs typeface="ＭＳ Ｐゴシック" charset="-128"/>
            </a:endParaRPr>
          </a:p>
        </p:txBody>
      </p:sp>
      <p:sp>
        <p:nvSpPr>
          <p:cNvPr id="5" name="Rectangle 4"/>
          <p:cNvSpPr/>
          <p:nvPr/>
        </p:nvSpPr>
        <p:spPr>
          <a:xfrm>
            <a:off x="1613075" y="245378"/>
            <a:ext cx="5933978" cy="68059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70000"/>
              </a:lnSpc>
              <a:defRPr/>
            </a:pPr>
            <a:r>
              <a:rPr lang="en-US" sz="4000" i="1" dirty="0" smtClean="0">
                <a:solidFill>
                  <a:prstClr val="white"/>
                </a:solidFill>
                <a:latin typeface="Times New Roman"/>
                <a:cs typeface="Times New Roman"/>
              </a:rPr>
              <a:t>PubMed’s Clinical Queries</a:t>
            </a:r>
            <a:endParaRPr lang="en-US" sz="4000" i="1" dirty="0">
              <a:solidFill>
                <a:prstClr val="white"/>
              </a:solidFill>
              <a:latin typeface="Times New Roman"/>
              <a:cs typeface="Times New Roman"/>
            </a:endParaRPr>
          </a:p>
        </p:txBody>
      </p:sp>
      <p:pic>
        <p:nvPicPr>
          <p:cNvPr id="3" name="Picture 2" descr="Screen Shot 2014-01-03 at 2.29.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1257300"/>
            <a:ext cx="4827270" cy="5269992"/>
          </a:xfrm>
          <a:prstGeom prst="rect">
            <a:avLst/>
          </a:prstGeom>
        </p:spPr>
      </p:pic>
      <p:pic>
        <p:nvPicPr>
          <p:cNvPr id="13" name="Picture 12" descr="Screen Shot 2013-07-29 at 3.31.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704" y="2328277"/>
            <a:ext cx="1484630" cy="3262630"/>
          </a:xfrm>
          <a:prstGeom prst="rect">
            <a:avLst/>
          </a:prstGeom>
          <a:ln w="19050" cmpd="sng">
            <a:solidFill>
              <a:srgbClr val="990000"/>
            </a:solidFill>
          </a:ln>
        </p:spPr>
      </p:pic>
      <p:sp>
        <p:nvSpPr>
          <p:cNvPr id="14" name="Rounded Rectangular Callout 13"/>
          <p:cNvSpPr/>
          <p:nvPr/>
        </p:nvSpPr>
        <p:spPr>
          <a:xfrm>
            <a:off x="359358" y="1306784"/>
            <a:ext cx="3142700" cy="595069"/>
          </a:xfrm>
          <a:prstGeom prst="wedgeRoundRectCallout">
            <a:avLst>
              <a:gd name="adj1" fmla="val 5611"/>
              <a:gd name="adj2" fmla="val 46159"/>
              <a:gd name="adj3" fmla="val 16667"/>
            </a:avLst>
          </a:prstGeom>
          <a:solidFill>
            <a:schemeClr val="bg1"/>
          </a:solidFill>
          <a:ln w="3810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solidFill>
                  <a:prstClr val="black"/>
                </a:solidFill>
                <a:latin typeface="Verdana"/>
                <a:cs typeface="Verdana"/>
              </a:rPr>
              <a:t>www.ttuhsc.edu</a:t>
            </a:r>
            <a:r>
              <a:rPr lang="en-US" dirty="0">
                <a:solidFill>
                  <a:prstClr val="black"/>
                </a:solidFill>
                <a:latin typeface="Verdana"/>
                <a:cs typeface="Verdana"/>
              </a:rPr>
              <a:t>/libraries</a:t>
            </a:r>
          </a:p>
        </p:txBody>
      </p:sp>
      <p:sp>
        <p:nvSpPr>
          <p:cNvPr id="15" name="Rounded Rectangular Callout 14"/>
          <p:cNvSpPr/>
          <p:nvPr/>
        </p:nvSpPr>
        <p:spPr>
          <a:xfrm>
            <a:off x="5818684" y="1373738"/>
            <a:ext cx="2751137" cy="1160206"/>
          </a:xfrm>
          <a:prstGeom prst="wedgeRoundRectCallout">
            <a:avLst>
              <a:gd name="adj1" fmla="val -102947"/>
              <a:gd name="adj2" fmla="val 53332"/>
              <a:gd name="adj3" fmla="val 16667"/>
            </a:avLst>
          </a:prstGeom>
          <a:solidFill>
            <a:srgbClr val="FFFFFF"/>
          </a:solidFill>
          <a:ln w="38100" cap="flat" cmpd="sng" algn="ctr">
            <a:solidFill>
              <a:srgbClr val="008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lnSpc>
                <a:spcPct val="110000"/>
              </a:lnSpc>
              <a:spcAft>
                <a:spcPts val="1800"/>
              </a:spcAft>
              <a:defRPr/>
            </a:pPr>
            <a:r>
              <a:rPr lang="en-US" sz="2400" dirty="0">
                <a:solidFill>
                  <a:srgbClr val="000000"/>
                </a:solidFill>
                <a:latin typeface="Verdana" charset="0"/>
                <a:ea typeface="ＭＳ Ｐゴシック" charset="0"/>
                <a:cs typeface="Verdana" charset="0"/>
              </a:rPr>
              <a:t>Mouse over Databases</a:t>
            </a:r>
          </a:p>
        </p:txBody>
      </p:sp>
      <p:sp>
        <p:nvSpPr>
          <p:cNvPr id="16" name="Rounded Rectangular Callout 15"/>
          <p:cNvSpPr/>
          <p:nvPr/>
        </p:nvSpPr>
        <p:spPr>
          <a:xfrm>
            <a:off x="5678984" y="4052934"/>
            <a:ext cx="3013436" cy="1162050"/>
          </a:xfrm>
          <a:prstGeom prst="wedgeRoundRectCallout">
            <a:avLst>
              <a:gd name="adj1" fmla="val -141724"/>
              <a:gd name="adj2" fmla="val -170198"/>
              <a:gd name="adj3" fmla="val 16667"/>
            </a:avLst>
          </a:prstGeom>
          <a:solidFill>
            <a:srgbClr val="FFFFFF"/>
          </a:solidFill>
          <a:ln w="57150" cap="flat" cmpd="sng" algn="ctr">
            <a:solidFill>
              <a:srgbClr val="A7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3000"/>
              </a:spcAft>
              <a:defRPr/>
            </a:pPr>
            <a:r>
              <a:rPr lang="en-US" sz="2800" dirty="0">
                <a:solidFill>
                  <a:srgbClr val="000000"/>
                </a:solidFill>
                <a:latin typeface="Verdana" charset="0"/>
                <a:ea typeface="ＭＳ Ｐゴシック" charset="0"/>
                <a:cs typeface="Verdana" charset="0"/>
              </a:rPr>
              <a:t>Click PubMed</a:t>
            </a:r>
          </a:p>
        </p:txBody>
      </p:sp>
    </p:spTree>
    <p:extLst>
      <p:ext uri="{BB962C8B-B14F-4D97-AF65-F5344CB8AC3E}">
        <p14:creationId xmlns:p14="http://schemas.microsoft.com/office/powerpoint/2010/main" val="697357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grpSp>
        <p:nvGrpSpPr>
          <p:cNvPr id="5" name="Group 4"/>
          <p:cNvGrpSpPr/>
          <p:nvPr/>
        </p:nvGrpSpPr>
        <p:grpSpPr>
          <a:xfrm>
            <a:off x="2140251" y="319296"/>
            <a:ext cx="4860324" cy="1218433"/>
            <a:chOff x="2140251" y="319296"/>
            <a:chExt cx="4860324" cy="1218433"/>
          </a:xfrm>
        </p:grpSpPr>
        <p:sp>
          <p:nvSpPr>
            <p:cNvPr id="14" name="Rounded Rectangle 13"/>
            <p:cNvSpPr/>
            <p:nvPr/>
          </p:nvSpPr>
          <p:spPr bwMode="auto">
            <a:xfrm>
              <a:off x="2140251" y="319296"/>
              <a:ext cx="4860324" cy="1218433"/>
            </a:xfrm>
            <a:prstGeom prst="roundRect">
              <a:avLst/>
            </a:prstGeom>
            <a:solidFill>
              <a:srgbClr val="FFFFFF"/>
            </a:solidFill>
            <a:ln w="57150" cap="flat" cmpd="sng" algn="ctr">
              <a:solidFill>
                <a:srgbClr val="285D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sp>
          <p:nvSpPr>
            <p:cNvPr id="15" name="Rounded Rectangle 14"/>
            <p:cNvSpPr/>
            <p:nvPr/>
          </p:nvSpPr>
          <p:spPr bwMode="auto">
            <a:xfrm>
              <a:off x="2286000" y="464072"/>
              <a:ext cx="4565134" cy="950090"/>
            </a:xfrm>
            <a:prstGeom prst="roundRect">
              <a:avLst/>
            </a:prstGeom>
            <a:noFill/>
            <a:ln w="28575" cap="flat" cmpd="sng" algn="ctr">
              <a:solidFill>
                <a:srgbClr val="6DD67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eaLnBrk="0" hangingPunct="0">
                <a:defRPr/>
              </a:pPr>
              <a:endParaRPr lang="en-US" dirty="0">
                <a:solidFill>
                  <a:srgbClr val="FFFFFF"/>
                </a:solidFill>
                <a:ea typeface="ＭＳ Ｐゴシック" pitchFamily="-106" charset="-128"/>
                <a:cs typeface="ＭＳ Ｐゴシック" pitchFamily="-106" charset="-128"/>
              </a:endParaRPr>
            </a:p>
          </p:txBody>
        </p:sp>
      </p:grpSp>
      <p:sp>
        <p:nvSpPr>
          <p:cNvPr id="10" name="Rectangle 33"/>
          <p:cNvSpPr>
            <a:spLocks noChangeArrowheads="1"/>
          </p:cNvSpPr>
          <p:nvPr/>
        </p:nvSpPr>
        <p:spPr bwMode="auto">
          <a:xfrm>
            <a:off x="2425658" y="671592"/>
            <a:ext cx="4276809" cy="543739"/>
          </a:xfrm>
          <a:prstGeom prst="rect">
            <a:avLst/>
          </a:prstGeom>
          <a:solidFill>
            <a:schemeClr val="bg1"/>
          </a:solidFill>
          <a:ln w="9525">
            <a:noFill/>
            <a:miter lim="800000"/>
            <a:headEnd/>
            <a:tailEnd/>
          </a:ln>
        </p:spPr>
        <p:txBody>
          <a:bodyPr wrap="square">
            <a:prstTxWarp prst="textNoShape">
              <a:avLst/>
            </a:prstTxWarp>
            <a:spAutoFit/>
          </a:bodyPr>
          <a:lstStyle/>
          <a:p>
            <a:pPr algn="ctr" eaLnBrk="0" hangingPunct="0">
              <a:lnSpc>
                <a:spcPct val="90000"/>
              </a:lnSpc>
            </a:pPr>
            <a:r>
              <a:rPr lang="en-US" sz="3200" dirty="0">
                <a:solidFill>
                  <a:srgbClr val="FF8411"/>
                </a:solidFill>
                <a:latin typeface="Verdana" charset="0"/>
                <a:ea typeface="Verdana" charset="0"/>
                <a:cs typeface="Verdana" charset="0"/>
              </a:rPr>
              <a:t>PubMed Home Page</a:t>
            </a:r>
          </a:p>
        </p:txBody>
      </p:sp>
      <p:pic>
        <p:nvPicPr>
          <p:cNvPr id="18" name="Picture 17" descr="Screen Shot 2014-01-03 at 2.33.44 PM.png"/>
          <p:cNvPicPr>
            <a:picLocks noChangeAspect="1"/>
          </p:cNvPicPr>
          <p:nvPr/>
        </p:nvPicPr>
        <p:blipFill rotWithShape="1">
          <a:blip r:embed="rId3">
            <a:extLst>
              <a:ext uri="{28A0092B-C50C-407E-A947-70E740481C1C}">
                <a14:useLocalDpi xmlns:a14="http://schemas.microsoft.com/office/drawing/2010/main" val="0"/>
              </a:ext>
            </a:extLst>
          </a:blip>
          <a:srcRect t="1" b="47441"/>
          <a:stretch/>
        </p:blipFill>
        <p:spPr>
          <a:xfrm>
            <a:off x="807149" y="1731883"/>
            <a:ext cx="7526528" cy="4041231"/>
          </a:xfrm>
          <a:prstGeom prst="rect">
            <a:avLst/>
          </a:prstGeom>
          <a:ln w="28575" cmpd="sng">
            <a:noFill/>
          </a:ln>
        </p:spPr>
      </p:pic>
      <p:sp>
        <p:nvSpPr>
          <p:cNvPr id="19" name="Rounded Rectangular Callout 18"/>
          <p:cNvSpPr/>
          <p:nvPr/>
        </p:nvSpPr>
        <p:spPr>
          <a:xfrm>
            <a:off x="4517081" y="5524804"/>
            <a:ext cx="3761945" cy="948764"/>
          </a:xfrm>
          <a:prstGeom prst="wedgeRoundRectCallout">
            <a:avLst>
              <a:gd name="adj1" fmla="val -56977"/>
              <a:gd name="adj2" fmla="val -81503"/>
              <a:gd name="adj3" fmla="val 16667"/>
            </a:avLst>
          </a:prstGeom>
          <a:solidFill>
            <a:schemeClr val="bg1"/>
          </a:solidFill>
          <a:ln w="57150" cap="flat" cmpd="sng" algn="ctr">
            <a:solidFill>
              <a:srgbClr val="FF99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rgbClr val="336699"/>
                </a:solidFill>
                <a:latin typeface="Verdana"/>
                <a:cs typeface="Verdana"/>
              </a:rPr>
              <a:t>Click Clinical Queries</a:t>
            </a:r>
          </a:p>
        </p:txBody>
      </p:sp>
      <p:sp>
        <p:nvSpPr>
          <p:cNvPr id="20" name="Rectangle 19"/>
          <p:cNvSpPr/>
          <p:nvPr/>
        </p:nvSpPr>
        <p:spPr>
          <a:xfrm>
            <a:off x="807148" y="1946961"/>
            <a:ext cx="1403337" cy="661687"/>
          </a:xfrm>
          <a:prstGeom prst="rect">
            <a:avLst/>
          </a:prstGeom>
          <a:noFill/>
          <a:ln w="57150" cmpd="sng">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862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1.12.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88" y="1173237"/>
            <a:ext cx="8426450" cy="5378450"/>
          </a:xfrm>
          <a:prstGeom prst="rect">
            <a:avLst/>
          </a:prstGeom>
        </p:spPr>
      </p:pic>
      <p:sp>
        <p:nvSpPr>
          <p:cNvPr id="4" name="Rounded Rectangular Callout 3"/>
          <p:cNvSpPr/>
          <p:nvPr/>
        </p:nvSpPr>
        <p:spPr>
          <a:xfrm>
            <a:off x="2417086" y="253093"/>
            <a:ext cx="4962644" cy="980621"/>
          </a:xfrm>
          <a:prstGeom prst="wedgeRoundRectCallout">
            <a:avLst>
              <a:gd name="adj1" fmla="val -65590"/>
              <a:gd name="adj2" fmla="val 155650"/>
              <a:gd name="adj3" fmla="val 16667"/>
            </a:avLst>
          </a:prstGeom>
          <a:solidFill>
            <a:schemeClr val="bg1"/>
          </a:solidFill>
          <a:ln w="57150" cap="flat" cmpd="sng" algn="ctr">
            <a:solidFill>
              <a:srgbClr val="6699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rgbClr val="000000"/>
                </a:solidFill>
                <a:latin typeface="Verdana"/>
                <a:cs typeface="Verdana"/>
              </a:rPr>
              <a:t>Enter </a:t>
            </a:r>
            <a:r>
              <a:rPr lang="en-US" sz="2400" dirty="0" smtClean="0">
                <a:solidFill>
                  <a:srgbClr val="000000"/>
                </a:solidFill>
                <a:latin typeface="Verdana"/>
                <a:cs typeface="Verdana"/>
              </a:rPr>
              <a:t>speech therapy stroke</a:t>
            </a:r>
            <a:endParaRPr lang="en-US" sz="2400" dirty="0">
              <a:solidFill>
                <a:srgbClr val="000000"/>
              </a:solidFill>
              <a:latin typeface="Verdana"/>
              <a:cs typeface="Verdana"/>
            </a:endParaRPr>
          </a:p>
        </p:txBody>
      </p:sp>
      <p:grpSp>
        <p:nvGrpSpPr>
          <p:cNvPr id="3" name="Group 2"/>
          <p:cNvGrpSpPr/>
          <p:nvPr/>
        </p:nvGrpSpPr>
        <p:grpSpPr>
          <a:xfrm>
            <a:off x="4777947" y="3192162"/>
            <a:ext cx="3546088" cy="1132703"/>
            <a:chOff x="4777947" y="3192162"/>
            <a:chExt cx="3546088" cy="1132703"/>
          </a:xfrm>
        </p:grpSpPr>
        <p:sp>
          <p:nvSpPr>
            <p:cNvPr id="6" name="Rounded Rectangular Callout 5"/>
            <p:cNvSpPr/>
            <p:nvPr/>
          </p:nvSpPr>
          <p:spPr bwMode="auto">
            <a:xfrm>
              <a:off x="4777947" y="3192162"/>
              <a:ext cx="3546088" cy="1132703"/>
            </a:xfrm>
            <a:prstGeom prst="wedgeRoundRectCallout">
              <a:avLst>
                <a:gd name="adj1" fmla="val 12842"/>
                <a:gd name="adj2" fmla="val -116753"/>
                <a:gd name="adj3" fmla="val 16667"/>
              </a:avLst>
            </a:prstGeom>
            <a:solidFill>
              <a:schemeClr val="bg1"/>
            </a:solidFill>
            <a:ln w="57150" cap="flat" cmpd="sng" algn="ctr">
              <a:solidFill>
                <a:srgbClr val="FF8135"/>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dirty="0">
                <a:solidFill>
                  <a:srgbClr val="000000"/>
                </a:solidFill>
                <a:latin typeface="Verdana"/>
                <a:cs typeface="Verdana"/>
              </a:endParaRPr>
            </a:p>
          </p:txBody>
        </p:sp>
        <p:grpSp>
          <p:nvGrpSpPr>
            <p:cNvPr id="7" name="Group 6"/>
            <p:cNvGrpSpPr/>
            <p:nvPr/>
          </p:nvGrpSpPr>
          <p:grpSpPr>
            <a:xfrm>
              <a:off x="4982305" y="3470586"/>
              <a:ext cx="3063875" cy="592137"/>
              <a:chOff x="5432655" y="4019778"/>
              <a:chExt cx="3063875" cy="592137"/>
            </a:xfrm>
          </p:grpSpPr>
          <p:sp>
            <p:nvSpPr>
              <p:cNvPr id="8" name="Rounded Rectangle 7"/>
              <p:cNvSpPr/>
              <p:nvPr/>
            </p:nvSpPr>
            <p:spPr bwMode="auto">
              <a:xfrm>
                <a:off x="6667730" y="4019778"/>
                <a:ext cx="1828800" cy="584200"/>
              </a:xfrm>
              <a:prstGeom prst="round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a:solidFill>
                      <a:schemeClr val="bg1"/>
                    </a:solidFill>
                    <a:latin typeface="Verdana"/>
                    <a:cs typeface="Verdana"/>
                  </a:rPr>
                  <a:t>Search</a:t>
                </a:r>
              </a:p>
            </p:txBody>
          </p:sp>
          <p:sp>
            <p:nvSpPr>
              <p:cNvPr id="9" name="Rectangle 8"/>
              <p:cNvSpPr/>
              <p:nvPr/>
            </p:nvSpPr>
            <p:spPr bwMode="auto">
              <a:xfrm>
                <a:off x="5432655" y="4037240"/>
                <a:ext cx="1238250" cy="574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3200" dirty="0">
                    <a:solidFill>
                      <a:srgbClr val="004080"/>
                    </a:solidFill>
                    <a:latin typeface="Verdana"/>
                    <a:cs typeface="Verdana"/>
                  </a:rPr>
                  <a:t>Click</a:t>
                </a:r>
              </a:p>
            </p:txBody>
          </p:sp>
        </p:grpSp>
      </p:grpSp>
    </p:spTree>
    <p:extLst>
      <p:ext uri="{BB962C8B-B14F-4D97-AF65-F5344CB8AC3E}">
        <p14:creationId xmlns:p14="http://schemas.microsoft.com/office/powerpoint/2010/main" val="394173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is a systematic review?</a:t>
            </a:r>
            <a:endParaRPr lang="en-US" sz="3600" dirty="0"/>
          </a:p>
        </p:txBody>
      </p:sp>
      <p:sp>
        <p:nvSpPr>
          <p:cNvPr id="3" name="TextBox 2"/>
          <p:cNvSpPr txBox="1"/>
          <p:nvPr/>
        </p:nvSpPr>
        <p:spPr>
          <a:xfrm>
            <a:off x="701544" y="1752600"/>
            <a:ext cx="7772400" cy="3108543"/>
          </a:xfrm>
          <a:prstGeom prst="rect">
            <a:avLst/>
          </a:prstGeom>
          <a:noFill/>
        </p:spPr>
        <p:txBody>
          <a:bodyPr wrap="square" rtlCol="0">
            <a:spAutoFit/>
          </a:bodyPr>
          <a:lstStyle/>
          <a:p>
            <a:r>
              <a:rPr lang="en-US" sz="2800" dirty="0" smtClean="0"/>
              <a:t>“A systematic review uses transparent procedures to find, evaluate, and synthesize the results of relevant research.  Procedures are explicitly defined in advance in order to ensure that the exercise is transparent and can be replicated.  This practice is also designed to minimize bias.”</a:t>
            </a:r>
          </a:p>
          <a:p>
            <a:r>
              <a:rPr lang="en-US" sz="2800" dirty="0"/>
              <a:t>	</a:t>
            </a:r>
            <a:r>
              <a:rPr lang="en-US" sz="2800" dirty="0" smtClean="0"/>
              <a:t>		-The Campbell Collaboration</a:t>
            </a:r>
            <a:endParaRPr lang="en-US" sz="2800" dirty="0"/>
          </a:p>
        </p:txBody>
      </p:sp>
    </p:spTree>
    <p:extLst>
      <p:ext uri="{BB962C8B-B14F-4D97-AF65-F5344CB8AC3E}">
        <p14:creationId xmlns:p14="http://schemas.microsoft.com/office/powerpoint/2010/main" val="31363703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1.07.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14" y="583860"/>
            <a:ext cx="7331456" cy="6001512"/>
          </a:xfrm>
          <a:prstGeom prst="rect">
            <a:avLst/>
          </a:prstGeom>
        </p:spPr>
      </p:pic>
      <p:sp>
        <p:nvSpPr>
          <p:cNvPr id="13" name="Rounded Rectangle 12"/>
          <p:cNvSpPr/>
          <p:nvPr/>
        </p:nvSpPr>
        <p:spPr>
          <a:xfrm>
            <a:off x="2645033" y="1736984"/>
            <a:ext cx="1199291" cy="281285"/>
          </a:xfrm>
          <a:prstGeom prst="roundRect">
            <a:avLst/>
          </a:prstGeom>
          <a:noFill/>
          <a:ln w="571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39714" y="347361"/>
            <a:ext cx="4771637" cy="2082801"/>
            <a:chOff x="239714" y="347361"/>
            <a:chExt cx="4771637" cy="2082801"/>
          </a:xfrm>
        </p:grpSpPr>
        <p:sp>
          <p:nvSpPr>
            <p:cNvPr id="11" name="Rounded Rectangle 10"/>
            <p:cNvSpPr/>
            <p:nvPr/>
          </p:nvSpPr>
          <p:spPr>
            <a:xfrm>
              <a:off x="239714" y="1738230"/>
              <a:ext cx="2274887" cy="691932"/>
            </a:xfrm>
            <a:prstGeom prst="roundRect">
              <a:avLst/>
            </a:prstGeom>
            <a:noFill/>
            <a:ln w="76200" cap="flat" cmpd="sng" algn="ctr">
              <a:solidFill>
                <a:srgbClr val="0099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6"/>
            <p:cNvGrpSpPr/>
            <p:nvPr/>
          </p:nvGrpSpPr>
          <p:grpSpPr>
            <a:xfrm>
              <a:off x="2010034" y="347361"/>
              <a:ext cx="3001317" cy="1101125"/>
              <a:chOff x="2010034" y="347361"/>
              <a:chExt cx="3001317" cy="1101125"/>
            </a:xfrm>
          </p:grpSpPr>
          <p:sp>
            <p:nvSpPr>
              <p:cNvPr id="12" name="Rounded Rectangular Callout 11"/>
              <p:cNvSpPr/>
              <p:nvPr/>
            </p:nvSpPr>
            <p:spPr>
              <a:xfrm>
                <a:off x="2010034" y="347361"/>
                <a:ext cx="3001317" cy="1101125"/>
              </a:xfrm>
              <a:prstGeom prst="wedgeRoundRectCallout">
                <a:avLst>
                  <a:gd name="adj1" fmla="val -67422"/>
                  <a:gd name="adj2" fmla="val 65628"/>
                  <a:gd name="adj3" fmla="val 16667"/>
                </a:avLst>
              </a:prstGeom>
              <a:solidFill>
                <a:schemeClr val="bg1"/>
              </a:solidFill>
              <a:ln w="57150" cap="flat" cmpd="sng" algn="ctr">
                <a:solidFill>
                  <a:srgbClr val="24A3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lnSpc>
                    <a:spcPct val="130000"/>
                  </a:lnSpc>
                  <a:spcBef>
                    <a:spcPts val="0"/>
                  </a:spcBef>
                  <a:spcAft>
                    <a:spcPts val="0"/>
                  </a:spcAft>
                  <a:defRPr/>
                </a:pPr>
                <a:endParaRPr lang="en-US" sz="2000" dirty="0">
                  <a:solidFill>
                    <a:srgbClr val="000000"/>
                  </a:solidFill>
                  <a:latin typeface="Verdana"/>
                  <a:cs typeface="Verdana"/>
                </a:endParaRPr>
              </a:p>
            </p:txBody>
          </p:sp>
          <p:sp>
            <p:nvSpPr>
              <p:cNvPr id="5" name="Rectangle 4"/>
              <p:cNvSpPr/>
              <p:nvPr/>
            </p:nvSpPr>
            <p:spPr bwMode="auto">
              <a:xfrm>
                <a:off x="2152994" y="443469"/>
                <a:ext cx="2714194"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a:lnSpc>
                    <a:spcPct val="130000"/>
                  </a:lnSpc>
                  <a:defRPr/>
                </a:pPr>
                <a:r>
                  <a:rPr lang="en-US" sz="2000" dirty="0">
                    <a:solidFill>
                      <a:srgbClr val="000000"/>
                    </a:solidFill>
                    <a:latin typeface="Verdana"/>
                    <a:cs typeface="Verdana"/>
                  </a:rPr>
                  <a:t>Results for Therapy</a:t>
                </a:r>
              </a:p>
              <a:p>
                <a:pPr lvl="0" algn="ctr">
                  <a:lnSpc>
                    <a:spcPct val="130000"/>
                  </a:lnSpc>
                  <a:defRPr/>
                </a:pPr>
                <a:r>
                  <a:rPr lang="en-US" sz="2000" dirty="0">
                    <a:solidFill>
                      <a:srgbClr val="000000"/>
                    </a:solidFill>
                    <a:latin typeface="Verdana"/>
                    <a:cs typeface="Verdana"/>
                  </a:rPr>
                  <a:t>and Broad Scope</a:t>
                </a:r>
              </a:p>
            </p:txBody>
          </p:sp>
        </p:grpSp>
      </p:grpSp>
      <p:sp>
        <p:nvSpPr>
          <p:cNvPr id="18" name="Rounded Rectangular Callout 17"/>
          <p:cNvSpPr/>
          <p:nvPr/>
        </p:nvSpPr>
        <p:spPr>
          <a:xfrm>
            <a:off x="5435380" y="4578864"/>
            <a:ext cx="3330278" cy="913501"/>
          </a:xfrm>
          <a:prstGeom prst="wedgeRoundRectCallout">
            <a:avLst>
              <a:gd name="adj1" fmla="val -62555"/>
              <a:gd name="adj2" fmla="val 84504"/>
              <a:gd name="adj3" fmla="val 16667"/>
            </a:avLst>
          </a:prstGeom>
          <a:solidFill>
            <a:schemeClr val="bg1"/>
          </a:solid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chemeClr val="tx1"/>
                </a:solidFill>
                <a:latin typeface="Verdana"/>
                <a:cs typeface="Verdana"/>
              </a:rPr>
              <a:t>Click</a:t>
            </a:r>
            <a:r>
              <a:rPr lang="en-US" sz="2400" dirty="0">
                <a:solidFill>
                  <a:srgbClr val="006699"/>
                </a:solidFill>
                <a:latin typeface="Verdana"/>
                <a:cs typeface="Verdana"/>
              </a:rPr>
              <a:t> See all </a:t>
            </a:r>
            <a:r>
              <a:rPr lang="en-US" sz="2400" dirty="0" smtClean="0">
                <a:solidFill>
                  <a:srgbClr val="006699"/>
                </a:solidFill>
                <a:latin typeface="Verdana"/>
                <a:cs typeface="Verdana"/>
              </a:rPr>
              <a:t>(50)</a:t>
            </a:r>
            <a:endParaRPr lang="en-US" sz="2400" dirty="0">
              <a:solidFill>
                <a:srgbClr val="006699"/>
              </a:solidFill>
              <a:latin typeface="Verdana"/>
              <a:cs typeface="Verdana"/>
            </a:endParaRPr>
          </a:p>
        </p:txBody>
      </p:sp>
    </p:spTree>
    <p:extLst>
      <p:ext uri="{BB962C8B-B14F-4D97-AF65-F5344CB8AC3E}">
        <p14:creationId xmlns:p14="http://schemas.microsoft.com/office/powerpoint/2010/main" val="25708796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1.5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33" y="496718"/>
            <a:ext cx="7791450" cy="6019800"/>
          </a:xfrm>
          <a:prstGeom prst="rect">
            <a:avLst/>
          </a:prstGeom>
        </p:spPr>
      </p:pic>
      <p:sp>
        <p:nvSpPr>
          <p:cNvPr id="4" name="Rounded Rectangular Callout 3"/>
          <p:cNvSpPr/>
          <p:nvPr/>
        </p:nvSpPr>
        <p:spPr>
          <a:xfrm>
            <a:off x="440353" y="302056"/>
            <a:ext cx="2291868" cy="727675"/>
          </a:xfrm>
          <a:prstGeom prst="wedgeRoundRectCallout">
            <a:avLst>
              <a:gd name="adj1" fmla="val -10707"/>
              <a:gd name="adj2" fmla="val 129936"/>
              <a:gd name="adj3" fmla="val 16667"/>
            </a:avLst>
          </a:prstGeom>
          <a:solidFill>
            <a:schemeClr val="bg1"/>
          </a:solidFill>
          <a:ln w="57150" cap="flat" cmpd="sng" algn="ctr">
            <a:solidFill>
              <a:srgbClr val="6699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smtClean="0">
                <a:solidFill>
                  <a:srgbClr val="000000"/>
                </a:solidFill>
                <a:latin typeface="Verdana"/>
                <a:cs typeface="Verdana"/>
              </a:rPr>
              <a:t>Select filters</a:t>
            </a:r>
            <a:endParaRPr lang="en-US" sz="2400" dirty="0">
              <a:solidFill>
                <a:srgbClr val="000000"/>
              </a:solidFill>
              <a:latin typeface="Verdana"/>
              <a:cs typeface="Verdana"/>
            </a:endParaRPr>
          </a:p>
        </p:txBody>
      </p:sp>
      <p:sp>
        <p:nvSpPr>
          <p:cNvPr id="5" name="Rounded Rectangle 4"/>
          <p:cNvSpPr/>
          <p:nvPr/>
        </p:nvSpPr>
        <p:spPr>
          <a:xfrm>
            <a:off x="901233" y="3766943"/>
            <a:ext cx="635216" cy="366061"/>
          </a:xfrm>
          <a:prstGeom prst="roundRect">
            <a:avLst/>
          </a:prstGeom>
          <a:no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ed Rectangular Callout 5"/>
          <p:cNvSpPr/>
          <p:nvPr/>
        </p:nvSpPr>
        <p:spPr>
          <a:xfrm>
            <a:off x="2241211" y="3317478"/>
            <a:ext cx="4603063" cy="746523"/>
          </a:xfrm>
          <a:prstGeom prst="wedgeRoundRectCallout">
            <a:avLst>
              <a:gd name="adj1" fmla="val -58173"/>
              <a:gd name="adj2" fmla="val -21187"/>
              <a:gd name="adj3" fmla="val 16667"/>
            </a:avLst>
          </a:prstGeom>
          <a:solidFill>
            <a:schemeClr val="bg1"/>
          </a:solidFill>
          <a:ln w="57150" cap="flat" cmpd="sng" algn="ctr">
            <a:solidFill>
              <a:srgbClr val="6699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rgbClr val="000000"/>
                </a:solidFill>
                <a:latin typeface="Verdana"/>
                <a:cs typeface="Verdana"/>
              </a:rPr>
              <a:t>Click </a:t>
            </a:r>
            <a:r>
              <a:rPr lang="en-US" sz="2400" dirty="0">
                <a:solidFill>
                  <a:srgbClr val="000000"/>
                </a:solidFill>
                <a:latin typeface="Verdana"/>
                <a:cs typeface="Verdana"/>
              </a:rPr>
              <a:t>5 </a:t>
            </a:r>
            <a:r>
              <a:rPr lang="en-US" sz="2400" dirty="0" smtClean="0">
                <a:solidFill>
                  <a:srgbClr val="000000"/>
                </a:solidFill>
                <a:latin typeface="Verdana"/>
                <a:cs typeface="Verdana"/>
              </a:rPr>
              <a:t>years and Humans</a:t>
            </a:r>
            <a:endParaRPr lang="en-US" sz="2400" dirty="0">
              <a:solidFill>
                <a:srgbClr val="000000"/>
              </a:solidFill>
              <a:latin typeface="Verdana"/>
              <a:cs typeface="Verdana"/>
            </a:endParaRPr>
          </a:p>
        </p:txBody>
      </p:sp>
      <p:sp>
        <p:nvSpPr>
          <p:cNvPr id="7" name="Rounded Rectangle 6"/>
          <p:cNvSpPr/>
          <p:nvPr/>
        </p:nvSpPr>
        <p:spPr>
          <a:xfrm>
            <a:off x="901232" y="2958262"/>
            <a:ext cx="794393" cy="508497"/>
          </a:xfrm>
          <a:prstGeom prst="roundRect">
            <a:avLst/>
          </a:prstGeom>
          <a:no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4015039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3" name="Picture 2" descr="Screen Shot 2014-02-14 at 11.5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33" y="366938"/>
            <a:ext cx="7538847" cy="4960239"/>
          </a:xfrm>
          <a:prstGeom prst="rect">
            <a:avLst/>
          </a:prstGeom>
        </p:spPr>
      </p:pic>
      <p:grpSp>
        <p:nvGrpSpPr>
          <p:cNvPr id="2" name="Group 1"/>
          <p:cNvGrpSpPr/>
          <p:nvPr/>
        </p:nvGrpSpPr>
        <p:grpSpPr>
          <a:xfrm>
            <a:off x="354133" y="2836199"/>
            <a:ext cx="8433342" cy="1295400"/>
            <a:chOff x="354133" y="2836199"/>
            <a:chExt cx="8433342" cy="1295400"/>
          </a:xfrm>
        </p:grpSpPr>
        <p:sp>
          <p:nvSpPr>
            <p:cNvPr id="13" name="Rounded Rectangle 12"/>
            <p:cNvSpPr/>
            <p:nvPr/>
          </p:nvSpPr>
          <p:spPr>
            <a:xfrm>
              <a:off x="354133" y="2904849"/>
              <a:ext cx="812882" cy="1152287"/>
            </a:xfrm>
            <a:prstGeom prst="roundRect">
              <a:avLst/>
            </a:prstGeom>
            <a:noFill/>
            <a:ln w="57150" cap="flat" cmpd="sng" algn="ctr">
              <a:solidFill>
                <a:srgbClr val="66CC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0" name="Group 9"/>
            <p:cNvGrpSpPr/>
            <p:nvPr/>
          </p:nvGrpSpPr>
          <p:grpSpPr>
            <a:xfrm>
              <a:off x="1839551" y="2836199"/>
              <a:ext cx="6947924" cy="1295400"/>
              <a:chOff x="1839551" y="5265392"/>
              <a:chExt cx="6947924" cy="1295400"/>
            </a:xfrm>
          </p:grpSpPr>
          <p:grpSp>
            <p:nvGrpSpPr>
              <p:cNvPr id="9" name="Group 8"/>
              <p:cNvGrpSpPr/>
              <p:nvPr/>
            </p:nvGrpSpPr>
            <p:grpSpPr>
              <a:xfrm>
                <a:off x="1839551" y="5265392"/>
                <a:ext cx="6947924" cy="1295400"/>
                <a:chOff x="1839551" y="5265392"/>
                <a:chExt cx="6947924" cy="1295400"/>
              </a:xfrm>
            </p:grpSpPr>
            <p:sp>
              <p:nvSpPr>
                <p:cNvPr id="19" name="Rectangle 9"/>
                <p:cNvSpPr>
                  <a:spLocks noChangeArrowheads="1"/>
                </p:cNvSpPr>
                <p:nvPr/>
              </p:nvSpPr>
              <p:spPr bwMode="auto">
                <a:xfrm>
                  <a:off x="1839551" y="5265392"/>
                  <a:ext cx="6947924" cy="1295400"/>
                </a:xfrm>
                <a:prstGeom prst="rect">
                  <a:avLst/>
                </a:prstGeom>
                <a:solidFill>
                  <a:schemeClr val="bg1"/>
                </a:solidFill>
                <a:ln w="76200">
                  <a:solidFill>
                    <a:srgbClr val="2B5D8F"/>
                  </a:solidFill>
                  <a:miter lim="800000"/>
                  <a:headEnd/>
                  <a:tailEnd/>
                </a:ln>
              </p:spPr>
              <p:txBody>
                <a:bodyPr wrap="none" anchor="ctr">
                  <a:prstTxWarp prst="textNoShape">
                    <a:avLst/>
                  </a:prstTxWarp>
                </a:bodyPr>
                <a:lstStyle/>
                <a:p>
                  <a:pPr algn="ctr" eaLnBrk="0" hangingPunct="0">
                    <a:lnSpc>
                      <a:spcPct val="150000"/>
                    </a:lnSpc>
                  </a:pPr>
                  <a:endParaRPr lang="en-US" dirty="0">
                    <a:solidFill>
                      <a:schemeClr val="bg1"/>
                    </a:solidFill>
                    <a:latin typeface="Verdana" charset="0"/>
                  </a:endParaRPr>
                </a:p>
              </p:txBody>
            </p:sp>
            <p:sp>
              <p:nvSpPr>
                <p:cNvPr id="20" name="Rectangle 10"/>
                <p:cNvSpPr>
                  <a:spLocks noChangeArrowheads="1"/>
                </p:cNvSpPr>
                <p:nvPr/>
              </p:nvSpPr>
              <p:spPr bwMode="auto">
                <a:xfrm>
                  <a:off x="2023672" y="5417792"/>
                  <a:ext cx="6573599" cy="990599"/>
                </a:xfrm>
                <a:prstGeom prst="rect">
                  <a:avLst/>
                </a:prstGeom>
                <a:noFill/>
                <a:ln w="38100">
                  <a:solidFill>
                    <a:srgbClr val="66CC33"/>
                  </a:solidFill>
                  <a:miter lim="800000"/>
                  <a:headEnd/>
                  <a:tailEnd/>
                </a:ln>
              </p:spPr>
              <p:txBody>
                <a:bodyPr wrap="none" anchor="ctr">
                  <a:prstTxWarp prst="textNoShape">
                    <a:avLst/>
                  </a:prstTxWarp>
                </a:bodyPr>
                <a:lstStyle/>
                <a:p>
                  <a:pPr eaLnBrk="0" hangingPunct="0"/>
                  <a:endParaRPr lang="en-US" dirty="0"/>
                </a:p>
              </p:txBody>
            </p:sp>
          </p:grpSp>
          <p:sp>
            <p:nvSpPr>
              <p:cNvPr id="21" name="Rectangle 20"/>
              <p:cNvSpPr>
                <a:spLocks noChangeArrowheads="1"/>
              </p:cNvSpPr>
              <p:nvPr/>
            </p:nvSpPr>
            <p:spPr bwMode="auto">
              <a:xfrm>
                <a:off x="2162769" y="5660122"/>
                <a:ext cx="6315969" cy="457200"/>
              </a:xfrm>
              <a:prstGeom prst="rect">
                <a:avLst/>
              </a:prstGeom>
              <a:solidFill>
                <a:schemeClr val="bg1"/>
              </a:solidFill>
              <a:ln w="9525">
                <a:noFill/>
                <a:miter lim="800000"/>
                <a:headEnd/>
                <a:tailEnd/>
              </a:ln>
            </p:spPr>
            <p:txBody>
              <a:bodyPr wrap="none" anchor="ctr">
                <a:prstTxWarp prst="textNoShape">
                  <a:avLst/>
                </a:prstTxWarp>
              </a:bodyPr>
              <a:lstStyle/>
              <a:p>
                <a:pPr eaLnBrk="0" hangingPunct="0"/>
                <a:r>
                  <a:rPr lang="en-US" sz="2000" dirty="0" smtClean="0">
                    <a:latin typeface="Verdana" charset="0"/>
                  </a:rPr>
                  <a:t>Selections will turn blue:  </a:t>
                </a:r>
                <a:r>
                  <a:rPr lang="en-US" sz="2000" dirty="0" smtClean="0">
                    <a:solidFill>
                      <a:srgbClr val="285D90"/>
                    </a:solidFill>
                    <a:latin typeface="Zapf Dingbats"/>
                    <a:ea typeface="Zapf Dingbats"/>
                    <a:cs typeface="Zapf Dingbats"/>
                    <a:sym typeface="Zapf Dingbats"/>
                  </a:rPr>
                  <a:t>✓ </a:t>
                </a:r>
                <a:r>
                  <a:rPr lang="en-US" sz="2000" dirty="0" smtClean="0">
                    <a:solidFill>
                      <a:srgbClr val="285D90"/>
                    </a:solidFill>
                    <a:latin typeface="Verdana" charset="0"/>
                  </a:rPr>
                  <a:t>5 Years, </a:t>
                </a:r>
                <a:r>
                  <a:rPr lang="en-US" sz="2000" dirty="0" smtClean="0">
                    <a:solidFill>
                      <a:srgbClr val="285D90"/>
                    </a:solidFill>
                    <a:latin typeface="Zapf Dingbats"/>
                    <a:ea typeface="Zapf Dingbats"/>
                    <a:cs typeface="Zapf Dingbats"/>
                    <a:sym typeface="Zapf Dingbats"/>
                  </a:rPr>
                  <a:t>✓ </a:t>
                </a:r>
                <a:r>
                  <a:rPr lang="en-US" sz="2000" dirty="0" smtClean="0">
                    <a:solidFill>
                      <a:srgbClr val="285D90"/>
                    </a:solidFill>
                    <a:latin typeface="Verdana" charset="0"/>
                  </a:rPr>
                  <a:t>Humans</a:t>
                </a:r>
                <a:endParaRPr lang="en-US" sz="2000" dirty="0">
                  <a:solidFill>
                    <a:srgbClr val="285D90"/>
                  </a:solidFill>
                  <a:latin typeface="Verdana" charset="0"/>
                </a:endParaRPr>
              </a:p>
            </p:txBody>
          </p:sp>
        </p:grpSp>
      </p:grpSp>
      <p:sp>
        <p:nvSpPr>
          <p:cNvPr id="23" name="Rounded Rectangle 22"/>
          <p:cNvSpPr/>
          <p:nvPr/>
        </p:nvSpPr>
        <p:spPr>
          <a:xfrm>
            <a:off x="1572378" y="1407796"/>
            <a:ext cx="2550519" cy="466313"/>
          </a:xfrm>
          <a:prstGeom prst="roundRect">
            <a:avLst/>
          </a:prstGeom>
          <a:noFill/>
          <a:ln w="57150" cap="flat" cmpd="sng" algn="ctr">
            <a:solidFill>
              <a:srgbClr val="66CC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3"/>
          <p:cNvGrpSpPr/>
          <p:nvPr/>
        </p:nvGrpSpPr>
        <p:grpSpPr>
          <a:xfrm>
            <a:off x="395054" y="4266020"/>
            <a:ext cx="5769595" cy="2076215"/>
            <a:chOff x="395054" y="4266020"/>
            <a:chExt cx="5769595" cy="2076215"/>
          </a:xfrm>
        </p:grpSpPr>
        <p:sp>
          <p:nvSpPr>
            <p:cNvPr id="24" name="Rounded Rectangular Callout 23"/>
            <p:cNvSpPr/>
            <p:nvPr/>
          </p:nvSpPr>
          <p:spPr>
            <a:xfrm>
              <a:off x="1221715" y="5327177"/>
              <a:ext cx="4942934" cy="1015058"/>
            </a:xfrm>
            <a:prstGeom prst="wedgeRoundRectCallout">
              <a:avLst>
                <a:gd name="adj1" fmla="val -42311"/>
                <a:gd name="adj2" fmla="val -131678"/>
                <a:gd name="adj3" fmla="val 16667"/>
              </a:avLst>
            </a:prstGeom>
            <a:solidFill>
              <a:schemeClr val="bg1"/>
            </a:solid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solidFill>
                    <a:srgbClr val="000000"/>
                  </a:solidFill>
                  <a:latin typeface="Verdana"/>
                  <a:cs typeface="Verdana"/>
                </a:rPr>
                <a:t>Click </a:t>
              </a:r>
              <a:r>
                <a:rPr lang="en-US" sz="2400" u="sng" dirty="0" smtClean="0">
                  <a:solidFill>
                    <a:srgbClr val="336699"/>
                  </a:solidFill>
                  <a:latin typeface="Verdana"/>
                  <a:cs typeface="Verdana"/>
                </a:rPr>
                <a:t>Show additional filters</a:t>
              </a:r>
              <a:endParaRPr lang="en-US" sz="2400" u="sng" dirty="0">
                <a:solidFill>
                  <a:srgbClr val="336699"/>
                </a:solidFill>
                <a:latin typeface="Verdana"/>
                <a:cs typeface="Verdana"/>
              </a:endParaRPr>
            </a:p>
          </p:txBody>
        </p:sp>
        <p:sp>
          <p:nvSpPr>
            <p:cNvPr id="25" name="Rounded Rectangle 24"/>
            <p:cNvSpPr/>
            <p:nvPr/>
          </p:nvSpPr>
          <p:spPr>
            <a:xfrm>
              <a:off x="395054" y="4266020"/>
              <a:ext cx="1087757" cy="295724"/>
            </a:xfrm>
            <a:prstGeom prst="roundRect">
              <a:avLst/>
            </a:prstGeom>
            <a:no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475797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3" name="Picture 2" descr="Screen Shot 2014-02-14 at 11.57.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33" y="366938"/>
            <a:ext cx="7538847" cy="4960239"/>
          </a:xfrm>
          <a:prstGeom prst="rect">
            <a:avLst/>
          </a:prstGeom>
        </p:spPr>
      </p:pic>
      <p:grpSp>
        <p:nvGrpSpPr>
          <p:cNvPr id="4" name="Group 3"/>
          <p:cNvGrpSpPr/>
          <p:nvPr/>
        </p:nvGrpSpPr>
        <p:grpSpPr>
          <a:xfrm>
            <a:off x="1683270" y="2358239"/>
            <a:ext cx="2682240" cy="4120896"/>
            <a:chOff x="1818375" y="4150700"/>
            <a:chExt cx="1676400" cy="2575560"/>
          </a:xfrm>
        </p:grpSpPr>
        <p:pic>
          <p:nvPicPr>
            <p:cNvPr id="5" name="Picture 4" descr="Screen Shot 2013-07-29 at 4.15.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375" y="4150700"/>
              <a:ext cx="1676400" cy="2575560"/>
            </a:xfrm>
            <a:prstGeom prst="rect">
              <a:avLst/>
            </a:prstGeom>
          </p:spPr>
        </p:pic>
        <p:sp>
          <p:nvSpPr>
            <p:cNvPr id="6" name="Rectangle 5"/>
            <p:cNvSpPr/>
            <p:nvPr/>
          </p:nvSpPr>
          <p:spPr>
            <a:xfrm>
              <a:off x="1836389" y="4177721"/>
              <a:ext cx="1658386" cy="2548539"/>
            </a:xfrm>
            <a:prstGeom prst="rect">
              <a:avLst/>
            </a:prstGeom>
            <a:noFill/>
            <a:ln w="7302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ounded Rectangular Callout 6"/>
          <p:cNvSpPr/>
          <p:nvPr/>
        </p:nvSpPr>
        <p:spPr>
          <a:xfrm>
            <a:off x="4135833" y="3185297"/>
            <a:ext cx="3710706" cy="974812"/>
          </a:xfrm>
          <a:prstGeom prst="wedgeRoundRectCallout">
            <a:avLst>
              <a:gd name="adj1" fmla="val -73511"/>
              <a:gd name="adj2" fmla="val 53116"/>
              <a:gd name="adj3" fmla="val 16667"/>
            </a:avLst>
          </a:prstGeom>
          <a:solidFill>
            <a:schemeClr val="bg1"/>
          </a:solid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800" dirty="0" smtClean="0">
                <a:solidFill>
                  <a:srgbClr val="000000"/>
                </a:solidFill>
                <a:latin typeface="Verdana"/>
                <a:cs typeface="Verdana"/>
              </a:rPr>
              <a:t>Select Languages</a:t>
            </a:r>
          </a:p>
        </p:txBody>
      </p:sp>
      <p:sp>
        <p:nvSpPr>
          <p:cNvPr id="8" name="Rounded Rectangle 7"/>
          <p:cNvSpPr/>
          <p:nvPr/>
        </p:nvSpPr>
        <p:spPr>
          <a:xfrm>
            <a:off x="1741984" y="3908846"/>
            <a:ext cx="1391925" cy="456700"/>
          </a:xfrm>
          <a:prstGeom prst="roundRect">
            <a:avLst/>
          </a:prstGeom>
          <a:noFill/>
          <a:ln w="7620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ular Callout 8"/>
          <p:cNvSpPr/>
          <p:nvPr/>
        </p:nvSpPr>
        <p:spPr>
          <a:xfrm>
            <a:off x="3743859" y="5866868"/>
            <a:ext cx="2544354" cy="702338"/>
          </a:xfrm>
          <a:prstGeom prst="wedgeRoundRectCallout">
            <a:avLst>
              <a:gd name="adj1" fmla="val -83647"/>
              <a:gd name="adj2" fmla="val -18538"/>
              <a:gd name="adj3" fmla="val 16667"/>
            </a:avLst>
          </a:prstGeom>
          <a:solidFill>
            <a:schemeClr val="bg1"/>
          </a:solidFill>
          <a:ln w="571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800" dirty="0">
                <a:solidFill>
                  <a:srgbClr val="000000"/>
                </a:solidFill>
                <a:latin typeface="Verdana"/>
                <a:cs typeface="Verdana"/>
              </a:rPr>
              <a:t>Click </a:t>
            </a:r>
            <a:r>
              <a:rPr lang="en-US" sz="2800" dirty="0" smtClean="0">
                <a:solidFill>
                  <a:srgbClr val="336699"/>
                </a:solidFill>
                <a:latin typeface="Verdana"/>
                <a:cs typeface="Verdana"/>
              </a:rPr>
              <a:t>Show</a:t>
            </a:r>
            <a:endParaRPr lang="en-US" sz="2800" dirty="0">
              <a:solidFill>
                <a:srgbClr val="336699"/>
              </a:solidFill>
              <a:latin typeface="Verdana"/>
              <a:cs typeface="Verdana"/>
            </a:endParaRPr>
          </a:p>
        </p:txBody>
      </p:sp>
      <p:sp>
        <p:nvSpPr>
          <p:cNvPr id="10" name="Rectangle 9"/>
          <p:cNvSpPr/>
          <p:nvPr/>
        </p:nvSpPr>
        <p:spPr>
          <a:xfrm>
            <a:off x="1807960" y="4014506"/>
            <a:ext cx="287124" cy="265431"/>
          </a:xfrm>
          <a:prstGeom prst="rect">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latin typeface="Zapf Dingbats"/>
                <a:ea typeface="Zapf Dingbats"/>
                <a:cs typeface="Zapf Dingbats"/>
                <a:sym typeface="Zapf Dingbats"/>
              </a:rPr>
              <a:t>✔</a:t>
            </a:r>
            <a:endParaRPr lang="en-US" sz="1200" dirty="0">
              <a:solidFill>
                <a:schemeClr val="tx1"/>
              </a:solidFill>
            </a:endParaRPr>
          </a:p>
        </p:txBody>
      </p:sp>
    </p:spTree>
    <p:extLst>
      <p:ext uri="{BB962C8B-B14F-4D97-AF65-F5344CB8AC3E}">
        <p14:creationId xmlns:p14="http://schemas.microsoft.com/office/powerpoint/2010/main" val="2499561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11.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63" y="779463"/>
            <a:ext cx="8020050" cy="5289550"/>
          </a:xfrm>
          <a:prstGeom prst="rect">
            <a:avLst/>
          </a:prstGeom>
        </p:spPr>
      </p:pic>
      <p:grpSp>
        <p:nvGrpSpPr>
          <p:cNvPr id="14" name="Group 13"/>
          <p:cNvGrpSpPr/>
          <p:nvPr/>
        </p:nvGrpSpPr>
        <p:grpSpPr>
          <a:xfrm>
            <a:off x="703263" y="2963349"/>
            <a:ext cx="5085338" cy="1403432"/>
            <a:chOff x="716090" y="3427413"/>
            <a:chExt cx="5085338" cy="1403432"/>
          </a:xfrm>
        </p:grpSpPr>
        <p:sp>
          <p:nvSpPr>
            <p:cNvPr id="15" name="Rounded Rectangle 14"/>
            <p:cNvSpPr/>
            <p:nvPr/>
          </p:nvSpPr>
          <p:spPr>
            <a:xfrm>
              <a:off x="716090" y="4410066"/>
              <a:ext cx="893572" cy="420779"/>
            </a:xfrm>
            <a:prstGeom prst="roundRect">
              <a:avLst/>
            </a:prstGeom>
            <a:noFill/>
            <a:ln w="57150" cap="flat" cmpd="sng" algn="ctr">
              <a:solidFill>
                <a:srgbClr val="E16C1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ounded Rectangular Callout 15"/>
            <p:cNvSpPr/>
            <p:nvPr/>
          </p:nvSpPr>
          <p:spPr>
            <a:xfrm>
              <a:off x="2487635" y="3427413"/>
              <a:ext cx="3313793" cy="1082853"/>
            </a:xfrm>
            <a:prstGeom prst="wedgeRoundRectCallout">
              <a:avLst>
                <a:gd name="adj1" fmla="val -72931"/>
                <a:gd name="adj2" fmla="val 55647"/>
                <a:gd name="adj3" fmla="val 16667"/>
              </a:avLst>
            </a:prstGeom>
            <a:solidFill>
              <a:schemeClr val="bg1"/>
            </a:solidFill>
            <a:ln w="76200" cap="flat" cmpd="sng" algn="ctr">
              <a:solidFill>
                <a:srgbClr val="33993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200" dirty="0" smtClean="0">
                  <a:solidFill>
                    <a:srgbClr val="000000"/>
                  </a:solidFill>
                  <a:latin typeface="Verdana"/>
                  <a:cs typeface="Verdana"/>
                </a:rPr>
                <a:t>Click English</a:t>
              </a:r>
              <a:endParaRPr lang="en-US" sz="3200" dirty="0">
                <a:solidFill>
                  <a:srgbClr val="000000"/>
                </a:solidFill>
                <a:latin typeface="Verdana"/>
                <a:cs typeface="Verdana"/>
              </a:endParaRPr>
            </a:p>
          </p:txBody>
        </p:sp>
      </p:grpSp>
    </p:spTree>
    <p:extLst>
      <p:ext uri="{BB962C8B-B14F-4D97-AF65-F5344CB8AC3E}">
        <p14:creationId xmlns:p14="http://schemas.microsoft.com/office/powerpoint/2010/main" val="4227065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1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26" y="597316"/>
            <a:ext cx="7717536" cy="5846064"/>
          </a:xfrm>
          <a:prstGeom prst="rect">
            <a:avLst/>
          </a:prstGeom>
        </p:spPr>
      </p:pic>
      <p:grpSp>
        <p:nvGrpSpPr>
          <p:cNvPr id="10" name="Group 9"/>
          <p:cNvGrpSpPr/>
          <p:nvPr/>
        </p:nvGrpSpPr>
        <p:grpSpPr>
          <a:xfrm>
            <a:off x="588729" y="450417"/>
            <a:ext cx="5838900" cy="1511219"/>
            <a:chOff x="588729" y="450417"/>
            <a:chExt cx="5838900" cy="1511219"/>
          </a:xfrm>
        </p:grpSpPr>
        <p:sp>
          <p:nvSpPr>
            <p:cNvPr id="4" name="Rounded Rectangular Callout 3"/>
            <p:cNvSpPr/>
            <p:nvPr/>
          </p:nvSpPr>
          <p:spPr>
            <a:xfrm>
              <a:off x="588729" y="450417"/>
              <a:ext cx="5838900" cy="907562"/>
            </a:xfrm>
            <a:prstGeom prst="wedgeRoundRectCallout">
              <a:avLst>
                <a:gd name="adj1" fmla="val 1059"/>
                <a:gd name="adj2" fmla="val 97450"/>
                <a:gd name="adj3" fmla="val 16667"/>
              </a:avLst>
            </a:prstGeom>
            <a:solidFill>
              <a:schemeClr val="bg1"/>
            </a:solidFill>
            <a:ln w="57150" cap="flat" cmpd="sng" algn="ctr">
              <a:solidFill>
                <a:srgbClr val="669966"/>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800" dirty="0" smtClean="0">
                  <a:solidFill>
                    <a:srgbClr val="000000"/>
                  </a:solidFill>
                  <a:latin typeface="Verdana"/>
                  <a:cs typeface="Verdana"/>
                </a:rPr>
                <a:t>Results have narrowed to 18</a:t>
              </a:r>
              <a:endParaRPr lang="en-US" sz="2800" dirty="0">
                <a:solidFill>
                  <a:srgbClr val="000000"/>
                </a:solidFill>
                <a:latin typeface="Verdana"/>
                <a:cs typeface="Verdana"/>
              </a:endParaRPr>
            </a:p>
          </p:txBody>
        </p:sp>
        <p:sp>
          <p:nvSpPr>
            <p:cNvPr id="5" name="Rounded Rectangle 4"/>
            <p:cNvSpPr/>
            <p:nvPr/>
          </p:nvSpPr>
          <p:spPr>
            <a:xfrm>
              <a:off x="1952826" y="1627284"/>
              <a:ext cx="836918" cy="334352"/>
            </a:xfrm>
            <a:prstGeom prst="roundRect">
              <a:avLst/>
            </a:prstGeom>
            <a:noFill/>
            <a:ln w="76200" cap="flat" cmpd="sng" algn="ctr">
              <a:solidFill>
                <a:srgbClr val="CC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 name="Group 2"/>
          <p:cNvGrpSpPr/>
          <p:nvPr/>
        </p:nvGrpSpPr>
        <p:grpSpPr>
          <a:xfrm>
            <a:off x="4467375" y="2792143"/>
            <a:ext cx="3605712" cy="1457207"/>
            <a:chOff x="4165315" y="2799008"/>
            <a:chExt cx="3605712" cy="1457207"/>
          </a:xfrm>
        </p:grpSpPr>
        <p:sp>
          <p:nvSpPr>
            <p:cNvPr id="8" name="Rounded Rectangular Callout 7"/>
            <p:cNvSpPr/>
            <p:nvPr/>
          </p:nvSpPr>
          <p:spPr bwMode="auto">
            <a:xfrm>
              <a:off x="4165315" y="2799008"/>
              <a:ext cx="3605712" cy="1457207"/>
            </a:xfrm>
            <a:prstGeom prst="wedgeRoundRectCallout">
              <a:avLst>
                <a:gd name="adj1" fmla="val -24068"/>
                <a:gd name="adj2" fmla="val -79673"/>
                <a:gd name="adj3" fmla="val 16667"/>
              </a:avLst>
            </a:prstGeom>
            <a:solidFill>
              <a:schemeClr val="bg1"/>
            </a:solidFill>
            <a:ln w="57150" cap="flat" cmpd="sng" algn="ctr">
              <a:solidFill>
                <a:srgbClr val="3366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4200"/>
                </a:spcAft>
                <a:defRPr/>
              </a:pPr>
              <a:endParaRPr lang="en-US" sz="2400" dirty="0">
                <a:solidFill>
                  <a:srgbClr val="000000"/>
                </a:solidFill>
                <a:latin typeface="Verdana" charset="0"/>
                <a:ea typeface="ＭＳ Ｐゴシック" charset="0"/>
                <a:cs typeface="Verdana" charset="0"/>
              </a:endParaRPr>
            </a:p>
          </p:txBody>
        </p:sp>
        <p:sp>
          <p:nvSpPr>
            <p:cNvPr id="9" name="Rectangle 8"/>
            <p:cNvSpPr/>
            <p:nvPr/>
          </p:nvSpPr>
          <p:spPr bwMode="auto">
            <a:xfrm>
              <a:off x="4365865" y="2899004"/>
              <a:ext cx="3199218" cy="12542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spcAft>
                  <a:spcPts val="4200"/>
                </a:spcAft>
                <a:defRPr/>
              </a:pPr>
              <a:r>
                <a:rPr lang="en-US" sz="2000" dirty="0" smtClean="0">
                  <a:solidFill>
                    <a:srgbClr val="000000"/>
                  </a:solidFill>
                  <a:latin typeface="Verdana" charset="0"/>
                  <a:ea typeface="ＭＳ Ｐゴシック" charset="0"/>
                  <a:cs typeface="Verdana" charset="0"/>
                </a:rPr>
                <a:t>To access full-text, click on the title of the article you wish </a:t>
              </a:r>
              <a:r>
                <a:rPr lang="en-US" sz="2000" dirty="0">
                  <a:solidFill>
                    <a:srgbClr val="000000"/>
                  </a:solidFill>
                  <a:latin typeface="Verdana" charset="0"/>
                  <a:ea typeface="ＭＳ Ｐゴシック" charset="0"/>
                  <a:cs typeface="Verdana" charset="0"/>
                </a:rPr>
                <a:t>to </a:t>
              </a:r>
              <a:r>
                <a:rPr lang="en-US" sz="2000" dirty="0" smtClean="0">
                  <a:solidFill>
                    <a:srgbClr val="000000"/>
                  </a:solidFill>
                  <a:latin typeface="Verdana" charset="0"/>
                  <a:ea typeface="ＭＳ Ｐゴシック" charset="0"/>
                  <a:cs typeface="Verdana" charset="0"/>
                </a:rPr>
                <a:t>read </a:t>
              </a:r>
              <a:endParaRPr lang="en-US" sz="2000" dirty="0">
                <a:solidFill>
                  <a:srgbClr val="000000"/>
                </a:solidFill>
                <a:latin typeface="Verdana" charset="0"/>
                <a:ea typeface="ＭＳ Ｐゴシック" charset="0"/>
                <a:cs typeface="Verdana" charset="0"/>
              </a:endParaRPr>
            </a:p>
          </p:txBody>
        </p:sp>
      </p:grpSp>
    </p:spTree>
    <p:extLst>
      <p:ext uri="{BB962C8B-B14F-4D97-AF65-F5344CB8AC3E}">
        <p14:creationId xmlns:p14="http://schemas.microsoft.com/office/powerpoint/2010/main" val="931684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3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2" name="Picture 1" descr="Screen Shot 2014-02-14 at 1.22.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38" y="601028"/>
            <a:ext cx="8354060" cy="5646420"/>
          </a:xfrm>
          <a:prstGeom prst="rect">
            <a:avLst/>
          </a:prstGeom>
        </p:spPr>
      </p:pic>
      <p:grpSp>
        <p:nvGrpSpPr>
          <p:cNvPr id="3" name="Group 2"/>
          <p:cNvGrpSpPr/>
          <p:nvPr/>
        </p:nvGrpSpPr>
        <p:grpSpPr>
          <a:xfrm>
            <a:off x="345329" y="3856719"/>
            <a:ext cx="7987019" cy="1088572"/>
            <a:chOff x="345329" y="3856719"/>
            <a:chExt cx="7987019" cy="1088572"/>
          </a:xfrm>
        </p:grpSpPr>
        <p:sp>
          <p:nvSpPr>
            <p:cNvPr id="5" name="Rounded Rectangular Callout 4"/>
            <p:cNvSpPr/>
            <p:nvPr/>
          </p:nvSpPr>
          <p:spPr>
            <a:xfrm>
              <a:off x="345329" y="3856719"/>
              <a:ext cx="7987019" cy="1088572"/>
            </a:xfrm>
            <a:prstGeom prst="wedgeRoundRectCallout">
              <a:avLst>
                <a:gd name="adj1" fmla="val 173"/>
                <a:gd name="adj2" fmla="val 100377"/>
                <a:gd name="adj3" fmla="val 16667"/>
              </a:avLst>
            </a:prstGeom>
            <a:solidFill>
              <a:schemeClr val="bg1"/>
            </a:solidFill>
            <a:ln w="57150" cap="flat" cmpd="sng" algn="ctr">
              <a:solidFill>
                <a:srgbClr val="CC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spcAft>
                  <a:spcPts val="1800"/>
                </a:spcAft>
                <a:defRPr/>
              </a:pPr>
              <a:r>
                <a:rPr lang="en-US" sz="2400" dirty="0" smtClean="0">
                  <a:solidFill>
                    <a:srgbClr val="000000"/>
                  </a:solidFill>
                  <a:latin typeface="Verdana" charset="0"/>
                  <a:ea typeface="ＭＳ Ｐゴシック" charset="0"/>
                  <a:cs typeface="Verdana" charset="0"/>
                </a:rPr>
                <a:t>Clicking                         accesses Free Full </a:t>
              </a:r>
              <a:r>
                <a:rPr lang="en-US" sz="2400" dirty="0">
                  <a:solidFill>
                    <a:srgbClr val="000000"/>
                  </a:solidFill>
                  <a:latin typeface="Verdana" charset="0"/>
                  <a:ea typeface="ＭＳ Ｐゴシック" charset="0"/>
                  <a:cs typeface="Verdana" charset="0"/>
                </a:rPr>
                <a:t>Text</a:t>
              </a:r>
            </a:p>
          </p:txBody>
        </p:sp>
        <p:sp>
          <p:nvSpPr>
            <p:cNvPr id="6" name="Rectangle 5"/>
            <p:cNvSpPr/>
            <p:nvPr/>
          </p:nvSpPr>
          <p:spPr>
            <a:xfrm>
              <a:off x="1922158" y="4013863"/>
              <a:ext cx="2498811" cy="674079"/>
            </a:xfrm>
            <a:prstGeom prst="rect">
              <a:avLst/>
            </a:prstGeom>
            <a:solidFill>
              <a:schemeClr val="bg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CC0000"/>
                  </a:solidFill>
                  <a:latin typeface="Calibri"/>
                  <a:cs typeface="Calibri"/>
                </a:rPr>
                <a:t>TTUHSC ONLINE</a:t>
              </a:r>
              <a:endParaRPr lang="en-US" sz="2400" b="1" dirty="0">
                <a:solidFill>
                  <a:srgbClr val="CC0000"/>
                </a:solidFill>
                <a:latin typeface="Calibri"/>
                <a:cs typeface="Calibri"/>
              </a:endParaRPr>
            </a:p>
          </p:txBody>
        </p:sp>
      </p:grpSp>
    </p:spTree>
    <p:extLst>
      <p:ext uri="{BB962C8B-B14F-4D97-AF65-F5344CB8AC3E}">
        <p14:creationId xmlns:p14="http://schemas.microsoft.com/office/powerpoint/2010/main" val="2106780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ChangeArrowheads="1"/>
          </p:cNvSpPr>
          <p:nvPr/>
        </p:nvSpPr>
        <p:spPr bwMode="auto">
          <a:xfrm>
            <a:off x="76200" y="-76200"/>
            <a:ext cx="73802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a:solidFill>
                  <a:schemeClr val="bg1"/>
                </a:solidFill>
                <a:latin typeface="Calibri" charset="0"/>
              </a:rPr>
              <a:t>TTUHSC Libraries - Proxy Server</a:t>
            </a:r>
          </a:p>
        </p:txBody>
      </p:sp>
      <p:sp>
        <p:nvSpPr>
          <p:cNvPr id="5" name="TextBox 4"/>
          <p:cNvSpPr txBox="1">
            <a:spLocks noChangeArrowheads="1"/>
          </p:cNvSpPr>
          <p:nvPr/>
        </p:nvSpPr>
        <p:spPr bwMode="auto">
          <a:xfrm>
            <a:off x="404813" y="5511924"/>
            <a:ext cx="8328025" cy="1138773"/>
          </a:xfrm>
          <a:prstGeom prst="rect">
            <a:avLst/>
          </a:prstGeom>
          <a:solidFill>
            <a:schemeClr val="bg1"/>
          </a:solidFill>
          <a:ln w="28575">
            <a:solidFill>
              <a:srgbClr val="AD000D"/>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000" b="1" dirty="0" smtClean="0">
              <a:latin typeface="Verdana" charset="0"/>
              <a:cs typeface="Verdana" charset="0"/>
            </a:endParaRPr>
          </a:p>
          <a:p>
            <a:pPr algn="ctr" eaLnBrk="1" hangingPunct="1"/>
            <a:r>
              <a:rPr lang="en-US" sz="2800" b="1" dirty="0" smtClean="0">
                <a:latin typeface="Verdana" charset="0"/>
                <a:cs typeface="Verdana" charset="0"/>
              </a:rPr>
              <a:t>Problems</a:t>
            </a:r>
            <a:r>
              <a:rPr lang="en-US" sz="2800" dirty="0" smtClean="0">
                <a:latin typeface="Verdana" charset="0"/>
                <a:cs typeface="Verdana" charset="0"/>
              </a:rPr>
              <a:t> </a:t>
            </a:r>
            <a:r>
              <a:rPr lang="en-US" sz="2800" dirty="0">
                <a:latin typeface="Verdana" charset="0"/>
                <a:cs typeface="Verdana" charset="0"/>
              </a:rPr>
              <a:t>with </a:t>
            </a:r>
            <a:r>
              <a:rPr lang="en-US" sz="2800" dirty="0" err="1">
                <a:latin typeface="Verdana" charset="0"/>
                <a:cs typeface="Verdana" charset="0"/>
              </a:rPr>
              <a:t>eRaider</a:t>
            </a:r>
            <a:r>
              <a:rPr lang="en-US" sz="2800" dirty="0">
                <a:latin typeface="Verdana" charset="0"/>
                <a:cs typeface="Verdana" charset="0"/>
              </a:rPr>
              <a:t> call: 806-743-</a:t>
            </a:r>
            <a:r>
              <a:rPr lang="en-US" sz="2800" dirty="0" smtClean="0">
                <a:latin typeface="Verdana" charset="0"/>
                <a:cs typeface="Verdana" charset="0"/>
              </a:rPr>
              <a:t>1234</a:t>
            </a:r>
          </a:p>
          <a:p>
            <a:pPr algn="ctr" eaLnBrk="1" hangingPunct="1"/>
            <a:r>
              <a:rPr lang="en-US" sz="2000" dirty="0" smtClean="0">
                <a:solidFill>
                  <a:schemeClr val="bg1"/>
                </a:solidFill>
                <a:latin typeface="Verdana" charset="0"/>
                <a:cs typeface="Verdana" charset="0"/>
              </a:rPr>
              <a:t>a</a:t>
            </a:r>
            <a:endParaRPr lang="en-US" sz="2000" dirty="0">
              <a:solidFill>
                <a:schemeClr val="bg1"/>
              </a:solidFill>
              <a:latin typeface="Verdana" charset="0"/>
              <a:cs typeface="Verdana" charset="0"/>
            </a:endParaRPr>
          </a:p>
        </p:txBody>
      </p:sp>
      <p:pic>
        <p:nvPicPr>
          <p:cNvPr id="58371" name="Picture 6" descr="eRaider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3825"/>
            <a:ext cx="5867400" cy="3711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328612" y="624170"/>
            <a:ext cx="8480425" cy="646113"/>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dirty="0" smtClean="0">
                <a:solidFill>
                  <a:srgbClr val="0000FF"/>
                </a:solidFill>
                <a:effectLst>
                  <a:outerShdw blurRad="38100" dist="38100" dir="2700000" algn="tl">
                    <a:srgbClr val="DDDDDD"/>
                  </a:outerShdw>
                </a:effectLst>
                <a:latin typeface="Verdana" charset="0"/>
              </a:rPr>
              <a:t>When Searching from Off Campus:</a:t>
            </a:r>
            <a:endParaRPr lang="en-US" sz="3600" b="1" dirty="0" smtClean="0">
              <a:solidFill>
                <a:srgbClr val="0000FF"/>
              </a:solidFill>
              <a:effectLst>
                <a:outerShdw blurRad="38100" dist="38100" dir="2700000" algn="tl">
                  <a:srgbClr val="DDDDDD"/>
                </a:outerShdw>
              </a:effectLst>
            </a:endParaRPr>
          </a:p>
        </p:txBody>
      </p:sp>
      <p:sp>
        <p:nvSpPr>
          <p:cNvPr id="12" name="Text Box 3"/>
          <p:cNvSpPr txBox="1">
            <a:spLocks noChangeArrowheads="1"/>
          </p:cNvSpPr>
          <p:nvPr/>
        </p:nvSpPr>
        <p:spPr bwMode="auto">
          <a:xfrm>
            <a:off x="5303838" y="2079625"/>
            <a:ext cx="3694112" cy="2092325"/>
          </a:xfrm>
          <a:prstGeom prst="rect">
            <a:avLst/>
          </a:prstGeom>
          <a:solidFill>
            <a:schemeClr val="bg1"/>
          </a:solidFill>
          <a:ln w="2857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latin typeface="Verdana" charset="0"/>
              </a:rPr>
              <a:t>Enter the</a:t>
            </a:r>
          </a:p>
          <a:p>
            <a:pPr algn="ctr">
              <a:spcBef>
                <a:spcPct val="50000"/>
              </a:spcBef>
            </a:pPr>
            <a:r>
              <a:rPr lang="en-US" sz="2000">
                <a:latin typeface="Verdana" charset="0"/>
              </a:rPr>
              <a:t> </a:t>
            </a:r>
            <a:r>
              <a:rPr lang="en-US" sz="2000" i="1">
                <a:solidFill>
                  <a:srgbClr val="870400"/>
                </a:solidFill>
                <a:latin typeface="Verdana" charset="0"/>
              </a:rPr>
              <a:t>Eraider username and password</a:t>
            </a:r>
            <a:endParaRPr lang="en-US" sz="2000">
              <a:latin typeface="Verdana" charset="0"/>
            </a:endParaRPr>
          </a:p>
          <a:p>
            <a:pPr algn="ctr">
              <a:spcBef>
                <a:spcPct val="50000"/>
              </a:spcBef>
            </a:pPr>
            <a:r>
              <a:rPr lang="en-US" sz="2000">
                <a:latin typeface="Verdana" charset="0"/>
              </a:rPr>
              <a:t>assigned to you</a:t>
            </a:r>
          </a:p>
          <a:p>
            <a:pPr algn="ctr">
              <a:spcBef>
                <a:spcPct val="50000"/>
              </a:spcBef>
            </a:pPr>
            <a:r>
              <a:rPr lang="en-US" sz="2000">
                <a:latin typeface="Verdana" charset="0"/>
              </a:rPr>
              <a:t>by Information Services.</a:t>
            </a:r>
          </a:p>
        </p:txBody>
      </p:sp>
      <p:sp>
        <p:nvSpPr>
          <p:cNvPr id="13" name="AutoShape 14"/>
          <p:cNvSpPr>
            <a:spLocks noChangeArrowheads="1"/>
          </p:cNvSpPr>
          <p:nvPr/>
        </p:nvSpPr>
        <p:spPr bwMode="auto">
          <a:xfrm rot="-3720763">
            <a:off x="4570413" y="2206625"/>
            <a:ext cx="331788" cy="1658937"/>
          </a:xfrm>
          <a:prstGeom prst="upArrow">
            <a:avLst>
              <a:gd name="adj1" fmla="val 50000"/>
              <a:gd name="adj2" fmla="val 82268"/>
            </a:avLst>
          </a:prstGeom>
          <a:solidFill>
            <a:srgbClr val="980400"/>
          </a:solidFill>
          <a:ln w="19050">
            <a:solidFill>
              <a:schemeClr val="tx1"/>
            </a:solidFill>
            <a:miter lim="800000"/>
            <a:headEnd/>
            <a:tailEnd/>
          </a:ln>
        </p:spPr>
        <p:txBody>
          <a:bodyPr wrap="none" anchor="ctr"/>
          <a:lstStyle/>
          <a:p>
            <a:pPr eaLnBrk="0" hangingPunct="0"/>
            <a:endParaRPr lang="en-US">
              <a:latin typeface="Calibri" charset="0"/>
            </a:endParaRPr>
          </a:p>
        </p:txBody>
      </p:sp>
    </p:spTree>
    <p:extLst>
      <p:ext uri="{BB962C8B-B14F-4D97-AF65-F5344CB8AC3E}">
        <p14:creationId xmlns:p14="http://schemas.microsoft.com/office/powerpoint/2010/main" val="2841136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nodeType="afterGroup">
                            <p:stCondLst>
                              <p:cond delay="0"/>
                            </p:stCondLst>
                            <p:childTnLst>
                              <p:par>
                                <p:cTn id="14" presetID="22" presetClass="entr" presetSubtype="4"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endParaRPr lang="en-US" sz="500" dirty="0">
              <a:solidFill>
                <a:srgbClr val="00FFFF"/>
              </a:solidFill>
              <a:latin typeface="Book Antiqua" charset="0"/>
            </a:endParaRPr>
          </a:p>
          <a:p>
            <a:pPr eaLnBrk="0" hangingPunct="0">
              <a:lnSpc>
                <a:spcPct val="130000"/>
              </a:lnSpc>
              <a:spcAft>
                <a:spcPts val="600"/>
              </a:spcAft>
            </a:pPr>
            <a:r>
              <a:rPr lang="en-US" sz="4800" dirty="0">
                <a:solidFill>
                  <a:schemeClr val="bg1"/>
                </a:solidFill>
                <a:latin typeface="Verdana" charset="0"/>
                <a:ea typeface="Verdana" charset="0"/>
                <a:cs typeface="Verdana" charset="0"/>
              </a:rPr>
              <a:t> </a:t>
            </a:r>
            <a:r>
              <a:rPr lang="en-US" sz="4800" dirty="0" smtClean="0">
                <a:solidFill>
                  <a:schemeClr val="bg1"/>
                </a:solidFill>
                <a:latin typeface="Verdana" charset="0"/>
                <a:ea typeface="Verdana" charset="0"/>
                <a:cs typeface="Verdana" charset="0"/>
              </a:rPr>
              <a:t>  </a:t>
            </a:r>
            <a:endParaRPr lang="en-US" sz="2800" dirty="0">
              <a:solidFill>
                <a:schemeClr val="bg1"/>
              </a:solidFill>
              <a:latin typeface="Verdana"/>
              <a:cs typeface="Verdana"/>
            </a:endParaRPr>
          </a:p>
          <a:p>
            <a:pPr lvl="2"/>
            <a:endParaRPr lang="en-US" sz="2800" dirty="0" smtClean="0">
              <a:solidFill>
                <a:schemeClr val="bg1"/>
              </a:solidFill>
              <a:latin typeface="Verdana"/>
              <a:cs typeface="Verdana"/>
            </a:endParaRPr>
          </a:p>
          <a:p>
            <a:pPr lvl="2"/>
            <a:r>
              <a:rPr lang="en-US" sz="4400" dirty="0" smtClean="0">
                <a:solidFill>
                  <a:schemeClr val="bg1"/>
                </a:solidFill>
                <a:latin typeface="Verdana"/>
                <a:cs typeface="Verdana"/>
              </a:rPr>
              <a:t> </a:t>
            </a:r>
            <a:endParaRPr lang="en-US" sz="7200" dirty="0">
              <a:solidFill>
                <a:srgbClr val="00FFFF"/>
              </a:solidFill>
              <a:latin typeface="Verdana"/>
              <a:cs typeface="Verdana"/>
            </a:endParaRPr>
          </a:p>
          <a:p>
            <a:pPr algn="ctr" eaLnBrk="0" hangingPunct="0"/>
            <a:endParaRPr lang="en-US" dirty="0">
              <a:solidFill>
                <a:srgbClr val="6600CC"/>
              </a:solidFill>
              <a:latin typeface="Times" charset="0"/>
            </a:endParaRPr>
          </a:p>
        </p:txBody>
      </p:sp>
      <p:pic>
        <p:nvPicPr>
          <p:cNvPr id="3" name="Picture 2" descr="Screen Shot 2014-02-14 at 1.30.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76" y="297371"/>
            <a:ext cx="4515358" cy="6253734"/>
          </a:xfrm>
          <a:prstGeom prst="rect">
            <a:avLst/>
          </a:prstGeom>
          <a:ln w="28575" cmpd="sng">
            <a:solidFill>
              <a:srgbClr val="3366FF"/>
            </a:solidFill>
          </a:ln>
        </p:spPr>
      </p:pic>
      <p:sp>
        <p:nvSpPr>
          <p:cNvPr id="5" name="Rounded Rectangle 4"/>
          <p:cNvSpPr/>
          <p:nvPr/>
        </p:nvSpPr>
        <p:spPr>
          <a:xfrm>
            <a:off x="5300521" y="2623689"/>
            <a:ext cx="3354280" cy="1068841"/>
          </a:xfrm>
          <a:prstGeom prst="roundRect">
            <a:avLst/>
          </a:prstGeom>
          <a:solidFill>
            <a:srgbClr val="FFFFFF"/>
          </a:solidFill>
          <a:ln w="5715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3600" dirty="0">
                <a:solidFill>
                  <a:srgbClr val="3366FF"/>
                </a:solidFill>
                <a:latin typeface="Verdana"/>
                <a:cs typeface="Verdana"/>
              </a:rPr>
              <a:t>Full Text</a:t>
            </a:r>
          </a:p>
        </p:txBody>
      </p:sp>
    </p:spTree>
    <p:extLst>
      <p:ext uri="{BB962C8B-B14F-4D97-AF65-F5344CB8AC3E}">
        <p14:creationId xmlns:p14="http://schemas.microsoft.com/office/powerpoint/2010/main" val="2713862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 name="Rectangle 2"/>
          <p:cNvSpPr/>
          <p:nvPr/>
        </p:nvSpPr>
        <p:spPr>
          <a:xfrm>
            <a:off x="179388" y="160338"/>
            <a:ext cx="8774112" cy="6529387"/>
          </a:xfrm>
          <a:prstGeom prst="rect">
            <a:avLst/>
          </a:prstGeom>
          <a:noFill/>
          <a:ln w="57150" cmpd="thickThi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 name="Rectangle 3"/>
          <p:cNvSpPr/>
          <p:nvPr/>
        </p:nvSpPr>
        <p:spPr>
          <a:xfrm>
            <a:off x="1008284" y="1128528"/>
            <a:ext cx="7149658" cy="459459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20000"/>
              </a:lnSpc>
              <a:defRPr/>
            </a:pPr>
            <a:r>
              <a:rPr lang="en-US" sz="6600" i="1" dirty="0">
                <a:solidFill>
                  <a:prstClr val="white"/>
                </a:solidFill>
                <a:latin typeface="Times New Roman"/>
                <a:cs typeface="Times New Roman"/>
              </a:rPr>
              <a:t>Have Questions</a:t>
            </a:r>
          </a:p>
          <a:p>
            <a:pPr algn="ctr">
              <a:lnSpc>
                <a:spcPct val="120000"/>
              </a:lnSpc>
              <a:defRPr/>
            </a:pPr>
            <a:r>
              <a:rPr lang="en-US" sz="6600" i="1" dirty="0">
                <a:solidFill>
                  <a:prstClr val="white"/>
                </a:solidFill>
                <a:latin typeface="Times New Roman"/>
                <a:cs typeface="Times New Roman"/>
              </a:rPr>
              <a:t>or</a:t>
            </a:r>
          </a:p>
          <a:p>
            <a:pPr algn="ctr">
              <a:lnSpc>
                <a:spcPct val="120000"/>
              </a:lnSpc>
              <a:defRPr/>
            </a:pPr>
            <a:r>
              <a:rPr lang="en-US" sz="6600" i="1" dirty="0">
                <a:solidFill>
                  <a:prstClr val="white"/>
                </a:solidFill>
                <a:latin typeface="Times New Roman"/>
                <a:cs typeface="Times New Roman"/>
              </a:rPr>
              <a:t>Need Help?</a:t>
            </a:r>
          </a:p>
        </p:txBody>
      </p:sp>
    </p:spTree>
    <p:extLst>
      <p:ext uri="{BB962C8B-B14F-4D97-AF65-F5344CB8AC3E}">
        <p14:creationId xmlns:p14="http://schemas.microsoft.com/office/powerpoint/2010/main" val="2054472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 Systematic Review…</a:t>
            </a:r>
            <a:endParaRPr lang="en-US" sz="3600" dirty="0"/>
          </a:p>
        </p:txBody>
      </p:sp>
      <p:sp>
        <p:nvSpPr>
          <p:cNvPr id="3" name="TextBox 2"/>
          <p:cNvSpPr txBox="1"/>
          <p:nvPr/>
        </p:nvSpPr>
        <p:spPr>
          <a:xfrm>
            <a:off x="533400" y="1524000"/>
            <a:ext cx="8077200"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…sums up the best available research on a specific question by synthesizing the results of multiple studies</a:t>
            </a:r>
          </a:p>
          <a:p>
            <a:endParaRPr lang="en-US" sz="2000" dirty="0" smtClean="0"/>
          </a:p>
          <a:p>
            <a:pPr marL="285750" indent="-285750">
              <a:buFont typeface="Arial" panose="020B0604020202020204" pitchFamily="34" charset="0"/>
              <a:buChar char="•"/>
            </a:pPr>
            <a:r>
              <a:rPr lang="en-US" sz="2000" dirty="0" smtClean="0"/>
              <a:t>…must be peer-reviewed</a:t>
            </a:r>
          </a:p>
          <a:p>
            <a:endParaRPr lang="en-US" sz="2000" dirty="0" smtClean="0"/>
          </a:p>
          <a:p>
            <a:pPr marL="285750" indent="-285750">
              <a:buFont typeface="Arial" panose="020B0604020202020204" pitchFamily="34" charset="0"/>
              <a:buChar char="•"/>
            </a:pPr>
            <a:r>
              <a:rPr lang="en-US" sz="2000" dirty="0" smtClean="0"/>
              <a:t>…needs to screen included studies for quality so that the individual findings can be successfully combined</a:t>
            </a:r>
          </a:p>
          <a:p>
            <a:endParaRPr lang="en-US" sz="2000" dirty="0" smtClean="0"/>
          </a:p>
          <a:p>
            <a:pPr marL="285750" indent="-285750">
              <a:buFont typeface="Arial" panose="020B0604020202020204" pitchFamily="34" charset="0"/>
              <a:buChar char="•"/>
            </a:pPr>
            <a:r>
              <a:rPr lang="en-US" sz="2000" dirty="0" smtClean="0"/>
              <a:t>…must have the following:</a:t>
            </a:r>
          </a:p>
          <a:p>
            <a:pPr marL="1200150" lvl="2" indent="-285750">
              <a:buFont typeface="Arial" panose="020B0604020202020204" pitchFamily="34" charset="0"/>
              <a:buChar char="•"/>
            </a:pPr>
            <a:r>
              <a:rPr lang="en-US" sz="2000" dirty="0"/>
              <a:t>c</a:t>
            </a:r>
            <a:r>
              <a:rPr lang="en-US" sz="2000" dirty="0" smtClean="0"/>
              <a:t>lear inclusion and exclusion criteria</a:t>
            </a:r>
          </a:p>
          <a:p>
            <a:pPr marL="1200150" lvl="2" indent="-285750">
              <a:buFont typeface="Arial" panose="020B0604020202020204" pitchFamily="34" charset="0"/>
              <a:buChar char="•"/>
            </a:pPr>
            <a:r>
              <a:rPr lang="en-US" sz="2000" dirty="0"/>
              <a:t>d</a:t>
            </a:r>
            <a:r>
              <a:rPr lang="en-US" sz="2000" dirty="0" smtClean="0"/>
              <a:t>etailed search strategy</a:t>
            </a:r>
          </a:p>
          <a:p>
            <a:pPr marL="1200150" lvl="2" indent="-285750">
              <a:buFont typeface="Arial" panose="020B0604020202020204" pitchFamily="34" charset="0"/>
              <a:buChar char="•"/>
            </a:pPr>
            <a:r>
              <a:rPr lang="en-US" sz="2000" dirty="0"/>
              <a:t>s</a:t>
            </a:r>
            <a:r>
              <a:rPr lang="en-US" sz="2000" dirty="0" smtClean="0"/>
              <a:t>ystematic coding and analysis of the included studies</a:t>
            </a:r>
          </a:p>
          <a:p>
            <a:pPr marL="1200150" lvl="2" indent="-285750">
              <a:buFont typeface="Arial" panose="020B0604020202020204" pitchFamily="34" charset="0"/>
              <a:buChar char="•"/>
            </a:pPr>
            <a:r>
              <a:rPr lang="en-US" sz="2000" dirty="0" smtClean="0"/>
              <a:t>Meta-analysis (where possible)</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2842055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3-10-11 at 3.12.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10" y="1092161"/>
            <a:ext cx="4653280" cy="5461000"/>
          </a:xfrm>
          <a:prstGeom prst="rect">
            <a:avLst/>
          </a:prstGeom>
        </p:spPr>
      </p:pic>
      <p:sp>
        <p:nvSpPr>
          <p:cNvPr id="7" name="Rectangle 6"/>
          <p:cNvSpPr/>
          <p:nvPr/>
        </p:nvSpPr>
        <p:spPr>
          <a:xfrm>
            <a:off x="2087813" y="231778"/>
            <a:ext cx="4962023" cy="674115"/>
          </a:xfrm>
          <a:prstGeom prst="rect">
            <a:avLst/>
          </a:prstGeom>
          <a:noFill/>
          <a:ln w="9525" cap="flat" cmpd="sng" algn="ctr">
            <a:noFill/>
            <a:prstDash val="solid"/>
          </a:ln>
          <a:effectLst>
            <a:outerShdw blurRad="40000" dist="23000" dir="5400000" rotWithShape="0">
              <a:srgbClr val="000000">
                <a:alpha val="35000"/>
              </a:srgbClr>
            </a:outerShdw>
          </a:effectLst>
        </p:spPr>
        <p:txBody>
          <a:bodyPr anchor="ctr"/>
          <a:lstStyle/>
          <a:p>
            <a:pPr algn="ctr" defTabSz="914400">
              <a:lnSpc>
                <a:spcPct val="70000"/>
              </a:lnSpc>
              <a:defRPr/>
            </a:pPr>
            <a:r>
              <a:rPr lang="en-US" sz="4400" i="1" kern="0" dirty="0">
                <a:solidFill>
                  <a:prstClr val="white"/>
                </a:solidFill>
                <a:latin typeface="Times New Roman"/>
                <a:cs typeface="Times New Roman"/>
              </a:rPr>
              <a:t>Today’s PowerPoint</a:t>
            </a:r>
          </a:p>
        </p:txBody>
      </p:sp>
      <p:sp>
        <p:nvSpPr>
          <p:cNvPr id="8" name="Rounded Rectangular Callout 7"/>
          <p:cNvSpPr/>
          <p:nvPr/>
        </p:nvSpPr>
        <p:spPr>
          <a:xfrm>
            <a:off x="4024919" y="4666248"/>
            <a:ext cx="4786923" cy="1428351"/>
          </a:xfrm>
          <a:prstGeom prst="wedgeRoundRectCallout">
            <a:avLst>
              <a:gd name="adj1" fmla="val -92486"/>
              <a:gd name="adj2" fmla="val 12955"/>
              <a:gd name="adj3" fmla="val 16667"/>
            </a:avLst>
          </a:prstGeom>
          <a:solidFill>
            <a:srgbClr val="FFFFFF"/>
          </a:solidFill>
          <a:ln w="57150" cap="flat" cmpd="sng" algn="ctr">
            <a:solidFill>
              <a:srgbClr val="3366FF"/>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defTabSz="914400">
              <a:lnSpc>
                <a:spcPct val="120000"/>
              </a:lnSpc>
              <a:spcAft>
                <a:spcPts val="1800"/>
              </a:spcAft>
              <a:defRPr/>
            </a:pPr>
            <a:r>
              <a:rPr lang="en-US" sz="2400" kern="0" dirty="0">
                <a:solidFill>
                  <a:srgbClr val="000000"/>
                </a:solidFill>
                <a:latin typeface="Verdana" charset="0"/>
                <a:ea typeface="ＭＳ Ｐゴシック" charset="0"/>
                <a:cs typeface="Verdana" charset="0"/>
              </a:rPr>
              <a:t>Click the Allied Health Icon to go to Popular Resources</a:t>
            </a:r>
          </a:p>
        </p:txBody>
      </p:sp>
      <p:pic>
        <p:nvPicPr>
          <p:cNvPr id="9" name="Picture 8" descr="Screen Shot 2012-10-05 at 9.03.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28" y="4862646"/>
            <a:ext cx="1473200" cy="939800"/>
          </a:xfrm>
          <a:prstGeom prst="rect">
            <a:avLst/>
          </a:prstGeom>
          <a:ln w="38100" cmpd="sng">
            <a:solidFill>
              <a:sysClr val="windowText" lastClr="000000">
                <a:lumMod val="65000"/>
                <a:lumOff val="35000"/>
              </a:sysClr>
            </a:solidFill>
          </a:ln>
        </p:spPr>
      </p:pic>
    </p:spTree>
    <p:extLst>
      <p:ext uri="{BB962C8B-B14F-4D97-AF65-F5344CB8AC3E}">
        <p14:creationId xmlns:p14="http://schemas.microsoft.com/office/powerpoint/2010/main" val="22333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3-10-11 at 2.5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762" y="245872"/>
            <a:ext cx="4978908" cy="6353556"/>
          </a:xfrm>
          <a:prstGeom prst="rect">
            <a:avLst/>
          </a:prstGeom>
          <a:ln w="57150" cmpd="sng">
            <a:solidFill>
              <a:schemeClr val="bg1"/>
            </a:solidFill>
          </a:ln>
        </p:spPr>
      </p:pic>
      <p:sp>
        <p:nvSpPr>
          <p:cNvPr id="4" name="Rectangle 3"/>
          <p:cNvSpPr/>
          <p:nvPr/>
        </p:nvSpPr>
        <p:spPr>
          <a:xfrm>
            <a:off x="1235872" y="166707"/>
            <a:ext cx="2618415" cy="297220"/>
          </a:xfrm>
          <a:prstGeom prst="rect">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3282462" y="5870341"/>
            <a:ext cx="1543537" cy="361126"/>
          </a:xfrm>
          <a:prstGeom prst="rect">
            <a:avLst/>
          </a:prstGeom>
          <a:no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ounded Rectangular Callout 5"/>
          <p:cNvSpPr/>
          <p:nvPr/>
        </p:nvSpPr>
        <p:spPr>
          <a:xfrm>
            <a:off x="3578796" y="4069876"/>
            <a:ext cx="5378938" cy="1445846"/>
          </a:xfrm>
          <a:prstGeom prst="wedgeRoundRectCallout">
            <a:avLst>
              <a:gd name="adj1" fmla="val -39633"/>
              <a:gd name="adj2" fmla="val 68397"/>
              <a:gd name="adj3" fmla="val 16667"/>
            </a:avLst>
          </a:prstGeom>
          <a:solidFill>
            <a:srgbClr val="FFFFFF"/>
          </a:solidFill>
          <a:ln w="381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2300" dirty="0">
                <a:solidFill>
                  <a:prstClr val="black"/>
                </a:solidFill>
                <a:latin typeface="Calibri"/>
              </a:rPr>
              <a:t>Speech Language Pathology PowerPoint</a:t>
            </a:r>
          </a:p>
          <a:p>
            <a:pPr algn="ctr">
              <a:lnSpc>
                <a:spcPct val="110000"/>
              </a:lnSpc>
            </a:pPr>
            <a:r>
              <a:rPr lang="en-US" sz="2300" dirty="0">
                <a:solidFill>
                  <a:prstClr val="black"/>
                </a:solidFill>
                <a:latin typeface="Calibri"/>
              </a:rPr>
              <a:t>Graduate Students</a:t>
            </a:r>
          </a:p>
          <a:p>
            <a:pPr algn="ctr">
              <a:lnSpc>
                <a:spcPct val="110000"/>
              </a:lnSpc>
            </a:pPr>
            <a:r>
              <a:rPr lang="en-US" sz="2300" dirty="0" smtClean="0">
                <a:solidFill>
                  <a:prstClr val="black"/>
                </a:solidFill>
                <a:latin typeface="Calibri"/>
              </a:rPr>
              <a:t>February 18, 2014</a:t>
            </a:r>
            <a:endParaRPr lang="en-US" sz="2300" dirty="0">
              <a:solidFill>
                <a:prstClr val="black"/>
              </a:solidFill>
              <a:latin typeface="Calibri"/>
            </a:endParaRPr>
          </a:p>
        </p:txBody>
      </p:sp>
    </p:spTree>
    <p:extLst>
      <p:ext uri="{BB962C8B-B14F-4D97-AF65-F5344CB8AC3E}">
        <p14:creationId xmlns:p14="http://schemas.microsoft.com/office/powerpoint/2010/main" val="25447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rgbClr val="000000"/>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dirty="0">
              <a:solidFill>
                <a:srgbClr val="6600CC"/>
              </a:solidFill>
              <a:latin typeface="Brush Script MT" pitchFamily="-111" charset="0"/>
              <a:ea typeface="Brush Script MT" pitchFamily="-111" charset="0"/>
              <a:cs typeface="Brush Script MT" pitchFamily="-111" charset="0"/>
            </a:endParaRPr>
          </a:p>
        </p:txBody>
      </p:sp>
      <p:pic>
        <p:nvPicPr>
          <p:cNvPr id="2" name="Picture 1" descr="Screen Shot 2013-10-11 at 3.12.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06" y="1202640"/>
            <a:ext cx="4653280" cy="5461000"/>
          </a:xfrm>
          <a:prstGeom prst="rect">
            <a:avLst/>
          </a:prstGeom>
        </p:spPr>
      </p:pic>
      <p:sp>
        <p:nvSpPr>
          <p:cNvPr id="4" name="Rounded Rectangular Callout 3"/>
          <p:cNvSpPr/>
          <p:nvPr/>
        </p:nvSpPr>
        <p:spPr>
          <a:xfrm>
            <a:off x="793453" y="244510"/>
            <a:ext cx="3635375" cy="701697"/>
          </a:xfrm>
          <a:prstGeom prst="wedgeRoundRectCallout">
            <a:avLst>
              <a:gd name="adj1" fmla="val -49562"/>
              <a:gd name="adj2" fmla="val 8983"/>
              <a:gd name="adj3" fmla="val 16667"/>
            </a:avLst>
          </a:prstGeom>
          <a:solidFill>
            <a:schemeClr val="bg1"/>
          </a:solidFill>
          <a:ln w="38100" cap="flat" cmpd="sng" algn="ctr">
            <a:solidFill>
              <a:srgbClr val="A7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0" dirty="0" err="1">
                <a:solidFill>
                  <a:prstClr val="black"/>
                </a:solidFill>
                <a:latin typeface="Verdana"/>
                <a:cs typeface="Verdana"/>
              </a:rPr>
              <a:t>www.ttuhsc.edu</a:t>
            </a:r>
            <a:r>
              <a:rPr lang="en-US" sz="1900" dirty="0">
                <a:solidFill>
                  <a:prstClr val="black"/>
                </a:solidFill>
                <a:latin typeface="Verdana"/>
                <a:cs typeface="Verdana"/>
              </a:rPr>
              <a:t>/libraries</a:t>
            </a:r>
          </a:p>
        </p:txBody>
      </p:sp>
      <p:grpSp>
        <p:nvGrpSpPr>
          <p:cNvPr id="5" name="Group 4"/>
          <p:cNvGrpSpPr/>
          <p:nvPr/>
        </p:nvGrpSpPr>
        <p:grpSpPr>
          <a:xfrm>
            <a:off x="3504741" y="3188610"/>
            <a:ext cx="5418123" cy="3079717"/>
            <a:chOff x="3530142" y="3070072"/>
            <a:chExt cx="5418123" cy="3079717"/>
          </a:xfrm>
        </p:grpSpPr>
        <p:sp>
          <p:nvSpPr>
            <p:cNvPr id="6" name="Rounded Rectangular Callout 5"/>
            <p:cNvSpPr/>
            <p:nvPr/>
          </p:nvSpPr>
          <p:spPr>
            <a:xfrm>
              <a:off x="3530142" y="3070072"/>
              <a:ext cx="5299590" cy="922337"/>
            </a:xfrm>
            <a:prstGeom prst="wedgeRoundRectCallout">
              <a:avLst>
                <a:gd name="adj1" fmla="val -49923"/>
                <a:gd name="adj2" fmla="val -19843"/>
                <a:gd name="adj3" fmla="val 16667"/>
              </a:avLst>
            </a:prstGeom>
            <a:solidFill>
              <a:srgbClr val="0080FF"/>
            </a:solidFill>
            <a:ln w="28575" cmpd="sng">
              <a:solidFill>
                <a:srgbClr val="0080FF"/>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3600" dirty="0">
                  <a:solidFill>
                    <a:prstClr val="white"/>
                  </a:solidFill>
                  <a:latin typeface="Calibri"/>
                  <a:ea typeface="ＭＳ Ｐゴシック" charset="-128"/>
                  <a:cs typeface="ＭＳ Ｐゴシック" charset="-128"/>
                </a:rPr>
                <a:t>Download </a:t>
              </a:r>
              <a:r>
                <a:rPr lang="en-US" sz="3600" dirty="0" err="1">
                  <a:solidFill>
                    <a:prstClr val="white"/>
                  </a:solidFill>
                  <a:latin typeface="Calibri"/>
                  <a:ea typeface="ＭＳ Ｐゴシック" charset="-128"/>
                  <a:cs typeface="ＭＳ Ｐゴシック" charset="-128"/>
                </a:rPr>
                <a:t>TeamViewer</a:t>
              </a:r>
              <a:r>
                <a:rPr lang="en-US" sz="3600" dirty="0">
                  <a:solidFill>
                    <a:prstClr val="white"/>
                  </a:solidFill>
                  <a:latin typeface="Calibri"/>
                  <a:ea typeface="ＭＳ Ｐゴシック" charset="-128"/>
                  <a:cs typeface="ＭＳ Ｐゴシック" charset="-128"/>
                </a:rPr>
                <a:t> </a:t>
              </a:r>
            </a:p>
          </p:txBody>
        </p:sp>
        <p:pic>
          <p:nvPicPr>
            <p:cNvPr id="7" name="Picture 6" descr="Screen Shot 2012-09-07 at 5.19.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197" y="4733231"/>
              <a:ext cx="3973068" cy="1416558"/>
            </a:xfrm>
            <a:prstGeom prst="rect">
              <a:avLst/>
            </a:prstGeom>
            <a:ln w="28575" cmpd="sng">
              <a:solidFill>
                <a:srgbClr val="E6E6E6"/>
              </a:solidFill>
            </a:ln>
          </p:spPr>
        </p:pic>
        <p:sp>
          <p:nvSpPr>
            <p:cNvPr id="8" name="Rectangle 7"/>
            <p:cNvSpPr/>
            <p:nvPr/>
          </p:nvSpPr>
          <p:spPr>
            <a:xfrm>
              <a:off x="3598333" y="5190069"/>
              <a:ext cx="1194477" cy="584200"/>
            </a:xfrm>
            <a:prstGeom prst="rect">
              <a:avLst/>
            </a:prstGeom>
            <a:noFill/>
            <a:ln w="57150" cmpd="sng">
              <a:solidFill>
                <a:srgbClr val="008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20124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Up-Down Arrow 15"/>
          <p:cNvSpPr/>
          <p:nvPr/>
        </p:nvSpPr>
        <p:spPr>
          <a:xfrm rot="18676980">
            <a:off x="3648076" y="2484437"/>
            <a:ext cx="1371600" cy="2314575"/>
          </a:xfrm>
          <a:prstGeom prst="upDownArrow">
            <a:avLst>
              <a:gd name="adj1" fmla="val 28067"/>
              <a:gd name="adj2" fmla="val 35922"/>
            </a:avLst>
          </a:prstGeom>
          <a:solidFill>
            <a:srgbClr val="008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Calibri"/>
            </a:endParaRPr>
          </a:p>
        </p:txBody>
      </p:sp>
      <p:sp>
        <p:nvSpPr>
          <p:cNvPr id="2" name="Rounded Rectangle 1"/>
          <p:cNvSpPr/>
          <p:nvPr/>
        </p:nvSpPr>
        <p:spPr>
          <a:xfrm>
            <a:off x="5167313" y="401638"/>
            <a:ext cx="3290887" cy="2185987"/>
          </a:xfrm>
          <a:prstGeom prst="round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3600" dirty="0">
              <a:solidFill>
                <a:prstClr val="white"/>
              </a:solidFill>
              <a:latin typeface="Calibri"/>
            </a:endParaRPr>
          </a:p>
          <a:p>
            <a:pPr algn="ctr" fontAlgn="base">
              <a:spcBef>
                <a:spcPct val="0"/>
              </a:spcBef>
              <a:spcAft>
                <a:spcPct val="0"/>
              </a:spcAft>
              <a:defRPr/>
            </a:pPr>
            <a:r>
              <a:rPr lang="en-US" sz="3600" dirty="0">
                <a:solidFill>
                  <a:prstClr val="white"/>
                </a:solidFill>
                <a:latin typeface="Calibri"/>
              </a:rPr>
              <a:t>Call your TTUHSC Librarian</a:t>
            </a:r>
          </a:p>
          <a:p>
            <a:pPr algn="ctr" fontAlgn="base">
              <a:spcBef>
                <a:spcPct val="0"/>
              </a:spcBef>
              <a:spcAft>
                <a:spcPct val="0"/>
              </a:spcAft>
              <a:defRPr/>
            </a:pPr>
            <a:endParaRPr lang="en-US" sz="3600" dirty="0">
              <a:solidFill>
                <a:prstClr val="white"/>
              </a:solidFill>
              <a:latin typeface="Calibri"/>
            </a:endParaRPr>
          </a:p>
        </p:txBody>
      </p:sp>
      <p:grpSp>
        <p:nvGrpSpPr>
          <p:cNvPr id="3" name="Group 2"/>
          <p:cNvGrpSpPr/>
          <p:nvPr/>
        </p:nvGrpSpPr>
        <p:grpSpPr>
          <a:xfrm>
            <a:off x="5105400" y="3424238"/>
            <a:ext cx="4232275" cy="3352800"/>
            <a:chOff x="5105400" y="3424238"/>
            <a:chExt cx="4232275" cy="3352800"/>
          </a:xfrm>
        </p:grpSpPr>
        <p:pic>
          <p:nvPicPr>
            <p:cNvPr id="15367" name="Picture 3" descr="computer lapto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24238"/>
              <a:ext cx="335304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4" descr="cell pho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1151" y="5100638"/>
              <a:ext cx="167652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creen Shot 2012-09-05 at 12.00.5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828" y="4196575"/>
              <a:ext cx="1255903" cy="1459865"/>
            </a:xfrm>
            <a:prstGeom prst="rect">
              <a:avLst/>
            </a:prstGeom>
            <a:ln>
              <a:solidFill>
                <a:schemeClr val="bg1">
                  <a:lumMod val="75000"/>
                </a:schemeClr>
              </a:solidFill>
            </a:ln>
          </p:spPr>
        </p:pic>
      </p:grpSp>
      <p:grpSp>
        <p:nvGrpSpPr>
          <p:cNvPr id="5" name="Group 4"/>
          <p:cNvGrpSpPr/>
          <p:nvPr/>
        </p:nvGrpSpPr>
        <p:grpSpPr>
          <a:xfrm>
            <a:off x="50800" y="609600"/>
            <a:ext cx="4279900" cy="3022600"/>
            <a:chOff x="50800" y="609600"/>
            <a:chExt cx="4279900" cy="3022600"/>
          </a:xfrm>
        </p:grpSpPr>
        <p:grpSp>
          <p:nvGrpSpPr>
            <p:cNvPr id="15362" name="Group 7"/>
            <p:cNvGrpSpPr>
              <a:grpSpLocks/>
            </p:cNvGrpSpPr>
            <p:nvPr/>
          </p:nvGrpSpPr>
          <p:grpSpPr bwMode="auto">
            <a:xfrm>
              <a:off x="50800" y="609600"/>
              <a:ext cx="4279900" cy="3022600"/>
              <a:chOff x="50037" y="609600"/>
              <a:chExt cx="4280663" cy="3023330"/>
            </a:xfrm>
          </p:grpSpPr>
          <p:pic>
            <p:nvPicPr>
              <p:cNvPr id="15370" name="Picture 2" descr="complete compu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7" y="609600"/>
                <a:ext cx="3023330" cy="30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6" descr="phone.W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295401"/>
                <a:ext cx="1435100" cy="141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descr="Screen Shot 2012-09-05 at 12.00.54 PM.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66276">
              <a:off x="1941096" y="1080338"/>
              <a:ext cx="685038" cy="796290"/>
            </a:xfrm>
            <a:prstGeom prst="rect">
              <a:avLst/>
            </a:prstGeom>
            <a:ln>
              <a:solidFill>
                <a:schemeClr val="bg1">
                  <a:lumMod val="75000"/>
                </a:schemeClr>
              </a:solidFill>
            </a:ln>
          </p:spPr>
        </p:pic>
      </p:grpSp>
    </p:spTree>
    <p:extLst>
      <p:ext uri="{BB962C8B-B14F-4D97-AF65-F5344CB8AC3E}">
        <p14:creationId xmlns:p14="http://schemas.microsoft.com/office/powerpoint/2010/main" val="4202988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creen shot 2011-02-15 at 2.30.51 PM.png"/>
          <p:cNvPicPr>
            <a:picLocks noChangeAspect="1"/>
          </p:cNvPicPr>
          <p:nvPr/>
        </p:nvPicPr>
        <p:blipFill rotWithShape="1">
          <a:blip r:embed="rId2">
            <a:extLst>
              <a:ext uri="{28A0092B-C50C-407E-A947-70E740481C1C}">
                <a14:useLocalDpi xmlns:a14="http://schemas.microsoft.com/office/drawing/2010/main" val="0"/>
              </a:ext>
            </a:extLst>
          </a:blip>
          <a:srcRect t="5276" b="1681"/>
          <a:stretch/>
        </p:blipFill>
        <p:spPr bwMode="auto">
          <a:xfrm>
            <a:off x="2404482" y="1079064"/>
            <a:ext cx="6210300" cy="4892040"/>
          </a:xfrm>
          <a:prstGeom prst="rect">
            <a:avLst/>
          </a:prstGeom>
          <a:noFill/>
          <a:ln w="28575">
            <a:solidFill>
              <a:srgbClr val="666666"/>
            </a:solidFill>
            <a:miter lim="800000"/>
            <a:headEnd/>
            <a:tailEnd/>
          </a:ln>
          <a:extLst>
            <a:ext uri="{909E8E84-426E-40DD-AFC4-6F175D3DCCD1}">
              <a14:hiddenFill xmlns:a14="http://schemas.microsoft.com/office/drawing/2010/main">
                <a:solidFill>
                  <a:srgbClr val="FFFFFF"/>
                </a:solidFill>
              </a14:hiddenFill>
            </a:ext>
          </a:extLst>
        </p:spPr>
      </p:pic>
      <p:sp>
        <p:nvSpPr>
          <p:cNvPr id="18434" name="TextBox 1"/>
          <p:cNvSpPr txBox="1">
            <a:spLocks noChangeArrowheads="1"/>
          </p:cNvSpPr>
          <p:nvPr/>
        </p:nvSpPr>
        <p:spPr bwMode="auto">
          <a:xfrm>
            <a:off x="309777" y="2453154"/>
            <a:ext cx="17303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3366FF"/>
                </a:solidFill>
              </a:rPr>
              <a:t>Double click the icon and </a:t>
            </a:r>
            <a:r>
              <a:rPr lang="en-US" dirty="0">
                <a:solidFill>
                  <a:srgbClr val="3366FF"/>
                </a:solidFill>
              </a:rPr>
              <a:t>f</a:t>
            </a:r>
            <a:r>
              <a:rPr lang="en-US" dirty="0" smtClean="0">
                <a:solidFill>
                  <a:srgbClr val="3366FF"/>
                </a:solidFill>
              </a:rPr>
              <a:t>ollow the directions</a:t>
            </a:r>
            <a:endParaRPr lang="en-US" dirty="0">
              <a:solidFill>
                <a:srgbClr val="3366FF"/>
              </a:solidFill>
            </a:endParaRPr>
          </a:p>
        </p:txBody>
      </p:sp>
    </p:spTree>
    <p:extLst>
      <p:ext uri="{BB962C8B-B14F-4D97-AF65-F5344CB8AC3E}">
        <p14:creationId xmlns:p14="http://schemas.microsoft.com/office/powerpoint/2010/main" val="409621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500" fill="hold"/>
                                        <p:tgtEl>
                                          <p:spTgt spid="18434"/>
                                        </p:tgtEl>
                                        <p:attrNameLst>
                                          <p:attrName>ppt_w</p:attrName>
                                        </p:attrNameLst>
                                      </p:cBhvr>
                                      <p:tavLst>
                                        <p:tav tm="0">
                                          <p:val>
                                            <p:fltVal val="0"/>
                                          </p:val>
                                        </p:tav>
                                        <p:tav tm="100000">
                                          <p:val>
                                            <p:strVal val="#ppt_w"/>
                                          </p:val>
                                        </p:tav>
                                      </p:tavLst>
                                    </p:anim>
                                    <p:anim calcmode="lin" valueType="num">
                                      <p:cBhvr>
                                        <p:cTn id="8" dur="500" fill="hold"/>
                                        <p:tgtEl>
                                          <p:spTgt spid="18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2" descr="Screen shot 2011-02-15 at 3.13.2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427" y="1036336"/>
            <a:ext cx="55118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253897" y="188412"/>
            <a:ext cx="6125350" cy="2353269"/>
            <a:chOff x="253897" y="188412"/>
            <a:chExt cx="6125350" cy="2353269"/>
          </a:xfrm>
        </p:grpSpPr>
        <p:sp>
          <p:nvSpPr>
            <p:cNvPr id="21505" name="TextBox 11"/>
            <p:cNvSpPr txBox="1">
              <a:spLocks noChangeArrowheads="1"/>
            </p:cNvSpPr>
            <p:nvPr/>
          </p:nvSpPr>
          <p:spPr bwMode="auto">
            <a:xfrm>
              <a:off x="253897" y="188412"/>
              <a:ext cx="6125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prstClr val="black"/>
                  </a:solidFill>
                </a:rPr>
                <a:t>Give </a:t>
              </a:r>
              <a:r>
                <a:rPr lang="en-US" dirty="0">
                  <a:solidFill>
                    <a:prstClr val="black"/>
                  </a:solidFill>
                </a:rPr>
                <a:t>the password </a:t>
              </a:r>
              <a:r>
                <a:rPr lang="en-US" dirty="0" smtClean="0">
                  <a:solidFill>
                    <a:prstClr val="black"/>
                  </a:solidFill>
                </a:rPr>
                <a:t>to the librarian to enter.</a:t>
              </a:r>
              <a:endParaRPr lang="en-US" dirty="0">
                <a:solidFill>
                  <a:prstClr val="black"/>
                </a:solidFill>
              </a:endParaRPr>
            </a:p>
          </p:txBody>
        </p:sp>
        <p:sp>
          <p:nvSpPr>
            <p:cNvPr id="4" name="Up Arrow 3"/>
            <p:cNvSpPr/>
            <p:nvPr/>
          </p:nvSpPr>
          <p:spPr>
            <a:xfrm rot="12122242">
              <a:off x="3973964" y="695947"/>
              <a:ext cx="593001" cy="1845734"/>
            </a:xfrm>
            <a:prstGeom prst="upArrow">
              <a:avLst>
                <a:gd name="adj1" fmla="val 50000"/>
                <a:gd name="adj2" fmla="val 64813"/>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grpSp>
      <p:grpSp>
        <p:nvGrpSpPr>
          <p:cNvPr id="10" name="Group 9"/>
          <p:cNvGrpSpPr/>
          <p:nvPr/>
        </p:nvGrpSpPr>
        <p:grpSpPr>
          <a:xfrm>
            <a:off x="155514" y="2903355"/>
            <a:ext cx="8523697" cy="1604853"/>
            <a:chOff x="155514" y="2903355"/>
            <a:chExt cx="8523697" cy="1604853"/>
          </a:xfrm>
        </p:grpSpPr>
        <p:sp>
          <p:nvSpPr>
            <p:cNvPr id="7" name="TextBox 11"/>
            <p:cNvSpPr txBox="1">
              <a:spLocks noChangeArrowheads="1"/>
            </p:cNvSpPr>
            <p:nvPr/>
          </p:nvSpPr>
          <p:spPr bwMode="auto">
            <a:xfrm>
              <a:off x="155514" y="4046543"/>
              <a:ext cx="85236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prstClr val="black"/>
                  </a:solidFill>
                </a:rPr>
                <a:t>After logging on, the librarian can see your computer screen!</a:t>
              </a:r>
              <a:endParaRPr lang="en-US" dirty="0">
                <a:solidFill>
                  <a:prstClr val="black"/>
                </a:solidFill>
              </a:endParaRPr>
            </a:p>
          </p:txBody>
        </p:sp>
        <p:grpSp>
          <p:nvGrpSpPr>
            <p:cNvPr id="6" name="Group 5"/>
            <p:cNvGrpSpPr/>
            <p:nvPr/>
          </p:nvGrpSpPr>
          <p:grpSpPr>
            <a:xfrm>
              <a:off x="4701503" y="2903355"/>
              <a:ext cx="1839716" cy="691048"/>
              <a:chOff x="4338638" y="3957276"/>
              <a:chExt cx="1839716" cy="691048"/>
            </a:xfrm>
          </p:grpSpPr>
          <p:sp>
            <p:nvSpPr>
              <p:cNvPr id="2" name="Rounded Rectangle 1"/>
              <p:cNvSpPr/>
              <p:nvPr/>
            </p:nvSpPr>
            <p:spPr>
              <a:xfrm rot="5400000">
                <a:off x="4912972" y="3382942"/>
                <a:ext cx="691048" cy="1839716"/>
              </a:xfrm>
              <a:prstGeom prst="roundRect">
                <a:avLst/>
              </a:prstGeom>
              <a:gradFill flip="none" rotWithShape="1">
                <a:gsLst>
                  <a:gs pos="0">
                    <a:srgbClr val="99CCFF"/>
                  </a:gs>
                  <a:gs pos="100000">
                    <a:srgbClr val="99CCFF"/>
                  </a:gs>
                  <a:gs pos="50000">
                    <a:srgbClr val="3F80CD"/>
                  </a:gs>
                </a:gsLst>
                <a:lin ang="0" scaled="1"/>
                <a:tileRect/>
              </a:gradFill>
              <a:ln w="12700" cmpd="sng">
                <a:solidFill>
                  <a:srgbClr val="6666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black"/>
                  </a:solidFill>
                  <a:latin typeface="Calibri"/>
                </a:endParaRPr>
              </a:p>
            </p:txBody>
          </p:sp>
          <p:sp>
            <p:nvSpPr>
              <p:cNvPr id="5" name="Rectangle 4"/>
              <p:cNvSpPr/>
              <p:nvPr/>
            </p:nvSpPr>
            <p:spPr>
              <a:xfrm>
                <a:off x="4553098" y="4078080"/>
                <a:ext cx="1408264" cy="44928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200" dirty="0">
                    <a:solidFill>
                      <a:prstClr val="black"/>
                    </a:solidFill>
                    <a:latin typeface="Calibri"/>
                  </a:rPr>
                  <a:t>Log On</a:t>
                </a:r>
              </a:p>
            </p:txBody>
          </p:sp>
        </p:grpSp>
      </p:grpSp>
      <p:sp>
        <p:nvSpPr>
          <p:cNvPr id="12" name="TextBox 11"/>
          <p:cNvSpPr txBox="1">
            <a:spLocks noChangeArrowheads="1"/>
          </p:cNvSpPr>
          <p:nvPr/>
        </p:nvSpPr>
        <p:spPr bwMode="auto">
          <a:xfrm>
            <a:off x="919152" y="4655328"/>
            <a:ext cx="7133012" cy="89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dirty="0" smtClean="0">
                <a:solidFill>
                  <a:prstClr val="black"/>
                </a:solidFill>
              </a:rPr>
              <a:t>At the end of the session after logging off, </a:t>
            </a:r>
          </a:p>
          <a:p>
            <a:pPr eaLnBrk="1" hangingPunct="1">
              <a:lnSpc>
                <a:spcPct val="110000"/>
              </a:lnSpc>
            </a:pPr>
            <a:r>
              <a:rPr lang="en-US" dirty="0" smtClean="0">
                <a:solidFill>
                  <a:prstClr val="black"/>
                </a:solidFill>
              </a:rPr>
              <a:t>the librarian will not have access to your computer!  </a:t>
            </a:r>
          </a:p>
        </p:txBody>
      </p:sp>
      <p:sp>
        <p:nvSpPr>
          <p:cNvPr id="13" name="TextBox 12"/>
          <p:cNvSpPr txBox="1">
            <a:spLocks noChangeArrowheads="1"/>
          </p:cNvSpPr>
          <p:nvPr/>
        </p:nvSpPr>
        <p:spPr bwMode="auto">
          <a:xfrm>
            <a:off x="3339991" y="5709088"/>
            <a:ext cx="4271549" cy="89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pPr>
            <a:r>
              <a:rPr lang="en-US" dirty="0" err="1" smtClean="0">
                <a:solidFill>
                  <a:prstClr val="black"/>
                </a:solidFill>
              </a:rPr>
              <a:t>TeamViewer</a:t>
            </a:r>
            <a:r>
              <a:rPr lang="en-US" dirty="0" smtClean="0">
                <a:solidFill>
                  <a:prstClr val="black"/>
                </a:solidFill>
              </a:rPr>
              <a:t> generates a new password each time it is used!</a:t>
            </a:r>
          </a:p>
        </p:txBody>
      </p:sp>
    </p:spTree>
    <p:extLst>
      <p:ext uri="{BB962C8B-B14F-4D97-AF65-F5344CB8AC3E}">
        <p14:creationId xmlns:p14="http://schemas.microsoft.com/office/powerpoint/2010/main" val="11043470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5" name="Rectangle 4"/>
          <p:cNvSpPr/>
          <p:nvPr/>
        </p:nvSpPr>
        <p:spPr bwMode="auto">
          <a:xfrm>
            <a:off x="1828800" y="457200"/>
            <a:ext cx="5486400" cy="762000"/>
          </a:xfrm>
          <a:prstGeom prst="rect">
            <a:avLst/>
          </a:prstGeom>
          <a:noFill/>
          <a:ln w="9525" cap="flat" cmpd="sng" algn="ctr">
            <a:noFill/>
            <a:prstDash val="solid"/>
            <a:round/>
            <a:headEnd type="none" w="med" len="med"/>
            <a:tailEnd type="none" w="med" len="med"/>
          </a:ln>
          <a:effectLst/>
        </p:spPr>
        <p:txBody>
          <a:bodyPr/>
          <a:lstStyle/>
          <a:p>
            <a:pPr algn="ctr" eaLnBrk="0" fontAlgn="base" hangingPunct="0">
              <a:spcBef>
                <a:spcPct val="0"/>
              </a:spcBef>
              <a:spcAft>
                <a:spcPct val="0"/>
              </a:spcAft>
              <a:defRPr/>
            </a:pPr>
            <a:r>
              <a:rPr lang="en-US" sz="4000" b="1" i="1" u="sng" dirty="0">
                <a:solidFill>
                  <a:prstClr val="white"/>
                </a:solidFill>
                <a:effectLst>
                  <a:outerShdw blurRad="38100" dist="38100" dir="2700000" algn="tl">
                    <a:srgbClr val="DDDDDD"/>
                  </a:outerShdw>
                </a:effectLst>
                <a:latin typeface="Geneva" charset="0"/>
                <a:ea typeface="蘋果儷中黑" charset="0"/>
                <a:cs typeface="ＭＳ Ｐゴシック" charset="0"/>
              </a:rPr>
              <a:t>OR contact us at</a:t>
            </a:r>
            <a:r>
              <a:rPr lang="en-US" sz="4000" b="1" i="1" dirty="0">
                <a:solidFill>
                  <a:prstClr val="white"/>
                </a:solidFill>
                <a:effectLst>
                  <a:outerShdw blurRad="38100" dist="38100" dir="2700000" algn="tl">
                    <a:srgbClr val="DDDDDD"/>
                  </a:outerShdw>
                </a:effectLst>
                <a:latin typeface="Geneva" charset="0"/>
                <a:ea typeface="蘋果儷中黑" charset="0"/>
                <a:cs typeface="ＭＳ Ｐゴシック" charset="0"/>
              </a:rPr>
              <a:t>:</a:t>
            </a:r>
            <a:endParaRPr lang="en-US" sz="4000" i="1" dirty="0">
              <a:solidFill>
                <a:prstClr val="white"/>
              </a:solidFill>
              <a:effectLst>
                <a:outerShdw blurRad="38100" dist="38100" dir="2700000" algn="tl">
                  <a:srgbClr val="DDDDDD"/>
                </a:outerShdw>
              </a:effectLst>
              <a:latin typeface="Geneva" charset="0"/>
              <a:ea typeface="蘋果儷中黑" charset="0"/>
              <a:cs typeface="ＭＳ Ｐゴシック" charset="0"/>
            </a:endParaRPr>
          </a:p>
        </p:txBody>
      </p:sp>
      <p:sp>
        <p:nvSpPr>
          <p:cNvPr id="119813" name="Rectangle 5"/>
          <p:cNvSpPr>
            <a:spLocks noChangeArrowheads="1"/>
          </p:cNvSpPr>
          <p:nvPr/>
        </p:nvSpPr>
        <p:spPr bwMode="auto">
          <a:xfrm>
            <a:off x="457200" y="2209800"/>
            <a:ext cx="3429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r>
              <a:rPr lang="en-US" i="1" dirty="0">
                <a:solidFill>
                  <a:srgbClr val="FFFFFF"/>
                </a:solidFill>
                <a:latin typeface="Calibri" charset="0"/>
                <a:ea typeface="ＭＳ Ｐゴシック" charset="0"/>
                <a:cs typeface="蘋果儷中黑" charset="0"/>
              </a:rPr>
              <a:t>Lubbock</a:t>
            </a:r>
          </a:p>
          <a:p>
            <a:pPr eaLnBrk="0" fontAlgn="base" hangingPunct="0">
              <a:spcBef>
                <a:spcPct val="0"/>
              </a:spcBef>
              <a:spcAft>
                <a:spcPct val="0"/>
              </a:spcAft>
            </a:pPr>
            <a:r>
              <a:rPr lang="en-US" sz="2000" i="1" dirty="0">
                <a:solidFill>
                  <a:srgbClr val="FFFFFF"/>
                </a:solidFill>
                <a:latin typeface="Calibri" charset="0"/>
                <a:ea typeface="ＭＳ Ｐゴシック" charset="0"/>
                <a:cs typeface="蘋果儷中黑" charset="0"/>
              </a:rPr>
              <a:t>	(806) 743-2200</a:t>
            </a:r>
          </a:p>
          <a:p>
            <a:pPr eaLnBrk="0" fontAlgn="base" hangingPunct="0">
              <a:spcBef>
                <a:spcPct val="0"/>
              </a:spcBef>
              <a:spcAft>
                <a:spcPct val="0"/>
              </a:spcAft>
            </a:pPr>
            <a:endParaRPr lang="en-US" sz="2000"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r>
              <a:rPr lang="en-US" i="1" dirty="0">
                <a:solidFill>
                  <a:srgbClr val="FFFFFF"/>
                </a:solidFill>
                <a:latin typeface="Calibri" charset="0"/>
                <a:ea typeface="ＭＳ Ｐゴシック" charset="0"/>
                <a:cs typeface="蘋果儷中黑" charset="0"/>
              </a:rPr>
              <a:t>Amarillo</a:t>
            </a:r>
          </a:p>
          <a:p>
            <a:pPr eaLnBrk="0" fontAlgn="base" hangingPunct="0">
              <a:spcBef>
                <a:spcPct val="0"/>
              </a:spcBef>
              <a:spcAft>
                <a:spcPct val="0"/>
              </a:spcAft>
            </a:pPr>
            <a:r>
              <a:rPr lang="en-US" i="1" dirty="0">
                <a:solidFill>
                  <a:srgbClr val="FFFFFF"/>
                </a:solidFill>
                <a:latin typeface="Calibri" charset="0"/>
                <a:ea typeface="ＭＳ Ｐゴシック" charset="0"/>
                <a:cs typeface="蘋果儷中黑" charset="0"/>
              </a:rPr>
              <a:t>	</a:t>
            </a:r>
            <a:r>
              <a:rPr lang="en-US" sz="2000" i="1" dirty="0">
                <a:solidFill>
                  <a:srgbClr val="FFFFFF"/>
                </a:solidFill>
                <a:latin typeface="Calibri" charset="0"/>
                <a:ea typeface="ＭＳ Ｐゴシック" charset="0"/>
                <a:cs typeface="蘋果儷中黑" charset="0"/>
              </a:rPr>
              <a:t>(806) 354-5448</a:t>
            </a:r>
          </a:p>
          <a:p>
            <a:pPr eaLnBrk="0" fontAlgn="base" hangingPunct="0">
              <a:spcBef>
                <a:spcPct val="0"/>
              </a:spcBef>
              <a:spcAft>
                <a:spcPct val="0"/>
              </a:spcAft>
            </a:pPr>
            <a:endParaRPr lang="en-US" sz="2000"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r>
              <a:rPr lang="en-US" i="1" dirty="0">
                <a:solidFill>
                  <a:srgbClr val="FFFFFF"/>
                </a:solidFill>
                <a:latin typeface="Calibri" charset="0"/>
                <a:ea typeface="ＭＳ Ｐゴシック" charset="0"/>
                <a:cs typeface="蘋果儷中黑" charset="0"/>
              </a:rPr>
              <a:t>El Paso</a:t>
            </a:r>
            <a:endParaRPr lang="en-US" sz="2000"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r>
              <a:rPr lang="en-US" sz="2000" i="1" dirty="0">
                <a:solidFill>
                  <a:srgbClr val="FFFFFF"/>
                </a:solidFill>
                <a:latin typeface="Calibri" charset="0"/>
                <a:ea typeface="ＭＳ Ｐゴシック" charset="0"/>
                <a:cs typeface="蘋果儷中黑" charset="0"/>
              </a:rPr>
              <a:t>	(915) 545-6652</a:t>
            </a:r>
          </a:p>
          <a:p>
            <a:pPr eaLnBrk="0" fontAlgn="base" hangingPunct="0">
              <a:spcBef>
                <a:spcPct val="0"/>
              </a:spcBef>
              <a:spcAft>
                <a:spcPct val="0"/>
              </a:spcAft>
            </a:pPr>
            <a:endParaRPr lang="en-US" sz="2000"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r>
              <a:rPr lang="en-US" i="1" dirty="0">
                <a:solidFill>
                  <a:srgbClr val="FFFFFF"/>
                </a:solidFill>
                <a:latin typeface="Calibri" charset="0"/>
                <a:ea typeface="ＭＳ Ｐゴシック" charset="0"/>
                <a:cs typeface="蘋果儷中黑" charset="0"/>
              </a:rPr>
              <a:t>Odessa</a:t>
            </a:r>
            <a:endParaRPr lang="en-US" sz="2000"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r>
              <a:rPr lang="en-US" sz="2000" i="1" dirty="0">
                <a:solidFill>
                  <a:srgbClr val="FFFFFF"/>
                </a:solidFill>
                <a:latin typeface="Calibri" charset="0"/>
                <a:ea typeface="ＭＳ Ｐゴシック" charset="0"/>
                <a:cs typeface="蘋果儷中黑" charset="0"/>
              </a:rPr>
              <a:t>	(432) 335-5171</a:t>
            </a:r>
            <a:endParaRPr lang="en-US" i="1" dirty="0">
              <a:solidFill>
                <a:srgbClr val="FFFFFF"/>
              </a:solidFill>
              <a:latin typeface="Calibri" charset="0"/>
              <a:ea typeface="ＭＳ Ｐゴシック" charset="0"/>
              <a:cs typeface="蘋果儷中黑" charset="0"/>
            </a:endParaRPr>
          </a:p>
          <a:p>
            <a:pPr eaLnBrk="0" fontAlgn="base" hangingPunct="0">
              <a:spcBef>
                <a:spcPct val="0"/>
              </a:spcBef>
              <a:spcAft>
                <a:spcPct val="0"/>
              </a:spcAft>
            </a:pPr>
            <a:endParaRPr lang="en-US" i="1" dirty="0">
              <a:solidFill>
                <a:srgbClr val="000000"/>
              </a:solidFill>
              <a:latin typeface="Calibri" charset="0"/>
              <a:ea typeface="ＭＳ Ｐゴシック" charset="0"/>
              <a:cs typeface="蘋果儷中黑" charset="0"/>
            </a:endParaRPr>
          </a:p>
        </p:txBody>
      </p:sp>
      <p:grpSp>
        <p:nvGrpSpPr>
          <p:cNvPr id="2" name="Group 6"/>
          <p:cNvGrpSpPr>
            <a:grpSpLocks/>
          </p:cNvGrpSpPr>
          <p:nvPr/>
        </p:nvGrpSpPr>
        <p:grpSpPr bwMode="auto">
          <a:xfrm>
            <a:off x="4787900" y="1798638"/>
            <a:ext cx="3916363" cy="4449762"/>
            <a:chOff x="4787900" y="1798638"/>
            <a:chExt cx="3916363" cy="4449762"/>
          </a:xfrm>
        </p:grpSpPr>
        <p:pic>
          <p:nvPicPr>
            <p:cNvPr id="112645" name="Picture 2" descr="l@s #1.tiff"/>
            <p:cNvPicPr>
              <a:picLocks noChangeAspect="1"/>
            </p:cNvPicPr>
            <p:nvPr/>
          </p:nvPicPr>
          <p:blipFill>
            <a:blip r:embed="rId2">
              <a:extLst>
                <a:ext uri="{28A0092B-C50C-407E-A947-70E740481C1C}">
                  <a14:useLocalDpi xmlns:a14="http://schemas.microsoft.com/office/drawing/2010/main" val="0"/>
                </a:ext>
              </a:extLst>
            </a:blip>
            <a:srcRect l="6990" t="10651" r="6990"/>
            <a:stretch>
              <a:fillRect/>
            </a:stretch>
          </p:blipFill>
          <p:spPr bwMode="auto">
            <a:xfrm>
              <a:off x="4787900" y="1798638"/>
              <a:ext cx="3916363"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646" name="Straight Connector 7"/>
            <p:cNvCxnSpPr>
              <a:cxnSpLocks noChangeShapeType="1"/>
            </p:cNvCxnSpPr>
            <p:nvPr/>
          </p:nvCxnSpPr>
          <p:spPr bwMode="auto">
            <a:xfrm>
              <a:off x="4953000" y="6065838"/>
              <a:ext cx="3581400" cy="1587"/>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049726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119813"/>
                                        </p:tgtEl>
                                        <p:attrNameLst>
                                          <p:attrName>style.visibility</p:attrName>
                                        </p:attrNameLst>
                                      </p:cBhvr>
                                      <p:to>
                                        <p:strVal val="visible"/>
                                      </p:to>
                                    </p:set>
                                    <p:anim calcmode="lin" valueType="num">
                                      <p:cBhvr>
                                        <p:cTn id="7" dur="500" fill="hold"/>
                                        <p:tgtEl>
                                          <p:spTgt spid="119813"/>
                                        </p:tgtEl>
                                        <p:attrNameLst>
                                          <p:attrName>ppt_w</p:attrName>
                                        </p:attrNameLst>
                                      </p:cBhvr>
                                      <p:tavLst>
                                        <p:tav tm="0">
                                          <p:val>
                                            <p:strVal val="2/3*#ppt_w"/>
                                          </p:val>
                                        </p:tav>
                                        <p:tav tm="100000">
                                          <p:val>
                                            <p:strVal val="#ppt_w"/>
                                          </p:val>
                                        </p:tav>
                                      </p:tavLst>
                                    </p:anim>
                                    <p:anim calcmode="lin" valueType="num">
                                      <p:cBhvr>
                                        <p:cTn id="8" dur="500" fill="hold"/>
                                        <p:tgtEl>
                                          <p:spTgt spid="11981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strVal val="2/3*#ppt_w"/>
                                          </p:val>
                                        </p:tav>
                                        <p:tav tm="100000">
                                          <p:val>
                                            <p:strVal val="#ppt_w"/>
                                          </p:val>
                                        </p:tav>
                                      </p:tavLst>
                                    </p:anim>
                                    <p:anim calcmode="lin" valueType="num">
                                      <p:cBhvr>
                                        <p:cTn id="14"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114300">
            <a:noFill/>
            <a:miter lim="800000"/>
            <a:headEnd/>
            <a:tailEnd/>
          </a:ln>
        </p:spPr>
        <p:txBody>
          <a:bodyPr wrap="none" anchor="ctr">
            <a:prstTxWarp prst="textNoShape">
              <a:avLst/>
            </a:prstTxWarp>
          </a:bodyPr>
          <a:lstStyle/>
          <a:p>
            <a:pPr algn="ctr" defTabSz="914400" eaLnBrk="0" fontAlgn="base" hangingPunct="0">
              <a:spcBef>
                <a:spcPct val="0"/>
              </a:spcBef>
              <a:spcAft>
                <a:spcPct val="0"/>
              </a:spcAft>
            </a:pPr>
            <a:r>
              <a:rPr lang="en-US" sz="8800" dirty="0">
                <a:solidFill>
                  <a:srgbClr val="FFFFFF"/>
                </a:solidFill>
                <a:latin typeface="Brush Script MT" pitchFamily="-111" charset="0"/>
                <a:ea typeface="Brush Script MT" pitchFamily="-111" charset="0"/>
                <a:cs typeface="Brush Script MT" pitchFamily="-111" charset="0"/>
              </a:rPr>
              <a:t>The End</a:t>
            </a:r>
            <a:endParaRPr lang="en-US" sz="2400" dirty="0">
              <a:solidFill>
                <a:srgbClr val="6600CC"/>
              </a:solidFill>
              <a:latin typeface="Brush Script MT" pitchFamily="-111" charset="0"/>
              <a:ea typeface="Brush Script MT" pitchFamily="-111" charset="0"/>
              <a:cs typeface="Brush Script MT" pitchFamily="-111" charset="0"/>
            </a:endParaRPr>
          </a:p>
        </p:txBody>
      </p:sp>
      <p:sp>
        <p:nvSpPr>
          <p:cNvPr id="124931" name="Rectangle 3"/>
          <p:cNvSpPr>
            <a:spLocks noChangeArrowheads="1"/>
          </p:cNvSpPr>
          <p:nvPr/>
        </p:nvSpPr>
        <p:spPr bwMode="auto">
          <a:xfrm>
            <a:off x="152400" y="152400"/>
            <a:ext cx="8839200" cy="6553200"/>
          </a:xfrm>
          <a:prstGeom prst="rect">
            <a:avLst/>
          </a:prstGeom>
          <a:noFill/>
          <a:ln w="57150" cmpd="thickThin">
            <a:solidFill>
              <a:schemeClr val="bg1"/>
            </a:solid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dirty="0">
              <a:solidFill>
                <a:srgbClr val="000000"/>
              </a:solidFill>
              <a:latin typeface="Geneva" charset="0"/>
              <a:ea typeface="ＭＳ Ｐゴシック" charset="-128"/>
              <a:cs typeface="ＭＳ Ｐゴシック" charset="-128"/>
            </a:endParaRPr>
          </a:p>
        </p:txBody>
      </p:sp>
    </p:spTree>
    <p:extLst>
      <p:ext uri="{BB962C8B-B14F-4D97-AF65-F5344CB8AC3E}">
        <p14:creationId xmlns:p14="http://schemas.microsoft.com/office/powerpoint/2010/main" val="885392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The Campbell Collaboration</a:t>
            </a:r>
            <a:endParaRPr lang="en-US" sz="3600" dirty="0"/>
          </a:p>
        </p:txBody>
      </p:sp>
      <p:sp>
        <p:nvSpPr>
          <p:cNvPr id="3" name="Text Placeholder 2"/>
          <p:cNvSpPr>
            <a:spLocks noGrp="1"/>
          </p:cNvSpPr>
          <p:nvPr>
            <p:ph type="body" idx="1"/>
          </p:nvPr>
        </p:nvSpPr>
        <p:spPr>
          <a:xfrm>
            <a:off x="1295400" y="1143000"/>
            <a:ext cx="6781800" cy="533400"/>
          </a:xfrm>
        </p:spPr>
        <p:txBody>
          <a:bodyPr>
            <a:normAutofit/>
          </a:bodyPr>
          <a:lstStyle/>
          <a:p>
            <a:pPr algn="l"/>
            <a:r>
              <a:rPr lang="en-US" sz="2800" dirty="0" smtClean="0"/>
              <a:t>Let’s explore…</a:t>
            </a:r>
            <a:endParaRPr lang="en-US" sz="2800" dirty="0"/>
          </a:p>
        </p:txBody>
      </p:sp>
    </p:spTree>
    <p:extLst>
      <p:ext uri="{BB962C8B-B14F-4D97-AF65-F5344CB8AC3E}">
        <p14:creationId xmlns:p14="http://schemas.microsoft.com/office/powerpoint/2010/main" val="216284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Go to this website!</a:t>
            </a:r>
            <a:endParaRPr lang="en-US" sz="3600" dirty="0"/>
          </a:p>
        </p:txBody>
      </p:sp>
      <p:sp>
        <p:nvSpPr>
          <p:cNvPr id="3" name="TextBox 2"/>
          <p:cNvSpPr txBox="1"/>
          <p:nvPr/>
        </p:nvSpPr>
        <p:spPr>
          <a:xfrm>
            <a:off x="914400" y="2827587"/>
            <a:ext cx="7391400" cy="1569660"/>
          </a:xfrm>
          <a:prstGeom prst="rect">
            <a:avLst/>
          </a:prstGeom>
          <a:noFill/>
          <a:ln w="19050">
            <a:solidFill>
              <a:schemeClr val="accent1"/>
            </a:solidFill>
          </a:ln>
          <a:effectLst>
            <a:glow rad="63500">
              <a:schemeClr val="accent1">
                <a:satMod val="175000"/>
                <a:alpha val="40000"/>
              </a:schemeClr>
            </a:glow>
          </a:effectLst>
        </p:spPr>
        <p:txBody>
          <a:bodyPr wrap="square" rtlCol="0">
            <a:spAutoFit/>
          </a:bodyPr>
          <a:lstStyle/>
          <a:p>
            <a:pPr algn="ctr"/>
            <a:endParaRPr lang="en-US" sz="3200" dirty="0" smtClean="0"/>
          </a:p>
          <a:p>
            <a:pPr algn="ctr"/>
            <a:r>
              <a:rPr lang="en-US" sz="3200" dirty="0" smtClean="0"/>
              <a:t>http://www.campbellcollaboration.org</a:t>
            </a:r>
          </a:p>
          <a:p>
            <a:pPr algn="ctr"/>
            <a:endParaRPr lang="en-US" sz="3200" dirty="0"/>
          </a:p>
        </p:txBody>
      </p:sp>
    </p:spTree>
    <p:extLst>
      <p:ext uri="{BB962C8B-B14F-4D97-AF65-F5344CB8AC3E}">
        <p14:creationId xmlns:p14="http://schemas.microsoft.com/office/powerpoint/2010/main" val="3607122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676</TotalTime>
  <Words>820</Words>
  <Application>Microsoft Office PowerPoint</Application>
  <PresentationFormat>On-screen Show (4:3)</PresentationFormat>
  <Paragraphs>312</Paragraphs>
  <Slides>77</Slides>
  <Notes>31</Notes>
  <HiddenSlides>0</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Origin</vt:lpstr>
      <vt:lpstr>3_Office Theme</vt:lpstr>
      <vt:lpstr>Speech Pathology: An Introduction to Systematic Reviews</vt:lpstr>
      <vt:lpstr>Reference Librarians</vt:lpstr>
      <vt:lpstr>We’re here to help you!</vt:lpstr>
      <vt:lpstr>PowerPoint Presentation</vt:lpstr>
      <vt:lpstr>What is a systematic review?</vt:lpstr>
      <vt:lpstr>What is a systematic review?</vt:lpstr>
      <vt:lpstr>A Systematic Review…</vt:lpstr>
      <vt:lpstr>The Campbell Collaboration</vt:lpstr>
      <vt:lpstr>Go to this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Guideline Clearinghouse(NGC)</vt:lpstr>
      <vt:lpstr>Start at the library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Search Option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Tech University Health Sciences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Systematic Reviews</dc:title>
  <dc:creator>Walsleben, Micah</dc:creator>
  <cp:lastModifiedBy>Walsleben, Micah</cp:lastModifiedBy>
  <cp:revision>90</cp:revision>
  <dcterms:created xsi:type="dcterms:W3CDTF">2014-02-12T17:30:05Z</dcterms:created>
  <dcterms:modified xsi:type="dcterms:W3CDTF">2014-02-19T19:52:57Z</dcterms:modified>
</cp:coreProperties>
</file>