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98" r:id="rId3"/>
    <p:sldMasterId id="2147483710" r:id="rId4"/>
    <p:sldMasterId id="2147483722" r:id="rId5"/>
    <p:sldMasterId id="2147483734" r:id="rId6"/>
    <p:sldMasterId id="2147483747" r:id="rId7"/>
    <p:sldMasterId id="2147483760" r:id="rId8"/>
  </p:sldMasterIdLst>
  <p:notesMasterIdLst>
    <p:notesMasterId r:id="rId80"/>
  </p:notesMasterIdLst>
  <p:sldIdLst>
    <p:sldId id="257" r:id="rId9"/>
    <p:sldId id="356" r:id="rId10"/>
    <p:sldId id="258" r:id="rId11"/>
    <p:sldId id="277" r:id="rId12"/>
    <p:sldId id="399" r:id="rId13"/>
    <p:sldId id="299" r:id="rId14"/>
    <p:sldId id="307" r:id="rId15"/>
    <p:sldId id="300" r:id="rId16"/>
    <p:sldId id="390" r:id="rId17"/>
    <p:sldId id="308" r:id="rId18"/>
    <p:sldId id="310" r:id="rId19"/>
    <p:sldId id="339" r:id="rId20"/>
    <p:sldId id="340" r:id="rId21"/>
    <p:sldId id="297" r:id="rId22"/>
    <p:sldId id="398" r:id="rId23"/>
    <p:sldId id="343" r:id="rId24"/>
    <p:sldId id="293" r:id="rId25"/>
    <p:sldId id="294" r:id="rId26"/>
    <p:sldId id="268" r:id="rId27"/>
    <p:sldId id="281" r:id="rId28"/>
    <p:sldId id="391" r:id="rId29"/>
    <p:sldId id="392" r:id="rId30"/>
    <p:sldId id="344" r:id="rId31"/>
    <p:sldId id="393" r:id="rId32"/>
    <p:sldId id="357" r:id="rId33"/>
    <p:sldId id="371" r:id="rId34"/>
    <p:sldId id="373" r:id="rId35"/>
    <p:sldId id="376" r:id="rId36"/>
    <p:sldId id="378" r:id="rId37"/>
    <p:sldId id="345" r:id="rId38"/>
    <p:sldId id="379" r:id="rId39"/>
    <p:sldId id="380" r:id="rId40"/>
    <p:sldId id="381" r:id="rId41"/>
    <p:sldId id="382" r:id="rId42"/>
    <p:sldId id="383" r:id="rId43"/>
    <p:sldId id="384" r:id="rId44"/>
    <p:sldId id="386" r:id="rId45"/>
    <p:sldId id="385" r:id="rId46"/>
    <p:sldId id="359" r:id="rId47"/>
    <p:sldId id="347" r:id="rId48"/>
    <p:sldId id="362" r:id="rId49"/>
    <p:sldId id="353" r:id="rId50"/>
    <p:sldId id="368" r:id="rId51"/>
    <p:sldId id="348" r:id="rId52"/>
    <p:sldId id="349" r:id="rId53"/>
    <p:sldId id="370" r:id="rId54"/>
    <p:sldId id="350" r:id="rId55"/>
    <p:sldId id="389" r:id="rId56"/>
    <p:sldId id="351" r:id="rId57"/>
    <p:sldId id="352" r:id="rId58"/>
    <p:sldId id="397" r:id="rId59"/>
    <p:sldId id="401" r:id="rId60"/>
    <p:sldId id="276" r:id="rId61"/>
    <p:sldId id="262" r:id="rId62"/>
    <p:sldId id="394" r:id="rId63"/>
    <p:sldId id="354" r:id="rId64"/>
    <p:sldId id="388" r:id="rId65"/>
    <p:sldId id="395" r:id="rId66"/>
    <p:sldId id="264" r:id="rId67"/>
    <p:sldId id="265" r:id="rId68"/>
    <p:sldId id="279" r:id="rId69"/>
    <p:sldId id="396" r:id="rId70"/>
    <p:sldId id="271" r:id="rId71"/>
    <p:sldId id="269" r:id="rId72"/>
    <p:sldId id="261" r:id="rId73"/>
    <p:sldId id="270" r:id="rId74"/>
    <p:sldId id="400" r:id="rId75"/>
    <p:sldId id="275" r:id="rId76"/>
    <p:sldId id="280" r:id="rId77"/>
    <p:sldId id="346" r:id="rId78"/>
    <p:sldId id="36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C00"/>
    <a:srgbClr val="4180FF"/>
    <a:srgbClr val="9A68FF"/>
    <a:srgbClr val="7B4FD6"/>
    <a:srgbClr val="AB56FF"/>
    <a:srgbClr val="AB51D6"/>
    <a:srgbClr val="D883FF"/>
    <a:srgbClr val="494F53"/>
    <a:srgbClr val="0F789C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13"/>
    <p:restoredTop sz="86323"/>
  </p:normalViewPr>
  <p:slideViewPr>
    <p:cSldViewPr snapToGrid="0" snapToObjects="1" showGuides="1">
      <p:cViewPr>
        <p:scale>
          <a:sx n="120" d="100"/>
          <a:sy n="120" d="100"/>
        </p:scale>
        <p:origin x="752" y="1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80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8AE6-7492-804E-9A6A-ED9E0D50C5BB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8C19E-C39B-CE49-BD87-1F3E3B9BD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2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0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2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56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82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53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32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61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62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82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67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6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1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0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7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0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E9FFA-E593-8941-95F1-2CFA46DB2264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24E1-14F8-9F48-8B53-937D85E0A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64E4-18A7-9143-B1B0-EB183B272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CC8E-31B1-404C-B045-492D833339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DBC2-11BF-F045-8F35-33236C85B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AFA0-B7B4-9845-90CF-37C69E3D61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9C43-0C51-4847-8DC8-D438D1B0CBEA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041B-2471-7F4B-A8EB-5003215D4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661C-6B90-2043-A4FF-A83DA1E4C115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9498-B7F0-2A43-80B5-16568F25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E2C1-BAF9-064F-851D-C9EDE95D99D9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5B74-4277-6649-A1B8-3DF5B2FE7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D6B1F-FD9B-D74E-90BB-BC2A6713EDC3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A329-3277-E541-8679-F7A97ECB9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82BD-7586-2A41-B3D7-E58A3FAB11E3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9D16-1BA1-094D-8A9C-04E3264A0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AB4F-1409-3947-8556-A1360234D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8148-AEA7-124C-876F-7B27E1A75CD4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F937-BB7D-C242-9E38-9604A5B7D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2061-5C1D-B94D-842F-4F2AD05E3B19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DC77-1E04-184B-884E-8D9A171E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20EB-71C8-1144-9995-1F781402A2FF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E8FE-EB26-5447-94B1-BADC05628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F5A5-5F35-1748-8D80-61F4ACE69D15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44E7-BDD5-B44F-AB87-77C3D9121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B5DD-E05C-3A47-9F4B-A4DEAF96173E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7EF5-B24D-E942-A687-741A8C554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3E7D-175A-F043-BEBE-564DEAADC361}" type="datetime1">
              <a:rPr lang="en-US"/>
              <a:pPr>
                <a:defRPr/>
              </a:pPr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F317-C632-EC49-9C19-6BDB6477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C73B-C73C-A34D-9558-3E8FCCCD9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A8A-16A0-8E43-B450-625D7CCCB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E9E1-8D26-AB44-B437-5AED1BC03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F654-C4B5-C54D-81C2-7E5518A18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C7F0F-BAE7-8F43-BD02-DE15A8981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FDFE-029C-794B-B24A-0B51CB3AC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2EF7-FECF-244D-89E9-2F6B2B0FE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5BF7-D74E-A748-A276-D01412FD6B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80FC-7591-D043-9B56-08A4B7827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A6B5-4E5E-4641-A67C-EAC7432D2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A263-C4C3-9B42-AD90-991BE6A9F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5E6B-68EA-6F4F-8E6A-A9D9F30D6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12C-681A-C647-AE1F-E120C4A8A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C73B-C73C-A34D-9558-3E8FCCCD9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A8A-16A0-8E43-B450-625D7CCCB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B244-017D-1F4F-B22A-1A1975318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E9E1-8D26-AB44-B437-5AED1BC03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F654-C4B5-C54D-81C2-7E5518A18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FDFE-029C-794B-B24A-0B51CB3AC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2EF7-FECF-244D-89E9-2F6B2B0FE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5BF7-D74E-A748-A276-D01412FD6B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80FC-7591-D043-9B56-08A4B7827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A6B5-4E5E-4641-A67C-EAC7432D2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A263-C4C3-9B42-AD90-991BE6A9F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5E6B-68EA-6F4F-8E6A-A9D9F30D6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12C-681A-C647-AE1F-E120C4A8A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AC67-9E4B-9C43-BAFD-AFD3C2440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F7CF-D3CD-7D41-940E-FEE1E955F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1FBE-2CEE-DB4B-B01E-39C5AD45D9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5" name="Rectangle 8"/>
          <p:cNvSpPr>
            <a:spLocks noChangeArrowheads="1"/>
          </p:cNvSpPr>
          <p:nvPr userDrawn="1"/>
        </p:nvSpPr>
        <p:spPr bwMode="auto">
          <a:xfrm>
            <a:off x="0" y="6738938"/>
            <a:ext cx="9144000" cy="1190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5366" name="Picture 7" descr="HSC_Lib.Health.Sci.f#64EC9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A94812-0C5B-C246-B40D-859A59B5D943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9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EE13-FE90-F140-AF5A-BEF178D3A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6733-E5DE-BE4E-97F9-C706465EA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1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C9ACE5-2B02-5244-8C45-0F754BC367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532DDE2-9BBE-B841-A09A-0B93123D9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35BDC8-ADE3-5147-AEE2-705A9D5AC467}" type="datetime1">
              <a:rPr lang="en-US"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3/7/17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641790-73E7-E545-821E-9E580720A612}" type="slidenum">
              <a:rPr lang="en-US"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3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45473-C866-7341-A4B4-2D4E87013C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45473-C866-7341-A4B4-2D4E87013C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A66A40-6FD5-7447-ACA0-C6873F41A4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5D89E6B-DA58-054B-AEA3-A233BDAD7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.png"/><Relationship Id="rId3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377041" y="2293706"/>
            <a:ext cx="8389918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1" dirty="0" smtClean="0">
                <a:solidFill>
                  <a:srgbClr val="000000"/>
                </a:solidFill>
                <a:latin typeface="Calibri"/>
                <a:cs typeface="Verdana"/>
              </a:rPr>
              <a:t>Step Prep:</a:t>
            </a:r>
          </a:p>
          <a:p>
            <a:pPr algn="ctr" defTabSz="4572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1" dirty="0" smtClean="0">
                <a:solidFill>
                  <a:srgbClr val="000000"/>
                </a:solidFill>
                <a:latin typeface="Calibri"/>
                <a:cs typeface="Verdana"/>
              </a:rPr>
              <a:t>Going Beyond </a:t>
            </a:r>
            <a:r>
              <a:rPr lang="en-US" sz="5400" b="1" i="1" dirty="0" err="1" smtClean="0">
                <a:solidFill>
                  <a:srgbClr val="000000"/>
                </a:solidFill>
                <a:latin typeface="Calibri"/>
                <a:cs typeface="Verdana"/>
              </a:rPr>
              <a:t>UWorld</a:t>
            </a:r>
            <a:r>
              <a:rPr lang="en-US" sz="5400" b="1" i="1" dirty="0" smtClean="0">
                <a:solidFill>
                  <a:srgbClr val="000000"/>
                </a:solidFill>
                <a:latin typeface="Calibri"/>
                <a:cs typeface="Verdana"/>
              </a:rPr>
              <a:t>!</a:t>
            </a:r>
            <a:endParaRPr lang="en-US" sz="5400" b="1" i="1" dirty="0">
              <a:solidFill>
                <a:srgbClr val="000000"/>
              </a:solidFill>
              <a:latin typeface="Calibri"/>
              <a:cs typeface="Verdana"/>
            </a:endParaRP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200400" y="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Helvetica Neue" charset="0"/>
                <a:cs typeface="Helvetica Neue" charset="0"/>
              </a:rPr>
              <a:t>Welcome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843353" y="6446838"/>
            <a:ext cx="12244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 Neue"/>
                <a:cs typeface="Helvetica Neue"/>
              </a:rPr>
              <a:t>March, 2017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64163" y="5570538"/>
            <a:ext cx="318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Neue" charset="0"/>
                <a:cs typeface="Helvetica Neue" charset="0"/>
              </a:rPr>
              <a:t>Peggy Edwards, AMLS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Neue" charset="0"/>
                <a:cs typeface="Helvetica Neue" charset="0"/>
              </a:rPr>
              <a:t>TTUHSC - Preston Smith Library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Neue" charset="0"/>
                <a:cs typeface="Helvetica Neue" charset="0"/>
              </a:rPr>
              <a:t>Lubbock, Texas 79430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8686" y="18281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02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1616" y="1535965"/>
            <a:ext cx="8160768" cy="1405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1) practice questions take considerable concentration thus fatigue may limit the amount of questions attempted per 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day</a:t>
            </a: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4692" y="439777"/>
            <a:ext cx="6154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en-US" sz="4000" i="1" u="sng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from Kumar continued</a:t>
            </a:r>
            <a:endParaRPr lang="en-US" sz="4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616" y="3140094"/>
            <a:ext cx="8160768" cy="99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)  it has been shown that students who use review books or class notes score higher on 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USMLE 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Step 1.</a:t>
            </a:r>
            <a:r>
              <a:rPr lang="en-US" sz="2800" baseline="300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8  </a:t>
            </a: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1616" y="4489698"/>
            <a:ext cx="8160768" cy="19959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i="1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Therefore</a:t>
            </a:r>
            <a:r>
              <a:rPr lang="en-US" sz="2800" i="1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if there is a benefit from doing a maximal amount of practice questions, 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this benefit may be offset by </a:t>
            </a:r>
            <a:r>
              <a:rPr lang="en-US" sz="2800" b="1" i="1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 spending precious study time on other 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resources, i.e. review books or class notes </a:t>
            </a: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04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170121" y="148856"/>
            <a:ext cx="8835656" cy="6560288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031" y="931457"/>
            <a:ext cx="80546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Li 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ST, </a:t>
            </a:r>
            <a:r>
              <a:rPr lang="en-US" sz="20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Paterniti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DA, Co JP, West DC. </a:t>
            </a:r>
            <a:r>
              <a:rPr lang="en-US" sz="2000" i="1" dirty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Successful self-directed lifelong learning in medicine: a conceptual model derived from qualitative analysis of a national survey of pediatric residents. </a:t>
            </a:r>
            <a:endParaRPr lang="en-US" sz="2000" i="1" dirty="0" smtClean="0">
              <a:solidFill>
                <a:srgbClr val="D21C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Academic Medicine. 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2010 Jul;85(7):1229-36. </a:t>
            </a:r>
            <a:endParaRPr lang="en-US" sz="2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doi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: 10.1097/ACM.0b013e3181e1931c. </a:t>
            </a:r>
            <a:r>
              <a:rPr lang="en-US" sz="2000" b="1" dirty="0">
                <a:solidFill>
                  <a:srgbClr val="D883FF"/>
                </a:solidFill>
                <a:latin typeface="Calibri" charset="0"/>
                <a:ea typeface="Calibri" charset="0"/>
                <a:cs typeface="Calibri" charset="0"/>
              </a:rPr>
              <a:t>PubMed PMID: 20592521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1912" y="3498112"/>
            <a:ext cx="7261000" cy="576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000" i="1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Strategies for effective self-directed learning</a:t>
            </a:r>
            <a:r>
              <a:rPr lang="en-US" sz="2800" i="1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66589" y="266491"/>
            <a:ext cx="284511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from Li</a:t>
            </a:r>
            <a:endParaRPr lang="en-US" sz="36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9502" y="4105918"/>
            <a:ext cx="8184995" cy="527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2600" dirty="0" smtClean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dedicating time to study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9502" y="4695279"/>
            <a:ext cx="8184995" cy="481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creating accountability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79502" y="5249412"/>
            <a:ext cx="8184995" cy="12789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2600" dirty="0" smtClean="0">
                <a:solidFill>
                  <a:srgbClr val="9A68FF"/>
                </a:solidFill>
                <a:latin typeface="Calibri" charset="0"/>
                <a:ea typeface="Calibri" charset="0"/>
                <a:cs typeface="Calibri" charset="0"/>
              </a:rPr>
              <a:t>Get help with goal generation</a:t>
            </a:r>
          </a:p>
          <a:p>
            <a:pPr lvl="2"/>
            <a:r>
              <a:rPr lang="en-US" sz="2600" dirty="0" smtClean="0">
                <a:solidFill>
                  <a:srgbClr val="9A68FF"/>
                </a:solidFill>
                <a:latin typeface="Calibri" charset="0"/>
                <a:ea typeface="Calibri" charset="0"/>
                <a:cs typeface="Calibri" charset="0"/>
              </a:rPr>
              <a:t>    through mentorship </a:t>
            </a:r>
            <a:r>
              <a:rPr lang="en-US" sz="2600" i="1" dirty="0" smtClean="0">
                <a:solidFill>
                  <a:srgbClr val="9A68FF"/>
                </a:solidFill>
                <a:latin typeface="Calibri" charset="0"/>
                <a:ea typeface="Calibri" charset="0"/>
                <a:cs typeface="Calibri" charset="0"/>
              </a:rPr>
              <a:t>or </a:t>
            </a:r>
          </a:p>
          <a:p>
            <a:pPr lvl="2"/>
            <a:r>
              <a:rPr lang="en-US" sz="2600" dirty="0" smtClean="0">
                <a:solidFill>
                  <a:srgbClr val="9A68FF"/>
                </a:solidFill>
                <a:latin typeface="Calibri" charset="0"/>
                <a:ea typeface="Calibri" charset="0"/>
                <a:cs typeface="Calibri" charset="0"/>
              </a:rPr>
              <a:t>    from external assessments vs self-assessments</a:t>
            </a:r>
            <a:endParaRPr lang="en-US" sz="2600" dirty="0">
              <a:solidFill>
                <a:srgbClr val="9A68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5999" y="2628815"/>
            <a:ext cx="4572001" cy="598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i="1" u="sng" dirty="0" smtClean="0">
                <a:latin typeface="Calibri" charset="0"/>
                <a:ea typeface="Calibri" charset="0"/>
                <a:cs typeface="Calibri" charset="0"/>
              </a:rPr>
              <a:t>Have a learning plan!</a:t>
            </a:r>
          </a:p>
        </p:txBody>
      </p:sp>
    </p:spTree>
    <p:extLst>
      <p:ext uri="{BB962C8B-B14F-4D97-AF65-F5344CB8AC3E}">
        <p14:creationId xmlns:p14="http://schemas.microsoft.com/office/powerpoint/2010/main" val="11044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164123" y="175845"/>
            <a:ext cx="8827477" cy="6529755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05294" y="301387"/>
            <a:ext cx="7733411" cy="1820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Li created a strategy of goals and plans: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i="1" dirty="0" smtClean="0">
                <a:solidFill>
                  <a:srgbClr val="00B050"/>
                </a:solidFill>
                <a:latin typeface="Capitals" charset="0"/>
                <a:ea typeface="Capitals" charset="0"/>
                <a:cs typeface="Capitals" charset="0"/>
              </a:rPr>
              <a:t>ISMART</a:t>
            </a:r>
            <a:endParaRPr lang="en-US" sz="4400" dirty="0" smtClean="0">
              <a:solidFill>
                <a:srgbClr val="00B050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8128" y="5562601"/>
            <a:ext cx="7034664" cy="574427"/>
            <a:chOff x="351693" y="5621216"/>
            <a:chExt cx="6518031" cy="574427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50291" y="5750169"/>
              <a:ext cx="3619433" cy="3634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set a measurable outcome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1693" y="5621216"/>
              <a:ext cx="2614246" cy="5744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b="1" dirty="0" smtClean="0">
                  <a:solidFill>
                    <a:srgbClr val="00A642"/>
                  </a:solidFill>
                  <a:latin typeface="Capitals" charset="0"/>
                  <a:ea typeface="Capitals" charset="0"/>
                  <a:cs typeface="Capitals" charset="0"/>
                </a:rPr>
                <a:t>M</a:t>
              </a:r>
              <a:r>
                <a:rPr lang="en-US" sz="36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easurable:</a:t>
              </a:r>
              <a:r>
                <a:rPr lang="en-US" sz="24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	</a:t>
              </a:r>
              <a:endPara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9100" y="4032741"/>
            <a:ext cx="8395292" cy="738552"/>
            <a:chOff x="419100" y="4032741"/>
            <a:chExt cx="8395292" cy="73855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870792" y="4032741"/>
              <a:ext cx="5943600" cy="7385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break broader goals into incremental steps </a:t>
              </a:r>
              <a:r>
                <a:rPr lang="en-US" sz="2400" dirty="0">
                  <a:latin typeface="Calibri" charset="0"/>
                  <a:ea typeface="Calibri" charset="0"/>
                  <a:cs typeface="Calibri" charset="0"/>
                </a:rPr>
                <a:t>T</a:t>
              </a: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o plan how to accomplish incremental steps</a:t>
              </a:r>
            </a:p>
            <a:p>
              <a:endPara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19100" y="4103081"/>
              <a:ext cx="1843454" cy="5509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b="1" dirty="0" smtClean="0">
                  <a:solidFill>
                    <a:srgbClr val="00A642"/>
                  </a:solidFill>
                  <a:latin typeface="Capitals" charset="0"/>
                  <a:ea typeface="Capitals" charset="0"/>
                  <a:cs typeface="Capitals" charset="0"/>
                </a:rPr>
                <a:t>S</a:t>
              </a:r>
              <a:r>
                <a:rPr lang="en-US" sz="36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pecific:</a:t>
              </a:r>
              <a:r>
                <a:rPr lang="en-US" sz="24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	</a:t>
              </a:r>
              <a:endPara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292" y="2480525"/>
            <a:ext cx="8394201" cy="726829"/>
            <a:chOff x="419100" y="2467711"/>
            <a:chExt cx="8027376" cy="726829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19100" y="2538051"/>
              <a:ext cx="2309447" cy="5627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b="1" dirty="0" smtClean="0">
                  <a:solidFill>
                    <a:srgbClr val="00A642"/>
                  </a:solidFill>
                  <a:latin typeface="Capitals" charset="0"/>
                  <a:ea typeface="Capitals" charset="0"/>
                  <a:cs typeface="Capitals" charset="0"/>
                </a:rPr>
                <a:t>I</a:t>
              </a:r>
              <a:r>
                <a:rPr lang="en-US" sz="36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mportant:</a:t>
              </a:r>
              <a:r>
                <a:rPr lang="en-US" sz="24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	</a:t>
              </a:r>
              <a:endPara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128655" y="2467711"/>
              <a:ext cx="5317821" cy="726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choose goals relevant to the learner </a:t>
              </a:r>
            </a:p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prioritize achievement of learning goals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889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164123" y="175845"/>
            <a:ext cx="8827477" cy="6529755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6285" y="5699759"/>
            <a:ext cx="7631430" cy="6213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400" b="1" i="1" dirty="0" smtClean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USMLE Easy has a built-in learning plan!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1702" y="1286607"/>
            <a:ext cx="8217877" cy="1143000"/>
            <a:chOff x="351692" y="2280138"/>
            <a:chExt cx="8217877" cy="11430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352800" y="2280138"/>
              <a:ext cx="5216769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use a reminder and tracking system </a:t>
              </a:r>
            </a:p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build in external accountability</a:t>
              </a:r>
            </a:p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establish internal accountability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1692" y="2543910"/>
              <a:ext cx="2716823" cy="5392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b="1" dirty="0" smtClean="0">
                  <a:solidFill>
                    <a:srgbClr val="00A642"/>
                  </a:solidFill>
                  <a:latin typeface="Capitals" charset="0"/>
                  <a:ea typeface="Capitals" charset="0"/>
                  <a:cs typeface="Capitals" charset="0"/>
                </a:rPr>
                <a:t>A</a:t>
              </a:r>
              <a:r>
                <a:rPr lang="en-US" sz="36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ccountable:</a:t>
              </a:r>
              <a:r>
                <a:rPr lang="en-US" sz="24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	</a:t>
              </a:r>
              <a:endPara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7055" y="2886808"/>
            <a:ext cx="8361479" cy="1148861"/>
            <a:chOff x="337045" y="3915508"/>
            <a:chExt cx="8361479" cy="114886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833311" y="3915508"/>
              <a:ext cx="5865213" cy="11488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create achievable goals</a:t>
              </a:r>
            </a:p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seek out and use available opportunities </a:t>
              </a:r>
            </a:p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self-adjust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7045" y="4138251"/>
              <a:ext cx="1972402" cy="5509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b="1" dirty="0" smtClean="0">
                  <a:solidFill>
                    <a:srgbClr val="00A642"/>
                  </a:solidFill>
                  <a:latin typeface="Capitals" charset="0"/>
                  <a:ea typeface="Capitals" charset="0"/>
                  <a:cs typeface="Capitals" charset="0"/>
                </a:rPr>
                <a:t>R</a:t>
              </a:r>
              <a:r>
                <a:rPr lang="en-US" sz="36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ealistic:</a:t>
              </a:r>
              <a:r>
                <a:rPr lang="en-US" sz="24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	</a:t>
              </a:r>
              <a:endPara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0503" y="4551484"/>
            <a:ext cx="7948585" cy="844061"/>
            <a:chOff x="360493" y="5580184"/>
            <a:chExt cx="7948585" cy="84406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109757" y="5580184"/>
              <a:ext cx="5199321" cy="844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tabLst>
                  <a:tab pos="1420813" algn="l"/>
                </a:tabLst>
              </a:pP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develop timeline for achieving goals</a:t>
              </a:r>
            </a:p>
            <a:p>
              <a:pPr>
                <a:tabLst>
                  <a:tab pos="1420813" algn="l"/>
                </a:tabLst>
              </a:pP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To incorporate goals into daily routine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60493" y="5662252"/>
              <a:ext cx="2265478" cy="504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b="1" dirty="0" smtClean="0">
                  <a:solidFill>
                    <a:srgbClr val="00A642"/>
                  </a:solidFill>
                  <a:latin typeface="Capitals" charset="0"/>
                  <a:ea typeface="Capitals" charset="0"/>
                  <a:cs typeface="Capitals" charset="0"/>
                </a:rPr>
                <a:t>T</a:t>
              </a:r>
              <a:r>
                <a:rPr lang="en-US" sz="36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imeline:</a:t>
              </a:r>
              <a:r>
                <a:rPr lang="en-US" sz="2400" dirty="0" smtClean="0">
                  <a:solidFill>
                    <a:srgbClr val="00A642"/>
                  </a:solidFill>
                  <a:latin typeface="Calibri" charset="0"/>
                  <a:ea typeface="Calibri" charset="0"/>
                  <a:cs typeface="Calibri" charset="0"/>
                </a:rPr>
                <a:t>	</a:t>
              </a:r>
              <a:endPara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90629" y="301386"/>
            <a:ext cx="3847617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from Li continued</a:t>
            </a:r>
            <a:endParaRPr lang="en-US" sz="3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44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150542" y="178419"/>
            <a:ext cx="8842916" cy="6501161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67354" y="350568"/>
            <a:ext cx="400929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en-US" sz="3200" i="1" u="sng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from Li continued</a:t>
            </a:r>
            <a:endParaRPr lang="en-US" sz="32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138" y="1170880"/>
            <a:ext cx="8201723" cy="4293220"/>
            <a:chOff x="473926" y="1438507"/>
            <a:chExt cx="8201723" cy="4293220"/>
          </a:xfrm>
        </p:grpSpPr>
        <p:sp>
          <p:nvSpPr>
            <p:cNvPr id="10" name="Rectangle 9"/>
            <p:cNvSpPr/>
            <p:nvPr/>
          </p:nvSpPr>
          <p:spPr bwMode="auto">
            <a:xfrm>
              <a:off x="473926" y="1438507"/>
              <a:ext cx="8201723" cy="429322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37D1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" t="3512" r="2564" b="-810"/>
            <a:stretch/>
          </p:blipFill>
          <p:spPr>
            <a:xfrm>
              <a:off x="594360" y="1527718"/>
              <a:ext cx="7955280" cy="4114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610529" y="5803308"/>
            <a:ext cx="7922941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Li, S. T., </a:t>
            </a:r>
            <a:r>
              <a:rPr lang="en-US" sz="15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Paterniti</a:t>
            </a:r>
            <a:r>
              <a:rPr lang="en-US" sz="15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, D. A., &amp; West, D. C. (2010). Successful self-directed lifelong learning in medicine: a conceptual model derived from qualitative analysis of a national survey of pediatric residents. </a:t>
            </a:r>
            <a:r>
              <a:rPr lang="en-US" sz="1500" i="1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Academic Medicine</a:t>
            </a:r>
            <a:r>
              <a:rPr lang="en-US" sz="15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, </a:t>
            </a:r>
            <a:r>
              <a:rPr lang="en-US" sz="1500" i="1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85</a:t>
            </a:r>
            <a:r>
              <a:rPr lang="en-US" sz="15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(7), 1229-36. doi:10.1097/ACM.Ob013e3181e1931c</a:t>
            </a:r>
          </a:p>
        </p:txBody>
      </p:sp>
    </p:spTree>
    <p:extLst>
      <p:ext uri="{BB962C8B-B14F-4D97-AF65-F5344CB8AC3E}">
        <p14:creationId xmlns:p14="http://schemas.microsoft.com/office/powerpoint/2010/main" val="40542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2023900"/>
            <a:ext cx="7715250" cy="281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questions do you have?</a:t>
            </a:r>
            <a:endParaRPr lang="en-US" sz="8000" i="1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0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973" y="2530058"/>
            <a:ext cx="7580054" cy="1797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70000"/>
              </a:lnSpc>
              <a:defRPr/>
            </a:pPr>
            <a:r>
              <a:rPr lang="en-US" sz="70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USMLE Easy</a:t>
            </a:r>
            <a:endParaRPr lang="en-US" sz="70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5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73" y="337058"/>
            <a:ext cx="6285357" cy="618388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8987" y="1726387"/>
            <a:ext cx="6108194" cy="1455725"/>
            <a:chOff x="138987" y="1726387"/>
            <a:chExt cx="6108194" cy="1455725"/>
          </a:xfrm>
        </p:grpSpPr>
        <p:sp>
          <p:nvSpPr>
            <p:cNvPr id="4" name="Rounded Rectangle 3"/>
            <p:cNvSpPr/>
            <p:nvPr/>
          </p:nvSpPr>
          <p:spPr>
            <a:xfrm>
              <a:off x="4710988" y="2011680"/>
              <a:ext cx="1536193" cy="22677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8987" y="1726387"/>
              <a:ext cx="3035809" cy="1455725"/>
              <a:chOff x="138987" y="1726387"/>
              <a:chExt cx="3035809" cy="1455725"/>
            </a:xfrm>
          </p:grpSpPr>
          <p:sp>
            <p:nvSpPr>
              <p:cNvPr id="3" name="Rounded Rectangular Callout 2"/>
              <p:cNvSpPr/>
              <p:nvPr/>
            </p:nvSpPr>
            <p:spPr>
              <a:xfrm>
                <a:off x="138987" y="1726387"/>
                <a:ext cx="2267714" cy="1455725"/>
              </a:xfrm>
              <a:prstGeom prst="wedgeRoundRectCallout">
                <a:avLst>
                  <a:gd name="adj1" fmla="val 71102"/>
                  <a:gd name="adj2" fmla="val -19912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Thousands of practice questions</a:t>
                </a: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Practice Report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2011680" y="2911450"/>
                <a:ext cx="1163116" cy="1"/>
              </a:xfrm>
              <a:prstGeom prst="straightConnector1">
                <a:avLst/>
              </a:prstGeom>
              <a:ln w="76200">
                <a:solidFill>
                  <a:srgbClr val="00D14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123138" y="3429000"/>
            <a:ext cx="5502251" cy="1455725"/>
            <a:chOff x="123138" y="3429000"/>
            <a:chExt cx="5502251" cy="1455725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123138" y="3429000"/>
              <a:ext cx="2267714" cy="1455725"/>
            </a:xfrm>
            <a:prstGeom prst="wedgeRoundRectCallout">
              <a:avLst>
                <a:gd name="adj1" fmla="val 71102"/>
                <a:gd name="adj2" fmla="val -19912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3498D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Adaptive learning technology based on your individual learning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needs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09770" y="3516783"/>
              <a:ext cx="915619" cy="226771"/>
            </a:xfrm>
            <a:prstGeom prst="roundRect">
              <a:avLst/>
            </a:prstGeom>
            <a:noFill/>
            <a:ln w="57150">
              <a:solidFill>
                <a:srgbClr val="00A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5810" y="5022495"/>
            <a:ext cx="5349851" cy="1334414"/>
            <a:chOff x="165810" y="5022495"/>
            <a:chExt cx="5349851" cy="1334414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165810" y="5241951"/>
              <a:ext cx="2267714" cy="1114958"/>
            </a:xfrm>
            <a:prstGeom prst="wedgeRoundRectCallout">
              <a:avLst>
                <a:gd name="adj1" fmla="val 71102"/>
                <a:gd name="adj2" fmla="val -19912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FFBA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Personal Dashboard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15866" y="5022495"/>
              <a:ext cx="799795" cy="226771"/>
            </a:xfrm>
            <a:prstGeom prst="roundRect">
              <a:avLst/>
            </a:prstGeom>
            <a:noFill/>
            <a:ln w="57150">
              <a:solidFill>
                <a:srgbClr val="FFBA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8232"/>
          <a:stretch/>
        </p:blipFill>
        <p:spPr>
          <a:xfrm>
            <a:off x="2571754" y="546481"/>
            <a:ext cx="6415616" cy="510209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7733" y="604873"/>
            <a:ext cx="5581499" cy="1484988"/>
            <a:chOff x="146303" y="936343"/>
            <a:chExt cx="5581499" cy="1484988"/>
          </a:xfrm>
        </p:grpSpPr>
        <p:sp>
          <p:nvSpPr>
            <p:cNvPr id="7" name="Rounded Rectangle 6"/>
            <p:cNvSpPr/>
            <p:nvPr/>
          </p:nvSpPr>
          <p:spPr>
            <a:xfrm>
              <a:off x="4820717" y="936343"/>
              <a:ext cx="907085" cy="226771"/>
            </a:xfrm>
            <a:prstGeom prst="roundRect">
              <a:avLst/>
            </a:prstGeom>
            <a:noFill/>
            <a:ln w="57150">
              <a:solidFill>
                <a:srgbClr val="D88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46303" y="965606"/>
              <a:ext cx="2267714" cy="1455725"/>
            </a:xfrm>
            <a:prstGeom prst="wedgeRoundRectCallout">
              <a:avLst>
                <a:gd name="adj1" fmla="val 71102"/>
                <a:gd name="adj2" fmla="val -19912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D88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</a:rPr>
                <a:t>Schedule studies</a:t>
              </a: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Set and achieve goals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6256" y="2293467"/>
            <a:ext cx="5536387" cy="1456946"/>
            <a:chOff x="204826" y="2624937"/>
            <a:chExt cx="5536387" cy="1456946"/>
          </a:xfrm>
        </p:grpSpPr>
        <p:sp>
          <p:nvSpPr>
            <p:cNvPr id="13" name="Rounded Rectangle 12"/>
            <p:cNvSpPr/>
            <p:nvPr/>
          </p:nvSpPr>
          <p:spPr>
            <a:xfrm>
              <a:off x="4834128" y="2624937"/>
              <a:ext cx="907085" cy="226771"/>
            </a:xfrm>
            <a:prstGeom prst="roundRect">
              <a:avLst/>
            </a:prstGeom>
            <a:noFill/>
            <a:ln w="57150">
              <a:solidFill>
                <a:srgbClr val="B9B2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204826" y="2845614"/>
              <a:ext cx="2193342" cy="1236269"/>
            </a:xfrm>
            <a:prstGeom prst="wedgeRoundRectCallout">
              <a:avLst>
                <a:gd name="adj1" fmla="val 71102"/>
                <a:gd name="adj2" fmla="val -19912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B9B2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Proficiency analysis </a:t>
              </a:r>
              <a:r>
                <a:rPr lang="en-US" sz="2000" smtClean="0">
                  <a:solidFill>
                    <a:schemeClr val="tx1"/>
                  </a:solidFill>
                </a:rPr>
                <a:t>in every subject area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8121" y="3989375"/>
            <a:ext cx="6309207" cy="2365705"/>
            <a:chOff x="186691" y="4320845"/>
            <a:chExt cx="6309207" cy="2365705"/>
          </a:xfrm>
        </p:grpSpPr>
        <p:sp>
          <p:nvSpPr>
            <p:cNvPr id="16" name="Rounded Rectangle 15"/>
            <p:cNvSpPr/>
            <p:nvPr/>
          </p:nvSpPr>
          <p:spPr>
            <a:xfrm>
              <a:off x="4832909" y="4320845"/>
              <a:ext cx="1662989" cy="267123"/>
            </a:xfrm>
            <a:prstGeom prst="roundRect">
              <a:avLst/>
            </a:prstGeom>
            <a:noFill/>
            <a:ln w="57150">
              <a:solidFill>
                <a:srgbClr val="568C8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186691" y="4357815"/>
              <a:ext cx="2193342" cy="2328735"/>
            </a:xfrm>
            <a:prstGeom prst="wedgeRoundRectCallout">
              <a:avLst>
                <a:gd name="adj1" fmla="val 73708"/>
                <a:gd name="adj2" fmla="val -25183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A8D5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View test results</a:t>
              </a: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Detailed explanations for any question</a:t>
              </a: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Feedback stats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9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7" y="170129"/>
            <a:ext cx="4925822" cy="631291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5638800" y="368299"/>
            <a:ext cx="2971800" cy="598021"/>
          </a:xfrm>
          <a:prstGeom prst="wedgeRoundRectCallout">
            <a:avLst>
              <a:gd name="adj1" fmla="val -72099"/>
              <a:gd name="adj2" fmla="val -21567"/>
              <a:gd name="adj3" fmla="val 16667"/>
            </a:avLst>
          </a:prstGeom>
          <a:solidFill>
            <a:schemeClr val="bg1"/>
          </a:solidFill>
          <a:ln w="38100">
            <a:solidFill>
              <a:srgbClr val="A11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www.ttuhsc.edu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/libraries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2691" y="2099462"/>
            <a:ext cx="6825691" cy="3035808"/>
            <a:chOff x="1872691" y="2099462"/>
            <a:chExt cx="6825691" cy="3035808"/>
          </a:xfrm>
        </p:grpSpPr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1872691" y="2787092"/>
              <a:ext cx="418084" cy="431597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AE0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350">
                <a:solidFill>
                  <a:srgbClr val="000000"/>
                </a:solidFill>
                <a:latin typeface="Arial" charset="0"/>
                <a:cs typeface="ＭＳ Ｐゴシック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779618" y="2099462"/>
              <a:ext cx="2918764" cy="3035808"/>
              <a:chOff x="5779618" y="2275027"/>
              <a:chExt cx="2918764" cy="3035808"/>
            </a:xfrm>
          </p:grpSpPr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5779618" y="2275027"/>
                <a:ext cx="2918764" cy="3035808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altLang="en-US" sz="2100">
                  <a:solidFill>
                    <a:srgbClr val="000000"/>
                  </a:solidFill>
                  <a:latin typeface="Verdana" charset="0"/>
                  <a:cs typeface="ＭＳ Ｐゴシック" charset="0"/>
                </a:endParaRP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altLang="en-US" sz="1350">
                  <a:solidFill>
                    <a:srgbClr val="FFFFFF"/>
                  </a:solidFill>
                  <a:latin typeface="Verdana" charset="0"/>
                  <a:cs typeface="ＭＳ Ｐゴシック" charset="0"/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6218530" y="2595542"/>
                <a:ext cx="2040940" cy="4577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Verdana" charset="0"/>
                    <a:cs typeface="ＭＳ Ｐゴシック" charset="0"/>
                  </a:rPr>
                  <a:t>Click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Verdana" charset="0"/>
                    <a:cs typeface="ＭＳ Ｐゴシック" charset="0"/>
                  </a:rPr>
                  <a:t>SoM</a:t>
                </a:r>
                <a:endParaRPr lang="en-US" altLang="en-US" sz="2800" dirty="0">
                  <a:solidFill>
                    <a:srgbClr val="000000"/>
                  </a:solidFill>
                  <a:latin typeface="Verdana" charset="0"/>
                  <a:cs typeface="ＭＳ Ｐゴシック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4950" y="3342335"/>
                <a:ext cx="1308100" cy="1638300"/>
              </a:xfrm>
              <a:prstGeom prst="rect">
                <a:avLst/>
              </a:prstGeom>
              <a:ln w="38100">
                <a:solidFill>
                  <a:schemeClr val="bg2"/>
                </a:solidFill>
              </a:ln>
            </p:spPr>
          </p:pic>
        </p:grp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5400000" flipV="1">
              <a:off x="4141772" y="1052726"/>
              <a:ext cx="315985" cy="3894838"/>
            </a:xfrm>
            <a:prstGeom prst="upArrow">
              <a:avLst>
                <a:gd name="adj1" fmla="val 50370"/>
                <a:gd name="adj2" fmla="val 98947"/>
              </a:avLst>
            </a:prstGeom>
            <a:gradFill rotWithShape="0">
              <a:gsLst>
                <a:gs pos="0">
                  <a:srgbClr val="F49394"/>
                </a:gs>
                <a:gs pos="50000">
                  <a:srgbClr val="9A0002"/>
                </a:gs>
                <a:gs pos="100000">
                  <a:srgbClr val="F49394"/>
                </a:gs>
              </a:gsLst>
              <a:lin ang="5400000" scaled="1"/>
            </a:gradFill>
            <a:ln w="28575">
              <a:solidFill>
                <a:srgbClr val="66000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350">
                <a:solidFill>
                  <a:srgbClr val="000000"/>
                </a:solidFill>
                <a:latin typeface="Arial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660" y="985494"/>
            <a:ext cx="848868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i="1" u="sng" dirty="0" smtClean="0">
                <a:latin typeface="Calibri" charset="0"/>
                <a:ea typeface="Calibri" charset="0"/>
                <a:cs typeface="Calibri" charset="0"/>
              </a:rPr>
              <a:t>Link and Download</a:t>
            </a:r>
            <a:endParaRPr lang="en-US" sz="5400" dirty="0" smtClean="0">
              <a:latin typeface="Calibri" charset="0"/>
              <a:ea typeface="Calibri" charset="0"/>
              <a:cs typeface="Calibri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Today’s power point: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600" b="1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Step Prep: Going Beyond </a:t>
            </a:r>
            <a:r>
              <a:rPr lang="en-US" sz="3600" b="1" i="1" dirty="0" err="1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UWorld</a:t>
            </a:r>
            <a:r>
              <a:rPr lang="en-US" sz="3600" b="1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under</a:t>
            </a:r>
            <a:r>
              <a:rPr lang="en-US" sz="26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Orientations and Presentations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6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http</a:t>
            </a:r>
            <a:r>
              <a:rPr lang="en-US" sz="26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://</a:t>
            </a:r>
            <a:r>
              <a:rPr lang="en-US" sz="2600" dirty="0" err="1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www.ttuhsc.edu</a:t>
            </a:r>
            <a:r>
              <a:rPr lang="en-US" sz="26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/libraries/schools/</a:t>
            </a:r>
            <a:r>
              <a:rPr lang="en-US" sz="2600" dirty="0" err="1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som.aspx</a:t>
            </a:r>
            <a:endParaRPr lang="en-US" sz="26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17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" b="56175"/>
          <a:stretch/>
        </p:blipFill>
        <p:spPr>
          <a:xfrm>
            <a:off x="212270" y="218370"/>
            <a:ext cx="6758686" cy="2834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14926"/>
          <a:stretch/>
        </p:blipFill>
        <p:spPr>
          <a:xfrm>
            <a:off x="110294" y="5022131"/>
            <a:ext cx="7772400" cy="128745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2343828" y="1800520"/>
            <a:ext cx="688259" cy="3167406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bg1"/>
          </a:solidFill>
          <a:ln w="38100" cap="flat" cmpd="sng" algn="ctr">
            <a:solidFill>
              <a:srgbClr val="00A6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Scroll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9628" y="5024488"/>
            <a:ext cx="1725105" cy="273377"/>
          </a:xfrm>
          <a:prstGeom prst="rect">
            <a:avLst/>
          </a:prstGeom>
          <a:noFill/>
          <a:ln w="57150">
            <a:solidFill>
              <a:srgbClr val="00A6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05632" y="3503078"/>
            <a:ext cx="2886262" cy="2387771"/>
            <a:chOff x="5305632" y="3503078"/>
            <a:chExt cx="2886262" cy="2387771"/>
          </a:xfrm>
        </p:grpSpPr>
        <p:sp>
          <p:nvSpPr>
            <p:cNvPr id="10" name="Rounded Rectangle 9"/>
            <p:cNvSpPr/>
            <p:nvPr/>
          </p:nvSpPr>
          <p:spPr>
            <a:xfrm>
              <a:off x="5671014" y="5542961"/>
              <a:ext cx="1172845" cy="347888"/>
            </a:xfrm>
            <a:prstGeom prst="roundRect">
              <a:avLst/>
            </a:prstGeom>
            <a:noFill/>
            <a:ln w="1174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305632" y="3503078"/>
              <a:ext cx="2886262" cy="1168603"/>
            </a:xfrm>
            <a:prstGeom prst="wedgeRoundRectCallout">
              <a:avLst>
                <a:gd name="adj1" fmla="val -22874"/>
                <a:gd name="adj2" fmla="val 113492"/>
                <a:gd name="adj3" fmla="val 16667"/>
              </a:avLst>
            </a:prstGeom>
            <a:solidFill>
              <a:schemeClr val="bg1"/>
            </a:solidFill>
            <a:ln w="857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</a:rPr>
                <a:t>Click </a:t>
              </a:r>
            </a:p>
            <a:p>
              <a:pPr algn="ctr"/>
              <a:r>
                <a:rPr lang="en-US" sz="3200" dirty="0" smtClean="0">
                  <a:solidFill>
                    <a:srgbClr val="CC1100"/>
                  </a:solidFill>
                </a:rPr>
                <a:t>USMLE easy</a:t>
              </a:r>
              <a:endParaRPr lang="en-US" sz="3200" dirty="0">
                <a:solidFill>
                  <a:srgbClr val="CC11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9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" y="212407"/>
            <a:ext cx="6894195" cy="643318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1319751" y="2479250"/>
            <a:ext cx="6047296" cy="2262432"/>
            <a:chOff x="1319751" y="2479250"/>
            <a:chExt cx="6047296" cy="2262432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776952" y="2479250"/>
              <a:ext cx="5590095" cy="1433836"/>
            </a:xfrm>
            <a:prstGeom prst="wedgeRoundRectCallout">
              <a:avLst>
                <a:gd name="adj1" fmla="val 7050"/>
                <a:gd name="adj2" fmla="val 76994"/>
                <a:gd name="adj3" fmla="val 16667"/>
              </a:avLst>
            </a:prstGeom>
            <a:solidFill>
              <a:schemeClr val="bg1"/>
            </a:solidFill>
            <a:ln w="92075">
              <a:solidFill>
                <a:srgbClr val="41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4180FF"/>
                  </a:solidFill>
                </a:rPr>
                <a:t>Click and Register</a:t>
              </a:r>
              <a:endParaRPr lang="en-US" sz="4800" dirty="0">
                <a:solidFill>
                  <a:srgbClr val="4180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19751" y="4402318"/>
              <a:ext cx="4760537" cy="339364"/>
            </a:xfrm>
            <a:prstGeom prst="rect">
              <a:avLst/>
            </a:prstGeom>
            <a:noFill/>
            <a:ln w="76200">
              <a:solidFill>
                <a:srgbClr val="41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6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7" y="345948"/>
            <a:ext cx="4780026" cy="6166104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4218494" y="1348034"/>
            <a:ext cx="4595567" cy="1141606"/>
          </a:xfrm>
          <a:prstGeom prst="wedgeRoundRectCallout">
            <a:avLst>
              <a:gd name="adj1" fmla="val -38488"/>
              <a:gd name="adj2" fmla="val 128190"/>
              <a:gd name="adj3" fmla="val 16667"/>
            </a:avLst>
          </a:prstGeom>
          <a:solidFill>
            <a:schemeClr val="bg1"/>
          </a:solidFill>
          <a:ln w="92075">
            <a:solidFill>
              <a:srgbClr val="E618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E6181C"/>
                </a:solidFill>
              </a:rPr>
              <a:t>Register for Account</a:t>
            </a:r>
            <a:endParaRPr lang="en-US" sz="3600" dirty="0">
              <a:solidFill>
                <a:srgbClr val="E618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52945" y="1463218"/>
            <a:ext cx="7491603" cy="5182870"/>
            <a:chOff x="1452945" y="1463218"/>
            <a:chExt cx="7491603" cy="51828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945" y="1463218"/>
              <a:ext cx="7491603" cy="518287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003152" y="1506934"/>
              <a:ext cx="636452" cy="20483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794486" y="285291"/>
            <a:ext cx="2938882" cy="87050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ED3124"/>
                </a:solidFill>
              </a:rPr>
              <a:t>Dashboard</a:t>
            </a:r>
            <a:endParaRPr lang="en-US" sz="4000" dirty="0">
              <a:solidFill>
                <a:srgbClr val="ED312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9156" y="2209190"/>
            <a:ext cx="804672" cy="26334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1082" y="3349143"/>
            <a:ext cx="3461308" cy="31687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5789" y="1844650"/>
            <a:ext cx="3499104" cy="199583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3830" y="3931919"/>
            <a:ext cx="2190903" cy="251277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787" r="217" b="962"/>
          <a:stretch/>
        </p:blipFill>
        <p:spPr>
          <a:xfrm>
            <a:off x="605099" y="1710023"/>
            <a:ext cx="7647625" cy="4821452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490194" y="282806"/>
            <a:ext cx="3563332" cy="1008668"/>
            <a:chOff x="386499" y="207391"/>
            <a:chExt cx="3563332" cy="1008668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86499" y="207391"/>
              <a:ext cx="3563332" cy="1008668"/>
            </a:xfrm>
            <a:prstGeom prst="wedgeRoundRectCallout">
              <a:avLst>
                <a:gd name="adj1" fmla="val -38287"/>
                <a:gd name="adj2" fmla="val 97579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53A1C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rgbClr val="4180FF"/>
                  </a:solidFill>
                </a:rPr>
                <a:t>  </a:t>
              </a:r>
              <a:r>
                <a:rPr lang="en-US" sz="3600" dirty="0" smtClean="0">
                  <a:solidFill>
                    <a:srgbClr val="53A1CD"/>
                  </a:solidFill>
                </a:rPr>
                <a:t>Click Menu</a:t>
              </a:r>
              <a:endParaRPr lang="en-US" sz="3600" dirty="0">
                <a:solidFill>
                  <a:srgbClr val="53A1CD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50596" y="433635"/>
              <a:ext cx="631596" cy="556181"/>
              <a:chOff x="2592373" y="443062"/>
              <a:chExt cx="631596" cy="55618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592373" y="443062"/>
                <a:ext cx="631596" cy="556181"/>
              </a:xfrm>
              <a:prstGeom prst="rect">
                <a:avLst/>
              </a:prstGeom>
              <a:solidFill>
                <a:srgbClr val="494F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696066" y="5844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97634" y="7368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689775" y="8892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12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985" y="2346278"/>
            <a:ext cx="8622030" cy="2881884"/>
            <a:chOff x="260985" y="1988058"/>
            <a:chExt cx="8622030" cy="2881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5" y="1988058"/>
              <a:ext cx="8622030" cy="2881884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907731" y="2070202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6499" y="813193"/>
            <a:ext cx="6026594" cy="2822237"/>
            <a:chOff x="336499" y="454973"/>
            <a:chExt cx="6026594" cy="2822237"/>
          </a:xfrm>
        </p:grpSpPr>
        <p:sp>
          <p:nvSpPr>
            <p:cNvPr id="4" name="Rectangle 3"/>
            <p:cNvSpPr/>
            <p:nvPr/>
          </p:nvSpPr>
          <p:spPr>
            <a:xfrm>
              <a:off x="336499" y="3013862"/>
              <a:ext cx="1316736" cy="26334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58359" y="454973"/>
              <a:ext cx="3704734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B050"/>
                  </a:solidFill>
                </a:rPr>
                <a:t>Start Practice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1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4063" y="2394140"/>
            <a:ext cx="8635873" cy="4105910"/>
            <a:chOff x="254063" y="461646"/>
            <a:chExt cx="8635873" cy="41059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63" y="461646"/>
              <a:ext cx="8635873" cy="410591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73719" y="571340"/>
              <a:ext cx="812062" cy="192231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7522" y="291627"/>
            <a:ext cx="7048892" cy="4063557"/>
            <a:chOff x="1027522" y="291627"/>
            <a:chExt cx="7048892" cy="4063557"/>
          </a:xfrm>
        </p:grpSpPr>
        <p:sp>
          <p:nvSpPr>
            <p:cNvPr id="11" name="Rectangle 10"/>
            <p:cNvSpPr/>
            <p:nvPr/>
          </p:nvSpPr>
          <p:spPr>
            <a:xfrm>
              <a:off x="1027522" y="3186260"/>
              <a:ext cx="1885360" cy="1168924"/>
            </a:xfrm>
            <a:prstGeom prst="rect">
              <a:avLst/>
            </a:prstGeom>
            <a:noFill/>
            <a:ln w="57150">
              <a:solidFill>
                <a:srgbClr val="ED31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1067586" y="291627"/>
              <a:ext cx="7008828" cy="1735135"/>
            </a:xfrm>
            <a:prstGeom prst="wedgeRoundRectCallout">
              <a:avLst>
                <a:gd name="adj1" fmla="val -31475"/>
                <a:gd name="adj2" fmla="val 111098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ED3124"/>
                  </a:solidFill>
                </a:rPr>
                <a:t>The Adaptive Quiz uses an algorithm, based on your strong and weak areas, to select 10 practice questions.</a:t>
              </a:r>
              <a:endParaRPr lang="en-US" sz="3200" dirty="0">
                <a:solidFill>
                  <a:srgbClr val="ED3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01540" y="807009"/>
            <a:ext cx="812062" cy="192231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3870" y="696214"/>
            <a:ext cx="8676259" cy="5465572"/>
            <a:chOff x="233870" y="696214"/>
            <a:chExt cx="8676259" cy="5465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70" y="696214"/>
              <a:ext cx="8676259" cy="5465572"/>
            </a:xfrm>
            <a:prstGeom prst="rect">
              <a:avLst/>
            </a:prstGeom>
            <a:ln>
              <a:solidFill>
                <a:srgbClr val="FFA229"/>
              </a:solidFill>
            </a:ln>
          </p:spPr>
        </p:pic>
        <p:sp>
          <p:nvSpPr>
            <p:cNvPr id="33" name="Rectangle 32"/>
            <p:cNvSpPr/>
            <p:nvPr/>
          </p:nvSpPr>
          <p:spPr>
            <a:xfrm>
              <a:off x="353507" y="5608948"/>
              <a:ext cx="4529578" cy="1979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56397" y="1703895"/>
            <a:ext cx="4851858" cy="1725105"/>
            <a:chOff x="2146071" y="1442302"/>
            <a:chExt cx="4851858" cy="1725105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2146071" y="1442302"/>
              <a:ext cx="4851858" cy="1725105"/>
            </a:xfrm>
            <a:prstGeom prst="wedgeRoundRectCallout">
              <a:avLst>
                <a:gd name="adj1" fmla="val -65155"/>
                <a:gd name="adj2" fmla="val 20609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3707" y="1555422"/>
              <a:ext cx="4496586" cy="14894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>
                  <a:solidFill>
                    <a:srgbClr val="00B050"/>
                  </a:solidFill>
                </a:rPr>
                <a:t>Create Your Own Quiz by selecting question types and learning objectives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7074" y="4091233"/>
            <a:ext cx="2733770" cy="754144"/>
            <a:chOff x="377074" y="4091233"/>
            <a:chExt cx="2733770" cy="754144"/>
          </a:xfrm>
        </p:grpSpPr>
        <p:sp>
          <p:nvSpPr>
            <p:cNvPr id="29" name="Rectangle 28"/>
            <p:cNvSpPr/>
            <p:nvPr/>
          </p:nvSpPr>
          <p:spPr>
            <a:xfrm>
              <a:off x="377074" y="4091233"/>
              <a:ext cx="1602556" cy="367645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45151" y="4139938"/>
              <a:ext cx="865693" cy="70543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8644" y="4828097"/>
            <a:ext cx="2930165" cy="328365"/>
            <a:chOff x="378644" y="4828097"/>
            <a:chExt cx="2930165" cy="328365"/>
          </a:xfrm>
        </p:grpSpPr>
        <p:sp>
          <p:nvSpPr>
            <p:cNvPr id="32" name="Rectangle 31"/>
            <p:cNvSpPr/>
            <p:nvPr/>
          </p:nvSpPr>
          <p:spPr>
            <a:xfrm>
              <a:off x="378644" y="4828097"/>
              <a:ext cx="1780093" cy="318940"/>
            </a:xfrm>
            <a:prstGeom prst="rect">
              <a:avLst/>
            </a:prstGeom>
            <a:noFill/>
            <a:ln w="76200">
              <a:solidFill>
                <a:srgbClr val="ED31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46723" y="4901939"/>
              <a:ext cx="1062086" cy="254523"/>
            </a:xfrm>
            <a:prstGeom prst="rect">
              <a:avLst/>
            </a:prstGeom>
            <a:noFill/>
            <a:ln w="76200">
              <a:solidFill>
                <a:srgbClr val="ED31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0789" y="5231875"/>
            <a:ext cx="4851659" cy="273378"/>
            <a:chOff x="370789" y="5231875"/>
            <a:chExt cx="4851659" cy="273378"/>
          </a:xfrm>
        </p:grpSpPr>
        <p:sp>
          <p:nvSpPr>
            <p:cNvPr id="36" name="Rectangle 35"/>
            <p:cNvSpPr/>
            <p:nvPr/>
          </p:nvSpPr>
          <p:spPr>
            <a:xfrm>
              <a:off x="370789" y="5244446"/>
              <a:ext cx="1608840" cy="260807"/>
            </a:xfrm>
            <a:prstGeom prst="rect">
              <a:avLst/>
            </a:prstGeom>
            <a:noFill/>
            <a:ln w="76200">
              <a:solidFill>
                <a:srgbClr val="1A79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91731" y="5231875"/>
              <a:ext cx="3030717" cy="265523"/>
            </a:xfrm>
            <a:prstGeom prst="rect">
              <a:avLst/>
            </a:prstGeom>
            <a:noFill/>
            <a:ln w="76200">
              <a:solidFill>
                <a:srgbClr val="1A79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6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r="2041"/>
          <a:stretch/>
        </p:blipFill>
        <p:spPr>
          <a:xfrm>
            <a:off x="137160" y="1440337"/>
            <a:ext cx="8869680" cy="35718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3696" y="1404594"/>
            <a:ext cx="4854803" cy="405353"/>
            <a:chOff x="103696" y="1404594"/>
            <a:chExt cx="4854803" cy="405353"/>
          </a:xfrm>
        </p:grpSpPr>
        <p:sp>
          <p:nvSpPr>
            <p:cNvPr id="16" name="Rectangle 15"/>
            <p:cNvSpPr/>
            <p:nvPr/>
          </p:nvSpPr>
          <p:spPr>
            <a:xfrm>
              <a:off x="103696" y="1404594"/>
              <a:ext cx="1781666" cy="405352"/>
            </a:xfrm>
            <a:prstGeom prst="rect">
              <a:avLst/>
            </a:prstGeom>
            <a:noFill/>
            <a:ln w="76200">
              <a:solidFill>
                <a:srgbClr val="D83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2564" y="1404595"/>
              <a:ext cx="1875935" cy="405352"/>
            </a:xfrm>
            <a:prstGeom prst="rect">
              <a:avLst/>
            </a:prstGeom>
            <a:noFill/>
            <a:ln w="76200">
              <a:solidFill>
                <a:srgbClr val="D83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999241" y="1960775"/>
            <a:ext cx="2366128" cy="556088"/>
          </a:xfrm>
          <a:prstGeom prst="wedgeRoundRectCallout">
            <a:avLst>
              <a:gd name="adj1" fmla="val -57780"/>
              <a:gd name="adj2" fmla="val 17878"/>
              <a:gd name="adj3" fmla="val 16667"/>
            </a:avLst>
          </a:prstGeom>
          <a:solidFill>
            <a:schemeClr val="bg1"/>
          </a:solidFill>
          <a:ln w="57150">
            <a:solidFill>
              <a:srgbClr val="D83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83CFF"/>
                </a:solidFill>
              </a:rPr>
              <a:t>by Disciplines</a:t>
            </a:r>
            <a:endParaRPr lang="en-US" sz="2600" dirty="0">
              <a:solidFill>
                <a:srgbClr val="D83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4" y="1944814"/>
            <a:ext cx="8622411" cy="296837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90194" y="612742"/>
            <a:ext cx="3780147" cy="1019573"/>
          </a:xfrm>
          <a:prstGeom prst="wedgeRoundRectCallout">
            <a:avLst>
              <a:gd name="adj1" fmla="val -23844"/>
              <a:gd name="adj2" fmla="val 99579"/>
              <a:gd name="adj3" fmla="val 16667"/>
            </a:avLst>
          </a:prstGeom>
          <a:solidFill>
            <a:schemeClr val="bg1"/>
          </a:solidFill>
          <a:ln w="57150">
            <a:solidFill>
              <a:srgbClr val="D83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D83CFF"/>
                </a:solidFill>
              </a:rPr>
              <a:t>by Organ System</a:t>
            </a:r>
            <a:endParaRPr lang="en-US" sz="3600" dirty="0">
              <a:solidFill>
                <a:srgbClr val="D83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4"/>
          <p:cNvSpPr>
            <a:spLocks noChangeArrowheads="1"/>
          </p:cNvSpPr>
          <p:nvPr/>
        </p:nvSpPr>
        <p:spPr bwMode="auto">
          <a:xfrm>
            <a:off x="409575" y="454774"/>
            <a:ext cx="8324850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Some Learning Goals for P3</a:t>
            </a:r>
            <a:endParaRPr lang="en-US" sz="28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Demonstrate skills </a:t>
            </a:r>
            <a:r>
              <a:rPr lang="en-US" sz="32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in: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self-assessment of personal learning needs </a:t>
            </a:r>
            <a:endParaRPr lang="en-US" sz="24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independent 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identification, analysis and synthesis of </a:t>
            </a:r>
            <a:endParaRPr lang="en-US" sz="24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relevant 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information for purposes of lifelong </a:t>
            </a: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learning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USMLE Easy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is a tool you can use to help you do this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Practice evidence-based medicine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First Consult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is an EBM tool you can use to answer questions you may have or for additional learning needs</a:t>
            </a:r>
          </a:p>
        </p:txBody>
      </p:sp>
    </p:spTree>
    <p:extLst>
      <p:ext uri="{BB962C8B-B14F-4D97-AF65-F5344CB8AC3E}">
        <p14:creationId xmlns:p14="http://schemas.microsoft.com/office/powerpoint/2010/main" val="666417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1657" y="942680"/>
            <a:ext cx="4892511" cy="3233393"/>
            <a:chOff x="301657" y="942680"/>
            <a:chExt cx="4892511" cy="3233393"/>
          </a:xfrm>
        </p:grpSpPr>
        <p:sp>
          <p:nvSpPr>
            <p:cNvPr id="10" name="Rounded Rectangle 9"/>
            <p:cNvSpPr/>
            <p:nvPr/>
          </p:nvSpPr>
          <p:spPr>
            <a:xfrm>
              <a:off x="1545996" y="942680"/>
              <a:ext cx="2413261" cy="914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D81E00"/>
                  </a:solidFill>
                </a:rPr>
                <a:t>Question</a:t>
              </a:r>
              <a:endParaRPr lang="en-US" sz="3600" dirty="0">
                <a:solidFill>
                  <a:srgbClr val="D81E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657" y="1979628"/>
              <a:ext cx="4892511" cy="2196445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1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47653" y="952107"/>
            <a:ext cx="3949832" cy="1008670"/>
            <a:chOff x="1847653" y="952107"/>
            <a:chExt cx="3949832" cy="1008670"/>
          </a:xfrm>
        </p:grpSpPr>
        <p:sp>
          <p:nvSpPr>
            <p:cNvPr id="10" name="Rounded Rectangle 9"/>
            <p:cNvSpPr/>
            <p:nvPr/>
          </p:nvSpPr>
          <p:spPr>
            <a:xfrm>
              <a:off x="1847653" y="952107"/>
              <a:ext cx="2837467" cy="914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rgbClr val="D81E00"/>
                  </a:solidFill>
                </a:rPr>
                <a:t>Time Spent</a:t>
              </a:r>
              <a:endParaRPr lang="en-US" sz="3600" dirty="0">
                <a:solidFill>
                  <a:srgbClr val="D81E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3658" y="1527143"/>
              <a:ext cx="923827" cy="433634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9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79630" y="989814"/>
            <a:ext cx="6693030" cy="914400"/>
            <a:chOff x="1979630" y="989814"/>
            <a:chExt cx="669303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979630" y="989814"/>
              <a:ext cx="4411742" cy="914400"/>
            </a:xfrm>
            <a:prstGeom prst="roundRect">
              <a:avLst>
                <a:gd name="adj" fmla="val 13575"/>
              </a:avLst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rgbClr val="D81E00"/>
                  </a:solidFill>
                </a:rPr>
                <a:t>Overall Time </a:t>
              </a:r>
              <a:r>
                <a:rPr lang="en-US" sz="3600" dirty="0" smtClean="0">
                  <a:solidFill>
                    <a:srgbClr val="D81E00"/>
                  </a:solidFill>
                </a:rPr>
                <a:t>Spent</a:t>
              </a:r>
              <a:endParaRPr lang="en-US" sz="3600" dirty="0">
                <a:solidFill>
                  <a:srgbClr val="D81E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9336" y="1461156"/>
              <a:ext cx="2083324" cy="377071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1914" y="1885362"/>
            <a:ext cx="8352147" cy="1291471"/>
            <a:chOff x="461914" y="1885362"/>
            <a:chExt cx="8352147" cy="1291471"/>
          </a:xfrm>
        </p:grpSpPr>
        <p:sp>
          <p:nvSpPr>
            <p:cNvPr id="10" name="Rounded Rectangle 9"/>
            <p:cNvSpPr/>
            <p:nvPr/>
          </p:nvSpPr>
          <p:spPr>
            <a:xfrm>
              <a:off x="461914" y="2055043"/>
              <a:ext cx="6014299" cy="914400"/>
            </a:xfrm>
            <a:prstGeom prst="roundRect">
              <a:avLst>
                <a:gd name="adj" fmla="val 13575"/>
              </a:avLst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D81E00"/>
                  </a:solidFill>
                </a:rPr>
                <a:t>Performance in Last 10 Qs</a:t>
              </a:r>
              <a:endParaRPr lang="en-US" sz="3600" dirty="0">
                <a:solidFill>
                  <a:srgbClr val="D81E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27042" y="1885362"/>
              <a:ext cx="2187019" cy="1291471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2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32495" y="2875175"/>
            <a:ext cx="6240545" cy="914400"/>
            <a:chOff x="1932495" y="2875175"/>
            <a:chExt cx="6240545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932495" y="2875175"/>
              <a:ext cx="4477730" cy="914400"/>
            </a:xfrm>
            <a:prstGeom prst="roundRect">
              <a:avLst>
                <a:gd name="adj" fmla="val 13575"/>
              </a:avLst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rgbClr val="D81E00"/>
                  </a:solidFill>
                </a:rPr>
                <a:t>About this Question</a:t>
              </a:r>
              <a:endParaRPr lang="en-US" sz="3600" dirty="0">
                <a:solidFill>
                  <a:srgbClr val="D81E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470" y="3186260"/>
              <a:ext cx="1536570" cy="320511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5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23069" y="3054285"/>
            <a:ext cx="6843858" cy="1743958"/>
            <a:chOff x="1923069" y="3054285"/>
            <a:chExt cx="6843858" cy="1743958"/>
          </a:xfrm>
        </p:grpSpPr>
        <p:sp>
          <p:nvSpPr>
            <p:cNvPr id="10" name="Rounded Rectangle 9"/>
            <p:cNvSpPr/>
            <p:nvPr/>
          </p:nvSpPr>
          <p:spPr>
            <a:xfrm>
              <a:off x="1923069" y="3054285"/>
              <a:ext cx="4477730" cy="914400"/>
            </a:xfrm>
            <a:prstGeom prst="roundRect">
              <a:avLst>
                <a:gd name="adj" fmla="val 13575"/>
              </a:avLst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rgbClr val="D81E00"/>
                  </a:solidFill>
                </a:rPr>
                <a:t>Question Difficulty</a:t>
              </a:r>
              <a:endParaRPr lang="en-US" sz="3600" dirty="0">
                <a:solidFill>
                  <a:srgbClr val="D81E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45896" y="3497344"/>
              <a:ext cx="2121031" cy="1300899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2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45236" y="4779389"/>
            <a:ext cx="5458122" cy="989815"/>
            <a:chOff x="2545236" y="4779389"/>
            <a:chExt cx="5458122" cy="989815"/>
          </a:xfrm>
        </p:grpSpPr>
        <p:sp>
          <p:nvSpPr>
            <p:cNvPr id="10" name="Rounded Rectangle 9"/>
            <p:cNvSpPr/>
            <p:nvPr/>
          </p:nvSpPr>
          <p:spPr>
            <a:xfrm>
              <a:off x="2545236" y="4835951"/>
              <a:ext cx="3893269" cy="914400"/>
            </a:xfrm>
            <a:prstGeom prst="roundRect">
              <a:avLst>
                <a:gd name="adj" fmla="val 13575"/>
              </a:avLst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rgbClr val="D81E00"/>
                  </a:solidFill>
                </a:rPr>
                <a:t>Study this topic</a:t>
              </a:r>
              <a:endParaRPr lang="en-US" sz="3600" dirty="0">
                <a:solidFill>
                  <a:srgbClr val="D81E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17616" y="4779389"/>
              <a:ext cx="1385742" cy="989815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2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475" y="647700"/>
            <a:ext cx="8655050" cy="5562600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7013" y="4150152"/>
            <a:ext cx="3798999" cy="1817014"/>
            <a:chOff x="707013" y="4150152"/>
            <a:chExt cx="3798999" cy="1817014"/>
          </a:xfrm>
        </p:grpSpPr>
        <p:sp>
          <p:nvSpPr>
            <p:cNvPr id="12" name="Rounded Rectangle 11"/>
            <p:cNvSpPr/>
            <p:nvPr/>
          </p:nvSpPr>
          <p:spPr>
            <a:xfrm>
              <a:off x="707013" y="4150152"/>
              <a:ext cx="3798999" cy="914400"/>
            </a:xfrm>
            <a:prstGeom prst="roundRect">
              <a:avLst>
                <a:gd name="adj" fmla="val 13575"/>
              </a:avLst>
            </a:prstGeom>
            <a:solidFill>
              <a:schemeClr val="bg1"/>
            </a:solidFill>
            <a:ln w="57150">
              <a:solidFill>
                <a:srgbClr val="FFD57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Mark </a:t>
              </a:r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Review</a:t>
              </a:r>
              <a:endPara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952107" y="4609707"/>
              <a:ext cx="2" cy="1357459"/>
            </a:xfrm>
            <a:prstGeom prst="straightConnector1">
              <a:avLst/>
            </a:prstGeom>
            <a:ln w="1143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3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44476" y="534577"/>
            <a:ext cx="7976496" cy="5126492"/>
            <a:chOff x="244475" y="567442"/>
            <a:chExt cx="8655050" cy="5562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567442"/>
              <a:ext cx="8655050" cy="5562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45439" y="665608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2130457" y="235667"/>
            <a:ext cx="3289955" cy="876691"/>
          </a:xfrm>
          <a:prstGeom prst="wedgeRoundRectCallout">
            <a:avLst>
              <a:gd name="adj1" fmla="val -22266"/>
              <a:gd name="adj2" fmla="val 74764"/>
              <a:gd name="adj3" fmla="val 16667"/>
            </a:avLst>
          </a:prstGeom>
          <a:solidFill>
            <a:schemeClr val="bg1"/>
          </a:solidFill>
          <a:ln w="57150">
            <a:solidFill>
              <a:srgbClr val="D81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E6181C"/>
                </a:solidFill>
              </a:rPr>
              <a:t>View Lab Values</a:t>
            </a:r>
            <a:endParaRPr lang="en-US" sz="3200" dirty="0">
              <a:solidFill>
                <a:srgbClr val="E6181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2" y="1919401"/>
            <a:ext cx="8264652" cy="46184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47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985" y="2331429"/>
            <a:ext cx="8622030" cy="2881884"/>
            <a:chOff x="340995" y="1965198"/>
            <a:chExt cx="8622030" cy="2881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95" y="1965198"/>
              <a:ext cx="8622030" cy="2881884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907731" y="2070202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4496" y="945892"/>
            <a:ext cx="8135841" cy="3005941"/>
            <a:chOff x="334496" y="945892"/>
            <a:chExt cx="8135841" cy="3005941"/>
          </a:xfrm>
        </p:grpSpPr>
        <p:sp>
          <p:nvSpPr>
            <p:cNvPr id="7" name="Rectangle 6"/>
            <p:cNvSpPr/>
            <p:nvPr/>
          </p:nvSpPr>
          <p:spPr>
            <a:xfrm>
              <a:off x="334496" y="3629568"/>
              <a:ext cx="1316736" cy="32226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65603" y="945892"/>
              <a:ext cx="3704734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B050"/>
                  </a:solidFill>
                </a:rPr>
                <a:t>My Study Plan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3034" y="808586"/>
            <a:ext cx="3563332" cy="1008668"/>
            <a:chOff x="466509" y="173101"/>
            <a:chExt cx="3563332" cy="100866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66509" y="173101"/>
              <a:ext cx="3563332" cy="1008668"/>
            </a:xfrm>
            <a:prstGeom prst="wedgeRoundRectCallout">
              <a:avLst>
                <a:gd name="adj1" fmla="val -43419"/>
                <a:gd name="adj2" fmla="val 104378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53A1C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rgbClr val="4180FF"/>
                  </a:solidFill>
                </a:rPr>
                <a:t>  </a:t>
              </a:r>
              <a:r>
                <a:rPr lang="en-US" sz="3600" dirty="0" smtClean="0">
                  <a:solidFill>
                    <a:srgbClr val="53A1CD"/>
                  </a:solidFill>
                </a:rPr>
                <a:t>Click Menu</a:t>
              </a:r>
              <a:endParaRPr lang="en-US" sz="3600" dirty="0">
                <a:solidFill>
                  <a:srgbClr val="53A1CD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50596" y="433635"/>
              <a:ext cx="631596" cy="556181"/>
              <a:chOff x="2592373" y="443062"/>
              <a:chExt cx="631596" cy="55618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592373" y="443062"/>
                <a:ext cx="631596" cy="556181"/>
              </a:xfrm>
              <a:prstGeom prst="rect">
                <a:avLst/>
              </a:prstGeom>
              <a:solidFill>
                <a:srgbClr val="494F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696066" y="5844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697634" y="7368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89775" y="8892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7407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93562" y="1420724"/>
            <a:ext cx="6956875" cy="4016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Self-Assessment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sz="8000" i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Learning Needs</a:t>
            </a:r>
          </a:p>
        </p:txBody>
      </p:sp>
    </p:spTree>
    <p:extLst>
      <p:ext uri="{BB962C8B-B14F-4D97-AF65-F5344CB8AC3E}">
        <p14:creationId xmlns:p14="http://schemas.microsoft.com/office/powerpoint/2010/main" val="183473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30346" y="200718"/>
            <a:ext cx="5409692" cy="6456563"/>
            <a:chOff x="1867154" y="200718"/>
            <a:chExt cx="5409692" cy="6456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" b="3891"/>
            <a:stretch/>
          </p:blipFill>
          <p:spPr>
            <a:xfrm>
              <a:off x="1867154" y="200718"/>
              <a:ext cx="5409692" cy="645656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671463" y="219457"/>
              <a:ext cx="468172" cy="14630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817" y="197358"/>
            <a:ext cx="3855562" cy="735895"/>
            <a:chOff x="216817" y="197358"/>
            <a:chExt cx="3855562" cy="735895"/>
          </a:xfrm>
        </p:grpSpPr>
        <p:sp>
          <p:nvSpPr>
            <p:cNvPr id="8" name="Rectangle 7"/>
            <p:cNvSpPr/>
            <p:nvPr/>
          </p:nvSpPr>
          <p:spPr>
            <a:xfrm>
              <a:off x="3280528" y="480767"/>
              <a:ext cx="791851" cy="263952"/>
            </a:xfrm>
            <a:prstGeom prst="rect">
              <a:avLst/>
            </a:prstGeom>
            <a:noFill/>
            <a:ln w="57150">
              <a:solidFill>
                <a:srgbClr val="D81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216817" y="197358"/>
              <a:ext cx="2507532" cy="735895"/>
            </a:xfrm>
            <a:prstGeom prst="wedgeRoundRectCallout">
              <a:avLst>
                <a:gd name="adj1" fmla="val 69118"/>
                <a:gd name="adj2" fmla="val 4640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E618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ED3124"/>
                  </a:solidFill>
                </a:rPr>
                <a:t>Study Plan</a:t>
              </a:r>
              <a:endParaRPr lang="en-US" sz="3200" dirty="0">
                <a:solidFill>
                  <a:srgbClr val="ED3124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682" y="868835"/>
            <a:ext cx="6372519" cy="1676402"/>
            <a:chOff x="169682" y="868835"/>
            <a:chExt cx="6372519" cy="1676402"/>
          </a:xfrm>
        </p:grpSpPr>
        <p:sp>
          <p:nvSpPr>
            <p:cNvPr id="13" name="Rectangle 12"/>
            <p:cNvSpPr/>
            <p:nvPr/>
          </p:nvSpPr>
          <p:spPr>
            <a:xfrm>
              <a:off x="3555474" y="868835"/>
              <a:ext cx="2986727" cy="125219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169682" y="1292437"/>
              <a:ext cx="2752626" cy="1252800"/>
            </a:xfrm>
            <a:prstGeom prst="wedgeRoundRectCallout">
              <a:avLst>
                <a:gd name="adj1" fmla="val 69253"/>
                <a:gd name="adj2" fmla="val -33102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</a:rPr>
                <a:t>Current Plan Progress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3377" y="2388122"/>
            <a:ext cx="6900421" cy="1844513"/>
            <a:chOff x="273377" y="2388122"/>
            <a:chExt cx="6900421" cy="1844513"/>
          </a:xfrm>
        </p:grpSpPr>
        <p:sp>
          <p:nvSpPr>
            <p:cNvPr id="18" name="Rectangle 17"/>
            <p:cNvSpPr/>
            <p:nvPr/>
          </p:nvSpPr>
          <p:spPr>
            <a:xfrm>
              <a:off x="3264814" y="2388122"/>
              <a:ext cx="3908984" cy="1844513"/>
            </a:xfrm>
            <a:prstGeom prst="rect">
              <a:avLst/>
            </a:prstGeom>
            <a:noFill/>
            <a:ln w="57150">
              <a:solidFill>
                <a:srgbClr val="009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273377" y="3048482"/>
              <a:ext cx="2282856" cy="891921"/>
            </a:xfrm>
            <a:prstGeom prst="wedgeRoundRectCallout">
              <a:avLst>
                <a:gd name="adj1" fmla="val 79164"/>
                <a:gd name="adj2" fmla="val -38387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009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96FF"/>
                  </a:solidFill>
                </a:rPr>
                <a:t>Settings</a:t>
              </a:r>
              <a:endParaRPr lang="en-US" sz="3200" dirty="0">
                <a:solidFill>
                  <a:srgbClr val="0096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7241" y="4359895"/>
            <a:ext cx="5107757" cy="2182307"/>
            <a:chOff x="237241" y="4359895"/>
            <a:chExt cx="5107757" cy="2182307"/>
          </a:xfrm>
        </p:grpSpPr>
        <p:sp>
          <p:nvSpPr>
            <p:cNvPr id="22" name="Rectangle 21"/>
            <p:cNvSpPr/>
            <p:nvPr/>
          </p:nvSpPr>
          <p:spPr>
            <a:xfrm>
              <a:off x="3266386" y="4359895"/>
              <a:ext cx="2078612" cy="2182307"/>
            </a:xfrm>
            <a:prstGeom prst="rect">
              <a:avLst/>
            </a:prstGeom>
            <a:noFill/>
            <a:ln w="57150">
              <a:solidFill>
                <a:srgbClr val="D83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237241" y="4506012"/>
              <a:ext cx="2282856" cy="1725105"/>
            </a:xfrm>
            <a:prstGeom prst="wedgeRoundRectCallout">
              <a:avLst>
                <a:gd name="adj1" fmla="val 79164"/>
                <a:gd name="adj2" fmla="val -38387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D83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D83CFF"/>
                  </a:solidFill>
                </a:rPr>
                <a:t>Practice Target Progress</a:t>
              </a:r>
              <a:endParaRPr lang="en-US" sz="3200" dirty="0">
                <a:solidFill>
                  <a:srgbClr val="D83C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8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985" y="2270862"/>
            <a:ext cx="8622030" cy="2881884"/>
            <a:chOff x="260985" y="1988058"/>
            <a:chExt cx="8622030" cy="2881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5" y="1988058"/>
              <a:ext cx="8622030" cy="2881884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907731" y="2070202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4144" y="832771"/>
            <a:ext cx="8388471" cy="3656390"/>
            <a:chOff x="324144" y="832771"/>
            <a:chExt cx="8388471" cy="3656390"/>
          </a:xfrm>
        </p:grpSpPr>
        <p:sp>
          <p:nvSpPr>
            <p:cNvPr id="7" name="Rectangle 6"/>
            <p:cNvSpPr/>
            <p:nvPr/>
          </p:nvSpPr>
          <p:spPr>
            <a:xfrm>
              <a:off x="324144" y="4166896"/>
              <a:ext cx="1417811" cy="32226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23325" y="832771"/>
              <a:ext cx="4189290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B050"/>
                  </a:solidFill>
                </a:rPr>
                <a:t>Full </a:t>
              </a:r>
              <a:r>
                <a:rPr lang="en-US" sz="4000" smtClean="0">
                  <a:solidFill>
                    <a:srgbClr val="00B050"/>
                  </a:solidFill>
                </a:rPr>
                <a:t>Length Test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5894" y="728576"/>
            <a:ext cx="3563332" cy="1008668"/>
            <a:chOff x="466509" y="173101"/>
            <a:chExt cx="3563332" cy="100866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66509" y="173101"/>
              <a:ext cx="3563332" cy="1008668"/>
            </a:xfrm>
            <a:prstGeom prst="wedgeRoundRectCallout">
              <a:avLst>
                <a:gd name="adj1" fmla="val -44381"/>
                <a:gd name="adj2" fmla="val 111177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53A1C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rgbClr val="4180FF"/>
                  </a:solidFill>
                </a:rPr>
                <a:t>  </a:t>
              </a:r>
              <a:r>
                <a:rPr lang="en-US" sz="3600" dirty="0" smtClean="0">
                  <a:solidFill>
                    <a:srgbClr val="53A1CD"/>
                  </a:solidFill>
                </a:rPr>
                <a:t>Click Menu</a:t>
              </a:r>
              <a:endParaRPr lang="en-US" sz="3600" dirty="0">
                <a:solidFill>
                  <a:srgbClr val="53A1CD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50596" y="433635"/>
              <a:ext cx="631596" cy="556181"/>
              <a:chOff x="2592373" y="443062"/>
              <a:chExt cx="631596" cy="55618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592373" y="443062"/>
                <a:ext cx="631596" cy="556181"/>
              </a:xfrm>
              <a:prstGeom prst="rect">
                <a:avLst/>
              </a:prstGeom>
              <a:solidFill>
                <a:srgbClr val="494F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696066" y="5844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697634" y="7368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89775" y="8892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4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40" y="3582185"/>
            <a:ext cx="8702119" cy="3063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*Full-length test</a:t>
            </a:r>
          </a:p>
          <a:p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280 questions       7 blocks       40 questions each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*Spend 8 hours on test</a:t>
            </a:r>
          </a:p>
          <a:p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 hour per block       1 hour optional break time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*Cannot return to a completed block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*Answers &amp; explanations available only </a:t>
            </a:r>
            <a:r>
              <a:rPr lang="en-US" sz="2400" b="1" i="1" dirty="0" smtClean="0">
                <a:solidFill>
                  <a:schemeClr val="tx1"/>
                </a:solidFill>
              </a:rPr>
              <a:t>after</a:t>
            </a:r>
            <a:r>
              <a:rPr lang="en-US" sz="2400" dirty="0" smtClean="0">
                <a:solidFill>
                  <a:schemeClr val="tx1"/>
                </a:solidFill>
              </a:rPr>
              <a:t> entire test completed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*Step 1 Practice can only be taken once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8556" y="200320"/>
            <a:ext cx="7866888" cy="3093721"/>
            <a:chOff x="337174" y="228601"/>
            <a:chExt cx="7866888" cy="3093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8"/>
            <a:stretch/>
          </p:blipFill>
          <p:spPr>
            <a:xfrm>
              <a:off x="337174" y="228601"/>
              <a:ext cx="7866888" cy="309372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79830" y="288538"/>
              <a:ext cx="670661" cy="21108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4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0985" y="1884363"/>
            <a:ext cx="8622030" cy="2881884"/>
            <a:chOff x="260985" y="2223728"/>
            <a:chExt cx="8622030" cy="2881884"/>
          </a:xfrm>
        </p:grpSpPr>
        <p:grpSp>
          <p:nvGrpSpPr>
            <p:cNvPr id="5" name="Group 4"/>
            <p:cNvGrpSpPr/>
            <p:nvPr/>
          </p:nvGrpSpPr>
          <p:grpSpPr>
            <a:xfrm>
              <a:off x="260985" y="2223728"/>
              <a:ext cx="8622030" cy="2881884"/>
              <a:chOff x="260985" y="1988058"/>
              <a:chExt cx="8622030" cy="28818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85" y="1988058"/>
                <a:ext cx="8622030" cy="2881884"/>
              </a:xfrm>
              <a:prstGeom prst="rect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907731" y="2070202"/>
                <a:ext cx="731519" cy="20482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516957" y="4430598"/>
              <a:ext cx="1762812" cy="53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6147" y="527933"/>
            <a:ext cx="7944700" cy="3862953"/>
            <a:chOff x="326147" y="527933"/>
            <a:chExt cx="7944700" cy="3862953"/>
          </a:xfrm>
        </p:grpSpPr>
        <p:sp>
          <p:nvSpPr>
            <p:cNvPr id="16" name="Rectangle 15"/>
            <p:cNvSpPr/>
            <p:nvPr/>
          </p:nvSpPr>
          <p:spPr>
            <a:xfrm>
              <a:off x="4667913" y="527933"/>
              <a:ext cx="3602934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B050"/>
                  </a:solidFill>
                </a:rPr>
                <a:t>Study Center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6147" y="4068621"/>
              <a:ext cx="1276410" cy="32226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06252" y="4154865"/>
            <a:ext cx="6407986" cy="2255520"/>
            <a:chOff x="1706252" y="4154865"/>
            <a:chExt cx="6407986" cy="22555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42605"/>
            <a:stretch/>
          </p:blipFill>
          <p:spPr>
            <a:xfrm>
              <a:off x="3286316" y="4154865"/>
              <a:ext cx="4827922" cy="2255520"/>
            </a:xfrm>
            <a:prstGeom prst="rect">
              <a:avLst/>
            </a:prstGeom>
            <a:ln w="57150">
              <a:solidFill>
                <a:srgbClr val="D883FF"/>
              </a:solidFill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706252" y="4260916"/>
              <a:ext cx="1423448" cy="9428"/>
            </a:xfrm>
            <a:prstGeom prst="straightConnector1">
              <a:avLst/>
            </a:prstGeom>
            <a:ln w="127000">
              <a:solidFill>
                <a:srgbClr val="D83C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21614" y="442826"/>
            <a:ext cx="3563332" cy="1008668"/>
            <a:chOff x="466509" y="173101"/>
            <a:chExt cx="3563332" cy="1008668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466509" y="173101"/>
              <a:ext cx="3563332" cy="1008668"/>
            </a:xfrm>
            <a:prstGeom prst="wedgeRoundRectCallout">
              <a:avLst>
                <a:gd name="adj1" fmla="val -44381"/>
                <a:gd name="adj2" fmla="val 111177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53A1C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rgbClr val="4180FF"/>
                  </a:solidFill>
                </a:rPr>
                <a:t>  </a:t>
              </a:r>
              <a:r>
                <a:rPr lang="en-US" sz="3600" dirty="0" smtClean="0">
                  <a:solidFill>
                    <a:srgbClr val="53A1CD"/>
                  </a:solidFill>
                </a:rPr>
                <a:t>Click Menu</a:t>
              </a:r>
              <a:endParaRPr lang="en-US" sz="3600" dirty="0">
                <a:solidFill>
                  <a:srgbClr val="53A1CD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50596" y="433635"/>
              <a:ext cx="631596" cy="556181"/>
              <a:chOff x="2592373" y="443062"/>
              <a:chExt cx="631596" cy="55618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592373" y="443062"/>
                <a:ext cx="631596" cy="556181"/>
              </a:xfrm>
              <a:prstGeom prst="rect">
                <a:avLst/>
              </a:prstGeom>
              <a:solidFill>
                <a:srgbClr val="494F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696066" y="5844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697634" y="7368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689775" y="8892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85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3257" y="1490756"/>
            <a:ext cx="7817485" cy="5069497"/>
            <a:chOff x="663257" y="1490756"/>
            <a:chExt cx="7817485" cy="5069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9"/>
            <a:stretch/>
          </p:blipFill>
          <p:spPr>
            <a:xfrm>
              <a:off x="663257" y="1490756"/>
              <a:ext cx="7817485" cy="506949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474376" y="1585404"/>
              <a:ext cx="717517" cy="21511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997724" y="342813"/>
            <a:ext cx="3148552" cy="87050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B050"/>
                </a:solidFill>
              </a:rPr>
              <a:t>Flash Cards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8318" y="1565485"/>
            <a:ext cx="8627364" cy="5027930"/>
            <a:chOff x="258318" y="915035"/>
            <a:chExt cx="8627364" cy="50279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18" y="915035"/>
              <a:ext cx="8627364" cy="502793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929678" y="1031444"/>
              <a:ext cx="782725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067951" y="323960"/>
            <a:ext cx="3008098" cy="87050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Lectures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0985" y="2091751"/>
            <a:ext cx="8622030" cy="2881884"/>
            <a:chOff x="260985" y="1988058"/>
            <a:chExt cx="8622030" cy="2881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5" y="1988058"/>
              <a:ext cx="8622030" cy="2881884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516956" y="4223208"/>
              <a:ext cx="1772240" cy="51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07731" y="2070202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6501" y="631037"/>
            <a:ext cx="7815097" cy="4324746"/>
            <a:chOff x="336501" y="631037"/>
            <a:chExt cx="7815097" cy="4324746"/>
          </a:xfrm>
        </p:grpSpPr>
        <p:sp>
          <p:nvSpPr>
            <p:cNvPr id="18" name="Rectangle 17"/>
            <p:cNvSpPr/>
            <p:nvPr/>
          </p:nvSpPr>
          <p:spPr>
            <a:xfrm>
              <a:off x="336501" y="4590853"/>
              <a:ext cx="1266058" cy="36493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78602" y="631037"/>
              <a:ext cx="3272996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B050"/>
                  </a:solidFill>
                </a:rPr>
                <a:t>My Reports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1093" y="3885728"/>
            <a:ext cx="6514864" cy="2286000"/>
            <a:chOff x="1791093" y="3885728"/>
            <a:chExt cx="6514864" cy="2286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" t="2972" r="15731" b="2490"/>
            <a:stretch/>
          </p:blipFill>
          <p:spPr>
            <a:xfrm>
              <a:off x="3459637" y="3885728"/>
              <a:ext cx="4846320" cy="2286000"/>
            </a:xfrm>
            <a:prstGeom prst="rect">
              <a:avLst/>
            </a:prstGeom>
            <a:ln w="76200">
              <a:solidFill>
                <a:srgbClr val="D883FF"/>
              </a:solidFill>
            </a:ln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1791093" y="4769962"/>
              <a:ext cx="1423448" cy="9428"/>
            </a:xfrm>
            <a:prstGeom prst="straightConnector1">
              <a:avLst/>
            </a:prstGeom>
            <a:ln w="127000">
              <a:solidFill>
                <a:srgbClr val="D83C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41604" y="534266"/>
            <a:ext cx="3563332" cy="1008668"/>
            <a:chOff x="466509" y="173101"/>
            <a:chExt cx="3563332" cy="1008668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466509" y="173101"/>
              <a:ext cx="3563332" cy="1008668"/>
            </a:xfrm>
            <a:prstGeom prst="wedgeRoundRectCallout">
              <a:avLst>
                <a:gd name="adj1" fmla="val -44381"/>
                <a:gd name="adj2" fmla="val 111177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53A1C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rgbClr val="4180FF"/>
                  </a:solidFill>
                </a:rPr>
                <a:t>  </a:t>
              </a:r>
              <a:r>
                <a:rPr lang="en-US" sz="3600" dirty="0" smtClean="0">
                  <a:solidFill>
                    <a:srgbClr val="53A1CD"/>
                  </a:solidFill>
                </a:rPr>
                <a:t>Click Menu</a:t>
              </a:r>
              <a:endParaRPr lang="en-US" sz="3600" dirty="0">
                <a:solidFill>
                  <a:srgbClr val="53A1CD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50596" y="433635"/>
              <a:ext cx="631596" cy="556181"/>
              <a:chOff x="2592373" y="443062"/>
              <a:chExt cx="631596" cy="55618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592373" y="443062"/>
                <a:ext cx="631596" cy="556181"/>
              </a:xfrm>
              <a:prstGeom prst="rect">
                <a:avLst/>
              </a:prstGeom>
              <a:solidFill>
                <a:srgbClr val="494F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696066" y="5844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697634" y="7368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689775" y="889264"/>
                <a:ext cx="433633" cy="0"/>
              </a:xfrm>
              <a:prstGeom prst="line">
                <a:avLst/>
              </a:prstGeom>
              <a:ln w="57150">
                <a:solidFill>
                  <a:srgbClr val="53A1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82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6496" y="1632339"/>
            <a:ext cx="7811008" cy="4932552"/>
            <a:chOff x="666496" y="1632339"/>
            <a:chExt cx="7811008" cy="49325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0"/>
            <a:stretch/>
          </p:blipFill>
          <p:spPr>
            <a:xfrm>
              <a:off x="666496" y="1632339"/>
              <a:ext cx="7811008" cy="493255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327117" y="1730760"/>
              <a:ext cx="713948" cy="20173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399880" y="314532"/>
            <a:ext cx="6344239" cy="87050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B050"/>
                </a:solidFill>
              </a:rPr>
              <a:t>Quiz Performance </a:t>
            </a:r>
            <a:r>
              <a:rPr lang="en-US" sz="4000" dirty="0" smtClean="0">
                <a:solidFill>
                  <a:srgbClr val="00B050"/>
                </a:solidFill>
              </a:rPr>
              <a:t>Reports</a:t>
            </a:r>
            <a:endParaRPr lang="en-US" sz="4000" dirty="0">
              <a:solidFill>
                <a:srgbClr val="00B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2591" y="2083324"/>
            <a:ext cx="5494258" cy="4449451"/>
            <a:chOff x="642591" y="2083324"/>
            <a:chExt cx="5494258" cy="4449451"/>
          </a:xfrm>
        </p:grpSpPr>
        <p:sp>
          <p:nvSpPr>
            <p:cNvPr id="12" name="Rectangle 11"/>
            <p:cNvSpPr/>
            <p:nvPr/>
          </p:nvSpPr>
          <p:spPr>
            <a:xfrm>
              <a:off x="642591" y="2837468"/>
              <a:ext cx="5494258" cy="3695307"/>
            </a:xfrm>
            <a:prstGeom prst="rect">
              <a:avLst/>
            </a:prstGeom>
            <a:noFill/>
            <a:ln w="57150">
              <a:solidFill>
                <a:srgbClr val="009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2158737" y="2083324"/>
              <a:ext cx="1951347" cy="627670"/>
            </a:xfrm>
            <a:prstGeom prst="wedgeRoundRectCallout">
              <a:avLst>
                <a:gd name="adj1" fmla="val 67321"/>
                <a:gd name="adj2" fmla="val 64520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009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96FF"/>
                  </a:solidFill>
                </a:rPr>
                <a:t>Summary</a:t>
              </a:r>
              <a:endParaRPr lang="en-US" sz="3200" dirty="0">
                <a:solidFill>
                  <a:srgbClr val="009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0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9880" y="314532"/>
            <a:ext cx="6344239" cy="87050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B050"/>
                </a:solidFill>
              </a:rPr>
              <a:t>Quiz Performance </a:t>
            </a:r>
            <a:r>
              <a:rPr lang="en-US" sz="4000" dirty="0" smtClean="0">
                <a:solidFill>
                  <a:srgbClr val="00B050"/>
                </a:solidFill>
              </a:rPr>
              <a:t>Reports</a:t>
            </a:r>
            <a:endParaRPr lang="en-US" sz="4000" dirty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496" y="1604059"/>
            <a:ext cx="7811008" cy="4932552"/>
            <a:chOff x="666496" y="1604059"/>
            <a:chExt cx="7811008" cy="4932552"/>
          </a:xfrm>
        </p:grpSpPr>
        <p:grpSp>
          <p:nvGrpSpPr>
            <p:cNvPr id="5" name="Group 4"/>
            <p:cNvGrpSpPr/>
            <p:nvPr/>
          </p:nvGrpSpPr>
          <p:grpSpPr>
            <a:xfrm>
              <a:off x="666496" y="1604059"/>
              <a:ext cx="7811008" cy="4932552"/>
              <a:chOff x="666496" y="1604059"/>
              <a:chExt cx="7811008" cy="493255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20"/>
              <a:stretch/>
            </p:blipFill>
            <p:spPr>
              <a:xfrm>
                <a:off x="666496" y="1604059"/>
                <a:ext cx="7811008" cy="4932552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298837" y="1655346"/>
                <a:ext cx="713948" cy="20173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347273" y="3271100"/>
              <a:ext cx="1545996" cy="1044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50970" y="1958417"/>
            <a:ext cx="5703213" cy="2971801"/>
            <a:chOff x="2450970" y="1958417"/>
            <a:chExt cx="5703213" cy="2971801"/>
          </a:xfrm>
        </p:grpSpPr>
        <p:sp>
          <p:nvSpPr>
            <p:cNvPr id="19" name="Rectangle 18"/>
            <p:cNvSpPr/>
            <p:nvPr/>
          </p:nvSpPr>
          <p:spPr>
            <a:xfrm>
              <a:off x="6070860" y="1958417"/>
              <a:ext cx="2083323" cy="2971801"/>
            </a:xfrm>
            <a:prstGeom prst="rect">
              <a:avLst/>
            </a:prstGeom>
            <a:noFill/>
            <a:ln w="57150">
              <a:solidFill>
                <a:srgbClr val="D83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2450970" y="2196446"/>
              <a:ext cx="3205112" cy="1345676"/>
            </a:xfrm>
            <a:prstGeom prst="wedgeRoundRectCallout">
              <a:avLst>
                <a:gd name="adj1" fmla="val 61279"/>
                <a:gd name="adj2" fmla="val 12681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D83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D83CFF"/>
                  </a:solidFill>
                </a:rPr>
                <a:t>Select for Specific Reports</a:t>
              </a:r>
              <a:endParaRPr lang="en-US" sz="3200" dirty="0">
                <a:solidFill>
                  <a:srgbClr val="D83C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8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6651" y="1727608"/>
            <a:ext cx="7870698" cy="4792605"/>
            <a:chOff x="636651" y="1765315"/>
            <a:chExt cx="7870698" cy="47926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3"/>
            <a:stretch/>
          </p:blipFill>
          <p:spPr>
            <a:xfrm>
              <a:off x="636651" y="1765315"/>
              <a:ext cx="7870698" cy="479260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503663" y="1840639"/>
              <a:ext cx="754218" cy="20497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85940" y="408801"/>
            <a:ext cx="5375635" cy="6067413"/>
            <a:chOff x="2985940" y="408801"/>
            <a:chExt cx="5375635" cy="6067413"/>
          </a:xfrm>
        </p:grpSpPr>
        <p:sp>
          <p:nvSpPr>
            <p:cNvPr id="6" name="Rectangle 5"/>
            <p:cNvSpPr/>
            <p:nvPr/>
          </p:nvSpPr>
          <p:spPr>
            <a:xfrm>
              <a:off x="2985940" y="408801"/>
              <a:ext cx="3172120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B050"/>
                  </a:solidFill>
                </a:rPr>
                <a:t>Skill Report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01178" y="2392050"/>
              <a:ext cx="2460397" cy="4084164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79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4"/>
          <p:cNvSpPr>
            <a:spLocks noChangeArrowheads="1"/>
          </p:cNvSpPr>
          <p:nvPr/>
        </p:nvSpPr>
        <p:spPr bwMode="auto">
          <a:xfrm>
            <a:off x="468630" y="2063002"/>
            <a:ext cx="820674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Due to time constraints, please look at them later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How to access: </a:t>
            </a:r>
            <a:r>
              <a:rPr lang="en-US" sz="28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Full-text is available through PubMed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D883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sz="28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o to PubMed through the libraries home page: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TTUHSC.edu</a:t>
            </a:r>
            <a:r>
              <a:rPr lang="en-US" sz="2800" dirty="0" smtClean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/libraries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D883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Enter the </a:t>
            </a:r>
            <a:r>
              <a:rPr lang="en-US" sz="2800" b="1" dirty="0">
                <a:solidFill>
                  <a:srgbClr val="D883FF"/>
                </a:solidFill>
                <a:latin typeface="Calibri" charset="0"/>
                <a:ea typeface="Calibri" charset="0"/>
                <a:cs typeface="Calibri" charset="0"/>
              </a:rPr>
              <a:t>PMID: </a:t>
            </a:r>
            <a:r>
              <a:rPr lang="en-US" sz="2800" b="1" dirty="0" smtClean="0">
                <a:solidFill>
                  <a:srgbClr val="D883FF"/>
                </a:solidFill>
                <a:latin typeface="Calibri" charset="0"/>
                <a:ea typeface="Calibri" charset="0"/>
                <a:cs typeface="Calibri" charset="0"/>
              </a:rPr>
              <a:t>27500163</a:t>
            </a:r>
            <a:endParaRPr lang="en-US" sz="2800" dirty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8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lick the article title, click the link to the full-text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51622" y="354853"/>
            <a:ext cx="6040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Research Articles About Step 1</a:t>
            </a:r>
            <a:endParaRPr lang="en-US" sz="36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1480" y="1227343"/>
            <a:ext cx="8263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I will be highlighting the data in a moment</a:t>
            </a:r>
            <a:endParaRPr lang="en-US" sz="3600" dirty="0" smtClean="0">
              <a:solidFill>
                <a:srgbClr val="D21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99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714" y="2141965"/>
            <a:ext cx="8640572" cy="3893820"/>
            <a:chOff x="336500" y="1482090"/>
            <a:chExt cx="8640572" cy="38938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00" y="1482090"/>
              <a:ext cx="8640572" cy="389382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988199" y="1602029"/>
              <a:ext cx="782725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5171" y="597337"/>
            <a:ext cx="6726025" cy="5087026"/>
            <a:chOff x="2135171" y="597337"/>
            <a:chExt cx="6726025" cy="5087026"/>
          </a:xfrm>
        </p:grpSpPr>
        <p:sp>
          <p:nvSpPr>
            <p:cNvPr id="6" name="Rectangle 5"/>
            <p:cNvSpPr/>
            <p:nvPr/>
          </p:nvSpPr>
          <p:spPr>
            <a:xfrm>
              <a:off x="2135171" y="597337"/>
              <a:ext cx="4873658" cy="95808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B050"/>
                  </a:solidFill>
                </a:rPr>
                <a:t>Proficiency </a:t>
              </a:r>
              <a:r>
                <a:rPr lang="en-US" sz="4000" dirty="0" smtClean="0">
                  <a:solidFill>
                    <a:srgbClr val="00B050"/>
                  </a:solidFill>
                </a:rPr>
                <a:t>Report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44238" y="2590012"/>
              <a:ext cx="2516958" cy="3094351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4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900309"/>
            <a:ext cx="7715250" cy="2395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Take some time to  explore </a:t>
            </a:r>
            <a:r>
              <a:rPr lang="en-US" sz="6600" i="1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USMLE Easy!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29080" y="3806540"/>
            <a:ext cx="8085840" cy="20945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i="1" dirty="0" smtClean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Note: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We will go over First Consult after the exploration time period! </a:t>
            </a:r>
          </a:p>
        </p:txBody>
      </p:sp>
    </p:spTree>
    <p:extLst>
      <p:ext uri="{BB962C8B-B14F-4D97-AF65-F5344CB8AC3E}">
        <p14:creationId xmlns:p14="http://schemas.microsoft.com/office/powerpoint/2010/main" val="212978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2023900"/>
            <a:ext cx="7715250" cy="281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questions do you have?</a:t>
            </a:r>
            <a:endParaRPr lang="en-US" sz="8000" i="1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9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93562" y="2169809"/>
            <a:ext cx="6956875" cy="2631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Medicine</a:t>
            </a:r>
          </a:p>
        </p:txBody>
      </p:sp>
    </p:spTree>
    <p:extLst>
      <p:ext uri="{BB962C8B-B14F-4D97-AF65-F5344CB8AC3E}">
        <p14:creationId xmlns:p14="http://schemas.microsoft.com/office/powerpoint/2010/main" val="22730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0144" y="441960"/>
            <a:ext cx="8363712" cy="597408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5133" y="918241"/>
            <a:ext cx="6214533" cy="1661077"/>
            <a:chOff x="855133" y="918241"/>
            <a:chExt cx="6214533" cy="1661077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855133" y="918241"/>
              <a:ext cx="384386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6000" dirty="0">
                  <a:solidFill>
                    <a:srgbClr val="009933"/>
                  </a:solidFill>
                </a:rPr>
                <a:t>Clinical</a:t>
              </a:r>
              <a:r>
                <a:rPr lang="en-US" sz="6000" dirty="0">
                  <a:solidFill>
                    <a:srgbClr val="005288"/>
                  </a:solidFill>
                </a:rPr>
                <a:t> </a:t>
              </a:r>
              <a:r>
                <a:rPr lang="en-US" sz="6000" dirty="0" smtClean="0">
                  <a:solidFill>
                    <a:srgbClr val="FF6600"/>
                  </a:solidFill>
                </a:rPr>
                <a:t>Key</a:t>
              </a:r>
              <a:endParaRPr lang="en-US" sz="6000" dirty="0">
                <a:solidFill>
                  <a:srgbClr val="FF66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48443" y="2117653"/>
              <a:ext cx="5621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srgbClr val="009933"/>
                  </a:solidFill>
                </a:rPr>
                <a:t>* </a:t>
              </a:r>
              <a:r>
                <a:rPr lang="en-US" sz="2400" dirty="0" smtClean="0">
                  <a:solidFill>
                    <a:srgbClr val="009933"/>
                  </a:solidFill>
                </a:rPr>
                <a:t>content from books, journals, and videos</a:t>
              </a:r>
              <a:endParaRPr lang="en-US" sz="2400" dirty="0">
                <a:solidFill>
                  <a:srgbClr val="FF6600"/>
                </a:solidFill>
              </a:endParaRPr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95552" y="4086035"/>
            <a:ext cx="5784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006699"/>
                </a:solidFill>
              </a:rPr>
              <a:t>*point of care decision support tool within Clinical Key</a:t>
            </a:r>
            <a:endParaRPr lang="en-US" sz="2000" dirty="0">
              <a:solidFill>
                <a:srgbClr val="006699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02129" y="4694683"/>
            <a:ext cx="49832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006699"/>
                </a:solidFill>
              </a:rPr>
              <a:t>* main source of information is from the      </a:t>
            </a:r>
          </a:p>
          <a:p>
            <a:pPr defTabSz="457200"/>
            <a:r>
              <a:rPr lang="en-US" sz="2000" dirty="0">
                <a:solidFill>
                  <a:srgbClr val="006699"/>
                </a:solidFill>
              </a:rPr>
              <a:t> </a:t>
            </a:r>
            <a:r>
              <a:rPr lang="en-US" sz="2000" dirty="0" smtClean="0">
                <a:solidFill>
                  <a:srgbClr val="006699"/>
                </a:solidFill>
              </a:rPr>
              <a:t>  evidence based organization:</a:t>
            </a:r>
          </a:p>
          <a:p>
            <a:pPr defTabSz="457200"/>
            <a:r>
              <a:rPr lang="en-US" sz="2000" dirty="0" smtClean="0">
                <a:solidFill>
                  <a:srgbClr val="006699"/>
                </a:solidFill>
              </a:rPr>
              <a:t>   </a:t>
            </a:r>
            <a:r>
              <a:rPr lang="en-US" sz="2000" i="1" dirty="0" smtClean="0">
                <a:solidFill>
                  <a:srgbClr val="006699"/>
                </a:solidFill>
              </a:rPr>
              <a:t>The Cochrane Collaboration </a:t>
            </a:r>
            <a:r>
              <a:rPr lang="en-US" sz="2000" dirty="0" smtClean="0">
                <a:solidFill>
                  <a:srgbClr val="006699"/>
                </a:solidFill>
              </a:rPr>
              <a:t>where possible</a:t>
            </a:r>
            <a:endParaRPr lang="en-US" sz="2000" dirty="0">
              <a:solidFill>
                <a:srgbClr val="006699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25804" y="3166611"/>
            <a:ext cx="2810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US" sz="4000" dirty="0" smtClean="0">
                <a:solidFill>
                  <a:srgbClr val="006699"/>
                </a:solidFill>
              </a:rPr>
              <a:t>First</a:t>
            </a:r>
            <a:r>
              <a:rPr lang="en-US" sz="4000" dirty="0" smtClean="0">
                <a:solidFill>
                  <a:srgbClr val="FF6600"/>
                </a:solidFill>
              </a:rPr>
              <a:t> Consult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7" y="170129"/>
            <a:ext cx="4925822" cy="631291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5638800" y="368299"/>
            <a:ext cx="2971800" cy="598021"/>
          </a:xfrm>
          <a:prstGeom prst="wedgeRoundRectCallout">
            <a:avLst>
              <a:gd name="adj1" fmla="val -72099"/>
              <a:gd name="adj2" fmla="val -21567"/>
              <a:gd name="adj3" fmla="val 16667"/>
            </a:avLst>
          </a:prstGeom>
          <a:solidFill>
            <a:schemeClr val="bg1"/>
          </a:solidFill>
          <a:ln w="57150">
            <a:solidFill>
              <a:srgbClr val="D21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www.ttuhsc.edu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/libraries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34153" y="2099462"/>
            <a:ext cx="6464229" cy="3035808"/>
            <a:chOff x="2234153" y="2099462"/>
            <a:chExt cx="6464229" cy="3035808"/>
          </a:xfrm>
        </p:grpSpPr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2234153" y="3429000"/>
              <a:ext cx="612742" cy="51140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41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350">
                <a:solidFill>
                  <a:srgbClr val="000000"/>
                </a:solidFill>
                <a:latin typeface="Arial" charset="0"/>
                <a:cs typeface="ＭＳ Ｐゴシック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79618" y="2099462"/>
              <a:ext cx="2918764" cy="3035808"/>
              <a:chOff x="5779618" y="2099462"/>
              <a:chExt cx="2918764" cy="30358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779618" y="2099462"/>
                <a:ext cx="2918764" cy="3035808"/>
                <a:chOff x="5779618" y="2099462"/>
                <a:chExt cx="2918764" cy="3035808"/>
              </a:xfrm>
            </p:grpSpPr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5779618" y="2099462"/>
                  <a:ext cx="2918764" cy="3035808"/>
                </a:xfrm>
                <a:prstGeom prst="rect">
                  <a:avLst/>
                </a:prstGeom>
                <a:solidFill>
                  <a:srgbClr val="FFFFFF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lang="en-US" altLang="en-US" sz="2100">
                    <a:solidFill>
                      <a:srgbClr val="000000"/>
                    </a:solidFill>
                    <a:latin typeface="Verdana" charset="0"/>
                    <a:cs typeface="ＭＳ Ｐゴシック" charset="0"/>
                  </a:endParaRPr>
                </a:p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endParaRPr lang="en-US" altLang="en-US" sz="1350">
                    <a:solidFill>
                      <a:srgbClr val="FFFFFF"/>
                    </a:solidFill>
                    <a:latin typeface="Verdana" charset="0"/>
                    <a:cs typeface="ＭＳ Ｐゴシック" charset="0"/>
                  </a:endParaRPr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2502" y="3136770"/>
                  <a:ext cx="1676400" cy="1656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bg1">
                      <a:lumMod val="65000"/>
                    </a:schemeClr>
                  </a:solidFill>
                </a:ln>
              </p:spPr>
            </p:pic>
          </p:grp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6634104" y="2410551"/>
                <a:ext cx="1209791" cy="4577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Verdana" charset="0"/>
                    <a:cs typeface="ＭＳ Ｐゴシック" charset="0"/>
                  </a:rPr>
                  <a:t>Click</a:t>
                </a:r>
                <a:endParaRPr lang="en-US" altLang="en-US" dirty="0">
                  <a:solidFill>
                    <a:srgbClr val="000000"/>
                  </a:solidFill>
                  <a:latin typeface="Verdana" charset="0"/>
                  <a:cs typeface="ＭＳ Ｐゴシック" charset="0"/>
                </a:endParaRPr>
              </a:p>
            </p:txBody>
          </p:sp>
        </p:grp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 rot="5400000" flipV="1">
              <a:off x="4414007" y="2044720"/>
              <a:ext cx="315985" cy="3268311"/>
            </a:xfrm>
            <a:prstGeom prst="upArrow">
              <a:avLst>
                <a:gd name="adj1" fmla="val 50370"/>
                <a:gd name="adj2" fmla="val 98947"/>
              </a:avLst>
            </a:prstGeom>
            <a:gradFill flip="none" rotWithShape="1">
              <a:gsLst>
                <a:gs pos="50000">
                  <a:schemeClr val="bg1">
                    <a:lumMod val="0"/>
                    <a:lumOff val="100000"/>
                  </a:schemeClr>
                </a:gs>
                <a:gs pos="0">
                  <a:srgbClr val="4180FF"/>
                </a:gs>
                <a:gs pos="100000">
                  <a:srgbClr val="4180FF"/>
                </a:gs>
              </a:gsLst>
              <a:lin ang="16200000" scaled="1"/>
              <a:tileRect/>
            </a:gradFill>
            <a:ln w="38100">
              <a:solidFill>
                <a:srgbClr val="418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350">
                <a:solidFill>
                  <a:srgbClr val="000000"/>
                </a:solidFill>
                <a:latin typeface="Arial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4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6" y="404050"/>
            <a:ext cx="8364347" cy="6049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" y="3237230"/>
            <a:ext cx="1464818" cy="3133598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3377608" y="4411980"/>
            <a:ext cx="4269062" cy="971550"/>
          </a:xfrm>
          <a:prstGeom prst="wedgeRoundRectCallout">
            <a:avLst>
              <a:gd name="adj1" fmla="val -71335"/>
              <a:gd name="adj2" fmla="val 45277"/>
              <a:gd name="adj3" fmla="val 16667"/>
            </a:avLst>
          </a:prstGeom>
          <a:solidFill>
            <a:sysClr val="window" lastClr="FFFFFF"/>
          </a:solidFill>
          <a:ln w="762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  <a:spcAft>
                <a:spcPts val="600"/>
              </a:spcAft>
              <a:defRPr/>
            </a:pPr>
            <a:r>
              <a:rPr lang="en-US" sz="3200" kern="0" dirty="0" smtClean="0">
                <a:solidFill>
                  <a:srgbClr val="265C7E"/>
                </a:solidFill>
                <a:latin typeface="Arial" charset="0"/>
                <a:ea typeface="ＭＳ Ｐゴシック" charset="0"/>
                <a:cs typeface="ＭＳ Ｐゴシック" charset="0"/>
              </a:rPr>
              <a:t>Select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kern="0" dirty="0" smtClean="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sz="3200" kern="0" dirty="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Consult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4401" y="1120140"/>
            <a:ext cx="2263139" cy="1219458"/>
            <a:chOff x="914401" y="1120140"/>
            <a:chExt cx="2263139" cy="1219458"/>
          </a:xfrm>
        </p:grpSpPr>
        <p:sp>
          <p:nvSpPr>
            <p:cNvPr id="5" name="Rounded Rectangular Callout 4"/>
            <p:cNvSpPr>
              <a:spLocks noChangeArrowheads="1"/>
            </p:cNvSpPr>
            <p:nvPr/>
          </p:nvSpPr>
          <p:spPr bwMode="auto">
            <a:xfrm>
              <a:off x="914401" y="1120140"/>
              <a:ext cx="2263139" cy="1219458"/>
            </a:xfrm>
            <a:prstGeom prst="wedgeRoundRectCallout">
              <a:avLst>
                <a:gd name="adj1" fmla="val 27637"/>
                <a:gd name="adj2" fmla="val 89692"/>
                <a:gd name="adj3" fmla="val 16667"/>
              </a:avLst>
            </a:prstGeom>
            <a:solidFill>
              <a:sysClr val="window" lastClr="FFFFFF"/>
            </a:solidFill>
            <a:ln w="762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en-US" sz="4000" kern="0" dirty="0" smtClean="0">
                  <a:solidFill>
                    <a:srgbClr val="33A72D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endParaRPr lang="en-US" sz="4000" kern="0" dirty="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85850" y="1405890"/>
              <a:ext cx="1828800" cy="674370"/>
              <a:chOff x="1085850" y="1405890"/>
              <a:chExt cx="1828800" cy="674370"/>
            </a:xfrm>
          </p:grpSpPr>
          <p:sp>
            <p:nvSpPr>
              <p:cNvPr id="6" name="Rectangle 5"/>
              <p:cNvSpPr/>
              <p:nvPr/>
            </p:nvSpPr>
            <p:spPr>
              <a:xfrm rot="16200000">
                <a:off x="2360295" y="1503045"/>
                <a:ext cx="525780" cy="582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0432FF"/>
                    </a:solidFill>
                    <a:latin typeface="Helvetica Light" charset="0"/>
                    <a:ea typeface="Helvetica Light" charset="0"/>
                    <a:cs typeface="Helvetica Light" charset="0"/>
                  </a:rPr>
                  <a:t>&lt;</a:t>
                </a:r>
                <a:endParaRPr lang="en-US" sz="4000" dirty="0">
                  <a:solidFill>
                    <a:srgbClr val="0432FF"/>
                  </a:solidFill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85850" y="1405890"/>
                <a:ext cx="1360170" cy="67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rgbClr val="00B050"/>
                    </a:solidFill>
                  </a:rPr>
                  <a:t>Click</a:t>
                </a:r>
                <a:endParaRPr lang="en-US" sz="4800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7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3" y="348805"/>
            <a:ext cx="8394954" cy="6160389"/>
          </a:xfrm>
          <a:prstGeom prst="rect">
            <a:avLst/>
          </a:prstGeom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534458" y="1531620"/>
            <a:ext cx="4414732" cy="994411"/>
          </a:xfrm>
          <a:prstGeom prst="wedgeRoundRectCallout">
            <a:avLst>
              <a:gd name="adj1" fmla="val 13348"/>
              <a:gd name="adj2" fmla="val 79278"/>
              <a:gd name="adj3" fmla="val 16667"/>
            </a:avLst>
          </a:prstGeom>
          <a:solidFill>
            <a:schemeClr val="bg1"/>
          </a:solidFill>
          <a:ln w="76200">
            <a:solidFill>
              <a:srgbClr val="494F53"/>
            </a:solidFill>
            <a:round/>
            <a:headEnd/>
            <a:tailEnd/>
          </a:ln>
        </p:spPr>
        <p:txBody>
          <a:bodyPr/>
          <a:lstStyle/>
          <a:p>
            <a:pPr algn="ctr" defTabSz="45720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00B050"/>
                </a:solidFill>
                <a:ea typeface="ＭＳ Ｐゴシック" charset="0"/>
                <a:cs typeface="ＭＳ Ｐゴシック" charset="0"/>
              </a:rPr>
              <a:t>Start entering </a:t>
            </a:r>
            <a:r>
              <a:rPr lang="en-US" sz="3600" dirty="0" err="1" smtClean="0">
                <a:solidFill>
                  <a:srgbClr val="00B050"/>
                </a:solidFill>
                <a:ea typeface="ＭＳ Ｐゴシック" charset="0"/>
                <a:cs typeface="ＭＳ Ｐゴシック" charset="0"/>
              </a:rPr>
              <a:t>myo</a:t>
            </a:r>
            <a:endParaRPr lang="en-US" sz="600" dirty="0" smtClean="0">
              <a:solidFill>
                <a:srgbClr val="00B05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703070" y="4270375"/>
            <a:ext cx="6869430" cy="987425"/>
          </a:xfrm>
          <a:prstGeom prst="wedgeRoundRectCallout">
            <a:avLst>
              <a:gd name="adj1" fmla="val -25266"/>
              <a:gd name="adj2" fmla="val -129247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dirty="0" smtClean="0">
                <a:latin typeface="+mj-lt"/>
                <a:ea typeface="ＭＳ Ｐゴシック" charset="0"/>
                <a:cs typeface="ＭＳ Ｐゴシック" charset="0"/>
              </a:rPr>
              <a:t>Select</a:t>
            </a:r>
            <a:r>
              <a:rPr lang="en-US" sz="4400" dirty="0" smtClean="0">
                <a:solidFill>
                  <a:srgbClr val="FF8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4400" dirty="0" smtClean="0">
                <a:latin typeface="+mj-lt"/>
                <a:ea typeface="ＭＳ Ｐゴシック" charset="0"/>
                <a:cs typeface="ＭＳ Ｐゴシック" charset="0"/>
              </a:rPr>
              <a:t>myocardial infarction</a:t>
            </a:r>
            <a:endParaRPr lang="en-US" sz="4400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3" y="343535"/>
            <a:ext cx="8377174" cy="61709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1648" y="2983230"/>
            <a:ext cx="6717983" cy="1142999"/>
            <a:chOff x="1843087" y="2983230"/>
            <a:chExt cx="6717983" cy="1142999"/>
          </a:xfrm>
        </p:grpSpPr>
        <p:sp>
          <p:nvSpPr>
            <p:cNvPr id="5" name="Rounded Rectangular Callout 4"/>
            <p:cNvSpPr>
              <a:spLocks noChangeArrowheads="1"/>
            </p:cNvSpPr>
            <p:nvPr/>
          </p:nvSpPr>
          <p:spPr bwMode="auto">
            <a:xfrm>
              <a:off x="1843087" y="2983230"/>
              <a:ext cx="6717983" cy="1142999"/>
            </a:xfrm>
            <a:prstGeom prst="wedgeRoundRectCallout">
              <a:avLst>
                <a:gd name="adj1" fmla="val -33116"/>
                <a:gd name="adj2" fmla="val 98393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3600" dirty="0">
                <a:solidFill>
                  <a:srgbClr val="0F789C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75974" y="3188970"/>
              <a:ext cx="625221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36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Click </a:t>
              </a:r>
              <a:r>
                <a:rPr lang="en-US" sz="3600" dirty="0">
                  <a:solidFill>
                    <a:srgbClr val="0F789C"/>
                  </a:solidFill>
                  <a:ea typeface="ＭＳ Ｐゴシック" charset="0"/>
                  <a:cs typeface="ＭＳ Ｐゴシック" charset="0"/>
                </a:rPr>
                <a:t>acute myocardial infarction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2984"/>
            <a:ext cx="6051296" cy="6352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7260" y="1171880"/>
            <a:ext cx="948690" cy="5411800"/>
          </a:xfrm>
          <a:prstGeom prst="rect">
            <a:avLst/>
          </a:prstGeom>
          <a:noFill/>
          <a:ln w="53975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2651941" y="5232284"/>
            <a:ext cx="5943419" cy="1060450"/>
          </a:xfrm>
          <a:prstGeom prst="wedgeRoundRectCallout">
            <a:avLst>
              <a:gd name="adj1" fmla="val -61857"/>
              <a:gd name="adj2" fmla="val 22808"/>
              <a:gd name="adj3" fmla="val 16667"/>
            </a:avLst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defTabSz="457200" fontAlgn="base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rgbClr val="00B050"/>
                </a:solidFill>
                <a:ea typeface="ＭＳ Ｐゴシック" charset="0"/>
                <a:cs typeface="ＭＳ Ｐゴシック" charset="0"/>
              </a:rPr>
              <a:t>Click</a:t>
            </a:r>
            <a:r>
              <a:rPr lang="en-US" sz="4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smtClean="0">
                <a:solidFill>
                  <a:srgbClr val="434343"/>
                </a:solidFill>
                <a:ea typeface="ＭＳ Ｐゴシック" charset="0"/>
                <a:cs typeface="ＭＳ Ｐゴシック" charset="0"/>
              </a:rPr>
              <a:t>Clinical presentation</a:t>
            </a:r>
            <a:endParaRPr lang="en-US" sz="4000" dirty="0">
              <a:solidFill>
                <a:srgbClr val="434343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2000250" y="1095255"/>
            <a:ext cx="2331720" cy="84784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4"/>
          <p:cNvSpPr>
            <a:spLocks noChangeArrowheads="1"/>
          </p:cNvSpPr>
          <p:nvPr/>
        </p:nvSpPr>
        <p:spPr bwMode="auto">
          <a:xfrm>
            <a:off x="647866" y="1365772"/>
            <a:ext cx="78482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Bonasso</a:t>
            </a: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P, </a:t>
            </a:r>
            <a:r>
              <a:rPr lang="en-US" sz="24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Lucke-Wold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B 3rd, Reed Z, </a:t>
            </a:r>
            <a:r>
              <a:rPr lang="en-US" sz="24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Bozek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J, Cottrell S. </a:t>
            </a:r>
            <a:r>
              <a:rPr lang="en-US" sz="2400" i="1" dirty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Investigating the Impact of Preparation Strategies on USMLE Step 1 Performance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4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MedEdPublish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. 2015;4(1). </a:t>
            </a:r>
            <a:r>
              <a:rPr lang="en-US" sz="24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pii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: 5. </a:t>
            </a:r>
            <a:r>
              <a:rPr lang="en-US" sz="2400" b="1" dirty="0">
                <a:solidFill>
                  <a:srgbClr val="D883FF"/>
                </a:solidFill>
                <a:latin typeface="Calibri" charset="0"/>
                <a:ea typeface="Calibri" charset="0"/>
                <a:cs typeface="Calibri" charset="0"/>
              </a:rPr>
              <a:t>PubMed</a:t>
            </a:r>
            <a:r>
              <a:rPr lang="en-US" sz="2400" b="1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>
                <a:solidFill>
                  <a:srgbClr val="D883FF"/>
                </a:solidFill>
                <a:latin typeface="Calibri" charset="0"/>
                <a:ea typeface="Calibri" charset="0"/>
                <a:cs typeface="Calibri" charset="0"/>
              </a:rPr>
              <a:t>PMID: 27500163</a:t>
            </a:r>
            <a:r>
              <a:rPr lang="en-US" sz="24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; PubMed Central PMCID: PMC4975378. </a:t>
            </a:r>
            <a:endParaRPr lang="en-US" sz="24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51369" y="389143"/>
            <a:ext cx="4241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from </a:t>
            </a:r>
            <a:r>
              <a:rPr lang="en-US" sz="4000" i="1" u="sng" dirty="0" err="1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Bonasso</a:t>
            </a:r>
            <a:endParaRPr lang="en-US" sz="4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35568" y="3298054"/>
            <a:ext cx="7472863" cy="14342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800" b="0" i="1" u="sng" strike="noStrike" cap="none" normalizeH="0" baseline="0" dirty="0" smtClean="0">
                <a:ln>
                  <a:noFill/>
                </a:ln>
                <a:solidFill>
                  <a:srgbClr val="D21C00"/>
                </a:solidFill>
                <a:effectLst/>
                <a:latin typeface="Calibri" charset="0"/>
                <a:ea typeface="Calibri" charset="0"/>
                <a:cs typeface="Calibri" charset="0"/>
              </a:rPr>
              <a:t>Interactive study options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D21C00"/>
                </a:solidFill>
                <a:effectLst/>
                <a:latin typeface="Calibri" charset="0"/>
                <a:ea typeface="Calibri" charset="0"/>
                <a:cs typeface="Calibri" charset="0"/>
              </a:rPr>
              <a:t>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 (such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 as the USMLE World Question Bank)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 offer the best choice to improve USMLE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Step 1 scores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rgbClr val="4180FF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4180FF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5568" y="5071864"/>
            <a:ext cx="7472863" cy="1206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Timing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of when the exam was taken was not associated with significant differences 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in scores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rgbClr val="4180FF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4180FF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6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3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46" y="247523"/>
            <a:ext cx="5227828" cy="6362954"/>
          </a:xfrm>
          <a:prstGeom prst="rect">
            <a:avLst/>
          </a:prstGeom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313690" y="390319"/>
            <a:ext cx="2922634" cy="1427051"/>
          </a:xfrm>
          <a:prstGeom prst="wedgeRoundRectCallout">
            <a:avLst>
              <a:gd name="adj1" fmla="val 83031"/>
              <a:gd name="adj2" fmla="val -29114"/>
              <a:gd name="adj3" fmla="val 166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32CC00"/>
                </a:solidFill>
                <a:ea typeface="ＭＳ Ｐゴシック" charset="0"/>
                <a:cs typeface="ＭＳ Ｐゴシック" charset="0"/>
              </a:rPr>
              <a:t>Clinical presentation</a:t>
            </a:r>
            <a:endParaRPr lang="en-US" sz="3600" dirty="0">
              <a:solidFill>
                <a:srgbClr val="434343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271780" y="2560320"/>
            <a:ext cx="2922634" cy="1920239"/>
          </a:xfrm>
          <a:prstGeom prst="wedgeRoundRectCallout">
            <a:avLst>
              <a:gd name="adj1" fmla="val 99066"/>
              <a:gd name="adj2" fmla="val 22121"/>
              <a:gd name="adj3" fmla="val 166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32CC00"/>
                </a:solidFill>
                <a:ea typeface="ＭＳ Ｐゴシック" charset="0"/>
                <a:cs typeface="ＭＳ Ｐゴシック" charset="0"/>
              </a:rPr>
              <a:t>Other physical </a:t>
            </a:r>
            <a:r>
              <a:rPr lang="en-US" sz="3600" smtClean="0">
                <a:solidFill>
                  <a:srgbClr val="32CC00"/>
                </a:solidFill>
                <a:ea typeface="ＭＳ Ｐゴシック" charset="0"/>
                <a:cs typeface="ＭＳ Ｐゴシック" charset="0"/>
              </a:rPr>
              <a:t>exam factors</a:t>
            </a:r>
            <a:endParaRPr lang="en-US" sz="3600" dirty="0">
              <a:solidFill>
                <a:srgbClr val="434343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275590" y="5164661"/>
            <a:ext cx="2922634" cy="1407589"/>
          </a:xfrm>
          <a:prstGeom prst="wedgeRoundRectCallout">
            <a:avLst>
              <a:gd name="adj1" fmla="val 100239"/>
              <a:gd name="adj2" fmla="val 12597"/>
              <a:gd name="adj3" fmla="val 166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32CC00"/>
                </a:solidFill>
                <a:ea typeface="ＭＳ Ｐゴシック" charset="0"/>
                <a:cs typeface="ＭＳ Ｐゴシック" charset="0"/>
              </a:rPr>
              <a:t>Diagnostic testing</a:t>
            </a:r>
            <a:endParaRPr lang="en-US" sz="3600" dirty="0">
              <a:solidFill>
                <a:srgbClr val="434343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2023900"/>
            <a:ext cx="7715250" cy="281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questions do you have?</a:t>
            </a:r>
            <a:endParaRPr lang="en-US" sz="8000" i="1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0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2733350"/>
            <a:ext cx="7715250" cy="11817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Life </a:t>
            </a:r>
            <a:r>
              <a:rPr lang="en-US" sz="8000" i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Long Learning</a:t>
            </a:r>
            <a:endParaRPr lang="en-US" sz="8000" i="1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0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973" y="2530058"/>
            <a:ext cx="7580054" cy="1797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70000"/>
              </a:lnSpc>
              <a:defRPr/>
            </a:pPr>
            <a:r>
              <a:rPr lang="en-US" sz="7000" i="1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LibGuides</a:t>
            </a:r>
            <a:r>
              <a:rPr lang="en-US" sz="70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 Tutorials</a:t>
            </a:r>
            <a:endParaRPr lang="en-US" sz="70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66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19" y="272542"/>
            <a:ext cx="4925822" cy="631291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624467" y="245327"/>
            <a:ext cx="5107259" cy="758283"/>
          </a:xfrm>
          <a:prstGeom prst="wedgeRoundRectCallout">
            <a:avLst>
              <a:gd name="adj1" fmla="val 50070"/>
              <a:gd name="adj2" fmla="val -8514"/>
              <a:gd name="adj3" fmla="val 16667"/>
            </a:avLst>
          </a:prstGeom>
          <a:solidFill>
            <a:schemeClr val="bg1"/>
          </a:solidFill>
          <a:ln w="57150">
            <a:solidFill>
              <a:srgbClr val="C411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www.ttuhsc.edu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/libraries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232" y="1505416"/>
            <a:ext cx="4605456" cy="1717288"/>
            <a:chOff x="312232" y="1505416"/>
            <a:chExt cx="4605456" cy="1717288"/>
          </a:xfrm>
        </p:grpSpPr>
        <p:sp>
          <p:nvSpPr>
            <p:cNvPr id="3" name="Rounded Rectangular Callout 2"/>
            <p:cNvSpPr/>
            <p:nvPr/>
          </p:nvSpPr>
          <p:spPr bwMode="auto">
            <a:xfrm>
              <a:off x="312232" y="1505416"/>
              <a:ext cx="3166947" cy="1717288"/>
            </a:xfrm>
            <a:prstGeom prst="wedgeRoundRectCallout">
              <a:avLst>
                <a:gd name="adj1" fmla="val 60098"/>
                <a:gd name="adj2" fmla="val -25329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009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smtClean="0">
                  <a:solidFill>
                    <a:srgbClr val="0080FF"/>
                  </a:solidFill>
                  <a:latin typeface="Calibri" charset="0"/>
                  <a:ea typeface="Calibri" charset="0"/>
                  <a:cs typeface="Calibri" charset="0"/>
                </a:rPr>
                <a:t>Click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err="1" smtClean="0">
                  <a:solidFill>
                    <a:srgbClr val="0080FF"/>
                  </a:solidFill>
                  <a:latin typeface="Calibri" charset="0"/>
                  <a:ea typeface="Calibri" charset="0"/>
                  <a:cs typeface="Calibri" charset="0"/>
                </a:rPr>
                <a:t>LibGuides</a:t>
              </a:r>
              <a:endParaRPr lang="en-US" sz="4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969834" y="1828800"/>
              <a:ext cx="947854" cy="223024"/>
            </a:xfrm>
            <a:prstGeom prst="rect">
              <a:avLst/>
            </a:prstGeom>
            <a:noFill/>
            <a:ln w="57150" cap="flat" cmpd="sng" algn="ctr">
              <a:solidFill>
                <a:srgbClr val="009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eneva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2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6" y="251460"/>
            <a:ext cx="4560570" cy="63550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084108" y="2404783"/>
            <a:ext cx="3692339" cy="1459006"/>
          </a:xfrm>
          <a:prstGeom prst="wedgeRoundRectCallout">
            <a:avLst>
              <a:gd name="adj1" fmla="val -74829"/>
              <a:gd name="adj2" fmla="val -19281"/>
              <a:gd name="adj3" fmla="val 16667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4800" dirty="0" smtClean="0">
                <a:solidFill>
                  <a:srgbClr val="C00000"/>
                </a:solidFill>
              </a:rPr>
              <a:t>Tutorials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7" y="245328"/>
            <a:ext cx="75438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22" y="2341769"/>
            <a:ext cx="5339334" cy="4283202"/>
          </a:xfrm>
          <a:prstGeom prst="rect">
            <a:avLst/>
          </a:prstGeom>
          <a:ln w="28575">
            <a:solidFill>
              <a:srgbClr val="70A1EB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01081" y="3429000"/>
            <a:ext cx="3033134" cy="1734015"/>
            <a:chOff x="3055433" y="2561992"/>
            <a:chExt cx="3033134" cy="1734015"/>
          </a:xfrm>
        </p:grpSpPr>
        <p:sp>
          <p:nvSpPr>
            <p:cNvPr id="8" name="Rectangle 7"/>
            <p:cNvSpPr/>
            <p:nvPr/>
          </p:nvSpPr>
          <p:spPr bwMode="auto">
            <a:xfrm>
              <a:off x="3055433" y="2561992"/>
              <a:ext cx="3033134" cy="173401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337AB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eneva" pitchFamily="-111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61731" y="2824045"/>
              <a:ext cx="2620537" cy="13381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NOTE: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337AB7"/>
                  </a:solidFill>
                  <a:latin typeface="Calibri" charset="0"/>
                  <a:ea typeface="Calibri" charset="0"/>
                  <a:cs typeface="Calibri" charset="0"/>
                </a:rPr>
                <a:t>Searching PubMed: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337AB7"/>
                  </a:solidFill>
                  <a:latin typeface="Calibri" charset="0"/>
                  <a:ea typeface="Calibri" charset="0"/>
                  <a:cs typeface="Calibri" charset="0"/>
                </a:rPr>
                <a:t>Medicine Focus</a:t>
              </a:r>
              <a:endParaRPr lang="en-US" sz="2400" i="1" dirty="0">
                <a:solidFill>
                  <a:srgbClr val="337AB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2023900"/>
            <a:ext cx="7715250" cy="281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i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questions do you have?</a:t>
            </a:r>
            <a:endParaRPr lang="en-US" sz="8000" i="1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10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991" y="196232"/>
            <a:ext cx="8618018" cy="6465536"/>
          </a:xfrm>
          <a:prstGeom prst="rect">
            <a:avLst/>
          </a:prstGeom>
          <a:solidFill>
            <a:schemeClr val="bg1"/>
          </a:solidFill>
          <a:ln w="44450" cmpd="dbl">
            <a:solidFill>
              <a:srgbClr val="41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4180FF"/>
                </a:solidFill>
                <a:latin typeface="+mj-lt"/>
              </a:rPr>
              <a:t>   Please</a:t>
            </a:r>
            <a:r>
              <a:rPr lang="mr-IN" sz="4400" dirty="0" smtClean="0">
                <a:solidFill>
                  <a:srgbClr val="4180FF"/>
                </a:solidFill>
                <a:latin typeface="+mj-lt"/>
              </a:rPr>
              <a:t>…</a:t>
            </a:r>
            <a:endParaRPr lang="en-US" sz="4400" dirty="0" smtClean="0">
              <a:solidFill>
                <a:srgbClr val="4180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4180FF"/>
                </a:solidFill>
                <a:latin typeface="+mj-lt"/>
              </a:rPr>
              <a:t>	 fill out the evaluation at</a:t>
            </a:r>
          </a:p>
          <a:p>
            <a:endParaRPr lang="en-US" sz="4400" dirty="0" smtClean="0">
              <a:solidFill>
                <a:srgbClr val="4180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4180FF"/>
                </a:solidFill>
                <a:latin typeface="+mj-lt"/>
              </a:rPr>
              <a:t>	 http://tinyurl.com/ttuhsc17</a:t>
            </a:r>
          </a:p>
          <a:p>
            <a:endParaRPr lang="en-US" sz="4400" dirty="0">
              <a:solidFill>
                <a:srgbClr val="4180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4180FF"/>
                </a:solidFill>
                <a:latin typeface="+mj-lt"/>
              </a:rPr>
              <a:t>   </a:t>
            </a:r>
            <a:r>
              <a:rPr lang="en-US" sz="4400" i="1" dirty="0" smtClean="0">
                <a:solidFill>
                  <a:srgbClr val="4180FF"/>
                </a:solidFill>
                <a:latin typeface="+mj-lt"/>
              </a:rPr>
              <a:t>Thank-you</a:t>
            </a:r>
            <a:r>
              <a:rPr lang="mr-IN" sz="4400" i="1" dirty="0" smtClean="0">
                <a:solidFill>
                  <a:srgbClr val="4180FF"/>
                </a:solidFill>
                <a:latin typeface="+mj-lt"/>
              </a:rPr>
              <a:t>…</a:t>
            </a:r>
            <a:endParaRPr lang="en-US" sz="4400" i="1" dirty="0" smtClean="0">
              <a:solidFill>
                <a:srgbClr val="4180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4180FF"/>
                </a:solidFill>
                <a:latin typeface="+mj-lt"/>
              </a:rPr>
              <a:t>	 we appreciate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14636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973" y="2530058"/>
            <a:ext cx="7580054" cy="1797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70000"/>
              </a:lnSpc>
              <a:defRPr/>
            </a:pPr>
            <a:r>
              <a:rPr lang="en-US" sz="96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The End</a:t>
            </a:r>
            <a:endParaRPr lang="en-US" sz="96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89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4"/>
          <p:cNvSpPr>
            <a:spLocks noChangeArrowheads="1"/>
          </p:cNvSpPr>
          <p:nvPr/>
        </p:nvSpPr>
        <p:spPr bwMode="auto">
          <a:xfrm>
            <a:off x="399787" y="1216631"/>
            <a:ext cx="8344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Kumar 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AD, Shah MK, </a:t>
            </a:r>
            <a:r>
              <a:rPr lang="en-US" sz="20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Maley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JH, </a:t>
            </a:r>
            <a:r>
              <a:rPr lang="en-US" sz="20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Evron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J, </a:t>
            </a:r>
            <a:r>
              <a:rPr lang="en-US" sz="20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Gyftopoulos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A, Miller C. </a:t>
            </a:r>
            <a:r>
              <a:rPr lang="en-US" sz="2000" i="1" dirty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Preparing to take the USMLE Step 1: a survey on medical students' self-reported study habits.</a:t>
            </a:r>
            <a:r>
              <a:rPr lang="en-US" sz="2000" dirty="0">
                <a:solidFill>
                  <a:srgbClr val="D21C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Postgraduate Medical Journal. 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2015 May;91(1075):257-61. </a:t>
            </a:r>
            <a:r>
              <a:rPr lang="en-US" sz="2000" dirty="0" err="1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doi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: 10.1136/postgradmedj-2014-133081. </a:t>
            </a:r>
            <a:endParaRPr lang="en-US" sz="2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D883FF"/>
                </a:solidFill>
                <a:latin typeface="Calibri" charset="0"/>
                <a:ea typeface="Calibri" charset="0"/>
                <a:cs typeface="Calibri" charset="0"/>
              </a:rPr>
              <a:t>PubMed </a:t>
            </a:r>
            <a:r>
              <a:rPr lang="en-US" sz="2000" b="1" dirty="0">
                <a:solidFill>
                  <a:srgbClr val="D883FF"/>
                </a:solidFill>
                <a:latin typeface="Calibri" charset="0"/>
                <a:ea typeface="Calibri" charset="0"/>
                <a:cs typeface="Calibri" charset="0"/>
              </a:rPr>
              <a:t>PMID: 25910497</a:t>
            </a:r>
            <a:r>
              <a:rPr lang="en-US" sz="2000" dirty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2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328" y="352640"/>
            <a:ext cx="4095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from Kumar</a:t>
            </a:r>
            <a:endParaRPr lang="en-US" sz="4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1616" y="5172933"/>
            <a:ext cx="8160768" cy="10204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kumimoji="0" lang="en-US" sz="2800" b="0" strike="noStrike" cap="none" normalizeH="0" baseline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tudying</a:t>
            </a:r>
            <a:r>
              <a:rPr kumimoji="0" lang="en-US" sz="2800" b="0" strike="noStrike" cap="none" normalizeH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 more than 11 hours per day did not significantly yield higher scores (mean 10.6 hours)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91616" y="3954120"/>
            <a:ext cx="8160768" cy="9195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kumimoji="0" lang="en-US" sz="2800" b="0" strike="noStrike" cap="none" normalizeH="0" baseline="0" dirty="0" smtClean="0">
                <a:ln>
                  <a:noFill/>
                </a:ln>
                <a:solidFill>
                  <a:srgbClr val="00A642"/>
                </a:solidFill>
                <a:effectLst/>
                <a:latin typeface="Calibri" charset="0"/>
                <a:ea typeface="Calibri" charset="0"/>
                <a:cs typeface="Calibri" charset="0"/>
              </a:rPr>
              <a:t>tudying 8-11 hours per day yielded higher scores versus study fewer hours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616" y="2969230"/>
            <a:ext cx="8160768" cy="9195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475 3</a:t>
            </a:r>
            <a:r>
              <a:rPr lang="en-US" sz="2400" baseline="300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US" sz="2400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 year medical students at Tulane 2009-2011 who had taken the exam in the last 3 months; 256 responses</a:t>
            </a:r>
            <a:endParaRPr kumimoji="0" lang="en-US" sz="2400" b="0" strike="noStrike" cap="none" normalizeH="0" baseline="0" dirty="0" smtClean="0">
              <a:ln>
                <a:noFill/>
              </a:ln>
              <a:solidFill>
                <a:srgbClr val="4180FF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985" y="1733535"/>
            <a:ext cx="8622030" cy="2881884"/>
            <a:chOff x="260985" y="1988058"/>
            <a:chExt cx="8622030" cy="2881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5" y="1988058"/>
              <a:ext cx="8622030" cy="2881884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907731" y="2070202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50449" y="5052768"/>
            <a:ext cx="7843101" cy="148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Option to become a student reviewer to test new and upcoming on McGraw-Hill products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1703" y="379559"/>
            <a:ext cx="6082664" cy="2350520"/>
            <a:chOff x="341703" y="379559"/>
            <a:chExt cx="6082664" cy="2350520"/>
          </a:xfrm>
        </p:grpSpPr>
        <p:sp>
          <p:nvSpPr>
            <p:cNvPr id="4" name="Rectangle 3"/>
            <p:cNvSpPr/>
            <p:nvPr/>
          </p:nvSpPr>
          <p:spPr>
            <a:xfrm>
              <a:off x="341703" y="2466731"/>
              <a:ext cx="1316736" cy="26334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19633" y="379559"/>
              <a:ext cx="3704734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B050"/>
                  </a:solidFill>
                </a:rPr>
                <a:t>Course Stream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3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985" y="1808949"/>
            <a:ext cx="8622030" cy="2881884"/>
            <a:chOff x="260985" y="1988058"/>
            <a:chExt cx="8622030" cy="2881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5" y="1988058"/>
              <a:ext cx="8622030" cy="2881884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907731" y="2070202"/>
              <a:ext cx="731519" cy="2048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928540" y="5213022"/>
            <a:ext cx="7286919" cy="1216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Assignments made by an instructor.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5353" y="455933"/>
            <a:ext cx="5889904" cy="3274729"/>
            <a:chOff x="355353" y="455933"/>
            <a:chExt cx="5889904" cy="3274729"/>
          </a:xfrm>
        </p:grpSpPr>
        <p:sp>
          <p:nvSpPr>
            <p:cNvPr id="4" name="Rectangle 3"/>
            <p:cNvSpPr/>
            <p:nvPr/>
          </p:nvSpPr>
          <p:spPr>
            <a:xfrm>
              <a:off x="355353" y="3421934"/>
              <a:ext cx="1266057" cy="3087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8742" y="455933"/>
              <a:ext cx="3346515" cy="8705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B050"/>
                  </a:solidFill>
                </a:rPr>
                <a:t>Assignments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3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1616" y="1620441"/>
            <a:ext cx="7726554" cy="14542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The mean Step 1 score was higher in those who reported spending less than or = to 20 days  </a:t>
            </a:r>
            <a:r>
              <a:rPr lang="en-US" sz="2800" dirty="0" smtClean="0">
                <a:solidFill>
                  <a:srgbClr val="9A68FF"/>
                </a:solidFill>
                <a:latin typeface="Calibri" charset="0"/>
                <a:ea typeface="Calibri" charset="0"/>
                <a:cs typeface="Times New Roman" charset="0"/>
              </a:rPr>
              <a:t>versus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 those who spent </a:t>
            </a:r>
            <a:r>
              <a:rPr lang="en-US" sz="2800" i="1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more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 than </a:t>
            </a:r>
            <a:r>
              <a:rPr lang="en-US" sz="12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40 days</a:t>
            </a: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14046" y="533561"/>
            <a:ext cx="7115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from </a:t>
            </a:r>
            <a:r>
              <a:rPr lang="en-US" sz="4000" i="1" u="sng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Kumar continued</a:t>
            </a:r>
            <a:endParaRPr lang="en-US" sz="4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616" y="4949675"/>
            <a:ext cx="8160768" cy="14416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There was no significant difference in score for those who reported spending less than 20 days compared with those who spent 21-40 days</a:t>
            </a: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1616" y="3315879"/>
            <a:ext cx="8160768" cy="14416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Similarly, the mean Step 1 score was higher in those who spent 21-40 days compared to those who spent more than 40 days</a:t>
            </a: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93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0800" cmpd="thickThin">
            <a:solidFill>
              <a:srgbClr val="4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1616" y="1903247"/>
            <a:ext cx="8160768" cy="10473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the 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greater the number of practice questions the  higher the Step 1 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scores</a:t>
            </a: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14046" y="533561"/>
            <a:ext cx="7115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u="sng" dirty="0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Data from </a:t>
            </a:r>
            <a:r>
              <a:rPr lang="en-US" sz="4000" i="1" u="sng" smtClean="0">
                <a:solidFill>
                  <a:srgbClr val="4180FF"/>
                </a:solidFill>
                <a:latin typeface="Calibri" charset="0"/>
                <a:ea typeface="Calibri" charset="0"/>
                <a:cs typeface="Calibri" charset="0"/>
              </a:rPr>
              <a:t>Kumar continued</a:t>
            </a:r>
            <a:endParaRPr lang="en-US" sz="4000" dirty="0" smtClean="0">
              <a:solidFill>
                <a:srgbClr val="41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616" y="3341800"/>
            <a:ext cx="8160768" cy="1064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i="1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But, 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a greater 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portion of </a:t>
            </a:r>
            <a:r>
              <a:rPr lang="en-US" sz="2800" b="1" i="1" dirty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total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 study time on practice questions did </a:t>
            </a:r>
            <a:r>
              <a:rPr lang="en-US" sz="2800" b="1" i="1" dirty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not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 have significantly higher </a:t>
            </a: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Times New Roman" charset="0"/>
              </a:rPr>
              <a:t>scores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9026" y="4908824"/>
            <a:ext cx="8160768" cy="10630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Study </a:t>
            </a:r>
            <a:r>
              <a:rPr lang="en-US" sz="2800" dirty="0">
                <a:solidFill>
                  <a:srgbClr val="00A642"/>
                </a:solidFill>
                <a:latin typeface="Calibri" charset="0"/>
                <a:ea typeface="Calibri" charset="0"/>
                <a:cs typeface="Calibri" charset="0"/>
              </a:rPr>
              <a:t>offers two explanations for this apparent contradiction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rgbClr val="00A64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1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1054</Words>
  <Application>Microsoft Macintosh PowerPoint</Application>
  <PresentationFormat>On-screen Show (4:3)</PresentationFormat>
  <Paragraphs>229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71</vt:i4>
      </vt:variant>
    </vt:vector>
  </HeadingPairs>
  <TitlesOfParts>
    <vt:vector size="92" baseType="lpstr">
      <vt:lpstr>Calibri</vt:lpstr>
      <vt:lpstr>Calibri Light</vt:lpstr>
      <vt:lpstr>Capitals</vt:lpstr>
      <vt:lpstr>Courier New</vt:lpstr>
      <vt:lpstr>Geneva</vt:lpstr>
      <vt:lpstr>Helvetica Light</vt:lpstr>
      <vt:lpstr>Helvetica Neue</vt:lpstr>
      <vt:lpstr>Mangal</vt:lpstr>
      <vt:lpstr>ＭＳ Ｐゴシック</vt:lpstr>
      <vt:lpstr>Times</vt:lpstr>
      <vt:lpstr>Times New Roman</vt:lpstr>
      <vt:lpstr>Verdana</vt:lpstr>
      <vt:lpstr>Arial</vt:lpstr>
      <vt:lpstr>3_Office Theme</vt:lpstr>
      <vt:lpstr>Blank Presentation</vt:lpstr>
      <vt:lpstr>2_Office Theme</vt:lpstr>
      <vt:lpstr>6_Office Theme</vt:lpstr>
      <vt:lpstr>4_Office Theme</vt:lpstr>
      <vt:lpstr>1_Blank Presentation</vt:lpstr>
      <vt:lpstr>2_Blank Presentation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213</cp:revision>
  <dcterms:created xsi:type="dcterms:W3CDTF">2017-02-27T19:11:44Z</dcterms:created>
  <dcterms:modified xsi:type="dcterms:W3CDTF">2017-03-08T04:29:18Z</dcterms:modified>
</cp:coreProperties>
</file>