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871" r:id="rId3"/>
    <p:sldMasterId id="2147484395" r:id="rId4"/>
  </p:sldMasterIdLst>
  <p:notesMasterIdLst>
    <p:notesMasterId r:id="rId12"/>
  </p:notesMasterIdLst>
  <p:handoutMasterIdLst>
    <p:handoutMasterId r:id="rId13"/>
  </p:handoutMasterIdLst>
  <p:sldIdLst>
    <p:sldId id="1357" r:id="rId5"/>
    <p:sldId id="1844" r:id="rId6"/>
    <p:sldId id="954" r:id="rId7"/>
    <p:sldId id="1874" r:id="rId8"/>
    <p:sldId id="1875" r:id="rId9"/>
    <p:sldId id="1873" r:id="rId10"/>
    <p:sldId id="187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6699"/>
    <a:srgbClr val="004080"/>
    <a:srgbClr val="666666"/>
    <a:srgbClr val="999999"/>
    <a:srgbClr val="6699CC"/>
    <a:srgbClr val="0080FF"/>
    <a:srgbClr val="333333"/>
    <a:srgbClr val="CC0000"/>
    <a:srgbClr val="33CC33"/>
    <a:srgbClr val="66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9508" autoAdjust="0"/>
  </p:normalViewPr>
  <p:slideViewPr>
    <p:cSldViewPr showGuides="1">
      <p:cViewPr>
        <p:scale>
          <a:sx n="120" d="100"/>
          <a:sy n="120" d="100"/>
        </p:scale>
        <p:origin x="-80" y="-1656"/>
      </p:cViewPr>
      <p:guideLst>
        <p:guide orient="horz" pos="2160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14" d="100"/>
        <a:sy n="214" d="100"/>
      </p:scale>
      <p:origin x="0" y="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ED770C8-658D-1E41-9786-996009258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42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40BFE6-9480-C345-94B5-90C8D3FCD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63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7C35891-AB82-D348-8B3B-995D5A87FB4C}" type="slidenum">
              <a:rPr lang="en-US" sz="1200">
                <a:solidFill>
                  <a:srgbClr val="000000"/>
                </a:solidFill>
              </a:rPr>
              <a:pPr/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EC6486D-146D-5545-92DC-6BB7DBD9677A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EC6486D-146D-5545-92DC-6BB7DBD9677A}" type="slidenum">
              <a:rPr lang="en-US" sz="1200">
                <a:solidFill>
                  <a:prstClr val="black"/>
                </a:solidFill>
              </a:rPr>
              <a:pPr/>
              <a:t>4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EC6486D-146D-5545-92DC-6BB7DBD9677A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EC6486D-146D-5545-92DC-6BB7DBD9677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352C9-8D28-8E4A-B06B-4A949F7BD951}" type="slidenum">
              <a:rPr lang="en-US">
                <a:latin typeface="Times" charset="0"/>
                <a:ea typeface="ＭＳ Ｐゴシック" charset="-128"/>
                <a:cs typeface="ＭＳ Ｐゴシック" charset="-128"/>
              </a:rPr>
              <a:pPr/>
              <a:t>7</a:t>
            </a:fld>
            <a:endParaRPr lang="en-US" dirty="0"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EDBC2-11BF-F045-8F35-33236C85B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97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964E4-18A7-9143-B1B0-EB183B272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0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FCC8E-31B1-404C-B045-492D83333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83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BFF64-0115-744A-8402-B99499E42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7929D91-171B-FA4B-B7DD-03DBA32EAEC5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FA00902-F0B8-8845-84D6-CCA26301A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63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FAFE159-1AB7-594C-B022-9C361DB3FC78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5F63563-E6BE-6C40-ABF0-02FBDF158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9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2554F05-E964-714F-A65F-8BAB04BD6872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8A3B818-5F6B-5148-A1FE-95158343E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46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E3C6CA2-FBD6-2747-A5A6-907FF5308D6A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5BAA2-B233-AA44-B4DF-9B7716D01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53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CF22B4EE-627C-C84B-9709-B5A2FEC1ACB3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343522A-E4B3-C141-9D61-8EAFEEDF2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48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18EBBDD-53B2-1948-B2DD-24C71E00C325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E49A1003-30EC-3045-BD17-3EF2CA6D3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A2485E7-BD47-9D45-8DB0-4788B9C5C325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30C601C-B30F-A24A-9522-D0BD039BE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6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DAFA0-B7B4-9845-90CF-37C69E3D6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934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2A54F1D-FCDD-4A44-A10B-C1C88467534E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2FD5ACD-EFFB-B44F-8329-AE83392A8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062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CCF8E34-BDCB-874B-A530-6A5F13538006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DFC8846-B3F5-9447-BBE8-AAAA6424E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60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10BFAE83-9825-0246-82DF-A7BC5DFB8E38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3B7E4E5-293D-9E4F-B1FE-3C497ADD8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03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55FB2CE-FD52-8041-A924-721C5263A338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6B67E29-2543-2B41-8893-C63CF96F2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626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EDBC2-11BF-F045-8F35-33236C85B6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76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DAFA0-B7B4-9845-90CF-37C69E3D61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2383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1AB4F-1409-3947-8556-A1360234D8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5488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7F0F-BAE7-8F43-BD02-DE15A8981B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9518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EB244-017D-1F4F-B22A-1A19753185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3683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CAC67-9E4B-9C43-BAFD-AFD3C24409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51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1AB4F-1409-3947-8556-A1360234D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465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6F7CF-D3CD-7D41-940E-FEE1E955FA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0263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51FBE-2CEE-DB4B-B01E-39C5AD45D9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357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624E1-14F8-9F48-8B53-937D85E0A2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067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964E4-18A7-9143-B1B0-EB183B2723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9489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FCC8E-31B1-404C-B045-492D833339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25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7F0F-BAE7-8F43-BD02-DE15A8981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7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EB244-017D-1F4F-B22A-1A1975318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6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CAC67-9E4B-9C43-BAFD-AFD3C2440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2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6F7CF-D3CD-7D41-940E-FEE1E955F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4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51FBE-2CEE-DB4B-B01E-39C5AD45D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3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624E1-14F8-9F48-8B53-937D85E0A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8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9A94812-0C5B-C246-B40D-859A59B5D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9" r:id="rId1"/>
    <p:sldLayoutId id="2147484360" r:id="rId2"/>
    <p:sldLayoutId id="2147484361" r:id="rId3"/>
    <p:sldLayoutId id="2147484362" r:id="rId4"/>
    <p:sldLayoutId id="2147484363" r:id="rId5"/>
    <p:sldLayoutId id="2147484364" r:id="rId6"/>
    <p:sldLayoutId id="2147484365" r:id="rId7"/>
    <p:sldLayoutId id="2147484366" r:id="rId8"/>
    <p:sldLayoutId id="2147484367" r:id="rId9"/>
    <p:sldLayoutId id="2147484368" r:id="rId10"/>
    <p:sldLayoutId id="21474843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pitchFamily="-106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pitchFamily="-106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pitchFamily="-106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628DAA-173B-2547-896E-18D5DAF91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0FCDE9DF-B44D-224C-AF7E-BADD97E0B5EA}" type="datetimeFigureOut">
              <a:rPr lang="en-US"/>
              <a:pPr>
                <a:defRPr/>
              </a:pPr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78BA7C25-DB5F-8C49-9573-67CA714F7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  <p:sldLayoutId id="2147484391" r:id="rId8"/>
    <p:sldLayoutId id="2147484392" r:id="rId9"/>
    <p:sldLayoutId id="2147484393" r:id="rId10"/>
    <p:sldLayoutId id="214748439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9A94812-0C5B-C246-B40D-859A59B5D9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56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6" r:id="rId1"/>
    <p:sldLayoutId id="2147484397" r:id="rId2"/>
    <p:sldLayoutId id="2147484398" r:id="rId3"/>
    <p:sldLayoutId id="2147484399" r:id="rId4"/>
    <p:sldLayoutId id="2147484400" r:id="rId5"/>
    <p:sldLayoutId id="2147484401" r:id="rId6"/>
    <p:sldLayoutId id="2147484402" r:id="rId7"/>
    <p:sldLayoutId id="2147484403" r:id="rId8"/>
    <p:sldLayoutId id="2147484404" r:id="rId9"/>
    <p:sldLayoutId id="2147484405" r:id="rId10"/>
    <p:sldLayoutId id="21474844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pitchFamily="-106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pitchFamily="-106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pitchFamily="-106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mlanet.org/education/web/web_cours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53" name="Text Box 7"/>
          <p:cNvSpPr txBox="1">
            <a:spLocks noChangeArrowheads="1"/>
          </p:cNvSpPr>
          <p:nvPr/>
        </p:nvSpPr>
        <p:spPr bwMode="auto">
          <a:xfrm>
            <a:off x="3200400" y="369888"/>
            <a:ext cx="5638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100" i="1" u="sng">
                <a:solidFill>
                  <a:srgbClr val="004080"/>
                </a:solidFill>
                <a:latin typeface="Verdana" charset="0"/>
              </a:rPr>
              <a:t>Suggested Best Method of Investigation</a:t>
            </a:r>
            <a:endParaRPr lang="en-US" sz="2100">
              <a:solidFill>
                <a:srgbClr val="004080"/>
              </a:solidFill>
            </a:endParaRPr>
          </a:p>
        </p:txBody>
      </p:sp>
      <p:sp>
        <p:nvSpPr>
          <p:cNvPr id="25651" name="Text Box 10"/>
          <p:cNvSpPr txBox="1">
            <a:spLocks noChangeArrowheads="1"/>
          </p:cNvSpPr>
          <p:nvPr/>
        </p:nvSpPr>
        <p:spPr bwMode="auto">
          <a:xfrm>
            <a:off x="381000" y="369888"/>
            <a:ext cx="2362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100" i="1" u="sng">
                <a:solidFill>
                  <a:srgbClr val="004080"/>
                </a:solidFill>
                <a:latin typeface="Verdana" charset="0"/>
              </a:rPr>
              <a:t>Study Category</a:t>
            </a:r>
            <a:endParaRPr lang="en-US" sz="2100">
              <a:solidFill>
                <a:srgbClr val="000000"/>
              </a:solidFill>
            </a:endParaRP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3198813" y="1066800"/>
            <a:ext cx="5640387" cy="533400"/>
            <a:chOff x="3198813" y="1066800"/>
            <a:chExt cx="5640387" cy="533400"/>
          </a:xfrm>
        </p:grpSpPr>
        <p:sp>
          <p:nvSpPr>
            <p:cNvPr id="26676" name="Rectangle 13"/>
            <p:cNvSpPr>
              <a:spLocks noChangeArrowheads="1"/>
            </p:cNvSpPr>
            <p:nvPr/>
          </p:nvSpPr>
          <p:spPr bwMode="auto">
            <a:xfrm>
              <a:off x="3198813" y="1066800"/>
              <a:ext cx="5640387" cy="533400"/>
            </a:xfrm>
            <a:prstGeom prst="rect">
              <a:avLst/>
            </a:prstGeom>
            <a:noFill/>
            <a:ln w="28575">
              <a:solidFill>
                <a:srgbClr val="0033A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600">
                <a:solidFill>
                  <a:prstClr val="black"/>
                </a:solidFill>
                <a:latin typeface="Verdana" charset="0"/>
                <a:ea typeface="+mn-ea"/>
                <a:cs typeface="+mn-cs"/>
              </a:endParaRPr>
            </a:p>
          </p:txBody>
        </p:sp>
        <p:sp>
          <p:nvSpPr>
            <p:cNvPr id="75828" name="Text Box 14"/>
            <p:cNvSpPr txBox="1">
              <a:spLocks noChangeArrowheads="1"/>
            </p:cNvSpPr>
            <p:nvPr/>
          </p:nvSpPr>
          <p:spPr bwMode="auto">
            <a:xfrm>
              <a:off x="3495675" y="1143000"/>
              <a:ext cx="50466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>
                  <a:solidFill>
                    <a:srgbClr val="0080FF"/>
                  </a:solidFill>
                  <a:latin typeface="Verdana" charset="0"/>
                </a:rPr>
                <a:t>RCT&gt;cohort&gt;case control&gt;case series</a:t>
              </a:r>
              <a:endParaRPr lang="en-US" sz="2000">
                <a:solidFill>
                  <a:srgbClr val="0080FF"/>
                </a:solidFill>
              </a:endParaRPr>
            </a:p>
          </p:txBody>
        </p:sp>
      </p:grp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304800" y="1077913"/>
            <a:ext cx="2522538" cy="517525"/>
            <a:chOff x="304800" y="1077913"/>
            <a:chExt cx="2522538" cy="517525"/>
          </a:xfrm>
        </p:grpSpPr>
        <p:sp>
          <p:nvSpPr>
            <p:cNvPr id="75825" name="Text Box 16"/>
            <p:cNvSpPr txBox="1">
              <a:spLocks noChangeArrowheads="1"/>
            </p:cNvSpPr>
            <p:nvPr/>
          </p:nvSpPr>
          <p:spPr bwMode="auto">
            <a:xfrm>
              <a:off x="304800" y="1077913"/>
              <a:ext cx="2522538" cy="517525"/>
            </a:xfrm>
            <a:prstGeom prst="rect">
              <a:avLst/>
            </a:prstGeom>
            <a:noFill/>
            <a:ln w="28575">
              <a:solidFill>
                <a:srgbClr val="66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 eaLnBrk="1" hangingPunct="1"/>
              <a:endParaRPr lang="en-US" sz="2600">
                <a:solidFill>
                  <a:srgbClr val="FFFFFF"/>
                </a:solidFill>
                <a:latin typeface="Verdana" charset="0"/>
              </a:endParaRPr>
            </a:p>
          </p:txBody>
        </p:sp>
        <p:sp>
          <p:nvSpPr>
            <p:cNvPr id="26675" name="Rectangle 17"/>
            <p:cNvSpPr>
              <a:spLocks noChangeArrowheads="1"/>
            </p:cNvSpPr>
            <p:nvPr/>
          </p:nvSpPr>
          <p:spPr bwMode="auto">
            <a:xfrm>
              <a:off x="973138" y="1143000"/>
              <a:ext cx="118586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>
                  <a:solidFill>
                    <a:srgbClr val="6666CC"/>
                  </a:solidFill>
                  <a:latin typeface="Verdana" charset="0"/>
                  <a:ea typeface="+mn-ea"/>
                  <a:cs typeface="+mn-cs"/>
                </a:rPr>
                <a:t>Therapy</a:t>
              </a:r>
              <a:endParaRPr lang="en-US" sz="2600">
                <a:solidFill>
                  <a:srgbClr val="6666CC"/>
                </a:solidFill>
                <a:latin typeface="Verdana" charset="0"/>
                <a:ea typeface="+mn-ea"/>
                <a:cs typeface="+mn-cs"/>
              </a:endParaRP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304800" y="1752600"/>
            <a:ext cx="8534400" cy="533400"/>
            <a:chOff x="304800" y="1752600"/>
            <a:chExt cx="8534400" cy="533400"/>
          </a:xfrm>
        </p:grpSpPr>
        <p:grpSp>
          <p:nvGrpSpPr>
            <p:cNvPr id="75819" name="Group 63"/>
            <p:cNvGrpSpPr>
              <a:grpSpLocks/>
            </p:cNvGrpSpPr>
            <p:nvPr/>
          </p:nvGrpSpPr>
          <p:grpSpPr bwMode="auto">
            <a:xfrm>
              <a:off x="3198813" y="1752600"/>
              <a:ext cx="5640387" cy="533400"/>
              <a:chOff x="3198813" y="1752600"/>
              <a:chExt cx="5640387" cy="533400"/>
            </a:xfrm>
          </p:grpSpPr>
          <p:sp>
            <p:nvSpPr>
              <p:cNvPr id="26672" name="Rectangle 20"/>
              <p:cNvSpPr>
                <a:spLocks noChangeArrowheads="1"/>
              </p:cNvSpPr>
              <p:nvPr/>
            </p:nvSpPr>
            <p:spPr bwMode="auto">
              <a:xfrm>
                <a:off x="3198813" y="1752600"/>
                <a:ext cx="5640387" cy="5334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600">
                  <a:solidFill>
                    <a:prstClr val="black"/>
                  </a:solidFill>
                  <a:latin typeface="Verdana" charset="0"/>
                  <a:ea typeface="+mn-ea"/>
                  <a:cs typeface="+mn-cs"/>
                </a:endParaRPr>
              </a:p>
            </p:txBody>
          </p:sp>
          <p:sp>
            <p:nvSpPr>
              <p:cNvPr id="75824" name="Text Box 21"/>
              <p:cNvSpPr txBox="1">
                <a:spLocks noChangeArrowheads="1"/>
              </p:cNvSpPr>
              <p:nvPr/>
            </p:nvSpPr>
            <p:spPr bwMode="auto">
              <a:xfrm>
                <a:off x="3347244" y="1831975"/>
                <a:ext cx="5345071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600">
                    <a:solidFill>
                      <a:srgbClr val="0080FF"/>
                    </a:solidFill>
                    <a:latin typeface="Verdana" charset="0"/>
                  </a:rPr>
                  <a:t>prospective, blind comparison to a gold standard</a:t>
                </a:r>
                <a:endParaRPr lang="en-US" sz="1400">
                  <a:solidFill>
                    <a:srgbClr val="0080FF"/>
                  </a:solidFill>
                  <a:latin typeface="Verdana" charset="0"/>
                </a:endParaRPr>
              </a:p>
            </p:txBody>
          </p:sp>
        </p:grpSp>
        <p:grpSp>
          <p:nvGrpSpPr>
            <p:cNvPr id="75820" name="Group 54"/>
            <p:cNvGrpSpPr>
              <a:grpSpLocks/>
            </p:cNvGrpSpPr>
            <p:nvPr/>
          </p:nvGrpSpPr>
          <p:grpSpPr bwMode="auto">
            <a:xfrm>
              <a:off x="304800" y="1752600"/>
              <a:ext cx="2522538" cy="517525"/>
              <a:chOff x="304800" y="1752600"/>
              <a:chExt cx="2522538" cy="517525"/>
            </a:xfrm>
          </p:grpSpPr>
          <p:sp>
            <p:nvSpPr>
              <p:cNvPr id="75821" name="Text Box 23"/>
              <p:cNvSpPr txBox="1">
                <a:spLocks noChangeArrowheads="1"/>
              </p:cNvSpPr>
              <p:nvPr/>
            </p:nvSpPr>
            <p:spPr bwMode="auto">
              <a:xfrm>
                <a:off x="304800" y="1752600"/>
                <a:ext cx="2522538" cy="517525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2600">
                  <a:solidFill>
                    <a:srgbClr val="000000"/>
                  </a:solidFill>
                  <a:latin typeface="Verdana" charset="0"/>
                </a:endParaRPr>
              </a:p>
            </p:txBody>
          </p:sp>
          <p:sp>
            <p:nvSpPr>
              <p:cNvPr id="26671" name="Rectangle 24"/>
              <p:cNvSpPr>
                <a:spLocks noChangeArrowheads="1"/>
              </p:cNvSpPr>
              <p:nvPr/>
            </p:nvSpPr>
            <p:spPr bwMode="auto">
              <a:xfrm>
                <a:off x="823913" y="1828800"/>
                <a:ext cx="1484312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  <a:ea typeface="+mn-ea"/>
                    <a:cs typeface="+mn-cs"/>
                  </a:rPr>
                  <a:t>Diagnosis</a:t>
                </a:r>
                <a:endParaRPr lang="en-US" sz="1800">
                  <a:solidFill>
                    <a:srgbClr val="6666CC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304800" y="2514600"/>
            <a:ext cx="8534400" cy="533400"/>
            <a:chOff x="304800" y="2514600"/>
            <a:chExt cx="8534400" cy="533400"/>
          </a:xfrm>
        </p:grpSpPr>
        <p:grpSp>
          <p:nvGrpSpPr>
            <p:cNvPr id="75813" name="Group 64"/>
            <p:cNvGrpSpPr>
              <a:grpSpLocks/>
            </p:cNvGrpSpPr>
            <p:nvPr/>
          </p:nvGrpSpPr>
          <p:grpSpPr bwMode="auto">
            <a:xfrm>
              <a:off x="3198813" y="2514600"/>
              <a:ext cx="5640387" cy="533400"/>
              <a:chOff x="3198813" y="2514600"/>
              <a:chExt cx="5640387" cy="533400"/>
            </a:xfrm>
          </p:grpSpPr>
          <p:sp>
            <p:nvSpPr>
              <p:cNvPr id="26666" name="Rectangle 27"/>
              <p:cNvSpPr>
                <a:spLocks noChangeArrowheads="1"/>
              </p:cNvSpPr>
              <p:nvPr/>
            </p:nvSpPr>
            <p:spPr bwMode="auto">
              <a:xfrm>
                <a:off x="3198813" y="2514600"/>
                <a:ext cx="5640387" cy="5334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600">
                  <a:solidFill>
                    <a:prstClr val="black"/>
                  </a:solidFill>
                  <a:latin typeface="Verdana" charset="0"/>
                  <a:ea typeface="+mn-ea"/>
                  <a:cs typeface="+mn-cs"/>
                </a:endParaRPr>
              </a:p>
            </p:txBody>
          </p:sp>
          <p:sp>
            <p:nvSpPr>
              <p:cNvPr id="75818" name="Text Box 28"/>
              <p:cNvSpPr txBox="1">
                <a:spLocks noChangeArrowheads="1"/>
              </p:cNvSpPr>
              <p:nvPr/>
            </p:nvSpPr>
            <p:spPr bwMode="auto">
              <a:xfrm>
                <a:off x="3718322" y="2592388"/>
                <a:ext cx="4601368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>
                    <a:solidFill>
                      <a:srgbClr val="0080FF"/>
                    </a:solidFill>
                    <a:latin typeface="Verdana" charset="0"/>
                  </a:rPr>
                  <a:t>RCT&gt;cohort&gt;case control&gt;case series</a:t>
                </a:r>
                <a:endParaRPr lang="en-US" sz="1800">
                  <a:solidFill>
                    <a:srgbClr val="0080FF"/>
                  </a:solidFill>
                </a:endParaRPr>
              </a:p>
            </p:txBody>
          </p:sp>
        </p:grpSp>
        <p:grpSp>
          <p:nvGrpSpPr>
            <p:cNvPr id="75814" name="Group 56"/>
            <p:cNvGrpSpPr>
              <a:grpSpLocks/>
            </p:cNvGrpSpPr>
            <p:nvPr/>
          </p:nvGrpSpPr>
          <p:grpSpPr bwMode="auto">
            <a:xfrm>
              <a:off x="304800" y="2514600"/>
              <a:ext cx="2522538" cy="517525"/>
              <a:chOff x="304800" y="2514600"/>
              <a:chExt cx="2522538" cy="517525"/>
            </a:xfrm>
          </p:grpSpPr>
          <p:sp>
            <p:nvSpPr>
              <p:cNvPr id="75815" name="Text Box 30"/>
              <p:cNvSpPr txBox="1">
                <a:spLocks noChangeArrowheads="1"/>
              </p:cNvSpPr>
              <p:nvPr/>
            </p:nvSpPr>
            <p:spPr bwMode="auto">
              <a:xfrm>
                <a:off x="304800" y="2514600"/>
                <a:ext cx="2522538" cy="517525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2600">
                  <a:solidFill>
                    <a:srgbClr val="000000"/>
                  </a:solidFill>
                  <a:latin typeface="Verdana" charset="0"/>
                </a:endParaRPr>
              </a:p>
            </p:txBody>
          </p:sp>
          <p:sp>
            <p:nvSpPr>
              <p:cNvPr id="26665" name="Rectangle 31"/>
              <p:cNvSpPr>
                <a:spLocks noChangeArrowheads="1"/>
              </p:cNvSpPr>
              <p:nvPr/>
            </p:nvSpPr>
            <p:spPr bwMode="auto">
              <a:xfrm>
                <a:off x="527050" y="2590800"/>
                <a:ext cx="207803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  <a:ea typeface="+mn-ea"/>
                    <a:cs typeface="+mn-cs"/>
                  </a:rPr>
                  <a:t>Etiology/Harm</a:t>
                </a:r>
                <a:endParaRPr lang="en-US" sz="2500">
                  <a:solidFill>
                    <a:srgbClr val="6666CC"/>
                  </a:solidFill>
                  <a:latin typeface="Verdana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304800" y="3276600"/>
            <a:ext cx="8534400" cy="533400"/>
            <a:chOff x="304800" y="3276600"/>
            <a:chExt cx="8534400" cy="533400"/>
          </a:xfrm>
        </p:grpSpPr>
        <p:grpSp>
          <p:nvGrpSpPr>
            <p:cNvPr id="75807" name="Group 66"/>
            <p:cNvGrpSpPr>
              <a:grpSpLocks/>
            </p:cNvGrpSpPr>
            <p:nvPr/>
          </p:nvGrpSpPr>
          <p:grpSpPr bwMode="auto">
            <a:xfrm>
              <a:off x="3198813" y="3276600"/>
              <a:ext cx="5640387" cy="533400"/>
              <a:chOff x="3198813" y="3276600"/>
              <a:chExt cx="5640387" cy="533400"/>
            </a:xfrm>
          </p:grpSpPr>
          <p:sp>
            <p:nvSpPr>
              <p:cNvPr id="26660" name="Rectangle 34"/>
              <p:cNvSpPr>
                <a:spLocks noChangeArrowheads="1"/>
              </p:cNvSpPr>
              <p:nvPr/>
            </p:nvSpPr>
            <p:spPr bwMode="auto">
              <a:xfrm>
                <a:off x="3198813" y="3276600"/>
                <a:ext cx="5640387" cy="5334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600">
                  <a:solidFill>
                    <a:prstClr val="black"/>
                  </a:solidFill>
                  <a:latin typeface="Verdana" charset="0"/>
                  <a:ea typeface="+mn-ea"/>
                  <a:cs typeface="+mn-cs"/>
                </a:endParaRPr>
              </a:p>
            </p:txBody>
          </p:sp>
          <p:sp>
            <p:nvSpPr>
              <p:cNvPr id="75812" name="Text Box 35"/>
              <p:cNvSpPr txBox="1">
                <a:spLocks noChangeArrowheads="1"/>
              </p:cNvSpPr>
              <p:nvPr/>
            </p:nvSpPr>
            <p:spPr bwMode="auto">
              <a:xfrm>
                <a:off x="3810000" y="3384550"/>
                <a:ext cx="4419600" cy="346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>
                    <a:solidFill>
                      <a:srgbClr val="0080FF"/>
                    </a:solidFill>
                    <a:latin typeface="Verdana" charset="0"/>
                  </a:rPr>
                  <a:t>cohort&gt;case control&gt;case series</a:t>
                </a:r>
              </a:p>
            </p:txBody>
          </p:sp>
        </p:grpSp>
        <p:grpSp>
          <p:nvGrpSpPr>
            <p:cNvPr id="75808" name="Group 57"/>
            <p:cNvGrpSpPr>
              <a:grpSpLocks/>
            </p:cNvGrpSpPr>
            <p:nvPr/>
          </p:nvGrpSpPr>
          <p:grpSpPr bwMode="auto">
            <a:xfrm>
              <a:off x="304800" y="3276600"/>
              <a:ext cx="2522538" cy="517525"/>
              <a:chOff x="304800" y="3276600"/>
              <a:chExt cx="2522538" cy="517525"/>
            </a:xfrm>
          </p:grpSpPr>
          <p:sp>
            <p:nvSpPr>
              <p:cNvPr id="75809" name="Text Box 37"/>
              <p:cNvSpPr txBox="1">
                <a:spLocks noChangeArrowheads="1"/>
              </p:cNvSpPr>
              <p:nvPr/>
            </p:nvSpPr>
            <p:spPr bwMode="auto">
              <a:xfrm>
                <a:off x="304800" y="3276600"/>
                <a:ext cx="2522538" cy="517525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2600">
                  <a:solidFill>
                    <a:srgbClr val="000000"/>
                  </a:solidFill>
                  <a:latin typeface="Verdana" charset="0"/>
                </a:endParaRPr>
              </a:p>
            </p:txBody>
          </p:sp>
          <p:sp>
            <p:nvSpPr>
              <p:cNvPr id="26659" name="Rectangle 38"/>
              <p:cNvSpPr>
                <a:spLocks noChangeArrowheads="1"/>
              </p:cNvSpPr>
              <p:nvPr/>
            </p:nvSpPr>
            <p:spPr bwMode="auto">
              <a:xfrm>
                <a:off x="823913" y="3352800"/>
                <a:ext cx="1484312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  <a:ea typeface="+mn-ea"/>
                    <a:cs typeface="+mn-cs"/>
                  </a:rPr>
                  <a:t>Prognosis</a:t>
                </a:r>
                <a:endParaRPr lang="en-US" sz="1800">
                  <a:solidFill>
                    <a:srgbClr val="6666CC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3" name="Group 73"/>
          <p:cNvGrpSpPr>
            <a:grpSpLocks/>
          </p:cNvGrpSpPr>
          <p:nvPr/>
        </p:nvGrpSpPr>
        <p:grpSpPr bwMode="auto">
          <a:xfrm>
            <a:off x="304800" y="4038600"/>
            <a:ext cx="8534400" cy="533400"/>
            <a:chOff x="304800" y="4038600"/>
            <a:chExt cx="8534400" cy="533400"/>
          </a:xfrm>
        </p:grpSpPr>
        <p:grpSp>
          <p:nvGrpSpPr>
            <p:cNvPr id="75801" name="Group 67"/>
            <p:cNvGrpSpPr>
              <a:grpSpLocks/>
            </p:cNvGrpSpPr>
            <p:nvPr/>
          </p:nvGrpSpPr>
          <p:grpSpPr bwMode="auto">
            <a:xfrm>
              <a:off x="3198813" y="4038600"/>
              <a:ext cx="5640387" cy="533400"/>
              <a:chOff x="3198813" y="4038600"/>
              <a:chExt cx="5640387" cy="533400"/>
            </a:xfrm>
          </p:grpSpPr>
          <p:sp>
            <p:nvSpPr>
              <p:cNvPr id="26654" name="Rectangle 41"/>
              <p:cNvSpPr>
                <a:spLocks noChangeArrowheads="1"/>
              </p:cNvSpPr>
              <p:nvPr/>
            </p:nvSpPr>
            <p:spPr bwMode="auto">
              <a:xfrm>
                <a:off x="3198813" y="4038600"/>
                <a:ext cx="5640387" cy="5334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600">
                  <a:solidFill>
                    <a:prstClr val="black"/>
                  </a:solidFill>
                  <a:latin typeface="Verdana" charset="0"/>
                  <a:ea typeface="+mn-ea"/>
                  <a:cs typeface="+mn-cs"/>
                </a:endParaRPr>
              </a:p>
            </p:txBody>
          </p:sp>
          <p:sp>
            <p:nvSpPr>
              <p:cNvPr id="75806" name="Text Box 42"/>
              <p:cNvSpPr txBox="1">
                <a:spLocks noChangeArrowheads="1"/>
              </p:cNvSpPr>
              <p:nvPr/>
            </p:nvSpPr>
            <p:spPr bwMode="auto">
              <a:xfrm>
                <a:off x="3718322" y="4116388"/>
                <a:ext cx="4601368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>
                    <a:solidFill>
                      <a:srgbClr val="0080FF"/>
                    </a:solidFill>
                    <a:latin typeface="Verdana" charset="0"/>
                  </a:rPr>
                  <a:t>RCT&gt;cohort&gt;case control&gt;case series</a:t>
                </a:r>
              </a:p>
            </p:txBody>
          </p:sp>
        </p:grpSp>
        <p:grpSp>
          <p:nvGrpSpPr>
            <p:cNvPr id="75802" name="Group 58"/>
            <p:cNvGrpSpPr>
              <a:grpSpLocks/>
            </p:cNvGrpSpPr>
            <p:nvPr/>
          </p:nvGrpSpPr>
          <p:grpSpPr bwMode="auto">
            <a:xfrm>
              <a:off x="304800" y="4051300"/>
              <a:ext cx="2522538" cy="517525"/>
              <a:chOff x="304800" y="4051300"/>
              <a:chExt cx="2522538" cy="517525"/>
            </a:xfrm>
          </p:grpSpPr>
          <p:sp>
            <p:nvSpPr>
              <p:cNvPr id="75803" name="Text Box 44"/>
              <p:cNvSpPr txBox="1">
                <a:spLocks noChangeArrowheads="1"/>
              </p:cNvSpPr>
              <p:nvPr/>
            </p:nvSpPr>
            <p:spPr bwMode="auto">
              <a:xfrm>
                <a:off x="304800" y="4051300"/>
                <a:ext cx="2522538" cy="517525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2600">
                  <a:solidFill>
                    <a:srgbClr val="FFFFFF"/>
                  </a:solidFill>
                  <a:latin typeface="Verdana" charset="0"/>
                </a:endParaRPr>
              </a:p>
            </p:txBody>
          </p:sp>
          <p:sp>
            <p:nvSpPr>
              <p:cNvPr id="26653" name="Rectangle 45"/>
              <p:cNvSpPr>
                <a:spLocks noChangeArrowheads="1"/>
              </p:cNvSpPr>
              <p:nvPr/>
            </p:nvSpPr>
            <p:spPr bwMode="auto">
              <a:xfrm>
                <a:off x="749300" y="4114800"/>
                <a:ext cx="1633538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  <a:ea typeface="+mn-ea"/>
                    <a:cs typeface="+mn-cs"/>
                  </a:rPr>
                  <a:t>Prevention</a:t>
                </a:r>
                <a:endParaRPr lang="en-US" sz="1800">
                  <a:solidFill>
                    <a:srgbClr val="6666CC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6" name="Group 74"/>
          <p:cNvGrpSpPr>
            <a:grpSpLocks/>
          </p:cNvGrpSpPr>
          <p:nvPr/>
        </p:nvGrpSpPr>
        <p:grpSpPr bwMode="auto">
          <a:xfrm>
            <a:off x="304800" y="4800600"/>
            <a:ext cx="8534400" cy="533400"/>
            <a:chOff x="304800" y="4800600"/>
            <a:chExt cx="8534400" cy="533400"/>
          </a:xfrm>
        </p:grpSpPr>
        <p:grpSp>
          <p:nvGrpSpPr>
            <p:cNvPr id="75795" name="Group 68"/>
            <p:cNvGrpSpPr>
              <a:grpSpLocks/>
            </p:cNvGrpSpPr>
            <p:nvPr/>
          </p:nvGrpSpPr>
          <p:grpSpPr bwMode="auto">
            <a:xfrm>
              <a:off x="3198813" y="4800600"/>
              <a:ext cx="5640387" cy="533400"/>
              <a:chOff x="3198813" y="4800600"/>
              <a:chExt cx="5640387" cy="533400"/>
            </a:xfrm>
          </p:grpSpPr>
          <p:sp>
            <p:nvSpPr>
              <p:cNvPr id="26648" name="Rectangle 48"/>
              <p:cNvSpPr>
                <a:spLocks noChangeArrowheads="1"/>
              </p:cNvSpPr>
              <p:nvPr/>
            </p:nvSpPr>
            <p:spPr bwMode="auto">
              <a:xfrm>
                <a:off x="3198813" y="4800600"/>
                <a:ext cx="5640387" cy="5334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600">
                  <a:solidFill>
                    <a:prstClr val="black"/>
                  </a:solidFill>
                  <a:latin typeface="Verdana" charset="0"/>
                  <a:ea typeface="+mn-ea"/>
                  <a:cs typeface="+mn-cs"/>
                </a:endParaRPr>
              </a:p>
            </p:txBody>
          </p:sp>
          <p:sp>
            <p:nvSpPr>
              <p:cNvPr id="75800" name="Text Box 49"/>
              <p:cNvSpPr txBox="1">
                <a:spLocks noChangeArrowheads="1"/>
              </p:cNvSpPr>
              <p:nvPr/>
            </p:nvSpPr>
            <p:spPr bwMode="auto">
              <a:xfrm>
                <a:off x="3421460" y="4878388"/>
                <a:ext cx="5195093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600">
                    <a:solidFill>
                      <a:srgbClr val="0080FF"/>
                    </a:solidFill>
                    <a:latin typeface="Verdana" charset="0"/>
                  </a:rPr>
                  <a:t>prospective, blind comparison to a gold standard</a:t>
                </a:r>
                <a:endParaRPr lang="en-US" sz="1800">
                  <a:solidFill>
                    <a:srgbClr val="0080FF"/>
                  </a:solidFill>
                </a:endParaRPr>
              </a:p>
            </p:txBody>
          </p:sp>
        </p:grpSp>
        <p:grpSp>
          <p:nvGrpSpPr>
            <p:cNvPr id="75796" name="Group 59"/>
            <p:cNvGrpSpPr>
              <a:grpSpLocks/>
            </p:cNvGrpSpPr>
            <p:nvPr/>
          </p:nvGrpSpPr>
          <p:grpSpPr bwMode="auto">
            <a:xfrm>
              <a:off x="304800" y="4800600"/>
              <a:ext cx="2522538" cy="522287"/>
              <a:chOff x="304800" y="4800600"/>
              <a:chExt cx="2522538" cy="522287"/>
            </a:xfrm>
          </p:grpSpPr>
          <p:sp>
            <p:nvSpPr>
              <p:cNvPr id="75797" name="Text Box 51"/>
              <p:cNvSpPr txBox="1">
                <a:spLocks noChangeArrowheads="1"/>
              </p:cNvSpPr>
              <p:nvPr/>
            </p:nvSpPr>
            <p:spPr bwMode="auto">
              <a:xfrm>
                <a:off x="304800" y="4800600"/>
                <a:ext cx="2522538" cy="522287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110000"/>
                  </a:lnSpc>
                </a:pPr>
                <a:endParaRPr lang="en-US">
                  <a:solidFill>
                    <a:srgbClr val="000000"/>
                  </a:solidFill>
                  <a:latin typeface="Verdana" charset="0"/>
                </a:endParaRPr>
              </a:p>
            </p:txBody>
          </p:sp>
          <p:sp>
            <p:nvSpPr>
              <p:cNvPr id="26647" name="Rectangle 52"/>
              <p:cNvSpPr>
                <a:spLocks noChangeArrowheads="1"/>
              </p:cNvSpPr>
              <p:nvPr/>
            </p:nvSpPr>
            <p:spPr bwMode="auto">
              <a:xfrm>
                <a:off x="601663" y="4876800"/>
                <a:ext cx="1928812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  <a:ea typeface="+mn-ea"/>
                    <a:cs typeface="+mn-cs"/>
                  </a:rPr>
                  <a:t>Clinical Exam</a:t>
                </a:r>
                <a:endParaRPr lang="en-US" sz="1800">
                  <a:solidFill>
                    <a:srgbClr val="6666CC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9" name="Group 75"/>
          <p:cNvGrpSpPr>
            <a:grpSpLocks/>
          </p:cNvGrpSpPr>
          <p:nvPr/>
        </p:nvGrpSpPr>
        <p:grpSpPr bwMode="auto">
          <a:xfrm>
            <a:off x="304800" y="5486400"/>
            <a:ext cx="8534400" cy="457200"/>
            <a:chOff x="304800" y="5486400"/>
            <a:chExt cx="8534400" cy="457200"/>
          </a:xfrm>
        </p:grpSpPr>
        <p:grpSp>
          <p:nvGrpSpPr>
            <p:cNvPr id="75789" name="Group 69"/>
            <p:cNvGrpSpPr>
              <a:grpSpLocks/>
            </p:cNvGrpSpPr>
            <p:nvPr/>
          </p:nvGrpSpPr>
          <p:grpSpPr bwMode="auto">
            <a:xfrm>
              <a:off x="3198813" y="5486400"/>
              <a:ext cx="5640387" cy="457200"/>
              <a:chOff x="3198813" y="5486400"/>
              <a:chExt cx="5640387" cy="457200"/>
            </a:xfrm>
          </p:grpSpPr>
          <p:sp>
            <p:nvSpPr>
              <p:cNvPr id="26642" name="Rectangle 58"/>
              <p:cNvSpPr>
                <a:spLocks noChangeArrowheads="1"/>
              </p:cNvSpPr>
              <p:nvPr/>
            </p:nvSpPr>
            <p:spPr bwMode="auto">
              <a:xfrm>
                <a:off x="3198813" y="5486400"/>
                <a:ext cx="5640387" cy="4572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643" name="Rectangle 59"/>
              <p:cNvSpPr>
                <a:spLocks noChangeArrowheads="1"/>
              </p:cNvSpPr>
              <p:nvPr/>
            </p:nvSpPr>
            <p:spPr bwMode="auto">
              <a:xfrm>
                <a:off x="4905375" y="5551488"/>
                <a:ext cx="2227263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>
                    <a:solidFill>
                      <a:srgbClr val="0080FF"/>
                    </a:solidFill>
                    <a:latin typeface="Verdana" charset="0"/>
                    <a:ea typeface="+mn-ea"/>
                    <a:cs typeface="+mn-cs"/>
                  </a:rPr>
                  <a:t>Economic Analysis</a:t>
                </a:r>
              </a:p>
            </p:txBody>
          </p:sp>
        </p:grpSp>
        <p:grpSp>
          <p:nvGrpSpPr>
            <p:cNvPr id="75790" name="Group 60"/>
            <p:cNvGrpSpPr>
              <a:grpSpLocks/>
            </p:cNvGrpSpPr>
            <p:nvPr/>
          </p:nvGrpSpPr>
          <p:grpSpPr bwMode="auto">
            <a:xfrm>
              <a:off x="304800" y="5486400"/>
              <a:ext cx="2514600" cy="457200"/>
              <a:chOff x="304800" y="5486400"/>
              <a:chExt cx="2514600" cy="457200"/>
            </a:xfrm>
          </p:grpSpPr>
          <p:sp>
            <p:nvSpPr>
              <p:cNvPr id="26640" name="Rectangle 56"/>
              <p:cNvSpPr>
                <a:spLocks noChangeArrowheads="1"/>
              </p:cNvSpPr>
              <p:nvPr/>
            </p:nvSpPr>
            <p:spPr bwMode="auto">
              <a:xfrm>
                <a:off x="1143000" y="5562600"/>
                <a:ext cx="741363" cy="247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defTabSz="457200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  <a:ea typeface="+mn-ea"/>
                    <a:cs typeface="+mn-cs"/>
                  </a:rPr>
                  <a:t>Cost</a:t>
                </a:r>
                <a:endParaRPr lang="en-US" sz="1800">
                  <a:solidFill>
                    <a:srgbClr val="6666CC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641" name="Rectangle 64"/>
              <p:cNvSpPr>
                <a:spLocks noChangeArrowheads="1"/>
              </p:cNvSpPr>
              <p:nvPr/>
            </p:nvSpPr>
            <p:spPr bwMode="auto">
              <a:xfrm>
                <a:off x="304800" y="5486400"/>
                <a:ext cx="2514600" cy="457200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26636" name="Rectangle 73"/>
          <p:cNvSpPr>
            <a:spLocks noChangeArrowheads="1"/>
          </p:cNvSpPr>
          <p:nvPr/>
        </p:nvSpPr>
        <p:spPr bwMode="auto">
          <a:xfrm>
            <a:off x="304800" y="6096000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>
                <a:solidFill>
                  <a:srgbClr val="004080"/>
                </a:solidFill>
                <a:latin typeface="Verdana" charset="0"/>
                <a:ea typeface="+mn-ea"/>
                <a:cs typeface="+mn-cs"/>
              </a:rPr>
              <a:t>Medical Library Association.  </a:t>
            </a:r>
            <a:r>
              <a:rPr lang="en-US" sz="1000" i="1">
                <a:solidFill>
                  <a:srgbClr val="004080"/>
                </a:solidFill>
                <a:latin typeface="Verdana" charset="0"/>
                <a:ea typeface="+mn-ea"/>
                <a:cs typeface="+mn-cs"/>
              </a:rPr>
              <a:t>MLANET, Education, Web-based Learning.</a:t>
            </a:r>
            <a:r>
              <a:rPr lang="en-US" sz="1000">
                <a:solidFill>
                  <a:srgbClr val="004080"/>
                </a:solidFill>
                <a:latin typeface="Verdana" charset="0"/>
                <a:ea typeface="+mn-ea"/>
                <a:cs typeface="+mn-cs"/>
              </a:rPr>
              <a:t> Hp. Nov, 2001.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>
                <a:solidFill>
                  <a:srgbClr val="004080"/>
                </a:solidFill>
                <a:latin typeface="Verdana" charset="0"/>
                <a:ea typeface="+mn-ea"/>
                <a:cs typeface="+mn-cs"/>
              </a:rPr>
              <a:t>Web-based Courses: EBM and the Medical Librarian.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>
                <a:solidFill>
                  <a:srgbClr val="004080"/>
                </a:solidFill>
                <a:latin typeface="Verdana" charset="0"/>
                <a:ea typeface="+mn-ea"/>
                <a:cs typeface="+mn-cs"/>
              </a:rPr>
              <a:t>Available: </a:t>
            </a:r>
            <a:r>
              <a:rPr lang="en-US" sz="1000">
                <a:solidFill>
                  <a:prstClr val="white"/>
                </a:solidFill>
                <a:latin typeface="Verdana" charset="0"/>
                <a:ea typeface="+mn-ea"/>
                <a:cs typeface="+mn-cs"/>
                <a:hlinkClick r:id="rId3"/>
              </a:rPr>
              <a:t>http://www.mlanet.org/education/web/web_courses.html</a:t>
            </a:r>
            <a:r>
              <a:rPr lang="en-US" sz="1000">
                <a:solidFill>
                  <a:prstClr val="white"/>
                </a:solidFill>
                <a:latin typeface="Verdana" charset="0"/>
                <a:ea typeface="+mn-ea"/>
                <a:cs typeface="+mn-cs"/>
              </a:rPr>
              <a:t>   </a:t>
            </a:r>
            <a:r>
              <a:rPr lang="en-US" sz="1000">
                <a:solidFill>
                  <a:srgbClr val="004080"/>
                </a:solidFill>
                <a:latin typeface="Verdana" charset="0"/>
                <a:ea typeface="+mn-ea"/>
                <a:cs typeface="+mn-cs"/>
              </a:rPr>
              <a:t>10 Apr.  2005.</a:t>
            </a:r>
            <a:r>
              <a:rPr lang="en-US" sz="1400">
                <a:solidFill>
                  <a:srgbClr val="004080"/>
                </a:solidFill>
                <a:latin typeface="Verdana" charset="0"/>
                <a:ea typeface="+mn-ea"/>
                <a:cs typeface="+mn-cs"/>
              </a:rPr>
              <a:t> </a:t>
            </a:r>
            <a:endParaRPr lang="en-US" sz="1000">
              <a:solidFill>
                <a:srgbClr val="004080"/>
              </a:solidFill>
              <a:latin typeface="Verdana" charset="0"/>
              <a:ea typeface="+mn-ea"/>
              <a:cs typeface="+mn-cs"/>
            </a:endParaRPr>
          </a:p>
        </p:txBody>
      </p:sp>
      <p:sp>
        <p:nvSpPr>
          <p:cNvPr id="26637" name="Rectangle 7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4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366"/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126403" name="Rectangle 3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rgbClr val="66CC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 dirty="0">
              <a:solidFill>
                <a:srgbClr val="004080"/>
              </a:solidFill>
              <a:latin typeface="Verdana" charset="0"/>
            </a:endParaRPr>
          </a:p>
          <a:p>
            <a:endParaRPr lang="en-US" sz="1400" dirty="0" smtClean="0">
              <a:latin typeface="Verdana" charset="0"/>
            </a:endParaRPr>
          </a:p>
          <a:p>
            <a:endParaRPr lang="en-US" sz="1400" dirty="0">
              <a:latin typeface="Verdana" charset="0"/>
            </a:endParaRPr>
          </a:p>
          <a:p>
            <a:endParaRPr lang="en-US" sz="1400" dirty="0" smtClean="0">
              <a:latin typeface="Verdana" charset="0"/>
            </a:endParaRPr>
          </a:p>
          <a:p>
            <a:endParaRPr lang="en-US" sz="1400" dirty="0">
              <a:latin typeface="Verdana" charset="0"/>
            </a:endParaRPr>
          </a:p>
          <a:p>
            <a:endParaRPr lang="en-US" sz="1400" dirty="0" smtClean="0">
              <a:latin typeface="Verdana" charset="0"/>
            </a:endParaRPr>
          </a:p>
          <a:p>
            <a:endParaRPr lang="en-US" sz="1400" dirty="0">
              <a:latin typeface="Verdana" charset="0"/>
            </a:endParaRPr>
          </a:p>
          <a:p>
            <a:endParaRPr lang="en-US" sz="1400" dirty="0">
              <a:solidFill>
                <a:srgbClr val="004080"/>
              </a:solidFill>
              <a:latin typeface="Verdana" charset="0"/>
            </a:endParaRPr>
          </a:p>
          <a:p>
            <a:pPr algn="ctr"/>
            <a:endParaRPr lang="en-US" sz="1400" dirty="0">
              <a:solidFill>
                <a:srgbClr val="004080"/>
              </a:solidFill>
              <a:latin typeface="Verdan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74913" y="533400"/>
            <a:ext cx="4191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400" i="1" dirty="0" smtClean="0">
                <a:solidFill>
                  <a:srgbClr val="004080"/>
                </a:solidFill>
                <a:latin typeface="Helvetica Neue" charset="0"/>
                <a:cs typeface="Helvetica Neue" charset="0"/>
              </a:rPr>
              <a:t>Learning Goals</a:t>
            </a:r>
            <a:endParaRPr lang="en-US" sz="4400" dirty="0">
              <a:solidFill>
                <a:srgbClr val="004080"/>
              </a:solidFill>
              <a:latin typeface="Helvetica Neue" charset="0"/>
              <a:cs typeface="Helvetica Neue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8013" y="1600200"/>
            <a:ext cx="7924800" cy="2667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800" dirty="0" smtClean="0">
                <a:solidFill>
                  <a:srgbClr val="3366FF"/>
                </a:solidFill>
                <a:latin typeface="Verdana" charset="0"/>
              </a:rPr>
              <a:t>1) Determine database search results differences between:</a:t>
            </a:r>
          </a:p>
          <a:p>
            <a:pPr marL="742950" lvl="1" indent="-285750">
              <a:lnSpc>
                <a:spcPct val="200000"/>
              </a:lnSpc>
              <a:buFont typeface="Arial"/>
              <a:buChar char="•"/>
            </a:pPr>
            <a:r>
              <a:rPr lang="en-US" sz="1800" dirty="0" smtClean="0">
                <a:latin typeface="Verdana" charset="0"/>
              </a:rPr>
              <a:t>Cochrane Central Register of Controlled Trials</a:t>
            </a:r>
          </a:p>
          <a:p>
            <a:pPr marL="742950" lvl="1" indent="-285750">
              <a:lnSpc>
                <a:spcPct val="200000"/>
              </a:lnSpc>
              <a:buFont typeface="Arial"/>
              <a:buChar char="•"/>
            </a:pPr>
            <a:r>
              <a:rPr lang="en-US" sz="1800" dirty="0" smtClean="0">
                <a:latin typeface="Verdana" charset="0"/>
              </a:rPr>
              <a:t>Cochrane Database of Systematic Reviews</a:t>
            </a:r>
          </a:p>
          <a:p>
            <a:pPr marL="742950" lvl="1" indent="-285750">
              <a:lnSpc>
                <a:spcPct val="200000"/>
              </a:lnSpc>
              <a:buFont typeface="Arial"/>
              <a:buChar char="•"/>
            </a:pPr>
            <a:r>
              <a:rPr lang="en-US" sz="1800" dirty="0" smtClean="0">
                <a:latin typeface="Verdana" charset="0"/>
              </a:rPr>
              <a:t>Database of Abstracts of Reviews of Effects (DARE)</a:t>
            </a:r>
          </a:p>
          <a:p>
            <a:pPr marL="742950" lvl="1" indent="-285750">
              <a:lnSpc>
                <a:spcPct val="200000"/>
              </a:lnSpc>
              <a:buFont typeface="Arial"/>
              <a:buChar char="•"/>
            </a:pPr>
            <a:r>
              <a:rPr lang="en-US" sz="1800" dirty="0" smtClean="0">
                <a:latin typeface="Verdana" charset="0"/>
              </a:rPr>
              <a:t>Comparative Effectiveness Research</a:t>
            </a:r>
          </a:p>
          <a:p>
            <a:pPr lvl="0">
              <a:lnSpc>
                <a:spcPct val="200000"/>
              </a:lnSpc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	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8013" y="4495800"/>
            <a:ext cx="79248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40000"/>
              </a:lnSpc>
            </a:pPr>
            <a:r>
              <a:rPr lang="en-US" sz="1800" dirty="0" smtClean="0">
                <a:solidFill>
                  <a:srgbClr val="3366FF"/>
                </a:solidFill>
                <a:latin typeface="Verdana" charset="0"/>
              </a:rPr>
              <a:t>2) Determine the depth of information in the articles from each 	database.</a:t>
            </a: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	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08013" y="5638800"/>
            <a:ext cx="7924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40000"/>
              </a:lnSpc>
            </a:pPr>
            <a:r>
              <a:rPr lang="en-US" sz="1800" dirty="0" smtClean="0">
                <a:solidFill>
                  <a:srgbClr val="3366FF"/>
                </a:solidFill>
                <a:latin typeface="Verdana" charset="0"/>
              </a:rPr>
              <a:t>3) Determine the level of evidence.</a:t>
            </a: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	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181600" y="5715000"/>
            <a:ext cx="3352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4080"/>
                </a:solidFill>
                <a:effectLst/>
                <a:latin typeface="Calibri"/>
                <a:ea typeface="ＭＳ Ｐゴシック" pitchFamily="-106" charset="-128"/>
                <a:cs typeface="Calibri"/>
              </a:rPr>
              <a:t>See hand-outs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004080"/>
              </a:solidFill>
              <a:effectLst/>
              <a:latin typeface="Calibri"/>
              <a:ea typeface="ＭＳ Ｐゴシック" pitchFamily="-106" charset="-128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3061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52400" y="152400"/>
            <a:ext cx="7086600" cy="6045200"/>
            <a:chOff x="76200" y="381000"/>
            <a:chExt cx="7086600" cy="6045200"/>
          </a:xfrm>
        </p:grpSpPr>
        <p:pic>
          <p:nvPicPr>
            <p:cNvPr id="92161" name="Picture 2" descr="08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1219200"/>
              <a:ext cx="6754813" cy="520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62" name="Rectangle 15"/>
            <p:cNvSpPr>
              <a:spLocks noChangeArrowheads="1"/>
            </p:cNvSpPr>
            <p:nvPr/>
          </p:nvSpPr>
          <p:spPr bwMode="auto">
            <a:xfrm>
              <a:off x="838200" y="381000"/>
              <a:ext cx="54102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lnSpc>
                  <a:spcPct val="130000"/>
                </a:lnSpc>
              </a:pPr>
              <a:r>
                <a:rPr lang="en-US" sz="1600" u="sng">
                  <a:solidFill>
                    <a:srgbClr val="000080"/>
                  </a:solidFill>
                  <a:latin typeface="Verdana" charset="0"/>
                </a:rPr>
                <a:t>Hierarchy of Evidence and Corresponding Databases</a:t>
              </a:r>
              <a:endParaRPr lang="en-US" sz="1000">
                <a:latin typeface="Verdana" charset="0"/>
              </a:endParaRPr>
            </a:p>
          </p:txBody>
        </p:sp>
        <p:sp>
          <p:nvSpPr>
            <p:cNvPr id="92163" name="Line 28"/>
            <p:cNvSpPr>
              <a:spLocks noChangeShapeType="1"/>
            </p:cNvSpPr>
            <p:nvPr/>
          </p:nvSpPr>
          <p:spPr bwMode="auto">
            <a:xfrm flipH="1" flipV="1">
              <a:off x="7010400" y="6324600"/>
              <a:ext cx="42863" cy="0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83" name="Rectangle 43"/>
            <p:cNvSpPr>
              <a:spLocks noChangeArrowheads="1"/>
            </p:cNvSpPr>
            <p:nvPr/>
          </p:nvSpPr>
          <p:spPr bwMode="auto">
            <a:xfrm>
              <a:off x="76200" y="1143000"/>
              <a:ext cx="1524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6934200" y="6248400"/>
              <a:ext cx="228600" cy="152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2" name="Rounded Rectangular Callout 1"/>
          <p:cNvSpPr/>
          <p:nvPr/>
        </p:nvSpPr>
        <p:spPr bwMode="auto">
          <a:xfrm>
            <a:off x="4724400" y="1447800"/>
            <a:ext cx="4191000" cy="762000"/>
          </a:xfrm>
          <a:prstGeom prst="wedgeRoundRectCallout">
            <a:avLst>
              <a:gd name="adj1" fmla="val -67802"/>
              <a:gd name="adj2" fmla="val 24374"/>
              <a:gd name="adj3" fmla="val 16667"/>
            </a:avLst>
          </a:prstGeom>
          <a:solidFill>
            <a:srgbClr val="CCCCFF"/>
          </a:solidFill>
          <a:ln w="19050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ＭＳ Ｐゴシック" pitchFamily="-106" charset="-128"/>
                <a:cs typeface="Calibri"/>
              </a:rPr>
              <a:t>Cochrane Database of Systematic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ＭＳ Ｐゴシック" pitchFamily="-106" charset="-128"/>
                <a:cs typeface="Calibri"/>
              </a:rPr>
              <a:t> Reviews and DARE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ea typeface="ＭＳ Ｐゴシック" pitchFamily="-106" charset="-128"/>
              <a:cs typeface="Calibri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5486400" y="2743200"/>
            <a:ext cx="2514600" cy="533400"/>
          </a:xfrm>
          <a:prstGeom prst="wedgeRoundRectCallout">
            <a:avLst>
              <a:gd name="adj1" fmla="val -80933"/>
              <a:gd name="adj2" fmla="val 26596"/>
              <a:gd name="adj3" fmla="val 16667"/>
            </a:avLst>
          </a:prstGeom>
          <a:solidFill>
            <a:srgbClr val="E3C4FF"/>
          </a:solidFill>
          <a:ln w="19050" cap="flat" cmpd="sng" algn="ctr">
            <a:solidFill>
              <a:srgbClr val="B361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ＭＳ Ｐゴシック" pitchFamily="-106" charset="-128"/>
                <a:cs typeface="Calibri"/>
              </a:rPr>
              <a:t>ACP Journal Club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ea typeface="ＭＳ Ｐゴシック" pitchFamily="-106" charset="-128"/>
              <a:cs typeface="Calibri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5867400" y="3505200"/>
            <a:ext cx="3124200" cy="838200"/>
          </a:xfrm>
          <a:prstGeom prst="wedgeRoundRectCallout">
            <a:avLst>
              <a:gd name="adj1" fmla="val -92357"/>
              <a:gd name="adj2" fmla="val 2931"/>
              <a:gd name="adj3" fmla="val 16667"/>
            </a:avLst>
          </a:prstGeom>
          <a:solidFill>
            <a:srgbClr val="CAA3FF"/>
          </a:solidFill>
          <a:ln w="19050" cap="flat" cmpd="sng" algn="ctr">
            <a:solidFill>
              <a:srgbClr val="6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ＭＳ Ｐゴシック" pitchFamily="-106" charset="-128"/>
                <a:cs typeface="Calibri"/>
              </a:rPr>
              <a:t>Cochrane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ＭＳ Ｐゴシック" pitchFamily="-106" charset="-128"/>
                <a:cs typeface="Calibri"/>
              </a:rPr>
              <a:t> Database of Randomized Controlled Trials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ea typeface="ＭＳ Ｐゴシック" pitchFamily="-106" charset="-128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366"/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26403" name="Rectangle 3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rgbClr val="66CC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 dirty="0">
              <a:solidFill>
                <a:srgbClr val="004080"/>
              </a:solidFill>
              <a:latin typeface="Verdana" charset="0"/>
            </a:endParaRPr>
          </a:p>
          <a:p>
            <a:endParaRPr lang="en-US" sz="1400" dirty="0" smtClean="0">
              <a:solidFill>
                <a:srgbClr val="000000"/>
              </a:solidFill>
              <a:latin typeface="Verdana" charset="0"/>
            </a:endParaRPr>
          </a:p>
          <a:p>
            <a:endParaRPr lang="en-US" sz="1400" dirty="0">
              <a:solidFill>
                <a:srgbClr val="000000"/>
              </a:solidFill>
              <a:latin typeface="Verdana" charset="0"/>
            </a:endParaRPr>
          </a:p>
          <a:p>
            <a:endParaRPr lang="en-US" sz="1400" dirty="0" smtClean="0">
              <a:solidFill>
                <a:srgbClr val="000000"/>
              </a:solidFill>
              <a:latin typeface="Verdana" charset="0"/>
            </a:endParaRPr>
          </a:p>
          <a:p>
            <a:endParaRPr lang="en-US" sz="1400" dirty="0">
              <a:solidFill>
                <a:srgbClr val="000000"/>
              </a:solidFill>
              <a:latin typeface="Verdana" charset="0"/>
            </a:endParaRPr>
          </a:p>
          <a:p>
            <a:endParaRPr lang="en-US" sz="1400" dirty="0" smtClean="0">
              <a:solidFill>
                <a:srgbClr val="000000"/>
              </a:solidFill>
              <a:latin typeface="Verdana" charset="0"/>
            </a:endParaRPr>
          </a:p>
          <a:p>
            <a:endParaRPr lang="en-US" sz="1400" dirty="0">
              <a:solidFill>
                <a:srgbClr val="000000"/>
              </a:solidFill>
              <a:latin typeface="Verdana" charset="0"/>
            </a:endParaRPr>
          </a:p>
          <a:p>
            <a:endParaRPr lang="en-US" sz="1400" dirty="0">
              <a:solidFill>
                <a:srgbClr val="004080"/>
              </a:solidFill>
              <a:latin typeface="Verdana" charset="0"/>
            </a:endParaRPr>
          </a:p>
          <a:p>
            <a:pPr algn="ctr"/>
            <a:endParaRPr lang="en-US" sz="1400" dirty="0">
              <a:solidFill>
                <a:srgbClr val="004080"/>
              </a:solidFill>
              <a:latin typeface="Verdan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85156" y="457200"/>
            <a:ext cx="5370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3366FF"/>
                </a:solidFill>
                <a:latin typeface="Verdana"/>
                <a:cs typeface="Verdana"/>
              </a:rPr>
              <a:t>Learning Activities I</a:t>
            </a:r>
            <a:endParaRPr lang="en-US" sz="3600" dirty="0">
              <a:solidFill>
                <a:srgbClr val="3366FF"/>
              </a:solidFill>
              <a:latin typeface="Verdana"/>
              <a:cs typeface="Verdan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33400" y="1295400"/>
            <a:ext cx="6629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en-US" sz="2000" dirty="0" smtClean="0">
                <a:solidFill>
                  <a:srgbClr val="66CC66"/>
                </a:solidFill>
                <a:latin typeface="Verdana" charset="0"/>
              </a:rPr>
              <a:t>Select a topic and run in the Cochrane Databases:</a:t>
            </a:r>
            <a:endParaRPr lang="en-US" sz="2000" dirty="0">
              <a:solidFill>
                <a:srgbClr val="66CC66"/>
              </a:solidFill>
              <a:latin typeface="Verdana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235472" y="1905000"/>
            <a:ext cx="6669881" cy="3733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1) Screening for breast cancer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2) Screening for cervical cancer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3) Screening for colorectal cancer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4) Educational interventions for asthma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5) Diabetes and glucose/glycemic/</a:t>
            </a:r>
            <a:r>
              <a:rPr lang="en-US" sz="1600" dirty="0" err="1" smtClean="0">
                <a:solidFill>
                  <a:srgbClr val="000000"/>
                </a:solidFill>
                <a:latin typeface="Verdana" charset="0"/>
              </a:rPr>
              <a:t>glycaemic</a:t>
            </a: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 control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6) Diabetes and foot ulcers/wounds/infections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7) </a:t>
            </a:r>
            <a:r>
              <a:rPr lang="en-US" sz="1600" dirty="0" err="1" smtClean="0">
                <a:solidFill>
                  <a:srgbClr val="000000"/>
                </a:solidFill>
                <a:latin typeface="Verdana" charset="0"/>
              </a:rPr>
              <a:t>Cytoreductive</a:t>
            </a: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 surgery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8) Post-operative pain management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9) Pain management in arthritis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10) Pain management in fractures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	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33400" y="5867400"/>
            <a:ext cx="7697787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30B80A"/>
                </a:solidFill>
                <a:latin typeface="Verdana" charset="0"/>
              </a:rPr>
              <a:t>What kind of results did you retrieve in the different databases?</a:t>
            </a:r>
          </a:p>
        </p:txBody>
      </p:sp>
    </p:spTree>
    <p:extLst>
      <p:ext uri="{BB962C8B-B14F-4D97-AF65-F5344CB8AC3E}">
        <p14:creationId xmlns:p14="http://schemas.microsoft.com/office/powerpoint/2010/main" val="3148729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126403" name="Rectangle 3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rgbClr val="66CC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 dirty="0">
              <a:solidFill>
                <a:srgbClr val="004080"/>
              </a:solidFill>
              <a:latin typeface="Verdana" charset="0"/>
            </a:endParaRPr>
          </a:p>
          <a:p>
            <a:endParaRPr lang="en-US" sz="1400" dirty="0" smtClean="0">
              <a:latin typeface="Verdana" charset="0"/>
            </a:endParaRPr>
          </a:p>
          <a:p>
            <a:endParaRPr lang="en-US" sz="1400" dirty="0">
              <a:latin typeface="Verdana" charset="0"/>
            </a:endParaRPr>
          </a:p>
          <a:p>
            <a:endParaRPr lang="en-US" sz="1400" dirty="0" smtClean="0">
              <a:latin typeface="Verdana" charset="0"/>
            </a:endParaRPr>
          </a:p>
          <a:p>
            <a:endParaRPr lang="en-US" sz="1400" dirty="0">
              <a:latin typeface="Verdana" charset="0"/>
            </a:endParaRPr>
          </a:p>
          <a:p>
            <a:endParaRPr lang="en-US" sz="1400" dirty="0" smtClean="0">
              <a:latin typeface="Verdana" charset="0"/>
            </a:endParaRPr>
          </a:p>
          <a:p>
            <a:endParaRPr lang="en-US" sz="1400" dirty="0">
              <a:latin typeface="Verdana" charset="0"/>
            </a:endParaRPr>
          </a:p>
          <a:p>
            <a:endParaRPr lang="en-US" sz="1400" dirty="0">
              <a:solidFill>
                <a:srgbClr val="004080"/>
              </a:solidFill>
              <a:latin typeface="Verdana" charset="0"/>
            </a:endParaRPr>
          </a:p>
          <a:p>
            <a:pPr algn="ctr"/>
            <a:endParaRPr lang="en-US" sz="1400" dirty="0">
              <a:solidFill>
                <a:srgbClr val="004080"/>
              </a:solidFill>
              <a:latin typeface="Verdana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8456" y="587514"/>
            <a:ext cx="59039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i="1" dirty="0" smtClean="0">
                <a:solidFill>
                  <a:srgbClr val="3366FF"/>
                </a:solidFill>
                <a:latin typeface="Verdana"/>
                <a:cs typeface="Verdana"/>
              </a:rPr>
              <a:t>Learning Activities II</a:t>
            </a:r>
            <a:endParaRPr lang="en-US" sz="4000" dirty="0">
              <a:solidFill>
                <a:srgbClr val="3366FF"/>
              </a:solidFill>
              <a:latin typeface="Verdana"/>
              <a:cs typeface="Verdan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31813" y="1524000"/>
            <a:ext cx="6859587" cy="1295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33CC33"/>
              </a:solidFill>
              <a:latin typeface="Verdana" charset="0"/>
            </a:endParaRP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33CC33"/>
                </a:solidFill>
                <a:latin typeface="Times New Roman"/>
                <a:cs typeface="Times New Roman"/>
              </a:rPr>
              <a:t>1) Run your PICO question in: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latin typeface="Verdana" charset="0"/>
              </a:rPr>
              <a:t>	</a:t>
            </a:r>
            <a:endParaRPr lang="en-US" sz="2000" dirty="0" smtClean="0">
              <a:solidFill>
                <a:srgbClr val="000000"/>
              </a:solidFill>
              <a:latin typeface="Verdana" charset="0"/>
            </a:endParaRPr>
          </a:p>
          <a:p>
            <a:pPr lvl="0">
              <a:lnSpc>
                <a:spcPct val="80000"/>
              </a:lnSpc>
            </a:pPr>
            <a:r>
              <a:rPr lang="en-US" sz="1600" i="1" dirty="0" smtClean="0">
                <a:solidFill>
                  <a:srgbClr val="000000"/>
                </a:solidFill>
                <a:latin typeface="Verdana" charset="0"/>
              </a:rPr>
              <a:t>		Cochrane </a:t>
            </a:r>
            <a:r>
              <a:rPr lang="en-US" sz="1600" i="1" dirty="0">
                <a:solidFill>
                  <a:srgbClr val="000000"/>
                </a:solidFill>
                <a:latin typeface="Verdana" charset="0"/>
              </a:rPr>
              <a:t>Central Register of Controlled </a:t>
            </a:r>
            <a:r>
              <a:rPr lang="en-US" sz="1600" i="1" dirty="0" smtClean="0">
                <a:solidFill>
                  <a:srgbClr val="000000"/>
                </a:solidFill>
                <a:latin typeface="Verdana" charset="0"/>
              </a:rPr>
              <a:t>Trials</a:t>
            </a:r>
            <a:endParaRPr lang="en-US" sz="1600" dirty="0">
              <a:solidFill>
                <a:srgbClr val="000000"/>
              </a:solidFill>
              <a:latin typeface="Verdana" charset="0"/>
            </a:endParaRPr>
          </a:p>
          <a:p>
            <a:endParaRPr lang="en-US" sz="1800" dirty="0">
              <a:solidFill>
                <a:srgbClr val="000000"/>
              </a:solidFill>
              <a:latin typeface="Verdana" charset="0"/>
            </a:endParaRPr>
          </a:p>
          <a:p>
            <a:pPr lvl="0"/>
            <a:endParaRPr lang="en-US" sz="1800" dirty="0" smtClean="0">
              <a:solidFill>
                <a:srgbClr val="000000"/>
              </a:solidFill>
              <a:latin typeface="Verdana" charset="0"/>
            </a:endParaRPr>
          </a:p>
          <a:p>
            <a:pPr lvl="0"/>
            <a:endParaRPr lang="en-US" sz="1800" dirty="0">
              <a:solidFill>
                <a:srgbClr val="000000"/>
              </a:solidFill>
              <a:latin typeface="Verdana" charset="0"/>
            </a:endParaRPr>
          </a:p>
          <a:p>
            <a:pPr>
              <a:lnSpc>
                <a:spcPct val="140000"/>
              </a:lnSpc>
            </a:pPr>
            <a:endParaRPr lang="en-US" sz="1800" dirty="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33400" y="4953000"/>
            <a:ext cx="7543800" cy="762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3) In which database or databases did you find the article that answers 	your PICO question?</a:t>
            </a:r>
            <a:endParaRPr lang="en-US" sz="1800" dirty="0">
              <a:solidFill>
                <a:srgbClr val="000000"/>
              </a:solidFill>
              <a:latin typeface="Verdana" charset="0"/>
            </a:endParaRPr>
          </a:p>
          <a:p>
            <a:pPr lvl="0"/>
            <a:endParaRPr lang="en-US" sz="1800" dirty="0" smtClean="0">
              <a:solidFill>
                <a:srgbClr val="000000"/>
              </a:solidFill>
              <a:latin typeface="Verdana" charset="0"/>
            </a:endParaRPr>
          </a:p>
          <a:p>
            <a:pPr lvl="0"/>
            <a:endParaRPr lang="en-US" sz="1800" dirty="0">
              <a:solidFill>
                <a:srgbClr val="000000"/>
              </a:solidFill>
              <a:latin typeface="Verdana" charset="0"/>
            </a:endParaRPr>
          </a:p>
          <a:p>
            <a:pPr>
              <a:lnSpc>
                <a:spcPct val="140000"/>
              </a:lnSpc>
            </a:pPr>
            <a:endParaRPr lang="en-US" sz="1800" dirty="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33400" y="3048000"/>
            <a:ext cx="70866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2) Then, re-run the same search strategy in:</a:t>
            </a:r>
          </a:p>
          <a:p>
            <a:pPr lvl="0">
              <a:lnSpc>
                <a:spcPct val="150000"/>
              </a:lnSpc>
            </a:pPr>
            <a:r>
              <a:rPr lang="en-US" sz="1600" i="1" dirty="0">
                <a:solidFill>
                  <a:srgbClr val="000000"/>
                </a:solidFill>
                <a:latin typeface="Verdana" charset="0"/>
              </a:rPr>
              <a:t>	</a:t>
            </a:r>
            <a:r>
              <a:rPr lang="en-US" sz="1600" i="1" dirty="0" smtClean="0">
                <a:solidFill>
                  <a:srgbClr val="000000"/>
                </a:solidFill>
                <a:latin typeface="Verdana" charset="0"/>
              </a:rPr>
              <a:t>	Cochrane Database of Systematic Reviews</a:t>
            </a:r>
            <a:endParaRPr lang="en-US" sz="1600" dirty="0">
              <a:solidFill>
                <a:srgbClr val="000000"/>
              </a:solidFill>
              <a:latin typeface="Verdana" charset="0"/>
            </a:endParaRPr>
          </a:p>
          <a:p>
            <a:pPr lvl="0">
              <a:lnSpc>
                <a:spcPct val="150000"/>
              </a:lnSpc>
            </a:pPr>
            <a:r>
              <a:rPr lang="en-US" sz="1600" i="1" dirty="0" smtClean="0">
                <a:solidFill>
                  <a:srgbClr val="000000"/>
                </a:solidFill>
                <a:latin typeface="Verdana" charset="0"/>
              </a:rPr>
              <a:t>		Database of Abstracts of Reviews of Effects</a:t>
            </a:r>
            <a:endParaRPr lang="en-US" sz="1600" dirty="0">
              <a:solidFill>
                <a:srgbClr val="000000"/>
              </a:solidFill>
              <a:latin typeface="Verdana" charset="0"/>
            </a:endParaRPr>
          </a:p>
          <a:p>
            <a:pPr lvl="0">
              <a:lnSpc>
                <a:spcPct val="15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		</a:t>
            </a:r>
            <a:r>
              <a:rPr lang="en-US" sz="1600" i="1" dirty="0" smtClean="0">
                <a:solidFill>
                  <a:srgbClr val="000000"/>
                </a:solidFill>
                <a:latin typeface="Verdana" charset="0"/>
              </a:rPr>
              <a:t>Comparative Effectiveness Research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		</a:t>
            </a:r>
            <a:r>
              <a:rPr lang="en-US" sz="1800" dirty="0" smtClean="0">
                <a:solidFill>
                  <a:srgbClr val="000000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	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5867400"/>
            <a:ext cx="8153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1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4) Record your results and answer the questions on the</a:t>
            </a:r>
            <a:r>
              <a:rPr lang="en-US" sz="1600" i="1" dirty="0" smtClean="0">
                <a:solidFill>
                  <a:srgbClr val="000000"/>
                </a:solidFill>
                <a:latin typeface="Verdana" charset="0"/>
              </a:rPr>
              <a:t> Retrieval Worksheet</a:t>
            </a:r>
            <a:r>
              <a:rPr lang="en-US" sz="1600" dirty="0" smtClean="0">
                <a:solidFill>
                  <a:srgbClr val="000000"/>
                </a:solidFill>
                <a:latin typeface="Verdana" charset="0"/>
              </a:rPr>
              <a:t>.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		</a:t>
            </a:r>
            <a:r>
              <a:rPr lang="en-US" sz="1800" dirty="0" smtClean="0">
                <a:solidFill>
                  <a:srgbClr val="000000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1579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3" name="Group 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84994" name="Rectangle 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  <a:cs typeface="+mn-cs"/>
                </a:endParaRPr>
              </a:p>
            </p:txBody>
          </p:sp>
          <p:sp>
            <p:nvSpPr>
              <p:cNvPr id="1126403" name="Rectangle 3"/>
              <p:cNvSpPr>
                <a:spLocks noChangeArrowheads="1"/>
              </p:cNvSpPr>
              <p:nvPr/>
            </p:nvSpPr>
            <p:spPr bwMode="auto">
              <a:xfrm>
                <a:off x="304800" y="304800"/>
                <a:ext cx="8534400" cy="6248400"/>
              </a:xfrm>
              <a:prstGeom prst="rect">
                <a:avLst/>
              </a:prstGeom>
              <a:solidFill>
                <a:schemeClr val="bg1"/>
              </a:solidFill>
              <a:ln w="57150" cmpd="thickThin">
                <a:solidFill>
                  <a:srgbClr val="66CC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400" dirty="0">
                  <a:solidFill>
                    <a:srgbClr val="004080"/>
                  </a:solidFill>
                  <a:latin typeface="Verdana" charset="0"/>
                </a:endParaRPr>
              </a:p>
              <a:p>
                <a:endParaRPr lang="en-US" sz="1400" dirty="0" smtClean="0">
                  <a:latin typeface="Verdana" charset="0"/>
                </a:endParaRPr>
              </a:p>
              <a:p>
                <a:endParaRPr lang="en-US" sz="1400" dirty="0">
                  <a:latin typeface="Verdana" charset="0"/>
                </a:endParaRPr>
              </a:p>
              <a:p>
                <a:endParaRPr lang="en-US" sz="1400" dirty="0" smtClean="0">
                  <a:latin typeface="Verdana" charset="0"/>
                </a:endParaRPr>
              </a:p>
              <a:p>
                <a:endParaRPr lang="en-US" sz="1400" dirty="0">
                  <a:latin typeface="Verdana" charset="0"/>
                </a:endParaRPr>
              </a:p>
              <a:p>
                <a:endParaRPr lang="en-US" sz="1400" dirty="0" smtClean="0">
                  <a:latin typeface="Verdana" charset="0"/>
                </a:endParaRPr>
              </a:p>
              <a:p>
                <a:endParaRPr lang="en-US" sz="1400" dirty="0">
                  <a:latin typeface="Verdana" charset="0"/>
                </a:endParaRPr>
              </a:p>
              <a:p>
                <a:endParaRPr lang="en-US" sz="1400" dirty="0">
                  <a:solidFill>
                    <a:srgbClr val="004080"/>
                  </a:solidFill>
                  <a:latin typeface="Verdana" charset="0"/>
                </a:endParaRPr>
              </a:p>
              <a:p>
                <a:pPr algn="ctr"/>
                <a:endParaRPr lang="en-US" sz="1400" dirty="0">
                  <a:solidFill>
                    <a:srgbClr val="004080"/>
                  </a:solidFill>
                  <a:latin typeface="Verdana" charset="0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1751012" y="496669"/>
              <a:ext cx="563880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3600" i="1" dirty="0" smtClean="0">
                  <a:solidFill>
                    <a:srgbClr val="3366FF"/>
                  </a:solidFill>
                  <a:latin typeface="Verdana"/>
                  <a:cs typeface="Verdana"/>
                </a:rPr>
                <a:t>Retrieval Worksheet</a:t>
              </a:r>
              <a:endParaRPr lang="en-US" sz="3600" dirty="0">
                <a:solidFill>
                  <a:srgbClr val="3366FF"/>
                </a:solidFill>
                <a:latin typeface="Verdana"/>
                <a:cs typeface="Verdana"/>
              </a:endParaRPr>
            </a:p>
          </p:txBody>
        </p:sp>
        <p:pic>
          <p:nvPicPr>
            <p:cNvPr id="2" name="Picture 1" descr="Screen Shot 2014-11-24 at 10.35.29 A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95" b="4609"/>
            <a:stretch/>
          </p:blipFill>
          <p:spPr>
            <a:xfrm>
              <a:off x="1179132" y="1417780"/>
              <a:ext cx="6782562" cy="4830620"/>
            </a:xfrm>
            <a:prstGeom prst="rect">
              <a:avLst/>
            </a:prstGeom>
            <a:ln w="12700" cmpd="sng">
              <a:solidFill>
                <a:schemeClr val="tx1">
                  <a:lumMod val="50000"/>
                  <a:lumOff val="50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676734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143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500" dirty="0">
              <a:solidFill>
                <a:srgbClr val="00FFFF"/>
              </a:solidFill>
              <a:latin typeface="Book Antiqua" charset="0"/>
            </a:endParaRPr>
          </a:p>
          <a:p>
            <a:pPr eaLnBrk="0" hangingPunct="0"/>
            <a:endParaRPr lang="en-US" sz="500" dirty="0">
              <a:solidFill>
                <a:srgbClr val="00FFFF"/>
              </a:solidFill>
              <a:latin typeface="Book Antiqua" charset="0"/>
            </a:endParaRPr>
          </a:p>
          <a:p>
            <a:pPr eaLnBrk="0" hangingPunct="0"/>
            <a:endParaRPr lang="en-US" sz="500" dirty="0">
              <a:solidFill>
                <a:srgbClr val="00FFFF"/>
              </a:solidFill>
              <a:latin typeface="Book Antiqua" charset="0"/>
            </a:endParaRPr>
          </a:p>
          <a:p>
            <a:pPr eaLnBrk="0" hangingPunct="0"/>
            <a:endParaRPr lang="en-US" sz="500" dirty="0">
              <a:solidFill>
                <a:srgbClr val="00FFFF"/>
              </a:solidFill>
              <a:latin typeface="Book Antiqua" charset="0"/>
            </a:endParaRPr>
          </a:p>
          <a:p>
            <a:pPr eaLnBrk="0" hangingPunct="0"/>
            <a:endParaRPr lang="en-US" sz="500" dirty="0">
              <a:solidFill>
                <a:srgbClr val="00FFFF"/>
              </a:solidFill>
              <a:latin typeface="Book Antiqua" charset="0"/>
            </a:endParaRPr>
          </a:p>
          <a:p>
            <a:pPr eaLnBrk="0" hangingPunct="0">
              <a:lnSpc>
                <a:spcPct val="130000"/>
              </a:lnSpc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 </a:t>
            </a:r>
            <a:endParaRPr lang="en-US" sz="2800" dirty="0">
              <a:solidFill>
                <a:schemeClr val="bg1"/>
              </a:solidFill>
              <a:latin typeface="Verdana"/>
              <a:cs typeface="Verdana"/>
            </a:endParaRPr>
          </a:p>
          <a:p>
            <a:pPr lvl="2"/>
            <a:endParaRPr lang="en-US" sz="28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lvl="2"/>
            <a:r>
              <a:rPr lang="en-US" sz="44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endParaRPr lang="en-US" sz="7200" dirty="0">
              <a:solidFill>
                <a:srgbClr val="00FFFF"/>
              </a:solidFill>
              <a:latin typeface="Verdana"/>
              <a:cs typeface="Verdana"/>
            </a:endParaRPr>
          </a:p>
          <a:p>
            <a:pPr algn="ctr" eaLnBrk="0" hangingPunct="0"/>
            <a:endParaRPr lang="en-US" dirty="0">
              <a:solidFill>
                <a:srgbClr val="6600CC"/>
              </a:solidFill>
              <a:latin typeface="Times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8600" y="304800"/>
            <a:ext cx="4343400" cy="4108521"/>
            <a:chOff x="381000" y="304800"/>
            <a:chExt cx="4343400" cy="4108521"/>
          </a:xfrm>
        </p:grpSpPr>
        <p:pic>
          <p:nvPicPr>
            <p:cNvPr id="2" name="Picture 1" descr="Screen Shot 2013-03-11 at 11.21.06 A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" y="304800"/>
              <a:ext cx="3315584" cy="4108521"/>
            </a:xfrm>
            <a:prstGeom prst="rect">
              <a:avLst/>
            </a:prstGeom>
            <a:ln w="19050" cmpd="sng">
              <a:solidFill>
                <a:srgbClr val="999999"/>
              </a:solidFill>
            </a:ln>
          </p:spPr>
        </p:pic>
        <p:grpSp>
          <p:nvGrpSpPr>
            <p:cNvPr id="7" name="Group 6"/>
            <p:cNvGrpSpPr/>
            <p:nvPr/>
          </p:nvGrpSpPr>
          <p:grpSpPr>
            <a:xfrm>
              <a:off x="1828800" y="1219199"/>
              <a:ext cx="906526" cy="2009648"/>
              <a:chOff x="1828800" y="1219199"/>
              <a:chExt cx="906526" cy="2009648"/>
            </a:xfrm>
          </p:grpSpPr>
          <p:pic>
            <p:nvPicPr>
              <p:cNvPr id="9" name="Picture 8" descr="Screen Shot 2013-03-11 at 11.22.40 AM.p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8800" y="1219199"/>
                <a:ext cx="906526" cy="2009648"/>
              </a:xfrm>
              <a:prstGeom prst="rect">
                <a:avLst/>
              </a:prstGeom>
              <a:ln w="38100" cmpd="sng">
                <a:solidFill>
                  <a:srgbClr val="A00007"/>
                </a:solidFill>
              </a:ln>
            </p:spPr>
          </p:pic>
          <p:sp>
            <p:nvSpPr>
              <p:cNvPr id="11" name="AutoShape 11"/>
              <p:cNvSpPr>
                <a:spLocks noChangeArrowheads="1"/>
              </p:cNvSpPr>
              <p:nvPr/>
            </p:nvSpPr>
            <p:spPr bwMode="auto">
              <a:xfrm>
                <a:off x="1828800" y="1339901"/>
                <a:ext cx="442570" cy="160934"/>
              </a:xfrm>
              <a:prstGeom prst="roundRect">
                <a:avLst>
                  <a:gd name="adj" fmla="val 16667"/>
                </a:avLst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dirty="0"/>
              </a:p>
            </p:txBody>
          </p:sp>
        </p:grp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2590800" y="1905000"/>
              <a:ext cx="2133600" cy="762000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rgbClr val="666666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>
                <a:lnSpc>
                  <a:spcPct val="90000"/>
                </a:lnSpc>
              </a:pPr>
              <a:endParaRPr lang="en-US" sz="2800" dirty="0">
                <a:latin typeface="Verdana" charset="0"/>
              </a:endParaRPr>
            </a:p>
            <a:p>
              <a:pPr algn="ctr" eaLnBrk="0" hangingPunct="0">
                <a:lnSpc>
                  <a:spcPct val="90000"/>
                </a:lnSpc>
              </a:pPr>
              <a:endParaRPr lang="en-US" dirty="0">
                <a:solidFill>
                  <a:schemeClr val="bg1"/>
                </a:solidFill>
                <a:latin typeface="Verdana" charset="0"/>
              </a:endParaRPr>
            </a:p>
          </p:txBody>
        </p:sp>
        <p:sp>
          <p:nvSpPr>
            <p:cNvPr id="17" name="Rectangle 9"/>
            <p:cNvSpPr>
              <a:spLocks noChangeAspect="1" noChangeArrowheads="1"/>
            </p:cNvSpPr>
            <p:nvPr/>
          </p:nvSpPr>
          <p:spPr bwMode="auto">
            <a:xfrm>
              <a:off x="2672862" y="2095500"/>
              <a:ext cx="1969477" cy="381000"/>
            </a:xfrm>
            <a:prstGeom prst="rect">
              <a:avLst/>
            </a:prstGeom>
            <a:solidFill>
              <a:srgbClr val="FFFFFF"/>
            </a:solidFill>
            <a:ln w="76200" cmpd="sng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>
                <a:lnSpc>
                  <a:spcPct val="110000"/>
                </a:lnSpc>
              </a:pPr>
              <a:r>
                <a:rPr lang="en-US" sz="2000" dirty="0">
                  <a:latin typeface="Verdana" charset="0"/>
                </a:rPr>
                <a:t>Click PubMed</a:t>
              </a:r>
            </a:p>
          </p:txBody>
        </p:sp>
        <p:sp>
          <p:nvSpPr>
            <p:cNvPr id="20" name="AutoShape 10"/>
            <p:cNvSpPr>
              <a:spLocks noChangeArrowheads="1"/>
            </p:cNvSpPr>
            <p:nvPr/>
          </p:nvSpPr>
          <p:spPr bwMode="auto">
            <a:xfrm rot="7449790" flipV="1">
              <a:off x="2713974" y="1152891"/>
              <a:ext cx="283200" cy="1184516"/>
            </a:xfrm>
            <a:prstGeom prst="upArrow">
              <a:avLst>
                <a:gd name="adj1" fmla="val 50368"/>
                <a:gd name="adj2" fmla="val 61347"/>
              </a:avLst>
            </a:prstGeom>
            <a:gradFill rotWithShape="0">
              <a:gsLst>
                <a:gs pos="0">
                  <a:srgbClr val="F49394"/>
                </a:gs>
                <a:gs pos="50000">
                  <a:srgbClr val="9A0002"/>
                </a:gs>
                <a:gs pos="100000">
                  <a:srgbClr val="F49394"/>
                </a:gs>
              </a:gsLst>
              <a:lin ang="5400000" scaled="1"/>
            </a:gradFill>
            <a:ln w="28575">
              <a:solidFill>
                <a:srgbClr val="66000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810000" y="3386328"/>
            <a:ext cx="5125466" cy="2933913"/>
            <a:chOff x="3886200" y="3386328"/>
            <a:chExt cx="5125466" cy="2933913"/>
          </a:xfrm>
        </p:grpSpPr>
        <p:pic>
          <p:nvPicPr>
            <p:cNvPr id="5" name="Picture 4" descr="Screen Shot 2014-11-20 at 4.20.54 PM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6200" y="3386328"/>
              <a:ext cx="5125466" cy="2176272"/>
            </a:xfrm>
            <a:prstGeom prst="rect">
              <a:avLst/>
            </a:prstGeom>
            <a:ln w="19050" cmpd="sng">
              <a:solidFill>
                <a:srgbClr val="336699"/>
              </a:solidFill>
            </a:ln>
          </p:spPr>
        </p:pic>
        <p:grpSp>
          <p:nvGrpSpPr>
            <p:cNvPr id="6" name="Group 5"/>
            <p:cNvGrpSpPr/>
            <p:nvPr/>
          </p:nvGrpSpPr>
          <p:grpSpPr>
            <a:xfrm>
              <a:off x="4444916" y="5566959"/>
              <a:ext cx="3908594" cy="753282"/>
              <a:chOff x="4444916" y="5566959"/>
              <a:chExt cx="3908594" cy="753282"/>
            </a:xfrm>
          </p:grpSpPr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4444916" y="5566959"/>
                <a:ext cx="3908594" cy="753282"/>
              </a:xfrm>
              <a:prstGeom prst="rect">
                <a:avLst/>
              </a:prstGeom>
              <a:solidFill>
                <a:srgbClr val="FFFFFF"/>
              </a:solidFill>
              <a:ln w="57150" cmpd="sng">
                <a:solidFill>
                  <a:srgbClr val="6699CC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>
                  <a:lnSpc>
                    <a:spcPct val="90000"/>
                  </a:lnSpc>
                </a:pPr>
                <a:endParaRPr lang="en-US" sz="2800" dirty="0">
                  <a:latin typeface="Verdana" charset="0"/>
                </a:endParaRPr>
              </a:p>
              <a:p>
                <a:pPr algn="ctr" eaLnBrk="0" hangingPunct="0">
                  <a:lnSpc>
                    <a:spcPct val="90000"/>
                  </a:lnSpc>
                </a:pPr>
                <a:endParaRPr lang="en-US" dirty="0">
                  <a:solidFill>
                    <a:schemeClr val="bg1"/>
                  </a:solidFill>
                  <a:latin typeface="Verdana" charset="0"/>
                </a:endParaRPr>
              </a:p>
            </p:txBody>
          </p:sp>
          <p:sp>
            <p:nvSpPr>
              <p:cNvPr id="22" name="Rectangle 9"/>
              <p:cNvSpPr>
                <a:spLocks noChangeArrowheads="1"/>
              </p:cNvSpPr>
              <p:nvPr/>
            </p:nvSpPr>
            <p:spPr bwMode="auto">
              <a:xfrm>
                <a:off x="4570412" y="5693117"/>
                <a:ext cx="3657601" cy="500966"/>
              </a:xfrm>
              <a:prstGeom prst="rect">
                <a:avLst/>
              </a:prstGeom>
              <a:solidFill>
                <a:srgbClr val="FFFFFF"/>
              </a:solidFill>
              <a:ln w="76200" cmpd="sng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2000" dirty="0">
                    <a:latin typeface="Verdana" charset="0"/>
                  </a:rPr>
                  <a:t>Click </a:t>
                </a:r>
                <a:r>
                  <a:rPr lang="en-US" sz="2000" dirty="0" smtClean="0">
                    <a:latin typeface="Verdana" charset="0"/>
                  </a:rPr>
                  <a:t>Topic-Specific Queries</a:t>
                </a:r>
                <a:endParaRPr lang="en-US" sz="2000" dirty="0">
                  <a:latin typeface="Verdana" charset="0"/>
                </a:endParaRPr>
              </a:p>
            </p:txBody>
          </p:sp>
        </p:grpSp>
        <p:sp>
          <p:nvSpPr>
            <p:cNvPr id="23" name="AutoShape 10"/>
            <p:cNvSpPr>
              <a:spLocks noChangeArrowheads="1"/>
            </p:cNvSpPr>
            <p:nvPr/>
          </p:nvSpPr>
          <p:spPr bwMode="auto">
            <a:xfrm rot="6405149" flipV="1">
              <a:off x="6657318" y="4977689"/>
              <a:ext cx="325263" cy="1187548"/>
            </a:xfrm>
            <a:prstGeom prst="upArrow">
              <a:avLst>
                <a:gd name="adj1" fmla="val 36086"/>
                <a:gd name="adj2" fmla="val 71757"/>
              </a:avLst>
            </a:prstGeom>
            <a:gradFill rotWithShape="0">
              <a:gsLst>
                <a:gs pos="0">
                  <a:srgbClr val="F49394"/>
                </a:gs>
                <a:gs pos="50000">
                  <a:srgbClr val="9A0002"/>
                </a:gs>
                <a:gs pos="100000">
                  <a:srgbClr val="F49394"/>
                </a:gs>
              </a:gsLst>
              <a:lin ang="5400000" scaled="1"/>
            </a:gradFill>
            <a:ln w="25400" cmpd="sng">
              <a:solidFill>
                <a:srgbClr val="66000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715759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14343</TotalTime>
  <Words>359</Words>
  <Application>Microsoft Macintosh PowerPoint</Application>
  <PresentationFormat>On-screen Show (4:3)</PresentationFormat>
  <Paragraphs>108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Blank Presentation</vt:lpstr>
      <vt:lpstr>1_Blank Presentation</vt:lpstr>
      <vt:lpstr>1_Office Theme</vt:lpstr>
      <vt:lpstr>2_Blank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뿿콰뿿컐뿿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Peggy Edwards</dc:creator>
  <cp:lastModifiedBy>TTUHSC</cp:lastModifiedBy>
  <cp:revision>2325</cp:revision>
  <cp:lastPrinted>2014-11-20T22:35:36Z</cp:lastPrinted>
  <dcterms:created xsi:type="dcterms:W3CDTF">2010-11-22T15:33:52Z</dcterms:created>
  <dcterms:modified xsi:type="dcterms:W3CDTF">2014-11-25T19:55:17Z</dcterms:modified>
</cp:coreProperties>
</file>