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3" r:id="rId3"/>
    <p:sldMasterId id="2147483871" r:id="rId4"/>
    <p:sldMasterId id="2147484277" r:id="rId5"/>
  </p:sldMasterIdLst>
  <p:notesMasterIdLst>
    <p:notesMasterId r:id="rId109"/>
  </p:notesMasterIdLst>
  <p:handoutMasterIdLst>
    <p:handoutMasterId r:id="rId110"/>
  </p:handoutMasterIdLst>
  <p:sldIdLst>
    <p:sldId id="1123" r:id="rId6"/>
    <p:sldId id="1942" r:id="rId7"/>
    <p:sldId id="1844" r:id="rId8"/>
    <p:sldId id="1430" r:id="rId9"/>
    <p:sldId id="1434" r:id="rId10"/>
    <p:sldId id="1836" r:id="rId11"/>
    <p:sldId id="1983" r:id="rId12"/>
    <p:sldId id="1984" r:id="rId13"/>
    <p:sldId id="1985" r:id="rId14"/>
    <p:sldId id="1986" r:id="rId15"/>
    <p:sldId id="1987" r:id="rId16"/>
    <p:sldId id="1988" r:id="rId17"/>
    <p:sldId id="1989" r:id="rId18"/>
    <p:sldId id="1982" r:id="rId19"/>
    <p:sldId id="1837" r:id="rId20"/>
    <p:sldId id="1841" r:id="rId21"/>
    <p:sldId id="1839" r:id="rId22"/>
    <p:sldId id="1838" r:id="rId23"/>
    <p:sldId id="1689" r:id="rId24"/>
    <p:sldId id="1407" r:id="rId25"/>
    <p:sldId id="1408" r:id="rId26"/>
    <p:sldId id="1606" r:id="rId27"/>
    <p:sldId id="1409" r:id="rId28"/>
    <p:sldId id="1894" r:id="rId29"/>
    <p:sldId id="1588" r:id="rId30"/>
    <p:sldId id="1607" r:id="rId31"/>
    <p:sldId id="1357" r:id="rId32"/>
    <p:sldId id="1442" r:id="rId33"/>
    <p:sldId id="1758" r:id="rId34"/>
    <p:sldId id="1883" r:id="rId35"/>
    <p:sldId id="1940" r:id="rId36"/>
    <p:sldId id="1711" r:id="rId37"/>
    <p:sldId id="1890" r:id="rId38"/>
    <p:sldId id="1712" r:id="rId39"/>
    <p:sldId id="1896" r:id="rId40"/>
    <p:sldId id="1897" r:id="rId41"/>
    <p:sldId id="1898" r:id="rId42"/>
    <p:sldId id="1900" r:id="rId43"/>
    <p:sldId id="1937" r:id="rId44"/>
    <p:sldId id="1938" r:id="rId45"/>
    <p:sldId id="1930" r:id="rId46"/>
    <p:sldId id="1863" r:id="rId47"/>
    <p:sldId id="1827" r:id="rId48"/>
    <p:sldId id="1818" r:id="rId49"/>
    <p:sldId id="1946" r:id="rId50"/>
    <p:sldId id="1949" r:id="rId51"/>
    <p:sldId id="1948" r:id="rId52"/>
    <p:sldId id="1947" r:id="rId53"/>
    <p:sldId id="1950" r:id="rId54"/>
    <p:sldId id="1903" r:id="rId55"/>
    <p:sldId id="1951" r:id="rId56"/>
    <p:sldId id="1824" r:id="rId57"/>
    <p:sldId id="1962" r:id="rId58"/>
    <p:sldId id="1856" r:id="rId59"/>
    <p:sldId id="954" r:id="rId60"/>
    <p:sldId id="1941" r:id="rId61"/>
    <p:sldId id="1966" r:id="rId62"/>
    <p:sldId id="1965" r:id="rId63"/>
    <p:sldId id="1911" r:id="rId64"/>
    <p:sldId id="1913" r:id="rId65"/>
    <p:sldId id="1912" r:id="rId66"/>
    <p:sldId id="1952" r:id="rId67"/>
    <p:sldId id="1953" r:id="rId68"/>
    <p:sldId id="1932" r:id="rId69"/>
    <p:sldId id="1967" r:id="rId70"/>
    <p:sldId id="978" r:id="rId71"/>
    <p:sldId id="1916" r:id="rId72"/>
    <p:sldId id="948" r:id="rId73"/>
    <p:sldId id="980" r:id="rId74"/>
    <p:sldId id="1968" r:id="rId75"/>
    <p:sldId id="1969" r:id="rId76"/>
    <p:sldId id="1790" r:id="rId77"/>
    <p:sldId id="1914" r:id="rId78"/>
    <p:sldId id="1918" r:id="rId79"/>
    <p:sldId id="1859" r:id="rId80"/>
    <p:sldId id="1925" r:id="rId81"/>
    <p:sldId id="1801" r:id="rId82"/>
    <p:sldId id="1795" r:id="rId83"/>
    <p:sldId id="1920" r:id="rId84"/>
    <p:sldId id="1970" r:id="rId85"/>
    <p:sldId id="1971" r:id="rId86"/>
    <p:sldId id="1957" r:id="rId87"/>
    <p:sldId id="1972" r:id="rId88"/>
    <p:sldId id="1834" r:id="rId89"/>
    <p:sldId id="1923" r:id="rId90"/>
    <p:sldId id="1420" r:id="rId91"/>
    <p:sldId id="1422" r:id="rId92"/>
    <p:sldId id="1423" r:id="rId93"/>
    <p:sldId id="953" r:id="rId94"/>
    <p:sldId id="1866" r:id="rId95"/>
    <p:sldId id="1433" r:id="rId96"/>
    <p:sldId id="1924" r:id="rId97"/>
    <p:sldId id="1870" r:id="rId98"/>
    <p:sldId id="1943" r:id="rId99"/>
    <p:sldId id="1431" r:id="rId100"/>
    <p:sldId id="1585" r:id="rId101"/>
    <p:sldId id="1944" r:id="rId102"/>
    <p:sldId id="1934" r:id="rId103"/>
    <p:sldId id="1939" r:id="rId104"/>
    <p:sldId id="1127" r:id="rId105"/>
    <p:sldId id="1974" r:id="rId106"/>
    <p:sldId id="1933" r:id="rId107"/>
    <p:sldId id="1871" r:id="rId10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00"/>
    <a:srgbClr val="4DC61E"/>
    <a:srgbClr val="CC66FF"/>
    <a:srgbClr val="0D6BBA"/>
    <a:srgbClr val="022453"/>
    <a:srgbClr val="FC9FFF"/>
    <a:srgbClr val="FC64FF"/>
    <a:srgbClr val="BBE0E3"/>
    <a:srgbClr val="CC00CC"/>
    <a:srgbClr val="49A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0030"/>
    <p:restoredTop sz="86378" autoAdjust="0"/>
  </p:normalViewPr>
  <p:slideViewPr>
    <p:cSldViewPr showGuides="1">
      <p:cViewPr>
        <p:scale>
          <a:sx n="100" d="100"/>
          <a:sy n="100" d="100"/>
        </p:scale>
        <p:origin x="1776" y="2184"/>
      </p:cViewPr>
      <p:guideLst>
        <p:guide orient="horz" pos="2160"/>
        <p:guide pos="2880"/>
      </p:guideLst>
    </p:cSldViewPr>
  </p:slideViewPr>
  <p:outlineViewPr>
    <p:cViewPr>
      <p:scale>
        <a:sx n="60" d="100"/>
        <a:sy n="60" d="100"/>
      </p:scale>
      <p:origin x="0" y="-19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4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8" Type="http://schemas.openxmlformats.org/officeDocument/2006/relationships/slide" Target="slides/slide103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110" Type="http://schemas.openxmlformats.org/officeDocument/2006/relationships/handoutMaster" Target="handoutMasters/handoutMaster1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00" Type="http://schemas.openxmlformats.org/officeDocument/2006/relationships/slide" Target="slides/slide95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ED770C8-658D-1E41-9786-996009258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42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40BFE6-9480-C345-94B5-90C8D3FCD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63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7741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88FAEF-33D7-7C48-953F-531E6D80057D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10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47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88FAEF-33D7-7C48-953F-531E6D80057D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82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05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01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14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6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38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40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72179BB-7E7C-EF40-B5A4-6B034D6C1419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32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4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72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72179BB-7E7C-EF40-B5A4-6B034D6C1419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02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946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58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99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59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84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60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07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92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63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33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7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901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48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2A8E978-AC6C-AC48-A2D2-8DFEB552D2A3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80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16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8BBFC0D-FFA8-D344-BB6D-48693A348D32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042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59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50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676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638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73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411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59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9808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612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1555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562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78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875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253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80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489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81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166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602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815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88FAEF-33D7-7C48-953F-531E6D80057D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8119B7-38C1-3842-9D6A-52F3CD92E246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8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0218639-E032-E545-93F5-04905438639E}" type="slidenum">
              <a:rPr lang="en-US" sz="1200"/>
              <a:pPr/>
              <a:t>85</a:t>
            </a:fld>
            <a:endParaRPr lang="en-US" sz="120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13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1BB5FB-2AC0-6C4C-891C-EF74F3928C60}" type="slidenum">
              <a:rPr lang="en-US" sz="1200"/>
              <a:pPr/>
              <a:t>89</a:t>
            </a:fld>
            <a:endParaRPr lang="en-US" sz="120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6187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B768ADA-7A2D-0748-B263-D4A57179CCBA}" type="slidenum">
              <a:rPr lang="en-US" sz="1200"/>
              <a:pPr/>
              <a:t>90</a:t>
            </a:fld>
            <a:endParaRPr lang="en-US" sz="1200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770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C2733B-F90B-FC4B-8FC1-36BD8C61A7CB}" type="slidenum">
              <a:rPr lang="en-US" sz="1200"/>
              <a:pPr/>
              <a:t>92</a:t>
            </a:fld>
            <a:endParaRPr lang="en-US" sz="1200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15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>
                <a:solidFill>
                  <a:prstClr val="black"/>
                </a:solidFill>
              </a:rPr>
              <a:pPr/>
              <a:t>93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912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C2733B-F90B-FC4B-8FC1-36BD8C61A7CB}" type="slidenum">
              <a:rPr lang="en-US" sz="1200"/>
              <a:pPr/>
              <a:t>94</a:t>
            </a:fld>
            <a:endParaRPr lang="en-US" sz="1200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26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96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648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98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935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99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5376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C2733B-F90B-FC4B-8FC1-36BD8C61A7CB}" type="slidenum">
              <a:rPr lang="en-US" sz="1200"/>
              <a:pPr/>
              <a:t>101</a:t>
            </a:fld>
            <a:endParaRPr lang="en-US" sz="1200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6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2934241-00DD-744C-A7D5-0DC040DBE197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>
                <a:solidFill>
                  <a:prstClr val="black"/>
                </a:solidFill>
              </a:rPr>
              <a:pPr/>
              <a:t>102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144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103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0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6E32FDD-ADEB-2443-BB55-6E206E682B94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7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7C35891-AB82-D348-8B3B-995D5A87FB4C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29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48370C0-770E-0745-BCB3-6E4FC38BED38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6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9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0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8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FF64-0115-744A-8402-B99499E4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5474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A66A40-6FD5-7447-ACA0-C6873F41A4C8}" type="datetimeFigureOut">
              <a:rPr lang="en-US" smtClean="0"/>
              <a:t>7/29/16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23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929D91-171B-FA4B-B7DD-03DBA32EAEC5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A00902-F0B8-8845-84D6-CCA26301A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63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FAFE159-1AB7-594C-B022-9C361DB3FC78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5F63563-E6BE-6C40-ABF0-02FBDF158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99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554F05-E964-714F-A65F-8BAB04BD6872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A3B818-5F6B-5148-A1FE-95158343E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E3C6CA2-FBD6-2747-A5A6-907FF5308D6A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15BAA2-B233-AA44-B4DF-9B7716D01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53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22B4EE-627C-C84B-9709-B5A2FEC1ACB3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343522A-E4B3-C141-9D61-8EAFEEDF2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4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3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8EBBDD-53B2-1948-B2DD-24C71E00C325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9A1003-30EC-3045-BD17-3EF2CA6D3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2485E7-BD47-9D45-8DB0-4788B9C5C325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0C601C-B30F-A24A-9522-D0BD039BE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67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A54F1D-FCDD-4A44-A10B-C1C88467534E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FD5ACD-EFFB-B44F-8329-AE83392A8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6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CF8E34-BDCB-874B-A530-6A5F13538006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DFC8846-B3F5-9447-BBE8-AAAA6424E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0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BFAE83-9825-0246-82DF-A7BC5DFB8E38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3B7E4E5-293D-9E4F-B1FE-3C497ADD8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3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55FB2CE-FD52-8041-A924-721C5263A338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6B67E29-2543-2B41-8893-C63CF96F2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62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5CD8BC1-5C88-C344-9F41-FA5B56ACA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47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0F4019-9D2B-FF4B-B3BB-86E2968AA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41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3E4FCA4-2110-764A-B75A-8E466581F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11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B627E7F-B62B-464E-8425-D9ED377AC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64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46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3F871DB-6DA8-F84E-B972-25D46F590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00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622F48FD-199C-9946-B73B-69DA8ABC4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43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5D3B96D-0905-BB44-B761-16E92FD29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0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A965CC5B-B378-5D47-AF5A-6505413D7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5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55487D-DAD7-9445-8CC0-C83870CBF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340FEBB-4995-FC42-AA5A-7277AB7B2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56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B4B05CC-5D1E-7F47-A460-678A8CAE3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1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2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4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3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8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9A94812-0C5B-C246-B40D-859A59B5D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628DAA-173B-2547-896E-18D5DAF91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eaLnBrk="1" hangingPunct="1"/>
            <a:endParaRPr 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5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eaLnBrk="1" hangingPunct="1"/>
            <a:endParaRPr lang="en-US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5366" name="Picture 7" descr="HSC_Lib.Health.Sci.f#64EC9F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417" r:id="rId2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FCDE9DF-B44D-224C-AF7E-BADD97E0B5EA}" type="datetimeFigureOut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8BA7C25-DB5F-8C49-9573-67CA714F7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F35BDC8-ADE3-5147-AEE2-705A9D5AC467}" type="datetime1">
              <a:rPr lang="en-US"/>
              <a:pPr>
                <a:defRPr/>
              </a:pPr>
              <a:t>7/29/16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3C3A57C-C7A3-6C4E-97B9-310B7C963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mlanet.org/education/web/web_courses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1141413" y="2351881"/>
            <a:ext cx="6858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latin typeface="Calibri" charset="0"/>
              </a:rPr>
              <a:t>Database </a:t>
            </a:r>
            <a:r>
              <a:rPr lang="en-US" sz="4000" b="1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Searching </a:t>
            </a:r>
            <a:r>
              <a:rPr lang="en-US" sz="4000" b="1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for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4000" b="1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Evidence Based Medicine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4000" b="1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Literature</a:t>
            </a:r>
          </a:p>
        </p:txBody>
      </p:sp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8077200" y="6400800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July 22, 2016</a:t>
            </a:r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4724400" y="5400675"/>
            <a:ext cx="358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30932" y="265679"/>
            <a:ext cx="2293166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dirty="0" smtClean="0"/>
              <a:t>Syllabus</a:t>
            </a:r>
            <a:endParaRPr lang="en-US" sz="4000" dirty="0"/>
          </a:p>
        </p:txBody>
      </p:sp>
      <p:grpSp>
        <p:nvGrpSpPr>
          <p:cNvPr id="6" name="Group 5"/>
          <p:cNvGrpSpPr/>
          <p:nvPr/>
        </p:nvGrpSpPr>
        <p:grpSpPr>
          <a:xfrm>
            <a:off x="224254" y="1194992"/>
            <a:ext cx="8702087" cy="5424678"/>
            <a:chOff x="224254" y="1194992"/>
            <a:chExt cx="8702087" cy="54246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54" y="1194992"/>
              <a:ext cx="4183380" cy="542467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2961" y="1194992"/>
              <a:ext cx="4183380" cy="5410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66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TextBox 3"/>
          <p:cNvSpPr txBox="1">
            <a:spLocks noChangeArrowheads="1"/>
          </p:cNvSpPr>
          <p:nvPr/>
        </p:nvSpPr>
        <p:spPr bwMode="auto">
          <a:xfrm>
            <a:off x="1219993" y="2514600"/>
            <a:ext cx="67040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9600" b="1" i="1" dirty="0" smtClean="0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Thank You!</a:t>
            </a:r>
            <a:endParaRPr lang="en-US" sz="9600" b="1" i="1" dirty="0">
              <a:solidFill>
                <a:srgbClr val="000000"/>
              </a:solidFill>
              <a:latin typeface="Goudy Old Style" charset="0"/>
              <a:cs typeface="Goudy Old Styl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571500" indent="-571500" algn="ctr">
              <a:lnSpc>
                <a:spcPct val="130000"/>
              </a:lnSpc>
              <a:buFont typeface="Arial" charset="0"/>
              <a:buChar char="•"/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6002" name="Rectangle 4"/>
          <p:cNvSpPr>
            <a:spLocks noChangeArrowheads="1"/>
          </p:cNvSpPr>
          <p:nvPr/>
        </p:nvSpPr>
        <p:spPr bwMode="auto">
          <a:xfrm>
            <a:off x="1028700" y="2921168"/>
            <a:ext cx="7086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0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Learning Activities</a:t>
            </a:r>
          </a:p>
        </p:txBody>
      </p:sp>
    </p:spTree>
    <p:extLst>
      <p:ext uri="{BB962C8B-B14F-4D97-AF65-F5344CB8AC3E}">
        <p14:creationId xmlns:p14="http://schemas.microsoft.com/office/powerpoint/2010/main" val="1559859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227013" y="228600"/>
            <a:ext cx="8686800" cy="64008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49A43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613" y="498157"/>
            <a:ext cx="8229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i="1" dirty="0" smtClean="0">
                <a:solidFill>
                  <a:srgbClr val="000000"/>
                </a:solidFill>
                <a:latin typeface="Verdana"/>
                <a:cs typeface="Verdana"/>
              </a:rPr>
              <a:t>Learning Activities I: Quick Search &amp; Discussion</a:t>
            </a:r>
            <a:endParaRPr lang="en-US" sz="2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01886" y="1143000"/>
            <a:ext cx="7537053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66CC66"/>
                </a:solidFill>
                <a:latin typeface="Verdana" charset="0"/>
              </a:rPr>
              <a:t>Select a topic and run in </a:t>
            </a:r>
            <a:r>
              <a:rPr lang="en-US" sz="1800" i="1" dirty="0" smtClean="0">
                <a:solidFill>
                  <a:srgbClr val="3366FF"/>
                </a:solidFill>
                <a:latin typeface="Verdana" charset="0"/>
              </a:rPr>
              <a:t>Cochrane Central of Controlled Trials </a:t>
            </a:r>
            <a:r>
              <a:rPr lang="en-US" sz="1800" dirty="0" smtClean="0">
                <a:solidFill>
                  <a:srgbClr val="66CC66"/>
                </a:solidFill>
                <a:latin typeface="Verdana" charset="0"/>
              </a:rPr>
              <a:t>and the</a:t>
            </a:r>
            <a:r>
              <a:rPr lang="en-US" sz="1800" i="1" dirty="0" smtClean="0">
                <a:solidFill>
                  <a:srgbClr val="66CC66"/>
                </a:solidFill>
                <a:latin typeface="Verdana" charset="0"/>
              </a:rPr>
              <a:t> </a:t>
            </a:r>
            <a:r>
              <a:rPr lang="en-US" sz="1800" i="1" dirty="0" smtClean="0">
                <a:solidFill>
                  <a:srgbClr val="3366FF"/>
                </a:solidFill>
                <a:latin typeface="Verdana" charset="0"/>
              </a:rPr>
              <a:t>Cochrane Database of Systematic Reviews</a:t>
            </a:r>
            <a:endParaRPr lang="en-US" sz="1800" i="1" dirty="0">
              <a:solidFill>
                <a:srgbClr val="3366FF"/>
              </a:solidFill>
              <a:latin typeface="Verdan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74019" y="2057400"/>
            <a:ext cx="5792787" cy="3733800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 1) Screening for breast cancer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 2) Screening for cervical cancer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 3) Screening for colorectal cancer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 4) Educational interventions for asthma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 5) Diabetes and glucose/glycemic/</a:t>
            </a:r>
            <a:r>
              <a:rPr lang="en-US" sz="1600" dirty="0" err="1" smtClean="0">
                <a:solidFill>
                  <a:srgbClr val="000000"/>
                </a:solidFill>
                <a:latin typeface="Verdana" charset="0"/>
              </a:rPr>
              <a:t>glycaemic</a:t>
            </a: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control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 6) Diabetes and foot ulcers/wounds/infections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 7) </a:t>
            </a:r>
            <a:r>
              <a:rPr lang="en-US" sz="1600" dirty="0" err="1" smtClean="0">
                <a:solidFill>
                  <a:srgbClr val="000000"/>
                </a:solidFill>
                <a:latin typeface="Verdana" charset="0"/>
              </a:rPr>
              <a:t>Cytoreductive</a:t>
            </a: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surgery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 8) Post-operative pain management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 9) Pain management in arthritis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 10) Pain management in fractures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17513" y="5943600"/>
            <a:ext cx="8305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rgbClr val="30B80A"/>
                </a:solidFill>
                <a:latin typeface="Verdana" charset="0"/>
              </a:rPr>
              <a:t>What was your search strategy?  How many articles were retrieved?</a:t>
            </a:r>
          </a:p>
        </p:txBody>
      </p:sp>
    </p:spTree>
    <p:extLst>
      <p:ext uri="{BB962C8B-B14F-4D97-AF65-F5344CB8AC3E}">
        <p14:creationId xmlns:p14="http://schemas.microsoft.com/office/powerpoint/2010/main" val="25500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304800" y="304800"/>
            <a:ext cx="8534400" cy="62484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8456" y="587514"/>
            <a:ext cx="5903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i="1" dirty="0" smtClean="0">
                <a:solidFill>
                  <a:srgbClr val="000000"/>
                </a:solidFill>
                <a:latin typeface="Verdana"/>
                <a:cs typeface="Verdana"/>
              </a:rPr>
              <a:t>Learning Activities II</a:t>
            </a:r>
            <a:endParaRPr lang="en-US" sz="4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9600" y="2590800"/>
            <a:ext cx="8078787" cy="1828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1600" dirty="0">
              <a:solidFill>
                <a:srgbClr val="33CC33"/>
              </a:solidFill>
              <a:latin typeface="Verdana" charset="0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33CC33"/>
                </a:solidFill>
                <a:latin typeface="Verdana"/>
                <a:cs typeface="Verdana"/>
              </a:rPr>
              <a:t>1) Run your PICO question in: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  <a:latin typeface="Verdana" charset="0"/>
              </a:rPr>
              <a:t>	</a:t>
            </a:r>
            <a:endParaRPr lang="en-US" sz="2000" dirty="0" smtClean="0">
              <a:solidFill>
                <a:srgbClr val="000000"/>
              </a:solidFill>
              <a:latin typeface="Verdana" charset="0"/>
            </a:endParaRPr>
          </a:p>
          <a:p>
            <a:pPr lvl="0">
              <a:lnSpc>
                <a:spcPct val="120000"/>
              </a:lnSpc>
            </a:pPr>
            <a:r>
              <a:rPr lang="en-US" sz="1600" i="1" dirty="0" smtClean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2000" i="1" dirty="0" smtClean="0">
                <a:solidFill>
                  <a:srgbClr val="3366FF"/>
                </a:solidFill>
                <a:latin typeface="Verdana" charset="0"/>
              </a:rPr>
              <a:t>Cochrane </a:t>
            </a:r>
            <a:r>
              <a:rPr lang="en-US" sz="2000" i="1" dirty="0">
                <a:solidFill>
                  <a:srgbClr val="3366FF"/>
                </a:solidFill>
                <a:latin typeface="Verdana" charset="0"/>
              </a:rPr>
              <a:t>Central Register of Controlled </a:t>
            </a:r>
            <a:r>
              <a:rPr lang="en-US" sz="2000" i="1" dirty="0" smtClean="0">
                <a:solidFill>
                  <a:srgbClr val="3366FF"/>
                </a:solidFill>
                <a:latin typeface="Verdana" charset="0"/>
              </a:rPr>
              <a:t>Trials</a:t>
            </a:r>
            <a:endParaRPr lang="en-US" sz="2000" dirty="0">
              <a:solidFill>
                <a:srgbClr val="3366FF"/>
              </a:solidFill>
              <a:latin typeface="Verdana" charset="0"/>
            </a:endParaRPr>
          </a:p>
          <a:p>
            <a:pPr lvl="0">
              <a:lnSpc>
                <a:spcPct val="120000"/>
              </a:lnSpc>
            </a:pPr>
            <a:r>
              <a:rPr lang="en-US" sz="2000" i="1" dirty="0" smtClean="0">
                <a:solidFill>
                  <a:srgbClr val="3366FF"/>
                </a:solidFill>
                <a:latin typeface="Verdana" charset="0"/>
              </a:rPr>
              <a:t>	and Cochrane </a:t>
            </a:r>
            <a:r>
              <a:rPr lang="en-US" sz="2000" i="1" dirty="0">
                <a:solidFill>
                  <a:srgbClr val="3366FF"/>
                </a:solidFill>
                <a:latin typeface="Verdana" charset="0"/>
              </a:rPr>
              <a:t>Database of Systematic Reviews</a:t>
            </a:r>
            <a:endParaRPr lang="en-US" sz="2000" dirty="0">
              <a:solidFill>
                <a:srgbClr val="3366FF"/>
              </a:solidFill>
              <a:latin typeface="Verdana" charset="0"/>
            </a:endParaRPr>
          </a:p>
          <a:p>
            <a:endParaRPr lang="en-US" sz="1800" dirty="0">
              <a:solidFill>
                <a:srgbClr val="000000"/>
              </a:solidFill>
              <a:latin typeface="Verdana" charset="0"/>
            </a:endParaRPr>
          </a:p>
          <a:p>
            <a:pPr lvl="0"/>
            <a:endParaRPr lang="en-US" sz="1800" dirty="0" smtClean="0">
              <a:solidFill>
                <a:srgbClr val="000000"/>
              </a:solidFill>
              <a:latin typeface="Verdana" charset="0"/>
            </a:endParaRPr>
          </a:p>
          <a:p>
            <a:pPr lvl="0"/>
            <a:endParaRPr lang="en-US" sz="1800" dirty="0">
              <a:solidFill>
                <a:srgbClr val="000000"/>
              </a:solidFill>
              <a:latin typeface="Verdana" charset="0"/>
            </a:endParaRPr>
          </a:p>
          <a:p>
            <a:pPr>
              <a:lnSpc>
                <a:spcPct val="140000"/>
              </a:lnSpc>
            </a:pPr>
            <a:endParaRPr lang="en-US" sz="1800" dirty="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179448" y="374769"/>
            <a:ext cx="4761542" cy="6060143"/>
            <a:chOff x="3844159" y="228600"/>
            <a:chExt cx="5029200" cy="6400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" r="-112" b="709"/>
            <a:stretch/>
          </p:blipFill>
          <p:spPr>
            <a:xfrm>
              <a:off x="3844159" y="228600"/>
              <a:ext cx="5029200" cy="6400800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3" name="Rounded Rectangular Callout 12"/>
            <p:cNvSpPr/>
            <p:nvPr/>
          </p:nvSpPr>
          <p:spPr>
            <a:xfrm>
              <a:off x="5798120" y="228600"/>
              <a:ext cx="3065079" cy="559676"/>
            </a:xfrm>
            <a:prstGeom prst="wedgeRoundRectCallout">
              <a:avLst>
                <a:gd name="adj1" fmla="val -50089"/>
                <a:gd name="adj2" fmla="val 2498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 err="1">
                  <a:solidFill>
                    <a:schemeClr val="tx1"/>
                  </a:solidFill>
                </a:rPr>
                <a:t>www.ttuhsc.edu</a:t>
              </a:r>
              <a:r>
                <a:rPr lang="en-US" sz="2000" dirty="0">
                  <a:solidFill>
                    <a:schemeClr val="tx1"/>
                  </a:solidFill>
                </a:rPr>
                <a:t>/libraries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2400" y="374769"/>
            <a:ext cx="3870960" cy="1282700"/>
            <a:chOff x="152400" y="374769"/>
            <a:chExt cx="3870960" cy="1282700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152400" y="374769"/>
              <a:ext cx="3870960" cy="1282700"/>
            </a:xfrm>
            <a:prstGeom prst="wedgeRoundRectCallout">
              <a:avLst>
                <a:gd name="adj1" fmla="val 53553"/>
                <a:gd name="adj2" fmla="val 7744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61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15356" y="550982"/>
              <a:ext cx="3100025" cy="46513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i="1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or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Go to </a:t>
              </a:r>
              <a:r>
                <a:rPr lang="en-US" sz="2400" dirty="0" err="1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LibGuides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endParaRPr lang="en-US" sz="2400" dirty="0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79400" y="1016119"/>
              <a:ext cx="3576320" cy="5105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u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nder Subject Guides</a:t>
              </a: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87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30" y="346075"/>
            <a:ext cx="5041900" cy="61658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1638" y="3718559"/>
            <a:ext cx="5725122" cy="1499625"/>
            <a:chOff x="261638" y="3718559"/>
            <a:chExt cx="5725122" cy="1499625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61638" y="3718559"/>
              <a:ext cx="5725122" cy="1499625"/>
            </a:xfrm>
            <a:prstGeom prst="wedgeRoundRectCallout">
              <a:avLst>
                <a:gd name="adj1" fmla="val 39885"/>
                <a:gd name="adj2" fmla="val 9430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65104" y="3872112"/>
              <a:ext cx="5518191" cy="11925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spcAft>
                  <a:spcPts val="30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Select Evidence-Based Medicine for</a:t>
              </a: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the MSIII Surgery Clerkship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089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87" y="276606"/>
            <a:ext cx="5542026" cy="63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1676400" y="2863850"/>
            <a:ext cx="5791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6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EBM Report</a:t>
            </a:r>
            <a:endParaRPr lang="en-US" sz="66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4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5-07-27 at 5.30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195578"/>
            <a:ext cx="4419600" cy="5281422"/>
          </a:xfrm>
          <a:prstGeom prst="rect">
            <a:avLst/>
          </a:prstGeom>
          <a:ln w="57150" cmpd="sng">
            <a:solidFill>
              <a:srgbClr val="3366F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465513" y="284162"/>
            <a:ext cx="2209800" cy="6302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Cover Sheet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2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5-07-27 at 11.59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" r="2097" b="1333"/>
          <a:stretch/>
        </p:blipFill>
        <p:spPr>
          <a:xfrm>
            <a:off x="2394141" y="1143000"/>
            <a:ext cx="4352544" cy="5361666"/>
          </a:xfrm>
          <a:prstGeom prst="rect">
            <a:avLst/>
          </a:prstGeom>
          <a:ln w="38100" cmpd="sng">
            <a:solidFill>
              <a:srgbClr val="3366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122613" y="228600"/>
            <a:ext cx="2895600" cy="6302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PICO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Worksheet</a:t>
            </a:r>
          </a:p>
        </p:txBody>
      </p:sp>
    </p:spTree>
    <p:extLst>
      <p:ext uri="{BB962C8B-B14F-4D97-AF65-F5344CB8AC3E}">
        <p14:creationId xmlns:p14="http://schemas.microsoft.com/office/powerpoint/2010/main" val="11255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08 at 3.0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036638"/>
            <a:ext cx="4984750" cy="559752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2200" y="260350"/>
            <a:ext cx="4419600" cy="6302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Critical Appraisal Worksheet</a:t>
            </a:r>
          </a:p>
        </p:txBody>
      </p:sp>
    </p:spTree>
    <p:extLst>
      <p:ext uri="{BB962C8B-B14F-4D97-AF65-F5344CB8AC3E}">
        <p14:creationId xmlns:p14="http://schemas.microsoft.com/office/powerpoint/2010/main" val="96876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4-11-07 at 7.3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4607"/>
            <a:ext cx="4901946" cy="628878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953000" y="2286000"/>
            <a:ext cx="3846512" cy="1524000"/>
          </a:xfrm>
          <a:prstGeom prst="wedgeRoundRectCallout">
            <a:avLst>
              <a:gd name="adj1" fmla="val -84240"/>
              <a:gd name="adj2" fmla="val 2616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Full-Text Article</a:t>
            </a:r>
            <a:r>
              <a:rPr lang="en-US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or Structured Abstract</a:t>
            </a:r>
          </a:p>
        </p:txBody>
      </p:sp>
    </p:spTree>
    <p:extLst>
      <p:ext uri="{BB962C8B-B14F-4D97-AF65-F5344CB8AC3E}">
        <p14:creationId xmlns:p14="http://schemas.microsoft.com/office/powerpoint/2010/main" val="154277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067" y="616856"/>
            <a:ext cx="8282215" cy="517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 smtClean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  <a:endParaRPr lang="en-US" sz="2600" i="1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7" y="2099774"/>
            <a:ext cx="1905000" cy="2870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000" y="2098504"/>
            <a:ext cx="8917215" cy="3882715"/>
            <a:chOff x="127000" y="2098504"/>
            <a:chExt cx="8917215" cy="3882715"/>
          </a:xfrm>
        </p:grpSpPr>
        <p:pic>
          <p:nvPicPr>
            <p:cNvPr id="13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2098504"/>
              <a:ext cx="2111375" cy="28714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7000" y="5473388"/>
              <a:ext cx="89172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i="1" dirty="0" smtClean="0">
                  <a:solidFill>
                    <a:schemeClr val="bg1"/>
                  </a:solidFill>
                </a:rPr>
                <a:t> of the best </a:t>
              </a:r>
              <a:r>
                <a:rPr lang="en-US" sz="2600" i="1" dirty="0">
                  <a:solidFill>
                    <a:schemeClr val="bg1"/>
                  </a:solidFill>
                </a:rPr>
                <a:t>available scientific knowledge with clinical </a:t>
              </a:r>
              <a:r>
                <a:rPr lang="en-US" sz="2600" i="1" dirty="0" smtClean="0">
                  <a:solidFill>
                    <a:schemeClr val="bg1"/>
                  </a:solidFill>
                </a:rPr>
                <a:t>expertise</a:t>
              </a:r>
              <a:r>
                <a:rPr lang="en-US" sz="2700" i="1" dirty="0" smtClean="0">
                  <a:solidFill>
                    <a:schemeClr val="bg1"/>
                  </a:solidFill>
                </a:rPr>
                <a:t>.</a:t>
              </a:r>
              <a:endParaRPr lang="en-US" sz="27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714"/>
            <a:ext cx="8980715" cy="6676572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11430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pPr lvl="2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0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90550" y="177798"/>
            <a:ext cx="7950200" cy="863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When </a:t>
            </a:r>
            <a:r>
              <a:rPr lang="en-US" sz="3600" dirty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searching library applications</a:t>
            </a: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,</a:t>
            </a:r>
            <a:r>
              <a:rPr lang="en-US" sz="3600" dirty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 </a:t>
            </a:r>
            <a:r>
              <a:rPr lang="en-US" sz="3600" dirty="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use</a:t>
            </a:r>
            <a:endParaRPr lang="en-US" sz="3600" dirty="0">
              <a:ln w="6350">
                <a:noFill/>
              </a:ln>
              <a:solidFill>
                <a:srgbClr val="FFFFFF"/>
              </a:solidFill>
              <a:latin typeface="Noteworthy Bold"/>
              <a:ea typeface="ＭＳ Ｐゴシック" charset="0"/>
              <a:cs typeface="Noteworthy Bold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96551" y="1342189"/>
            <a:ext cx="6738197" cy="1477213"/>
            <a:chOff x="1196551" y="1342189"/>
            <a:chExt cx="6738197" cy="1477213"/>
          </a:xfrm>
        </p:grpSpPr>
        <p:pic>
          <p:nvPicPr>
            <p:cNvPr id="3" name="Picture 2" descr="firefox-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1342189"/>
              <a:ext cx="1563624" cy="1477213"/>
            </a:xfrm>
            <a:prstGeom prst="rect">
              <a:avLst/>
            </a:prstGeom>
            <a:solidFill>
              <a:srgbClr val="004080"/>
            </a:solidFill>
            <a:ln w="57150" cmpd="sng">
              <a:solidFill>
                <a:srgbClr val="FFFFFF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3261148" y="1566335"/>
              <a:ext cx="4673600" cy="1024465"/>
            </a:xfrm>
            <a:prstGeom prst="rect">
              <a:avLst/>
            </a:prstGeom>
            <a:solidFill>
              <a:srgbClr val="D3D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4800" dirty="0" smtClean="0">
                  <a:solidFill>
                    <a:srgbClr val="3D3E42"/>
                  </a:solidFill>
                  <a:latin typeface="Kohinoor Devanagari Book"/>
                  <a:cs typeface="Kohinoor Devanagari Book"/>
                </a:rPr>
                <a:t>Mozilla Firefox</a:t>
              </a:r>
              <a:endParaRPr lang="en-US" sz="4800" dirty="0">
                <a:solidFill>
                  <a:srgbClr val="3D3E42"/>
                </a:solidFill>
                <a:latin typeface="Kohinoor Devanagari Book"/>
                <a:cs typeface="Kohinoor Devanagari Book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6485" y="5020732"/>
            <a:ext cx="6015028" cy="1690624"/>
            <a:chOff x="1086485" y="5020732"/>
            <a:chExt cx="6015028" cy="1690624"/>
          </a:xfrm>
        </p:grpSpPr>
        <p:pic>
          <p:nvPicPr>
            <p:cNvPr id="6" name="Picture 5" descr="safar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85" y="5020732"/>
              <a:ext cx="1690624" cy="169062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4133100" y="5356795"/>
              <a:ext cx="2968413" cy="1032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6000" dirty="0" smtClean="0">
                  <a:solidFill>
                    <a:srgbClr val="3D3E42"/>
                  </a:solidFill>
                  <a:latin typeface="Seravek ExtraLight"/>
                  <a:cs typeface="Seravek ExtraLight"/>
                </a:rPr>
                <a:t>Safari</a:t>
              </a:r>
              <a:endParaRPr lang="en-US" sz="6000" dirty="0">
                <a:solidFill>
                  <a:srgbClr val="3D3E42"/>
                </a:solidFill>
                <a:latin typeface="Seravek ExtraLight"/>
                <a:cs typeface="Seravek ExtraLigh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96551" y="3174471"/>
            <a:ext cx="5934922" cy="1524000"/>
            <a:chOff x="1196551" y="3174471"/>
            <a:chExt cx="5934922" cy="1524000"/>
          </a:xfrm>
        </p:grpSpPr>
        <p:pic>
          <p:nvPicPr>
            <p:cNvPr id="5" name="Picture 4" descr="Chrome_logo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r="74"/>
            <a:stretch/>
          </p:blipFill>
          <p:spPr>
            <a:xfrm>
              <a:off x="4103793" y="3432175"/>
              <a:ext cx="3027680" cy="1098550"/>
            </a:xfrm>
            <a:prstGeom prst="rect">
              <a:avLst/>
            </a:prstGeom>
          </p:spPr>
        </p:pic>
        <p:pic>
          <p:nvPicPr>
            <p:cNvPr id="7" name="Picture 6" descr="Google_Chrome_icon_(2011).svg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3174471"/>
              <a:ext cx="1524000" cy="1524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05379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ontent Placeholder 2"/>
          <p:cNvSpPr txBox="1">
            <a:spLocks/>
          </p:cNvSpPr>
          <p:nvPr/>
        </p:nvSpPr>
        <p:spPr bwMode="auto">
          <a:xfrm>
            <a:off x="457200" y="304800"/>
            <a:ext cx="82296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3000" u="sng">
                <a:solidFill>
                  <a:srgbClr val="004080"/>
                </a:solidFill>
                <a:latin typeface="Verdana" charset="0"/>
                <a:cs typeface="Verdana" charset="0"/>
              </a:rPr>
              <a:t>Steps in the Evidence-Based Process are: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</a:pPr>
            <a:endParaRPr lang="en-US" sz="3200"/>
          </a:p>
          <a:p>
            <a:pPr>
              <a:spcBef>
                <a:spcPct val="20000"/>
              </a:spcBef>
            </a:pPr>
            <a:r>
              <a:rPr lang="en-US" sz="3200"/>
              <a:t>	</a:t>
            </a:r>
          </a:p>
          <a:p>
            <a:pPr>
              <a:spcBef>
                <a:spcPct val="20000"/>
              </a:spcBef>
            </a:pPr>
            <a:r>
              <a:rPr lang="en-US" sz="3200"/>
              <a:t>	</a:t>
            </a:r>
          </a:p>
        </p:txBody>
      </p:sp>
      <p:sp>
        <p:nvSpPr>
          <p:cNvPr id="64514" name="Rectangle 5"/>
          <p:cNvSpPr>
            <a:spLocks noChangeArrowheads="1"/>
          </p:cNvSpPr>
          <p:nvPr/>
        </p:nvSpPr>
        <p:spPr bwMode="auto">
          <a:xfrm>
            <a:off x="361950" y="6400800"/>
            <a:ext cx="298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i="1">
                <a:solidFill>
                  <a:srgbClr val="004080"/>
                </a:solidFill>
              </a:rPr>
              <a:t>(Duke University Medical Center, accessed 8/2/2013</a:t>
            </a:r>
            <a:r>
              <a:rPr lang="en-US" sz="1000" b="1" i="1">
                <a:solidFill>
                  <a:srgbClr val="197CA1"/>
                </a:solidFill>
              </a:rPr>
              <a:t>)</a:t>
            </a:r>
            <a:endParaRPr lang="en-US" sz="1000" b="1">
              <a:solidFill>
                <a:srgbClr val="197CA1"/>
              </a:solidFill>
            </a:endParaRPr>
          </a:p>
        </p:txBody>
      </p:sp>
      <p:pic>
        <p:nvPicPr>
          <p:cNvPr id="64515" name="Picture 7" descr="Screen Shot 2013-08-02 at 6.4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35113"/>
            <a:ext cx="87376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8"/>
          <p:cNvSpPr>
            <a:spLocks noChangeArrowheads="1"/>
          </p:cNvSpPr>
          <p:nvPr/>
        </p:nvSpPr>
        <p:spPr bwMode="auto">
          <a:xfrm>
            <a:off x="3886200" y="6324600"/>
            <a:ext cx="495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http://guides.mclibrary.duke.edu/content.php?pid=431451&amp;sid=3529499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04800" y="2057400"/>
            <a:ext cx="1752600" cy="5334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04800" y="2667000"/>
            <a:ext cx="1752600" cy="4572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4800" y="3200400"/>
            <a:ext cx="1752600" cy="4572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4800" y="3733800"/>
            <a:ext cx="1752600" cy="4572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" y="4267200"/>
            <a:ext cx="1752600" cy="4572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04800" y="4800600"/>
            <a:ext cx="1752600" cy="4572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8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647700" y="2743200"/>
            <a:ext cx="7848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1. Assess the patient</a:t>
            </a:r>
            <a:endParaRPr lang="en-US" sz="60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9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nThick">
            <a:solidFill>
              <a:srgbClr val="0032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990600"/>
          </a:xfrm>
          <a:noFill/>
          <a:ln/>
        </p:spPr>
        <p:txBody>
          <a:bodyPr/>
          <a:lstStyle/>
          <a:p>
            <a:r>
              <a:rPr lang="en-GB" sz="2800" b="1" u="sng" dirty="0">
                <a:solidFill>
                  <a:srgbClr val="004080"/>
                </a:solidFill>
                <a:latin typeface="Verdana" charset="0"/>
              </a:rPr>
              <a:t>How can you recognize and formulate clinical questions as they occur?</a:t>
            </a:r>
            <a:endParaRPr lang="en-GB" b="1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609600" y="22860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000" dirty="0" smtClean="0">
                <a:solidFill>
                  <a:srgbClr val="004080"/>
                </a:solidFill>
                <a:latin typeface="Verdana" charset="0"/>
              </a:rPr>
              <a:t>pay careful attention to the questions that spontaneously occur to you</a:t>
            </a:r>
            <a:endParaRPr lang="en-GB" sz="20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533400" y="35814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000" dirty="0" smtClean="0">
                <a:solidFill>
                  <a:srgbClr val="004080"/>
                </a:solidFill>
                <a:latin typeface="Verdana" charset="0"/>
              </a:rPr>
              <a:t>questions often are about:</a:t>
            </a: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2000" dirty="0">
                <a:solidFill>
                  <a:srgbClr val="004080"/>
                </a:solidFill>
                <a:latin typeface="Verdana" charset="0"/>
              </a:rPr>
              <a:t>	</a:t>
            </a:r>
            <a:r>
              <a:rPr lang="en-GB" sz="2000" dirty="0" smtClean="0">
                <a:solidFill>
                  <a:srgbClr val="004080"/>
                </a:solidFill>
                <a:latin typeface="Verdana" charset="0"/>
              </a:rPr>
              <a:t>diagnosis 	therapy	</a:t>
            </a:r>
            <a:r>
              <a:rPr lang="en-GB" sz="2000" dirty="0" err="1" smtClean="0">
                <a:solidFill>
                  <a:srgbClr val="004080"/>
                </a:solidFill>
                <a:latin typeface="Verdana" charset="0"/>
              </a:rPr>
              <a:t>etiology</a:t>
            </a:r>
            <a:r>
              <a:rPr lang="en-GB" sz="2000" dirty="0">
                <a:solidFill>
                  <a:srgbClr val="004080"/>
                </a:solidFill>
                <a:latin typeface="Verdana" charset="0"/>
              </a:rPr>
              <a:t>	</a:t>
            </a:r>
            <a:r>
              <a:rPr lang="en-GB" sz="2000" dirty="0" smtClean="0">
                <a:solidFill>
                  <a:srgbClr val="004080"/>
                </a:solidFill>
                <a:latin typeface="Verdana" charset="0"/>
              </a:rPr>
              <a:t>prognosis</a:t>
            </a:r>
            <a:endParaRPr lang="en-GB" sz="20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533400" y="49530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000" dirty="0" smtClean="0">
                <a:solidFill>
                  <a:srgbClr val="004080"/>
                </a:solidFill>
                <a:latin typeface="Verdana" charset="0"/>
              </a:rPr>
              <a:t>mentally formulate a PICO question</a:t>
            </a:r>
            <a:endParaRPr lang="en-GB" sz="2000" dirty="0">
              <a:solidFill>
                <a:srgbClr val="00408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8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1028700" y="2743200"/>
            <a:ext cx="7086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2. Ask the question </a:t>
            </a:r>
            <a:endParaRPr lang="en-US" sz="60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5-07-24 at 2.29.3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b="51"/>
          <a:stretch/>
        </p:blipFill>
        <p:spPr>
          <a:xfrm>
            <a:off x="304800" y="1447800"/>
            <a:ext cx="4163060" cy="5125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4800" y="304800"/>
            <a:ext cx="8534400" cy="841220"/>
            <a:chOff x="304800" y="377980"/>
            <a:chExt cx="8534400" cy="841220"/>
          </a:xfrm>
        </p:grpSpPr>
        <p:sp>
          <p:nvSpPr>
            <p:cNvPr id="8" name="Rectangle 7"/>
            <p:cNvSpPr/>
            <p:nvPr/>
          </p:nvSpPr>
          <p:spPr>
            <a:xfrm>
              <a:off x="304800" y="377980"/>
              <a:ext cx="8534400" cy="841220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66CCC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8012" y="576224"/>
              <a:ext cx="7924801" cy="523952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Does influenza vaccination reduce cardiovascular events in adults?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653273" y="2402143"/>
            <a:ext cx="438598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P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32818" y="2362200"/>
            <a:ext cx="915582" cy="452194"/>
            <a:chOff x="4875618" y="3134862"/>
            <a:chExt cx="4085216" cy="452194"/>
          </a:xfrm>
        </p:grpSpPr>
        <p:sp>
          <p:nvSpPr>
            <p:cNvPr id="13" name="Rectangle 12"/>
            <p:cNvSpPr/>
            <p:nvPr/>
          </p:nvSpPr>
          <p:spPr>
            <a:xfrm>
              <a:off x="4875618" y="3134862"/>
              <a:ext cx="4085216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5664" y="3170789"/>
              <a:ext cx="400964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adults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51267" y="3157675"/>
            <a:ext cx="437175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I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4231" y="3845387"/>
            <a:ext cx="435752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C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5232" y="4525529"/>
            <a:ext cx="434329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O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249159" y="3129206"/>
            <a:ext cx="2370841" cy="452194"/>
            <a:chOff x="4868159" y="3662606"/>
            <a:chExt cx="2370841" cy="452194"/>
          </a:xfrm>
        </p:grpSpPr>
        <p:sp>
          <p:nvSpPr>
            <p:cNvPr id="19" name="Rectangle 18"/>
            <p:cNvSpPr/>
            <p:nvPr/>
          </p:nvSpPr>
          <p:spPr>
            <a:xfrm>
              <a:off x="4868159" y="3662606"/>
              <a:ext cx="2370841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17339" y="3698533"/>
              <a:ext cx="2266442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 influenza vaccination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59465" y="3815006"/>
            <a:ext cx="2055735" cy="452194"/>
            <a:chOff x="4878465" y="4194547"/>
            <a:chExt cx="1178314" cy="452194"/>
          </a:xfrm>
        </p:grpSpPr>
        <p:sp>
          <p:nvSpPr>
            <p:cNvPr id="22" name="Rectangle 21"/>
            <p:cNvSpPr/>
            <p:nvPr/>
          </p:nvSpPr>
          <p:spPr>
            <a:xfrm>
              <a:off x="4878465" y="4194547"/>
              <a:ext cx="1178314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27391" y="4230474"/>
              <a:ext cx="1076102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non-vaccination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66931" y="4500806"/>
            <a:ext cx="3572270" cy="452194"/>
            <a:chOff x="4734953" y="5257737"/>
            <a:chExt cx="3160171" cy="452194"/>
          </a:xfrm>
        </p:grpSpPr>
        <p:sp>
          <p:nvSpPr>
            <p:cNvPr id="25" name="Rectangle 24"/>
            <p:cNvSpPr/>
            <p:nvPr/>
          </p:nvSpPr>
          <p:spPr>
            <a:xfrm>
              <a:off x="4734953" y="5257737"/>
              <a:ext cx="3160171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57238" y="5284783"/>
              <a:ext cx="313788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 reduction of cardiovascular events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33400" y="4419600"/>
            <a:ext cx="457200" cy="228600"/>
          </a:xfrm>
          <a:prstGeom prst="rect">
            <a:avLst/>
          </a:prstGeom>
          <a:noFill/>
          <a:ln w="57150" cap="flat" cmpd="sng" algn="ctr">
            <a:solidFill>
              <a:srgbClr val="4DC61F"/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5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63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nThick">
            <a:solidFill>
              <a:srgbClr val="0032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6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077200" cy="762000"/>
          </a:xfrm>
          <a:noFill/>
          <a:ln/>
        </p:spPr>
        <p:txBody>
          <a:bodyPr/>
          <a:lstStyle/>
          <a:p>
            <a:r>
              <a:rPr lang="en-GB" sz="3200" b="1" u="sng" dirty="0">
                <a:solidFill>
                  <a:srgbClr val="004080"/>
                </a:solidFill>
                <a:latin typeface="Verdana" charset="0"/>
              </a:rPr>
              <a:t>What if too many questions arise?</a:t>
            </a:r>
            <a:endParaRPr lang="en-GB" b="1" dirty="0"/>
          </a:p>
        </p:txBody>
      </p:sp>
      <p:sp>
        <p:nvSpPr>
          <p:cNvPr id="552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543800" cy="990600"/>
          </a:xfrm>
          <a:noFill/>
          <a:ln/>
        </p:spPr>
        <p:txBody>
          <a:bodyPr/>
          <a:lstStyle/>
          <a:p>
            <a:pPr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Patients may have several active problems: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400" dirty="0" smtClean="0">
                <a:solidFill>
                  <a:srgbClr val="004080"/>
                </a:solidFill>
                <a:latin typeface="Verdana" charset="0"/>
              </a:rPr>
              <a:t>your </a:t>
            </a:r>
            <a:r>
              <a:rPr lang="en-GB" sz="1400" dirty="0">
                <a:solidFill>
                  <a:srgbClr val="004080"/>
                </a:solidFill>
                <a:latin typeface="Verdana" charset="0"/>
              </a:rPr>
              <a:t>questions may be too numerous to even ask, let alone answer</a:t>
            </a:r>
            <a:r>
              <a:rPr lang="en-GB" sz="1600" dirty="0">
                <a:solidFill>
                  <a:srgbClr val="004080"/>
                </a:solidFill>
                <a:latin typeface="Verdana" charset="0"/>
              </a:rPr>
              <a:t>.</a:t>
            </a:r>
          </a:p>
        </p:txBody>
      </p:sp>
      <p:sp>
        <p:nvSpPr>
          <p:cNvPr id="552966" name="Rectangle 6"/>
          <p:cNvSpPr>
            <a:spLocks noChangeArrowheads="1"/>
          </p:cNvSpPr>
          <p:nvPr/>
        </p:nvSpPr>
        <p:spPr bwMode="auto">
          <a:xfrm>
            <a:off x="1371600" y="5791200"/>
            <a:ext cx="640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99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Dawes, Martin</a:t>
            </a:r>
            <a:r>
              <a:rPr lang="en-US" sz="1000" i="1" dirty="0">
                <a:solidFill>
                  <a:srgbClr val="003366"/>
                </a:solidFill>
                <a:latin typeface="Verdana" charset="0"/>
              </a:rPr>
              <a:t>.  Centre for Evidence-Based Medicine, Learning EBM. 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Hp. April 9, 2001.</a:t>
            </a:r>
          </a:p>
          <a:p>
            <a:pPr algn="ctr">
              <a:lnSpc>
                <a:spcPct val="110000"/>
              </a:lnSpc>
            </a:pPr>
            <a:r>
              <a:rPr lang="en-US" sz="1000" dirty="0" err="1">
                <a:solidFill>
                  <a:srgbClr val="003366"/>
                </a:solidFill>
                <a:latin typeface="Verdana" charset="0"/>
              </a:rPr>
              <a:t>Powerpoint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: Practice of Evidence-Based Medicine.  University of Oxford.</a:t>
            </a:r>
          </a:p>
          <a:p>
            <a:pPr algn="ctr">
              <a:lnSpc>
                <a:spcPct val="110000"/>
              </a:lnSpc>
            </a:pP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Available: http://</a:t>
            </a:r>
            <a:r>
              <a:rPr lang="en-US" sz="1000" dirty="0" err="1">
                <a:solidFill>
                  <a:srgbClr val="003366"/>
                </a:solidFill>
                <a:latin typeface="Verdana" charset="0"/>
              </a:rPr>
              <a:t>www.cebm.net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/</a:t>
            </a:r>
            <a:r>
              <a:rPr lang="en-US" sz="1000" dirty="0" err="1">
                <a:solidFill>
                  <a:srgbClr val="003366"/>
                </a:solidFill>
                <a:latin typeface="Verdana" charset="0"/>
              </a:rPr>
              <a:t>learning_ebm.asp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.  10 Apr. 2005.</a:t>
            </a:r>
            <a:r>
              <a:rPr lang="en-US" sz="1400" dirty="0">
                <a:solidFill>
                  <a:srgbClr val="003366"/>
                </a:solidFill>
                <a:latin typeface="Verdana" charset="0"/>
              </a:rPr>
              <a:t> 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552967" name="Rectangle 7"/>
          <p:cNvSpPr>
            <a:spLocks noChangeArrowheads="1"/>
          </p:cNvSpPr>
          <p:nvPr/>
        </p:nvSpPr>
        <p:spPr bwMode="auto">
          <a:xfrm>
            <a:off x="685800" y="3048000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What is the most important issue for this patient now? </a:t>
            </a:r>
          </a:p>
        </p:txBody>
      </p:sp>
      <p:sp>
        <p:nvSpPr>
          <p:cNvPr id="552968" name="Rectangle 8"/>
          <p:cNvSpPr>
            <a:spLocks noChangeArrowheads="1"/>
          </p:cNvSpPr>
          <p:nvPr/>
        </p:nvSpPr>
        <p:spPr bwMode="auto">
          <a:xfrm>
            <a:off x="685800" y="37338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Which question, when answered, will help me most?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96080" y="4419600"/>
            <a:ext cx="76962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Select from the many questions</a:t>
            </a:r>
          </a:p>
          <a:p>
            <a:pPr marL="342900" lvl="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700" dirty="0">
                <a:solidFill>
                  <a:srgbClr val="004080"/>
                </a:solidFill>
                <a:latin typeface="Verdana" charset="0"/>
              </a:rPr>
              <a:t>	</a:t>
            </a:r>
            <a:r>
              <a:rPr lang="en-GB" sz="1700" i="1" dirty="0">
                <a:solidFill>
                  <a:srgbClr val="004080"/>
                </a:solidFill>
                <a:latin typeface="Verdana" charset="0"/>
              </a:rPr>
              <a:t>the few questions that are  most important to answer right away.</a:t>
            </a:r>
            <a:r>
              <a:rPr lang="en-GB" sz="1800" i="1" dirty="0">
                <a:solidFill>
                  <a:srgbClr val="004080"/>
                </a:solidFill>
                <a:latin typeface="Verdan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633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5" grpId="0" build="p"/>
      <p:bldP spid="552967" grpId="0"/>
      <p:bldP spid="55296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9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nThick">
            <a:solidFill>
              <a:srgbClr val="0032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990600"/>
          </a:xfrm>
          <a:noFill/>
          <a:ln/>
        </p:spPr>
        <p:txBody>
          <a:bodyPr/>
          <a:lstStyle/>
          <a:p>
            <a:r>
              <a:rPr lang="en-GB" sz="3600" b="1" u="sng" dirty="0" smtClean="0">
                <a:solidFill>
                  <a:srgbClr val="004080"/>
                </a:solidFill>
                <a:latin typeface="Verdana" charset="0"/>
              </a:rPr>
              <a:t>What is the study category?</a:t>
            </a:r>
            <a:endParaRPr lang="en-GB" sz="3600" b="1" dirty="0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828800" y="3200400"/>
            <a:ext cx="2133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2400" dirty="0" smtClean="0">
                <a:solidFill>
                  <a:srgbClr val="004080"/>
                </a:solidFill>
                <a:latin typeface="Verdana" charset="0"/>
              </a:rPr>
              <a:t>diagnosis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2400" dirty="0" smtClean="0">
                <a:solidFill>
                  <a:srgbClr val="004080"/>
                </a:solidFill>
                <a:latin typeface="Verdana" charset="0"/>
              </a:rPr>
              <a:t>therapy</a:t>
            </a:r>
            <a:endParaRPr lang="en-GB" sz="2400" dirty="0">
              <a:solidFill>
                <a:srgbClr val="004080"/>
              </a:solidFill>
              <a:latin typeface="Verdana" charset="0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2400" dirty="0" err="1" smtClean="0">
                <a:solidFill>
                  <a:srgbClr val="004080"/>
                </a:solidFill>
                <a:latin typeface="Verdana" charset="0"/>
              </a:rPr>
              <a:t>etiology</a:t>
            </a:r>
            <a:endParaRPr lang="en-GB" sz="2400" dirty="0" smtClean="0">
              <a:solidFill>
                <a:srgbClr val="004080"/>
              </a:solidFill>
              <a:latin typeface="Verdana" charset="0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2400" dirty="0" smtClean="0">
                <a:solidFill>
                  <a:srgbClr val="004080"/>
                </a:solidFill>
                <a:latin typeface="Verdana" charset="0"/>
              </a:rPr>
              <a:t>prognosis</a:t>
            </a:r>
            <a:endParaRPr lang="en-GB" sz="2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533400" y="22860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400" dirty="0" smtClean="0">
                <a:solidFill>
                  <a:srgbClr val="004080"/>
                </a:solidFill>
                <a:latin typeface="Verdana" charset="0"/>
              </a:rPr>
              <a:t>Determine if your PICO question is about:</a:t>
            </a:r>
            <a:endParaRPr lang="en-GB" sz="2400" dirty="0">
              <a:solidFill>
                <a:srgbClr val="00408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3" name="Text Box 7"/>
          <p:cNvSpPr txBox="1">
            <a:spLocks noChangeArrowheads="1"/>
          </p:cNvSpPr>
          <p:nvPr/>
        </p:nvSpPr>
        <p:spPr bwMode="auto">
          <a:xfrm>
            <a:off x="3200400" y="369888"/>
            <a:ext cx="5638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i="1" u="sng">
                <a:solidFill>
                  <a:srgbClr val="004080"/>
                </a:solidFill>
                <a:latin typeface="Verdana" charset="0"/>
              </a:rPr>
              <a:t>Suggested Best Method of Investigation</a:t>
            </a:r>
            <a:endParaRPr lang="en-US" sz="2100">
              <a:solidFill>
                <a:srgbClr val="004080"/>
              </a:solidFill>
            </a:endParaRPr>
          </a:p>
        </p:txBody>
      </p:sp>
      <p:sp>
        <p:nvSpPr>
          <p:cNvPr id="25651" name="Text Box 10"/>
          <p:cNvSpPr txBox="1">
            <a:spLocks noChangeArrowheads="1"/>
          </p:cNvSpPr>
          <p:nvPr/>
        </p:nvSpPr>
        <p:spPr bwMode="auto">
          <a:xfrm>
            <a:off x="381000" y="369888"/>
            <a:ext cx="2362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i="1" u="sng">
                <a:solidFill>
                  <a:srgbClr val="004080"/>
                </a:solidFill>
                <a:latin typeface="Verdana" charset="0"/>
              </a:rPr>
              <a:t>Study Category</a:t>
            </a:r>
            <a:endParaRPr lang="en-US" sz="2100">
              <a:solidFill>
                <a:srgbClr val="000000"/>
              </a:solidFill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3198813" y="1066800"/>
            <a:ext cx="5640387" cy="533400"/>
            <a:chOff x="3198813" y="1066800"/>
            <a:chExt cx="5640387" cy="533400"/>
          </a:xfrm>
        </p:grpSpPr>
        <p:sp>
          <p:nvSpPr>
            <p:cNvPr id="26676" name="Rectangle 13"/>
            <p:cNvSpPr>
              <a:spLocks noChangeArrowheads="1"/>
            </p:cNvSpPr>
            <p:nvPr/>
          </p:nvSpPr>
          <p:spPr bwMode="auto">
            <a:xfrm>
              <a:off x="3198813" y="1066800"/>
              <a:ext cx="5640387" cy="533400"/>
            </a:xfrm>
            <a:prstGeom prst="rect">
              <a:avLst/>
            </a:prstGeom>
            <a:noFill/>
            <a:ln w="28575">
              <a:solidFill>
                <a:srgbClr val="0033A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00">
                <a:solidFill>
                  <a:prstClr val="black"/>
                </a:solidFill>
                <a:latin typeface="Verdana" charset="0"/>
                <a:ea typeface="+mn-ea"/>
                <a:cs typeface="+mn-cs"/>
              </a:endParaRPr>
            </a:p>
          </p:txBody>
        </p:sp>
        <p:sp>
          <p:nvSpPr>
            <p:cNvPr id="75828" name="Text Box 14"/>
            <p:cNvSpPr txBox="1">
              <a:spLocks noChangeArrowheads="1"/>
            </p:cNvSpPr>
            <p:nvPr/>
          </p:nvSpPr>
          <p:spPr bwMode="auto">
            <a:xfrm>
              <a:off x="3495675" y="1143000"/>
              <a:ext cx="50466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80FF"/>
                  </a:solidFill>
                  <a:latin typeface="Verdana" charset="0"/>
                </a:rPr>
                <a:t>RCT&gt;cohort&gt;case control&gt;case series</a:t>
              </a:r>
              <a:endParaRPr lang="en-US" sz="2000">
                <a:solidFill>
                  <a:srgbClr val="0080FF"/>
                </a:solidFill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04800" y="1077913"/>
            <a:ext cx="2522538" cy="517525"/>
            <a:chOff x="304800" y="1077913"/>
            <a:chExt cx="2522538" cy="517525"/>
          </a:xfrm>
        </p:grpSpPr>
        <p:sp>
          <p:nvSpPr>
            <p:cNvPr id="75825" name="Text Box 16"/>
            <p:cNvSpPr txBox="1">
              <a:spLocks noChangeArrowheads="1"/>
            </p:cNvSpPr>
            <p:nvPr/>
          </p:nvSpPr>
          <p:spPr bwMode="auto">
            <a:xfrm>
              <a:off x="304800" y="1077913"/>
              <a:ext cx="2522538" cy="517525"/>
            </a:xfrm>
            <a:prstGeom prst="rect">
              <a:avLst/>
            </a:prstGeom>
            <a:noFill/>
            <a:ln w="28575">
              <a:solidFill>
                <a:srgbClr val="66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60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6675" name="Rectangle 17"/>
            <p:cNvSpPr>
              <a:spLocks noChangeArrowheads="1"/>
            </p:cNvSpPr>
            <p:nvPr/>
          </p:nvSpPr>
          <p:spPr bwMode="auto">
            <a:xfrm>
              <a:off x="973138" y="1143000"/>
              <a:ext cx="118586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>
                  <a:solidFill>
                    <a:srgbClr val="6666CC"/>
                  </a:solidFill>
                  <a:latin typeface="Verdana" charset="0"/>
                  <a:ea typeface="+mn-ea"/>
                  <a:cs typeface="+mn-cs"/>
                </a:rPr>
                <a:t>Therapy</a:t>
              </a:r>
              <a:endParaRPr lang="en-US" sz="2600">
                <a:solidFill>
                  <a:srgbClr val="6666CC"/>
                </a:solidFill>
                <a:latin typeface="Verdana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304800" y="1752600"/>
            <a:ext cx="8534400" cy="533400"/>
            <a:chOff x="304800" y="1752600"/>
            <a:chExt cx="8534400" cy="533400"/>
          </a:xfrm>
        </p:grpSpPr>
        <p:grpSp>
          <p:nvGrpSpPr>
            <p:cNvPr id="75819" name="Group 63"/>
            <p:cNvGrpSpPr>
              <a:grpSpLocks/>
            </p:cNvGrpSpPr>
            <p:nvPr/>
          </p:nvGrpSpPr>
          <p:grpSpPr bwMode="auto">
            <a:xfrm>
              <a:off x="3198813" y="1752600"/>
              <a:ext cx="5640387" cy="533400"/>
              <a:chOff x="3198813" y="1752600"/>
              <a:chExt cx="5640387" cy="533400"/>
            </a:xfrm>
          </p:grpSpPr>
          <p:sp>
            <p:nvSpPr>
              <p:cNvPr id="26672" name="Rectangle 20"/>
              <p:cNvSpPr>
                <a:spLocks noChangeArrowheads="1"/>
              </p:cNvSpPr>
              <p:nvPr/>
            </p:nvSpPr>
            <p:spPr bwMode="auto">
              <a:xfrm>
                <a:off x="3198813" y="1752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24" name="Text Box 21"/>
              <p:cNvSpPr txBox="1">
                <a:spLocks noChangeArrowheads="1"/>
              </p:cNvSpPr>
              <p:nvPr/>
            </p:nvSpPr>
            <p:spPr bwMode="auto">
              <a:xfrm>
                <a:off x="3347244" y="1831975"/>
                <a:ext cx="5345071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80FF"/>
                    </a:solidFill>
                    <a:latin typeface="Verdana" charset="0"/>
                  </a:rPr>
                  <a:t>prospective, blind comparison to a gold standard</a:t>
                </a:r>
                <a:endParaRPr lang="en-US" sz="1400">
                  <a:solidFill>
                    <a:srgbClr val="0080FF"/>
                  </a:solidFill>
                  <a:latin typeface="Verdana" charset="0"/>
                </a:endParaRPr>
              </a:p>
            </p:txBody>
          </p:sp>
        </p:grpSp>
        <p:grpSp>
          <p:nvGrpSpPr>
            <p:cNvPr id="75820" name="Group 54"/>
            <p:cNvGrpSpPr>
              <a:grpSpLocks/>
            </p:cNvGrpSpPr>
            <p:nvPr/>
          </p:nvGrpSpPr>
          <p:grpSpPr bwMode="auto">
            <a:xfrm>
              <a:off x="304800" y="1752600"/>
              <a:ext cx="2522538" cy="517525"/>
              <a:chOff x="304800" y="1752600"/>
              <a:chExt cx="2522538" cy="517525"/>
            </a:xfrm>
          </p:grpSpPr>
          <p:sp>
            <p:nvSpPr>
              <p:cNvPr id="75821" name="Text Box 23"/>
              <p:cNvSpPr txBox="1">
                <a:spLocks noChangeArrowheads="1"/>
              </p:cNvSpPr>
              <p:nvPr/>
            </p:nvSpPr>
            <p:spPr bwMode="auto">
              <a:xfrm>
                <a:off x="304800" y="17526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71" name="Rectangle 24"/>
              <p:cNvSpPr>
                <a:spLocks noChangeArrowheads="1"/>
              </p:cNvSpPr>
              <p:nvPr/>
            </p:nvSpPr>
            <p:spPr bwMode="auto">
              <a:xfrm>
                <a:off x="823913" y="1828800"/>
                <a:ext cx="1484312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Diagnosis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304800" y="2514600"/>
            <a:ext cx="8534400" cy="533400"/>
            <a:chOff x="304800" y="2514600"/>
            <a:chExt cx="8534400" cy="533400"/>
          </a:xfrm>
        </p:grpSpPr>
        <p:grpSp>
          <p:nvGrpSpPr>
            <p:cNvPr id="75813" name="Group 64"/>
            <p:cNvGrpSpPr>
              <a:grpSpLocks/>
            </p:cNvGrpSpPr>
            <p:nvPr/>
          </p:nvGrpSpPr>
          <p:grpSpPr bwMode="auto">
            <a:xfrm>
              <a:off x="3198813" y="2514600"/>
              <a:ext cx="5640387" cy="533400"/>
              <a:chOff x="3198813" y="2514600"/>
              <a:chExt cx="5640387" cy="533400"/>
            </a:xfrm>
          </p:grpSpPr>
          <p:sp>
            <p:nvSpPr>
              <p:cNvPr id="26666" name="Rectangle 27"/>
              <p:cNvSpPr>
                <a:spLocks noChangeArrowheads="1"/>
              </p:cNvSpPr>
              <p:nvPr/>
            </p:nvSpPr>
            <p:spPr bwMode="auto">
              <a:xfrm>
                <a:off x="3198813" y="2514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18" name="Text Box 28"/>
              <p:cNvSpPr txBox="1">
                <a:spLocks noChangeArrowheads="1"/>
              </p:cNvSpPr>
              <p:nvPr/>
            </p:nvSpPr>
            <p:spPr bwMode="auto">
              <a:xfrm>
                <a:off x="3718322" y="2592388"/>
                <a:ext cx="460136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solidFill>
                      <a:srgbClr val="0080FF"/>
                    </a:solidFill>
                    <a:latin typeface="Verdana" charset="0"/>
                  </a:rPr>
                  <a:t>RCT&gt;cohort&gt;case control&gt;case series</a:t>
                </a:r>
                <a:endParaRPr lang="en-US" sz="1800">
                  <a:solidFill>
                    <a:srgbClr val="0080FF"/>
                  </a:solidFill>
                </a:endParaRPr>
              </a:p>
            </p:txBody>
          </p:sp>
        </p:grpSp>
        <p:grpSp>
          <p:nvGrpSpPr>
            <p:cNvPr id="75814" name="Group 56"/>
            <p:cNvGrpSpPr>
              <a:grpSpLocks/>
            </p:cNvGrpSpPr>
            <p:nvPr/>
          </p:nvGrpSpPr>
          <p:grpSpPr bwMode="auto">
            <a:xfrm>
              <a:off x="304800" y="2514600"/>
              <a:ext cx="2522538" cy="517525"/>
              <a:chOff x="304800" y="2514600"/>
              <a:chExt cx="2522538" cy="517525"/>
            </a:xfrm>
          </p:grpSpPr>
          <p:sp>
            <p:nvSpPr>
              <p:cNvPr id="75815" name="Text Box 30"/>
              <p:cNvSpPr txBox="1">
                <a:spLocks noChangeArrowheads="1"/>
              </p:cNvSpPr>
              <p:nvPr/>
            </p:nvSpPr>
            <p:spPr bwMode="auto">
              <a:xfrm>
                <a:off x="304800" y="25146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65" name="Rectangle 31"/>
              <p:cNvSpPr>
                <a:spLocks noChangeArrowheads="1"/>
              </p:cNvSpPr>
              <p:nvPr/>
            </p:nvSpPr>
            <p:spPr bwMode="auto">
              <a:xfrm>
                <a:off x="527050" y="2590800"/>
                <a:ext cx="2078038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Etiology/Harm</a:t>
                </a:r>
                <a:endParaRPr lang="en-US" sz="2500">
                  <a:solidFill>
                    <a:srgbClr val="6666CC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304800" y="3276600"/>
            <a:ext cx="8534400" cy="533400"/>
            <a:chOff x="304800" y="3276600"/>
            <a:chExt cx="8534400" cy="533400"/>
          </a:xfrm>
        </p:grpSpPr>
        <p:grpSp>
          <p:nvGrpSpPr>
            <p:cNvPr id="75807" name="Group 66"/>
            <p:cNvGrpSpPr>
              <a:grpSpLocks/>
            </p:cNvGrpSpPr>
            <p:nvPr/>
          </p:nvGrpSpPr>
          <p:grpSpPr bwMode="auto">
            <a:xfrm>
              <a:off x="3198813" y="3276600"/>
              <a:ext cx="5640387" cy="533400"/>
              <a:chOff x="3198813" y="3276600"/>
              <a:chExt cx="5640387" cy="533400"/>
            </a:xfrm>
          </p:grpSpPr>
          <p:sp>
            <p:nvSpPr>
              <p:cNvPr id="26660" name="Rectangle 34"/>
              <p:cNvSpPr>
                <a:spLocks noChangeArrowheads="1"/>
              </p:cNvSpPr>
              <p:nvPr/>
            </p:nvSpPr>
            <p:spPr bwMode="auto">
              <a:xfrm>
                <a:off x="3198813" y="3276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12" name="Text Box 35"/>
              <p:cNvSpPr txBox="1">
                <a:spLocks noChangeArrowheads="1"/>
              </p:cNvSpPr>
              <p:nvPr/>
            </p:nvSpPr>
            <p:spPr bwMode="auto">
              <a:xfrm>
                <a:off x="3810000" y="3384550"/>
                <a:ext cx="4419600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en-US" sz="1800">
                    <a:solidFill>
                      <a:srgbClr val="0080FF"/>
                    </a:solidFill>
                    <a:latin typeface="Verdana" charset="0"/>
                  </a:rPr>
                  <a:t>cohort&gt;case control&gt;case series</a:t>
                </a:r>
              </a:p>
            </p:txBody>
          </p:sp>
        </p:grpSp>
        <p:grpSp>
          <p:nvGrpSpPr>
            <p:cNvPr id="75808" name="Group 57"/>
            <p:cNvGrpSpPr>
              <a:grpSpLocks/>
            </p:cNvGrpSpPr>
            <p:nvPr/>
          </p:nvGrpSpPr>
          <p:grpSpPr bwMode="auto">
            <a:xfrm>
              <a:off x="304800" y="3276600"/>
              <a:ext cx="2522538" cy="517525"/>
              <a:chOff x="304800" y="3276600"/>
              <a:chExt cx="2522538" cy="517525"/>
            </a:xfrm>
          </p:grpSpPr>
          <p:sp>
            <p:nvSpPr>
              <p:cNvPr id="75809" name="Text Box 37"/>
              <p:cNvSpPr txBox="1">
                <a:spLocks noChangeArrowheads="1"/>
              </p:cNvSpPr>
              <p:nvPr/>
            </p:nvSpPr>
            <p:spPr bwMode="auto">
              <a:xfrm>
                <a:off x="304800" y="32766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59" name="Rectangle 38"/>
              <p:cNvSpPr>
                <a:spLocks noChangeArrowheads="1"/>
              </p:cNvSpPr>
              <p:nvPr/>
            </p:nvSpPr>
            <p:spPr bwMode="auto">
              <a:xfrm>
                <a:off x="823913" y="3352800"/>
                <a:ext cx="1484312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Prognosis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304800" y="4038600"/>
            <a:ext cx="8534400" cy="533400"/>
            <a:chOff x="304800" y="4038600"/>
            <a:chExt cx="8534400" cy="533400"/>
          </a:xfrm>
        </p:grpSpPr>
        <p:grpSp>
          <p:nvGrpSpPr>
            <p:cNvPr id="75801" name="Group 67"/>
            <p:cNvGrpSpPr>
              <a:grpSpLocks/>
            </p:cNvGrpSpPr>
            <p:nvPr/>
          </p:nvGrpSpPr>
          <p:grpSpPr bwMode="auto">
            <a:xfrm>
              <a:off x="3198813" y="4038600"/>
              <a:ext cx="5640387" cy="533400"/>
              <a:chOff x="3198813" y="4038600"/>
              <a:chExt cx="5640387" cy="533400"/>
            </a:xfrm>
          </p:grpSpPr>
          <p:sp>
            <p:nvSpPr>
              <p:cNvPr id="26654" name="Rectangle 41"/>
              <p:cNvSpPr>
                <a:spLocks noChangeArrowheads="1"/>
              </p:cNvSpPr>
              <p:nvPr/>
            </p:nvSpPr>
            <p:spPr bwMode="auto">
              <a:xfrm>
                <a:off x="3198813" y="4038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06" name="Text Box 42"/>
              <p:cNvSpPr txBox="1">
                <a:spLocks noChangeArrowheads="1"/>
              </p:cNvSpPr>
              <p:nvPr/>
            </p:nvSpPr>
            <p:spPr bwMode="auto">
              <a:xfrm>
                <a:off x="3718322" y="4116388"/>
                <a:ext cx="460136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solidFill>
                      <a:srgbClr val="0080FF"/>
                    </a:solidFill>
                    <a:latin typeface="Verdana" charset="0"/>
                  </a:rPr>
                  <a:t>RCT&gt;cohort&gt;case control&gt;case series</a:t>
                </a:r>
              </a:p>
            </p:txBody>
          </p:sp>
        </p:grpSp>
        <p:grpSp>
          <p:nvGrpSpPr>
            <p:cNvPr id="75802" name="Group 58"/>
            <p:cNvGrpSpPr>
              <a:grpSpLocks/>
            </p:cNvGrpSpPr>
            <p:nvPr/>
          </p:nvGrpSpPr>
          <p:grpSpPr bwMode="auto">
            <a:xfrm>
              <a:off x="304800" y="4051300"/>
              <a:ext cx="2522538" cy="517525"/>
              <a:chOff x="304800" y="4051300"/>
              <a:chExt cx="2522538" cy="517525"/>
            </a:xfrm>
          </p:grpSpPr>
          <p:sp>
            <p:nvSpPr>
              <p:cNvPr id="75803" name="Text Box 44"/>
              <p:cNvSpPr txBox="1">
                <a:spLocks noChangeArrowheads="1"/>
              </p:cNvSpPr>
              <p:nvPr/>
            </p:nvSpPr>
            <p:spPr bwMode="auto">
              <a:xfrm>
                <a:off x="304800" y="40513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6653" name="Rectangle 45"/>
              <p:cNvSpPr>
                <a:spLocks noChangeArrowheads="1"/>
              </p:cNvSpPr>
              <p:nvPr/>
            </p:nvSpPr>
            <p:spPr bwMode="auto">
              <a:xfrm>
                <a:off x="749300" y="4114800"/>
                <a:ext cx="1633538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Prevention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304800" y="4800600"/>
            <a:ext cx="8534400" cy="533400"/>
            <a:chOff x="304800" y="4800600"/>
            <a:chExt cx="8534400" cy="533400"/>
          </a:xfrm>
        </p:grpSpPr>
        <p:grpSp>
          <p:nvGrpSpPr>
            <p:cNvPr id="75795" name="Group 68"/>
            <p:cNvGrpSpPr>
              <a:grpSpLocks/>
            </p:cNvGrpSpPr>
            <p:nvPr/>
          </p:nvGrpSpPr>
          <p:grpSpPr bwMode="auto">
            <a:xfrm>
              <a:off x="3198813" y="4800600"/>
              <a:ext cx="5640387" cy="533400"/>
              <a:chOff x="3198813" y="4800600"/>
              <a:chExt cx="5640387" cy="533400"/>
            </a:xfrm>
          </p:grpSpPr>
          <p:sp>
            <p:nvSpPr>
              <p:cNvPr id="26648" name="Rectangle 48"/>
              <p:cNvSpPr>
                <a:spLocks noChangeArrowheads="1"/>
              </p:cNvSpPr>
              <p:nvPr/>
            </p:nvSpPr>
            <p:spPr bwMode="auto">
              <a:xfrm>
                <a:off x="3198813" y="4800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00" name="Text Box 49"/>
              <p:cNvSpPr txBox="1">
                <a:spLocks noChangeArrowheads="1"/>
              </p:cNvSpPr>
              <p:nvPr/>
            </p:nvSpPr>
            <p:spPr bwMode="auto">
              <a:xfrm>
                <a:off x="3421460" y="4878388"/>
                <a:ext cx="5195093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80FF"/>
                    </a:solidFill>
                    <a:latin typeface="Verdana" charset="0"/>
                  </a:rPr>
                  <a:t>prospective, blind comparison to a gold standard</a:t>
                </a:r>
                <a:endParaRPr lang="en-US" sz="1800">
                  <a:solidFill>
                    <a:srgbClr val="0080FF"/>
                  </a:solidFill>
                </a:endParaRPr>
              </a:p>
            </p:txBody>
          </p:sp>
        </p:grpSp>
        <p:grpSp>
          <p:nvGrpSpPr>
            <p:cNvPr id="75796" name="Group 59"/>
            <p:cNvGrpSpPr>
              <a:grpSpLocks/>
            </p:cNvGrpSpPr>
            <p:nvPr/>
          </p:nvGrpSpPr>
          <p:grpSpPr bwMode="auto">
            <a:xfrm>
              <a:off x="304800" y="4800600"/>
              <a:ext cx="2522538" cy="522287"/>
              <a:chOff x="304800" y="4800600"/>
              <a:chExt cx="2522538" cy="522287"/>
            </a:xfrm>
          </p:grpSpPr>
          <p:sp>
            <p:nvSpPr>
              <p:cNvPr id="75797" name="Text Box 51"/>
              <p:cNvSpPr txBox="1">
                <a:spLocks noChangeArrowheads="1"/>
              </p:cNvSpPr>
              <p:nvPr/>
            </p:nvSpPr>
            <p:spPr bwMode="auto">
              <a:xfrm>
                <a:off x="304800" y="4800600"/>
                <a:ext cx="2522538" cy="522287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</a:pPr>
                <a:endParaRPr lang="en-US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47" name="Rectangle 52"/>
              <p:cNvSpPr>
                <a:spLocks noChangeArrowheads="1"/>
              </p:cNvSpPr>
              <p:nvPr/>
            </p:nvSpPr>
            <p:spPr bwMode="auto">
              <a:xfrm>
                <a:off x="601663" y="4876800"/>
                <a:ext cx="1928812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Clinical Exam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75"/>
          <p:cNvGrpSpPr>
            <a:grpSpLocks/>
          </p:cNvGrpSpPr>
          <p:nvPr/>
        </p:nvGrpSpPr>
        <p:grpSpPr bwMode="auto">
          <a:xfrm>
            <a:off x="304800" y="5486400"/>
            <a:ext cx="8534400" cy="457200"/>
            <a:chOff x="304800" y="5486400"/>
            <a:chExt cx="8534400" cy="457200"/>
          </a:xfrm>
        </p:grpSpPr>
        <p:grpSp>
          <p:nvGrpSpPr>
            <p:cNvPr id="75789" name="Group 69"/>
            <p:cNvGrpSpPr>
              <a:grpSpLocks/>
            </p:cNvGrpSpPr>
            <p:nvPr/>
          </p:nvGrpSpPr>
          <p:grpSpPr bwMode="auto">
            <a:xfrm>
              <a:off x="3198813" y="5486400"/>
              <a:ext cx="5640387" cy="457200"/>
              <a:chOff x="3198813" y="5486400"/>
              <a:chExt cx="5640387" cy="457200"/>
            </a:xfrm>
          </p:grpSpPr>
          <p:sp>
            <p:nvSpPr>
              <p:cNvPr id="26642" name="Rectangle 58"/>
              <p:cNvSpPr>
                <a:spLocks noChangeArrowheads="1"/>
              </p:cNvSpPr>
              <p:nvPr/>
            </p:nvSpPr>
            <p:spPr bwMode="auto">
              <a:xfrm>
                <a:off x="3198813" y="5486400"/>
                <a:ext cx="5640387" cy="4572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43" name="Rectangle 59"/>
              <p:cNvSpPr>
                <a:spLocks noChangeArrowheads="1"/>
              </p:cNvSpPr>
              <p:nvPr/>
            </p:nvSpPr>
            <p:spPr bwMode="auto">
              <a:xfrm>
                <a:off x="4905375" y="5551488"/>
                <a:ext cx="2227263" cy="327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>
                    <a:solidFill>
                      <a:srgbClr val="0080FF"/>
                    </a:solidFill>
                    <a:latin typeface="Verdana" charset="0"/>
                    <a:ea typeface="+mn-ea"/>
                    <a:cs typeface="+mn-cs"/>
                  </a:rPr>
                  <a:t>Economic Analysis</a:t>
                </a:r>
              </a:p>
            </p:txBody>
          </p:sp>
        </p:grpSp>
        <p:grpSp>
          <p:nvGrpSpPr>
            <p:cNvPr id="75790" name="Group 60"/>
            <p:cNvGrpSpPr>
              <a:grpSpLocks/>
            </p:cNvGrpSpPr>
            <p:nvPr/>
          </p:nvGrpSpPr>
          <p:grpSpPr bwMode="auto">
            <a:xfrm>
              <a:off x="304800" y="5486400"/>
              <a:ext cx="2514600" cy="457200"/>
              <a:chOff x="304800" y="5486400"/>
              <a:chExt cx="2514600" cy="457200"/>
            </a:xfrm>
          </p:grpSpPr>
          <p:sp>
            <p:nvSpPr>
              <p:cNvPr id="26640" name="Rectangle 56"/>
              <p:cNvSpPr>
                <a:spLocks noChangeArrowheads="1"/>
              </p:cNvSpPr>
              <p:nvPr/>
            </p:nvSpPr>
            <p:spPr bwMode="auto">
              <a:xfrm>
                <a:off x="1143000" y="5562600"/>
                <a:ext cx="741363" cy="247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Cost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41" name="Rectangle 64"/>
              <p:cNvSpPr>
                <a:spLocks noChangeArrowheads="1"/>
              </p:cNvSpPr>
              <p:nvPr/>
            </p:nvSpPr>
            <p:spPr bwMode="auto">
              <a:xfrm>
                <a:off x="304800" y="5486400"/>
                <a:ext cx="2514600" cy="457200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636" name="Rectangle 73"/>
          <p:cNvSpPr>
            <a:spLocks noChangeArrowheads="1"/>
          </p:cNvSpPr>
          <p:nvPr/>
        </p:nvSpPr>
        <p:spPr bwMode="auto">
          <a:xfrm>
            <a:off x="304800" y="6096000"/>
            <a:ext cx="853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Medical Library Association.  </a:t>
            </a:r>
            <a:r>
              <a:rPr lang="en-US" sz="1000" i="1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MLANET, Education, Web-based Learning.</a:t>
            </a: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 Hp. Nov, 2001.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Web-based Courses: EBM and the Medical Librarian.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Available: </a:t>
            </a:r>
            <a:r>
              <a:rPr lang="en-US" sz="1000">
                <a:solidFill>
                  <a:prstClr val="white"/>
                </a:solidFill>
                <a:latin typeface="Verdana" charset="0"/>
                <a:ea typeface="+mn-ea"/>
                <a:cs typeface="+mn-cs"/>
                <a:hlinkClick r:id="rId3"/>
              </a:rPr>
              <a:t>http://www.mlanet.org/education/web/web_courses.html</a:t>
            </a:r>
            <a:r>
              <a:rPr lang="en-US" sz="1000">
                <a:solidFill>
                  <a:prstClr val="white"/>
                </a:solidFill>
                <a:latin typeface="Verdana" charset="0"/>
                <a:ea typeface="+mn-ea"/>
                <a:cs typeface="+mn-cs"/>
              </a:rPr>
              <a:t>   </a:t>
            </a: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10 Apr.  2005.</a:t>
            </a:r>
            <a:r>
              <a:rPr lang="en-US" sz="14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 </a:t>
            </a:r>
            <a:endParaRPr lang="en-US" sz="1000">
              <a:solidFill>
                <a:srgbClr val="004080"/>
              </a:solidFill>
              <a:latin typeface="Verdana" charset="0"/>
              <a:ea typeface="+mn-ea"/>
              <a:cs typeface="+mn-cs"/>
            </a:endParaRPr>
          </a:p>
        </p:txBody>
      </p:sp>
      <p:sp>
        <p:nvSpPr>
          <p:cNvPr id="26637" name="Rectangle 7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4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76200"/>
            <a:ext cx="8991600" cy="6705600"/>
            <a:chOff x="76200" y="76200"/>
            <a:chExt cx="8991600" cy="6705600"/>
          </a:xfrm>
        </p:grpSpPr>
        <p:sp>
          <p:nvSpPr>
            <p:cNvPr id="5" name="Rectangle 4"/>
            <p:cNvSpPr/>
            <p:nvPr/>
          </p:nvSpPr>
          <p:spPr>
            <a:xfrm>
              <a:off x="76200" y="76200"/>
              <a:ext cx="8991600" cy="6705600"/>
            </a:xfrm>
            <a:prstGeom prst="rect">
              <a:avLst/>
            </a:prstGeom>
            <a:solidFill>
              <a:schemeClr val="bg1">
                <a:lumMod val="85000"/>
                <a:alpha val="2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236913" y="6096000"/>
              <a:ext cx="2667000" cy="6096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000090"/>
                  </a:solidFill>
                  <a:effectLst/>
                  <a:latin typeface="Calibri"/>
                  <a:ea typeface="ＭＳ Ｐゴシック" pitchFamily="-106" charset="-128"/>
                  <a:cs typeface="Calibri"/>
                </a:rPr>
                <a:t>See hand-out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rgbClr val="000090"/>
                </a:solidFill>
                <a:effectLst/>
                <a:latin typeface="Calibri"/>
                <a:ea typeface="ＭＳ Ｐゴシック" pitchFamily="-106" charset="-128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8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282972" y="1676400"/>
            <a:ext cx="857488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3. Acquire the </a:t>
            </a:r>
            <a:r>
              <a:rPr lang="en-US" sz="60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evidence</a:t>
            </a:r>
            <a:endParaRPr lang="en-US" sz="4400" i="1" dirty="0" smtClean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  <a:p>
            <a:pPr algn="ctr"/>
            <a:endParaRPr lang="en-US" sz="3600" i="1" dirty="0" smtClean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  <a:p>
            <a:r>
              <a:rPr lang="en-US" sz="36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	</a:t>
            </a:r>
            <a:r>
              <a:rPr lang="en-US" sz="32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Comparative Effectiveness Research</a:t>
            </a:r>
          </a:p>
          <a:p>
            <a:endParaRPr lang="en-US" sz="3200" i="1" dirty="0" smtClean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  <a:p>
            <a:r>
              <a:rPr lang="en-US" sz="32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	Cochrane Collaboration Databases</a:t>
            </a:r>
            <a:endParaRPr lang="en-US" sz="32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5" name="Rectangle 4"/>
          <p:cNvSpPr>
            <a:spLocks noChangeArrowheads="1"/>
          </p:cNvSpPr>
          <p:nvPr/>
        </p:nvSpPr>
        <p:spPr bwMode="auto">
          <a:xfrm>
            <a:off x="760413" y="2443674"/>
            <a:ext cx="7620000" cy="197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Comparative Effectiveness</a:t>
            </a:r>
          </a:p>
          <a:p>
            <a:pPr algn="ctr">
              <a:lnSpc>
                <a:spcPct val="130000"/>
              </a:lnSpc>
            </a:pPr>
            <a:r>
              <a:rPr lang="en-US" sz="48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Research</a:t>
            </a:r>
            <a:endParaRPr lang="en-US" sz="48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194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304800" y="304800"/>
            <a:ext cx="8534400" cy="62484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4913" y="457200"/>
            <a:ext cx="4191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i="1" dirty="0" smtClean="0">
                <a:solidFill>
                  <a:srgbClr val="004080"/>
                </a:solidFill>
                <a:latin typeface="Helvetica Neue" charset="0"/>
                <a:cs typeface="Helvetica Neue" charset="0"/>
              </a:rPr>
              <a:t>Learning Goals</a:t>
            </a:r>
            <a:endParaRPr lang="en-US" sz="4400" dirty="0">
              <a:solidFill>
                <a:srgbClr val="00408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08013" y="1447800"/>
            <a:ext cx="7924800" cy="2667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800" dirty="0" smtClean="0">
                <a:solidFill>
                  <a:srgbClr val="3366FF"/>
                </a:solidFill>
                <a:latin typeface="Verdana" charset="0"/>
              </a:rPr>
              <a:t>1) Determine database search results differences between:</a:t>
            </a:r>
          </a:p>
          <a:p>
            <a:pPr marL="742950" lvl="1" indent="-285750">
              <a:lnSpc>
                <a:spcPct val="200000"/>
              </a:lnSpc>
              <a:buFont typeface="Arial"/>
              <a:buChar char="•"/>
            </a:pPr>
            <a:r>
              <a:rPr lang="en-US" sz="1800" dirty="0" smtClean="0">
                <a:latin typeface="Verdana" charset="0"/>
              </a:rPr>
              <a:t>ACP Journal Club</a:t>
            </a:r>
          </a:p>
          <a:p>
            <a:pPr marL="742950" lvl="1" indent="-285750">
              <a:lnSpc>
                <a:spcPct val="200000"/>
              </a:lnSpc>
              <a:buFont typeface="Arial"/>
              <a:buChar char="•"/>
            </a:pPr>
            <a:r>
              <a:rPr lang="en-US" sz="1800" dirty="0" smtClean="0">
                <a:latin typeface="Verdana" charset="0"/>
              </a:rPr>
              <a:t>Cochrane Central Register of Controlled Trials</a:t>
            </a:r>
          </a:p>
          <a:p>
            <a:pPr marL="742950" lvl="1" indent="-285750">
              <a:lnSpc>
                <a:spcPct val="200000"/>
              </a:lnSpc>
              <a:buFont typeface="Arial"/>
              <a:buChar char="•"/>
            </a:pPr>
            <a:r>
              <a:rPr lang="en-US" sz="1800" dirty="0" smtClean="0">
                <a:latin typeface="Verdana" charset="0"/>
              </a:rPr>
              <a:t>Cochrane Database of Systematic Reviews</a:t>
            </a:r>
          </a:p>
          <a:p>
            <a:pPr marL="742950" lvl="1" indent="-285750">
              <a:lnSpc>
                <a:spcPct val="200000"/>
              </a:lnSpc>
              <a:buFont typeface="Arial"/>
              <a:buChar char="•"/>
            </a:pPr>
            <a:r>
              <a:rPr lang="en-US" sz="1800" dirty="0" smtClean="0">
                <a:latin typeface="Verdana" charset="0"/>
              </a:rPr>
              <a:t>Comparative Effectiveness Research</a:t>
            </a:r>
          </a:p>
          <a:p>
            <a:pPr lvl="0">
              <a:lnSpc>
                <a:spcPct val="200000"/>
              </a:lnSpc>
            </a:pP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08013" y="4191000"/>
            <a:ext cx="79248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1800" dirty="0" smtClean="0">
                <a:solidFill>
                  <a:srgbClr val="3366FF"/>
                </a:solidFill>
                <a:latin typeface="Verdana" charset="0"/>
              </a:rPr>
              <a:t>2) Determine the depth of information in the articles from each 	database.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08013" y="5181600"/>
            <a:ext cx="79248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1800" dirty="0" smtClean="0">
                <a:solidFill>
                  <a:srgbClr val="3366FF"/>
                </a:solidFill>
                <a:latin typeface="Verdana" charset="0"/>
              </a:rPr>
              <a:t>3) Determine the level of evidence.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5791200"/>
            <a:ext cx="79248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1800" dirty="0" smtClean="0">
                <a:solidFill>
                  <a:srgbClr val="3366FF"/>
                </a:solidFill>
                <a:latin typeface="Verdana" charset="0"/>
              </a:rPr>
              <a:t>4) Use the 5 steps of the EBM process.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430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4265" y="271236"/>
            <a:ext cx="8643106" cy="6361759"/>
          </a:xfrm>
          <a:prstGeom prst="rect">
            <a:avLst/>
          </a:prstGeom>
          <a:noFill/>
          <a:ln w="57150" cmpd="thickThin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411901"/>
            <a:ext cx="8381999" cy="11120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i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Federal Coordinating Council for </a:t>
            </a:r>
          </a:p>
          <a:p>
            <a:pPr algn="ctr">
              <a:lnSpc>
                <a:spcPct val="120000"/>
              </a:lnSpc>
            </a:pPr>
            <a:r>
              <a:rPr lang="en-US" sz="2800" b="1" i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Comparative Effectiveness Research </a:t>
            </a:r>
            <a:endParaRPr lang="en-US" sz="2800" b="1" i="1" dirty="0">
              <a:solidFill>
                <a:srgbClr val="CC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748591"/>
            <a:ext cx="8229600" cy="183280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u="sng" dirty="0">
                <a:latin typeface="Verdana"/>
                <a:cs typeface="Verdana"/>
              </a:rPr>
              <a:t>C</a:t>
            </a:r>
            <a:r>
              <a:rPr lang="en-US" sz="1800" i="1" u="sng" dirty="0" smtClean="0">
                <a:latin typeface="Verdana"/>
                <a:cs typeface="Verdana"/>
              </a:rPr>
              <a:t>omparative </a:t>
            </a:r>
            <a:r>
              <a:rPr lang="en-US" sz="1800" i="1" u="sng" dirty="0">
                <a:latin typeface="Verdana"/>
                <a:cs typeface="Verdana"/>
              </a:rPr>
              <a:t>E</a:t>
            </a:r>
            <a:r>
              <a:rPr lang="en-US" sz="1800" i="1" u="sng" dirty="0" smtClean="0">
                <a:latin typeface="Verdana"/>
                <a:cs typeface="Verdana"/>
              </a:rPr>
              <a:t>ffectiveness:</a:t>
            </a: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conduct and synthesize research 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2DBE03"/>
                </a:solidFill>
                <a:latin typeface="Verdana"/>
                <a:cs typeface="Verdana"/>
              </a:rPr>
              <a:t>compares benefits and harms of different interventions/strategies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	prevent, diagnose, treat and monitor 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	health conditions in ‘real world’</a:t>
            </a:r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657600"/>
            <a:ext cx="822960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u="sng" dirty="0" smtClean="0">
                <a:solidFill>
                  <a:srgbClr val="000000"/>
                </a:solidFill>
                <a:latin typeface="Verdana"/>
                <a:cs typeface="Verdana"/>
              </a:rPr>
              <a:t>Purpose: </a:t>
            </a:r>
          </a:p>
          <a:p>
            <a:pPr>
              <a:lnSpc>
                <a:spcPct val="150000"/>
              </a:lnSpc>
            </a:pPr>
            <a:r>
              <a:rPr lang="en-US" sz="1800" b="1" i="1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improve health outcomes</a:t>
            </a:r>
          </a:p>
          <a:p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2DBE03"/>
                </a:solidFill>
                <a:latin typeface="Verdana"/>
                <a:cs typeface="Verdana"/>
              </a:rPr>
              <a:t>develop and disseminate evidence-based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105400"/>
            <a:ext cx="822960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u="sng" dirty="0" smtClean="0">
                <a:solidFill>
                  <a:srgbClr val="000000"/>
                </a:solidFill>
                <a:latin typeface="Verdana"/>
                <a:cs typeface="Verdana"/>
              </a:rPr>
              <a:t>Determine: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solidFill>
                  <a:srgbClr val="000000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2DBE03"/>
                </a:solidFill>
                <a:latin typeface="Verdana"/>
                <a:cs typeface="Verdana"/>
              </a:rPr>
              <a:t>which interventions are most effective</a:t>
            </a:r>
          </a:p>
          <a:p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for which patients under specific circumstances</a:t>
            </a:r>
          </a:p>
        </p:txBody>
      </p:sp>
    </p:spTree>
    <p:extLst>
      <p:ext uri="{BB962C8B-B14F-4D97-AF65-F5344CB8AC3E}">
        <p14:creationId xmlns:p14="http://schemas.microsoft.com/office/powerpoint/2010/main" val="24214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228600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410200" y="304800"/>
            <a:ext cx="3581400" cy="609600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</a:rPr>
              <a:t>www.ttuhsc.edu</a:t>
            </a:r>
            <a:r>
              <a:rPr lang="en-US" sz="24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291975" y="2047298"/>
            <a:ext cx="6978669" cy="3045692"/>
            <a:chOff x="1291975" y="2047298"/>
            <a:chExt cx="6978669" cy="3045692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1291975" y="3668257"/>
              <a:ext cx="457176" cy="45740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AE0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145336" y="2047298"/>
              <a:ext cx="4125308" cy="3045692"/>
              <a:chOff x="2556682" y="1899515"/>
              <a:chExt cx="4125308" cy="3045692"/>
            </a:xfrm>
          </p:grpSpPr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2556682" y="1899515"/>
                <a:ext cx="4125308" cy="3045692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800" smtClean="0">
                  <a:latin typeface="Verdana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 smtClean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3162256" y="2225539"/>
                <a:ext cx="2895688" cy="6103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Verdana" charset="0"/>
                  </a:rPr>
                  <a:t>Click </a:t>
                </a:r>
                <a:r>
                  <a:rPr lang="en-US" altLang="en-US" dirty="0" smtClean="0">
                    <a:latin typeface="Verdana" charset="0"/>
                  </a:rPr>
                  <a:t>PubMed</a:t>
                </a:r>
                <a:endParaRPr lang="en-US" altLang="en-US" sz="1700" dirty="0">
                  <a:latin typeface="Verdana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3856799" y="3075132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 rot="5400000" flipV="1">
              <a:off x="3307358" y="2261619"/>
              <a:ext cx="411813" cy="3204544"/>
            </a:xfrm>
            <a:prstGeom prst="upArrow">
              <a:avLst>
                <a:gd name="adj1" fmla="val 50370"/>
                <a:gd name="adj2" fmla="val 98947"/>
              </a:avLst>
            </a:prstGeom>
            <a:gradFill rotWithShape="0">
              <a:gsLst>
                <a:gs pos="0">
                  <a:srgbClr val="F49394"/>
                </a:gs>
                <a:gs pos="50000">
                  <a:srgbClr val="9A0002"/>
                </a:gs>
                <a:gs pos="100000">
                  <a:srgbClr val="F49394"/>
                </a:gs>
              </a:gsLst>
              <a:lin ang="540000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7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creen Shot 2015-07-24 at 2.14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1" y="272288"/>
            <a:ext cx="7832344" cy="63134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54219" y="4206827"/>
            <a:ext cx="5080181" cy="1127173"/>
            <a:chOff x="3436980" y="3782504"/>
            <a:chExt cx="5080181" cy="112717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436980" y="3782504"/>
              <a:ext cx="5080181" cy="1127173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794793" y="4100855"/>
              <a:ext cx="4361114" cy="500966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latin typeface="Verdana" charset="0"/>
                </a:rPr>
                <a:t>Click </a:t>
              </a:r>
              <a:r>
                <a:rPr lang="en-US" sz="2400" dirty="0" smtClean="0">
                  <a:latin typeface="Verdana" charset="0"/>
                </a:rPr>
                <a:t>Topic-Specific Queries</a:t>
              </a:r>
              <a:endParaRPr lang="en-US" sz="2400" dirty="0">
                <a:latin typeface="Verdana" charset="0"/>
              </a:endParaRPr>
            </a:p>
          </p:txBody>
        </p:sp>
      </p:grpSp>
      <p:sp>
        <p:nvSpPr>
          <p:cNvPr id="12" name="AutoShape 10"/>
          <p:cNvSpPr>
            <a:spLocks noChangeArrowheads="1"/>
          </p:cNvSpPr>
          <p:nvPr/>
        </p:nvSpPr>
        <p:spPr bwMode="auto">
          <a:xfrm rot="8633197" flipV="1">
            <a:off x="4559938" y="3239940"/>
            <a:ext cx="327197" cy="1494896"/>
          </a:xfrm>
          <a:prstGeom prst="upArrow">
            <a:avLst>
              <a:gd name="adj1" fmla="val 50368"/>
              <a:gd name="adj2" fmla="val 98938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1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5-07-24 at 2.2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1" y="566801"/>
            <a:ext cx="8393684" cy="5724398"/>
          </a:xfrm>
          <a:prstGeom prst="rect">
            <a:avLst/>
          </a:prstGeom>
          <a:ln w="19050" cmpd="sng">
            <a:solidFill>
              <a:srgbClr val="00FFFF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533400" y="3352800"/>
            <a:ext cx="5181600" cy="1450473"/>
            <a:chOff x="533400" y="3352800"/>
            <a:chExt cx="5181600" cy="1450473"/>
          </a:xfrm>
        </p:grpSpPr>
        <p:grpSp>
          <p:nvGrpSpPr>
            <p:cNvPr id="6" name="Group 5"/>
            <p:cNvGrpSpPr/>
            <p:nvPr/>
          </p:nvGrpSpPr>
          <p:grpSpPr>
            <a:xfrm>
              <a:off x="533400" y="4267200"/>
              <a:ext cx="2415675" cy="536073"/>
              <a:chOff x="556125" y="3971980"/>
              <a:chExt cx="2271295" cy="536073"/>
            </a:xfrm>
          </p:grpSpPr>
          <p:sp>
            <p:nvSpPr>
              <p:cNvPr id="8" name="AutoShape 14"/>
              <p:cNvSpPr>
                <a:spLocks noChangeArrowheads="1"/>
              </p:cNvSpPr>
              <p:nvPr/>
            </p:nvSpPr>
            <p:spPr bwMode="auto">
              <a:xfrm>
                <a:off x="556125" y="4061326"/>
                <a:ext cx="2271295" cy="357382"/>
              </a:xfrm>
              <a:prstGeom prst="roundRect">
                <a:avLst>
                  <a:gd name="adj" fmla="val 16667"/>
                </a:avLst>
              </a:prstGeom>
              <a:noFill/>
              <a:ln w="1143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9" name="AutoShape 15"/>
              <p:cNvSpPr>
                <a:spLocks noChangeArrowheads="1"/>
              </p:cNvSpPr>
              <p:nvPr/>
            </p:nvSpPr>
            <p:spPr bwMode="auto">
              <a:xfrm>
                <a:off x="556125" y="3971980"/>
                <a:ext cx="2271295" cy="536073"/>
              </a:xfrm>
              <a:prstGeom prst="roundRect">
                <a:avLst>
                  <a:gd name="adj" fmla="val 16667"/>
                </a:avLst>
              </a:prstGeom>
              <a:noFill/>
              <a:ln w="114300">
                <a:solidFill>
                  <a:srgbClr val="33CC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7" name="Rounded Rectangular Callout 6"/>
            <p:cNvSpPr/>
            <p:nvPr/>
          </p:nvSpPr>
          <p:spPr>
            <a:xfrm>
              <a:off x="3733800" y="3352800"/>
              <a:ext cx="1981200" cy="895350"/>
            </a:xfrm>
            <a:prstGeom prst="wedgeRoundRectCallout">
              <a:avLst>
                <a:gd name="adj1" fmla="val -82484"/>
                <a:gd name="adj2" fmla="val 6332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3000"/>
                </a:spcAft>
                <a:defRPr/>
              </a:pP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9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creen Shot 2015-07-24 at 2.3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3" y="373380"/>
            <a:ext cx="8115300" cy="611124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674813" y="685800"/>
            <a:ext cx="5791200" cy="1981200"/>
          </a:xfrm>
          <a:prstGeom prst="wedgeRoundRectCallout">
            <a:avLst>
              <a:gd name="adj1" fmla="val 21983"/>
              <a:gd name="adj2" fmla="val 6834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800" b="1" i="1" dirty="0" smtClean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Search PubMed for </a:t>
            </a:r>
            <a:r>
              <a:rPr lang="en-US" sz="2800" b="1" i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a</a:t>
            </a:r>
            <a:r>
              <a:rPr lang="en-US" sz="2800" b="1" i="1" dirty="0" smtClean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rticles on:</a:t>
            </a: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 	clinical comparisons of treatments</a:t>
            </a: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			</a:t>
            </a:r>
            <a:r>
              <a:rPr lang="en-US" sz="18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OR</a:t>
            </a: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 </a:t>
            </a:r>
            <a:r>
              <a:rPr lang="en-US" sz="1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reports of treatment outcomes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724400" y="3276600"/>
            <a:ext cx="1905000" cy="228600"/>
          </a:xfrm>
          <a:prstGeom prst="rect">
            <a:avLst/>
          </a:prstGeom>
          <a:noFill/>
          <a:ln w="76200" cmpd="sng">
            <a:solidFill>
              <a:srgbClr val="33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</a:pPr>
            <a:endParaRPr lang="en-US" sz="2000" dirty="0">
              <a:latin typeface="Verdana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5800" y="3276600"/>
            <a:ext cx="7315200" cy="381000"/>
            <a:chOff x="685800" y="3276600"/>
            <a:chExt cx="7315200" cy="381000"/>
          </a:xfrm>
        </p:grpSpPr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7391400" y="3276600"/>
              <a:ext cx="609600" cy="2286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85800" y="3429000"/>
              <a:ext cx="609600" cy="2286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57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creen Shot 2015-07-24 at 2.3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3380"/>
            <a:ext cx="8115300" cy="611124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4037" y="2438400"/>
            <a:ext cx="8229600" cy="3962400"/>
            <a:chOff x="685800" y="2438400"/>
            <a:chExt cx="8229600" cy="3962400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685800" y="5105400"/>
              <a:ext cx="3886200" cy="12954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3810000" y="2438400"/>
              <a:ext cx="5105400" cy="2667000"/>
            </a:xfrm>
            <a:prstGeom prst="wedgeRoundRectCallout">
              <a:avLst>
                <a:gd name="adj1" fmla="val -65933"/>
                <a:gd name="adj2" fmla="val 4451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i="1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800" b="1" i="1" dirty="0" smtClean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Select Research Category: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clinical studies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randomized controlled trials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observational studies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systematic reviews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simulations</a:t>
              </a:r>
              <a:endPara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94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creen Shot 2015-07-24 at 2.3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3380"/>
            <a:ext cx="8115300" cy="61112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05200" y="2438400"/>
            <a:ext cx="5334000" cy="3810000"/>
            <a:chOff x="3505200" y="2438400"/>
            <a:chExt cx="5334000" cy="3810000"/>
          </a:xfrm>
        </p:grpSpPr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343400" y="5105400"/>
              <a:ext cx="2362200" cy="11430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3505200" y="2438400"/>
              <a:ext cx="5334000" cy="2362200"/>
            </a:xfrm>
            <a:prstGeom prst="wedgeRoundRectCallout">
              <a:avLst>
                <a:gd name="adj1" fmla="val 384"/>
                <a:gd name="adj2" fmla="val 71778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i="1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800" b="1" i="1" dirty="0" smtClean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Select Topics: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Health Disparities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</a:t>
              </a: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Costs and Cost Analysis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</a:t>
              </a: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Comparative Effectiveness Research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</a:t>
              </a: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as Subject </a:t>
              </a:r>
              <a:endPara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1143000" y="2743200"/>
            <a:ext cx="1600200" cy="1066800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Helvetica"/>
              </a:rPr>
              <a:t>or</a:t>
            </a:r>
            <a:endParaRPr kumimoji="0" lang="en-US" sz="3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85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Screen Shot 2015-07-24 at 3.1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" y="471551"/>
            <a:ext cx="8404606" cy="59148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3400" y="2209800"/>
            <a:ext cx="6934200" cy="2743200"/>
            <a:chOff x="533400" y="2209800"/>
            <a:chExt cx="6934200" cy="2743200"/>
          </a:xfrm>
        </p:grpSpPr>
        <p:sp>
          <p:nvSpPr>
            <p:cNvPr id="12" name="Rectangle 11"/>
            <p:cNvSpPr/>
            <p:nvPr/>
          </p:nvSpPr>
          <p:spPr>
            <a:xfrm>
              <a:off x="533400" y="4572000"/>
              <a:ext cx="1828800" cy="381000"/>
            </a:xfrm>
            <a:prstGeom prst="rect">
              <a:avLst/>
            </a:prstGeom>
            <a:noFill/>
            <a:ln w="66675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 bwMode="auto">
            <a:xfrm>
              <a:off x="1447800" y="2209800"/>
              <a:ext cx="6019800" cy="1752600"/>
            </a:xfrm>
            <a:prstGeom prst="wedgeRoundRectCallout">
              <a:avLst>
                <a:gd name="adj1" fmla="val -35817"/>
                <a:gd name="adj2" fmla="val 76832"/>
                <a:gd name="adj3" fmla="val 16667"/>
              </a:avLst>
            </a:prstGeom>
            <a:solidFill>
              <a:schemeClr val="bg1"/>
            </a:solidFill>
            <a:ln w="66675" cap="flat" cmpd="sng" algn="ctr">
              <a:solidFill>
                <a:srgbClr val="CB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4DC61F"/>
                  </a:solidFill>
                  <a:effectLst/>
                  <a:latin typeface="Calibri"/>
                  <a:cs typeface="Calibri"/>
                </a:rPr>
                <a:t>Enter 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influenza </a:t>
              </a:r>
              <a:r>
                <a:rPr kumimoji="0" lang="en-US" sz="2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vacc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* cardiovascular</a:t>
              </a:r>
            </a:p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i="1" dirty="0" smtClean="0">
                  <a:latin typeface="Calibri"/>
                  <a:cs typeface="Calibri"/>
                </a:rPr>
                <a:t>OR</a:t>
              </a:r>
            </a:p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rgbClr val="4DC61F"/>
                  </a:solidFill>
                  <a:latin typeface="Calibri"/>
                  <a:cs typeface="Calibri"/>
                </a:rPr>
                <a:t>k</a:t>
              </a:r>
              <a:r>
                <a:rPr kumimoji="0" lang="en-US" sz="2800" b="0" u="none" strike="noStrike" cap="none" normalizeH="0" baseline="0" dirty="0" smtClean="0">
                  <a:ln>
                    <a:noFill/>
                  </a:ln>
                  <a:solidFill>
                    <a:srgbClr val="4DC61F"/>
                  </a:solidFill>
                  <a:effectLst/>
                  <a:latin typeface="Calibri"/>
                  <a:cs typeface="Calibri"/>
                </a:rPr>
                <a:t>eywords for your search question</a:t>
              </a:r>
              <a:endParaRPr kumimoji="0" lang="en-US" sz="2800" b="0" u="none" strike="noStrike" cap="none" normalizeH="0" baseline="0" dirty="0">
                <a:ln>
                  <a:noFill/>
                </a:ln>
                <a:solidFill>
                  <a:srgbClr val="4DC61F"/>
                </a:solidFill>
                <a:effectLst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21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Screen Shot 2015-07-24 at 3.1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" y="471551"/>
            <a:ext cx="8404606" cy="5914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4037" y="4495800"/>
            <a:ext cx="7904163" cy="2057400"/>
            <a:chOff x="554037" y="4495800"/>
            <a:chExt cx="7904163" cy="2057400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554037" y="5943600"/>
              <a:ext cx="3865563" cy="304800"/>
            </a:xfrm>
            <a:prstGeom prst="rect">
              <a:avLst/>
            </a:prstGeom>
            <a:noFill/>
            <a:ln w="76200" cmpd="sng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334000" y="4495800"/>
              <a:ext cx="3124200" cy="2057400"/>
            </a:xfrm>
            <a:prstGeom prst="wedgeRoundRectCallout">
              <a:avLst>
                <a:gd name="adj1" fmla="val -74894"/>
                <a:gd name="adj2" fmla="val 2829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Helvetica"/>
                </a:rPr>
                <a:t>Select: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	All (of the above; with health disparities, costs and cost analysis, CER as subject)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43200" y="3276600"/>
            <a:ext cx="2133600" cy="838200"/>
            <a:chOff x="2743200" y="2895600"/>
            <a:chExt cx="2133600" cy="83820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2743200" y="2895600"/>
              <a:ext cx="2133600" cy="838200"/>
            </a:xfrm>
            <a:prstGeom prst="wedgeRoundRectCallout">
              <a:avLst>
                <a:gd name="adj1" fmla="val -11399"/>
                <a:gd name="adj2" fmla="val 105881"/>
                <a:gd name="adj3" fmla="val 16667"/>
              </a:avLst>
            </a:prstGeom>
            <a:solidFill>
              <a:schemeClr val="bg1"/>
            </a:solidFill>
            <a:ln w="66675" cap="flat" cmpd="sng" algn="ctr">
              <a:solidFill>
                <a:srgbClr val="42BF1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3200" dirty="0" smtClean="0">
                  <a:solidFill>
                    <a:srgbClr val="4DC61F"/>
                  </a:solidFill>
                  <a:latin typeface="Calibri"/>
                  <a:cs typeface="Calibri"/>
                </a:rPr>
                <a:t> C</a:t>
              </a: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4DC61F"/>
                  </a:solidFill>
                  <a:effectLst/>
                  <a:latin typeface="Calibri"/>
                  <a:cs typeface="Calibri"/>
                </a:rPr>
                <a:t>lick</a:t>
              </a: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rgbClr val="4DC61F"/>
                  </a:solidFill>
                  <a:effectLst/>
                  <a:latin typeface="Calibri"/>
                  <a:cs typeface="Calibri"/>
                </a:rPr>
                <a:t> 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4DC61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810000" y="3048000"/>
              <a:ext cx="8382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Go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31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Screen Shot 2015-09-14 at 12.3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5" y="494792"/>
            <a:ext cx="8388096" cy="586841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657600" y="304800"/>
            <a:ext cx="3352800" cy="990600"/>
          </a:xfrm>
          <a:prstGeom prst="wedgeRoundRectCallout">
            <a:avLst>
              <a:gd name="adj1" fmla="val -73697"/>
              <a:gd name="adj2" fmla="val 9440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Search Results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905000" y="152400"/>
            <a:ext cx="713232" cy="2209800"/>
          </a:xfrm>
          <a:prstGeom prst="downArrow">
            <a:avLst>
              <a:gd name="adj1" fmla="val 50000"/>
              <a:gd name="adj2" fmla="val 59588"/>
            </a:avLst>
          </a:prstGeom>
          <a:solidFill>
            <a:srgbClr val="FC9FFF"/>
          </a:solidFill>
          <a:ln w="28575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Cl</a:t>
            </a:r>
            <a:endParaRPr lang="en-US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/>
                <a:cs typeface="Verdana"/>
              </a:rPr>
              <a:t>ick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/>
              <a:cs typeface="Verdana"/>
            </a:endParaRPr>
          </a:p>
        </p:txBody>
      </p:sp>
      <p:pic>
        <p:nvPicPr>
          <p:cNvPr id="9" name="Picture 8" descr="Screen Shot 2015-09-14 at 12.42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8" y="3352800"/>
            <a:ext cx="8228330" cy="1871980"/>
          </a:xfrm>
          <a:prstGeom prst="rect">
            <a:avLst/>
          </a:prstGeom>
          <a:ln w="57150" cmpd="sng">
            <a:solidFill>
              <a:srgbClr val="CC00CC"/>
            </a:solidFill>
          </a:ln>
        </p:spPr>
      </p:pic>
    </p:spTree>
    <p:extLst>
      <p:ext uri="{BB962C8B-B14F-4D97-AF65-F5344CB8AC3E}">
        <p14:creationId xmlns:p14="http://schemas.microsoft.com/office/powerpoint/2010/main" val="112757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87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Placeholder 4" descr="CRW_2730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3833"/>
          <a:stretch>
            <a:fillRect/>
          </a:stretch>
        </p:blipFill>
        <p:spPr bwMode="auto">
          <a:xfrm>
            <a:off x="1936750" y="3124200"/>
            <a:ext cx="5267325" cy="33353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171450"/>
            <a:ext cx="8458200" cy="26479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40000"/>
              </a:lnSpc>
              <a:defRPr/>
            </a:pPr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1) Database Searching- </a:t>
            </a:r>
            <a:r>
              <a:rPr lang="en-US" sz="3200" i="1" dirty="0">
                <a:solidFill>
                  <a:prstClr val="white"/>
                </a:solidFill>
                <a:latin typeface="Calibri"/>
              </a:rPr>
              <a:t>Mandatory Attendance </a:t>
            </a:r>
            <a:r>
              <a:rPr lang="en-US" sz="2800" dirty="0">
                <a:solidFill>
                  <a:prstClr val="white"/>
                </a:solidFill>
                <a:latin typeface="Wingdings" charset="2"/>
                <a:cs typeface="Wingdings" charset="2"/>
              </a:rPr>
              <a:t>J</a:t>
            </a:r>
            <a:r>
              <a:rPr lang="en-US" sz="2800" i="1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marL="742950" lvl="1" indent="-285750" defTabSz="457200" eaLnBrk="1" hangingPunct="1">
              <a:lnSpc>
                <a:spcPct val="140000"/>
              </a:lnSpc>
              <a:buFont typeface="Arial"/>
              <a:buChar char="•"/>
              <a:defRPr/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how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to search the Cochrane EBM 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Databases &amp; </a:t>
            </a:r>
          </a:p>
          <a:p>
            <a:pPr lvl="2" defTabSz="457200" eaLnBrk="1" hangingPunct="1">
              <a:lnSpc>
                <a:spcPct val="140000"/>
              </a:lnSpc>
              <a:defRPr/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Comparative Effectiveness Research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PowerPoint lecture and hands-on follow along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search </a:t>
            </a:r>
            <a:r>
              <a:rPr lang="en-US" sz="1800" dirty="0">
                <a:solidFill>
                  <a:prstClr val="white"/>
                </a:solidFill>
                <a:latin typeface="Calibri"/>
              </a:rPr>
              <a:t>for article(s) that answer your question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one-on-one searching guidance with assigned 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librarian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creen Shot 2015-09-14 at 12.4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596392"/>
            <a:ext cx="8371840" cy="56652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19400" y="2743200"/>
            <a:ext cx="6019800" cy="914400"/>
            <a:chOff x="2819400" y="2743200"/>
            <a:chExt cx="6019800" cy="914400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819400" y="2743200"/>
              <a:ext cx="6019800" cy="914400"/>
            </a:xfrm>
            <a:prstGeom prst="wedgeRoundRectCallout">
              <a:avLst>
                <a:gd name="adj1" fmla="val 30625"/>
                <a:gd name="adj2" fmla="val -11506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992480" y="2971800"/>
              <a:ext cx="5611370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2800" dirty="0" smtClean="0">
                  <a:latin typeface="Calibri"/>
                  <a:cs typeface="Calibri"/>
                </a:rPr>
                <a:t>Click                                    </a:t>
              </a:r>
              <a:r>
                <a:rPr lang="en-US" sz="2800" dirty="0" smtClean="0">
                  <a:solidFill>
                    <a:srgbClr val="CC0000"/>
                  </a:solidFill>
                  <a:latin typeface="Calibri"/>
                  <a:cs typeface="Calibri"/>
                </a:rPr>
                <a:t> </a:t>
              </a:r>
              <a:r>
                <a:rPr lang="en-US" sz="2800" dirty="0" smtClean="0">
                  <a:solidFill>
                    <a:srgbClr val="000000"/>
                  </a:solidFill>
                  <a:latin typeface="Calibri"/>
                  <a:cs typeface="Calibri"/>
                </a:rPr>
                <a:t>for full-text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962400" y="2971800"/>
              <a:ext cx="2667000" cy="457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dirty="0">
                  <a:solidFill>
                    <a:srgbClr val="CC0000"/>
                  </a:solidFill>
                  <a:latin typeface="Calibri"/>
                  <a:cs typeface="Calibri"/>
                </a:rPr>
                <a:t> </a:t>
              </a:r>
              <a:r>
                <a:rPr lang="en-US" sz="2800" dirty="0" smtClean="0">
                  <a:solidFill>
                    <a:srgbClr val="CC0000"/>
                  </a:solidFill>
                  <a:latin typeface="Calibri"/>
                  <a:cs typeface="Calibri"/>
                </a:rPr>
                <a:t>TTUHSC </a:t>
              </a:r>
              <a:r>
                <a:rPr lang="en-US" sz="2800" dirty="0">
                  <a:solidFill>
                    <a:srgbClr val="CC0000"/>
                  </a:solidFill>
                  <a:latin typeface="Calibri"/>
                  <a:cs typeface="Calibri"/>
                </a:rPr>
                <a:t>ONLINE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2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Screen Shot 2015-09-14 at 12.4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3934"/>
            <a:ext cx="4485894" cy="6390132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34000" y="1371600"/>
            <a:ext cx="3352800" cy="990600"/>
          </a:xfrm>
          <a:prstGeom prst="wedgeRoundRectCallout">
            <a:avLst>
              <a:gd name="adj1" fmla="val -94385"/>
              <a:gd name="adj2" fmla="val 5988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PDF link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1293813" y="2819400"/>
            <a:ext cx="6553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Questions?</a:t>
            </a:r>
            <a:endParaRPr lang="en-US" sz="66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510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5" name="Rectangle 4"/>
          <p:cNvSpPr>
            <a:spLocks noChangeArrowheads="1"/>
          </p:cNvSpPr>
          <p:nvPr/>
        </p:nvSpPr>
        <p:spPr bwMode="auto">
          <a:xfrm>
            <a:off x="760413" y="2443674"/>
            <a:ext cx="7620000" cy="197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EBM and the</a:t>
            </a:r>
          </a:p>
          <a:p>
            <a:pPr algn="ctr">
              <a:lnSpc>
                <a:spcPct val="130000"/>
              </a:lnSpc>
            </a:pPr>
            <a:r>
              <a:rPr lang="en-US" sz="48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Cochrane Databases</a:t>
            </a:r>
            <a:endParaRPr lang="en-US" sz="48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960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0883" y="228600"/>
            <a:ext cx="8719060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i="1" dirty="0" smtClean="0"/>
              <a:t>How EBM and the Cochrane Databases Got Started</a:t>
            </a:r>
            <a:endParaRPr lang="en-US" sz="3200" i="1" dirty="0"/>
          </a:p>
        </p:txBody>
      </p:sp>
      <p:pic>
        <p:nvPicPr>
          <p:cNvPr id="8" name="Picture 7" descr="Screen Shot 2013-09-19 at 1.0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1" y="3646004"/>
            <a:ext cx="4526280" cy="2910840"/>
          </a:xfrm>
          <a:prstGeom prst="rect">
            <a:avLst/>
          </a:prstGeom>
        </p:spPr>
      </p:pic>
      <p:pic>
        <p:nvPicPr>
          <p:cNvPr id="9" name="Picture 8" descr="Screen Shot 2013-09-19 at 1.10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94" y="1214462"/>
            <a:ext cx="3962146" cy="53423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6234" y="3759900"/>
            <a:ext cx="3988618" cy="588060"/>
          </a:xfrm>
          <a:prstGeom prst="rect">
            <a:avLst/>
          </a:prstGeom>
          <a:noFill/>
          <a:ln w="38100" cap="flat" cmpd="sng" algn="ctr">
            <a:solidFill>
              <a:srgbClr val="FF8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66138" y="1192839"/>
            <a:ext cx="2839100" cy="2153978"/>
            <a:chOff x="1066138" y="1192839"/>
            <a:chExt cx="2839100" cy="2153978"/>
          </a:xfrm>
        </p:grpSpPr>
        <p:pic>
          <p:nvPicPr>
            <p:cNvPr id="10" name="Picture 9" descr="_44696692_aef2db9c-9072-4785-9644-cb293b9211b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112" y="1192839"/>
              <a:ext cx="2152650" cy="161925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66138" y="2874012"/>
              <a:ext cx="2839100" cy="472805"/>
            </a:xfrm>
            <a:prstGeom prst="rect">
              <a:avLst/>
            </a:prstGeom>
            <a:noFill/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by Archie Cochrane, M.D.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3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8831"/>
            <a:ext cx="7100443" cy="62603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10000" y="1905000"/>
            <a:ext cx="5029200" cy="1066800"/>
            <a:chOff x="3581400" y="1447800"/>
            <a:chExt cx="5029200" cy="1066800"/>
          </a:xfrm>
        </p:grpSpPr>
        <p:sp>
          <p:nvSpPr>
            <p:cNvPr id="8" name="Rectangle 7"/>
            <p:cNvSpPr/>
            <p:nvPr/>
          </p:nvSpPr>
          <p:spPr bwMode="auto">
            <a:xfrm>
              <a:off x="3581400" y="1447800"/>
              <a:ext cx="5029200" cy="10668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CC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770313" y="1714500"/>
              <a:ext cx="46482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err="1" smtClean="0">
                  <a:latin typeface="Verdana"/>
                  <a:cs typeface="Verdana"/>
                </a:rPr>
                <a:t>www.thecochranelibrary.com</a:t>
              </a:r>
              <a:endParaRPr lang="en-US" dirty="0"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32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8831"/>
            <a:ext cx="7100443" cy="626033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743200" y="533400"/>
            <a:ext cx="3071876" cy="1143000"/>
          </a:xfrm>
          <a:prstGeom prst="wedgeRoundRectCallout">
            <a:avLst>
              <a:gd name="adj1" fmla="val -78396"/>
              <a:gd name="adj2" fmla="val 996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800" b="1" i="1" kern="0" dirty="0" smtClean="0">
                <a:solidFill>
                  <a:srgbClr val="000000"/>
                </a:solidFill>
                <a:latin typeface="Helvetica"/>
                <a:cs typeface="Helvetica"/>
              </a:rPr>
              <a:t>C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lick: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	Cochrane Reviews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Verdan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905000"/>
            <a:ext cx="6324600" cy="3771900"/>
            <a:chOff x="457200" y="1905000"/>
            <a:chExt cx="6324600" cy="3771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905000"/>
              <a:ext cx="3124200" cy="3771900"/>
            </a:xfrm>
            <a:prstGeom prst="rect">
              <a:avLst/>
            </a:prstGeom>
          </p:spPr>
        </p:pic>
        <p:sp>
          <p:nvSpPr>
            <p:cNvPr id="11" name="Rounded Rectangular Callout 10"/>
            <p:cNvSpPr/>
            <p:nvPr/>
          </p:nvSpPr>
          <p:spPr>
            <a:xfrm>
              <a:off x="3962400" y="2286000"/>
              <a:ext cx="2819400" cy="1143000"/>
            </a:xfrm>
            <a:prstGeom prst="wedgeRoundRectCallout">
              <a:avLst>
                <a:gd name="adj1" fmla="val -120006"/>
                <a:gd name="adj2" fmla="val -2874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800" b="1" i="1" kern="0" noProof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Se</a:t>
              </a:r>
              <a:r>
                <a:rPr kumimoji="0" lang="en-US" sz="2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Helvetica"/>
                </a:rPr>
                <a:t>lect: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	Search CDSR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336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6" y="1736090"/>
            <a:ext cx="8677148" cy="338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7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8" y="298831"/>
            <a:ext cx="7100443" cy="6260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95400"/>
            <a:ext cx="30861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78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222250"/>
            <a:ext cx="7251700" cy="64135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751941" y="4419600"/>
            <a:ext cx="5257800" cy="990600"/>
          </a:xfrm>
          <a:prstGeom prst="wedgeRoundRectCallout">
            <a:avLst>
              <a:gd name="adj1" fmla="val -20781"/>
              <a:gd name="adj2" fmla="val 9941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4DC61E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Scroll to Browse </a:t>
            </a:r>
            <a:r>
              <a:rPr kumimoji="0" lang="en-US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by Topic</a:t>
            </a:r>
            <a:endParaRPr kumimoji="0" lang="en-US" sz="28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8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08 at 1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4021138"/>
            <a:ext cx="60102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775" y="233363"/>
            <a:ext cx="7493000" cy="3787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Group Discussion “EBM Journal Club” with Dr. Griswold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in the Library’s Rare Books Conference Room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state your focused, well-articulated PICO question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describe databases searched and search strategy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state author, article title, journal, and date published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discuss study design, validity and reliability, research findings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commentary and q &amp; a from Dr. Griswold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turn in  your EBM report including PICO question worksheet, critical appraisal worksheet, copy of the article, and cover sheet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casual atmosphere and </a:t>
            </a: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bring your own lunch!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defTabSz="457200" eaLnBrk="1" hangingPunct="1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131558" cy="63723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4800" y="457200"/>
            <a:ext cx="8610600" cy="4800600"/>
            <a:chOff x="381000" y="457200"/>
            <a:chExt cx="8610600" cy="4800600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257800" y="2819400"/>
              <a:ext cx="3733800" cy="1104900"/>
            </a:xfrm>
            <a:prstGeom prst="wedgeRoundRectCallout">
              <a:avLst>
                <a:gd name="adj1" fmla="val -50313"/>
                <a:gd name="adj2" fmla="val 449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4DC61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Browse by Topic</a:t>
              </a:r>
              <a:endPara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457200"/>
              <a:ext cx="4495800" cy="4800600"/>
            </a:xfrm>
            <a:prstGeom prst="rect">
              <a:avLst/>
            </a:prstGeom>
            <a:noFill/>
            <a:ln w="57150" cmpd="sng">
              <a:solidFill>
                <a:srgbClr val="4DC61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5105400" y="4343400"/>
            <a:ext cx="3733800" cy="1104900"/>
          </a:xfrm>
          <a:prstGeom prst="wedgeRoundRectCallout">
            <a:avLst>
              <a:gd name="adj1" fmla="val -50313"/>
              <a:gd name="adj2" fmla="val 449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4DC61E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Browse by Group</a:t>
            </a:r>
            <a:endParaRPr kumimoji="0" lang="en-US" sz="28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93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0604"/>
            <a:ext cx="5456682" cy="6336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3694114" y="2057400"/>
            <a:ext cx="4991100" cy="762000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3F7B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  <a:latin typeface="Verdana" charset="0"/>
              </a:rPr>
              <a:t>Evidence summaries are </a:t>
            </a:r>
            <a:r>
              <a:rPr lang="en-US" sz="2800" b="1" i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free</a:t>
            </a:r>
            <a:r>
              <a:rPr lang="en-US" dirty="0" smtClean="0">
                <a:solidFill>
                  <a:srgbClr val="000000"/>
                </a:solidFill>
                <a:latin typeface="Verdana" charset="0"/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694113" y="228600"/>
            <a:ext cx="4953000" cy="838200"/>
            <a:chOff x="3694113" y="152400"/>
            <a:chExt cx="4953000" cy="8382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3694113" y="152400"/>
              <a:ext cx="4953000" cy="8382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CC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846513" y="304800"/>
              <a:ext cx="46482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err="1" smtClean="0">
                  <a:latin typeface="Verdana"/>
                  <a:cs typeface="Verdana"/>
                </a:rPr>
                <a:t>www.cochrane.org</a:t>
              </a:r>
              <a:r>
                <a:rPr lang="en-US" dirty="0" smtClean="0">
                  <a:latin typeface="Verdana"/>
                  <a:cs typeface="Verdana"/>
                </a:rPr>
                <a:t>/evidence</a:t>
              </a:r>
              <a:endParaRPr lang="en-US" dirty="0"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354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836613" y="2819400"/>
            <a:ext cx="7467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ACP Journal Club</a:t>
            </a:r>
            <a:endParaRPr lang="en-US" sz="66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43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6380"/>
            <a:ext cx="7154672" cy="63652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80606" y="2019300"/>
            <a:ext cx="5180013" cy="876300"/>
            <a:chOff x="3580606" y="2019300"/>
            <a:chExt cx="5180013" cy="8763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3580606" y="2019300"/>
              <a:ext cx="5180013" cy="8763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730028" y="2212086"/>
              <a:ext cx="4881167" cy="49072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dirty="0" err="1" smtClean="0">
                  <a:latin typeface="Verdana"/>
                  <a:cs typeface="Verdana"/>
                </a:rPr>
                <a:t>www.annals.org</a:t>
              </a:r>
              <a:r>
                <a:rPr lang="en-US" sz="2200" dirty="0" smtClean="0">
                  <a:latin typeface="Verdana"/>
                  <a:cs typeface="Verdana"/>
                </a:rPr>
                <a:t>/</a:t>
              </a:r>
              <a:r>
                <a:rPr lang="en-US" sz="2200" dirty="0" err="1" smtClean="0">
                  <a:latin typeface="Verdana"/>
                  <a:cs typeface="Verdana"/>
                </a:rPr>
                <a:t>journalclub.aspx</a:t>
              </a:r>
              <a:endParaRPr lang="en-US" sz="2200" dirty="0">
                <a:latin typeface="Verdana"/>
                <a:cs typeface="Verdana"/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 bwMode="auto">
          <a:xfrm>
            <a:off x="6479874" y="609600"/>
            <a:ext cx="2209800" cy="495300"/>
          </a:xfrm>
          <a:prstGeom prst="wedgeRoundRectCallout">
            <a:avLst>
              <a:gd name="adj1" fmla="val -76856"/>
              <a:gd name="adj2" fmla="val -62025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Create Account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05000" y="3810000"/>
            <a:ext cx="2667000" cy="381000"/>
          </a:xfrm>
          <a:prstGeom prst="rect">
            <a:avLst/>
          </a:prstGeom>
          <a:noFill/>
          <a:ln w="57150" cap="flat" cmpd="sng" algn="ctr">
            <a:solidFill>
              <a:srgbClr val="0E707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0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45B13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810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i="1" dirty="0" smtClean="0">
                <a:latin typeface="Helvetica Neue" charset="0"/>
                <a:cs typeface="Helvetica Neue" charset="0"/>
              </a:rPr>
              <a:t>ACP Journal Club: </a:t>
            </a:r>
            <a:r>
              <a:rPr lang="en-US" sz="2200" i="1" dirty="0" smtClean="0">
                <a:latin typeface="Helvetica Neue" charset="0"/>
                <a:cs typeface="Helvetica Neue" charset="0"/>
              </a:rPr>
              <a:t>The Best New Evidence for Patient Care</a:t>
            </a:r>
            <a:endParaRPr lang="en-US" sz="2200" dirty="0">
              <a:latin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85800" y="914400"/>
            <a:ext cx="7423925" cy="6096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</a:pPr>
            <a:r>
              <a:rPr lang="en-US" sz="1400" b="1" dirty="0" smtClean="0">
                <a:solidFill>
                  <a:srgbClr val="3366FF"/>
                </a:solidFill>
                <a:latin typeface="Verdana" charset="0"/>
              </a:rPr>
              <a:t>online journal:</a:t>
            </a:r>
          </a:p>
          <a:p>
            <a:pPr>
              <a:lnSpc>
                <a:spcPct val="120000"/>
              </a:lnSpc>
              <a:buFont typeface="Times" charset="0"/>
              <a:buNone/>
            </a:pPr>
            <a:r>
              <a:rPr lang="en-US" sz="1400" i="1" dirty="0" smtClean="0">
                <a:solidFill>
                  <a:srgbClr val="000000"/>
                </a:solidFill>
                <a:latin typeface="Verdana" charset="0"/>
              </a:rPr>
              <a:t>	ACP </a:t>
            </a:r>
            <a:r>
              <a:rPr lang="en-US" sz="1400" i="1" dirty="0">
                <a:solidFill>
                  <a:srgbClr val="000000"/>
                </a:solidFill>
                <a:latin typeface="Verdana" charset="0"/>
              </a:rPr>
              <a:t>Journal </a:t>
            </a:r>
            <a:r>
              <a:rPr lang="en-US" sz="1400" i="1" dirty="0" smtClean="0">
                <a:solidFill>
                  <a:srgbClr val="000000"/>
                </a:solidFill>
                <a:latin typeface="Verdana" charset="0"/>
              </a:rPr>
              <a:t>Club		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by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the American College of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Physicians</a:t>
            </a:r>
          </a:p>
          <a:p>
            <a:pPr lvl="0">
              <a:lnSpc>
                <a:spcPct val="120000"/>
              </a:lnSpc>
            </a:pPr>
            <a:r>
              <a:rPr lang="en-US" sz="17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685800" y="3810000"/>
            <a:ext cx="7696200" cy="914400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3366FF"/>
                </a:solidFill>
                <a:latin typeface="Verdana" charset="0"/>
              </a:rPr>
              <a:t>Information summarized </a:t>
            </a:r>
            <a:r>
              <a:rPr lang="en-US" sz="1400" b="1" dirty="0" smtClean="0">
                <a:solidFill>
                  <a:srgbClr val="3366FF"/>
                </a:solidFill>
                <a:latin typeface="Verdana" charset="0"/>
              </a:rPr>
              <a:t>in </a:t>
            </a:r>
            <a:r>
              <a:rPr lang="en-US" sz="1400" b="1" dirty="0">
                <a:solidFill>
                  <a:srgbClr val="3366FF"/>
                </a:solidFill>
                <a:latin typeface="Verdana" charset="0"/>
              </a:rPr>
              <a:t>structured </a:t>
            </a:r>
            <a:r>
              <a:rPr lang="en-US" sz="1400" b="1" dirty="0" smtClean="0">
                <a:solidFill>
                  <a:srgbClr val="3366FF"/>
                </a:solidFill>
                <a:latin typeface="Verdana" charset="0"/>
              </a:rPr>
              <a:t>abstracts</a:t>
            </a:r>
          </a:p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2B5D8F"/>
                </a:solidFill>
                <a:latin typeface="Verdana" charset="0"/>
              </a:rPr>
              <a:t>	</a:t>
            </a:r>
            <a:r>
              <a:rPr lang="en-US" sz="1400" b="1" dirty="0" smtClean="0">
                <a:solidFill>
                  <a:srgbClr val="2B5D8F"/>
                </a:solidFill>
                <a:latin typeface="Verdana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Objectives	Methods	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Results		Evidence-based conclusions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685800" y="1600200"/>
            <a:ext cx="7696200" cy="1066800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sz="1400" b="1" dirty="0" smtClean="0">
                <a:solidFill>
                  <a:srgbClr val="3366FF"/>
                </a:solidFill>
                <a:latin typeface="Verdana" charset="0"/>
              </a:rPr>
              <a:t>Screens over 110 top clinical journals:</a:t>
            </a: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original studies and systematic reviews</a:t>
            </a: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methodologically sound	</a:t>
            </a:r>
            <a:r>
              <a:rPr lang="en-US" sz="1400" dirty="0" smtClean="0">
                <a:latin typeface="Verdana" charset="0"/>
              </a:rPr>
              <a:t>clinically relevant</a:t>
            </a:r>
          </a:p>
          <a:p>
            <a:pPr>
              <a:lnSpc>
                <a:spcPct val="110000"/>
              </a:lnSpc>
            </a:pPr>
            <a:r>
              <a:rPr lang="en-US" sz="1400" dirty="0" smtClean="0">
                <a:latin typeface="Verdana" charset="0"/>
              </a:rPr>
              <a:t>   warrant immediate to important advances in Internal Medicine and sub-specialties</a:t>
            </a:r>
            <a:endParaRPr lang="en-US" sz="1400" dirty="0">
              <a:latin typeface="Verdana" charset="0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685800" y="4800600"/>
            <a:ext cx="5791200" cy="914400"/>
          </a:xfrm>
          <a:prstGeom prst="rect">
            <a:avLst/>
          </a:prstGeom>
          <a:noFill/>
          <a:ln w="6350" cmpd="sng">
            <a:noFill/>
          </a:ln>
          <a:extLst/>
        </p:spPr>
        <p:txBody>
          <a:bodyPr wrap="none" anchor="ctr"/>
          <a:lstStyle/>
          <a:p>
            <a:r>
              <a:rPr lang="en-US" sz="1400" b="1" dirty="0" smtClean="0">
                <a:solidFill>
                  <a:srgbClr val="3366FF"/>
                </a:solidFill>
                <a:latin typeface="Verdana" charset="0"/>
              </a:rPr>
              <a:t>Brief commentaries by clinical experts: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context		methods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clinical application of findings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685800" y="2743200"/>
            <a:ext cx="6019800" cy="990600"/>
          </a:xfrm>
          <a:prstGeom prst="rect">
            <a:avLst/>
          </a:prstGeom>
          <a:noFill/>
          <a:ln w="6350" cmpd="sng">
            <a:noFill/>
          </a:ln>
          <a:extLst/>
        </p:spPr>
        <p:txBody>
          <a:bodyPr wrap="none" anchor="ctr"/>
          <a:lstStyle/>
          <a:p>
            <a:r>
              <a:rPr lang="en-US" sz="1400" b="1" dirty="0" smtClean="0">
                <a:solidFill>
                  <a:srgbClr val="3366FF"/>
                </a:solidFill>
                <a:latin typeface="Verdana" charset="0"/>
              </a:rPr>
              <a:t>Identifies </a:t>
            </a:r>
            <a:r>
              <a:rPr lang="en-US" sz="1400" b="1" dirty="0">
                <a:solidFill>
                  <a:srgbClr val="3366FF"/>
                </a:solidFill>
                <a:latin typeface="Verdana" charset="0"/>
              </a:rPr>
              <a:t>Study </a:t>
            </a:r>
            <a:r>
              <a:rPr lang="en-US" sz="1400" b="1" dirty="0" smtClean="0">
                <a:solidFill>
                  <a:srgbClr val="3366FF"/>
                </a:solidFill>
                <a:latin typeface="Verdana" charset="0"/>
              </a:rPr>
              <a:t>Categories: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Diagnosis		Etiology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	Prognosis		Prevention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or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treatment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255713" y="5791200"/>
            <a:ext cx="6629400" cy="685800"/>
          </a:xfrm>
          <a:prstGeom prst="rect">
            <a:avLst/>
          </a:prstGeom>
          <a:noFill/>
          <a:ln w="38100" cmpd="dbl">
            <a:solidFill>
              <a:srgbClr val="45B137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u="sng" dirty="0" smtClean="0">
                <a:solidFill>
                  <a:srgbClr val="3366FF"/>
                </a:solidFill>
                <a:latin typeface="Helvetica Neue"/>
                <a:cs typeface="Helvetica Neue"/>
              </a:rPr>
              <a:t>Use ACP Journal Club to keep current!</a:t>
            </a:r>
            <a:endParaRPr lang="en-US" sz="2800" i="1" u="sng" dirty="0">
              <a:solidFill>
                <a:srgbClr val="3366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4437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152400"/>
            <a:ext cx="7086600" cy="6045200"/>
            <a:chOff x="76200" y="381000"/>
            <a:chExt cx="7086600" cy="6045200"/>
          </a:xfrm>
        </p:grpSpPr>
        <p:pic>
          <p:nvPicPr>
            <p:cNvPr id="92161" name="Picture 2" descr="08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219200"/>
              <a:ext cx="6754813" cy="520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2" name="Rectangle 15"/>
            <p:cNvSpPr>
              <a:spLocks noChangeArrowheads="1"/>
            </p:cNvSpPr>
            <p:nvPr/>
          </p:nvSpPr>
          <p:spPr bwMode="auto">
            <a:xfrm>
              <a:off x="838200" y="381000"/>
              <a:ext cx="5410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lnSpc>
                  <a:spcPct val="130000"/>
                </a:lnSpc>
              </a:pPr>
              <a:r>
                <a:rPr lang="en-US" sz="1600" u="sng">
                  <a:solidFill>
                    <a:srgbClr val="000080"/>
                  </a:solidFill>
                  <a:latin typeface="Verdana" charset="0"/>
                </a:rPr>
                <a:t>Hierarchy of Evidence and Corresponding Databases</a:t>
              </a:r>
              <a:endParaRPr lang="en-US" sz="1000">
                <a:latin typeface="Verdana" charset="0"/>
              </a:endParaRPr>
            </a:p>
          </p:txBody>
        </p:sp>
        <p:sp>
          <p:nvSpPr>
            <p:cNvPr id="92163" name="Line 28"/>
            <p:cNvSpPr>
              <a:spLocks noChangeShapeType="1"/>
            </p:cNvSpPr>
            <p:nvPr/>
          </p:nvSpPr>
          <p:spPr bwMode="auto">
            <a:xfrm flipH="1" flipV="1">
              <a:off x="7010400" y="6324600"/>
              <a:ext cx="42863" cy="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3" name="Rectangle 43"/>
            <p:cNvSpPr>
              <a:spLocks noChangeArrowheads="1"/>
            </p:cNvSpPr>
            <p:nvPr/>
          </p:nvSpPr>
          <p:spPr bwMode="auto">
            <a:xfrm>
              <a:off x="76200" y="11430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934200" y="6248400"/>
              <a:ext cx="2286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" name="Rounded Rectangular Callout 1"/>
          <p:cNvSpPr/>
          <p:nvPr/>
        </p:nvSpPr>
        <p:spPr bwMode="auto">
          <a:xfrm>
            <a:off x="4724400" y="1524000"/>
            <a:ext cx="4191000" cy="609600"/>
          </a:xfrm>
          <a:prstGeom prst="wedgeRoundRectCallout">
            <a:avLst>
              <a:gd name="adj1" fmla="val -67802"/>
              <a:gd name="adj2" fmla="val 24374"/>
              <a:gd name="adj3" fmla="val 16667"/>
            </a:avLst>
          </a:prstGeom>
          <a:solidFill>
            <a:srgbClr val="CCCCFF"/>
          </a:solidFill>
          <a:ln w="19050" cap="flat" cmpd="sng" algn="ctr">
            <a:solidFill>
              <a:srgbClr val="66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Cochrane Database of Systematic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Reviews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5486400" y="2743200"/>
            <a:ext cx="2514600" cy="533400"/>
          </a:xfrm>
          <a:prstGeom prst="wedgeRoundRectCallout">
            <a:avLst>
              <a:gd name="adj1" fmla="val -80933"/>
              <a:gd name="adj2" fmla="val 26596"/>
              <a:gd name="adj3" fmla="val 16667"/>
            </a:avLst>
          </a:prstGeom>
          <a:solidFill>
            <a:srgbClr val="E3C4FF"/>
          </a:solidFill>
          <a:ln w="19050" cap="flat" cmpd="sng" algn="ctr">
            <a:solidFill>
              <a:srgbClr val="B36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ACP Journal Club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5867400" y="3505200"/>
            <a:ext cx="3124200" cy="838200"/>
          </a:xfrm>
          <a:prstGeom prst="wedgeRoundRectCallout">
            <a:avLst>
              <a:gd name="adj1" fmla="val -92357"/>
              <a:gd name="adj2" fmla="val 2931"/>
              <a:gd name="adj3" fmla="val 16667"/>
            </a:avLst>
          </a:prstGeom>
          <a:solidFill>
            <a:srgbClr val="CAA3FF"/>
          </a:solidFill>
          <a:ln w="19050" cap="flat" cmpd="sng" algn="ctr">
            <a:solidFill>
              <a:srgbClr val="6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Cochrane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Database of Randomized Controlled Trials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16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304800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410200" y="304800"/>
            <a:ext cx="3581400" cy="609600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www.ttuhsc.edu</a:t>
            </a:r>
            <a:r>
              <a:rPr lang="en-US" sz="2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/libraries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24400" y="1165693"/>
            <a:ext cx="4243754" cy="5158907"/>
            <a:chOff x="4724400" y="1165693"/>
            <a:chExt cx="4243754" cy="5158907"/>
          </a:xfrm>
        </p:grpSpPr>
        <p:grpSp>
          <p:nvGrpSpPr>
            <p:cNvPr id="7" name="Group 6"/>
            <p:cNvGrpSpPr/>
            <p:nvPr/>
          </p:nvGrpSpPr>
          <p:grpSpPr>
            <a:xfrm>
              <a:off x="4724400" y="2667000"/>
              <a:ext cx="4114800" cy="3657600"/>
              <a:chOff x="4724400" y="2667000"/>
              <a:chExt cx="4114800" cy="3657600"/>
            </a:xfrm>
          </p:grpSpPr>
          <p:sp>
            <p:nvSpPr>
              <p:cNvPr id="15" name="AutoShape 11"/>
              <p:cNvSpPr>
                <a:spLocks noChangeArrowheads="1"/>
              </p:cNvSpPr>
              <p:nvPr/>
            </p:nvSpPr>
            <p:spPr bwMode="auto">
              <a:xfrm>
                <a:off x="4724400" y="3657600"/>
                <a:ext cx="533400" cy="533400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AE0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943600" y="2667000"/>
                <a:ext cx="2895600" cy="3657600"/>
                <a:chOff x="2740813" y="1975715"/>
                <a:chExt cx="4125308" cy="3045692"/>
              </a:xfrm>
            </p:grpSpPr>
            <p:sp>
              <p:nvSpPr>
                <p:cNvPr id="16" name="Rectangle 8"/>
                <p:cNvSpPr>
                  <a:spLocks noChangeArrowheads="1"/>
                </p:cNvSpPr>
                <p:nvPr/>
              </p:nvSpPr>
              <p:spPr bwMode="auto">
                <a:xfrm>
                  <a:off x="2740813" y="1975715"/>
                  <a:ext cx="4125308" cy="3045692"/>
                </a:xfrm>
                <a:prstGeom prst="rect">
                  <a:avLst/>
                </a:prstGeom>
                <a:solidFill>
                  <a:srgbClr val="FFFFFF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algn="ctr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2800" smtClean="0">
                    <a:latin typeface="Verdana" charset="0"/>
                  </a:endParaRPr>
                </a:p>
                <a:p>
                  <a:pPr algn="ctr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1800" smtClean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24" name="Rectangle 9"/>
                <p:cNvSpPr>
                  <a:spLocks noChangeArrowheads="1"/>
                </p:cNvSpPr>
                <p:nvPr/>
              </p:nvSpPr>
              <p:spPr bwMode="auto">
                <a:xfrm>
                  <a:off x="3281032" y="2329865"/>
                  <a:ext cx="3044869" cy="6103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dirty="0">
                      <a:latin typeface="Verdana" charset="0"/>
                    </a:rPr>
                    <a:t>Click </a:t>
                  </a:r>
                  <a:r>
                    <a:rPr lang="en-US" altLang="en-US" dirty="0" smtClean="0">
                      <a:latin typeface="Verdana" charset="0"/>
                    </a:rPr>
                    <a:t>OVID</a:t>
                  </a:r>
                  <a:endParaRPr lang="en-US" altLang="en-US" sz="1700" dirty="0">
                    <a:latin typeface="Verdana" charset="0"/>
                  </a:endParaRPr>
                </a:p>
              </p:txBody>
            </p:sp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8450" y="4419600"/>
                <a:ext cx="1485900" cy="15240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14" name="AutoShape 10"/>
              <p:cNvSpPr>
                <a:spLocks noChangeArrowheads="1"/>
              </p:cNvSpPr>
              <p:nvPr/>
            </p:nvSpPr>
            <p:spPr bwMode="auto">
              <a:xfrm rot="5400000" flipV="1">
                <a:off x="6232994" y="2834806"/>
                <a:ext cx="411813" cy="2209801"/>
              </a:xfrm>
              <a:prstGeom prst="upArrow">
                <a:avLst>
                  <a:gd name="adj1" fmla="val 50370"/>
                  <a:gd name="adj2" fmla="val 98947"/>
                </a:avLst>
              </a:prstGeom>
              <a:gradFill rotWithShape="0">
                <a:gsLst>
                  <a:gs pos="0">
                    <a:srgbClr val="F49394"/>
                  </a:gs>
                  <a:gs pos="50000">
                    <a:srgbClr val="9A0002"/>
                  </a:gs>
                  <a:gs pos="100000">
                    <a:srgbClr val="F49394"/>
                  </a:gs>
                </a:gsLst>
                <a:lin ang="5400000" scaled="1"/>
              </a:gradFill>
              <a:ln w="28575">
                <a:solidFill>
                  <a:srgbClr val="66000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</p:grpSp>
        <p:sp>
          <p:nvSpPr>
            <p:cNvPr id="17" name="Rounded Rectangular Callout 16"/>
            <p:cNvSpPr/>
            <p:nvPr/>
          </p:nvSpPr>
          <p:spPr>
            <a:xfrm>
              <a:off x="5644663" y="1165693"/>
              <a:ext cx="3323491" cy="990600"/>
            </a:xfrm>
            <a:prstGeom prst="wedgeRoundRectCallout">
              <a:avLst>
                <a:gd name="adj1" fmla="val -19815"/>
                <a:gd name="adj2" fmla="val 8786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Normally you would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4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2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2063262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9" name="Rounded Rectangular Callout 18"/>
          <p:cNvSpPr/>
          <p:nvPr/>
        </p:nvSpPr>
        <p:spPr>
          <a:xfrm>
            <a:off x="882162" y="2895600"/>
            <a:ext cx="7391400" cy="2324100"/>
          </a:xfrm>
          <a:prstGeom prst="wedgeRoundRectCallout">
            <a:avLst>
              <a:gd name="adj1" fmla="val -14574"/>
              <a:gd name="adj2" fmla="val 50061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G</a:t>
            </a: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 to the training site </a:t>
            </a:r>
            <a:r>
              <a:rPr lang="en-US" sz="36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at </a:t>
            </a:r>
            <a:r>
              <a:rPr lang="en-US" sz="3600" smtClean="0">
                <a:solidFill>
                  <a:prstClr val="black"/>
                </a:solidFill>
                <a:latin typeface="Verdana"/>
                <a:cs typeface="Verdana"/>
              </a:rPr>
              <a:t>http</a:t>
            </a:r>
            <a:r>
              <a:rPr lang="en-US" sz="3600" dirty="0">
                <a:solidFill>
                  <a:prstClr val="black"/>
                </a:solidFill>
                <a:latin typeface="Verdana"/>
                <a:cs typeface="Verdana"/>
              </a:rPr>
              <a:t>://</a:t>
            </a:r>
            <a:r>
              <a:rPr lang="en-US" sz="3600" dirty="0" err="1" smtClean="0">
                <a:solidFill>
                  <a:prstClr val="black"/>
                </a:solidFill>
                <a:latin typeface="Verdana"/>
                <a:cs typeface="Verdana"/>
              </a:rPr>
              <a:t>ovidsp.ovid.com</a:t>
            </a:r>
            <a:endParaRPr lang="en-US" sz="36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6548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7613" y="304800"/>
            <a:ext cx="6705600" cy="2286000"/>
            <a:chOff x="609600" y="304800"/>
            <a:chExt cx="6705600" cy="22860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09600" y="304800"/>
              <a:ext cx="6705600" cy="2286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6" name="Text Box 6"/>
            <p:cNvSpPr txBox="1">
              <a:spLocks noChangeArrowheads="1"/>
            </p:cNvSpPr>
            <p:nvPr/>
          </p:nvSpPr>
          <p:spPr bwMode="auto">
            <a:xfrm>
              <a:off x="2722563" y="1219200"/>
              <a:ext cx="24765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dirty="0">
                  <a:solidFill>
                    <a:srgbClr val="4DC61F"/>
                  </a:solidFill>
                  <a:latin typeface="Helvetica Neue" charset="0"/>
                  <a:cs typeface="Helvetica Neue" charset="0"/>
                </a:rPr>
                <a:t>ID</a:t>
              </a:r>
              <a:r>
                <a:rPr lang="en-US" sz="2800" dirty="0" smtClean="0">
                  <a:solidFill>
                    <a:srgbClr val="4DC61F"/>
                  </a:solidFill>
                  <a:latin typeface="Helvetica Neue" charset="0"/>
                  <a:cs typeface="Helvetica Neue" charset="0"/>
                </a:rPr>
                <a:t>: </a:t>
              </a:r>
              <a:r>
                <a:rPr lang="en-US" sz="2800" dirty="0" err="1" smtClean="0">
                  <a:solidFill>
                    <a:srgbClr val="003366"/>
                  </a:solidFill>
                  <a:latin typeface="Helvetica Neue" charset="0"/>
                  <a:cs typeface="Helvetica Neue" charset="0"/>
                </a:rPr>
                <a:t>thsclibtrain</a:t>
              </a:r>
              <a:endParaRPr lang="en-US" sz="2800" dirty="0">
                <a:solidFill>
                  <a:srgbClr val="003366"/>
                </a:solidFill>
                <a:latin typeface="Helvetica Neue" charset="0"/>
                <a:cs typeface="Helvetica Neue" charset="0"/>
              </a:endParaRPr>
            </a:p>
          </p:txBody>
        </p:sp>
        <p:sp>
          <p:nvSpPr>
            <p:cNvPr id="102407" name="Text Box 7"/>
            <p:cNvSpPr txBox="1">
              <a:spLocks noChangeArrowheads="1"/>
            </p:cNvSpPr>
            <p:nvPr/>
          </p:nvSpPr>
          <p:spPr bwMode="auto">
            <a:xfrm>
              <a:off x="2379663" y="1828800"/>
              <a:ext cx="31623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dirty="0">
                  <a:solidFill>
                    <a:srgbClr val="4DC61F"/>
                  </a:solidFill>
                  <a:latin typeface="Helvetica Neue" charset="0"/>
                  <a:cs typeface="Helvetica Neue" charset="0"/>
                </a:rPr>
                <a:t>Password</a:t>
              </a:r>
              <a:r>
                <a:rPr lang="en-US" sz="2800" dirty="0" smtClean="0">
                  <a:solidFill>
                    <a:srgbClr val="4DC61F"/>
                  </a:solidFill>
                  <a:latin typeface="Helvetica Neue" charset="0"/>
                  <a:cs typeface="Helvetica Neue" charset="0"/>
                </a:rPr>
                <a:t>: </a:t>
              </a:r>
              <a:r>
                <a:rPr lang="en-US" sz="2800" dirty="0" smtClean="0">
                  <a:solidFill>
                    <a:srgbClr val="003366"/>
                  </a:solidFill>
                  <a:latin typeface="Helvetica Neue" charset="0"/>
                  <a:cs typeface="Helvetica Neue" charset="0"/>
                </a:rPr>
                <a:t>learn99</a:t>
              </a:r>
              <a:endParaRPr lang="en-US" sz="2800" dirty="0">
                <a:solidFill>
                  <a:srgbClr val="003366"/>
                </a:solidFill>
                <a:latin typeface="Helvetica Neue" charset="0"/>
                <a:cs typeface="Helvetica Neue" charset="0"/>
              </a:endParaRPr>
            </a:p>
          </p:txBody>
        </p:sp>
        <p:sp>
          <p:nvSpPr>
            <p:cNvPr id="102408" name="Rectangle 6"/>
            <p:cNvSpPr>
              <a:spLocks noChangeArrowheads="1"/>
            </p:cNvSpPr>
            <p:nvPr/>
          </p:nvSpPr>
          <p:spPr bwMode="auto">
            <a:xfrm>
              <a:off x="838200" y="533400"/>
              <a:ext cx="6248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Web Address:  http://</a:t>
              </a:r>
              <a:r>
                <a:rPr lang="en-US" sz="2800" dirty="0" err="1" smtClean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ovidsp.ovid.com</a:t>
              </a:r>
              <a:endParaRPr lang="en-US" sz="2800" dirty="0">
                <a:solidFill>
                  <a:srgbClr val="000000"/>
                </a:solidFill>
                <a:latin typeface="Helvetica Neue" charset="0"/>
                <a:cs typeface="Helvetica Neue" charset="0"/>
              </a:endParaRPr>
            </a:p>
          </p:txBody>
        </p:sp>
      </p:grpSp>
      <p:pic>
        <p:nvPicPr>
          <p:cNvPr id="6" name="Picture 5" descr="Screen Shot 2015-07-24 at 7.42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8326"/>
          <a:stretch/>
        </p:blipFill>
        <p:spPr>
          <a:xfrm>
            <a:off x="2263077" y="3033069"/>
            <a:ext cx="4614672" cy="3520131"/>
          </a:xfrm>
          <a:prstGeom prst="rect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648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</a:endParaRPr>
          </a:p>
        </p:txBody>
      </p:sp>
      <p:pic>
        <p:nvPicPr>
          <p:cNvPr id="2" name="Picture 1" descr="Screen Shot 2015-07-24 at 7.46.3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143" b="6941"/>
          <a:stretch/>
        </p:blipFill>
        <p:spPr>
          <a:xfrm>
            <a:off x="2438400" y="1721622"/>
            <a:ext cx="6281928" cy="467917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304800"/>
            <a:ext cx="6249987" cy="1143000"/>
            <a:chOff x="457200" y="1066800"/>
            <a:chExt cx="7924800" cy="1676400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457200" y="1066800"/>
              <a:ext cx="7924800" cy="1676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B9DF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Verdana" charset="0"/>
                </a:rPr>
                <a:t>Select ACP Journal Club</a:t>
              </a:r>
              <a:endParaRPr lang="en-US" sz="32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609600" y="1226457"/>
              <a:ext cx="7619999" cy="1357085"/>
            </a:xfrm>
            <a:prstGeom prst="rect">
              <a:avLst/>
            </a:prstGeom>
            <a:noFill/>
            <a:ln w="38100">
              <a:solidFill>
                <a:srgbClr val="AAD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83280" y="4450080"/>
            <a:ext cx="2560320" cy="274320"/>
            <a:chOff x="2773680" y="4373880"/>
            <a:chExt cx="2560320" cy="274320"/>
          </a:xfrm>
        </p:grpSpPr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2773680" y="4373880"/>
              <a:ext cx="274320" cy="2743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D0D0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200" dirty="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24200" y="4389120"/>
              <a:ext cx="2209800" cy="259080"/>
            </a:xfrm>
            <a:prstGeom prst="rect">
              <a:avLst/>
            </a:prstGeom>
            <a:noFill/>
            <a:ln w="762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8600" y="5410200"/>
            <a:ext cx="2744787" cy="1066800"/>
            <a:chOff x="228600" y="5486400"/>
            <a:chExt cx="2744787" cy="10668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228600" y="5486400"/>
              <a:ext cx="2744787" cy="1066800"/>
            </a:xfrm>
            <a:prstGeom prst="wedgeRoundRectCallout">
              <a:avLst>
                <a:gd name="adj1" fmla="val 66909"/>
                <a:gd name="adj2" fmla="val 457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rPr>
                <a:t>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601787" y="5715000"/>
              <a:ext cx="1066800" cy="609600"/>
            </a:xfrm>
            <a:prstGeom prst="rect">
              <a:avLst/>
            </a:prstGeom>
            <a:solidFill>
              <a:srgbClr val="0D6BB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Calibri"/>
                  <a:cs typeface="Calibri"/>
                </a:rPr>
                <a:t>OK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58787" y="5791200"/>
              <a:ext cx="1066800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Calibri"/>
                  <a:cs typeface="Calibri"/>
                </a:rPr>
                <a:t>Click</a:t>
              </a:r>
              <a:endPara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513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1181100" y="2875002"/>
            <a:ext cx="6781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i="1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Course Materials</a:t>
            </a:r>
            <a:endParaRPr lang="en-US" sz="66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4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</a:endParaRPr>
          </a:p>
        </p:txBody>
      </p:sp>
      <p:pic>
        <p:nvPicPr>
          <p:cNvPr id="2" name="Picture 1" descr="Screen Shot 2015-07-24 at 7.55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3" y="474472"/>
            <a:ext cx="8290560" cy="5697728"/>
          </a:xfrm>
          <a:prstGeom prst="rect">
            <a:avLst/>
          </a:prstGeom>
        </p:spPr>
      </p:pic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2360613" y="4953000"/>
            <a:ext cx="4421187" cy="1524000"/>
            <a:chOff x="304800" y="5029200"/>
            <a:chExt cx="4421187" cy="1524000"/>
          </a:xfrm>
        </p:grpSpPr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304800" y="5029200"/>
              <a:ext cx="4421187" cy="1524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E78C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sz="4000" dirty="0" smtClean="0">
                  <a:solidFill>
                    <a:srgbClr val="000000"/>
                  </a:solidFill>
                  <a:latin typeface="Verdana" charset="0"/>
                </a:rPr>
                <a:t>Home Page</a:t>
              </a:r>
              <a:endParaRPr lang="en-US" sz="40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457200" y="5156476"/>
              <a:ext cx="4126441" cy="1272761"/>
            </a:xfrm>
            <a:prstGeom prst="rect">
              <a:avLst/>
            </a:prstGeom>
            <a:noFill/>
            <a:ln w="38100">
              <a:solidFill>
                <a:srgbClr val="5CB4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66800" y="1312672"/>
            <a:ext cx="5334000" cy="2209800"/>
            <a:chOff x="1066800" y="1371600"/>
            <a:chExt cx="5334000" cy="2209800"/>
          </a:xfrm>
        </p:grpSpPr>
        <p:sp>
          <p:nvSpPr>
            <p:cNvPr id="19" name="Rectangle 18"/>
            <p:cNvSpPr/>
            <p:nvPr/>
          </p:nvSpPr>
          <p:spPr>
            <a:xfrm>
              <a:off x="1066800" y="3186793"/>
              <a:ext cx="2971800" cy="394607"/>
            </a:xfrm>
            <a:prstGeom prst="rect">
              <a:avLst/>
            </a:prstGeom>
            <a:noFill/>
            <a:ln w="5715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Rounded Rectangular Callout 19"/>
            <p:cNvSpPr/>
            <p:nvPr/>
          </p:nvSpPr>
          <p:spPr bwMode="auto">
            <a:xfrm>
              <a:off x="2514600" y="1371600"/>
              <a:ext cx="3886200" cy="1341664"/>
            </a:xfrm>
            <a:prstGeom prst="wedgeRoundRectCallout">
              <a:avLst>
                <a:gd name="adj1" fmla="val -22140"/>
                <a:gd name="adj2" fmla="val 76225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Database(s) selected to search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286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</a:endParaRPr>
          </a:p>
        </p:txBody>
      </p:sp>
      <p:pic>
        <p:nvPicPr>
          <p:cNvPr id="2" name="Picture 1" descr="Screen Shot 2015-07-24 at 7.5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2" y="457581"/>
            <a:ext cx="8306562" cy="594283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47800" y="4521200"/>
            <a:ext cx="6629400" cy="1955800"/>
            <a:chOff x="1600200" y="4495800"/>
            <a:chExt cx="6471557" cy="1955800"/>
          </a:xfrm>
        </p:grpSpPr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1600200" y="4495800"/>
              <a:ext cx="6471557" cy="1955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E78C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0000"/>
                </a:lnSpc>
              </a:pPr>
              <a:endParaRPr lang="en-US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763111" y="4622801"/>
              <a:ext cx="6144984" cy="1676400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181600" y="1600200"/>
            <a:ext cx="3657600" cy="2243339"/>
            <a:chOff x="5181600" y="1600200"/>
            <a:chExt cx="3657600" cy="2243339"/>
          </a:xfrm>
        </p:grpSpPr>
        <p:grpSp>
          <p:nvGrpSpPr>
            <p:cNvPr id="30" name="Group 19"/>
            <p:cNvGrpSpPr>
              <a:grpSpLocks/>
            </p:cNvGrpSpPr>
            <p:nvPr/>
          </p:nvGrpSpPr>
          <p:grpSpPr bwMode="auto">
            <a:xfrm>
              <a:off x="5181600" y="1600200"/>
              <a:ext cx="3657600" cy="1371600"/>
              <a:chOff x="5181600" y="914400"/>
              <a:chExt cx="3657600" cy="1371600"/>
            </a:xfrm>
          </p:grpSpPr>
          <p:grpSp>
            <p:nvGrpSpPr>
              <p:cNvPr id="32" name="Group 16"/>
              <p:cNvGrpSpPr>
                <a:grpSpLocks/>
              </p:cNvGrpSpPr>
              <p:nvPr/>
            </p:nvGrpSpPr>
            <p:grpSpPr bwMode="auto">
              <a:xfrm>
                <a:off x="5181600" y="914400"/>
                <a:ext cx="3657600" cy="1371600"/>
                <a:chOff x="5181600" y="914400"/>
                <a:chExt cx="3581400" cy="1371600"/>
              </a:xfrm>
            </p:grpSpPr>
            <p:sp>
              <p:nvSpPr>
                <p:cNvPr id="34" name="AutoShape 11"/>
                <p:cNvSpPr>
                  <a:spLocks noChangeArrowheads="1"/>
                </p:cNvSpPr>
                <p:nvPr/>
              </p:nvSpPr>
              <p:spPr bwMode="auto">
                <a:xfrm>
                  <a:off x="5181600" y="914400"/>
                  <a:ext cx="3581400" cy="1371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76200">
                  <a:solidFill>
                    <a:srgbClr val="2E78C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utoShape 12"/>
                <p:cNvSpPr>
                  <a:spLocks noChangeArrowheads="1"/>
                </p:cNvSpPr>
                <p:nvPr/>
              </p:nvSpPr>
              <p:spPr bwMode="auto">
                <a:xfrm>
                  <a:off x="5334000" y="1066800"/>
                  <a:ext cx="3276600" cy="1066800"/>
                </a:xfrm>
                <a:prstGeom prst="roundRect">
                  <a:avLst>
                    <a:gd name="adj" fmla="val 16667"/>
                  </a:avLst>
                </a:prstGeom>
                <a:noFill/>
                <a:ln w="28575">
                  <a:solidFill>
                    <a:srgbClr val="BBE69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5715000" y="1312985"/>
                <a:ext cx="2616200" cy="54707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4000" b="1" kern="10">
                    <a:ln w="12700">
                      <a:solidFill>
                        <a:srgbClr val="00557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DCEEC9"/>
                        </a:gs>
                        <a:gs pos="100000">
                          <a:srgbClr val="63C8FB"/>
                        </a:gs>
                      </a:gsLst>
                      <a:lin ang="5400000" scaled="1"/>
                    </a:gradFill>
                    <a:effectLst>
                      <a:outerShdw blurRad="63500" dist="38099" dir="2700000" algn="ctr" rotWithShape="0">
                        <a:srgbClr val="C0C0C0">
                          <a:alpha val="74997"/>
                        </a:srgbClr>
                      </a:outerShdw>
                    </a:effectLst>
                    <a:latin typeface="Times"/>
                    <a:ea typeface="Times"/>
                    <a:cs typeface="Times"/>
                  </a:rPr>
                  <a:t>Click Search</a:t>
                </a:r>
              </a:p>
            </p:txBody>
          </p:sp>
        </p:grpSp>
        <p:sp>
          <p:nvSpPr>
            <p:cNvPr id="31" name="AutoShape 16"/>
            <p:cNvSpPr>
              <a:spLocks noChangeArrowheads="1"/>
            </p:cNvSpPr>
            <p:nvPr/>
          </p:nvSpPr>
          <p:spPr bwMode="auto">
            <a:xfrm rot="17226937">
              <a:off x="5112295" y="3079680"/>
              <a:ext cx="1237423" cy="290295"/>
            </a:xfrm>
            <a:prstGeom prst="leftArrow">
              <a:avLst>
                <a:gd name="adj1" fmla="val 58019"/>
                <a:gd name="adj2" fmla="val 9070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Rectangle 35"/>
          <p:cNvSpPr/>
          <p:nvPr/>
        </p:nvSpPr>
        <p:spPr bwMode="auto">
          <a:xfrm>
            <a:off x="1827213" y="4902200"/>
            <a:ext cx="56388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sz="2800" dirty="0" smtClean="0">
                <a:latin typeface="Calibri"/>
                <a:cs typeface="Calibri"/>
              </a:rPr>
              <a:t>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imit the search for words appearing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1752600" y="5588000"/>
            <a:ext cx="3049587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Calibri"/>
                <a:cs typeface="Calibri"/>
              </a:rPr>
              <a:t>only in the       Title</a:t>
            </a:r>
            <a:r>
              <a:rPr lang="en-US" dirty="0" smtClean="0">
                <a:latin typeface="Calibri"/>
                <a:cs typeface="Calibri"/>
              </a:rPr>
              <a:t>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971800" y="3606800"/>
            <a:ext cx="853440" cy="2438400"/>
            <a:chOff x="2971800" y="3581400"/>
            <a:chExt cx="853440" cy="2438400"/>
          </a:xfrm>
        </p:grpSpPr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3505200" y="5699760"/>
              <a:ext cx="320040" cy="320040"/>
              <a:chOff x="7391400" y="4953000"/>
              <a:chExt cx="457200" cy="457200"/>
            </a:xfrm>
          </p:grpSpPr>
          <p:sp>
            <p:nvSpPr>
              <p:cNvPr id="43" name="Oval 42"/>
              <p:cNvSpPr/>
              <p:nvPr/>
            </p:nvSpPr>
            <p:spPr bwMode="auto">
              <a:xfrm>
                <a:off x="7391400" y="4953000"/>
                <a:ext cx="457200" cy="45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 bwMode="auto">
              <a:xfrm>
                <a:off x="7543800" y="5105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2971800" y="3581400"/>
              <a:ext cx="256032" cy="256032"/>
              <a:chOff x="7391400" y="4953000"/>
              <a:chExt cx="457200" cy="457200"/>
            </a:xfrm>
          </p:grpSpPr>
          <p:sp>
            <p:nvSpPr>
              <p:cNvPr id="41" name="Oval 40"/>
              <p:cNvSpPr/>
              <p:nvPr/>
            </p:nvSpPr>
            <p:spPr bwMode="auto">
              <a:xfrm>
                <a:off x="7391400" y="4953000"/>
                <a:ext cx="457200" cy="45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 bwMode="auto">
              <a:xfrm>
                <a:off x="7543800" y="5105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2154854" y="4636479"/>
            <a:ext cx="5388947" cy="1484921"/>
            <a:chOff x="2154854" y="4611079"/>
            <a:chExt cx="5388947" cy="1484921"/>
          </a:xfrm>
        </p:grpSpPr>
        <p:grpSp>
          <p:nvGrpSpPr>
            <p:cNvPr id="46" name="Group 45"/>
            <p:cNvGrpSpPr/>
            <p:nvPr/>
          </p:nvGrpSpPr>
          <p:grpSpPr>
            <a:xfrm>
              <a:off x="4953000" y="5562600"/>
              <a:ext cx="2590801" cy="533400"/>
              <a:chOff x="5029200" y="5562600"/>
              <a:chExt cx="2590801" cy="533400"/>
            </a:xfrm>
          </p:grpSpPr>
          <p:sp>
            <p:nvSpPr>
              <p:cNvPr id="48" name="AutoShape 8"/>
              <p:cNvSpPr>
                <a:spLocks noChangeArrowheads="1"/>
              </p:cNvSpPr>
              <p:nvPr/>
            </p:nvSpPr>
            <p:spPr bwMode="auto">
              <a:xfrm>
                <a:off x="6019801" y="5562600"/>
                <a:ext cx="1600200" cy="5334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8100" cmpd="sng">
                <a:solidFill>
                  <a:srgbClr val="8FAFC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600" dirty="0" smtClean="0">
                    <a:latin typeface="Calibri"/>
                    <a:cs typeface="Calibri"/>
                  </a:rPr>
                  <a:t>influenza</a:t>
                </a:r>
                <a:endParaRPr lang="en-US" sz="2600" dirty="0">
                  <a:latin typeface="Calibri"/>
                  <a:cs typeface="Calibri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5029200" y="5562600"/>
                <a:ext cx="9906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latin typeface="Calibri"/>
                    <a:cs typeface="Calibri"/>
                  </a:rPr>
                  <a:t>Enter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  <p:sp>
          <p:nvSpPr>
            <p:cNvPr id="47" name="AutoShape 16"/>
            <p:cNvSpPr>
              <a:spLocks noChangeArrowheads="1"/>
            </p:cNvSpPr>
            <p:nvPr/>
          </p:nvSpPr>
          <p:spPr bwMode="auto">
            <a:xfrm rot="2034648">
              <a:off x="2154854" y="4611079"/>
              <a:ext cx="3152394" cy="354926"/>
            </a:xfrm>
            <a:prstGeom prst="leftArrow">
              <a:avLst>
                <a:gd name="adj1" fmla="val 58019"/>
                <a:gd name="adj2" fmla="val 11391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7179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" y="379730"/>
            <a:ext cx="8472170" cy="60985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2362200"/>
            <a:ext cx="4572000" cy="3886200"/>
            <a:chOff x="533400" y="2514600"/>
            <a:chExt cx="4572000" cy="3886200"/>
          </a:xfrm>
        </p:grpSpPr>
        <p:grpSp>
          <p:nvGrpSpPr>
            <p:cNvPr id="15" name="Group 14"/>
            <p:cNvGrpSpPr/>
            <p:nvPr/>
          </p:nvGrpSpPr>
          <p:grpSpPr>
            <a:xfrm>
              <a:off x="533400" y="4648200"/>
              <a:ext cx="4572000" cy="1752600"/>
              <a:chOff x="533400" y="4724400"/>
              <a:chExt cx="4572000" cy="1752600"/>
            </a:xfrm>
          </p:grpSpPr>
          <p:sp>
            <p:nvSpPr>
              <p:cNvPr id="17" name="Rectangle 7"/>
              <p:cNvSpPr>
                <a:spLocks noChangeArrowheads="1"/>
              </p:cNvSpPr>
              <p:nvPr/>
            </p:nvSpPr>
            <p:spPr bwMode="auto">
              <a:xfrm>
                <a:off x="533400" y="4724400"/>
                <a:ext cx="4572000" cy="17526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E78C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sz="3200">
                    <a:solidFill>
                      <a:srgbClr val="000000"/>
                    </a:solidFill>
                    <a:latin typeface="Verdana" charset="0"/>
                  </a:rPr>
                  <a:t>Results in the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200">
                    <a:solidFill>
                      <a:srgbClr val="000000"/>
                    </a:solidFill>
                    <a:latin typeface="Verdana" charset="0"/>
                  </a:rPr>
                  <a:t>first search set.</a:t>
                </a:r>
                <a:endParaRPr lang="en-US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685800" y="4876800"/>
                <a:ext cx="4267200" cy="1463675"/>
              </a:xfrm>
              <a:prstGeom prst="rect">
                <a:avLst/>
              </a:prstGeom>
              <a:noFill/>
              <a:ln w="38100">
                <a:solidFill>
                  <a:srgbClr val="4DC61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 rot="5400000">
              <a:off x="3142957" y="3638843"/>
              <a:ext cx="2669174" cy="420688"/>
            </a:xfrm>
            <a:prstGeom prst="leftArrow">
              <a:avLst>
                <a:gd name="adj1" fmla="val 58019"/>
                <a:gd name="adj2" fmla="val 111440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8123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7216140" cy="5189220"/>
          </a:xfrm>
          <a:prstGeom prst="rect">
            <a:avLst/>
          </a:prstGeom>
        </p:spPr>
      </p:pic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1600200" y="4419600"/>
            <a:ext cx="6400800" cy="2209800"/>
          </a:xfrm>
          <a:prstGeom prst="rect">
            <a:avLst/>
          </a:prstGeom>
          <a:solidFill>
            <a:schemeClr val="bg1"/>
          </a:solidFill>
          <a:ln w="76200">
            <a:solidFill>
              <a:srgbClr val="2E78C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40000"/>
              </a:lnSpc>
            </a:pPr>
            <a:endParaRPr lang="en-US" sz="3200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763111" y="4572000"/>
            <a:ext cx="6085489" cy="1868714"/>
          </a:xfrm>
          <a:prstGeom prst="rect">
            <a:avLst/>
          </a:prstGeom>
          <a:noFill/>
          <a:ln w="38100">
            <a:solidFill>
              <a:srgbClr val="BBE6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29"/>
          <p:cNvSpPr/>
          <p:nvPr/>
        </p:nvSpPr>
        <p:spPr bwMode="auto">
          <a:xfrm>
            <a:off x="2322513" y="5715000"/>
            <a:ext cx="49530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000" dirty="0" smtClean="0">
                <a:solidFill>
                  <a:srgbClr val="000000"/>
                </a:solidFill>
                <a:latin typeface="Verdana" charset="0"/>
              </a:rPr>
              <a:t> second </a:t>
            </a:r>
            <a:r>
              <a:rPr lang="en-US" sz="3000" dirty="0">
                <a:solidFill>
                  <a:srgbClr val="000000"/>
                </a:solidFill>
                <a:latin typeface="Verdana" charset="0"/>
              </a:rPr>
              <a:t>keyword search.</a:t>
            </a:r>
          </a:p>
          <a:p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209800" y="4876800"/>
            <a:ext cx="5181600" cy="685800"/>
            <a:chOff x="2209800" y="4876800"/>
            <a:chExt cx="5181600" cy="685800"/>
          </a:xfrm>
        </p:grpSpPr>
        <p:sp>
          <p:nvSpPr>
            <p:cNvPr id="32" name="AutoShape 8"/>
            <p:cNvSpPr>
              <a:spLocks noChangeArrowheads="1"/>
            </p:cNvSpPr>
            <p:nvPr/>
          </p:nvSpPr>
          <p:spPr bwMode="auto">
            <a:xfrm>
              <a:off x="3617913" y="4876800"/>
              <a:ext cx="22098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8FAFC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 err="1" smtClean="0">
                  <a:latin typeface="Verdana" charset="0"/>
                </a:rPr>
                <a:t>vaccin</a:t>
              </a:r>
              <a:r>
                <a:rPr lang="en-US" sz="2800" dirty="0" smtClean="0">
                  <a:solidFill>
                    <a:srgbClr val="3366FF"/>
                  </a:solidFill>
                  <a:latin typeface="Verdana" charset="0"/>
                </a:rPr>
                <a:t>*</a:t>
              </a:r>
              <a:endParaRPr lang="en-US" sz="2800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867400" y="4953000"/>
              <a:ext cx="15240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3000" dirty="0" smtClean="0">
                  <a:solidFill>
                    <a:srgbClr val="000000"/>
                  </a:solidFill>
                  <a:latin typeface="Verdana" charset="0"/>
                </a:rPr>
                <a:t> as </a:t>
              </a:r>
              <a:r>
                <a:rPr lang="en-US" sz="3000" dirty="0">
                  <a:solidFill>
                    <a:srgbClr val="000000"/>
                  </a:solidFill>
                  <a:latin typeface="Verdana" charset="0"/>
                </a:rPr>
                <a:t>the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209800" y="4953000"/>
              <a:ext cx="13716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3000" dirty="0" smtClean="0">
                  <a:solidFill>
                    <a:srgbClr val="000000"/>
                  </a:solidFill>
                  <a:latin typeface="Verdana" charset="0"/>
                </a:rPr>
                <a:t> Enter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sp>
        <p:nvSpPr>
          <p:cNvPr id="35" name="AutoShape 16"/>
          <p:cNvSpPr>
            <a:spLocks noChangeArrowheads="1"/>
          </p:cNvSpPr>
          <p:nvPr/>
        </p:nvSpPr>
        <p:spPr bwMode="auto">
          <a:xfrm rot="1734921">
            <a:off x="2009572" y="4458585"/>
            <a:ext cx="2068954" cy="368636"/>
          </a:xfrm>
          <a:prstGeom prst="leftArrow">
            <a:avLst>
              <a:gd name="adj1" fmla="val 58019"/>
              <a:gd name="adj2" fmla="val 84553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105400" y="751411"/>
            <a:ext cx="3429000" cy="3210989"/>
            <a:chOff x="4876800" y="1143000"/>
            <a:chExt cx="3429000" cy="3210989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4876800" y="1143000"/>
              <a:ext cx="3429000" cy="1295400"/>
              <a:chOff x="5105400" y="685800"/>
              <a:chExt cx="3429000" cy="1295400"/>
            </a:xfrm>
          </p:grpSpPr>
          <p:sp>
            <p:nvSpPr>
              <p:cNvPr id="39" name="AutoShape 18"/>
              <p:cNvSpPr>
                <a:spLocks noChangeArrowheads="1"/>
              </p:cNvSpPr>
              <p:nvPr/>
            </p:nvSpPr>
            <p:spPr bwMode="auto">
              <a:xfrm>
                <a:off x="5105400" y="685800"/>
                <a:ext cx="3429000" cy="12954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>
                <a:solidFill>
                  <a:srgbClr val="2E78C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AutoShape 19"/>
              <p:cNvSpPr>
                <a:spLocks noChangeArrowheads="1"/>
              </p:cNvSpPr>
              <p:nvPr/>
            </p:nvSpPr>
            <p:spPr bwMode="auto">
              <a:xfrm>
                <a:off x="5257800" y="838200"/>
                <a:ext cx="3124200" cy="990600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rgbClr val="BBE69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537200" y="1044982"/>
                <a:ext cx="2616200" cy="55521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4000" b="1" kern="10">
                    <a:ln w="9525">
                      <a:solidFill>
                        <a:srgbClr val="00557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DCEEC9"/>
                        </a:gs>
                        <a:gs pos="100000">
                          <a:srgbClr val="63C8FB"/>
                        </a:gs>
                      </a:gsLst>
                      <a:lin ang="5400000" scaled="1"/>
                    </a:gradFill>
                    <a:effectLst>
                      <a:outerShdw blurRad="63500" dist="38099" dir="2700000" algn="ctr" rotWithShape="0">
                        <a:srgbClr val="C0C0C0">
                          <a:alpha val="74997"/>
                        </a:srgbClr>
                      </a:outerShdw>
                    </a:effectLst>
                    <a:latin typeface="Times"/>
                    <a:ea typeface="Times"/>
                    <a:cs typeface="Times"/>
                  </a:rPr>
                  <a:t>Click Search</a:t>
                </a:r>
              </a:p>
            </p:txBody>
          </p:sp>
        </p:grpSp>
        <p:sp>
          <p:nvSpPr>
            <p:cNvPr id="38" name="AutoShape 16"/>
            <p:cNvSpPr>
              <a:spLocks noChangeArrowheads="1"/>
            </p:cNvSpPr>
            <p:nvPr/>
          </p:nvSpPr>
          <p:spPr bwMode="auto">
            <a:xfrm rot="16796280">
              <a:off x="4619233" y="3064100"/>
              <a:ext cx="2198779" cy="381000"/>
            </a:xfrm>
            <a:prstGeom prst="leftArrow">
              <a:avLst>
                <a:gd name="adj1" fmla="val 58019"/>
                <a:gd name="adj2" fmla="val 7622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1563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22453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304800" y="304800"/>
            <a:ext cx="8534400" cy="62484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3399" y="533400"/>
            <a:ext cx="8077201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i="1" dirty="0">
                <a:latin typeface="Times New Roman"/>
                <a:cs typeface="Times New Roman"/>
              </a:rPr>
              <a:t>T</a:t>
            </a:r>
            <a:r>
              <a:rPr kumimoji="0" lang="en-US" sz="3200" b="0" i="1" strike="noStrike" cap="none" normalizeH="0" baseline="0" dirty="0" smtClean="0">
                <a:ln>
                  <a:noFill/>
                </a:ln>
                <a:effectLst/>
                <a:latin typeface="Times New Roman"/>
                <a:cs typeface="Times New Roman"/>
              </a:rPr>
              <a:t>runcation locates suffix variations</a:t>
            </a:r>
            <a:r>
              <a:rPr kumimoji="0" lang="en-US" sz="3200" b="0" i="1" strike="noStrike" cap="none" normalizeH="0" dirty="0" smtClean="0">
                <a:ln>
                  <a:noFill/>
                </a:ln>
                <a:effectLst/>
                <a:latin typeface="Times New Roman"/>
                <a:cs typeface="Times New Roman"/>
              </a:rPr>
              <a:t> in one step!</a:t>
            </a:r>
            <a:endParaRPr kumimoji="0" lang="en-US" sz="3200" b="0" i="1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950913" y="5486400"/>
            <a:ext cx="7239000" cy="533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80000"/>
              </a:lnSpc>
            </a:pPr>
            <a:r>
              <a:rPr lang="en-US" sz="4000" i="1" dirty="0" err="1" smtClean="0">
                <a:latin typeface="Calibri"/>
                <a:cs typeface="Calibri"/>
              </a:rPr>
              <a:t>vaccin</a:t>
            </a:r>
            <a:r>
              <a:rPr lang="en-US" sz="4000" i="1" dirty="0" smtClean="0">
                <a:solidFill>
                  <a:srgbClr val="3366FF"/>
                </a:solidFill>
                <a:latin typeface="Calibri"/>
                <a:cs typeface="Calibri"/>
              </a:rPr>
              <a:t>*</a:t>
            </a:r>
            <a:r>
              <a:rPr lang="en-US" sz="4000" i="1" dirty="0" smtClean="0">
                <a:latin typeface="Calibri"/>
                <a:cs typeface="Calibri"/>
              </a:rPr>
              <a:t> 	retrieves </a:t>
            </a:r>
            <a:r>
              <a:rPr lang="en-US" sz="4000" i="1" dirty="0" smtClean="0">
                <a:solidFill>
                  <a:srgbClr val="000000"/>
                </a:solidFill>
                <a:latin typeface="Calibri"/>
                <a:cs typeface="Calibri"/>
              </a:rPr>
              <a:t>all the variants!</a:t>
            </a:r>
            <a:endParaRPr lang="en-US" sz="4000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905000" y="1447800"/>
            <a:ext cx="5334001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Enter an asterisk * after the prefix.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79613" y="2286000"/>
            <a:ext cx="5181600" cy="2895600"/>
            <a:chOff x="1979613" y="2438400"/>
            <a:chExt cx="5181600" cy="2895600"/>
          </a:xfrm>
        </p:grpSpPr>
        <p:sp>
          <p:nvSpPr>
            <p:cNvPr id="2" name="Rectangle 1"/>
            <p:cNvSpPr/>
            <p:nvPr/>
          </p:nvSpPr>
          <p:spPr bwMode="auto">
            <a:xfrm>
              <a:off x="1979613" y="2438400"/>
              <a:ext cx="5181600" cy="2895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513013" y="2667000"/>
              <a:ext cx="41148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60000"/>
                </a:lnSpc>
              </a:pP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  </a:t>
              </a:r>
              <a:r>
                <a:rPr lang="en-US" sz="2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vaccin</a:t>
              </a:r>
              <a:r>
                <a:rPr lang="en-US" sz="2600" dirty="0" smtClean="0">
                  <a:solidFill>
                    <a:srgbClr val="3366FF"/>
                  </a:solidFill>
                  <a:latin typeface="Calibri"/>
                  <a:cs typeface="Calibri"/>
                </a:rPr>
                <a:t>e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retrieves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CC0000"/>
                  </a:solidFill>
                  <a:latin typeface="Calibri"/>
                  <a:cs typeface="Calibri"/>
                </a:rPr>
                <a:t>82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474913" y="3200400"/>
              <a:ext cx="419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60000"/>
                </a:lnSpc>
              </a:pP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 vaccin</a:t>
              </a:r>
              <a:r>
                <a:rPr lang="en-US" sz="2600" dirty="0" smtClean="0">
                  <a:solidFill>
                    <a:srgbClr val="3366FF"/>
                  </a:solidFill>
                  <a:latin typeface="Calibri"/>
                  <a:cs typeface="Calibri"/>
                </a:rPr>
                <a:t>es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 retrieves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CC0000"/>
                  </a:solidFill>
                  <a:latin typeface="Calibri"/>
                  <a:cs typeface="Calibri"/>
                </a:rPr>
                <a:t>58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2398713" y="3733800"/>
              <a:ext cx="4343399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60000"/>
                </a:lnSpc>
              </a:pP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vaccin</a:t>
              </a:r>
              <a:r>
                <a:rPr lang="en-US" sz="2600" dirty="0" smtClean="0">
                  <a:solidFill>
                    <a:srgbClr val="3366FF"/>
                  </a:solidFill>
                  <a:latin typeface="Calibri"/>
                  <a:cs typeface="Calibri"/>
                </a:rPr>
                <a:t>ate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retrieves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360613" y="4267200"/>
              <a:ext cx="4419599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60000"/>
                </a:lnSpc>
              </a:pP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vaccin</a:t>
              </a:r>
              <a:r>
                <a:rPr lang="en-US" sz="2600" dirty="0" smtClean="0">
                  <a:solidFill>
                    <a:srgbClr val="3366FF"/>
                  </a:solidFill>
                  <a:latin typeface="Calibri"/>
                  <a:cs typeface="Calibri"/>
                </a:rPr>
                <a:t>ated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retrieves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CC0000"/>
                  </a:solidFill>
                  <a:latin typeface="Calibri"/>
                  <a:cs typeface="Calibri"/>
                </a:rPr>
                <a:t>25 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322513" y="4800600"/>
              <a:ext cx="44958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60000"/>
                </a:lnSpc>
              </a:pP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vaccin</a:t>
              </a:r>
              <a:r>
                <a:rPr lang="en-US" sz="2600" dirty="0" smtClean="0">
                  <a:solidFill>
                    <a:srgbClr val="3366FF"/>
                  </a:solidFill>
                  <a:latin typeface="Calibri"/>
                  <a:cs typeface="Calibri"/>
                </a:rPr>
                <a:t>ation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retrieves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CC0000"/>
                  </a:solidFill>
                  <a:latin typeface="Calibri"/>
                  <a:cs typeface="Calibri"/>
                </a:rPr>
                <a:t>80</a:t>
              </a:r>
              <a:r>
                <a:rPr lang="en-US" sz="2600" dirty="0" smtClean="0">
                  <a:latin typeface="Calibri"/>
                  <a:cs typeface="Calibri"/>
                </a:rPr>
                <a:t> </a:t>
              </a:r>
              <a:r>
                <a:rPr lang="en-US" sz="2600" dirty="0" smtClean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966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" y="368808"/>
            <a:ext cx="8444992" cy="6120384"/>
          </a:xfrm>
          <a:prstGeom prst="rect">
            <a:avLst/>
          </a:prstGeom>
        </p:spPr>
      </p:pic>
      <p:grpSp>
        <p:nvGrpSpPr>
          <p:cNvPr id="36" name="Group 23"/>
          <p:cNvGrpSpPr>
            <a:grpSpLocks/>
          </p:cNvGrpSpPr>
          <p:nvPr/>
        </p:nvGrpSpPr>
        <p:grpSpPr bwMode="auto">
          <a:xfrm>
            <a:off x="533400" y="2286000"/>
            <a:ext cx="457200" cy="457200"/>
            <a:chOff x="457200" y="2133600"/>
            <a:chExt cx="457200" cy="457200"/>
          </a:xfrm>
        </p:grpSpPr>
        <p:sp>
          <p:nvSpPr>
            <p:cNvPr id="37" name="Text Box 9"/>
            <p:cNvSpPr txBox="1">
              <a:spLocks noChangeArrowheads="1"/>
            </p:cNvSpPr>
            <p:nvPr/>
          </p:nvSpPr>
          <p:spPr bwMode="auto">
            <a:xfrm>
              <a:off x="533400" y="2209800"/>
              <a:ext cx="304800" cy="31908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66CCFF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6666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300">
                  <a:latin typeface="Optima" charset="0"/>
                </a:rPr>
                <a:t>X</a:t>
              </a:r>
              <a:endParaRPr lang="en-US" sz="1500">
                <a:latin typeface="Geneva" charset="0"/>
              </a:endParaRPr>
            </a:p>
          </p:txBody>
        </p:sp>
        <p:sp>
          <p:nvSpPr>
            <p:cNvPr id="38" name="AutoShape 10"/>
            <p:cNvSpPr>
              <a:spLocks noChangeArrowheads="1"/>
            </p:cNvSpPr>
            <p:nvPr/>
          </p:nvSpPr>
          <p:spPr bwMode="auto">
            <a:xfrm>
              <a:off x="457200" y="2133600"/>
              <a:ext cx="457200" cy="4572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oup 21"/>
          <p:cNvGrpSpPr>
            <a:grpSpLocks/>
          </p:cNvGrpSpPr>
          <p:nvPr/>
        </p:nvGrpSpPr>
        <p:grpSpPr bwMode="auto">
          <a:xfrm>
            <a:off x="541782" y="1828800"/>
            <a:ext cx="457200" cy="457200"/>
            <a:chOff x="457200" y="1600200"/>
            <a:chExt cx="457200" cy="457200"/>
          </a:xfrm>
        </p:grpSpPr>
        <p:sp>
          <p:nvSpPr>
            <p:cNvPr id="40" name="AutoShape 15"/>
            <p:cNvSpPr>
              <a:spLocks noChangeArrowheads="1"/>
            </p:cNvSpPr>
            <p:nvPr/>
          </p:nvSpPr>
          <p:spPr bwMode="auto">
            <a:xfrm>
              <a:off x="457200" y="1600200"/>
              <a:ext cx="457200" cy="4572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16"/>
            <p:cNvSpPr txBox="1">
              <a:spLocks noChangeArrowheads="1"/>
            </p:cNvSpPr>
            <p:nvPr/>
          </p:nvSpPr>
          <p:spPr bwMode="auto">
            <a:xfrm>
              <a:off x="533400" y="1676400"/>
              <a:ext cx="304800" cy="31908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66CCFF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6666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300">
                  <a:latin typeface="Optima" charset="0"/>
                </a:rPr>
                <a:t>X</a:t>
              </a:r>
              <a:endParaRPr lang="en-US" sz="1500">
                <a:latin typeface="Geneva" charset="0"/>
              </a:endParaRPr>
            </a:p>
          </p:txBody>
        </p:sp>
      </p:grp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2362200" y="2819400"/>
            <a:ext cx="609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CCCC"/>
              </a:gs>
              <a:gs pos="50000">
                <a:srgbClr val="FFFFFF"/>
              </a:gs>
              <a:gs pos="100000">
                <a:srgbClr val="CCCCCC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latin typeface="Optima" charset="0"/>
              </a:rPr>
              <a:t>AND</a:t>
            </a:r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2590800" y="457200"/>
            <a:ext cx="4568000" cy="1760132"/>
            <a:chOff x="4045569" y="685800"/>
            <a:chExt cx="4568000" cy="1760132"/>
          </a:xfrm>
        </p:grpSpPr>
        <p:grpSp>
          <p:nvGrpSpPr>
            <p:cNvPr id="44" name="Group 43"/>
            <p:cNvGrpSpPr>
              <a:grpSpLocks/>
            </p:cNvGrpSpPr>
            <p:nvPr/>
          </p:nvGrpSpPr>
          <p:grpSpPr bwMode="auto">
            <a:xfrm>
              <a:off x="5184569" y="685800"/>
              <a:ext cx="3429000" cy="1295400"/>
              <a:chOff x="5257800" y="457200"/>
              <a:chExt cx="3429000" cy="1295400"/>
            </a:xfrm>
          </p:grpSpPr>
          <p:sp>
            <p:nvSpPr>
              <p:cNvPr id="46" name="AutoShape 23"/>
              <p:cNvSpPr>
                <a:spLocks noChangeArrowheads="1"/>
              </p:cNvSpPr>
              <p:nvPr/>
            </p:nvSpPr>
            <p:spPr bwMode="auto">
              <a:xfrm>
                <a:off x="5257800" y="457200"/>
                <a:ext cx="3429000" cy="12954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>
                <a:solidFill>
                  <a:srgbClr val="2E78C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utoShape 24"/>
              <p:cNvSpPr>
                <a:spLocks noChangeArrowheads="1"/>
              </p:cNvSpPr>
              <p:nvPr/>
            </p:nvSpPr>
            <p:spPr bwMode="auto">
              <a:xfrm>
                <a:off x="5410200" y="609600"/>
                <a:ext cx="3124200" cy="990600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BBE69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WordArt 25"/>
              <p:cNvSpPr>
                <a:spLocks noChangeArrowheads="1" noChangeShapeType="1" noTextEdit="1"/>
              </p:cNvSpPr>
              <p:nvPr/>
            </p:nvSpPr>
            <p:spPr bwMode="auto">
              <a:xfrm>
                <a:off x="5715000" y="838200"/>
                <a:ext cx="2514601" cy="5334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200" b="1" kern="10">
                    <a:ln w="12700">
                      <a:solidFill>
                        <a:srgbClr val="00557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DCEEC9"/>
                        </a:gs>
                        <a:gs pos="100000">
                          <a:srgbClr val="63C8FB"/>
                        </a:gs>
                      </a:gsLst>
                      <a:lin ang="5400000" scaled="1"/>
                    </a:gradFill>
                    <a:effectLst>
                      <a:outerShdw blurRad="63500" dist="38099" dir="2700000" algn="ctr" rotWithShape="0">
                        <a:srgbClr val="C0C0C0">
                          <a:alpha val="74997"/>
                        </a:srgbClr>
                      </a:outerShdw>
                    </a:effectLst>
                    <a:latin typeface="Times"/>
                    <a:ea typeface="Times"/>
                    <a:cs typeface="Times"/>
                  </a:rPr>
                  <a:t>Click And</a:t>
                </a:r>
              </a:p>
            </p:txBody>
          </p:sp>
        </p:grpSp>
        <p:sp>
          <p:nvSpPr>
            <p:cNvPr id="45" name="AutoShape 16"/>
            <p:cNvSpPr>
              <a:spLocks noChangeArrowheads="1"/>
            </p:cNvSpPr>
            <p:nvPr/>
          </p:nvSpPr>
          <p:spPr bwMode="auto">
            <a:xfrm rot="19083850">
              <a:off x="4045569" y="2160182"/>
              <a:ext cx="1904558" cy="285750"/>
            </a:xfrm>
            <a:prstGeom prst="leftArrow">
              <a:avLst>
                <a:gd name="adj1" fmla="val 58019"/>
                <a:gd name="adj2" fmla="val 98739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740027" y="2448723"/>
            <a:ext cx="5257800" cy="3571077"/>
            <a:chOff x="1524000" y="2677323"/>
            <a:chExt cx="5257800" cy="3571077"/>
          </a:xfrm>
        </p:grpSpPr>
        <p:grpSp>
          <p:nvGrpSpPr>
            <p:cNvPr id="50" name="Group 24"/>
            <p:cNvGrpSpPr>
              <a:grpSpLocks/>
            </p:cNvGrpSpPr>
            <p:nvPr/>
          </p:nvGrpSpPr>
          <p:grpSpPr bwMode="auto">
            <a:xfrm>
              <a:off x="1524000" y="4724400"/>
              <a:ext cx="5257800" cy="1524000"/>
              <a:chOff x="1828800" y="5029200"/>
              <a:chExt cx="5257800" cy="1600200"/>
            </a:xfrm>
          </p:grpSpPr>
          <p:sp>
            <p:nvSpPr>
              <p:cNvPr id="52" name="Rectangle 18"/>
              <p:cNvSpPr>
                <a:spLocks noChangeArrowheads="1"/>
              </p:cNvSpPr>
              <p:nvPr/>
            </p:nvSpPr>
            <p:spPr bwMode="auto">
              <a:xfrm>
                <a:off x="1828800" y="5029200"/>
                <a:ext cx="5257800" cy="1600200"/>
              </a:xfrm>
              <a:prstGeom prst="rect">
                <a:avLst/>
              </a:prstGeom>
              <a:solidFill>
                <a:schemeClr val="bg1"/>
              </a:solidFill>
              <a:ln w="69850">
                <a:solidFill>
                  <a:srgbClr val="2E78C3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en-US" sz="2600">
                    <a:solidFill>
                      <a:srgbClr val="000000"/>
                    </a:solidFill>
                    <a:latin typeface="Verdana" charset="0"/>
                  </a:rPr>
                  <a:t>Click on the boxes</a:t>
                </a:r>
              </a:p>
              <a:p>
                <a:pPr algn="ctr">
                  <a:lnSpc>
                    <a:spcPct val="110000"/>
                  </a:lnSpc>
                  <a:defRPr/>
                </a:pPr>
                <a:r>
                  <a:rPr lang="en-US" sz="2600">
                    <a:solidFill>
                      <a:srgbClr val="000000"/>
                    </a:solidFill>
                    <a:latin typeface="Verdana" charset="0"/>
                  </a:rPr>
                  <a:t>next to set 1 and set 2.</a:t>
                </a:r>
                <a:endParaRPr lang="en-US" sz="37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</a:endParaRPr>
              </a:p>
            </p:txBody>
          </p:sp>
          <p:sp>
            <p:nvSpPr>
              <p:cNvPr id="53" name="Rectangle 19"/>
              <p:cNvSpPr>
                <a:spLocks noChangeArrowheads="1"/>
              </p:cNvSpPr>
              <p:nvPr/>
            </p:nvSpPr>
            <p:spPr bwMode="auto">
              <a:xfrm>
                <a:off x="1976907" y="5168348"/>
                <a:ext cx="4961586" cy="1321904"/>
              </a:xfrm>
              <a:prstGeom prst="rect">
                <a:avLst/>
              </a:prstGeom>
              <a:noFill/>
              <a:ln w="38100">
                <a:solidFill>
                  <a:srgbClr val="BBE69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" name="AutoShape 16"/>
            <p:cNvSpPr>
              <a:spLocks noChangeArrowheads="1"/>
            </p:cNvSpPr>
            <p:nvPr/>
          </p:nvSpPr>
          <p:spPr bwMode="auto">
            <a:xfrm rot="3001607">
              <a:off x="666929" y="3804346"/>
              <a:ext cx="2606007" cy="351961"/>
            </a:xfrm>
            <a:prstGeom prst="leftArrow">
              <a:avLst>
                <a:gd name="adj1" fmla="val 58019"/>
                <a:gd name="adj2" fmla="val 124714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2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5578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381000" y="381000"/>
            <a:ext cx="5181600" cy="708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u="sng">
                <a:solidFill>
                  <a:srgbClr val="000000"/>
                </a:solidFill>
                <a:latin typeface="Helvetica Neue" charset="0"/>
                <a:cs typeface="Helvetica Neue" charset="0"/>
              </a:rPr>
              <a:t>Boolean Logic - AND</a:t>
            </a:r>
            <a:endParaRPr lang="en-US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 Neue" charset="0"/>
              <a:cs typeface="Helvetica Neue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7800" y="1790700"/>
            <a:ext cx="3886200" cy="3771900"/>
            <a:chOff x="1447800" y="1790700"/>
            <a:chExt cx="3886200" cy="3771900"/>
          </a:xfrm>
        </p:grpSpPr>
        <p:sp>
          <p:nvSpPr>
            <p:cNvPr id="118792" name="Oval 5"/>
            <p:cNvSpPr>
              <a:spLocks noChangeArrowheads="1"/>
            </p:cNvSpPr>
            <p:nvPr/>
          </p:nvSpPr>
          <p:spPr bwMode="auto">
            <a:xfrm>
              <a:off x="1447800" y="1790700"/>
              <a:ext cx="3886200" cy="37719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800" i="1">
                <a:latin typeface="Palatino" charset="0"/>
              </a:endParaRPr>
            </a:p>
          </p:txBody>
        </p:sp>
        <p:sp>
          <p:nvSpPr>
            <p:cNvPr id="118793" name="Rectangle 6"/>
            <p:cNvSpPr>
              <a:spLocks noChangeArrowheads="1"/>
            </p:cNvSpPr>
            <p:nvPr/>
          </p:nvSpPr>
          <p:spPr bwMode="auto">
            <a:xfrm>
              <a:off x="2057400" y="3124200"/>
              <a:ext cx="17272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i="1" dirty="0" smtClean="0">
                  <a:latin typeface="Verdana" charset="0"/>
                </a:rPr>
                <a:t>influenza</a:t>
              </a:r>
              <a:endParaRPr lang="en-US" i="1" dirty="0">
                <a:latin typeface="Verdana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343400" y="1790700"/>
            <a:ext cx="3810000" cy="3771900"/>
            <a:chOff x="4343400" y="1790700"/>
            <a:chExt cx="3810000" cy="3771900"/>
          </a:xfrm>
        </p:grpSpPr>
        <p:sp>
          <p:nvSpPr>
            <p:cNvPr id="118790" name="Oval 8"/>
            <p:cNvSpPr>
              <a:spLocks noChangeArrowheads="1"/>
            </p:cNvSpPr>
            <p:nvPr/>
          </p:nvSpPr>
          <p:spPr bwMode="auto">
            <a:xfrm>
              <a:off x="4343400" y="1790700"/>
              <a:ext cx="3810000" cy="377190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791" name="Rectangle 9"/>
            <p:cNvSpPr>
              <a:spLocks noChangeArrowheads="1"/>
            </p:cNvSpPr>
            <p:nvPr/>
          </p:nvSpPr>
          <p:spPr bwMode="auto">
            <a:xfrm>
              <a:off x="5867400" y="3168863"/>
              <a:ext cx="1644443" cy="977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i="1" dirty="0" err="1" smtClean="0">
                  <a:latin typeface="Verdana" charset="0"/>
                </a:rPr>
                <a:t>vaccin</a:t>
              </a:r>
              <a:r>
                <a:rPr lang="en-US" i="1" dirty="0" smtClean="0">
                  <a:latin typeface="Verdana" charset="0"/>
                </a:rPr>
                <a:t>*</a:t>
              </a:r>
              <a:endParaRPr lang="en-US" i="1" dirty="0">
                <a:latin typeface="Verdana" charset="0"/>
              </a:endParaRP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19600" y="3429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368808"/>
            <a:ext cx="8371840" cy="6120384"/>
          </a:xfrm>
          <a:prstGeom prst="rect">
            <a:avLst/>
          </a:prstGeom>
        </p:spPr>
      </p:pic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4038600" y="2514600"/>
            <a:ext cx="685800" cy="533400"/>
          </a:xfrm>
          <a:prstGeom prst="ellipse">
            <a:avLst/>
          </a:prstGeom>
          <a:noFill/>
          <a:ln w="95250">
            <a:solidFill>
              <a:srgbClr val="4DC6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371600" y="4343400"/>
            <a:ext cx="5943600" cy="1905000"/>
            <a:chOff x="1600200" y="4267200"/>
            <a:chExt cx="5943600" cy="1905000"/>
          </a:xfrm>
        </p:grpSpPr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4267200"/>
              <a:ext cx="5943600" cy="19050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E78C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500">
                <a:solidFill>
                  <a:schemeClr val="bg1"/>
                </a:solidFill>
                <a:latin typeface="Verdana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500">
                  <a:solidFill>
                    <a:schemeClr val="bg1"/>
                  </a:solidFill>
                  <a:latin typeface="Verdana" charset="0"/>
                </a:rPr>
                <a:t>     </a:t>
              </a:r>
              <a:r>
                <a:rPr lang="en-US" sz="2800">
                  <a:solidFill>
                    <a:srgbClr val="000000"/>
                  </a:solidFill>
                  <a:latin typeface="Verdana" charset="0"/>
                </a:rPr>
                <a:t>Results of AND combination.</a:t>
              </a:r>
              <a:endParaRPr lang="en-US" sz="4000">
                <a:solidFill>
                  <a:srgbClr val="000000"/>
                </a:solidFill>
                <a:latin typeface="Verdana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3300">
                  <a:solidFill>
                    <a:srgbClr val="000000"/>
                  </a:solidFill>
                  <a:latin typeface="Verdana" charset="0"/>
                </a:rPr>
                <a:t>   </a:t>
              </a:r>
              <a:r>
                <a:rPr lang="en-US" sz="1800">
                  <a:solidFill>
                    <a:srgbClr val="000000"/>
                  </a:solidFill>
                  <a:latin typeface="Verdana" charset="0"/>
                </a:rPr>
                <a:t>(Note that AND narrows results.)</a:t>
              </a:r>
              <a:r>
                <a:rPr lang="en-US" sz="4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  </a:t>
              </a:r>
              <a:endParaRPr lang="en-US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1817674" y="4466198"/>
              <a:ext cx="5497526" cy="1532820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0024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5578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643" name="Rectangle 3"/>
          <p:cNvSpPr>
            <a:spLocks noChangeArrowheads="1"/>
          </p:cNvSpPr>
          <p:nvPr/>
        </p:nvSpPr>
        <p:spPr bwMode="auto">
          <a:xfrm>
            <a:off x="228600" y="328462"/>
            <a:ext cx="5334000" cy="24909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i="1" u="sng" dirty="0">
                <a:solidFill>
                  <a:srgbClr val="000000"/>
                </a:solidFill>
                <a:latin typeface="Calibri"/>
                <a:cs typeface="Calibri"/>
              </a:rPr>
              <a:t>Other search techniques:</a:t>
            </a:r>
          </a:p>
          <a:p>
            <a:pPr>
              <a:defRPr/>
            </a:pPr>
            <a:endParaRPr lang="en-US" sz="2200" i="1" u="sng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  <a:defRPr/>
            </a:pPr>
            <a:r>
              <a:rPr lang="en-US" sz="2800" i="1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  <a:t>intradermal OR intranasal</a:t>
            </a:r>
            <a:endParaRPr lang="en-US" sz="28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  <a:defRPr/>
            </a:pPr>
            <a:r>
              <a:rPr lang="en-US" sz="2800" i="1" dirty="0">
                <a:solidFill>
                  <a:srgbClr val="000000"/>
                </a:solidFill>
                <a:latin typeface="Calibri"/>
                <a:cs typeface="Calibri"/>
              </a:rPr>
              <a:t>	Use Boolean 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  <a:t>OR</a:t>
            </a:r>
          </a:p>
          <a:p>
            <a:pPr>
              <a:lnSpc>
                <a:spcPct val="120000"/>
              </a:lnSpc>
              <a:defRPr/>
            </a:pP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	</a:t>
            </a:r>
            <a:r>
              <a:rPr lang="en-US" sz="28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Note: “OR” broadens a result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740981" y="2528164"/>
            <a:ext cx="4098219" cy="4025036"/>
            <a:chOff x="4495800" y="2209800"/>
            <a:chExt cx="4267200" cy="4191000"/>
          </a:xfrm>
        </p:grpSpPr>
        <p:sp>
          <p:nvSpPr>
            <p:cNvPr id="131076" name="Oval 5"/>
            <p:cNvSpPr>
              <a:spLocks noChangeArrowheads="1"/>
            </p:cNvSpPr>
            <p:nvPr/>
          </p:nvSpPr>
          <p:spPr bwMode="auto">
            <a:xfrm>
              <a:off x="4495800" y="2209800"/>
              <a:ext cx="4267200" cy="41910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800" i="1">
                <a:latin typeface="Palatino" charset="0"/>
              </a:endParaRPr>
            </a:p>
          </p:txBody>
        </p:sp>
        <p:sp>
          <p:nvSpPr>
            <p:cNvPr id="131077" name="Rectangle 6"/>
            <p:cNvSpPr>
              <a:spLocks noChangeArrowheads="1"/>
            </p:cNvSpPr>
            <p:nvPr/>
          </p:nvSpPr>
          <p:spPr bwMode="auto">
            <a:xfrm>
              <a:off x="5295900" y="4800600"/>
              <a:ext cx="26670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Verdana" charset="0"/>
                </a:rPr>
                <a:t>intranasal</a:t>
              </a:r>
              <a:endParaRPr lang="en-US" i="1" dirty="0">
                <a:latin typeface="Verdana" charset="0"/>
              </a:endParaRPr>
            </a:p>
          </p:txBody>
        </p:sp>
        <p:sp>
          <p:nvSpPr>
            <p:cNvPr id="131078" name="Rectangle 7"/>
            <p:cNvSpPr>
              <a:spLocks noChangeArrowheads="1"/>
            </p:cNvSpPr>
            <p:nvPr/>
          </p:nvSpPr>
          <p:spPr bwMode="auto">
            <a:xfrm>
              <a:off x="6358467" y="4114800"/>
              <a:ext cx="54186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3200" i="1" dirty="0">
                  <a:latin typeface="Verdana" charset="0"/>
                </a:rPr>
                <a:t>or</a:t>
              </a:r>
              <a:endParaRPr lang="en-US" sz="3200" dirty="0">
                <a:latin typeface="Verdana" charset="0"/>
              </a:endParaRPr>
            </a:p>
          </p:txBody>
        </p:sp>
        <p:sp>
          <p:nvSpPr>
            <p:cNvPr id="131079" name="Rectangle 8"/>
            <p:cNvSpPr>
              <a:spLocks noChangeArrowheads="1"/>
            </p:cNvSpPr>
            <p:nvPr/>
          </p:nvSpPr>
          <p:spPr bwMode="auto">
            <a:xfrm>
              <a:off x="5181601" y="3200400"/>
              <a:ext cx="2743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Verdana" charset="0"/>
                </a:rPr>
                <a:t>intradermal</a:t>
              </a:r>
              <a:endParaRPr lang="en-US" i="1" dirty="0">
                <a:latin typeface="Verdana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1676400" y="2863850"/>
            <a:ext cx="5791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6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Search Results</a:t>
            </a:r>
            <a:endParaRPr lang="en-US" sz="66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3844159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808280" y="228600"/>
            <a:ext cx="3065079" cy="559676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6269" y="3991729"/>
            <a:ext cx="3431622" cy="1282700"/>
            <a:chOff x="206269" y="3991729"/>
            <a:chExt cx="3431622" cy="1282700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206269" y="3991729"/>
              <a:ext cx="3431622" cy="1282700"/>
            </a:xfrm>
            <a:prstGeom prst="wedgeRoundRectCallout">
              <a:avLst>
                <a:gd name="adj1" fmla="val 52820"/>
                <a:gd name="adj2" fmla="val 7586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61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11443" y="4178460"/>
              <a:ext cx="2621275" cy="965201"/>
              <a:chOff x="3247074" y="1761081"/>
              <a:chExt cx="2621275" cy="965201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4037806" y="1761081"/>
                <a:ext cx="1039813" cy="4651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24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247074" y="2159544"/>
                <a:ext cx="2621275" cy="5667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Library Courses</a:t>
                </a: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35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" y="368808"/>
            <a:ext cx="8371840" cy="61203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43200" y="2514600"/>
            <a:ext cx="3657600" cy="2895600"/>
            <a:chOff x="4267200" y="2895600"/>
            <a:chExt cx="3657600" cy="2895600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486400" y="2895600"/>
              <a:ext cx="838200" cy="457200"/>
            </a:xfrm>
            <a:prstGeom prst="ellipse">
              <a:avLst/>
            </a:prstGeom>
            <a:noFill/>
            <a:ln w="76200">
              <a:solidFill>
                <a:srgbClr val="4DC6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267200" y="4191000"/>
              <a:ext cx="3657600" cy="1600200"/>
              <a:chOff x="4800600" y="3810000"/>
              <a:chExt cx="3657600" cy="1600200"/>
            </a:xfrm>
          </p:grpSpPr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00600" y="3810000"/>
                <a:ext cx="3657600" cy="16002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Scroll screen to</a:t>
                </a:r>
                <a:endParaRPr lang="en-US" dirty="0">
                  <a:solidFill>
                    <a:srgbClr val="000000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view results</a:t>
                </a:r>
                <a:endParaRPr lang="en-US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953000" y="3943350"/>
                <a:ext cx="3352800" cy="1343223"/>
              </a:xfrm>
              <a:prstGeom prst="rect">
                <a:avLst/>
              </a:prstGeom>
              <a:noFill/>
              <a:ln w="38100">
                <a:solidFill>
                  <a:srgbClr val="5CB42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3483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6298"/>
            <a:ext cx="5539613" cy="6145403"/>
          </a:xfrm>
          <a:prstGeom prst="rect">
            <a:avLst/>
          </a:prstGeom>
        </p:spPr>
      </p:pic>
      <p:sp>
        <p:nvSpPr>
          <p:cNvPr id="9" name="Rounded Rectangle 6"/>
          <p:cNvSpPr>
            <a:spLocks noChangeArrowheads="1"/>
          </p:cNvSpPr>
          <p:nvPr/>
        </p:nvSpPr>
        <p:spPr bwMode="auto">
          <a:xfrm>
            <a:off x="492034" y="2362200"/>
            <a:ext cx="3734056" cy="9906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4DC6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495800" y="765967"/>
            <a:ext cx="4191000" cy="2739233"/>
            <a:chOff x="4495800" y="765967"/>
            <a:chExt cx="4191000" cy="2739233"/>
          </a:xfrm>
        </p:grpSpPr>
        <p:grpSp>
          <p:nvGrpSpPr>
            <p:cNvPr id="11" name="Group 10"/>
            <p:cNvGrpSpPr/>
            <p:nvPr/>
          </p:nvGrpSpPr>
          <p:grpSpPr>
            <a:xfrm>
              <a:off x="4495800" y="765967"/>
              <a:ext cx="4191000" cy="1219200"/>
              <a:chOff x="3962400" y="3429000"/>
              <a:chExt cx="4191000" cy="1219200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3962400" y="3429000"/>
                <a:ext cx="4191000" cy="1219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</a:rPr>
                  <a:t>Click</a:t>
                </a:r>
                <a:r>
                  <a:rPr lang="en-US" sz="2800" i="1" dirty="0">
                    <a:solidFill>
                      <a:srgbClr val="000000"/>
                    </a:solidFill>
                    <a:latin typeface="Verdana" charset="0"/>
                  </a:rPr>
                  <a:t> 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Verdana" charset="0"/>
                  </a:rPr>
                  <a:t>EBM Full Text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4114800" y="3581400"/>
                <a:ext cx="3886200" cy="914400"/>
              </a:xfrm>
              <a:prstGeom prst="rect">
                <a:avLst/>
              </a:prstGeom>
              <a:noFill/>
              <a:ln w="38100">
                <a:solidFill>
                  <a:srgbClr val="C8E5A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 rot="16200000">
              <a:off x="4388900" y="2399216"/>
              <a:ext cx="1828800" cy="383167"/>
            </a:xfrm>
            <a:prstGeom prst="leftArrow">
              <a:avLst>
                <a:gd name="adj1" fmla="val 58019"/>
                <a:gd name="adj2" fmla="val 65918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261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5" name="Picture 4" descr="Screen Shot 2015-07-24 at 8.22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5186"/>
            <a:ext cx="4739132" cy="616762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228600" y="1219200"/>
            <a:ext cx="7620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28600" y="6248400"/>
            <a:ext cx="5334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28600" y="1981200"/>
            <a:ext cx="609600" cy="2286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28600" y="3505200"/>
            <a:ext cx="3276600" cy="3810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28600" y="4191000"/>
            <a:ext cx="5334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28600" y="4724400"/>
            <a:ext cx="6096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8600" y="5638800"/>
            <a:ext cx="5334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28600" y="4038600"/>
            <a:ext cx="28956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86400" y="4800600"/>
            <a:ext cx="3429000" cy="1295400"/>
            <a:chOff x="5141913" y="4800600"/>
            <a:chExt cx="3429000" cy="1295400"/>
          </a:xfrm>
        </p:grpSpPr>
        <p:sp>
          <p:nvSpPr>
            <p:cNvPr id="20" name="Rounded Rectangular Callout 19"/>
            <p:cNvSpPr/>
            <p:nvPr/>
          </p:nvSpPr>
          <p:spPr bwMode="auto">
            <a:xfrm>
              <a:off x="5141913" y="4800600"/>
              <a:ext cx="3429000" cy="1295400"/>
            </a:xfrm>
            <a:prstGeom prst="wedgeRoundRectCallout">
              <a:avLst>
                <a:gd name="adj1" fmla="val -106216"/>
                <a:gd name="adj2" fmla="val -8549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328919" y="4953000"/>
              <a:ext cx="3054988" cy="990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en-US" sz="2800" dirty="0" smtClean="0">
                  <a:solidFill>
                    <a:srgbClr val="CC0000"/>
                  </a:solidFill>
                  <a:latin typeface="Calibri"/>
                  <a:cs typeface="Calibri"/>
                </a:rPr>
                <a:t>rief</a:t>
              </a:r>
            </a:p>
            <a:p>
              <a:pPr lvl="0" algn="ctr"/>
              <a:r>
                <a:rPr lang="en-US" sz="2800" dirty="0" smtClean="0">
                  <a:solidFill>
                    <a:srgbClr val="CC0000"/>
                  </a:solidFill>
                  <a:latin typeface="Calibri"/>
                  <a:cs typeface="Calibri"/>
                </a:rPr>
                <a:t>structured abstract</a:t>
              </a:r>
              <a:endParaRPr lang="en-US" sz="2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57800" y="533400"/>
            <a:ext cx="3657600" cy="2590800"/>
            <a:chOff x="5105400" y="533400"/>
            <a:chExt cx="3657600" cy="2590800"/>
          </a:xfrm>
        </p:grpSpPr>
        <p:sp>
          <p:nvSpPr>
            <p:cNvPr id="23" name="Rounded Rectangular Callout 22"/>
            <p:cNvSpPr/>
            <p:nvPr/>
          </p:nvSpPr>
          <p:spPr bwMode="auto">
            <a:xfrm>
              <a:off x="5105400" y="533400"/>
              <a:ext cx="3657600" cy="2590800"/>
            </a:xfrm>
            <a:prstGeom prst="wedgeRoundRectCallout">
              <a:avLst>
                <a:gd name="adj1" fmla="val -68130"/>
                <a:gd name="adj2" fmla="val 18266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312569" y="755650"/>
              <a:ext cx="3240087" cy="21463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800" dirty="0" smtClean="0">
                  <a:latin typeface="Calibri"/>
                  <a:cs typeface="Calibri"/>
                </a:rPr>
                <a:t>Use </a:t>
              </a:r>
              <a:r>
                <a:rPr lang="en-US" sz="2800" dirty="0" err="1" smtClean="0">
                  <a:latin typeface="Calibri"/>
                  <a:cs typeface="Calibri"/>
                </a:rPr>
                <a:t>GoldRush</a:t>
              </a:r>
              <a:endParaRPr lang="en-US" sz="2800" dirty="0" smtClean="0">
                <a:latin typeface="Calibri"/>
                <a:cs typeface="Calibri"/>
              </a:endParaRPr>
            </a:p>
            <a:p>
              <a:pPr lvl="0" algn="ctr"/>
              <a:r>
                <a:rPr lang="en-US" sz="2800" dirty="0" smtClean="0">
                  <a:latin typeface="Calibri"/>
                  <a:cs typeface="Calibri"/>
                </a:rPr>
                <a:t>under E-journals</a:t>
              </a:r>
            </a:p>
            <a:p>
              <a:pPr lvl="0" algn="ctr"/>
              <a:r>
                <a:rPr lang="en-US" sz="2800" dirty="0" smtClean="0">
                  <a:latin typeface="Calibri"/>
                  <a:cs typeface="Calibri"/>
                </a:rPr>
                <a:t>on the library homepage</a:t>
              </a:r>
              <a:r>
                <a:rPr lang="en-US" sz="2800" dirty="0">
                  <a:latin typeface="Calibri"/>
                  <a:cs typeface="Calibri"/>
                </a:rPr>
                <a:t> </a:t>
              </a:r>
              <a:r>
                <a:rPr lang="en-US" sz="2800" dirty="0" smtClean="0">
                  <a:latin typeface="Calibri"/>
                  <a:cs typeface="Calibri"/>
                </a:rPr>
                <a:t>to access</a:t>
              </a:r>
            </a:p>
            <a:p>
              <a:pPr lvl="0" algn="ctr"/>
              <a:r>
                <a:rPr lang="en-US" sz="2800" dirty="0" smtClean="0">
                  <a:latin typeface="Calibri"/>
                  <a:cs typeface="Calibri"/>
                </a:rPr>
                <a:t>full-text</a:t>
              </a:r>
              <a:endParaRPr lang="en-US" sz="28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298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</a:endParaRPr>
          </a:p>
        </p:txBody>
      </p:sp>
      <p:pic>
        <p:nvPicPr>
          <p:cNvPr id="2" name="Picture 1" descr="Screen Shot 2015-07-24 at 8.32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7102602" cy="61516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533400" y="4724400"/>
            <a:ext cx="1066800" cy="3048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33400" y="457200"/>
            <a:ext cx="1219200" cy="3048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33800" y="3352800"/>
            <a:ext cx="5105400" cy="762000"/>
            <a:chOff x="3733800" y="3505200"/>
            <a:chExt cx="5105400" cy="76200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3733800" y="3505200"/>
              <a:ext cx="5105400" cy="762000"/>
            </a:xfrm>
            <a:prstGeom prst="wedgeRoundRectCallout">
              <a:avLst>
                <a:gd name="adj1" fmla="val -40810"/>
                <a:gd name="adj2" fmla="val -11143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880799" y="3657600"/>
              <a:ext cx="4811402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2800" dirty="0" smtClean="0">
                  <a:solidFill>
                    <a:srgbClr val="CC0000"/>
                  </a:solidFill>
                  <a:latin typeface="Calibri"/>
                  <a:cs typeface="Calibri"/>
                </a:rPr>
                <a:t>Commentary by clinical experts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8431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5" name="Picture 4" descr="Screen Shot 2015-07-24 at 8.22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47" y="345186"/>
            <a:ext cx="4739132" cy="61676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724400" y="1905000"/>
            <a:ext cx="4114800" cy="1555750"/>
            <a:chOff x="4724400" y="1905000"/>
            <a:chExt cx="4114800" cy="1555750"/>
          </a:xfrm>
        </p:grpSpPr>
        <p:sp>
          <p:nvSpPr>
            <p:cNvPr id="25" name="Rounded Rectangle 24"/>
            <p:cNvSpPr/>
            <p:nvPr/>
          </p:nvSpPr>
          <p:spPr>
            <a:xfrm>
              <a:off x="4724400" y="2393950"/>
              <a:ext cx="4114800" cy="10668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99003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 smtClean="0">
                  <a:solidFill>
                    <a:srgbClr val="3366FF"/>
                  </a:solidFill>
                  <a:latin typeface="Verdana"/>
                  <a:ea typeface="+mn-ea"/>
                  <a:cs typeface="Verdana"/>
                </a:rPr>
                <a:t>Can Email results </a:t>
              </a: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Verdana"/>
                <a:ea typeface="+mn-ea"/>
                <a:cs typeface="Verdana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5715000" y="1905000"/>
              <a:ext cx="1219200" cy="457200"/>
            </a:xfrm>
            <a:prstGeom prst="roundRect">
              <a:avLst/>
            </a:prstGeom>
            <a:noFill/>
            <a:ln w="57150" cap="flat" cmpd="sng" algn="ctr">
              <a:solidFill>
                <a:srgbClr val="9900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sp>
        <p:nvSpPr>
          <p:cNvPr id="27" name="Rounded Rectangular Callout 26"/>
          <p:cNvSpPr/>
          <p:nvPr/>
        </p:nvSpPr>
        <p:spPr bwMode="auto">
          <a:xfrm>
            <a:off x="304800" y="1143000"/>
            <a:ext cx="2743200" cy="1143000"/>
          </a:xfrm>
          <a:prstGeom prst="wedgeRoundRectCallout">
            <a:avLst>
              <a:gd name="adj1" fmla="val 26046"/>
              <a:gd name="adj2" fmla="val -67764"/>
              <a:gd name="adj3" fmla="val 16667"/>
            </a:avLst>
          </a:prstGeom>
          <a:solidFill>
            <a:srgbClr val="309C02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Click to start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 a</a:t>
            </a:r>
          </a:p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aseline="0" dirty="0" smtClean="0">
                <a:solidFill>
                  <a:schemeClr val="bg1"/>
                </a:solidFill>
                <a:latin typeface="Calibri"/>
                <a:cs typeface="Calibri"/>
              </a:rPr>
              <a:t>new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203119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499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26403" name="Rectangle 3"/>
            <p:cNvSpPr>
              <a:spLocks noChangeArrowheads="1"/>
            </p:cNvSpPr>
            <p:nvPr/>
          </p:nvSpPr>
          <p:spPr bwMode="auto">
            <a:xfrm>
              <a:off x="304800" y="304800"/>
              <a:ext cx="8534400" cy="6248400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rgbClr val="66CC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 smtClean="0">
                <a:latin typeface="Verdana" charset="0"/>
              </a:endParaRPr>
            </a:p>
            <a:p>
              <a:endParaRPr lang="en-US" sz="1400" dirty="0">
                <a:latin typeface="Verdana" charset="0"/>
              </a:endParaRPr>
            </a:p>
            <a:p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  <a:p>
              <a:pPr algn="ctr"/>
              <a:endParaRPr lang="en-US" sz="1400" dirty="0">
                <a:solidFill>
                  <a:srgbClr val="004080"/>
                </a:solidFill>
                <a:latin typeface="Verdana" charset="0"/>
              </a:endParaRPr>
            </a:p>
          </p:txBody>
        </p: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50913" y="609600"/>
            <a:ext cx="72390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Verdana" charset="0"/>
              </a:rPr>
              <a:t>What is a Systematic Review?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7200" y="6096000"/>
            <a:ext cx="701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1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From: Cochrane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cs typeface="Times New Roman" charset="0"/>
              </a:rPr>
              <a:t>Collaboration Glossary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at</a:t>
            </a:r>
            <a:r>
              <a:rPr lang="en-US" sz="11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http://</a:t>
            </a:r>
            <a:r>
              <a:rPr lang="en-US" sz="1100" dirty="0" err="1">
                <a:solidFill>
                  <a:srgbClr val="000000"/>
                </a:solidFill>
                <a:latin typeface="Verdana" charset="0"/>
                <a:cs typeface="Times New Roman" charset="0"/>
              </a:rPr>
              <a:t>www.cochrane.org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/resources/</a:t>
            </a:r>
            <a:r>
              <a:rPr lang="en-US" sz="1100" dirty="0" err="1">
                <a:solidFill>
                  <a:srgbClr val="000000"/>
                </a:solidFill>
                <a:latin typeface="Verdana" charset="0"/>
                <a:cs typeface="Times New Roman" charset="0"/>
              </a:rPr>
              <a:t>glossary.htm</a:t>
            </a:r>
            <a:endParaRPr lang="en-US" sz="11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85800" y="1752600"/>
            <a:ext cx="7772400" cy="16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3366FF"/>
                </a:solidFill>
                <a:latin typeface="Verdana" charset="0"/>
                <a:cs typeface="Times New Roman" charset="0"/>
              </a:rPr>
              <a:t>Systematic review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	</a:t>
            </a:r>
            <a:r>
              <a:rPr lang="en-US" sz="1400" dirty="0" smtClean="0">
                <a:latin typeface="Verdana" charset="0"/>
                <a:cs typeface="Times New Roman" charset="0"/>
              </a:rPr>
              <a:t>reviews </a:t>
            </a:r>
            <a:r>
              <a:rPr lang="en-US" sz="1400" dirty="0">
                <a:latin typeface="Verdana" charset="0"/>
                <a:cs typeface="Times New Roman" charset="0"/>
              </a:rPr>
              <a:t>a clearly formulated </a:t>
            </a:r>
            <a:r>
              <a:rPr lang="en-US" sz="1400" dirty="0" smtClean="0">
                <a:latin typeface="Verdana" charset="0"/>
                <a:cs typeface="Times New Roman" charset="0"/>
              </a:rPr>
              <a:t>question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Verdana" charset="0"/>
                <a:cs typeface="Times New Roman" charset="0"/>
              </a:rPr>
              <a:t>	</a:t>
            </a:r>
            <a:r>
              <a:rPr lang="en-US" sz="1400" dirty="0" smtClean="0">
                <a:latin typeface="Verdana" charset="0"/>
                <a:cs typeface="Times New Roman" charset="0"/>
              </a:rPr>
              <a:t>uses </a:t>
            </a:r>
            <a:r>
              <a:rPr lang="en-US" sz="1400" dirty="0">
                <a:latin typeface="Verdana" charset="0"/>
                <a:cs typeface="Times New Roman" charset="0"/>
              </a:rPr>
              <a:t>systematic and explicit </a:t>
            </a:r>
            <a:r>
              <a:rPr lang="en-US" sz="1400" dirty="0" smtClean="0">
                <a:latin typeface="Verdana" charset="0"/>
                <a:cs typeface="Times New Roman" charset="0"/>
              </a:rPr>
              <a:t>methods to: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Verdana" charset="0"/>
                <a:cs typeface="Times New Roman" charset="0"/>
              </a:rPr>
              <a:t>	</a:t>
            </a:r>
            <a:r>
              <a:rPr lang="en-US" sz="1400" dirty="0" smtClean="0">
                <a:latin typeface="Verdana" charset="0"/>
                <a:cs typeface="Times New Roman" charset="0"/>
              </a:rPr>
              <a:t>	 select </a:t>
            </a:r>
            <a:r>
              <a:rPr lang="en-US" sz="1400" dirty="0">
                <a:latin typeface="Verdana" charset="0"/>
                <a:cs typeface="Times New Roman" charset="0"/>
              </a:rPr>
              <a:t>and critically </a:t>
            </a:r>
            <a:r>
              <a:rPr lang="en-US" sz="1400" dirty="0" smtClean="0">
                <a:latin typeface="Verdana" charset="0"/>
                <a:cs typeface="Times New Roman" charset="0"/>
              </a:rPr>
              <a:t>appraise </a:t>
            </a:r>
            <a:r>
              <a:rPr lang="en-US" sz="1400" dirty="0">
                <a:latin typeface="Verdana" charset="0"/>
                <a:cs typeface="Times New Roman" charset="0"/>
              </a:rPr>
              <a:t>relevant </a:t>
            </a:r>
            <a:r>
              <a:rPr lang="en-US" sz="1400" dirty="0" smtClean="0">
                <a:latin typeface="Verdana" charset="0"/>
                <a:cs typeface="Times New Roman" charset="0"/>
              </a:rPr>
              <a:t>research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latin typeface="Verdana" charset="0"/>
                <a:cs typeface="Times New Roman" charset="0"/>
              </a:rPr>
              <a:t> </a:t>
            </a:r>
            <a:r>
              <a:rPr lang="en-US" sz="1400" dirty="0">
                <a:latin typeface="Verdana" charset="0"/>
                <a:cs typeface="Times New Roman" charset="0"/>
              </a:rPr>
              <a:t>	</a:t>
            </a:r>
            <a:r>
              <a:rPr lang="en-US" sz="1400" dirty="0" smtClean="0">
                <a:latin typeface="Verdana" charset="0"/>
                <a:cs typeface="Times New Roman" charset="0"/>
              </a:rPr>
              <a:t>	 collect </a:t>
            </a:r>
            <a:r>
              <a:rPr lang="en-US" sz="1400" dirty="0">
                <a:latin typeface="Verdana" charset="0"/>
                <a:cs typeface="Times New Roman" charset="0"/>
              </a:rPr>
              <a:t>and analyze data from </a:t>
            </a:r>
            <a:r>
              <a:rPr lang="en-US" sz="1400" dirty="0" smtClean="0">
                <a:latin typeface="Verdana" charset="0"/>
                <a:cs typeface="Times New Roman" charset="0"/>
              </a:rPr>
              <a:t>studies included </a:t>
            </a:r>
            <a:r>
              <a:rPr lang="en-US" sz="1400" dirty="0">
                <a:latin typeface="Verdana" charset="0"/>
                <a:cs typeface="Times New Roman" charset="0"/>
              </a:rPr>
              <a:t>in the </a:t>
            </a:r>
            <a:r>
              <a:rPr lang="en-US" sz="1400" dirty="0" smtClean="0">
                <a:latin typeface="Verdana" charset="0"/>
                <a:cs typeface="Times New Roman" charset="0"/>
              </a:rPr>
              <a:t>review</a:t>
            </a:r>
            <a:endParaRPr lang="en-US" sz="1400" dirty="0">
              <a:latin typeface="Verdana" charset="0"/>
              <a:cs typeface="Times New Roman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85800" y="3581400"/>
            <a:ext cx="76962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b="1" i="1" dirty="0">
                <a:solidFill>
                  <a:srgbClr val="3366FF"/>
                </a:solidFill>
                <a:latin typeface="Verdana" charset="0"/>
                <a:cs typeface="Times New Roman" charset="0"/>
              </a:rPr>
              <a:t>Meta-analysis</a:t>
            </a:r>
            <a:endParaRPr lang="en-US" sz="2000" i="1" dirty="0">
              <a:solidFill>
                <a:srgbClr val="3366FF"/>
              </a:solidFill>
              <a:latin typeface="Verdana" charset="0"/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rgbClr val="2B5D8F"/>
                </a:solidFill>
                <a:latin typeface="Verdana" charset="0"/>
                <a:cs typeface="Times New Roman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  <a:cs typeface="Times New Roman" charset="0"/>
              </a:rPr>
              <a:t>uses statistical </a:t>
            </a:r>
            <a:r>
              <a:rPr lang="en-US" sz="14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techniques in a </a:t>
            </a:r>
            <a:r>
              <a:rPr lang="en-US" sz="1400" i="1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systematic </a:t>
            </a:r>
            <a:r>
              <a:rPr lang="en-US" sz="1400" i="1" dirty="0" smtClean="0">
                <a:solidFill>
                  <a:srgbClr val="000000"/>
                </a:solidFill>
                <a:latin typeface="Verdana" charset="0"/>
                <a:cs typeface="Times New Roman" charset="0"/>
              </a:rPr>
              <a:t>review</a:t>
            </a:r>
            <a:r>
              <a:rPr lang="en-US" sz="1400" i="1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  <a:cs typeface="Times New Roman" charset="0"/>
              </a:rPr>
              <a:t>to integrate the results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85800" y="4648200"/>
            <a:ext cx="6858000" cy="838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2000" b="1" i="1" dirty="0" smtClean="0">
                <a:solidFill>
                  <a:srgbClr val="3366FF"/>
                </a:solidFill>
                <a:latin typeface="Verdana" charset="0"/>
              </a:rPr>
              <a:t>When searching for evidence-based literature</a:t>
            </a:r>
            <a:endParaRPr lang="en-US" sz="2000" b="1" i="1" dirty="0">
              <a:solidFill>
                <a:srgbClr val="3366FF"/>
              </a:solidFill>
              <a:latin typeface="Verdana" charset="0"/>
            </a:endParaRPr>
          </a:p>
          <a:p>
            <a:pPr lvl="0">
              <a:lnSpc>
                <a:spcPct val="14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	start by trying to locate a meta-analysis or a systematic review</a:t>
            </a:r>
            <a:endParaRPr lang="en-US" sz="1400" dirty="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9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228600" y="228600"/>
            <a:ext cx="8686799" cy="64008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 smtClean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2919" y="3733800"/>
            <a:ext cx="8154987" cy="2057400"/>
            <a:chOff x="379412" y="1066800"/>
            <a:chExt cx="8154987" cy="2057400"/>
          </a:xfrm>
        </p:grpSpPr>
        <p:sp>
          <p:nvSpPr>
            <p:cNvPr id="7" name="Rectangle 6"/>
            <p:cNvSpPr/>
            <p:nvPr/>
          </p:nvSpPr>
          <p:spPr>
            <a:xfrm>
              <a:off x="381000" y="1066800"/>
              <a:ext cx="6019799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i="1" dirty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Cochrane Database of Systematic Reviews</a:t>
              </a:r>
              <a:endParaRPr lang="en-US" dirty="0">
                <a:solidFill>
                  <a:srgbClr val="000000"/>
                </a:solidFill>
                <a:latin typeface="Helvetica Neue" charset="0"/>
                <a:cs typeface="Helvetica Neue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79412" y="1524000"/>
              <a:ext cx="8154987" cy="1600200"/>
            </a:xfrm>
            <a:prstGeom prst="rect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>
                <a:lnSpc>
                  <a:spcPct val="120000"/>
                </a:lnSpc>
              </a:pPr>
              <a:r>
                <a:rPr lang="en-US" sz="1700" dirty="0" smtClean="0">
                  <a:solidFill>
                    <a:srgbClr val="000000"/>
                  </a:solidFill>
                  <a:latin typeface="Verdana" charset="0"/>
                </a:rPr>
                <a:t>	</a:t>
              </a:r>
              <a:r>
                <a:rPr lang="en-US" sz="1600" dirty="0" smtClean="0">
                  <a:solidFill>
                    <a:srgbClr val="3366FF"/>
                  </a:solidFill>
                  <a:latin typeface="Verdana" charset="0"/>
                </a:rPr>
                <a:t>contains systematic review assessments of </a:t>
              </a: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randomized trials </a:t>
              </a:r>
              <a:r>
                <a:rPr lang="en-US" sz="1600" dirty="0" smtClean="0">
                  <a:solidFill>
                    <a:srgbClr val="3366FF"/>
                  </a:solidFill>
                  <a:latin typeface="Verdana" charset="0"/>
                </a:rPr>
                <a:t>	combines data to </a:t>
              </a: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produce a more statistically reliable </a:t>
              </a:r>
              <a:r>
                <a:rPr lang="en-US" sz="1600" dirty="0" smtClean="0">
                  <a:solidFill>
                    <a:srgbClr val="3366FF"/>
                  </a:solidFill>
                  <a:latin typeface="Verdana" charset="0"/>
                </a:rPr>
                <a:t>result</a:t>
              </a:r>
            </a:p>
            <a:p>
              <a:pPr lvl="0">
                <a:lnSpc>
                  <a:spcPct val="120000"/>
                </a:lnSpc>
              </a:pP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	</a:t>
              </a:r>
              <a:r>
                <a:rPr lang="en-US" sz="1600" dirty="0" smtClean="0">
                  <a:solidFill>
                    <a:srgbClr val="3366FF"/>
                  </a:solidFill>
                  <a:latin typeface="Verdana" charset="0"/>
                </a:rPr>
                <a:t>screens </a:t>
              </a: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over 800 international </a:t>
              </a:r>
              <a:r>
                <a:rPr lang="en-US" sz="1600" dirty="0" smtClean="0">
                  <a:solidFill>
                    <a:srgbClr val="3366FF"/>
                  </a:solidFill>
                  <a:latin typeface="Verdana" charset="0"/>
                </a:rPr>
                <a:t>journals</a:t>
              </a:r>
            </a:p>
            <a:p>
              <a:pPr lvl="0">
                <a:lnSpc>
                  <a:spcPct val="120000"/>
                </a:lnSpc>
              </a:pP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	</a:t>
              </a:r>
              <a:r>
                <a:rPr lang="en-US" sz="1600" dirty="0" smtClean="0">
                  <a:solidFill>
                    <a:srgbClr val="3366FF"/>
                  </a:solidFill>
                  <a:latin typeface="Verdana" charset="0"/>
                </a:rPr>
                <a:t>structured abstracts created by the </a:t>
              </a: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Cochrane Collaboration </a:t>
              </a:r>
              <a:r>
                <a:rPr lang="en-US" sz="1600" dirty="0" smtClean="0">
                  <a:solidFill>
                    <a:srgbClr val="3366FF"/>
                  </a:solidFill>
                  <a:latin typeface="Verdana" charset="0"/>
                </a:rPr>
                <a:t>Groups</a:t>
              </a:r>
            </a:p>
            <a:p>
              <a:pPr lvl="0">
                <a:lnSpc>
                  <a:spcPct val="120000"/>
                </a:lnSpc>
              </a:pP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	</a:t>
              </a:r>
              <a:r>
                <a:rPr lang="en-US" sz="1600" dirty="0" smtClean="0">
                  <a:solidFill>
                    <a:srgbClr val="3366FF"/>
                  </a:solidFill>
                  <a:latin typeface="Verdana" charset="0"/>
                </a:rPr>
                <a:t>contains appraised and synthesized evidence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9413" y="990600"/>
            <a:ext cx="8382000" cy="1828800"/>
            <a:chOff x="380999" y="3810000"/>
            <a:chExt cx="8382000" cy="1828800"/>
          </a:xfrm>
        </p:grpSpPr>
        <p:sp>
          <p:nvSpPr>
            <p:cNvPr id="13" name="Rectangle 12"/>
            <p:cNvSpPr/>
            <p:nvPr/>
          </p:nvSpPr>
          <p:spPr>
            <a:xfrm>
              <a:off x="380999" y="3810000"/>
              <a:ext cx="6400800" cy="461665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i="1" dirty="0" smtClean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Cochrane Central Register of Controlled Trials</a:t>
              </a:r>
              <a:endParaRPr lang="en-US" dirty="0">
                <a:solidFill>
                  <a:srgbClr val="000000"/>
                </a:solidFill>
                <a:latin typeface="Helvetica Neue" charset="0"/>
                <a:cs typeface="Helvetica Neue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80999" y="4267200"/>
              <a:ext cx="8382000" cy="1371600"/>
            </a:xfrm>
            <a:prstGeom prst="rect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Verdana" charset="0"/>
                </a:rPr>
                <a:t>	</a:t>
              </a:r>
              <a:r>
                <a:rPr lang="en-US" sz="1700" dirty="0" smtClean="0">
                  <a:solidFill>
                    <a:srgbClr val="3366FF"/>
                  </a:solidFill>
                  <a:latin typeface="Verdana" charset="0"/>
                </a:rPr>
                <a:t>3/5</a:t>
              </a:r>
              <a:r>
                <a:rPr lang="en-US" sz="1700" baseline="30000" dirty="0" smtClean="0">
                  <a:solidFill>
                    <a:srgbClr val="3366FF"/>
                  </a:solidFill>
                  <a:latin typeface="Verdana" charset="0"/>
                </a:rPr>
                <a:t>th</a:t>
              </a:r>
              <a:r>
                <a:rPr lang="en-US" sz="1700" dirty="0" smtClean="0">
                  <a:solidFill>
                    <a:srgbClr val="3366FF"/>
                  </a:solidFill>
                  <a:latin typeface="Verdana" charset="0"/>
                </a:rPr>
                <a:t>’s from PubMed</a:t>
              </a:r>
              <a:endParaRPr lang="en-US" sz="1700" dirty="0">
                <a:solidFill>
                  <a:srgbClr val="3366FF"/>
                </a:solidFill>
                <a:latin typeface="Verdana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700" dirty="0">
                  <a:solidFill>
                    <a:srgbClr val="3366FF"/>
                  </a:solidFill>
                  <a:latin typeface="Verdana" charset="0"/>
                </a:rPr>
                <a:t>	</a:t>
              </a:r>
              <a:r>
                <a:rPr lang="en-US" sz="1700" dirty="0" smtClean="0">
                  <a:solidFill>
                    <a:srgbClr val="3366FF"/>
                  </a:solidFill>
                  <a:latin typeface="Verdana" charset="0"/>
                </a:rPr>
                <a:t>relevant records from </a:t>
              </a:r>
              <a:r>
                <a:rPr lang="en-US" sz="1700" dirty="0" err="1" smtClean="0">
                  <a:solidFill>
                    <a:srgbClr val="3366FF"/>
                  </a:solidFill>
                  <a:latin typeface="Verdana" charset="0"/>
                </a:rPr>
                <a:t>Embase</a:t>
              </a:r>
              <a:endParaRPr lang="en-US" sz="1700" dirty="0" smtClean="0">
                <a:solidFill>
                  <a:srgbClr val="3366FF"/>
                </a:solidFill>
                <a:latin typeface="Verdana" charset="0"/>
              </a:endParaRPr>
            </a:p>
            <a:p>
              <a:pPr lvl="0">
                <a:lnSpc>
                  <a:spcPct val="120000"/>
                </a:lnSpc>
              </a:pPr>
              <a:r>
                <a:rPr lang="en-US" sz="1700" dirty="0" smtClean="0">
                  <a:solidFill>
                    <a:srgbClr val="3366FF"/>
                  </a:solidFill>
                  <a:latin typeface="Verdana" charset="0"/>
                </a:rPr>
                <a:t>	other published and unpublished sources</a:t>
              </a:r>
            </a:p>
            <a:p>
              <a:pPr lvl="0">
                <a:lnSpc>
                  <a:spcPct val="120000"/>
                </a:lnSpc>
              </a:pPr>
              <a:r>
                <a:rPr lang="en-US" sz="1700" dirty="0">
                  <a:solidFill>
                    <a:srgbClr val="3366FF"/>
                  </a:solidFill>
                  <a:latin typeface="Verdana" charset="0"/>
                </a:rPr>
                <a:t>	</a:t>
              </a:r>
              <a:r>
                <a:rPr lang="en-US" sz="1700" dirty="0" smtClean="0">
                  <a:solidFill>
                    <a:srgbClr val="3366FF"/>
                  </a:solidFill>
                  <a:latin typeface="Verdana" charset="0"/>
                </a:rPr>
                <a:t>conference proceedings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537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3" y="385749"/>
            <a:ext cx="7550277" cy="54799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31797" y="3607690"/>
            <a:ext cx="3854757" cy="2754146"/>
            <a:chOff x="1781074" y="3607690"/>
            <a:chExt cx="3854757" cy="2754146"/>
          </a:xfrm>
        </p:grpSpPr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1781074" y="3607690"/>
              <a:ext cx="1219200" cy="609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cmpd="sng">
              <a:solidFill>
                <a:srgbClr val="004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u="sng" dirty="0" smtClean="0">
                  <a:solidFill>
                    <a:srgbClr val="004080"/>
                  </a:solidFill>
                  <a:latin typeface="Calibri"/>
                  <a:cs typeface="Calibri"/>
                </a:rPr>
                <a:t>Change</a:t>
              </a:r>
              <a:endParaRPr lang="en-US" sz="2000" u="sng" dirty="0">
                <a:solidFill>
                  <a:srgbClr val="004080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" name="Group 25"/>
            <p:cNvGrpSpPr>
              <a:grpSpLocks/>
            </p:cNvGrpSpPr>
            <p:nvPr/>
          </p:nvGrpSpPr>
          <p:grpSpPr bwMode="auto">
            <a:xfrm>
              <a:off x="2895600" y="5066436"/>
              <a:ext cx="2740231" cy="1295400"/>
              <a:chOff x="5257800" y="457200"/>
              <a:chExt cx="3429000" cy="1295400"/>
            </a:xfrm>
          </p:grpSpPr>
          <p:sp>
            <p:nvSpPr>
              <p:cNvPr id="16" name="AutoShape 23"/>
              <p:cNvSpPr>
                <a:spLocks noChangeArrowheads="1"/>
              </p:cNvSpPr>
              <p:nvPr/>
            </p:nvSpPr>
            <p:spPr bwMode="auto">
              <a:xfrm>
                <a:off x="5257800" y="457200"/>
                <a:ext cx="3429000" cy="12954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>
                <a:solidFill>
                  <a:srgbClr val="2E78C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utoShape 24"/>
              <p:cNvSpPr>
                <a:spLocks noChangeArrowheads="1"/>
              </p:cNvSpPr>
              <p:nvPr/>
            </p:nvSpPr>
            <p:spPr bwMode="auto">
              <a:xfrm>
                <a:off x="5410200" y="609600"/>
                <a:ext cx="3124200" cy="990600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BBE69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WordArt 25"/>
              <p:cNvSpPr>
                <a:spLocks noChangeArrowheads="1" noChangeShapeType="1" noTextEdit="1"/>
              </p:cNvSpPr>
              <p:nvPr/>
            </p:nvSpPr>
            <p:spPr bwMode="auto">
              <a:xfrm>
                <a:off x="5715000" y="838200"/>
                <a:ext cx="2514601" cy="5334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200" b="1" kern="10" dirty="0">
                    <a:ln w="12700">
                      <a:solidFill>
                        <a:srgbClr val="00557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DCEEC9"/>
                        </a:gs>
                        <a:gs pos="100000">
                          <a:srgbClr val="63C8FB"/>
                        </a:gs>
                      </a:gsLst>
                      <a:lin ang="5400000" scaled="1"/>
                    </a:gradFill>
                    <a:effectLst>
                      <a:outerShdw blurRad="63500" dist="38099" dir="2700000" algn="ctr" rotWithShape="0">
                        <a:srgbClr val="C0C0C0">
                          <a:alpha val="74997"/>
                        </a:srgbClr>
                      </a:outerShdw>
                    </a:effectLst>
                    <a:latin typeface="Times"/>
                    <a:ea typeface="Times"/>
                    <a:cs typeface="Times"/>
                  </a:rPr>
                  <a:t>Click </a:t>
                </a:r>
              </a:p>
            </p:txBody>
          </p:sp>
        </p:grpSp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 rot="2476166">
              <a:off x="2480056" y="4522447"/>
              <a:ext cx="1726469" cy="285750"/>
            </a:xfrm>
            <a:prstGeom prst="leftArrow">
              <a:avLst>
                <a:gd name="adj1" fmla="val 58019"/>
                <a:gd name="adj2" fmla="val 98739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6183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9" name="Picture 8" descr="Screen Shot 2015-07-24 at 8.59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73" y="1143000"/>
            <a:ext cx="7421880" cy="53949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343400" y="5562600"/>
            <a:ext cx="4114800" cy="1066800"/>
            <a:chOff x="4267200" y="5334000"/>
            <a:chExt cx="3962400" cy="1066800"/>
          </a:xfrm>
        </p:grpSpPr>
        <p:sp>
          <p:nvSpPr>
            <p:cNvPr id="18" name="Rounded Rectangular Callout 17"/>
            <p:cNvSpPr/>
            <p:nvPr/>
          </p:nvSpPr>
          <p:spPr bwMode="auto">
            <a:xfrm>
              <a:off x="4267200" y="5334000"/>
              <a:ext cx="3962400" cy="1066800"/>
            </a:xfrm>
            <a:prstGeom prst="wedgeRoundRectCallout">
              <a:avLst>
                <a:gd name="adj1" fmla="val -63312"/>
                <a:gd name="adj2" fmla="val -3133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rPr>
                <a:t>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421187" y="5562600"/>
              <a:ext cx="3579813" cy="609600"/>
              <a:chOff x="4421187" y="5562600"/>
              <a:chExt cx="3579813" cy="609600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5564186" y="5562600"/>
                <a:ext cx="2436814" cy="609600"/>
              </a:xfrm>
              <a:prstGeom prst="rect">
                <a:avLst/>
              </a:prstGeom>
              <a:solidFill>
                <a:srgbClr val="0D6BB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/>
                    <a:cs typeface="Calibri"/>
                  </a:rPr>
                  <a:t>Run Search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4421187" y="5638800"/>
                <a:ext cx="10668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Click</a:t>
                </a:r>
                <a:endPara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036064" y="4191000"/>
            <a:ext cx="3678936" cy="304800"/>
            <a:chOff x="2036064" y="4191000"/>
            <a:chExt cx="3678936" cy="30480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133600" y="4267200"/>
              <a:ext cx="3581400" cy="228600"/>
            </a:xfrm>
            <a:prstGeom prst="rect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2036064" y="4191000"/>
              <a:ext cx="249936" cy="2499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100" dirty="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1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036064" y="4474464"/>
            <a:ext cx="3678936" cy="249936"/>
            <a:chOff x="2036064" y="4474464"/>
            <a:chExt cx="3678936" cy="249936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133600" y="4495800"/>
              <a:ext cx="3581400" cy="152400"/>
            </a:xfrm>
            <a:prstGeom prst="rect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2036064" y="4474464"/>
              <a:ext cx="249936" cy="2499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100" dirty="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1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74713" y="228600"/>
            <a:ext cx="7391400" cy="1905000"/>
            <a:chOff x="874713" y="228600"/>
            <a:chExt cx="7391400" cy="1905000"/>
          </a:xfrm>
        </p:grpSpPr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874713" y="228600"/>
              <a:ext cx="7391400" cy="1905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B9DF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endParaRPr lang="en-US" sz="2200" dirty="0" smtClean="0">
                <a:solidFill>
                  <a:srgbClr val="000000"/>
                </a:solidFill>
                <a:latin typeface="Verdana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2200" dirty="0" smtClean="0">
                  <a:solidFill>
                    <a:srgbClr val="000000"/>
                  </a:solidFill>
                  <a:latin typeface="Verdana" charset="0"/>
                </a:rPr>
                <a:t>Select</a:t>
              </a:r>
            </a:p>
            <a:p>
              <a:pPr algn="ctr">
                <a:lnSpc>
                  <a:spcPct val="110000"/>
                </a:lnSpc>
              </a:pPr>
              <a:r>
                <a:rPr lang="en-US" sz="2200" dirty="0" smtClean="0">
                  <a:solidFill>
                    <a:srgbClr val="000000"/>
                  </a:solidFill>
                  <a:latin typeface="Verdana" charset="0"/>
                </a:rPr>
                <a:t>Cochrane Central Register of Controlled Trials</a:t>
              </a:r>
            </a:p>
            <a:p>
              <a:pPr algn="ctr">
                <a:lnSpc>
                  <a:spcPct val="110000"/>
                </a:lnSpc>
              </a:pPr>
              <a:r>
                <a:rPr lang="en-US" sz="2200" dirty="0" smtClean="0">
                  <a:solidFill>
                    <a:srgbClr val="000000"/>
                  </a:solidFill>
                  <a:latin typeface="Verdana" charset="0"/>
                </a:rPr>
                <a:t>and</a:t>
              </a:r>
            </a:p>
            <a:p>
              <a:pPr algn="ctr">
                <a:lnSpc>
                  <a:spcPct val="11000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Verdana" charset="0"/>
                </a:rPr>
                <a:t>Cochrane Database of Systematic Reviews</a:t>
              </a:r>
            </a:p>
            <a:p>
              <a:pPr algn="ctr">
                <a:lnSpc>
                  <a:spcPct val="120000"/>
                </a:lnSpc>
              </a:pPr>
              <a:endParaRPr lang="en-US" sz="22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950912" y="304800"/>
              <a:ext cx="7239001" cy="1745344"/>
            </a:xfrm>
            <a:prstGeom prst="rect">
              <a:avLst/>
            </a:prstGeom>
            <a:noFill/>
            <a:ln w="38100">
              <a:solidFill>
                <a:srgbClr val="AAD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2986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587"/>
          <a:stretch/>
        </p:blipFill>
        <p:spPr>
          <a:xfrm>
            <a:off x="414528" y="579120"/>
            <a:ext cx="8314944" cy="3383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43200" y="2514600"/>
            <a:ext cx="3657600" cy="2895600"/>
            <a:chOff x="4267200" y="2895600"/>
            <a:chExt cx="3657600" cy="2895600"/>
          </a:xfrm>
        </p:grpSpPr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5486400" y="2895600"/>
              <a:ext cx="838200" cy="457200"/>
            </a:xfrm>
            <a:prstGeom prst="ellipse">
              <a:avLst/>
            </a:prstGeom>
            <a:noFill/>
            <a:ln w="76200">
              <a:solidFill>
                <a:srgbClr val="4DC6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4267200" y="4191000"/>
              <a:ext cx="3657600" cy="1600200"/>
              <a:chOff x="4800600" y="3810000"/>
              <a:chExt cx="3657600" cy="1600200"/>
            </a:xfrm>
          </p:grpSpPr>
          <p:sp>
            <p:nvSpPr>
              <p:cNvPr id="18" name="Rectangle 11"/>
              <p:cNvSpPr>
                <a:spLocks noChangeArrowheads="1"/>
              </p:cNvSpPr>
              <p:nvPr/>
            </p:nvSpPr>
            <p:spPr bwMode="auto">
              <a:xfrm>
                <a:off x="4800600" y="3810000"/>
                <a:ext cx="3657600" cy="16002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Scroll screen to</a:t>
                </a:r>
                <a:endParaRPr lang="en-US" dirty="0">
                  <a:solidFill>
                    <a:srgbClr val="000000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view results</a:t>
                </a:r>
                <a:endParaRPr lang="en-US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4953000" y="3943350"/>
                <a:ext cx="3352800" cy="1343223"/>
              </a:xfrm>
              <a:prstGeom prst="rect">
                <a:avLst/>
              </a:prstGeom>
              <a:noFill/>
              <a:ln w="38100">
                <a:solidFill>
                  <a:srgbClr val="5CB42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5730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" y="274384"/>
            <a:ext cx="6415024" cy="62870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97383" y="430119"/>
            <a:ext cx="3866645" cy="991058"/>
            <a:chOff x="4997383" y="430119"/>
            <a:chExt cx="3866645" cy="991058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997383" y="430119"/>
              <a:ext cx="3866645" cy="991058"/>
            </a:xfrm>
            <a:prstGeom prst="wedgeRoundRectCallout">
              <a:avLst>
                <a:gd name="adj1" fmla="val -63928"/>
                <a:gd name="adj2" fmla="val 5143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147346" y="593706"/>
              <a:ext cx="3570318" cy="6737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Course Materials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15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7" y="299720"/>
            <a:ext cx="7299325" cy="62585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800600" y="228600"/>
            <a:ext cx="3810000" cy="762000"/>
            <a:chOff x="4876800" y="228600"/>
            <a:chExt cx="3810000" cy="7620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4876800" y="228600"/>
              <a:ext cx="3810000" cy="762000"/>
            </a:xfrm>
            <a:prstGeom prst="wedgeRoundRectCallout">
              <a:avLst>
                <a:gd name="adj1" fmla="val -45901"/>
                <a:gd name="adj2" fmla="val 88626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rPr>
                <a:t>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029200" y="381000"/>
              <a:ext cx="3505199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7000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Calibri"/>
                  <a:cs typeface="Calibri"/>
                </a:rPr>
                <a:t>Results from CCRCT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2438400" y="914400"/>
            <a:ext cx="304800" cy="304800"/>
          </a:xfrm>
          <a:prstGeom prst="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627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7" y="299720"/>
            <a:ext cx="7299325" cy="62585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33800" y="609600"/>
            <a:ext cx="4419600" cy="1524000"/>
            <a:chOff x="3352800" y="609600"/>
            <a:chExt cx="4419600" cy="1524000"/>
          </a:xfrm>
        </p:grpSpPr>
        <p:grpSp>
          <p:nvGrpSpPr>
            <p:cNvPr id="9" name="Group 8"/>
            <p:cNvGrpSpPr/>
            <p:nvPr/>
          </p:nvGrpSpPr>
          <p:grpSpPr>
            <a:xfrm>
              <a:off x="3352800" y="1447800"/>
              <a:ext cx="4419600" cy="685800"/>
              <a:chOff x="3200400" y="2247900"/>
              <a:chExt cx="4419600" cy="685800"/>
            </a:xfrm>
          </p:grpSpPr>
          <p:sp>
            <p:nvSpPr>
              <p:cNvPr id="15" name="Rounded Rectangular Callout 14"/>
              <p:cNvSpPr/>
              <p:nvPr/>
            </p:nvSpPr>
            <p:spPr bwMode="auto">
              <a:xfrm>
                <a:off x="3200400" y="2247900"/>
                <a:ext cx="4419600" cy="685800"/>
              </a:xfrm>
              <a:prstGeom prst="wedgeRoundRectCallout">
                <a:avLst>
                  <a:gd name="adj1" fmla="val 5326"/>
                  <a:gd name="adj2" fmla="val -116537"/>
                  <a:gd name="adj3" fmla="val 16667"/>
                </a:avLst>
              </a:prstGeom>
              <a:solidFill>
                <a:srgbClr val="FFFFFF"/>
              </a:solidFill>
              <a:ln w="3810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106" charset="0"/>
                  </a:rPr>
                  <a:t> 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313113" y="2362200"/>
                <a:ext cx="4190999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Enter 2111 and click GO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5181600" y="609600"/>
              <a:ext cx="762000" cy="304800"/>
            </a:xfrm>
            <a:prstGeom prst="rect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292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3"/>
          <a:stretch/>
        </p:blipFill>
        <p:spPr>
          <a:xfrm>
            <a:off x="457200" y="838200"/>
            <a:ext cx="5863590" cy="56692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34000" y="228600"/>
            <a:ext cx="3538537" cy="762000"/>
            <a:chOff x="4538663" y="990600"/>
            <a:chExt cx="3538537" cy="7620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4538663" y="990600"/>
              <a:ext cx="3538537" cy="762000"/>
            </a:xfrm>
            <a:prstGeom prst="wedgeRoundRectCallout">
              <a:avLst>
                <a:gd name="adj1" fmla="val -48796"/>
                <a:gd name="adj2" fmla="val 145161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rPr>
                <a:t>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648200" y="1143000"/>
              <a:ext cx="3309937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70000"/>
                </a:lnSpc>
              </a:pPr>
              <a:r>
                <a:rPr lang="en-US" sz="3200" dirty="0" smtClean="0">
                  <a:solidFill>
                    <a:srgbClr val="000000"/>
                  </a:solidFill>
                  <a:latin typeface="Calibri"/>
                  <a:cs typeface="Calibri"/>
                </a:rPr>
                <a:t>Results from CDSR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1752600" y="1905000"/>
            <a:ext cx="381000" cy="304800"/>
          </a:xfrm>
          <a:prstGeom prst="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2271444"/>
            <a:ext cx="3386137" cy="471755"/>
          </a:xfrm>
          <a:prstGeom prst="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0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3"/>
          <a:stretch/>
        </p:blipFill>
        <p:spPr>
          <a:xfrm>
            <a:off x="1379601" y="457200"/>
            <a:ext cx="6384798" cy="617334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46210" y="1676400"/>
            <a:ext cx="1905000" cy="685800"/>
            <a:chOff x="4538663" y="1219200"/>
            <a:chExt cx="3538537" cy="762000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4538663" y="1219200"/>
              <a:ext cx="3538537" cy="762000"/>
            </a:xfrm>
            <a:prstGeom prst="wedgeRoundRectCallout">
              <a:avLst>
                <a:gd name="adj1" fmla="val -27988"/>
                <a:gd name="adj2" fmla="val -119795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rPr>
                <a:t>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648200" y="1371600"/>
              <a:ext cx="3309937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Calibri"/>
                  <a:cs typeface="Calibri"/>
                </a:rPr>
                <a:t>Click Search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668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endParaRPr lang="en-US" sz="5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extile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6" y="303784"/>
            <a:ext cx="8379968" cy="62504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33400" y="533400"/>
            <a:ext cx="3200400" cy="1295400"/>
            <a:chOff x="533400" y="533400"/>
            <a:chExt cx="3200400" cy="1295400"/>
          </a:xfrm>
        </p:grpSpPr>
        <p:grpSp>
          <p:nvGrpSpPr>
            <p:cNvPr id="4" name="Group 3"/>
            <p:cNvGrpSpPr/>
            <p:nvPr/>
          </p:nvGrpSpPr>
          <p:grpSpPr>
            <a:xfrm>
              <a:off x="1219200" y="533400"/>
              <a:ext cx="2514600" cy="1219200"/>
              <a:chOff x="1219200" y="533400"/>
              <a:chExt cx="2514600" cy="1219200"/>
            </a:xfrm>
          </p:grpSpPr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1219200" y="533400"/>
                <a:ext cx="2514600" cy="1219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5E4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  Click box 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  <a:latin typeface="Verdana" charset="0"/>
                  </a:rPr>
                  <a:t>  to select all</a:t>
                </a:r>
                <a:endParaRPr lang="en-US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2" name="Rectangle 13"/>
              <p:cNvSpPr>
                <a:spLocks noChangeArrowheads="1"/>
              </p:cNvSpPr>
              <p:nvPr/>
            </p:nvSpPr>
            <p:spPr bwMode="auto">
              <a:xfrm>
                <a:off x="1371600" y="685800"/>
                <a:ext cx="2209800" cy="914400"/>
              </a:xfrm>
              <a:prstGeom prst="rect">
                <a:avLst/>
              </a:prstGeom>
              <a:noFill/>
              <a:ln w="38100">
                <a:solidFill>
                  <a:srgbClr val="91CB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533400" y="1447800"/>
              <a:ext cx="533400" cy="3810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800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 ✔</a:t>
              </a:r>
              <a:endParaRPr lang="en-US" sz="1800" dirty="0">
                <a:latin typeface="Verdana" charset="0"/>
                <a:cs typeface="Verdana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200" y="2325116"/>
            <a:ext cx="6553200" cy="1295400"/>
            <a:chOff x="2362200" y="1905000"/>
            <a:chExt cx="6553200" cy="1295400"/>
          </a:xfrm>
        </p:grpSpPr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2362200" y="2133600"/>
              <a:ext cx="2133600" cy="7620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smtClean="0">
                  <a:latin typeface="Calibri"/>
                  <a:cs typeface="Calibri"/>
                </a:rPr>
                <a:t>Remove</a:t>
              </a:r>
              <a:endParaRPr lang="en-US" sz="2000" dirty="0">
                <a:latin typeface="Calibri"/>
                <a:cs typeface="Calibri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419600" y="1905000"/>
              <a:ext cx="4495800" cy="1295400"/>
              <a:chOff x="2514600" y="2819400"/>
              <a:chExt cx="4495800" cy="1295400"/>
            </a:xfrm>
          </p:grpSpPr>
          <p:grpSp>
            <p:nvGrpSpPr>
              <p:cNvPr id="16" name="Group 25"/>
              <p:cNvGrpSpPr>
                <a:grpSpLocks/>
              </p:cNvGrpSpPr>
              <p:nvPr/>
            </p:nvGrpSpPr>
            <p:grpSpPr bwMode="auto">
              <a:xfrm>
                <a:off x="4270169" y="2819400"/>
                <a:ext cx="2740231" cy="1295400"/>
                <a:chOff x="5257800" y="457200"/>
                <a:chExt cx="3429000" cy="1295400"/>
              </a:xfrm>
            </p:grpSpPr>
            <p:sp>
              <p:nvSpPr>
                <p:cNvPr id="18" name="AutoShape 23"/>
                <p:cNvSpPr>
                  <a:spLocks noChangeArrowheads="1"/>
                </p:cNvSpPr>
                <p:nvPr/>
              </p:nvSpPr>
              <p:spPr bwMode="auto">
                <a:xfrm>
                  <a:off x="5257800" y="457200"/>
                  <a:ext cx="3429000" cy="1295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76200">
                  <a:solidFill>
                    <a:srgbClr val="2E78C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AutoShape 24"/>
                <p:cNvSpPr>
                  <a:spLocks noChangeArrowheads="1"/>
                </p:cNvSpPr>
                <p:nvPr/>
              </p:nvSpPr>
              <p:spPr bwMode="auto">
                <a:xfrm>
                  <a:off x="5410200" y="609600"/>
                  <a:ext cx="3124200" cy="990600"/>
                </a:xfrm>
                <a:prstGeom prst="roundRect">
                  <a:avLst>
                    <a:gd name="adj" fmla="val 16667"/>
                  </a:avLst>
                </a:prstGeom>
                <a:noFill/>
                <a:ln w="38100">
                  <a:solidFill>
                    <a:srgbClr val="BBE69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WordArt 2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15000" y="838200"/>
                  <a:ext cx="2514601" cy="53340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200" b="1" kern="10" dirty="0">
                      <a:ln w="12700">
                        <a:solidFill>
                          <a:srgbClr val="00557F"/>
                        </a:solidFill>
                        <a:round/>
                        <a:headEnd/>
                        <a:tailEnd/>
                      </a:ln>
                      <a:gradFill rotWithShape="1">
                        <a:gsLst>
                          <a:gs pos="0">
                            <a:srgbClr val="DCEEC9"/>
                          </a:gs>
                          <a:gs pos="100000">
                            <a:srgbClr val="63C8FB"/>
                          </a:gs>
                        </a:gsLst>
                        <a:lin ang="5400000" scaled="1"/>
                      </a:gradFill>
                      <a:effectLst>
                        <a:outerShdw blurRad="63500" dist="38099" dir="2700000" algn="ctr" rotWithShape="0">
                          <a:srgbClr val="C0C0C0">
                            <a:alpha val="74997"/>
                          </a:srgbClr>
                        </a:outerShdw>
                      </a:effectLst>
                      <a:latin typeface="Times"/>
                      <a:ea typeface="Times"/>
                      <a:cs typeface="Times"/>
                    </a:rPr>
                    <a:t>Click </a:t>
                  </a:r>
                </a:p>
              </p:txBody>
            </p:sp>
          </p:grpSp>
          <p:sp>
            <p:nvSpPr>
              <p:cNvPr id="17" name="AutoShape 16"/>
              <p:cNvSpPr>
                <a:spLocks noChangeArrowheads="1"/>
              </p:cNvSpPr>
              <p:nvPr/>
            </p:nvSpPr>
            <p:spPr bwMode="auto">
              <a:xfrm>
                <a:off x="2514600" y="3352800"/>
                <a:ext cx="1958975" cy="285750"/>
              </a:xfrm>
              <a:prstGeom prst="leftArrow">
                <a:avLst>
                  <a:gd name="adj1" fmla="val 58019"/>
                  <a:gd name="adj2" fmla="val 98739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rgbClr val="33CCFF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2144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8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20162" name="Rectangle 4"/>
          <p:cNvSpPr>
            <a:spLocks noChangeArrowheads="1"/>
          </p:cNvSpPr>
          <p:nvPr/>
        </p:nvSpPr>
        <p:spPr bwMode="auto">
          <a:xfrm>
            <a:off x="228600" y="2921000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4. Appraise the evidence</a:t>
            </a:r>
            <a:endParaRPr lang="en-US" sz="60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744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3234" name="Title 1"/>
          <p:cNvSpPr txBox="1">
            <a:spLocks/>
          </p:cNvSpPr>
          <p:nvPr/>
        </p:nvSpPr>
        <p:spPr bwMode="auto">
          <a:xfrm>
            <a:off x="160338" y="207963"/>
            <a:ext cx="8831262" cy="7842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4000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What is Critical Appraisal?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338" y="1252538"/>
            <a:ext cx="8831262" cy="5268912"/>
            <a:chOff x="160338" y="1252538"/>
            <a:chExt cx="8831262" cy="5268912"/>
          </a:xfrm>
        </p:grpSpPr>
        <p:grpSp>
          <p:nvGrpSpPr>
            <p:cNvPr id="223236" name="Group 5"/>
            <p:cNvGrpSpPr>
              <a:grpSpLocks/>
            </p:cNvGrpSpPr>
            <p:nvPr/>
          </p:nvGrpSpPr>
          <p:grpSpPr bwMode="auto">
            <a:xfrm>
              <a:off x="160338" y="1252538"/>
              <a:ext cx="8831262" cy="2202458"/>
              <a:chOff x="161128" y="1252168"/>
              <a:chExt cx="8831071" cy="2202319"/>
            </a:xfrm>
          </p:grpSpPr>
          <p:sp>
            <p:nvSpPr>
              <p:cNvPr id="223238" name="Rectangle 2"/>
              <p:cNvSpPr>
                <a:spLocks noChangeArrowheads="1"/>
              </p:cNvSpPr>
              <p:nvPr/>
            </p:nvSpPr>
            <p:spPr bwMode="auto">
              <a:xfrm>
                <a:off x="161128" y="1252168"/>
                <a:ext cx="8831071" cy="1751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“The process of assessing and interpreting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evidence by systematically considering its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validity, results, and relevance.”</a:t>
                </a:r>
              </a:p>
            </p:txBody>
          </p:sp>
          <p:sp>
            <p:nvSpPr>
              <p:cNvPr id="223239" name="Rectangle 4"/>
              <p:cNvSpPr>
                <a:spLocks noChangeArrowheads="1"/>
              </p:cNvSpPr>
              <p:nvPr/>
            </p:nvSpPr>
            <p:spPr bwMode="auto">
              <a:xfrm>
                <a:off x="2139272" y="3048248"/>
                <a:ext cx="4862282" cy="40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800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The Cochrane Collaboration Glossary	http://</a:t>
                </a:r>
                <a:r>
                  <a:rPr lang="en-US" sz="800" dirty="0" err="1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www.cochrane.org</a:t>
                </a:r>
                <a:r>
                  <a:rPr lang="en-US" sz="800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/glossary/</a:t>
                </a:r>
                <a:r>
                  <a:rPr lang="en-US" sz="800" dirty="0">
                    <a:latin typeface="Verdana" charset="0"/>
                    <a:cs typeface="Verdana" charset="0"/>
                  </a:rPr>
                  <a:t>5#letterc</a:t>
                </a:r>
              </a:p>
            </p:txBody>
          </p:sp>
        </p:grpSp>
        <p:pic>
          <p:nvPicPr>
            <p:cNvPr id="223237" name="Picture 3" descr="JournalClubGrou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13" y="3619571"/>
              <a:ext cx="3869012" cy="290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775" y="104775"/>
            <a:ext cx="8928100" cy="6615113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24259" name="Group 2"/>
          <p:cNvGrpSpPr>
            <a:grpSpLocks/>
          </p:cNvGrpSpPr>
          <p:nvPr/>
        </p:nvGrpSpPr>
        <p:grpSpPr bwMode="auto">
          <a:xfrm>
            <a:off x="273050" y="534988"/>
            <a:ext cx="8615363" cy="1725612"/>
            <a:chOff x="272940" y="274829"/>
            <a:chExt cx="8615594" cy="1725958"/>
          </a:xfrm>
        </p:grpSpPr>
        <p:sp>
          <p:nvSpPr>
            <p:cNvPr id="10" name="Rectangle 9"/>
            <p:cNvSpPr/>
            <p:nvPr/>
          </p:nvSpPr>
          <p:spPr>
            <a:xfrm>
              <a:off x="368193" y="274829"/>
              <a:ext cx="8429851" cy="11225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600" i="1" dirty="0">
                  <a:solidFill>
                    <a:schemeClr val="bg1"/>
                  </a:solidFill>
                  <a:latin typeface="Verdana"/>
                  <a:cs typeface="Verdana"/>
                </a:rPr>
                <a:t>“Critical appraisal is the first step in transferring research knowledge into practice.”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2940" y="1413294"/>
              <a:ext cx="8615594" cy="5874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Das, K.,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Malick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S., &amp; Khan, K. (2008). Tips for teaching evidence-based medicine in a clinical setting: lessons from adult learning theory. part one.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Journal of the Royal Society of Medicine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101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(10), 493-500.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doi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: 10.1258/jrsm.2008.080712 web address: http://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www.ncbi.nlm.nih.gov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pmc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/articles/PMC2586873/?tool=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pubmed</a:t>
              </a:r>
              <a:endParaRPr lang="en-US" sz="800" dirty="0">
                <a:solidFill>
                  <a:schemeClr val="bg1"/>
                </a:solidFill>
                <a:latin typeface="Verdana"/>
                <a:ea typeface="ＭＳ 明朝"/>
                <a:cs typeface="Verdana"/>
              </a:endParaRPr>
            </a:p>
          </p:txBody>
        </p:sp>
      </p:grpSp>
      <p:pic>
        <p:nvPicPr>
          <p:cNvPr id="3" name="Picture 2" descr="trans_diagram-r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63" y="2667000"/>
            <a:ext cx="4889500" cy="352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5282" name="Title 1"/>
          <p:cNvSpPr txBox="1">
            <a:spLocks/>
          </p:cNvSpPr>
          <p:nvPr/>
        </p:nvSpPr>
        <p:spPr bwMode="auto">
          <a:xfrm>
            <a:off x="196850" y="192088"/>
            <a:ext cx="8709025" cy="7016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FFFF"/>
                </a:solidFill>
                <a:latin typeface="Verdana" charset="0"/>
                <a:cs typeface="Verdana" charset="0"/>
              </a:rPr>
              <a:t>Purpose of Critical Appraisal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1775" y="893763"/>
            <a:ext cx="8674100" cy="1830387"/>
            <a:chOff x="232035" y="894398"/>
            <a:chExt cx="8674013" cy="1830531"/>
          </a:xfrm>
        </p:grpSpPr>
        <p:sp>
          <p:nvSpPr>
            <p:cNvPr id="225287" name="Content Placeholder 2"/>
            <p:cNvSpPr txBox="1">
              <a:spLocks/>
            </p:cNvSpPr>
            <p:nvPr/>
          </p:nvSpPr>
          <p:spPr bwMode="auto">
            <a:xfrm>
              <a:off x="290454" y="894398"/>
              <a:ext cx="8615594" cy="133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000" i="1">
                  <a:solidFill>
                    <a:srgbClr val="FFFFFF"/>
                  </a:solidFill>
                  <a:latin typeface="Verdana" charset="0"/>
                  <a:cs typeface="Verdana" charset="0"/>
                </a:rPr>
                <a:t>“Randomized controlled trials and systematic reviews are the highest levels of evidence but they are not automatically of good quality and should always be appraised critically.”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2035" y="2215302"/>
              <a:ext cx="8674013" cy="50962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Das, K.,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Malick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S., &amp; Khan, K. (2008). Tips for teaching evidence-based medicine in a clinical setting: lessons from adult learning theory. part one.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Journal of the Royal Society of Medicine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101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(10), 493-500.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doi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: 10.1258/jrsm.2008.080712 web address: http://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www.ncbi.nlm.nih.gov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pmc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/articles/PMC2586873/?tool=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pubmed</a:t>
              </a:r>
              <a:endParaRPr lang="en-US" sz="800" dirty="0">
                <a:solidFill>
                  <a:schemeClr val="bg1"/>
                </a:solidFill>
                <a:latin typeface="Verdana"/>
                <a:ea typeface="ＭＳ 明朝"/>
                <a:cs typeface="Verdana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875" y="2959100"/>
            <a:ext cx="8863013" cy="3706813"/>
            <a:chOff x="143103" y="2958514"/>
            <a:chExt cx="8862130" cy="3707125"/>
          </a:xfrm>
        </p:grpSpPr>
        <p:pic>
          <p:nvPicPr>
            <p:cNvPr id="225285" name="Picture 7" descr="a02208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0296" y="2958514"/>
              <a:ext cx="4291584" cy="3042666"/>
            </a:xfrm>
            <a:prstGeom prst="rect">
              <a:avLst/>
            </a:prstGeom>
            <a:noFill/>
            <a:ln w="28575">
              <a:solidFill>
                <a:srgbClr val="CC969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43103" y="6267142"/>
              <a:ext cx="8862130" cy="3984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A Consultation of Surgeons, old negative no. 62-116 [engraving]. [Bethesda, MD., United States of America]: Images from the History of Medicine, U.S. National Library of Medicine, National Institutes of Health; accessed June 12, 2012.  The National Library of Medicine believes this item to be in the public domain.  print: 11 x 16 cm.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8354" name="Picture 7" descr="ebm toolk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06" r="2335" b="2011"/>
          <a:stretch>
            <a:fillRect/>
          </a:stretch>
        </p:blipFill>
        <p:spPr bwMode="auto">
          <a:xfrm>
            <a:off x="304800" y="304800"/>
            <a:ext cx="5229225" cy="6173788"/>
          </a:xfrm>
          <a:prstGeom prst="rect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3429000"/>
            <a:ext cx="6934200" cy="1676400"/>
            <a:chOff x="768" y="624"/>
            <a:chExt cx="4224" cy="1056"/>
          </a:xfrm>
        </p:grpSpPr>
        <p:sp>
          <p:nvSpPr>
            <p:cNvPr id="228356" name="Rectangle 6"/>
            <p:cNvSpPr>
              <a:spLocks noChangeArrowheads="1"/>
            </p:cNvSpPr>
            <p:nvPr/>
          </p:nvSpPr>
          <p:spPr bwMode="auto">
            <a:xfrm>
              <a:off x="768" y="624"/>
              <a:ext cx="4224" cy="105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600" dirty="0">
                  <a:latin typeface="Verdana" charset="0"/>
                </a:rPr>
                <a:t>http://</a:t>
              </a:r>
              <a:r>
                <a:rPr lang="en-US" sz="2600" dirty="0" err="1">
                  <a:latin typeface="Verdana" charset="0"/>
                </a:rPr>
                <a:t>www.ebm.med.ualberta.ca</a:t>
              </a:r>
              <a:r>
                <a:rPr lang="en-US" sz="2600" dirty="0">
                  <a:latin typeface="Verdana" charset="0"/>
                </a:rPr>
                <a:t>/</a:t>
              </a:r>
              <a:endParaRPr lang="en-US" sz="2600" dirty="0">
                <a:latin typeface="Textile" charset="0"/>
              </a:endParaRPr>
            </a:p>
          </p:txBody>
        </p:sp>
        <p:sp>
          <p:nvSpPr>
            <p:cNvPr id="228357" name="Rectangle 7"/>
            <p:cNvSpPr>
              <a:spLocks noChangeArrowheads="1"/>
            </p:cNvSpPr>
            <p:nvPr/>
          </p:nvSpPr>
          <p:spPr bwMode="auto">
            <a:xfrm>
              <a:off x="869" y="730"/>
              <a:ext cx="4023" cy="844"/>
            </a:xfrm>
            <a:prstGeom prst="rect">
              <a:avLst/>
            </a:prstGeom>
            <a:noFill/>
            <a:ln w="38100" cmpd="dbl">
              <a:solidFill>
                <a:srgbClr val="C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" y="274384"/>
            <a:ext cx="6415024" cy="62870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774282" y="1520327"/>
            <a:ext cx="3866645" cy="1028751"/>
            <a:chOff x="4383499" y="1248834"/>
            <a:chExt cx="3866645" cy="1282700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4383499" y="1248834"/>
              <a:ext cx="3866645" cy="1282700"/>
            </a:xfrm>
            <a:prstGeom prst="wedgeRoundRectCallout">
              <a:avLst>
                <a:gd name="adj1" fmla="val -81997"/>
                <a:gd name="adj2" fmla="val 6931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533462" y="1450445"/>
              <a:ext cx="3570318" cy="87206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Dr. Griswold’s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0402" name="Picture 7" descr="ebm toolk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06" r="2335" b="2011"/>
          <a:stretch>
            <a:fillRect/>
          </a:stretch>
        </p:blipFill>
        <p:spPr bwMode="auto">
          <a:xfrm>
            <a:off x="304800" y="304800"/>
            <a:ext cx="5229225" cy="6173788"/>
          </a:xfrm>
          <a:prstGeom prst="rect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0403" name="Picture 8" descr="Picture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1244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9" descr="Pictur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1244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Rectangle 10"/>
          <p:cNvSpPr>
            <a:spLocks noChangeArrowheads="1"/>
          </p:cNvSpPr>
          <p:nvPr/>
        </p:nvSpPr>
        <p:spPr bwMode="auto">
          <a:xfrm>
            <a:off x="4648200" y="914400"/>
            <a:ext cx="4114800" cy="40386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0FF"/>
            </a:solidFill>
            <a:round/>
            <a:headEnd/>
            <a:tailEnd/>
          </a:ln>
        </p:spPr>
        <p:txBody>
          <a:bodyPr/>
          <a:lstStyle/>
          <a:p>
            <a:endParaRPr lang="en-US" sz="1600">
              <a:latin typeface="Verdana" charset="0"/>
              <a:cs typeface="Verdana" charset="0"/>
            </a:endParaRPr>
          </a:p>
          <a:p>
            <a:r>
              <a:rPr lang="en-US" sz="1600">
                <a:latin typeface="Verdana" charset="0"/>
                <a:cs typeface="Verdana" charset="0"/>
              </a:rPr>
              <a:t>   </a:t>
            </a:r>
          </a:p>
          <a:p>
            <a:endParaRPr lang="en-US" sz="1600">
              <a:latin typeface="Verdana" charset="0"/>
              <a:cs typeface="Verdana" charset="0"/>
            </a:endParaRPr>
          </a:p>
          <a:p>
            <a:r>
              <a:rPr lang="en-US" sz="1600">
                <a:latin typeface="Verdana" charset="0"/>
                <a:cs typeface="Verdana" charset="0"/>
              </a:rPr>
              <a:t>	</a:t>
            </a:r>
          </a:p>
          <a:p>
            <a:r>
              <a:rPr lang="en-US" sz="1600">
                <a:latin typeface="Verdana" charset="0"/>
                <a:cs typeface="Verdana" charset="0"/>
              </a:rPr>
              <a:t>		</a:t>
            </a:r>
          </a:p>
          <a:p>
            <a:r>
              <a:rPr lang="en-US" sz="1600">
                <a:latin typeface="Verdana" charset="0"/>
                <a:cs typeface="Verdana" charset="0"/>
              </a:rPr>
              <a:t>			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934200" y="1219200"/>
            <a:ext cx="304800" cy="609600"/>
            <a:chOff x="6172200" y="4038600"/>
            <a:chExt cx="457200" cy="838200"/>
          </a:xfrm>
        </p:grpSpPr>
        <p:sp>
          <p:nvSpPr>
            <p:cNvPr id="12" name="Oval 11"/>
            <p:cNvSpPr/>
            <p:nvPr/>
          </p:nvSpPr>
          <p:spPr bwMode="auto">
            <a:xfrm>
              <a:off x="6172200" y="4038600"/>
              <a:ext cx="457200" cy="6090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230426" name="Shape 13"/>
            <p:cNvCxnSpPr>
              <a:cxnSpLocks noChangeShapeType="1"/>
            </p:cNvCxnSpPr>
            <p:nvPr/>
          </p:nvCxnSpPr>
          <p:spPr bwMode="auto">
            <a:xfrm rot="16200000" flipH="1">
              <a:off x="6438900" y="4686300"/>
              <a:ext cx="228600" cy="15240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B3B3B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876800" y="1219200"/>
            <a:ext cx="198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  <a:latin typeface="Verdana" charset="0"/>
                <a:cs typeface="Verdana" charset="0"/>
              </a:rPr>
              <a:t>Mouse over </a:t>
            </a:r>
            <a:endParaRPr lang="en-US">
              <a:cs typeface="Verdana" charset="0"/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28600" y="1676400"/>
            <a:ext cx="6629400" cy="381000"/>
            <a:chOff x="228600" y="1676400"/>
            <a:chExt cx="6629400" cy="381000"/>
          </a:xfrm>
        </p:grpSpPr>
        <p:sp>
          <p:nvSpPr>
            <p:cNvPr id="230423" name="Rectangle 17"/>
            <p:cNvSpPr>
              <a:spLocks noChangeArrowheads="1"/>
            </p:cNvSpPr>
            <p:nvPr/>
          </p:nvSpPr>
          <p:spPr bwMode="auto">
            <a:xfrm>
              <a:off x="5562600" y="17526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>
                  <a:solidFill>
                    <a:srgbClr val="0000FF"/>
                  </a:solidFill>
                  <a:latin typeface="Verdana" charset="0"/>
                  <a:cs typeface="Verdana" charset="0"/>
                </a:rPr>
                <a:t>Domains,</a:t>
              </a:r>
              <a:endParaRPr lang="en-US" sz="1800">
                <a:solidFill>
                  <a:srgbClr val="0000FF"/>
                </a:solidFill>
                <a:cs typeface="Verdana" charset="0"/>
              </a:endParaRPr>
            </a:p>
          </p:txBody>
        </p:sp>
        <p:sp>
          <p:nvSpPr>
            <p:cNvPr id="230424" name="Oval 21"/>
            <p:cNvSpPr>
              <a:spLocks noChangeArrowheads="1"/>
            </p:cNvSpPr>
            <p:nvPr/>
          </p:nvSpPr>
          <p:spPr bwMode="auto">
            <a:xfrm>
              <a:off x="228600" y="1676400"/>
              <a:ext cx="685800" cy="3048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24000" y="1752600"/>
            <a:ext cx="6629400" cy="1600200"/>
            <a:chOff x="1524000" y="1752600"/>
            <a:chExt cx="6629400" cy="1600200"/>
          </a:xfrm>
        </p:grpSpPr>
        <p:sp>
          <p:nvSpPr>
            <p:cNvPr id="230421" name="Rectangle 18"/>
            <p:cNvSpPr>
              <a:spLocks noChangeArrowheads="1"/>
            </p:cNvSpPr>
            <p:nvPr/>
          </p:nvSpPr>
          <p:spPr bwMode="auto">
            <a:xfrm>
              <a:off x="6096000" y="2209800"/>
              <a:ext cx="2057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dirty="0">
                  <a:solidFill>
                    <a:srgbClr val="CC0000"/>
                  </a:solidFill>
                  <a:latin typeface="Verdana" charset="0"/>
                  <a:cs typeface="Verdana" charset="0"/>
                </a:rPr>
                <a:t>Study Category,</a:t>
              </a:r>
              <a:endParaRPr lang="en-US" sz="1800" dirty="0">
                <a:solidFill>
                  <a:srgbClr val="CC0000"/>
                </a:solidFill>
                <a:cs typeface="Verdana" charset="0"/>
              </a:endParaRPr>
            </a:p>
          </p:txBody>
        </p:sp>
        <p:sp>
          <p:nvSpPr>
            <p:cNvPr id="230422" name="Rectangle 24"/>
            <p:cNvSpPr>
              <a:spLocks noChangeArrowheads="1"/>
            </p:cNvSpPr>
            <p:nvPr/>
          </p:nvSpPr>
          <p:spPr bwMode="auto">
            <a:xfrm>
              <a:off x="1524000" y="1752600"/>
              <a:ext cx="1219200" cy="1600200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819400" y="3352800"/>
            <a:ext cx="5562600" cy="381000"/>
            <a:chOff x="2819400" y="3352800"/>
            <a:chExt cx="5562600" cy="381000"/>
          </a:xfrm>
        </p:grpSpPr>
        <p:sp>
          <p:nvSpPr>
            <p:cNvPr id="230419" name="Rectangle 20"/>
            <p:cNvSpPr>
              <a:spLocks noChangeArrowheads="1"/>
            </p:cNvSpPr>
            <p:nvPr/>
          </p:nvSpPr>
          <p:spPr bwMode="auto">
            <a:xfrm>
              <a:off x="5029200" y="3352800"/>
              <a:ext cx="3352800" cy="381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1800">
                  <a:latin typeface="Verdana" charset="0"/>
                  <a:cs typeface="Verdana" charset="0"/>
                </a:rPr>
                <a:t>Look at </a:t>
              </a:r>
              <a:r>
                <a:rPr lang="en-US" sz="1800">
                  <a:solidFill>
                    <a:srgbClr val="FF6600"/>
                  </a:solidFill>
                  <a:latin typeface="Verdana" charset="0"/>
                  <a:cs typeface="Verdana" charset="0"/>
                </a:rPr>
                <a:t>Calculations.</a:t>
              </a:r>
            </a:p>
          </p:txBody>
        </p:sp>
        <p:sp>
          <p:nvSpPr>
            <p:cNvPr id="230420" name="Rectangle 27"/>
            <p:cNvSpPr>
              <a:spLocks noChangeArrowheads="1"/>
            </p:cNvSpPr>
            <p:nvPr/>
          </p:nvSpPr>
          <p:spPr bwMode="auto">
            <a:xfrm>
              <a:off x="2819400" y="3505200"/>
              <a:ext cx="990600" cy="228600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28600" y="2133600"/>
            <a:ext cx="8153400" cy="2590800"/>
            <a:chOff x="228600" y="2133600"/>
            <a:chExt cx="8153400" cy="2590800"/>
          </a:xfrm>
        </p:grpSpPr>
        <p:sp>
          <p:nvSpPr>
            <p:cNvPr id="230417" name="Rectangle 22"/>
            <p:cNvSpPr>
              <a:spLocks noChangeArrowheads="1"/>
            </p:cNvSpPr>
            <p:nvPr/>
          </p:nvSpPr>
          <p:spPr bwMode="auto">
            <a:xfrm>
              <a:off x="5029200" y="3962400"/>
              <a:ext cx="3352800" cy="762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spcAft>
                  <a:spcPts val="600"/>
                </a:spcAft>
              </a:pPr>
              <a:r>
                <a:rPr lang="en-US" sz="1800">
                  <a:latin typeface="Verdana" charset="0"/>
                  <a:cs typeface="Verdana" charset="0"/>
                </a:rPr>
                <a:t>Then look at</a:t>
              </a:r>
            </a:p>
            <a:p>
              <a:pPr algn="ctr">
                <a:spcAft>
                  <a:spcPts val="600"/>
                </a:spcAft>
              </a:pPr>
              <a:r>
                <a:rPr lang="en-US" sz="1800">
                  <a:solidFill>
                    <a:srgbClr val="800080"/>
                  </a:solidFill>
                  <a:latin typeface="Verdana" charset="0"/>
                  <a:cs typeface="Verdana" charset="0"/>
                </a:rPr>
                <a:t>Systematic Review.</a:t>
              </a:r>
            </a:p>
          </p:txBody>
        </p:sp>
        <p:sp>
          <p:nvSpPr>
            <p:cNvPr id="230418" name="Oval 28"/>
            <p:cNvSpPr>
              <a:spLocks noChangeArrowheads="1"/>
            </p:cNvSpPr>
            <p:nvPr/>
          </p:nvSpPr>
          <p:spPr bwMode="auto">
            <a:xfrm>
              <a:off x="228600" y="2133600"/>
              <a:ext cx="1219200" cy="304800"/>
            </a:xfrm>
            <a:prstGeom prst="ellips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2819400" y="2819400"/>
            <a:ext cx="5334000" cy="609600"/>
            <a:chOff x="2819400" y="2819400"/>
            <a:chExt cx="5334000" cy="609600"/>
          </a:xfrm>
        </p:grpSpPr>
        <p:sp>
          <p:nvSpPr>
            <p:cNvPr id="230413" name="Rectangle 26"/>
            <p:cNvSpPr>
              <a:spLocks noChangeArrowheads="1"/>
            </p:cNvSpPr>
            <p:nvPr/>
          </p:nvSpPr>
          <p:spPr bwMode="auto">
            <a:xfrm>
              <a:off x="2819400" y="3124200"/>
              <a:ext cx="914400" cy="304800"/>
            </a:xfrm>
            <a:prstGeom prst="rect">
              <a:avLst/>
            </a:prstGeom>
            <a:noFill/>
            <a:ln w="28575">
              <a:solidFill>
                <a:srgbClr val="008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0414" name="Group 37"/>
            <p:cNvGrpSpPr>
              <a:grpSpLocks/>
            </p:cNvGrpSpPr>
            <p:nvPr/>
          </p:nvGrpSpPr>
          <p:grpSpPr bwMode="auto">
            <a:xfrm>
              <a:off x="5334000" y="2819400"/>
              <a:ext cx="2819400" cy="381000"/>
              <a:chOff x="5334000" y="2819400"/>
              <a:chExt cx="2819400" cy="381000"/>
            </a:xfrm>
          </p:grpSpPr>
          <p:sp>
            <p:nvSpPr>
              <p:cNvPr id="230415" name="Rectangle 19"/>
              <p:cNvSpPr>
                <a:spLocks noChangeArrowheads="1"/>
              </p:cNvSpPr>
              <p:nvPr/>
            </p:nvSpPr>
            <p:spPr bwMode="auto">
              <a:xfrm>
                <a:off x="5334000" y="2819400"/>
                <a:ext cx="13716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en-US" sz="1800">
                    <a:latin typeface="Verdana" charset="0"/>
                    <a:cs typeface="Verdana" charset="0"/>
                  </a:rPr>
                  <a:t>and select</a:t>
                </a:r>
                <a:endParaRPr lang="en-US" sz="1800">
                  <a:solidFill>
                    <a:srgbClr val="008040"/>
                  </a:solidFill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230416" name="Rectangle 29"/>
              <p:cNvSpPr>
                <a:spLocks noChangeArrowheads="1"/>
              </p:cNvSpPr>
              <p:nvPr/>
            </p:nvSpPr>
            <p:spPr bwMode="auto">
              <a:xfrm>
                <a:off x="6629400" y="2819400"/>
                <a:ext cx="15240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800">
                    <a:solidFill>
                      <a:srgbClr val="008040"/>
                    </a:solidFill>
                    <a:latin typeface="Verdana" charset="0"/>
                    <a:cs typeface="Verdana" charset="0"/>
                  </a:rPr>
                  <a:t>Worksheet.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136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08 at 3.0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036638"/>
            <a:ext cx="4984750" cy="559752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3925" y="260350"/>
            <a:ext cx="4743450" cy="6302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Critical Appraisal Worksheet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571500" indent="-571500" algn="ctr">
              <a:lnSpc>
                <a:spcPct val="130000"/>
              </a:lnSpc>
              <a:buFont typeface="Arial" charset="0"/>
              <a:buChar char="•"/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6002" name="Rectangle 4"/>
          <p:cNvSpPr>
            <a:spLocks noChangeArrowheads="1"/>
          </p:cNvSpPr>
          <p:nvPr/>
        </p:nvSpPr>
        <p:spPr bwMode="auto">
          <a:xfrm>
            <a:off x="457200" y="2921168"/>
            <a:ext cx="822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000" i="1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PICO Question Search</a:t>
            </a:r>
            <a:endParaRPr lang="en-US" sz="6000" i="1" dirty="0" smtClean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9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227013" y="228600"/>
            <a:ext cx="8686800" cy="64008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49A43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1112" y="381000"/>
            <a:ext cx="4038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latin typeface="Verdana"/>
                <a:cs typeface="Verdana"/>
              </a:rPr>
              <a:t>Searching Tips</a:t>
            </a:r>
            <a:endParaRPr lang="en-US" sz="3600" dirty="0">
              <a:latin typeface="Verdana"/>
              <a:cs typeface="Verdana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01886" y="1219200"/>
            <a:ext cx="7537053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8000"/>
                </a:solidFill>
                <a:latin typeface="Verdana" charset="0"/>
              </a:rPr>
              <a:t>1) Select both the </a:t>
            </a:r>
            <a:r>
              <a:rPr lang="en-US" sz="1800" i="1" dirty="0" smtClean="0">
                <a:solidFill>
                  <a:srgbClr val="008000"/>
                </a:solidFill>
                <a:latin typeface="Verdana" charset="0"/>
              </a:rPr>
              <a:t>Cochrane Central of Controlled Trials </a:t>
            </a:r>
            <a:r>
              <a:rPr lang="en-US" sz="1800" dirty="0" smtClean="0">
                <a:solidFill>
                  <a:srgbClr val="008000"/>
                </a:solidFill>
                <a:latin typeface="Verdana" charset="0"/>
              </a:rPr>
              <a:t>and the</a:t>
            </a:r>
            <a:r>
              <a:rPr lang="en-US" sz="1800" i="1" dirty="0" smtClean="0">
                <a:solidFill>
                  <a:srgbClr val="008000"/>
                </a:solidFill>
                <a:latin typeface="Verdana" charset="0"/>
              </a:rPr>
              <a:t> Cochrane Database of Systematic Reviews</a:t>
            </a:r>
            <a:endParaRPr lang="en-US" sz="1800" i="1" dirty="0">
              <a:solidFill>
                <a:srgbClr val="008000"/>
              </a:solidFill>
              <a:latin typeface="Verdan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000" y="2209800"/>
            <a:ext cx="8373618" cy="2855976"/>
            <a:chOff x="381000" y="2209800"/>
            <a:chExt cx="8373618" cy="2855976"/>
          </a:xfrm>
        </p:grpSpPr>
        <p:sp>
          <p:nvSpPr>
            <p:cNvPr id="8" name="Rectangle 7"/>
            <p:cNvSpPr/>
            <p:nvPr/>
          </p:nvSpPr>
          <p:spPr bwMode="auto">
            <a:xfrm>
              <a:off x="801886" y="2209800"/>
              <a:ext cx="7537053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 smtClean="0">
                  <a:latin typeface="Verdana" charset="0"/>
                </a:rPr>
                <a:t>2) Enter different concepts separately then combine as below:</a:t>
              </a:r>
              <a:endParaRPr lang="en-US" sz="1800" i="1" dirty="0">
                <a:latin typeface="Verdana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81000" y="2743200"/>
              <a:ext cx="8373618" cy="2322576"/>
              <a:chOff x="389382" y="1271016"/>
              <a:chExt cx="8373618" cy="2322576"/>
            </a:xfrm>
          </p:grpSpPr>
          <p:pic>
            <p:nvPicPr>
              <p:cNvPr id="29" name="Picture 28" descr="Screen Shot 2015-07-24 at 8.07.47 PM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73" b="47272"/>
              <a:stretch/>
            </p:blipFill>
            <p:spPr>
              <a:xfrm>
                <a:off x="389382" y="1271016"/>
                <a:ext cx="8373618" cy="2322576"/>
              </a:xfrm>
              <a:prstGeom prst="rect">
                <a:avLst/>
              </a:prstGeom>
              <a:ln w="28575" cmpd="sng">
                <a:solidFill>
                  <a:srgbClr val="0D6BBA"/>
                </a:solidFill>
              </a:ln>
            </p:spPr>
          </p:pic>
          <p:grpSp>
            <p:nvGrpSpPr>
              <p:cNvPr id="30" name="Group 23"/>
              <p:cNvGrpSpPr>
                <a:grpSpLocks/>
              </p:cNvGrpSpPr>
              <p:nvPr/>
            </p:nvGrpSpPr>
            <p:grpSpPr bwMode="auto">
              <a:xfrm>
                <a:off x="617982" y="2590800"/>
                <a:ext cx="457200" cy="457200"/>
                <a:chOff x="457200" y="2133600"/>
                <a:chExt cx="457200" cy="457200"/>
              </a:xfrm>
            </p:grpSpPr>
            <p:sp>
              <p:nvSpPr>
                <p:cNvPr id="3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33400" y="2209800"/>
                  <a:ext cx="304800" cy="31908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66CC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28575">
                  <a:solidFill>
                    <a:srgbClr val="666666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sz="1300">
                      <a:latin typeface="Optima" charset="0"/>
                    </a:rPr>
                    <a:t>X</a:t>
                  </a:r>
                  <a:endParaRPr lang="en-US" sz="1500">
                    <a:latin typeface="Geneva" charset="0"/>
                  </a:endParaRPr>
                </a:p>
              </p:txBody>
            </p:sp>
            <p:sp>
              <p:nvSpPr>
                <p:cNvPr id="36" name="AutoShape 10"/>
                <p:cNvSpPr>
                  <a:spLocks noChangeArrowheads="1"/>
                </p:cNvSpPr>
                <p:nvPr/>
              </p:nvSpPr>
              <p:spPr bwMode="auto">
                <a:xfrm>
                  <a:off x="457200" y="2133600"/>
                  <a:ext cx="457200" cy="457200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21"/>
              <p:cNvGrpSpPr>
                <a:grpSpLocks/>
              </p:cNvGrpSpPr>
              <p:nvPr/>
            </p:nvGrpSpPr>
            <p:grpSpPr bwMode="auto">
              <a:xfrm>
                <a:off x="617982" y="2057400"/>
                <a:ext cx="457200" cy="457200"/>
                <a:chOff x="457200" y="1600200"/>
                <a:chExt cx="457200" cy="457200"/>
              </a:xfrm>
            </p:grpSpPr>
            <p:sp>
              <p:nvSpPr>
                <p:cNvPr id="33" name="AutoShape 15"/>
                <p:cNvSpPr>
                  <a:spLocks noChangeArrowheads="1"/>
                </p:cNvSpPr>
                <p:nvPr/>
              </p:nvSpPr>
              <p:spPr bwMode="auto">
                <a:xfrm>
                  <a:off x="457200" y="1600200"/>
                  <a:ext cx="457200" cy="457200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33400" y="1676400"/>
                  <a:ext cx="304800" cy="31908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66CC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28575">
                  <a:solidFill>
                    <a:srgbClr val="666666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sz="1300">
                      <a:latin typeface="Optima" charset="0"/>
                    </a:rPr>
                    <a:t>X</a:t>
                  </a:r>
                  <a:endParaRPr lang="en-US" sz="1500">
                    <a:latin typeface="Geneva" charset="0"/>
                  </a:endParaRPr>
                </a:p>
              </p:txBody>
            </p:sp>
          </p:grpSp>
          <p:sp>
            <p:nvSpPr>
              <p:cNvPr id="32" name="AutoShape 7"/>
              <p:cNvSpPr>
                <a:spLocks noChangeArrowheads="1"/>
              </p:cNvSpPr>
              <p:nvPr/>
            </p:nvSpPr>
            <p:spPr bwMode="auto">
              <a:xfrm>
                <a:off x="3665982" y="2971800"/>
                <a:ext cx="609600" cy="3048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CCCC"/>
                  </a:gs>
                  <a:gs pos="50000">
                    <a:srgbClr val="FFFFFF"/>
                  </a:gs>
                  <a:gs pos="100000">
                    <a:srgbClr val="CCCCCC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>
                    <a:latin typeface="Optima" charset="0"/>
                  </a:rPr>
                  <a:t>AND</a:t>
                </a:r>
                <a:endParaRPr lang="en-US"/>
              </a:p>
            </p:txBody>
          </p:sp>
        </p:grpSp>
      </p:grpSp>
      <p:sp>
        <p:nvSpPr>
          <p:cNvPr id="37" name="Rectangle 36"/>
          <p:cNvSpPr/>
          <p:nvPr/>
        </p:nvSpPr>
        <p:spPr bwMode="auto">
          <a:xfrm>
            <a:off x="801886" y="5334000"/>
            <a:ext cx="5141714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49A43B"/>
                </a:solidFill>
                <a:latin typeface="Verdana" charset="0"/>
              </a:rPr>
              <a:t>3) The truncation symbol is the asterisk *</a:t>
            </a:r>
            <a:endParaRPr lang="en-US" sz="1800" i="1" dirty="0">
              <a:solidFill>
                <a:srgbClr val="49A43B"/>
              </a:solidFill>
              <a:latin typeface="Verdana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838200" y="5867400"/>
            <a:ext cx="68580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3366FF"/>
                </a:solidFill>
                <a:latin typeface="Verdana" charset="0"/>
              </a:rPr>
              <a:t>4) Narrow results by searching for words only in titles.</a:t>
            </a:r>
            <a:endParaRPr lang="en-US" sz="1800" i="1" dirty="0">
              <a:solidFill>
                <a:srgbClr val="3366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3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7" grpId="0"/>
      <p:bldP spid="3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8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6002" name="Rectangle 4"/>
          <p:cNvSpPr>
            <a:spLocks noChangeArrowheads="1"/>
          </p:cNvSpPr>
          <p:nvPr/>
        </p:nvSpPr>
        <p:spPr bwMode="auto">
          <a:xfrm>
            <a:off x="228600" y="2921000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5. Apply the evidence</a:t>
            </a:r>
            <a:endParaRPr lang="en-US" sz="60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6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08 at 1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" y="2819400"/>
            <a:ext cx="8083296" cy="3546348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0513" y="228600"/>
            <a:ext cx="8559800" cy="213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200000"/>
              </a:lnSpc>
              <a:defRPr/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2) Group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Discussion “EBM Journal Club” with Dr. 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Griswold</a:t>
            </a:r>
          </a:p>
          <a:p>
            <a:pPr algn="ctr" defTabSz="457200" eaLnBrk="1" hangingPunct="1">
              <a:lnSpc>
                <a:spcPct val="20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	</a:t>
            </a:r>
            <a:r>
              <a:rPr lang="en-US" sz="3600" i="1" u="sng" dirty="0" smtClean="0">
                <a:solidFill>
                  <a:prstClr val="white"/>
                </a:solidFill>
                <a:latin typeface="Calibri"/>
              </a:rPr>
              <a:t>Turn in your EBM Report!</a:t>
            </a:r>
            <a:endParaRPr lang="en-US" sz="3600" i="1" u="sng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333500" y="2908300"/>
            <a:ext cx="6477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0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Have Questions?</a:t>
            </a:r>
            <a:endParaRPr lang="en-US" sz="60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1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02" y="438277"/>
            <a:ext cx="4827270" cy="6102096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96333" y="877143"/>
            <a:ext cx="3434962" cy="612648"/>
          </a:xfrm>
          <a:prstGeom prst="wedgeRoundRectCallout">
            <a:avLst>
              <a:gd name="adj1" fmla="val 62471"/>
              <a:gd name="adj2" fmla="val -33291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err="1" smtClean="0">
                <a:solidFill>
                  <a:schemeClr val="tx1"/>
                </a:solidFill>
              </a:rPr>
              <a:t>www.ttuhsc.edu</a:t>
            </a:r>
            <a:r>
              <a:rPr lang="en-US" sz="2400" dirty="0" smtClean="0">
                <a:solidFill>
                  <a:schemeClr val="tx1"/>
                </a:solidFill>
              </a:rPr>
              <a:t>/libraries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0806" y="3250592"/>
            <a:ext cx="5391061" cy="2693008"/>
            <a:chOff x="230806" y="3250592"/>
            <a:chExt cx="5391061" cy="2693008"/>
          </a:xfrm>
        </p:grpSpPr>
        <p:grpSp>
          <p:nvGrpSpPr>
            <p:cNvPr id="4" name="Group 3"/>
            <p:cNvGrpSpPr/>
            <p:nvPr/>
          </p:nvGrpSpPr>
          <p:grpSpPr>
            <a:xfrm>
              <a:off x="230806" y="3250592"/>
              <a:ext cx="3500553" cy="2693008"/>
              <a:chOff x="230806" y="3250592"/>
              <a:chExt cx="3500553" cy="2693008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230806" y="3250592"/>
                <a:ext cx="3500553" cy="2693008"/>
              </a:xfrm>
              <a:prstGeom prst="wedgeRoundRectCallout">
                <a:avLst>
                  <a:gd name="adj1" fmla="val 87531"/>
                  <a:gd name="adj2" fmla="val 24448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4091BA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</a:t>
                </a:r>
                <a:endPara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0" r="7384"/>
              <a:stretch/>
            </p:blipFill>
            <p:spPr>
              <a:xfrm>
                <a:off x="1696719" y="3616326"/>
                <a:ext cx="1645920" cy="1977390"/>
              </a:xfrm>
              <a:prstGeom prst="rect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164667" y="5096933"/>
              <a:ext cx="457200" cy="533400"/>
            </a:xfrm>
            <a:prstGeom prst="rect">
              <a:avLst/>
            </a:prstGeom>
            <a:noFill/>
            <a:ln w="5715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7857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endParaRPr lang="en-US" sz="360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  <a:ea typeface="+mn-ea"/>
              <a:cs typeface="+mn-cs"/>
            </a:endParaRPr>
          </a:p>
        </p:txBody>
      </p:sp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941513" y="2676435"/>
            <a:ext cx="5257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7200" i="1" dirty="0" smtClean="0">
                <a:solidFill>
                  <a:schemeClr val="bg1"/>
                </a:solidFill>
                <a:latin typeface="Helvetica Neue" charset="0"/>
                <a:cs typeface="Helvetica Neue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541466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254000"/>
            <a:ext cx="4292600" cy="63500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343400" y="609600"/>
            <a:ext cx="4419600" cy="5791200"/>
            <a:chOff x="4343400" y="685800"/>
            <a:chExt cx="4419600" cy="5791200"/>
          </a:xfrm>
        </p:grpSpPr>
        <p:sp>
          <p:nvSpPr>
            <p:cNvPr id="22" name="Rectangle 21"/>
            <p:cNvSpPr/>
            <p:nvPr/>
          </p:nvSpPr>
          <p:spPr>
            <a:xfrm>
              <a:off x="4343400" y="685800"/>
              <a:ext cx="4419600" cy="57912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</a:pPr>
              <a:r>
                <a:rPr lang="en-US" sz="2400" dirty="0">
                  <a:solidFill>
                    <a:srgbClr val="000090"/>
                  </a:solidFill>
                  <a:latin typeface="Calibri"/>
                </a:rPr>
                <a:t>	   </a:t>
              </a:r>
              <a:r>
                <a:rPr lang="en-US" sz="2400" dirty="0" smtClean="0">
                  <a:solidFill>
                    <a:srgbClr val="000090"/>
                  </a:solidFill>
                  <a:latin typeface="Calibri"/>
                </a:rPr>
                <a:t>		</a:t>
              </a:r>
              <a:r>
                <a:rPr lang="en-US" dirty="0">
                  <a:solidFill>
                    <a:srgbClr val="000090"/>
                  </a:solidFill>
                  <a:latin typeface="Calibri"/>
                </a:rPr>
                <a:t>		</a:t>
              </a:r>
              <a:r>
                <a:rPr lang="en-US" dirty="0" smtClean="0">
                  <a:solidFill>
                    <a:srgbClr val="000090"/>
                  </a:solidFill>
                  <a:latin typeface="Calibri"/>
                </a:rPr>
                <a:t>	</a:t>
              </a:r>
              <a:r>
                <a:rPr lang="en-US" dirty="0">
                  <a:solidFill>
                    <a:srgbClr val="000090"/>
                  </a:solidFill>
                  <a:latin typeface="Calibri"/>
                </a:rPr>
                <a:t>	   </a:t>
              </a:r>
              <a:r>
                <a:rPr lang="en-US" dirty="0" smtClean="0">
                  <a:solidFill>
                    <a:srgbClr val="000090"/>
                  </a:solidFill>
                  <a:latin typeface="Calibri"/>
                </a:rPr>
                <a:t>		</a:t>
              </a:r>
              <a:endParaRPr lang="en-US" dirty="0">
                <a:solidFill>
                  <a:srgbClr val="000090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648200" y="1295400"/>
              <a:ext cx="1676400" cy="4631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r>
                <a:rPr lang="en-US" u="sng" dirty="0" smtClean="0">
                  <a:latin typeface="Calibri"/>
                </a:rPr>
                <a:t>Instructors:</a:t>
              </a:r>
              <a:endParaRPr lang="en-US" u="sng" dirty="0">
                <a:latin typeface="Calibri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408613" y="1604159"/>
              <a:ext cx="2972081" cy="1000377"/>
              <a:chOff x="4722813" y="1819031"/>
              <a:chExt cx="2972081" cy="987552"/>
            </a:xfrm>
          </p:grpSpPr>
          <p:pic>
            <p:nvPicPr>
              <p:cNvPr id="35" name="Picture 34" descr="peggy_MG_1571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0400" y="1819031"/>
                <a:ext cx="684494" cy="987552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 bwMode="auto">
              <a:xfrm>
                <a:off x="4722813" y="2200031"/>
                <a:ext cx="20574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 smtClean="0">
                    <a:latin typeface="Calibri"/>
                  </a:rPr>
                  <a:t>Peggy </a:t>
                </a:r>
                <a:r>
                  <a:rPr lang="en-US" dirty="0">
                    <a:latin typeface="Calibri"/>
                  </a:rPr>
                  <a:t>Edwards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637213" y="5067794"/>
              <a:ext cx="2782277" cy="986097"/>
              <a:chOff x="4951413" y="5238261"/>
              <a:chExt cx="2782277" cy="973455"/>
            </a:xfrm>
          </p:grpSpPr>
          <p:pic>
            <p:nvPicPr>
              <p:cNvPr id="33" name="Picture 32" descr="Screen Shot 2014-09-09 at 12.20.46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8365" y="5238261"/>
                <a:ext cx="695325" cy="973455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 bwMode="auto">
              <a:xfrm>
                <a:off x="4951413" y="5552830"/>
                <a:ext cx="1828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Calibri"/>
                  </a:rPr>
                  <a:t>Jennifer Yack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260121" y="2758044"/>
              <a:ext cx="3162519" cy="984939"/>
              <a:chOff x="4574321" y="2958123"/>
              <a:chExt cx="3162519" cy="972312"/>
            </a:xfrm>
          </p:grpSpPr>
          <p:pic>
            <p:nvPicPr>
              <p:cNvPr id="31" name="Picture 30" descr="Screen Shot 2015-07-27 at 6.46.45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0400" y="2958123"/>
                <a:ext cx="726440" cy="972312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 bwMode="auto">
              <a:xfrm>
                <a:off x="4574321" y="3266831"/>
                <a:ext cx="22098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Calibri"/>
                  </a:rPr>
                  <a:t>Margaret </a:t>
                </a:r>
                <a:r>
                  <a:rPr lang="en-US" dirty="0" err="1">
                    <a:latin typeface="Calibri"/>
                  </a:rPr>
                  <a:t>Vugrin</a:t>
                </a:r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103813" y="3919847"/>
              <a:ext cx="3323492" cy="981852"/>
              <a:chOff x="4418013" y="4105031"/>
              <a:chExt cx="3323492" cy="969264"/>
            </a:xfrm>
          </p:grpSpPr>
          <p:pic>
            <p:nvPicPr>
              <p:cNvPr id="29" name="Picture 28" descr="Screen Shot 2014-01-21 at 2.43.42 PM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0841" y="4105031"/>
                <a:ext cx="740664" cy="969264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 bwMode="auto">
              <a:xfrm>
                <a:off x="4418013" y="4409832"/>
                <a:ext cx="2362200" cy="381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Calibri"/>
                  </a:rPr>
                  <a:t>Micah </a:t>
                </a:r>
                <a:r>
                  <a:rPr lang="en-US" dirty="0" err="1">
                    <a:latin typeface="Calibri"/>
                  </a:rPr>
                  <a:t>Walsleben</a:t>
                </a:r>
                <a:endParaRPr lang="en-US" dirty="0"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807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15446</TotalTime>
  <Words>1528</Words>
  <Application>Microsoft Macintosh PowerPoint</Application>
  <PresentationFormat>On-screen Show (4:3)</PresentationFormat>
  <Paragraphs>523</Paragraphs>
  <Slides>103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103</vt:i4>
      </vt:variant>
    </vt:vector>
  </HeadingPairs>
  <TitlesOfParts>
    <vt:vector size="131" baseType="lpstr">
      <vt:lpstr>Book Antiqua</vt:lpstr>
      <vt:lpstr>Bookman Old Style</vt:lpstr>
      <vt:lpstr>Calibri</vt:lpstr>
      <vt:lpstr>Courier New</vt:lpstr>
      <vt:lpstr>Geneva</vt:lpstr>
      <vt:lpstr>Goudy Old Style</vt:lpstr>
      <vt:lpstr>Helvetica</vt:lpstr>
      <vt:lpstr>Helvetica Neue</vt:lpstr>
      <vt:lpstr>Kohinoor Devanagari Book</vt:lpstr>
      <vt:lpstr>ＭＳ Ｐゴシック</vt:lpstr>
      <vt:lpstr>ＭＳ 明朝</vt:lpstr>
      <vt:lpstr>Noteworthy Bold</vt:lpstr>
      <vt:lpstr>Optima</vt:lpstr>
      <vt:lpstr>Palatino</vt:lpstr>
      <vt:lpstr>Seravek ExtraLight</vt:lpstr>
      <vt:lpstr>Tahoma</vt:lpstr>
      <vt:lpstr>Textile</vt:lpstr>
      <vt:lpstr>Times</vt:lpstr>
      <vt:lpstr>Times New Roman</vt:lpstr>
      <vt:lpstr>Verdana</vt:lpstr>
      <vt:lpstr>Wingdings</vt:lpstr>
      <vt:lpstr>Zapf Dingbats</vt:lpstr>
      <vt:lpstr>Arial</vt:lpstr>
      <vt:lpstr>Blank Presentation</vt:lpstr>
      <vt:lpstr>1_Blank Presentation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you recognize and formulate clinical questions as they occur?</vt:lpstr>
      <vt:lpstr>PowerPoint Presentation</vt:lpstr>
      <vt:lpstr>PowerPoint Presentation</vt:lpstr>
      <vt:lpstr>What if too many questions arise?</vt:lpstr>
      <vt:lpstr>What is the study category?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뿿콰뿿컐뿿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Edwards</dc:creator>
  <cp:lastModifiedBy>Microsoft Office User</cp:lastModifiedBy>
  <cp:revision>2484</cp:revision>
  <cp:lastPrinted>2014-07-28T21:22:32Z</cp:lastPrinted>
  <dcterms:created xsi:type="dcterms:W3CDTF">2010-11-22T15:33:52Z</dcterms:created>
  <dcterms:modified xsi:type="dcterms:W3CDTF">2016-07-29T16:05:06Z</dcterms:modified>
</cp:coreProperties>
</file>