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889" r:id="rId2"/>
    <p:sldMasterId id="2147484314" r:id="rId3"/>
    <p:sldMasterId id="2147484747" r:id="rId4"/>
    <p:sldMasterId id="2147484783" r:id="rId5"/>
  </p:sldMasterIdLst>
  <p:notesMasterIdLst>
    <p:notesMasterId r:id="rId72"/>
  </p:notesMasterIdLst>
  <p:sldIdLst>
    <p:sldId id="649" r:id="rId6"/>
    <p:sldId id="1015" r:id="rId7"/>
    <p:sldId id="1044" r:id="rId8"/>
    <p:sldId id="1046" r:id="rId9"/>
    <p:sldId id="1047" r:id="rId10"/>
    <p:sldId id="1045" r:id="rId11"/>
    <p:sldId id="1016" r:id="rId12"/>
    <p:sldId id="1026" r:id="rId13"/>
    <p:sldId id="1017" r:id="rId14"/>
    <p:sldId id="1018" r:id="rId15"/>
    <p:sldId id="923" r:id="rId16"/>
    <p:sldId id="956" r:id="rId17"/>
    <p:sldId id="922" r:id="rId18"/>
    <p:sldId id="1060" r:id="rId19"/>
    <p:sldId id="948" r:id="rId20"/>
    <p:sldId id="1061" r:id="rId21"/>
    <p:sldId id="1062" r:id="rId22"/>
    <p:sldId id="957" r:id="rId23"/>
    <p:sldId id="947" r:id="rId24"/>
    <p:sldId id="1030" r:id="rId25"/>
    <p:sldId id="848" r:id="rId26"/>
    <p:sldId id="958" r:id="rId27"/>
    <p:sldId id="1048" r:id="rId28"/>
    <p:sldId id="959" r:id="rId29"/>
    <p:sldId id="1049" r:id="rId30"/>
    <p:sldId id="1050" r:id="rId31"/>
    <p:sldId id="1051" r:id="rId32"/>
    <p:sldId id="847" r:id="rId33"/>
    <p:sldId id="1002" r:id="rId34"/>
    <p:sldId id="961" r:id="rId35"/>
    <p:sldId id="908" r:id="rId36"/>
    <p:sldId id="913" r:id="rId37"/>
    <p:sldId id="1020" r:id="rId38"/>
    <p:sldId id="1052" r:id="rId39"/>
    <p:sldId id="993" r:id="rId40"/>
    <p:sldId id="899" r:id="rId41"/>
    <p:sldId id="1053" r:id="rId42"/>
    <p:sldId id="1003" r:id="rId43"/>
    <p:sldId id="1066" r:id="rId44"/>
    <p:sldId id="1054" r:id="rId45"/>
    <p:sldId id="988" r:id="rId46"/>
    <p:sldId id="1005" r:id="rId47"/>
    <p:sldId id="1055" r:id="rId48"/>
    <p:sldId id="1056" r:id="rId49"/>
    <p:sldId id="978" r:id="rId50"/>
    <p:sldId id="1057" r:id="rId51"/>
    <p:sldId id="1058" r:id="rId52"/>
    <p:sldId id="1023" r:id="rId53"/>
    <p:sldId id="919" r:id="rId54"/>
    <p:sldId id="1063" r:id="rId55"/>
    <p:sldId id="869" r:id="rId56"/>
    <p:sldId id="1010" r:id="rId57"/>
    <p:sldId id="1064" r:id="rId58"/>
    <p:sldId id="1065" r:id="rId59"/>
    <p:sldId id="1067" r:id="rId60"/>
    <p:sldId id="1068" r:id="rId61"/>
    <p:sldId id="1012" r:id="rId62"/>
    <p:sldId id="980" r:id="rId63"/>
    <p:sldId id="882" r:id="rId64"/>
    <p:sldId id="740" r:id="rId65"/>
    <p:sldId id="738" r:id="rId66"/>
    <p:sldId id="939" r:id="rId67"/>
    <p:sldId id="1013" r:id="rId68"/>
    <p:sldId id="1021" r:id="rId69"/>
    <p:sldId id="1059" r:id="rId70"/>
    <p:sldId id="417" r:id="rId71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7DD6"/>
    <a:srgbClr val="0096FF"/>
    <a:srgbClr val="2E5B92"/>
    <a:srgbClr val="00386A"/>
    <a:srgbClr val="0432FF"/>
    <a:srgbClr val="C00000"/>
    <a:srgbClr val="D81E00"/>
    <a:srgbClr val="93CC63"/>
    <a:srgbClr val="6286A4"/>
    <a:srgbClr val="3DAA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131"/>
    <p:restoredTop sz="96579" autoAdjust="0"/>
  </p:normalViewPr>
  <p:slideViewPr>
    <p:cSldViewPr snapToGrid="0" snapToObjects="1" showGuides="1">
      <p:cViewPr>
        <p:scale>
          <a:sx n="125" d="100"/>
          <a:sy n="125" d="100"/>
        </p:scale>
        <p:origin x="1192" y="11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9" d="100"/>
        <a:sy n="8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63" Type="http://schemas.openxmlformats.org/officeDocument/2006/relationships/slide" Target="slides/slide58.xml"/><Relationship Id="rId64" Type="http://schemas.openxmlformats.org/officeDocument/2006/relationships/slide" Target="slides/slide59.xml"/><Relationship Id="rId65" Type="http://schemas.openxmlformats.org/officeDocument/2006/relationships/slide" Target="slides/slide60.xml"/><Relationship Id="rId66" Type="http://schemas.openxmlformats.org/officeDocument/2006/relationships/slide" Target="slides/slide61.xml"/><Relationship Id="rId67" Type="http://schemas.openxmlformats.org/officeDocument/2006/relationships/slide" Target="slides/slide62.xml"/><Relationship Id="rId68" Type="http://schemas.openxmlformats.org/officeDocument/2006/relationships/slide" Target="slides/slide63.xml"/><Relationship Id="rId69" Type="http://schemas.openxmlformats.org/officeDocument/2006/relationships/slide" Target="slides/slide6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70" Type="http://schemas.openxmlformats.org/officeDocument/2006/relationships/slide" Target="slides/slide65.xml"/><Relationship Id="rId71" Type="http://schemas.openxmlformats.org/officeDocument/2006/relationships/slide" Target="slides/slide66.xml"/><Relationship Id="rId72" Type="http://schemas.openxmlformats.org/officeDocument/2006/relationships/notesMaster" Target="notesMasters/notesMaster1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73" Type="http://schemas.openxmlformats.org/officeDocument/2006/relationships/presProps" Target="presProps.xml"/><Relationship Id="rId74" Type="http://schemas.openxmlformats.org/officeDocument/2006/relationships/viewProps" Target="viewProps.xml"/><Relationship Id="rId75" Type="http://schemas.openxmlformats.org/officeDocument/2006/relationships/theme" Target="theme/theme1.xml"/><Relationship Id="rId76" Type="http://schemas.openxmlformats.org/officeDocument/2006/relationships/tableStyles" Target="tableStyles.xml"/><Relationship Id="rId60" Type="http://schemas.openxmlformats.org/officeDocument/2006/relationships/slide" Target="slides/slide55.xml"/><Relationship Id="rId61" Type="http://schemas.openxmlformats.org/officeDocument/2006/relationships/slide" Target="slides/slide56.xml"/><Relationship Id="rId62" Type="http://schemas.openxmlformats.org/officeDocument/2006/relationships/slide" Target="slides/slide57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EC3F8F95-5405-0441-89E6-4EBE42B9D423}" type="datetime1">
              <a:rPr lang="en-US"/>
              <a:pPr>
                <a:defRPr/>
              </a:pPr>
              <a:t>7/10/17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B8AD0CF4-D9B8-3042-96AA-EC3F308ACF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7787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829C43-0C51-4847-8DC8-D438D1B0CBEA}" type="datetime1">
              <a:rPr lang="en-US"/>
              <a:pPr>
                <a:defRPr/>
              </a:pPr>
              <a:t>7/10/17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45041B-2471-7F4B-A8EB-5003215D41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512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15B5DD-E05C-3A47-9F4B-A4DEAF96173E}" type="datetime1">
              <a:rPr lang="en-US"/>
              <a:pPr>
                <a:defRPr/>
              </a:pPr>
              <a:t>7/10/17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3C7EF5-B24D-E942-A687-741A8C554A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830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A03E7D-175A-F043-BEBE-564DEAADC361}" type="datetime1">
              <a:rPr lang="en-US"/>
              <a:pPr>
                <a:defRPr/>
              </a:pPr>
              <a:t>7/10/17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1AF317-C632-EC49-9C19-6BDB647715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3194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615696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674649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7/10/17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43477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7/10/17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63978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7/10/17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11861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7/10/17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89466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7/10/17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9861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7/10/17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6825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00661C-6B90-2043-A4FF-A83DA1E4C115}" type="datetime1">
              <a:rPr lang="en-US"/>
              <a:pPr>
                <a:defRPr/>
              </a:pPr>
              <a:t>7/10/17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E49498-B7F0-2A43-80B5-16568F2555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2463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7/10/17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5416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7/10/17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7469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7/10/17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12200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7/10/17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95181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7/10/17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39792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9ACE5-2B02-5244-8C45-0F754BC367F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7/10/17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2DDE2-9BBE-B841-A09A-0B93123D969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68588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9ACE5-2B02-5244-8C45-0F754BC367F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7/10/17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2DDE2-9BBE-B841-A09A-0B93123D969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27401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9ACE5-2B02-5244-8C45-0F754BC367F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7/10/17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2DDE2-9BBE-B841-A09A-0B93123D969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25346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9ACE5-2B02-5244-8C45-0F754BC367F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7/10/17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2DDE2-9BBE-B841-A09A-0B93123D969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18841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9ACE5-2B02-5244-8C45-0F754BC367F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7/10/17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2DDE2-9BBE-B841-A09A-0B93123D969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2264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CBE2C1-BAF9-064F-851D-C9EDE95D99D9}" type="datetime1">
              <a:rPr lang="en-US"/>
              <a:pPr>
                <a:defRPr/>
              </a:pPr>
              <a:t>7/10/17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BB5B74-4277-6649-A1B8-3DF5B2FE71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5256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9ACE5-2B02-5244-8C45-0F754BC367F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7/10/17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2DDE2-9BBE-B841-A09A-0B93123D969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45717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9ACE5-2B02-5244-8C45-0F754BC367F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7/10/17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2DDE2-9BBE-B841-A09A-0B93123D969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78929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9ACE5-2B02-5244-8C45-0F754BC367F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7/10/17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2DDE2-9BBE-B841-A09A-0B93123D969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40707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9ACE5-2B02-5244-8C45-0F754BC367F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7/10/17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2DDE2-9BBE-B841-A09A-0B93123D969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19183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9ACE5-2B02-5244-8C45-0F754BC367F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7/10/17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2DDE2-9BBE-B841-A09A-0B93123D969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71527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9ACE5-2B02-5244-8C45-0F754BC367F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7/10/17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2DDE2-9BBE-B841-A09A-0B93123D969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3226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4D6B1F-FD9B-D74E-90BB-BC2A6713EDC3}" type="datetime1">
              <a:rPr lang="en-US"/>
              <a:pPr>
                <a:defRPr/>
              </a:pPr>
              <a:t>7/10/17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04A329-3277-E541-8679-F7A97ECB91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347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2D82BD-7586-2A41-B3D7-E58A3FAB11E3}" type="datetime1">
              <a:rPr lang="en-US"/>
              <a:pPr>
                <a:defRPr/>
              </a:pPr>
              <a:t>7/10/17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1F9D16-1BA1-094D-8A9C-04E3264A02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054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628148-AEA7-124C-876F-7B27E1A75CD4}" type="datetime1">
              <a:rPr lang="en-US"/>
              <a:pPr>
                <a:defRPr/>
              </a:pPr>
              <a:t>7/10/17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4EF937-BB7D-C242-9E38-9604A5B7D3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426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292061-5C1D-B94D-842F-4F2AD05E3B19}" type="datetime1">
              <a:rPr lang="en-US"/>
              <a:pPr>
                <a:defRPr/>
              </a:pPr>
              <a:t>7/10/17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E9DC77-1E04-184B-884E-8D9A171E94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038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7920EB-71C8-1144-9995-1F781402A2FF}" type="datetime1">
              <a:rPr lang="en-US"/>
              <a:pPr>
                <a:defRPr/>
              </a:pPr>
              <a:t>7/10/17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5CE8FE-EB26-5447-94B1-BADC056289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814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77F5A5-5F35-1748-8D80-61F4ACE69D15}" type="datetime1">
              <a:rPr lang="en-US"/>
              <a:pPr>
                <a:defRPr/>
              </a:pPr>
              <a:t>7/10/17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CC44E7-BDD5-B44F-AB87-77C3D91215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370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theme" Target="../theme/theme2.xml"/><Relationship Id="rId3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theme" Target="../theme/theme3.xml"/><Relationship Id="rId3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0F35BDC8-ADE3-5147-AEE2-705A9D5AC467}" type="datetime1">
              <a:rPr lang="en-US"/>
              <a:pPr>
                <a:defRPr/>
              </a:pPr>
              <a:t>7/10/17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AD641790-73E7-E545-821E-9E580720A6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34" r:id="rId1"/>
    <p:sldLayoutId id="2147484735" r:id="rId2"/>
    <p:sldLayoutId id="2147484736" r:id="rId3"/>
    <p:sldLayoutId id="2147484737" r:id="rId4"/>
    <p:sldLayoutId id="2147484738" r:id="rId5"/>
    <p:sldLayoutId id="2147484739" r:id="rId6"/>
    <p:sldLayoutId id="2147484740" r:id="rId7"/>
    <p:sldLayoutId id="2147484741" r:id="rId8"/>
    <p:sldLayoutId id="2147484742" r:id="rId9"/>
    <p:sldLayoutId id="2147484743" r:id="rId10"/>
    <p:sldLayoutId id="2147484744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6"/>
          <p:cNvSpPr>
            <a:spLocks noChangeArrowheads="1"/>
          </p:cNvSpPr>
          <p:nvPr userDrawn="1"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rgbClr val="800000"/>
          </a:solidFill>
          <a:ln w="9525">
            <a:solidFill>
              <a:srgbClr val="80000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3315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317" name="Rectangle 8"/>
          <p:cNvSpPr>
            <a:spLocks noChangeArrowheads="1"/>
          </p:cNvSpPr>
          <p:nvPr userDrawn="1"/>
        </p:nvSpPr>
        <p:spPr bwMode="auto">
          <a:xfrm>
            <a:off x="0" y="6738938"/>
            <a:ext cx="9144000" cy="119062"/>
          </a:xfrm>
          <a:prstGeom prst="rect">
            <a:avLst/>
          </a:prstGeom>
          <a:solidFill>
            <a:srgbClr val="800000"/>
          </a:solidFill>
          <a:ln w="9525">
            <a:solidFill>
              <a:srgbClr val="80000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</a:endParaRPr>
          </a:p>
        </p:txBody>
      </p:sp>
      <p:pic>
        <p:nvPicPr>
          <p:cNvPr id="13318" name="Picture 7" descr="HSC_Lib.Health.Sci.f#64EC9F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248400"/>
            <a:ext cx="2743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746" r:id="rId1"/>
  </p:sldLayoutIdLst>
  <p:transition/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68" charset="-128"/>
          <a:cs typeface="ＭＳ Ｐゴシック" pitchFamily="68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68" charset="-128"/>
          <a:cs typeface="ＭＳ Ｐゴシック" pitchFamily="68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Courier New" charset="0"/>
        <a:buChar char="o"/>
        <a:defRPr sz="2800" kern="1200">
          <a:solidFill>
            <a:schemeClr val="tx1"/>
          </a:solidFill>
          <a:latin typeface="+mn-lt"/>
          <a:ea typeface="ＭＳ Ｐゴシック" pitchFamily="68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68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Courier New" charset="0"/>
        <a:buChar char="o"/>
        <a:defRPr sz="2000" kern="1200">
          <a:solidFill>
            <a:schemeClr val="tx1"/>
          </a:solidFill>
          <a:latin typeface="+mn-lt"/>
          <a:ea typeface="ＭＳ Ｐゴシック" pitchFamily="68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pitchFamily="68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ChangeArrowheads="1"/>
          </p:cNvSpPr>
          <p:nvPr userDrawn="1"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rgbClr val="800000"/>
          </a:solidFill>
          <a:ln w="9525">
            <a:solidFill>
              <a:srgbClr val="80000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5363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36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365" name="Rectangle 8"/>
          <p:cNvSpPr>
            <a:spLocks noChangeArrowheads="1"/>
          </p:cNvSpPr>
          <p:nvPr userDrawn="1"/>
        </p:nvSpPr>
        <p:spPr bwMode="auto">
          <a:xfrm>
            <a:off x="0" y="6738938"/>
            <a:ext cx="9144000" cy="119062"/>
          </a:xfrm>
          <a:prstGeom prst="rect">
            <a:avLst/>
          </a:prstGeom>
          <a:solidFill>
            <a:srgbClr val="800000"/>
          </a:solidFill>
          <a:ln w="9525">
            <a:solidFill>
              <a:srgbClr val="80000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</a:endParaRPr>
          </a:p>
        </p:txBody>
      </p:sp>
      <p:pic>
        <p:nvPicPr>
          <p:cNvPr id="15366" name="Picture 7" descr="HSC_Lib.Health.Sci.f#64EC9F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248400"/>
            <a:ext cx="2743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745" r:id="rId1"/>
  </p:sldLayoutIdLst>
  <p:transition/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68" charset="-128"/>
          <a:cs typeface="ＭＳ Ｐゴシック" pitchFamily="68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68" charset="-128"/>
          <a:cs typeface="ＭＳ Ｐゴシック" pitchFamily="68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Courier New" charset="0"/>
        <a:buChar char="o"/>
        <a:defRPr sz="2800" kern="1200">
          <a:solidFill>
            <a:schemeClr val="tx1"/>
          </a:solidFill>
          <a:latin typeface="+mn-lt"/>
          <a:ea typeface="ＭＳ Ｐゴシック" pitchFamily="68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68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Courier New" charset="0"/>
        <a:buChar char="o"/>
        <a:defRPr sz="2000" kern="1200">
          <a:solidFill>
            <a:schemeClr val="tx1"/>
          </a:solidFill>
          <a:latin typeface="+mn-lt"/>
          <a:ea typeface="ＭＳ Ｐゴシック" pitchFamily="68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pitchFamily="68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3A66A40-6FD5-7447-ACA0-C6873F41A4C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7/10/17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5D89E6B-DA58-054B-AEA3-A233BDAD72E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5163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48" r:id="rId1"/>
    <p:sldLayoutId id="2147484749" r:id="rId2"/>
    <p:sldLayoutId id="2147484750" r:id="rId3"/>
    <p:sldLayoutId id="2147484751" r:id="rId4"/>
    <p:sldLayoutId id="2147484752" r:id="rId5"/>
    <p:sldLayoutId id="2147484753" r:id="rId6"/>
    <p:sldLayoutId id="2147484754" r:id="rId7"/>
    <p:sldLayoutId id="2147484755" r:id="rId8"/>
    <p:sldLayoutId id="2147484756" r:id="rId9"/>
    <p:sldLayoutId id="2147484757" r:id="rId10"/>
    <p:sldLayoutId id="2147484758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9C9ACE5-2B02-5244-8C45-0F754BC367F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7/10/17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532DDE2-9BBE-B841-A09A-0B93123D969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762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84" r:id="rId1"/>
    <p:sldLayoutId id="2147484785" r:id="rId2"/>
    <p:sldLayoutId id="2147484786" r:id="rId3"/>
    <p:sldLayoutId id="2147484787" r:id="rId4"/>
    <p:sldLayoutId id="2147484788" r:id="rId5"/>
    <p:sldLayoutId id="2147484789" r:id="rId6"/>
    <p:sldLayoutId id="2147484790" r:id="rId7"/>
    <p:sldLayoutId id="2147484791" r:id="rId8"/>
    <p:sldLayoutId id="2147484792" r:id="rId9"/>
    <p:sldLayoutId id="2147484793" r:id="rId10"/>
    <p:sldLayoutId id="2147484794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g"/><Relationship Id="rId3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3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3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Box 3"/>
          <p:cNvSpPr txBox="1">
            <a:spLocks noChangeArrowheads="1"/>
          </p:cNvSpPr>
          <p:nvPr/>
        </p:nvSpPr>
        <p:spPr bwMode="auto">
          <a:xfrm>
            <a:off x="384979" y="2069572"/>
            <a:ext cx="8389918" cy="2671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10000"/>
              </a:lnSpc>
              <a:spcAft>
                <a:spcPts val="600"/>
              </a:spcAft>
            </a:pPr>
            <a:r>
              <a:rPr lang="en-US" sz="4800" b="1" dirty="0" smtClean="0">
                <a:solidFill>
                  <a:srgbClr val="000000"/>
                </a:solidFill>
                <a:latin typeface="+mj-lt"/>
                <a:cs typeface="Verdana"/>
              </a:rPr>
              <a:t>Surgery Clerkship </a:t>
            </a:r>
          </a:p>
          <a:p>
            <a:pPr algn="ctr" eaLnBrk="1" hangingPunct="1">
              <a:lnSpc>
                <a:spcPct val="110000"/>
              </a:lnSpc>
              <a:spcAft>
                <a:spcPts val="600"/>
              </a:spcAft>
            </a:pPr>
            <a:r>
              <a:rPr lang="en-US" sz="4800" b="1" dirty="0" smtClean="0">
                <a:solidFill>
                  <a:srgbClr val="000000"/>
                </a:solidFill>
                <a:latin typeface="+mj-lt"/>
                <a:cs typeface="Verdana"/>
              </a:rPr>
              <a:t>Introductory Orientation</a:t>
            </a:r>
          </a:p>
          <a:p>
            <a:pPr algn="ctr" eaLnBrk="1" hangingPunct="1">
              <a:lnSpc>
                <a:spcPct val="110000"/>
              </a:lnSpc>
              <a:spcAft>
                <a:spcPts val="600"/>
              </a:spcAft>
            </a:pPr>
            <a:r>
              <a:rPr lang="en-US" sz="4800" b="1" dirty="0" smtClean="0">
                <a:solidFill>
                  <a:srgbClr val="000000"/>
                </a:solidFill>
                <a:latin typeface="+mj-lt"/>
                <a:cs typeface="Verdana"/>
              </a:rPr>
              <a:t>EBM Resources Course</a:t>
            </a:r>
            <a:endParaRPr lang="en-US" sz="4800" b="1" dirty="0">
              <a:solidFill>
                <a:srgbClr val="000000"/>
              </a:solidFill>
              <a:latin typeface="+mj-lt"/>
              <a:cs typeface="Verdana"/>
            </a:endParaRPr>
          </a:p>
        </p:txBody>
      </p:sp>
      <p:sp>
        <p:nvSpPr>
          <p:cNvPr id="17410" name="TextBox 4"/>
          <p:cNvSpPr txBox="1">
            <a:spLocks noChangeArrowheads="1"/>
          </p:cNvSpPr>
          <p:nvPr/>
        </p:nvSpPr>
        <p:spPr bwMode="auto">
          <a:xfrm>
            <a:off x="3200400" y="0"/>
            <a:ext cx="2743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b="1">
                <a:solidFill>
                  <a:srgbClr val="FFFFFF"/>
                </a:solidFill>
                <a:latin typeface="Helvetica Neue" charset="0"/>
                <a:cs typeface="Helvetica Neue" charset="0"/>
              </a:rPr>
              <a:t>Welcome</a:t>
            </a:r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8128000" y="6446838"/>
            <a:ext cx="9398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/>
                <a:cs typeface="Helvetica Neue"/>
              </a:rPr>
              <a:t>7/2017</a:t>
            </a:r>
          </a:p>
        </p:txBody>
      </p:sp>
      <p:sp>
        <p:nvSpPr>
          <p:cNvPr id="17412" name="TextBox 4"/>
          <p:cNvSpPr txBox="1">
            <a:spLocks noChangeArrowheads="1"/>
          </p:cNvSpPr>
          <p:nvPr/>
        </p:nvSpPr>
        <p:spPr bwMode="auto">
          <a:xfrm>
            <a:off x="5364163" y="5570538"/>
            <a:ext cx="31877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000000"/>
                </a:solidFill>
                <a:latin typeface="Helvetica Neue" charset="0"/>
                <a:cs typeface="Helvetica Neue" charset="0"/>
              </a:rPr>
              <a:t>Peggy Edwards, AMLS</a:t>
            </a:r>
          </a:p>
          <a:p>
            <a:pPr eaLnBrk="1" hangingPunct="1"/>
            <a:r>
              <a:rPr lang="en-US" sz="1600" dirty="0">
                <a:solidFill>
                  <a:srgbClr val="000000"/>
                </a:solidFill>
                <a:latin typeface="Helvetica Neue" charset="0"/>
                <a:cs typeface="Helvetica Neue" charset="0"/>
              </a:rPr>
              <a:t>TTUHSC - Preston Smith Library</a:t>
            </a:r>
          </a:p>
          <a:p>
            <a:pPr eaLnBrk="1" hangingPunct="1"/>
            <a:r>
              <a:rPr lang="en-US" sz="1600" dirty="0">
                <a:solidFill>
                  <a:srgbClr val="000000"/>
                </a:solidFill>
                <a:latin typeface="Helvetica Neue" charset="0"/>
                <a:cs typeface="Helvetica Neue" charset="0"/>
              </a:rPr>
              <a:t>Lubbock, Texas 79430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658686" y="182815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38100" cmpd="dbl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365250" y="2078269"/>
            <a:ext cx="6400800" cy="2695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lnSpc>
                <a:spcPct val="120000"/>
              </a:lnSpc>
            </a:pPr>
            <a:r>
              <a:rPr lang="en-US" sz="6600" dirty="0" smtClean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EBM Database</a:t>
            </a:r>
          </a:p>
          <a:p>
            <a:pPr algn="ctr">
              <a:lnSpc>
                <a:spcPct val="120000"/>
              </a:lnSpc>
            </a:pPr>
            <a:r>
              <a:rPr lang="en-US" sz="6600" dirty="0" smtClean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Searching Class</a:t>
            </a:r>
            <a:endParaRPr lang="en-US" sz="6600" dirty="0">
              <a:solidFill>
                <a:schemeClr val="bg1"/>
              </a:solidFill>
              <a:latin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15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4" descr="CRW_2730.t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" b="3833"/>
          <a:stretch/>
        </p:blipFill>
        <p:spPr bwMode="auto">
          <a:xfrm>
            <a:off x="3892143" y="3518318"/>
            <a:ext cx="4915814" cy="311338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2910" y="305759"/>
            <a:ext cx="8910983" cy="296239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en-US" sz="2400" dirty="0" smtClean="0"/>
              <a:t>	</a:t>
            </a:r>
            <a:r>
              <a:rPr lang="en-US" sz="2600" dirty="0" smtClean="0"/>
              <a:t>1) EBM Database Searching Class - </a:t>
            </a:r>
            <a:r>
              <a:rPr lang="en-US" sz="2600" i="1" dirty="0" smtClean="0"/>
              <a:t>Mandatory Attendance </a:t>
            </a:r>
            <a:r>
              <a:rPr lang="en-US" sz="2400" dirty="0" smtClean="0">
                <a:latin typeface="Wingdings" charset="2"/>
                <a:cs typeface="Wingdings" charset="2"/>
              </a:rPr>
              <a:t>J</a:t>
            </a:r>
            <a:r>
              <a:rPr lang="en-US" sz="2400" i="1" dirty="0" smtClean="0"/>
              <a:t> </a:t>
            </a:r>
            <a:endParaRPr lang="en-US" i="1" dirty="0" smtClean="0"/>
          </a:p>
          <a:p>
            <a:pPr marL="742950" lvl="1" indent="-285750">
              <a:lnSpc>
                <a:spcPct val="140000"/>
              </a:lnSpc>
              <a:buFont typeface="Arial"/>
              <a:buChar char="•"/>
            </a:pPr>
            <a:r>
              <a:rPr lang="en-US" dirty="0"/>
              <a:t>1 Session for Group 1 </a:t>
            </a:r>
            <a:r>
              <a:rPr lang="en-US" dirty="0" smtClean="0"/>
              <a:t>and </a:t>
            </a:r>
            <a:r>
              <a:rPr lang="en-US" dirty="0"/>
              <a:t>1 Session for Group </a:t>
            </a:r>
            <a:r>
              <a:rPr lang="en-US" dirty="0" smtClean="0"/>
              <a:t>2 (on separate weeks) </a:t>
            </a:r>
            <a:endParaRPr lang="en-US" dirty="0"/>
          </a:p>
          <a:p>
            <a:pPr marL="742950" lvl="1" indent="-285750">
              <a:lnSpc>
                <a:spcPct val="140000"/>
              </a:lnSpc>
              <a:buFont typeface="Arial"/>
              <a:buChar char="•"/>
            </a:pPr>
            <a:r>
              <a:rPr lang="en-US" dirty="0" smtClean="0"/>
              <a:t>in the Learning Resources Center</a:t>
            </a:r>
          </a:p>
          <a:p>
            <a:pPr marL="742950" lvl="1" indent="-285750">
              <a:lnSpc>
                <a:spcPct val="140000"/>
              </a:lnSpc>
              <a:buFont typeface="Arial"/>
              <a:buChar char="•"/>
            </a:pPr>
            <a:r>
              <a:rPr lang="en-US" dirty="0" smtClean="0"/>
              <a:t>how to search the Cochrane EBM Databases &amp; NLM’s Comparative Effectiveness</a:t>
            </a:r>
          </a:p>
          <a:p>
            <a:pPr marL="742950" lvl="1" indent="-285750">
              <a:lnSpc>
                <a:spcPct val="140000"/>
              </a:lnSpc>
              <a:buFont typeface="Arial"/>
              <a:buChar char="•"/>
            </a:pPr>
            <a:r>
              <a:rPr lang="en-US" dirty="0" smtClean="0"/>
              <a:t>PowerPoint lecture and hands-on follow along</a:t>
            </a:r>
          </a:p>
          <a:p>
            <a:pPr marL="742950" lvl="1" indent="-285750">
              <a:lnSpc>
                <a:spcPct val="140000"/>
              </a:lnSpc>
              <a:buFont typeface="Arial"/>
              <a:buChar char="•"/>
            </a:pPr>
            <a:r>
              <a:rPr lang="en-US" dirty="0" smtClean="0"/>
              <a:t>search for article(s) that answer your PICO question </a:t>
            </a:r>
          </a:p>
          <a:p>
            <a:pPr marL="742950" lvl="1" indent="-285750">
              <a:lnSpc>
                <a:spcPct val="140000"/>
              </a:lnSpc>
              <a:buFont typeface="Arial"/>
              <a:buChar char="•"/>
            </a:pPr>
            <a:r>
              <a:rPr lang="en-US" dirty="0" smtClean="0"/>
              <a:t>searching guidance from assigned librarian</a:t>
            </a:r>
          </a:p>
        </p:txBody>
      </p:sp>
    </p:spTree>
    <p:extLst>
      <p:ext uri="{BB962C8B-B14F-4D97-AF65-F5344CB8AC3E}">
        <p14:creationId xmlns:p14="http://schemas.microsoft.com/office/powerpoint/2010/main" val="3821509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3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38100" cmpd="dbl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19" name="Rectangle 4"/>
          <p:cNvSpPr>
            <a:spLocks noChangeArrowheads="1"/>
          </p:cNvSpPr>
          <p:nvPr/>
        </p:nvSpPr>
        <p:spPr bwMode="auto">
          <a:xfrm>
            <a:off x="1365250" y="2078269"/>
            <a:ext cx="6400800" cy="2695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lnSpc>
                <a:spcPct val="120000"/>
              </a:lnSpc>
            </a:pPr>
            <a:r>
              <a:rPr lang="en-US" sz="6600" dirty="0" smtClean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Group Discussion</a:t>
            </a:r>
          </a:p>
          <a:p>
            <a:pPr algn="ctr">
              <a:lnSpc>
                <a:spcPct val="120000"/>
              </a:lnSpc>
            </a:pPr>
            <a:r>
              <a:rPr lang="en-US" sz="6600" dirty="0" smtClean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Class</a:t>
            </a:r>
            <a:endParaRPr lang="en-US" sz="6600" dirty="0">
              <a:solidFill>
                <a:schemeClr val="bg1"/>
              </a:solidFill>
              <a:latin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619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3-07-08 at 1.13.5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837" y="4020569"/>
            <a:ext cx="6010656" cy="263702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4868" y="233026"/>
            <a:ext cx="7812591" cy="378754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en-US" sz="2400" dirty="0" smtClean="0"/>
              <a:t>	2) Group Discussion “EBM Journal Club” with Dr. Griswold</a:t>
            </a:r>
            <a:endParaRPr lang="en-US" dirty="0" smtClean="0"/>
          </a:p>
          <a:p>
            <a:pPr marL="742950" lvl="1" indent="-285750">
              <a:lnSpc>
                <a:spcPct val="130000"/>
              </a:lnSpc>
              <a:buFont typeface="Arial"/>
              <a:buChar char="•"/>
            </a:pPr>
            <a:r>
              <a:rPr lang="en-US" dirty="0" smtClean="0"/>
              <a:t>in the Library’s Rare Books Conference Room</a:t>
            </a:r>
          </a:p>
          <a:p>
            <a:pPr marL="742950" lvl="1" indent="-285750">
              <a:lnSpc>
                <a:spcPct val="130000"/>
              </a:lnSpc>
              <a:buFont typeface="Arial"/>
              <a:buChar char="•"/>
            </a:pPr>
            <a:r>
              <a:rPr lang="en-US" dirty="0" smtClean="0"/>
              <a:t>state your focused, well-articulated PICO question</a:t>
            </a:r>
          </a:p>
          <a:p>
            <a:pPr marL="742950" lvl="1" indent="-285750">
              <a:lnSpc>
                <a:spcPct val="130000"/>
              </a:lnSpc>
              <a:buFont typeface="Arial"/>
              <a:buChar char="•"/>
            </a:pPr>
            <a:r>
              <a:rPr lang="en-US" dirty="0" smtClean="0"/>
              <a:t>describe databases searched and search strategy</a:t>
            </a:r>
          </a:p>
          <a:p>
            <a:pPr marL="742950" lvl="1" indent="-285750">
              <a:lnSpc>
                <a:spcPct val="130000"/>
              </a:lnSpc>
              <a:buFont typeface="Arial"/>
              <a:buChar char="•"/>
            </a:pPr>
            <a:r>
              <a:rPr lang="en-US" dirty="0" smtClean="0"/>
              <a:t>state author, article title, journal, and date published</a:t>
            </a:r>
          </a:p>
          <a:p>
            <a:pPr marL="742950" lvl="1" indent="-285750">
              <a:lnSpc>
                <a:spcPct val="130000"/>
              </a:lnSpc>
              <a:buFont typeface="Arial"/>
              <a:buChar char="•"/>
            </a:pPr>
            <a:r>
              <a:rPr lang="en-US" dirty="0" smtClean="0"/>
              <a:t>discuss study design, validity and reliability, research findings</a:t>
            </a:r>
          </a:p>
          <a:p>
            <a:pPr marL="742950" lvl="1" indent="-285750">
              <a:lnSpc>
                <a:spcPct val="130000"/>
              </a:lnSpc>
              <a:buFont typeface="Arial"/>
              <a:buChar char="•"/>
            </a:pPr>
            <a:r>
              <a:rPr lang="en-US" dirty="0" smtClean="0"/>
              <a:t>commentary and q &amp; a from Dr. Griswold</a:t>
            </a:r>
          </a:p>
          <a:p>
            <a:pPr marL="742950" lvl="1" indent="-285750">
              <a:lnSpc>
                <a:spcPct val="130000"/>
              </a:lnSpc>
              <a:buFont typeface="Arial"/>
              <a:buChar char="•"/>
            </a:pPr>
            <a:r>
              <a:rPr lang="en-US" dirty="0" smtClean="0"/>
              <a:t>turn in  your EBM report including PICO question worksheet, critical appraisal worksheet, copy of the article, and cover sheet</a:t>
            </a:r>
          </a:p>
          <a:p>
            <a:pPr marL="742950" lvl="1" indent="-285750">
              <a:lnSpc>
                <a:spcPct val="130000"/>
              </a:lnSpc>
              <a:buFont typeface="Arial"/>
              <a:buChar char="•"/>
            </a:pPr>
            <a:r>
              <a:rPr lang="en-US" dirty="0" smtClean="0"/>
              <a:t>casual atmosphere and bring your own lunch!</a:t>
            </a:r>
          </a:p>
          <a:p>
            <a:r>
              <a:rPr lang="en-US" sz="2400" dirty="0" smtClean="0"/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1144710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3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38100" cmpd="dbl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19" name="Rectangle 4"/>
          <p:cNvSpPr>
            <a:spLocks noChangeArrowheads="1"/>
          </p:cNvSpPr>
          <p:nvPr/>
        </p:nvSpPr>
        <p:spPr bwMode="auto">
          <a:xfrm>
            <a:off x="1117600" y="2078269"/>
            <a:ext cx="6888480" cy="2625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lnSpc>
                <a:spcPct val="120000"/>
              </a:lnSpc>
            </a:pPr>
            <a:r>
              <a:rPr lang="en-US" sz="6600" dirty="0" smtClean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Learning Activities</a:t>
            </a:r>
            <a:endParaRPr lang="en-US" sz="6600" dirty="0">
              <a:solidFill>
                <a:schemeClr val="bg1"/>
              </a:solidFill>
              <a:latin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17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6959" y="377980"/>
            <a:ext cx="8793875" cy="1131722"/>
          </a:xfrm>
          <a:prstGeom prst="rect">
            <a:avLst/>
          </a:prstGeom>
          <a:solidFill>
            <a:schemeClr val="bg1"/>
          </a:solidFill>
          <a:ln w="57150" cmpd="sng">
            <a:solidFill>
              <a:srgbClr val="66CCC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55575" y="488431"/>
            <a:ext cx="6819900" cy="528404"/>
          </a:xfrm>
          <a:prstGeom prst="rect">
            <a:avLst/>
          </a:prstGeom>
          <a:noFill/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In adult male patients with recent myocardial infarction, does a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87500" y="942970"/>
            <a:ext cx="6388100" cy="523952"/>
          </a:xfrm>
          <a:prstGeom prst="rect">
            <a:avLst/>
          </a:prstGeom>
          <a:noFill/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single daily dose of 300 mg of aspirin prevent re-infarction?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272273" y="2789422"/>
            <a:ext cx="4198627" cy="452194"/>
            <a:chOff x="4272273" y="2789422"/>
            <a:chExt cx="4198627" cy="452194"/>
          </a:xfrm>
        </p:grpSpPr>
        <p:sp>
          <p:nvSpPr>
            <p:cNvPr id="15" name="Rectangle 14"/>
            <p:cNvSpPr/>
            <p:nvPr/>
          </p:nvSpPr>
          <p:spPr>
            <a:xfrm>
              <a:off x="4272273" y="2829365"/>
              <a:ext cx="438598" cy="389625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dirty="0" smtClean="0">
                  <a:solidFill>
                    <a:srgbClr val="00CCCC"/>
                  </a:solidFill>
                  <a:latin typeface="Bookman Old Style"/>
                  <a:cs typeface="Bookman Old Style"/>
                </a:rPr>
                <a:t>P</a:t>
              </a:r>
              <a:endParaRPr lang="en-US" sz="3200" dirty="0">
                <a:solidFill>
                  <a:srgbClr val="00CCCC"/>
                </a:solidFill>
                <a:latin typeface="Bookman Old Style"/>
                <a:cs typeface="Bookman Old Style"/>
              </a:endParaRPr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4875618" y="2789422"/>
              <a:ext cx="3595282" cy="452194"/>
              <a:chOff x="4875618" y="3134862"/>
              <a:chExt cx="4085216" cy="452194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4875618" y="3134862"/>
                <a:ext cx="4085216" cy="452194"/>
              </a:xfrm>
              <a:prstGeom prst="rect">
                <a:avLst/>
              </a:prstGeom>
              <a:solidFill>
                <a:schemeClr val="bg1"/>
              </a:solidFill>
              <a:ln w="38100" cmpd="sng">
                <a:solidFill>
                  <a:srgbClr val="66CCCC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24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4915664" y="3170789"/>
                <a:ext cx="4009646" cy="380743"/>
              </a:xfrm>
              <a:prstGeom prst="rect">
                <a:avLst/>
              </a:prstGeom>
              <a:noFill/>
              <a:ln w="12700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fontAlgn="auto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dirty="0" smtClean="0">
                    <a:solidFill>
                      <a:prstClr val="black"/>
                    </a:solidFill>
                    <a:latin typeface="Calibri"/>
                  </a:rPr>
                  <a:t>adult male patients with recent MI</a:t>
                </a:r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4270267" y="3638665"/>
            <a:ext cx="3908533" cy="452194"/>
            <a:chOff x="4270267" y="3689465"/>
            <a:chExt cx="3908533" cy="452194"/>
          </a:xfrm>
        </p:grpSpPr>
        <p:sp>
          <p:nvSpPr>
            <p:cNvPr id="20" name="Rectangle 19"/>
            <p:cNvSpPr/>
            <p:nvPr/>
          </p:nvSpPr>
          <p:spPr>
            <a:xfrm>
              <a:off x="4270267" y="3717934"/>
              <a:ext cx="437175" cy="389625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dirty="0" smtClean="0">
                  <a:solidFill>
                    <a:srgbClr val="00CCCC"/>
                  </a:solidFill>
                  <a:latin typeface="Bookman Old Style"/>
                  <a:cs typeface="Bookman Old Style"/>
                </a:rPr>
                <a:t>I</a:t>
              </a:r>
              <a:endParaRPr lang="en-US" sz="3200" dirty="0">
                <a:solidFill>
                  <a:srgbClr val="00CCCC"/>
                </a:solidFill>
                <a:latin typeface="Bookman Old Style"/>
                <a:cs typeface="Bookman Old Style"/>
              </a:endParaRPr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4868159" y="3689465"/>
              <a:ext cx="3310641" cy="452194"/>
              <a:chOff x="4868160" y="3669145"/>
              <a:chExt cx="1419522" cy="452194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4868160" y="3669145"/>
                <a:ext cx="1419522" cy="452194"/>
              </a:xfrm>
              <a:prstGeom prst="rect">
                <a:avLst/>
              </a:prstGeom>
              <a:solidFill>
                <a:schemeClr val="bg1"/>
              </a:solidFill>
              <a:ln w="38100" cmpd="sng">
                <a:solidFill>
                  <a:srgbClr val="66CCCC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24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4890444" y="3705072"/>
                <a:ext cx="1379476" cy="380743"/>
              </a:xfrm>
              <a:prstGeom prst="rect">
                <a:avLst/>
              </a:prstGeom>
              <a:noFill/>
              <a:ln w="12700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dirty="0" smtClean="0">
                    <a:solidFill>
                      <a:prstClr val="black"/>
                    </a:solidFill>
                    <a:latin typeface="Calibri"/>
                  </a:rPr>
                  <a:t>daily dose of 300 mg of aspirin</a:t>
                </a:r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8" name="Group 7"/>
          <p:cNvGrpSpPr/>
          <p:nvPr/>
        </p:nvGrpSpPr>
        <p:grpSpPr>
          <a:xfrm>
            <a:off x="4263231" y="4397747"/>
            <a:ext cx="1943765" cy="452194"/>
            <a:chOff x="4263231" y="4194547"/>
            <a:chExt cx="1943765" cy="452194"/>
          </a:xfrm>
        </p:grpSpPr>
        <p:sp>
          <p:nvSpPr>
            <p:cNvPr id="21" name="Rectangle 20"/>
            <p:cNvSpPr/>
            <p:nvPr/>
          </p:nvSpPr>
          <p:spPr>
            <a:xfrm>
              <a:off x="4263231" y="4224928"/>
              <a:ext cx="435752" cy="389625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dirty="0" smtClean="0">
                  <a:solidFill>
                    <a:srgbClr val="00CCCC"/>
                  </a:solidFill>
                  <a:latin typeface="Bookman Old Style"/>
                  <a:cs typeface="Bookman Old Style"/>
                </a:rPr>
                <a:t>C</a:t>
              </a:r>
              <a:endParaRPr lang="en-US" sz="3200" dirty="0">
                <a:solidFill>
                  <a:srgbClr val="00CCCC"/>
                </a:solidFill>
                <a:latin typeface="Bookman Old Style"/>
                <a:cs typeface="Bookman Old Style"/>
              </a:endParaRPr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4878465" y="4194547"/>
              <a:ext cx="1328531" cy="452194"/>
              <a:chOff x="4878465" y="4194547"/>
              <a:chExt cx="1178314" cy="452194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4878465" y="4194547"/>
                <a:ext cx="1178314" cy="452194"/>
              </a:xfrm>
              <a:prstGeom prst="rect">
                <a:avLst/>
              </a:prstGeom>
              <a:solidFill>
                <a:schemeClr val="bg1"/>
              </a:solidFill>
              <a:ln w="38100" cmpd="sng">
                <a:solidFill>
                  <a:srgbClr val="66CCCC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24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4927391" y="4230474"/>
                <a:ext cx="1076102" cy="380743"/>
              </a:xfrm>
              <a:prstGeom prst="rect">
                <a:avLst/>
              </a:prstGeom>
              <a:noFill/>
              <a:ln w="12700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dirty="0" smtClean="0">
                    <a:solidFill>
                      <a:prstClr val="black"/>
                    </a:solidFill>
                    <a:latin typeface="Calibri"/>
                  </a:rPr>
                  <a:t>placebo</a:t>
                </a:r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4264232" y="5202397"/>
            <a:ext cx="2873169" cy="452194"/>
            <a:chOff x="4264232" y="4724877"/>
            <a:chExt cx="2873169" cy="452194"/>
          </a:xfrm>
        </p:grpSpPr>
        <p:sp>
          <p:nvSpPr>
            <p:cNvPr id="22" name="Rectangle 21"/>
            <p:cNvSpPr/>
            <p:nvPr/>
          </p:nvSpPr>
          <p:spPr>
            <a:xfrm>
              <a:off x="4264232" y="4749600"/>
              <a:ext cx="434329" cy="389625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dirty="0" smtClean="0">
                  <a:solidFill>
                    <a:srgbClr val="00CCCC"/>
                  </a:solidFill>
                  <a:latin typeface="Bookman Old Style"/>
                  <a:cs typeface="Bookman Old Style"/>
                </a:rPr>
                <a:t>O</a:t>
              </a:r>
              <a:endParaRPr lang="en-US" sz="3200" dirty="0">
                <a:solidFill>
                  <a:srgbClr val="00CCCC"/>
                </a:solidFill>
                <a:latin typeface="Bookman Old Style"/>
                <a:cs typeface="Bookman Old Style"/>
              </a:endParaRPr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4885931" y="4724877"/>
              <a:ext cx="2251470" cy="452194"/>
              <a:chOff x="4734953" y="5257737"/>
              <a:chExt cx="3160171" cy="452194"/>
            </a:xfrm>
          </p:grpSpPr>
          <p:sp>
            <p:nvSpPr>
              <p:cNvPr id="30" name="Rectangle 29"/>
              <p:cNvSpPr/>
              <p:nvPr/>
            </p:nvSpPr>
            <p:spPr>
              <a:xfrm>
                <a:off x="4734953" y="5257737"/>
                <a:ext cx="3160171" cy="452194"/>
              </a:xfrm>
              <a:prstGeom prst="rect">
                <a:avLst/>
              </a:prstGeom>
              <a:solidFill>
                <a:schemeClr val="bg1"/>
              </a:solidFill>
              <a:ln w="38100" cmpd="sng">
                <a:solidFill>
                  <a:srgbClr val="66CCCC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24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4757238" y="5284783"/>
                <a:ext cx="3137886" cy="380743"/>
              </a:xfrm>
              <a:prstGeom prst="rect">
                <a:avLst/>
              </a:prstGeom>
              <a:noFill/>
              <a:ln w="12700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fontAlgn="auto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dirty="0" smtClean="0">
                    <a:solidFill>
                      <a:prstClr val="black"/>
                    </a:solidFill>
                    <a:latin typeface="Calibri"/>
                  </a:rPr>
                  <a:t>prevent re-infarction</a:t>
                </a:r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pic>
        <p:nvPicPr>
          <p:cNvPr id="5" name="Picture 4" descr="Screen Shot 2015-07-02 at 12.37.22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7" b="3721"/>
          <a:stretch/>
        </p:blipFill>
        <p:spPr>
          <a:xfrm>
            <a:off x="304803" y="1961218"/>
            <a:ext cx="3802253" cy="4636008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696270" y="6064248"/>
            <a:ext cx="933565" cy="285752"/>
          </a:xfrm>
          <a:prstGeom prst="rect">
            <a:avLst/>
          </a:prstGeom>
          <a:noFill/>
          <a:ln w="57150" cap="flat" cmpd="sng" algn="ctr">
            <a:solidFill>
              <a:srgbClr val="FF8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6337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3071" y="183839"/>
            <a:ext cx="6857009" cy="82200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4000" dirty="0" smtClean="0"/>
              <a:t>EBM </a:t>
            </a:r>
            <a:r>
              <a:rPr lang="en-US" sz="4000" dirty="0" smtClean="0"/>
              <a:t>Database Searching </a:t>
            </a:r>
            <a:r>
              <a:rPr lang="en-US" sz="4000" dirty="0" smtClean="0"/>
              <a:t>Class</a:t>
            </a:r>
            <a:endParaRPr lang="en-US" sz="4000" dirty="0" smtClean="0"/>
          </a:p>
        </p:txBody>
      </p:sp>
      <p:grpSp>
        <p:nvGrpSpPr>
          <p:cNvPr id="9" name="Group 8"/>
          <p:cNvGrpSpPr/>
          <p:nvPr/>
        </p:nvGrpSpPr>
        <p:grpSpPr>
          <a:xfrm>
            <a:off x="782320" y="4318959"/>
            <a:ext cx="8117840" cy="2132641"/>
            <a:chOff x="782320" y="4318959"/>
            <a:chExt cx="8117840" cy="213264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320" y="4399280"/>
              <a:ext cx="2560320" cy="2014118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4105631" y="4318959"/>
              <a:ext cx="4794529" cy="2132641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en-US" sz="3200" dirty="0" smtClean="0"/>
                <a:t>With help from librarian, locate an article answering your PICO question </a:t>
              </a:r>
              <a:endParaRPr lang="en-US" sz="3200" dirty="0" smtClean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42541" y="1727199"/>
            <a:ext cx="7883299" cy="1976663"/>
            <a:chOff x="742541" y="1727199"/>
            <a:chExt cx="7883299" cy="1976663"/>
          </a:xfrm>
        </p:grpSpPr>
        <p:pic>
          <p:nvPicPr>
            <p:cNvPr id="6" name="Picture Placeholder 4" descr="CRW_2730.ti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" t="17717" r="53434" b="29507"/>
            <a:stretch/>
          </p:blipFill>
          <p:spPr bwMode="auto">
            <a:xfrm>
              <a:off x="742541" y="1727199"/>
              <a:ext cx="2616337" cy="1976663"/>
            </a:xfrm>
            <a:prstGeom prst="rect">
              <a:avLst/>
            </a:prstGeom>
            <a:noFill/>
            <a:ln w="28575">
              <a:solidFill>
                <a:srgbClr val="979797"/>
              </a:solidFill>
            </a:ln>
            <a:extLst>
              <a:ext uri="{FAA26D3D-D897-4be2-8F04-BA451C77F1D7}">
                <ma14:placeholderFlag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3943071" y="1758639"/>
              <a:ext cx="4682769" cy="1863401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en-US" sz="3200" dirty="0" smtClean="0"/>
                <a:t>Hands-on follow along searching practice</a:t>
              </a:r>
              <a:endParaRPr lang="en-US" sz="3200" dirty="0" smtClean="0"/>
            </a:p>
          </p:txBody>
        </p:sp>
      </p:grpSp>
    </p:spTree>
    <p:extLst>
      <p:ext uri="{BB962C8B-B14F-4D97-AF65-F5344CB8AC3E}">
        <p14:creationId xmlns:p14="http://schemas.microsoft.com/office/powerpoint/2010/main" val="357601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Title 1"/>
          <p:cNvSpPr txBox="1">
            <a:spLocks/>
          </p:cNvSpPr>
          <p:nvPr/>
        </p:nvSpPr>
        <p:spPr bwMode="auto">
          <a:xfrm>
            <a:off x="160338" y="207963"/>
            <a:ext cx="8831262" cy="784225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US" sz="4000" i="1">
                <a:solidFill>
                  <a:srgbClr val="FFFFFF"/>
                </a:solidFill>
                <a:latin typeface="Times New Roman" charset="0"/>
                <a:cs typeface="Times New Roman" charset="0"/>
              </a:rPr>
              <a:t>What is Critical Appraisal?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60338" y="1252538"/>
            <a:ext cx="8831262" cy="5268912"/>
            <a:chOff x="160338" y="1252538"/>
            <a:chExt cx="8831262" cy="5268912"/>
          </a:xfrm>
        </p:grpSpPr>
        <p:grpSp>
          <p:nvGrpSpPr>
            <p:cNvPr id="223236" name="Group 5"/>
            <p:cNvGrpSpPr>
              <a:grpSpLocks/>
            </p:cNvGrpSpPr>
            <p:nvPr/>
          </p:nvGrpSpPr>
          <p:grpSpPr bwMode="auto">
            <a:xfrm>
              <a:off x="160338" y="1252538"/>
              <a:ext cx="8831262" cy="2202458"/>
              <a:chOff x="161128" y="1252168"/>
              <a:chExt cx="8831071" cy="2202319"/>
            </a:xfrm>
          </p:grpSpPr>
          <p:sp>
            <p:nvSpPr>
              <p:cNvPr id="223238" name="Rectangle 2"/>
              <p:cNvSpPr>
                <a:spLocks noChangeArrowheads="1"/>
              </p:cNvSpPr>
              <p:nvPr/>
            </p:nvSpPr>
            <p:spPr bwMode="auto">
              <a:xfrm>
                <a:off x="161128" y="1252168"/>
                <a:ext cx="8831071" cy="17512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en-US" sz="2800" i="1" dirty="0">
                    <a:solidFill>
                      <a:srgbClr val="FFFFFF"/>
                    </a:solidFill>
                    <a:latin typeface="Verdana" charset="0"/>
                    <a:cs typeface="Verdana" charset="0"/>
                  </a:rPr>
                  <a:t>“The process of assessing and interpreting </a:t>
                </a:r>
              </a:p>
              <a:p>
                <a:pPr algn="ctr">
                  <a:lnSpc>
                    <a:spcPct val="130000"/>
                  </a:lnSpc>
                </a:pPr>
                <a:r>
                  <a:rPr lang="en-US" sz="2800" i="1" dirty="0">
                    <a:solidFill>
                      <a:srgbClr val="FFFFFF"/>
                    </a:solidFill>
                    <a:latin typeface="Verdana" charset="0"/>
                    <a:cs typeface="Verdana" charset="0"/>
                  </a:rPr>
                  <a:t>evidence by systematically considering its </a:t>
                </a:r>
              </a:p>
              <a:p>
                <a:pPr algn="ctr">
                  <a:lnSpc>
                    <a:spcPct val="130000"/>
                  </a:lnSpc>
                </a:pPr>
                <a:r>
                  <a:rPr lang="en-US" sz="2800" i="1" dirty="0">
                    <a:solidFill>
                      <a:srgbClr val="FFFFFF"/>
                    </a:solidFill>
                    <a:latin typeface="Verdana" charset="0"/>
                    <a:cs typeface="Verdana" charset="0"/>
                  </a:rPr>
                  <a:t>validity, results, and relevance.”</a:t>
                </a:r>
              </a:p>
            </p:txBody>
          </p:sp>
          <p:sp>
            <p:nvSpPr>
              <p:cNvPr id="223239" name="Rectangle 4"/>
              <p:cNvSpPr>
                <a:spLocks noChangeArrowheads="1"/>
              </p:cNvSpPr>
              <p:nvPr/>
            </p:nvSpPr>
            <p:spPr bwMode="auto">
              <a:xfrm>
                <a:off x="2139272" y="3048248"/>
                <a:ext cx="4862282" cy="4062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en-US" sz="800" dirty="0">
                    <a:solidFill>
                      <a:srgbClr val="FFFFFF"/>
                    </a:solidFill>
                    <a:latin typeface="Verdana" charset="0"/>
                    <a:cs typeface="Verdana" charset="0"/>
                  </a:rPr>
                  <a:t>The Cochrane Collaboration Glossary	http://</a:t>
                </a:r>
                <a:r>
                  <a:rPr lang="en-US" sz="800" dirty="0" err="1">
                    <a:solidFill>
                      <a:srgbClr val="FFFFFF"/>
                    </a:solidFill>
                    <a:latin typeface="Verdana" charset="0"/>
                    <a:cs typeface="Verdana" charset="0"/>
                  </a:rPr>
                  <a:t>www.cochrane.org</a:t>
                </a:r>
                <a:r>
                  <a:rPr lang="en-US" sz="800" dirty="0">
                    <a:solidFill>
                      <a:srgbClr val="FFFFFF"/>
                    </a:solidFill>
                    <a:latin typeface="Verdana" charset="0"/>
                    <a:cs typeface="Verdana" charset="0"/>
                  </a:rPr>
                  <a:t>/glossary/</a:t>
                </a:r>
                <a:r>
                  <a:rPr lang="en-US" sz="800" dirty="0">
                    <a:latin typeface="Verdana" charset="0"/>
                    <a:cs typeface="Verdana" charset="0"/>
                  </a:rPr>
                  <a:t>5#letterc</a:t>
                </a:r>
              </a:p>
            </p:txBody>
          </p:sp>
        </p:grpSp>
        <p:pic>
          <p:nvPicPr>
            <p:cNvPr id="223237" name="Picture 3" descr="JournalClubGroup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5213" y="3619571"/>
              <a:ext cx="3869012" cy="2901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21388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3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38100" cmpd="dbl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19" name="Rectangle 4"/>
          <p:cNvSpPr>
            <a:spLocks noChangeArrowheads="1"/>
          </p:cNvSpPr>
          <p:nvPr/>
        </p:nvSpPr>
        <p:spPr bwMode="auto">
          <a:xfrm>
            <a:off x="1371600" y="1239520"/>
            <a:ext cx="6400800" cy="4551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7200" dirty="0" smtClean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 EBM Report </a:t>
            </a:r>
            <a:r>
              <a:rPr lang="en-US" sz="2800" dirty="0" smtClean="0">
                <a:latin typeface="Times New Roman" charset="0"/>
                <a:cs typeface="Times New Roman" charset="0"/>
              </a:rPr>
              <a:t>a</a:t>
            </a:r>
          </a:p>
          <a:p>
            <a:pPr algn="ctr"/>
            <a:r>
              <a:rPr lang="en-US" sz="2800" dirty="0" smtClean="0">
                <a:latin typeface="Times New Roman" charset="0"/>
                <a:cs typeface="Times New Roman" charset="0"/>
              </a:rPr>
              <a:t>a</a:t>
            </a:r>
          </a:p>
          <a:p>
            <a:pPr algn="ctr"/>
            <a:r>
              <a:rPr lang="en-US" sz="4800" i="1" dirty="0" smtClean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Turned in at end of</a:t>
            </a:r>
          </a:p>
          <a:p>
            <a:pPr algn="ctr"/>
            <a:r>
              <a:rPr lang="en-US" sz="4800" i="1" dirty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Group </a:t>
            </a:r>
            <a:r>
              <a:rPr lang="en-US" sz="4800" i="1" dirty="0" smtClean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Discussion Class</a:t>
            </a:r>
            <a:endParaRPr lang="en-US" sz="4800" i="1" dirty="0" smtClean="0">
              <a:solidFill>
                <a:schemeClr val="bg1"/>
              </a:solidFill>
              <a:latin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195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915920" y="322070"/>
            <a:ext cx="3312160" cy="62914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4400" u="sng" dirty="0" smtClean="0"/>
              <a:t>EBM </a:t>
            </a:r>
            <a:r>
              <a:rPr lang="en-US" sz="4400" u="sng" dirty="0" smtClean="0"/>
              <a:t>Report</a:t>
            </a:r>
            <a:endParaRPr lang="en-US" sz="4400" u="sng" dirty="0"/>
          </a:p>
        </p:txBody>
      </p:sp>
      <p:grpSp>
        <p:nvGrpSpPr>
          <p:cNvPr id="11" name="Group 10"/>
          <p:cNvGrpSpPr/>
          <p:nvPr/>
        </p:nvGrpSpPr>
        <p:grpSpPr>
          <a:xfrm>
            <a:off x="223520" y="1261744"/>
            <a:ext cx="1962069" cy="2934336"/>
            <a:chOff x="223520" y="1261744"/>
            <a:chExt cx="1962069" cy="2934336"/>
          </a:xfrm>
        </p:grpSpPr>
        <p:pic>
          <p:nvPicPr>
            <p:cNvPr id="4" name="Picture 3" descr="Screen Shot 2014-07-01 at 6.34.50 PM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9" t="6280" r="4029" b="6351"/>
            <a:stretch/>
          </p:blipFill>
          <p:spPr>
            <a:xfrm>
              <a:off x="223524" y="1261744"/>
              <a:ext cx="1962065" cy="2366748"/>
            </a:xfrm>
            <a:prstGeom prst="rect">
              <a:avLst/>
            </a:prstGeom>
            <a:ln w="38100">
              <a:solidFill>
                <a:srgbClr val="00CDFF"/>
              </a:solidFill>
            </a:ln>
          </p:spPr>
        </p:pic>
        <p:sp>
          <p:nvSpPr>
            <p:cNvPr id="8" name="Rectangle 7"/>
            <p:cNvSpPr/>
            <p:nvPr/>
          </p:nvSpPr>
          <p:spPr>
            <a:xfrm>
              <a:off x="223520" y="3695190"/>
              <a:ext cx="1920240" cy="50089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n-US" sz="2400" dirty="0" smtClean="0"/>
                <a:t>Cover Sheet</a:t>
              </a:r>
              <a:endParaRPr lang="en-US" sz="2400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537842" y="2124409"/>
            <a:ext cx="1939925" cy="3219751"/>
            <a:chOff x="2537842" y="2317449"/>
            <a:chExt cx="1939925" cy="3219751"/>
          </a:xfrm>
        </p:grpSpPr>
        <p:pic>
          <p:nvPicPr>
            <p:cNvPr id="6" name="Picture 5" descr="Screen Shot 2015-07-02 at 12.37.22 P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57" b="3721"/>
            <a:stretch/>
          </p:blipFill>
          <p:spPr>
            <a:xfrm>
              <a:off x="2537842" y="2317449"/>
              <a:ext cx="1939925" cy="2365342"/>
            </a:xfrm>
            <a:prstGeom prst="rect">
              <a:avLst/>
            </a:prstGeom>
            <a:ln w="38100">
              <a:solidFill>
                <a:srgbClr val="00CDFF"/>
              </a:solidFill>
            </a:ln>
          </p:spPr>
        </p:pic>
        <p:sp>
          <p:nvSpPr>
            <p:cNvPr id="9" name="Rectangle 8"/>
            <p:cNvSpPr/>
            <p:nvPr/>
          </p:nvSpPr>
          <p:spPr>
            <a:xfrm>
              <a:off x="2540000" y="4812790"/>
              <a:ext cx="1920240" cy="72441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n-US" sz="2400" dirty="0" smtClean="0"/>
                <a:t>PICO Worksheet</a:t>
              </a:r>
              <a:endParaRPr lang="en-US" sz="2400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744720" y="2702560"/>
            <a:ext cx="1920240" cy="2987040"/>
            <a:chOff x="4765040" y="2966720"/>
            <a:chExt cx="1920240" cy="298704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18" t="11453" r="4031" b="5693"/>
            <a:stretch/>
          </p:blipFill>
          <p:spPr>
            <a:xfrm>
              <a:off x="4866644" y="2966720"/>
              <a:ext cx="1759917" cy="2377440"/>
            </a:xfrm>
            <a:prstGeom prst="rect">
              <a:avLst/>
            </a:prstGeom>
            <a:ln w="38100">
              <a:solidFill>
                <a:srgbClr val="00CDFF"/>
              </a:solidFill>
            </a:ln>
          </p:spPr>
        </p:pic>
        <p:sp>
          <p:nvSpPr>
            <p:cNvPr id="10" name="Rectangle 9"/>
            <p:cNvSpPr/>
            <p:nvPr/>
          </p:nvSpPr>
          <p:spPr>
            <a:xfrm>
              <a:off x="4765040" y="5452870"/>
              <a:ext cx="1920240" cy="50089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n-US" sz="2400" dirty="0" smtClean="0"/>
                <a:t>Article</a:t>
              </a:r>
              <a:endParaRPr lang="en-US" sz="24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949440" y="3414018"/>
            <a:ext cx="1920240" cy="3139182"/>
            <a:chOff x="6949440" y="3556258"/>
            <a:chExt cx="1920240" cy="3139182"/>
          </a:xfrm>
        </p:grpSpPr>
        <p:pic>
          <p:nvPicPr>
            <p:cNvPr id="7" name="Picture 6" descr="Screen Shot 2013-07-08 at 3.07.15 PM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1" r="8662"/>
            <a:stretch/>
          </p:blipFill>
          <p:spPr>
            <a:xfrm>
              <a:off x="7000240" y="3556258"/>
              <a:ext cx="1828800" cy="2379218"/>
            </a:xfrm>
            <a:prstGeom prst="rect">
              <a:avLst/>
            </a:prstGeom>
            <a:ln w="38100" cmpd="sng">
              <a:solidFill>
                <a:srgbClr val="00CDFF"/>
              </a:solidFill>
            </a:ln>
          </p:spPr>
        </p:pic>
        <p:sp>
          <p:nvSpPr>
            <p:cNvPr id="15" name="Rectangle 14"/>
            <p:cNvSpPr/>
            <p:nvPr/>
          </p:nvSpPr>
          <p:spPr>
            <a:xfrm>
              <a:off x="6949440" y="6055360"/>
              <a:ext cx="1920240" cy="64008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n-US" sz="2400" smtClean="0"/>
                <a:t>Critical Appraisal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32815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83377" y="1559821"/>
            <a:ext cx="7993121" cy="333663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4800" i="1" dirty="0" smtClean="0">
                <a:latin typeface="Times New Roman"/>
                <a:cs typeface="Times New Roman"/>
              </a:rPr>
              <a:t>Welcome to the</a:t>
            </a:r>
          </a:p>
          <a:p>
            <a:pPr algn="ctr">
              <a:lnSpc>
                <a:spcPct val="130000"/>
              </a:lnSpc>
            </a:pPr>
            <a:r>
              <a:rPr lang="en-US" sz="4800" i="1" dirty="0" smtClean="0">
                <a:latin typeface="Times New Roman"/>
                <a:cs typeface="Times New Roman"/>
              </a:rPr>
              <a:t>Surgery Clerkship Orientation</a:t>
            </a:r>
          </a:p>
          <a:p>
            <a:pPr algn="ctr">
              <a:lnSpc>
                <a:spcPct val="130000"/>
              </a:lnSpc>
            </a:pPr>
            <a:r>
              <a:rPr lang="en-US" sz="4800" i="1" dirty="0" smtClean="0">
                <a:latin typeface="Times New Roman"/>
                <a:cs typeface="Times New Roman"/>
              </a:rPr>
              <a:t>EBM Searching Course!</a:t>
            </a:r>
            <a:endParaRPr lang="en-US" sz="4800" i="1" dirty="0">
              <a:latin typeface="Times New Roman"/>
              <a:cs typeface="Times New Roman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38100" cmpd="dbl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684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3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38100" cmpd="dbl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19" name="Rectangle 4"/>
          <p:cNvSpPr>
            <a:spLocks noChangeArrowheads="1"/>
          </p:cNvSpPr>
          <p:nvPr/>
        </p:nvSpPr>
        <p:spPr bwMode="auto">
          <a:xfrm>
            <a:off x="1371600" y="2971800"/>
            <a:ext cx="6400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7200" dirty="0" smtClean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Questions?</a:t>
            </a:r>
            <a:endParaRPr lang="en-US" sz="7200" dirty="0">
              <a:solidFill>
                <a:schemeClr val="bg1"/>
              </a:solidFill>
              <a:latin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1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3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38100" cmpd="dbl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19" name="Rectangle 4"/>
          <p:cNvSpPr>
            <a:spLocks noChangeArrowheads="1"/>
          </p:cNvSpPr>
          <p:nvPr/>
        </p:nvSpPr>
        <p:spPr bwMode="auto">
          <a:xfrm>
            <a:off x="1371600" y="2971800"/>
            <a:ext cx="6400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6600" dirty="0" smtClean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Surgery Resources</a:t>
            </a:r>
            <a:endParaRPr lang="en-US" sz="6600" dirty="0">
              <a:solidFill>
                <a:schemeClr val="bg1"/>
              </a:solidFill>
              <a:latin typeface="Times New Roman" charset="0"/>
              <a:cs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3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38100" cmpd="dbl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19" name="Rectangle 4"/>
          <p:cNvSpPr>
            <a:spLocks noChangeArrowheads="1"/>
          </p:cNvSpPr>
          <p:nvPr/>
        </p:nvSpPr>
        <p:spPr bwMode="auto">
          <a:xfrm>
            <a:off x="1371600" y="2971800"/>
            <a:ext cx="6400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Access Surgery</a:t>
            </a:r>
          </a:p>
        </p:txBody>
      </p:sp>
    </p:spTree>
    <p:extLst>
      <p:ext uri="{BB962C8B-B14F-4D97-AF65-F5344CB8AC3E}">
        <p14:creationId xmlns:p14="http://schemas.microsoft.com/office/powerpoint/2010/main" val="2897091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660" y="457202"/>
            <a:ext cx="4821936" cy="6171438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5960681" y="518160"/>
            <a:ext cx="2919160" cy="392036"/>
          </a:xfrm>
          <a:prstGeom prst="wedgeRoundRectCallout">
            <a:avLst>
              <a:gd name="adj1" fmla="val -50089"/>
              <a:gd name="adj2" fmla="val 24985"/>
              <a:gd name="adj3" fmla="val 16667"/>
            </a:avLst>
          </a:prstGeom>
          <a:solidFill>
            <a:schemeClr val="bg1"/>
          </a:solidFill>
          <a:ln w="28575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 err="1">
                <a:solidFill>
                  <a:schemeClr val="tx1"/>
                </a:solidFill>
              </a:rPr>
              <a:t>www.ttuhsc.edu</a:t>
            </a:r>
            <a:r>
              <a:rPr lang="en-US" sz="2000" dirty="0">
                <a:solidFill>
                  <a:schemeClr val="tx1"/>
                </a:solidFill>
              </a:rPr>
              <a:t>/libraries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87509" y="396240"/>
            <a:ext cx="3590582" cy="1889760"/>
            <a:chOff x="287509" y="396240"/>
            <a:chExt cx="3590582" cy="1889760"/>
          </a:xfrm>
        </p:grpSpPr>
        <p:sp>
          <p:nvSpPr>
            <p:cNvPr id="8" name="Rounded Rectangular Callout 7"/>
            <p:cNvSpPr/>
            <p:nvPr/>
          </p:nvSpPr>
          <p:spPr bwMode="auto">
            <a:xfrm>
              <a:off x="287509" y="396240"/>
              <a:ext cx="3590582" cy="1889760"/>
            </a:xfrm>
            <a:prstGeom prst="wedgeRoundRectCallout">
              <a:avLst>
                <a:gd name="adj1" fmla="val 98782"/>
                <a:gd name="adj2" fmla="val 94644"/>
                <a:gd name="adj3" fmla="val 16667"/>
              </a:avLst>
            </a:prstGeom>
            <a:solidFill>
              <a:schemeClr val="bg1"/>
            </a:solidFill>
            <a:ln w="57150" cap="flat" cmpd="sng" algn="ctr">
              <a:solidFill>
                <a:srgbClr val="0096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Aft>
                  <a:spcPts val="3000"/>
                </a:spcAft>
                <a:defRPr/>
              </a:pPr>
              <a:endParaRPr lang="en-US" sz="28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485559" y="547862"/>
              <a:ext cx="3194482" cy="15958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Aft>
                  <a:spcPts val="3000"/>
                </a:spcAft>
                <a:defRPr/>
              </a:pPr>
              <a:r>
                <a:rPr lang="en-US" sz="3200" dirty="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Under Popular </a:t>
              </a:r>
              <a:r>
                <a:rPr lang="en-US" sz="32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Resources by School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25120" y="3789680"/>
            <a:ext cx="3403600" cy="2184400"/>
            <a:chOff x="325120" y="3789680"/>
            <a:chExt cx="3403600" cy="2184400"/>
          </a:xfrm>
        </p:grpSpPr>
        <p:sp>
          <p:nvSpPr>
            <p:cNvPr id="14" name="Rounded Rectangular Callout 13"/>
            <p:cNvSpPr/>
            <p:nvPr/>
          </p:nvSpPr>
          <p:spPr bwMode="auto">
            <a:xfrm>
              <a:off x="325120" y="3789680"/>
              <a:ext cx="3403600" cy="2184400"/>
            </a:xfrm>
            <a:prstGeom prst="wedgeRoundRectCallout">
              <a:avLst>
                <a:gd name="adj1" fmla="val 105728"/>
                <a:gd name="adj2" fmla="val -62099"/>
                <a:gd name="adj3" fmla="val 16667"/>
              </a:avLst>
            </a:prstGeom>
            <a:solidFill>
              <a:schemeClr val="bg1"/>
            </a:solidFill>
            <a:ln w="571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Aft>
                  <a:spcPts val="3000"/>
                </a:spcAft>
                <a:defRPr/>
              </a:pPr>
              <a:endParaRPr lang="en-US" sz="28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endParaRP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536189" y="4196080"/>
              <a:ext cx="2755651" cy="1447800"/>
              <a:chOff x="607309" y="4216400"/>
              <a:chExt cx="2755651" cy="1447800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27" t="546" r="6190" b="-546"/>
              <a:stretch/>
            </p:blipFill>
            <p:spPr>
              <a:xfrm>
                <a:off x="2265680" y="4216400"/>
                <a:ext cx="1097280" cy="1447800"/>
              </a:xfrm>
              <a:prstGeom prst="rect">
                <a:avLst/>
              </a:prstGeom>
              <a:ln w="28575">
                <a:solidFill>
                  <a:srgbClr val="979797"/>
                </a:solidFill>
              </a:ln>
            </p:spPr>
          </p:pic>
          <p:sp>
            <p:nvSpPr>
              <p:cNvPr id="16" name="Rectangle 15"/>
              <p:cNvSpPr/>
              <p:nvPr/>
            </p:nvSpPr>
            <p:spPr bwMode="auto">
              <a:xfrm>
                <a:off x="607309" y="4572000"/>
                <a:ext cx="1587251" cy="7473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4000" dirty="0">
                    <a:solidFill>
                      <a:srgbClr val="00B050"/>
                    </a:solidFill>
                    <a:latin typeface="Verdana" charset="0"/>
                    <a:ea typeface="ＭＳ Ｐゴシック" charset="0"/>
                    <a:cs typeface="Verdana" charset="0"/>
                  </a:rPr>
                  <a:t>Click</a:t>
                </a:r>
                <a:endParaRPr lang="en-US" sz="4000" dirty="0">
                  <a:solidFill>
                    <a:srgbClr val="00B05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4779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62" y="254000"/>
            <a:ext cx="6293485" cy="6342380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2987848" y="3537912"/>
            <a:ext cx="5414963" cy="1063625"/>
          </a:xfrm>
          <a:prstGeom prst="wedgeRoundRectCallout">
            <a:avLst>
              <a:gd name="adj1" fmla="val -53554"/>
              <a:gd name="adj2" fmla="val 154361"/>
              <a:gd name="adj3" fmla="val 16667"/>
            </a:avLst>
          </a:prstGeom>
          <a:solidFill>
            <a:srgbClr val="FFFFFF"/>
          </a:solidFill>
          <a:ln w="76200" cap="flat" cmpd="sng" algn="ctr">
            <a:solidFill>
              <a:srgbClr val="008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3000"/>
              </a:spcAft>
              <a:defRPr/>
            </a:pPr>
            <a:r>
              <a:rPr lang="en-US" sz="36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Click Access Surgery</a:t>
            </a:r>
            <a:endParaRPr lang="en-US" sz="2800" dirty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848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60" y="406407"/>
            <a:ext cx="5726430" cy="5252085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1332041" y="660071"/>
            <a:ext cx="4157746" cy="841139"/>
          </a:xfrm>
          <a:prstGeom prst="wedgeRoundRectCallout">
            <a:avLst>
              <a:gd name="adj1" fmla="val -29503"/>
              <a:gd name="adj2" fmla="val 69262"/>
              <a:gd name="adj3" fmla="val 16667"/>
            </a:avLst>
          </a:prstGeom>
          <a:solidFill>
            <a:schemeClr val="bg1"/>
          </a:solidFill>
          <a:ln w="571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Major Surgical Electronic Textbooks- </a:t>
            </a:r>
            <a:r>
              <a:rPr lang="en-US" sz="2000" dirty="0" smtClean="0">
                <a:solidFill>
                  <a:srgbClr val="FF0000"/>
                </a:solidFill>
                <a:latin typeface="CalligraphyFLF"/>
                <a:cs typeface="CalligraphyFLF"/>
              </a:rPr>
              <a:t>free!</a:t>
            </a:r>
            <a:endParaRPr lang="en-US" sz="2000" dirty="0">
              <a:solidFill>
                <a:schemeClr val="bg1"/>
              </a:solidFill>
              <a:latin typeface="CalligraphyFLF"/>
              <a:cs typeface="CalligraphyFLF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198114" y="2860677"/>
            <a:ext cx="4741996" cy="3679698"/>
            <a:chOff x="4177794" y="2078357"/>
            <a:chExt cx="4741996" cy="3679698"/>
          </a:xfrm>
        </p:grpSpPr>
        <p:pic>
          <p:nvPicPr>
            <p:cNvPr id="8" name="Picture 7" descr="Screen Shot 2015-07-02 at 12.57.57 P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" r="1711"/>
            <a:stretch/>
          </p:blipFill>
          <p:spPr>
            <a:xfrm>
              <a:off x="4177794" y="2078357"/>
              <a:ext cx="4741996" cy="3679698"/>
            </a:xfrm>
            <a:prstGeom prst="rect">
              <a:avLst/>
            </a:prstGeom>
            <a:ln w="28575" cmpd="sng">
              <a:solidFill>
                <a:schemeClr val="bg1">
                  <a:lumMod val="65000"/>
                </a:schemeClr>
              </a:solidFill>
            </a:ln>
          </p:spPr>
        </p:pic>
        <p:sp>
          <p:nvSpPr>
            <p:cNvPr id="9" name="Rectangle 8"/>
            <p:cNvSpPr/>
            <p:nvPr/>
          </p:nvSpPr>
          <p:spPr>
            <a:xfrm>
              <a:off x="5787560" y="2131454"/>
              <a:ext cx="2398941" cy="674236"/>
            </a:xfrm>
            <a:prstGeom prst="rect">
              <a:avLst/>
            </a:prstGeom>
            <a:noFill/>
            <a:ln w="57150" cmpd="sng">
              <a:solidFill>
                <a:srgbClr val="008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35309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60" y="406407"/>
            <a:ext cx="5726430" cy="5252085"/>
          </a:xfrm>
          <a:prstGeom prst="rect">
            <a:avLst/>
          </a:prstGeom>
        </p:spPr>
      </p:pic>
      <p:sp>
        <p:nvSpPr>
          <p:cNvPr id="10" name="Left Arrow 9"/>
          <p:cNvSpPr/>
          <p:nvPr/>
        </p:nvSpPr>
        <p:spPr>
          <a:xfrm>
            <a:off x="2034632" y="2650085"/>
            <a:ext cx="1952728" cy="1441005"/>
          </a:xfrm>
          <a:prstGeom prst="leftArrow">
            <a:avLst>
              <a:gd name="adj1" fmla="val 50000"/>
              <a:gd name="adj2" fmla="val 45741"/>
            </a:avLst>
          </a:prstGeom>
          <a:solidFill>
            <a:srgbClr val="008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2800" dirty="0" smtClean="0"/>
              <a:t> Click</a:t>
            </a:r>
            <a:endParaRPr lang="en-US" sz="2800" dirty="0"/>
          </a:p>
        </p:txBody>
      </p:sp>
      <p:pic>
        <p:nvPicPr>
          <p:cNvPr id="11" name="Picture 10" descr="Screen Shot 2014-07-02 at 4.25.48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" t="1" r="1650" b="1833"/>
          <a:stretch/>
        </p:blipFill>
        <p:spPr>
          <a:xfrm>
            <a:off x="3895920" y="1457780"/>
            <a:ext cx="4916204" cy="4596364"/>
          </a:xfrm>
          <a:prstGeom prst="rect">
            <a:avLst/>
          </a:prstGeom>
          <a:ln w="38100" cmpd="sng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2" name="Rectangle 11"/>
          <p:cNvSpPr/>
          <p:nvPr/>
        </p:nvSpPr>
        <p:spPr>
          <a:xfrm>
            <a:off x="6317155" y="3289072"/>
            <a:ext cx="1221099" cy="317510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00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2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965207"/>
            <a:ext cx="5726430" cy="52520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3" t="981" r="1040" b="194"/>
          <a:stretch/>
        </p:blipFill>
        <p:spPr>
          <a:xfrm>
            <a:off x="4378960" y="1361440"/>
            <a:ext cx="4279397" cy="1664233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sp>
        <p:nvSpPr>
          <p:cNvPr id="7" name="Left Arrow 6"/>
          <p:cNvSpPr/>
          <p:nvPr/>
        </p:nvSpPr>
        <p:spPr>
          <a:xfrm rot="5400000">
            <a:off x="1693507" y="2259691"/>
            <a:ext cx="2452098" cy="1441005"/>
          </a:xfrm>
          <a:prstGeom prst="leftArrow">
            <a:avLst>
              <a:gd name="adj1" fmla="val 50000"/>
              <a:gd name="adj2" fmla="val 45741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2800" smtClean="0"/>
              <a:t>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98036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3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38100" cmpd="dbl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587" name="Rectangle 4"/>
          <p:cNvSpPr>
            <a:spLocks noChangeArrowheads="1"/>
          </p:cNvSpPr>
          <p:nvPr/>
        </p:nvSpPr>
        <p:spPr bwMode="auto">
          <a:xfrm>
            <a:off x="964812" y="2926772"/>
            <a:ext cx="7201676" cy="1001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Medline Plus Videos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" y="406403"/>
            <a:ext cx="5748147" cy="6070473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5354321" y="533189"/>
            <a:ext cx="3347680" cy="726651"/>
          </a:xfrm>
          <a:prstGeom prst="wedgeRoundRectCallout">
            <a:avLst>
              <a:gd name="adj1" fmla="val -67945"/>
              <a:gd name="adj2" fmla="val 23392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0099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900" dirty="0" err="1">
                <a:solidFill>
                  <a:prstClr val="black"/>
                </a:solidFill>
                <a:latin typeface="Verdana"/>
                <a:cs typeface="Verdana"/>
              </a:rPr>
              <a:t>www.medlineplus.gov</a:t>
            </a:r>
            <a:endParaRPr lang="en-US" sz="1900" dirty="0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2239646" y="3244851"/>
            <a:ext cx="1789112" cy="477837"/>
          </a:xfrm>
          <a:prstGeom prst="leftArrow">
            <a:avLst>
              <a:gd name="adj1" fmla="val 50000"/>
              <a:gd name="adj2" fmla="val 98684"/>
            </a:avLst>
          </a:prstGeom>
          <a:gradFill flip="none" rotWithShape="1">
            <a:gsLst>
              <a:gs pos="0">
                <a:srgbClr val="FFCC66"/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 w="22225">
            <a:solidFill>
              <a:srgbClr val="00408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511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660" y="457202"/>
            <a:ext cx="4821936" cy="6171438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5950521" y="518160"/>
            <a:ext cx="2939480" cy="355600"/>
          </a:xfrm>
          <a:prstGeom prst="wedgeRoundRectCallout">
            <a:avLst>
              <a:gd name="adj1" fmla="val -50089"/>
              <a:gd name="adj2" fmla="val 24985"/>
              <a:gd name="adj3" fmla="val 16667"/>
            </a:avLst>
          </a:prstGeom>
          <a:solidFill>
            <a:schemeClr val="bg1"/>
          </a:solidFill>
          <a:ln w="28575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 err="1">
                <a:solidFill>
                  <a:schemeClr val="tx1"/>
                </a:solidFill>
              </a:rPr>
              <a:t>www.ttuhsc.edu</a:t>
            </a:r>
            <a:r>
              <a:rPr lang="en-US" sz="2000" dirty="0">
                <a:solidFill>
                  <a:schemeClr val="tx1"/>
                </a:solidFill>
              </a:rPr>
              <a:t>/libraries</a:t>
            </a:r>
          </a:p>
        </p:txBody>
      </p:sp>
      <p:sp>
        <p:nvSpPr>
          <p:cNvPr id="15" name="Rounded Rectangular Callout 14"/>
          <p:cNvSpPr/>
          <p:nvPr/>
        </p:nvSpPr>
        <p:spPr bwMode="auto">
          <a:xfrm>
            <a:off x="257069" y="914400"/>
            <a:ext cx="3431622" cy="956428"/>
          </a:xfrm>
          <a:prstGeom prst="wedgeRoundRectCallout">
            <a:avLst>
              <a:gd name="adj1" fmla="val 64366"/>
              <a:gd name="adj2" fmla="val 69525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3000"/>
              </a:spcAft>
              <a:defRPr/>
            </a:pPr>
            <a:endParaRPr lang="en-US" sz="2800" dirty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386080" y="1209391"/>
            <a:ext cx="3098799" cy="41360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3000"/>
              </a:spcAft>
              <a:defRPr/>
            </a:pPr>
            <a:r>
              <a:rPr lang="en-US" sz="28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Click </a:t>
            </a:r>
            <a:r>
              <a:rPr lang="en-US" sz="2800" dirty="0" err="1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LibGuides</a:t>
            </a:r>
            <a:endParaRPr lang="en-US" sz="2800" dirty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718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20" y="172720"/>
            <a:ext cx="6230874" cy="6451092"/>
          </a:xfrm>
          <a:prstGeom prst="rect">
            <a:avLst/>
          </a:prstGeom>
        </p:spPr>
      </p:pic>
      <p:sp>
        <p:nvSpPr>
          <p:cNvPr id="8" name="AutoShape 7"/>
          <p:cNvSpPr>
            <a:spLocks noChangeArrowheads="1"/>
          </p:cNvSpPr>
          <p:nvPr/>
        </p:nvSpPr>
        <p:spPr bwMode="auto">
          <a:xfrm rot="19117410">
            <a:off x="3092316" y="2568511"/>
            <a:ext cx="1789113" cy="479425"/>
          </a:xfrm>
          <a:prstGeom prst="leftArrow">
            <a:avLst>
              <a:gd name="adj1" fmla="val 50000"/>
              <a:gd name="adj2" fmla="val 81495"/>
            </a:avLst>
          </a:prstGeom>
          <a:gradFill flip="none" rotWithShape="1">
            <a:gsLst>
              <a:gs pos="0">
                <a:srgbClr val="00CC00"/>
              </a:gs>
              <a:gs pos="100000">
                <a:srgbClr val="FFFFFF"/>
              </a:gs>
            </a:gsLst>
            <a:path path="rect">
              <a:fillToRect l="50000" t="50000" r="50000" b="50000"/>
            </a:path>
            <a:tileRect/>
          </a:gradFill>
          <a:ln w="22225">
            <a:solidFill>
              <a:srgbClr val="0033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921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7"/>
          <p:cNvSpPr>
            <a:spLocks noChangeArrowheads="1"/>
          </p:cNvSpPr>
          <p:nvPr/>
        </p:nvSpPr>
        <p:spPr bwMode="auto">
          <a:xfrm rot="16200000">
            <a:off x="6506265" y="3420163"/>
            <a:ext cx="3194791" cy="479425"/>
          </a:xfrm>
          <a:prstGeom prst="leftArrow">
            <a:avLst>
              <a:gd name="adj1" fmla="val 50000"/>
              <a:gd name="adj2" fmla="val 81549"/>
            </a:avLst>
          </a:prstGeom>
          <a:gradFill rotWithShape="0">
            <a:gsLst>
              <a:gs pos="0">
                <a:schemeClr val="bg1"/>
              </a:gs>
              <a:gs pos="100000">
                <a:srgbClr val="00CC33"/>
              </a:gs>
            </a:gsLst>
            <a:path path="rect">
              <a:fillToRect l="50000" t="50000" r="50000" b="50000"/>
            </a:path>
          </a:gradFill>
          <a:ln w="22225">
            <a:solidFill>
              <a:srgbClr val="33669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40" y="284607"/>
            <a:ext cx="6624828" cy="62887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3-07-08 at 12.07.5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508000"/>
            <a:ext cx="8604250" cy="580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28801" y="781978"/>
            <a:ext cx="5494867" cy="62914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4000" i="1" dirty="0" smtClean="0">
                <a:latin typeface="Times New Roman"/>
                <a:cs typeface="Times New Roman"/>
              </a:rPr>
              <a:t>EBM Point of Care Tools</a:t>
            </a:r>
            <a:endParaRPr lang="en-US" sz="3600" dirty="0">
              <a:cs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8422" y="1625599"/>
            <a:ext cx="8200805" cy="4538133"/>
          </a:xfrm>
          <a:prstGeom prst="rect">
            <a:avLst/>
          </a:prstGeom>
          <a:solidFill>
            <a:schemeClr val="tx1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40000"/>
              </a:lnSpc>
            </a:pPr>
            <a:r>
              <a:rPr lang="en-US" dirty="0" smtClean="0">
                <a:latin typeface="Calibri"/>
                <a:cs typeface="Calibri"/>
              </a:rPr>
              <a:t>decision support information accessible at the patient’s bedside or the “point of care”</a:t>
            </a:r>
          </a:p>
          <a:p>
            <a:endParaRPr lang="en-US" dirty="0">
              <a:latin typeface="Calibri"/>
              <a:cs typeface="Calibri"/>
            </a:endParaRPr>
          </a:p>
          <a:p>
            <a:r>
              <a:rPr lang="en-US" dirty="0" smtClean="0">
                <a:latin typeface="Calibri"/>
                <a:cs typeface="Calibri"/>
              </a:rPr>
              <a:t>data that is evaluated and rated with levels of evidence</a:t>
            </a:r>
          </a:p>
          <a:p>
            <a:endParaRPr lang="en-US" dirty="0">
              <a:latin typeface="Calibri"/>
              <a:cs typeface="Calibri"/>
            </a:endParaRPr>
          </a:p>
          <a:p>
            <a:pPr>
              <a:lnSpc>
                <a:spcPct val="120000"/>
              </a:lnSpc>
            </a:pPr>
            <a:r>
              <a:rPr lang="en-US" dirty="0" smtClean="0">
                <a:latin typeface="Calibri"/>
                <a:cs typeface="Calibri"/>
              </a:rPr>
              <a:t>clinical information including</a:t>
            </a:r>
          </a:p>
          <a:p>
            <a:pPr marL="742950" lvl="1" indent="-285750">
              <a:lnSpc>
                <a:spcPct val="120000"/>
              </a:lnSpc>
              <a:buFont typeface="Arial"/>
              <a:buChar char="•"/>
            </a:pPr>
            <a:r>
              <a:rPr lang="en-US" dirty="0" smtClean="0">
                <a:latin typeface="Calibri"/>
                <a:cs typeface="Calibri"/>
              </a:rPr>
              <a:t>history and physical</a:t>
            </a:r>
          </a:p>
          <a:p>
            <a:pPr marL="742950" lvl="1" indent="-285750">
              <a:lnSpc>
                <a:spcPct val="120000"/>
              </a:lnSpc>
              <a:buFont typeface="Arial"/>
              <a:buChar char="•"/>
            </a:pPr>
            <a:r>
              <a:rPr lang="en-US" dirty="0" smtClean="0">
                <a:latin typeface="Calibri"/>
                <a:cs typeface="Calibri"/>
              </a:rPr>
              <a:t>signs and symptoms</a:t>
            </a:r>
          </a:p>
          <a:p>
            <a:pPr marL="742950" lvl="1" indent="-285750">
              <a:lnSpc>
                <a:spcPct val="120000"/>
              </a:lnSpc>
              <a:buFont typeface="Arial"/>
              <a:buChar char="•"/>
            </a:pPr>
            <a:r>
              <a:rPr lang="en-US" dirty="0" smtClean="0">
                <a:latin typeface="Calibri"/>
                <a:cs typeface="Calibri"/>
              </a:rPr>
              <a:t>differential diagnosis</a:t>
            </a:r>
          </a:p>
          <a:p>
            <a:pPr marL="742950" lvl="1" indent="-285750">
              <a:lnSpc>
                <a:spcPct val="120000"/>
              </a:lnSpc>
              <a:buFont typeface="Arial"/>
              <a:buChar char="•"/>
            </a:pPr>
            <a:r>
              <a:rPr lang="en-US" dirty="0" smtClean="0">
                <a:latin typeface="Calibri"/>
                <a:cs typeface="Calibri"/>
              </a:rPr>
              <a:t>diagnosis</a:t>
            </a:r>
          </a:p>
          <a:p>
            <a:pPr marL="742950" lvl="1" indent="-285750">
              <a:lnSpc>
                <a:spcPct val="120000"/>
              </a:lnSpc>
              <a:buFont typeface="Arial"/>
              <a:buChar char="•"/>
            </a:pPr>
            <a:r>
              <a:rPr lang="en-US" dirty="0" smtClean="0">
                <a:latin typeface="Calibri"/>
                <a:cs typeface="Calibri"/>
              </a:rPr>
              <a:t>therapy</a:t>
            </a:r>
          </a:p>
          <a:p>
            <a:pPr marL="742950" lvl="1" indent="-285750">
              <a:lnSpc>
                <a:spcPct val="120000"/>
              </a:lnSpc>
              <a:buFont typeface="Arial"/>
              <a:buChar char="•"/>
            </a:pPr>
            <a:r>
              <a:rPr lang="en-US" dirty="0" smtClean="0">
                <a:latin typeface="Calibri"/>
                <a:cs typeface="Calibri"/>
              </a:rPr>
              <a:t>follow-up</a:t>
            </a:r>
          </a:p>
          <a:p>
            <a:pPr marL="742950" lvl="1" indent="-285750">
              <a:lnSpc>
                <a:spcPct val="120000"/>
              </a:lnSpc>
              <a:buFont typeface="Arial"/>
              <a:buChar char="•"/>
            </a:pPr>
            <a:r>
              <a:rPr lang="en-US" dirty="0" smtClean="0">
                <a:latin typeface="Calibri"/>
                <a:cs typeface="Calibri"/>
              </a:rPr>
              <a:t>guidelines</a:t>
            </a:r>
            <a:endParaRPr lang="en-US" dirty="0" smtClean="0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38100" cmpd="dbl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247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660" y="457202"/>
            <a:ext cx="4821936" cy="6171438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5930201" y="508000"/>
            <a:ext cx="2929319" cy="416560"/>
          </a:xfrm>
          <a:prstGeom prst="wedgeRoundRectCallout">
            <a:avLst>
              <a:gd name="adj1" fmla="val -50089"/>
              <a:gd name="adj2" fmla="val 24985"/>
              <a:gd name="adj3" fmla="val 16667"/>
            </a:avLst>
          </a:prstGeom>
          <a:solidFill>
            <a:schemeClr val="bg1"/>
          </a:solidFill>
          <a:ln w="28575">
            <a:solidFill>
              <a:srgbClr val="D81E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 err="1">
                <a:solidFill>
                  <a:schemeClr val="tx1"/>
                </a:solidFill>
              </a:rPr>
              <a:t>www.ttuhsc.edu</a:t>
            </a:r>
            <a:r>
              <a:rPr lang="en-US" sz="2000" dirty="0">
                <a:solidFill>
                  <a:schemeClr val="tx1"/>
                </a:solidFill>
              </a:rPr>
              <a:t>/libraries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23112" y="2741237"/>
            <a:ext cx="5940994" cy="1625218"/>
            <a:chOff x="248792" y="2548197"/>
            <a:chExt cx="5940994" cy="1625218"/>
          </a:xfrm>
        </p:grpSpPr>
        <p:sp>
          <p:nvSpPr>
            <p:cNvPr id="8" name="Rounded Rectangular Callout 7"/>
            <p:cNvSpPr/>
            <p:nvPr/>
          </p:nvSpPr>
          <p:spPr>
            <a:xfrm>
              <a:off x="248792" y="2548197"/>
              <a:ext cx="4792132" cy="1063625"/>
            </a:xfrm>
            <a:prstGeom prst="wedgeRoundRectCallout">
              <a:avLst>
                <a:gd name="adj1" fmla="val 59544"/>
                <a:gd name="adj2" fmla="val 50450"/>
                <a:gd name="adj3" fmla="val 16667"/>
              </a:avLst>
            </a:prstGeom>
            <a:solidFill>
              <a:srgbClr val="FFFFFF"/>
            </a:solidFill>
            <a:ln w="76200" cap="flat" cmpd="sng" algn="ctr">
              <a:solidFill>
                <a:srgbClr val="FFD579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Aft>
                  <a:spcPts val="3000"/>
                </a:spcAft>
                <a:defRPr/>
              </a:pPr>
              <a:r>
                <a:rPr lang="en-US" sz="36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Click </a:t>
              </a:r>
              <a:r>
                <a:rPr lang="en-US" sz="3600" dirty="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Clinical Key</a:t>
              </a:r>
              <a:endParaRPr lang="en-US" sz="36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5657690" y="3611822"/>
              <a:ext cx="532096" cy="561593"/>
            </a:xfrm>
            <a:prstGeom prst="rect">
              <a:avLst/>
            </a:prstGeom>
            <a:noFill/>
            <a:ln w="73025">
              <a:solidFill>
                <a:srgbClr val="FF99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57903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90144" y="441960"/>
            <a:ext cx="8363712" cy="5974080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55133" y="918241"/>
            <a:ext cx="6214533" cy="1661077"/>
            <a:chOff x="855133" y="918241"/>
            <a:chExt cx="6214533" cy="1661077"/>
          </a:xfrm>
        </p:grpSpPr>
        <p:sp>
          <p:nvSpPr>
            <p:cNvPr id="6" name="Rectangle 10"/>
            <p:cNvSpPr>
              <a:spLocks noChangeArrowheads="1"/>
            </p:cNvSpPr>
            <p:nvPr/>
          </p:nvSpPr>
          <p:spPr bwMode="auto">
            <a:xfrm>
              <a:off x="855133" y="918241"/>
              <a:ext cx="3843866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6000" dirty="0">
                  <a:solidFill>
                    <a:srgbClr val="009933"/>
                  </a:solidFill>
                  <a:latin typeface="Calibri"/>
                  <a:ea typeface="+mn-ea"/>
                  <a:cs typeface="+mn-cs"/>
                </a:rPr>
                <a:t>Clinical</a:t>
              </a:r>
              <a:r>
                <a:rPr lang="en-US" sz="6000" dirty="0">
                  <a:solidFill>
                    <a:srgbClr val="005288"/>
                  </a:solidFill>
                  <a:latin typeface="Calibri"/>
                  <a:ea typeface="+mn-ea"/>
                  <a:cs typeface="+mn-cs"/>
                </a:rPr>
                <a:t> </a:t>
              </a:r>
              <a:r>
                <a:rPr lang="en-US" sz="6000" dirty="0" smtClean="0">
                  <a:solidFill>
                    <a:srgbClr val="FF6600"/>
                  </a:solidFill>
                  <a:latin typeface="Calibri"/>
                  <a:ea typeface="+mn-ea"/>
                  <a:cs typeface="+mn-cs"/>
                </a:rPr>
                <a:t>Key</a:t>
              </a:r>
              <a:endParaRPr lang="en-US" sz="6000" dirty="0">
                <a:solidFill>
                  <a:srgbClr val="FF66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10"/>
            <p:cNvSpPr>
              <a:spLocks noChangeArrowheads="1"/>
            </p:cNvSpPr>
            <p:nvPr/>
          </p:nvSpPr>
          <p:spPr bwMode="auto">
            <a:xfrm>
              <a:off x="1448443" y="2117653"/>
              <a:ext cx="562122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dirty="0" smtClean="0">
                  <a:solidFill>
                    <a:srgbClr val="009933"/>
                  </a:solidFill>
                  <a:latin typeface="Calibri"/>
                  <a:ea typeface="+mn-ea"/>
                  <a:cs typeface="+mn-cs"/>
                </a:rPr>
                <a:t>* </a:t>
              </a:r>
              <a:r>
                <a:rPr lang="en-US" sz="2400" dirty="0" smtClean="0">
                  <a:solidFill>
                    <a:srgbClr val="009933"/>
                  </a:solidFill>
                  <a:latin typeface="Calibri"/>
                  <a:ea typeface="+mn-ea"/>
                  <a:cs typeface="+mn-cs"/>
                </a:rPr>
                <a:t>content from books, journals, and videos</a:t>
              </a:r>
              <a:endParaRPr lang="en-US" sz="2400" dirty="0">
                <a:solidFill>
                  <a:srgbClr val="FF6600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2295552" y="4086035"/>
            <a:ext cx="578409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006699"/>
                </a:solidFill>
                <a:latin typeface="Calibri"/>
                <a:ea typeface="+mn-ea"/>
                <a:cs typeface="+mn-cs"/>
              </a:rPr>
              <a:t>*point of care decision support tool within Clinical Key</a:t>
            </a:r>
            <a:endParaRPr lang="en-US" sz="2000" dirty="0">
              <a:solidFill>
                <a:srgbClr val="006699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2302130" y="4694683"/>
            <a:ext cx="444581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006699"/>
                </a:solidFill>
                <a:latin typeface="Calibri"/>
                <a:ea typeface="+mn-ea"/>
                <a:cs typeface="+mn-cs"/>
              </a:rPr>
              <a:t>* main source of information is from the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006699"/>
                </a:solidFill>
                <a:latin typeface="Calibri"/>
                <a:ea typeface="+mn-ea"/>
                <a:cs typeface="+mn-cs"/>
              </a:rPr>
              <a:t>   Cochrane Collaboration where possible</a:t>
            </a:r>
            <a:endParaRPr lang="en-US" sz="2000" dirty="0">
              <a:solidFill>
                <a:srgbClr val="006699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2125804" y="3166611"/>
            <a:ext cx="281093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4000" dirty="0" smtClean="0">
                <a:solidFill>
                  <a:srgbClr val="006699"/>
                </a:solidFill>
                <a:latin typeface="Calibri"/>
                <a:ea typeface="+mn-ea"/>
                <a:cs typeface="+mn-cs"/>
              </a:rPr>
              <a:t>First</a:t>
            </a:r>
            <a:r>
              <a:rPr lang="en-US" sz="4000" dirty="0" smtClean="0">
                <a:solidFill>
                  <a:srgbClr val="FF6600"/>
                </a:solidFill>
                <a:latin typeface="Calibri"/>
                <a:ea typeface="+mn-ea"/>
                <a:cs typeface="+mn-cs"/>
              </a:rPr>
              <a:t> Consult</a:t>
            </a:r>
            <a:endParaRPr lang="en-US" sz="4000" dirty="0">
              <a:solidFill>
                <a:srgbClr val="FF6600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7115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" t="1502" r="370" b="1143"/>
          <a:stretch/>
        </p:blipFill>
        <p:spPr>
          <a:xfrm>
            <a:off x="487680" y="365760"/>
            <a:ext cx="8168640" cy="4937760"/>
          </a:xfrm>
          <a:prstGeom prst="rect">
            <a:avLst/>
          </a:prstGeom>
          <a:ln w="57150">
            <a:solidFill>
              <a:srgbClr val="F6F6F6"/>
            </a:solidFill>
          </a:ln>
        </p:spPr>
      </p:pic>
      <p:grpSp>
        <p:nvGrpSpPr>
          <p:cNvPr id="8" name="Group 7"/>
          <p:cNvGrpSpPr/>
          <p:nvPr/>
        </p:nvGrpSpPr>
        <p:grpSpPr>
          <a:xfrm>
            <a:off x="680720" y="904240"/>
            <a:ext cx="4155440" cy="5629205"/>
            <a:chOff x="680720" y="904240"/>
            <a:chExt cx="4155440" cy="562920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29" t="20406" r="9449" b="5555"/>
            <a:stretch/>
          </p:blipFill>
          <p:spPr>
            <a:xfrm>
              <a:off x="2133596" y="2966716"/>
              <a:ext cx="1704727" cy="3566729"/>
            </a:xfrm>
            <a:prstGeom prst="rect">
              <a:avLst/>
            </a:prstGeom>
          </p:spPr>
        </p:pic>
        <p:sp>
          <p:nvSpPr>
            <p:cNvPr id="14" name="Rounded Rectangular Callout 13"/>
            <p:cNvSpPr>
              <a:spLocks noChangeArrowheads="1"/>
            </p:cNvSpPr>
            <p:nvPr/>
          </p:nvSpPr>
          <p:spPr bwMode="auto">
            <a:xfrm>
              <a:off x="680720" y="904240"/>
              <a:ext cx="4155440" cy="995938"/>
            </a:xfrm>
            <a:prstGeom prst="wedgeRoundRectCallout">
              <a:avLst>
                <a:gd name="adj1" fmla="val 9203"/>
                <a:gd name="adj2" fmla="val 119550"/>
                <a:gd name="adj3" fmla="val 16667"/>
              </a:avLst>
            </a:prstGeom>
            <a:solidFill>
              <a:sysClr val="window" lastClr="FFFFFF"/>
            </a:solidFill>
            <a:ln w="76200">
              <a:solidFill>
                <a:sysClr val="window" lastClr="FFFFFF">
                  <a:lumMod val="50000"/>
                </a:sys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kern="0" dirty="0" smtClean="0">
                  <a:solidFill>
                    <a:srgbClr val="33A72D"/>
                  </a:solidFill>
                </a:rPr>
                <a:t>C</a:t>
              </a:r>
              <a:r>
                <a:rPr kumimoji="0" lang="en-US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33A72D"/>
                  </a:solidFill>
                  <a:effectLst/>
                  <a:uLnTx/>
                  <a:uFillTx/>
                </a:rPr>
                <a:t>lick</a:t>
              </a:r>
              <a:r>
                <a:rPr kumimoji="0" lang="en-US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8000"/>
                  </a:solidFill>
                  <a:effectLst/>
                  <a:uLnTx/>
                  <a:uFillTx/>
                </a:rPr>
                <a:t>All Types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8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194560" y="4282472"/>
            <a:ext cx="6322991" cy="1071848"/>
            <a:chOff x="2194560" y="4282472"/>
            <a:chExt cx="6322991" cy="1071848"/>
          </a:xfrm>
        </p:grpSpPr>
        <p:grpSp>
          <p:nvGrpSpPr>
            <p:cNvPr id="5" name="Group 4"/>
            <p:cNvGrpSpPr/>
            <p:nvPr/>
          </p:nvGrpSpPr>
          <p:grpSpPr>
            <a:xfrm>
              <a:off x="4284049" y="4282472"/>
              <a:ext cx="4233502" cy="899128"/>
              <a:chOff x="4284049" y="4282472"/>
              <a:chExt cx="4233502" cy="899128"/>
            </a:xfrm>
          </p:grpSpPr>
          <p:sp>
            <p:nvSpPr>
              <p:cNvPr id="9" name="Rounded Rectangular Callout 8"/>
              <p:cNvSpPr>
                <a:spLocks noChangeArrowheads="1"/>
              </p:cNvSpPr>
              <p:nvPr/>
            </p:nvSpPr>
            <p:spPr bwMode="auto">
              <a:xfrm>
                <a:off x="4284049" y="4282472"/>
                <a:ext cx="4233502" cy="899128"/>
              </a:xfrm>
              <a:prstGeom prst="wedgeRoundRectCallout">
                <a:avLst>
                  <a:gd name="adj1" fmla="val -69334"/>
                  <a:gd name="adj2" fmla="val 50282"/>
                  <a:gd name="adj3" fmla="val 16667"/>
                </a:avLst>
              </a:prstGeom>
              <a:solidFill>
                <a:sysClr val="window" lastClr="FFFFFF"/>
              </a:solidFill>
              <a:ln w="76200">
                <a:solidFill>
                  <a:sysClr val="window" lastClr="FFFFFF">
                    <a:lumMod val="50000"/>
                  </a:sys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8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" name="Rectangle 3"/>
              <p:cNvSpPr/>
              <p:nvPr/>
            </p:nvSpPr>
            <p:spPr>
              <a:xfrm>
                <a:off x="4470400" y="4475480"/>
                <a:ext cx="3860800" cy="4876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914400" fontAlgn="auto">
                  <a:spcBef>
                    <a:spcPts val="0"/>
                  </a:spcBef>
                  <a:spcAft>
                    <a:spcPts val="600"/>
                  </a:spcAft>
                  <a:defRPr/>
                </a:pPr>
                <a:r>
                  <a:rPr lang="en-US" sz="3200" kern="0" dirty="0">
                    <a:solidFill>
                      <a:srgbClr val="00B050"/>
                    </a:solidFill>
                    <a:latin typeface="Arial" charset="0"/>
                    <a:ea typeface="ＭＳ Ｐゴシック" charset="0"/>
                    <a:cs typeface="ＭＳ Ｐゴシック" charset="0"/>
                  </a:rPr>
                  <a:t>Select</a:t>
                </a:r>
                <a:r>
                  <a:rPr lang="en-US" sz="3200" kern="0" dirty="0">
                    <a:solidFill>
                      <a:sysClr val="windowText" lastClr="000000"/>
                    </a:solidFill>
                    <a:latin typeface="Arial" charset="0"/>
                    <a:ea typeface="ＭＳ Ｐゴシック" charset="0"/>
                    <a:cs typeface="ＭＳ Ｐゴシック" charset="0"/>
                  </a:rPr>
                  <a:t> </a:t>
                </a:r>
                <a:r>
                  <a:rPr lang="en-US" sz="3200" kern="0" dirty="0">
                    <a:solidFill>
                      <a:srgbClr val="FF8000"/>
                    </a:solidFill>
                    <a:latin typeface="Arial" charset="0"/>
                    <a:ea typeface="ＭＳ Ｐゴシック" charset="0"/>
                    <a:cs typeface="ＭＳ Ｐゴシック" charset="0"/>
                  </a:rPr>
                  <a:t>First Consult</a:t>
                </a:r>
                <a:endParaRPr lang="en-US" sz="3200" kern="0" dirty="0">
                  <a:solidFill>
                    <a:srgbClr val="FF8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6" name="Rectangle 5"/>
            <p:cNvSpPr/>
            <p:nvPr/>
          </p:nvSpPr>
          <p:spPr>
            <a:xfrm>
              <a:off x="2194560" y="5019040"/>
              <a:ext cx="1148080" cy="335280"/>
            </a:xfrm>
            <a:prstGeom prst="rect">
              <a:avLst/>
            </a:prstGeom>
            <a:noFill/>
            <a:ln w="57150"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893064"/>
            <a:ext cx="8168640" cy="5071872"/>
          </a:xfrm>
          <a:prstGeom prst="rect">
            <a:avLst/>
          </a:prstGeom>
        </p:spPr>
      </p:pic>
      <p:sp>
        <p:nvSpPr>
          <p:cNvPr id="7" name="Rounded Rectangular Callout 6"/>
          <p:cNvSpPr>
            <a:spLocks noChangeArrowheads="1"/>
          </p:cNvSpPr>
          <p:nvPr/>
        </p:nvSpPr>
        <p:spPr bwMode="auto">
          <a:xfrm>
            <a:off x="5378028" y="1622214"/>
            <a:ext cx="3200400" cy="948730"/>
          </a:xfrm>
          <a:prstGeom prst="wedgeRoundRectCallout">
            <a:avLst>
              <a:gd name="adj1" fmla="val -14639"/>
              <a:gd name="adj2" fmla="val 109924"/>
              <a:gd name="adj3" fmla="val 16667"/>
            </a:avLst>
          </a:pr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pPr algn="ctr">
              <a:lnSpc>
                <a:spcPct val="110000"/>
              </a:lnSpc>
              <a:spcAft>
                <a:spcPts val="600"/>
              </a:spcAft>
              <a:defRPr/>
            </a:pPr>
            <a:r>
              <a:rPr lang="en-US" sz="4000" dirty="0">
                <a:latin typeface="+mj-lt"/>
              </a:rPr>
              <a:t>Click </a:t>
            </a:r>
            <a:r>
              <a:rPr lang="en-US" sz="4000" dirty="0" smtClean="0">
                <a:solidFill>
                  <a:srgbClr val="FF8000"/>
                </a:solidFill>
                <a:latin typeface="+mj-lt"/>
              </a:rPr>
              <a:t>Search</a:t>
            </a:r>
            <a:endParaRPr lang="en-US" sz="4000" dirty="0">
              <a:solidFill>
                <a:srgbClr val="FF8000"/>
              </a:solidFill>
              <a:latin typeface="+mj-l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09600" y="2694556"/>
            <a:ext cx="5181600" cy="1087245"/>
            <a:chOff x="609600" y="2694556"/>
            <a:chExt cx="5181600" cy="1087245"/>
          </a:xfrm>
        </p:grpSpPr>
        <p:sp>
          <p:nvSpPr>
            <p:cNvPr id="3" name="Rectangle 2"/>
            <p:cNvSpPr/>
            <p:nvPr/>
          </p:nvSpPr>
          <p:spPr>
            <a:xfrm>
              <a:off x="3535680" y="3078480"/>
              <a:ext cx="2255520" cy="4775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solidFill>
                    <a:schemeClr val="tx1"/>
                  </a:solidFill>
                </a:rPr>
                <a:t>leukemia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8" name="Rounded Rectangular Callout 7"/>
            <p:cNvSpPr>
              <a:spLocks noChangeArrowheads="1"/>
            </p:cNvSpPr>
            <p:nvPr/>
          </p:nvSpPr>
          <p:spPr bwMode="auto">
            <a:xfrm>
              <a:off x="609600" y="2694556"/>
              <a:ext cx="2574012" cy="1087245"/>
            </a:xfrm>
            <a:prstGeom prst="wedgeRoundRectCallout">
              <a:avLst>
                <a:gd name="adj1" fmla="val 69885"/>
                <a:gd name="adj2" fmla="val 7802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30000"/>
                </a:lnSpc>
                <a:spcAft>
                  <a:spcPts val="600"/>
                </a:spcAft>
                <a:defRPr/>
              </a:pPr>
              <a:r>
                <a:rPr lang="en-US" sz="3600" dirty="0">
                  <a:latin typeface="+mj-lt"/>
                </a:rPr>
                <a:t>Enter </a:t>
              </a:r>
              <a:r>
                <a:rPr lang="en-US" sz="3600" dirty="0" smtClean="0">
                  <a:latin typeface="+mj-lt"/>
                </a:rPr>
                <a:t>topic</a:t>
              </a:r>
              <a:endParaRPr lang="en-US" sz="3600" dirty="0">
                <a:solidFill>
                  <a:srgbClr val="FF6600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3473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20" y="808990"/>
            <a:ext cx="7905496" cy="5748020"/>
          </a:xfrm>
          <a:prstGeom prst="rect">
            <a:avLst/>
          </a:prstGeom>
        </p:spPr>
      </p:pic>
      <p:sp>
        <p:nvSpPr>
          <p:cNvPr id="7" name="Rounded Rectangular Callout 6"/>
          <p:cNvSpPr>
            <a:spLocks noChangeArrowheads="1"/>
          </p:cNvSpPr>
          <p:nvPr/>
        </p:nvSpPr>
        <p:spPr bwMode="auto">
          <a:xfrm>
            <a:off x="2069696" y="2564419"/>
            <a:ext cx="6548782" cy="1060450"/>
          </a:xfrm>
          <a:prstGeom prst="wedgeRoundRectCallout">
            <a:avLst>
              <a:gd name="adj1" fmla="val -38068"/>
              <a:gd name="adj2" fmla="val 109035"/>
              <a:gd name="adj3" fmla="val 16667"/>
            </a:avLst>
          </a:pr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pPr algn="ctr">
              <a:lnSpc>
                <a:spcPct val="140000"/>
              </a:lnSpc>
              <a:spcAft>
                <a:spcPts val="600"/>
              </a:spcAft>
              <a:defRPr/>
            </a:pPr>
            <a:r>
              <a:rPr lang="en-US" sz="3200" dirty="0">
                <a:latin typeface="+mj-lt"/>
              </a:rPr>
              <a:t>Click </a:t>
            </a:r>
            <a:r>
              <a:rPr lang="en-US" sz="3200" dirty="0" smtClean="0">
                <a:solidFill>
                  <a:srgbClr val="FF8000"/>
                </a:solidFill>
                <a:latin typeface="+mj-lt"/>
              </a:rPr>
              <a:t>Chronic myelogenous leukemia</a:t>
            </a:r>
            <a:endParaRPr lang="en-US" sz="3200" dirty="0">
              <a:solidFill>
                <a:srgbClr val="FF8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6642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" y="323850"/>
            <a:ext cx="7482840" cy="62103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008974" y="1717209"/>
            <a:ext cx="4558705" cy="4795352"/>
            <a:chOff x="1008974" y="1717209"/>
            <a:chExt cx="4558705" cy="4795352"/>
          </a:xfrm>
        </p:grpSpPr>
        <p:sp>
          <p:nvSpPr>
            <p:cNvPr id="5" name="Rounded Rectangle 4"/>
            <p:cNvSpPr>
              <a:spLocks noChangeArrowheads="1"/>
            </p:cNvSpPr>
            <p:nvPr/>
          </p:nvSpPr>
          <p:spPr bwMode="auto">
            <a:xfrm>
              <a:off x="2318982" y="1808480"/>
              <a:ext cx="3248697" cy="664177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33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008974" y="1717209"/>
              <a:ext cx="1216065" cy="4795352"/>
            </a:xfrm>
            <a:prstGeom prst="rect">
              <a:avLst/>
            </a:prstGeom>
            <a:noFill/>
            <a:ln w="53975"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30205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841" y="233680"/>
            <a:ext cx="4475226" cy="6315456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29789" y="3322320"/>
            <a:ext cx="3431622" cy="1738748"/>
            <a:chOff x="429789" y="3322320"/>
            <a:chExt cx="3431622" cy="1738748"/>
          </a:xfrm>
        </p:grpSpPr>
        <p:sp>
          <p:nvSpPr>
            <p:cNvPr id="9" name="Rounded Rectangular Callout 8"/>
            <p:cNvSpPr/>
            <p:nvPr/>
          </p:nvSpPr>
          <p:spPr bwMode="auto">
            <a:xfrm>
              <a:off x="429789" y="3322320"/>
              <a:ext cx="3431622" cy="1738748"/>
            </a:xfrm>
            <a:prstGeom prst="wedgeRoundRectCallout">
              <a:avLst>
                <a:gd name="adj1" fmla="val 64366"/>
                <a:gd name="adj2" fmla="val 69525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0096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Aft>
                  <a:spcPts val="3000"/>
                </a:spcAft>
                <a:defRPr/>
              </a:pPr>
              <a:endParaRPr lang="en-US" sz="28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568960" y="3464561"/>
              <a:ext cx="3098799" cy="145288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Aft>
                  <a:spcPts val="3000"/>
                </a:spcAft>
                <a:defRPr/>
              </a:pPr>
              <a:r>
                <a:rPr lang="en-US" sz="2800" dirty="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Click </a:t>
              </a:r>
              <a:r>
                <a:rPr lang="en-US" sz="280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EBM for MSIII Surgery Clerkship</a:t>
              </a:r>
              <a:endParaRPr lang="en-US" sz="28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5968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660" y="457202"/>
            <a:ext cx="4821936" cy="6171438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5950520" y="370840"/>
            <a:ext cx="3065079" cy="559676"/>
          </a:xfrm>
          <a:prstGeom prst="wedgeRoundRectCallout">
            <a:avLst>
              <a:gd name="adj1" fmla="val -50089"/>
              <a:gd name="adj2" fmla="val 24985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 err="1">
                <a:solidFill>
                  <a:schemeClr val="tx1"/>
                </a:solidFill>
              </a:rPr>
              <a:t>www.ttuhsc.edu</a:t>
            </a:r>
            <a:r>
              <a:rPr lang="en-US" sz="2000" dirty="0">
                <a:solidFill>
                  <a:schemeClr val="tx1"/>
                </a:solidFill>
              </a:rPr>
              <a:t>/libraries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33272" y="2690437"/>
            <a:ext cx="5547765" cy="2281711"/>
            <a:chOff x="248792" y="2548197"/>
            <a:chExt cx="5547765" cy="2281711"/>
          </a:xfrm>
        </p:grpSpPr>
        <p:sp>
          <p:nvSpPr>
            <p:cNvPr id="11" name="Rounded Rectangular Callout 10"/>
            <p:cNvSpPr/>
            <p:nvPr/>
          </p:nvSpPr>
          <p:spPr>
            <a:xfrm>
              <a:off x="248792" y="2548197"/>
              <a:ext cx="5343116" cy="1063625"/>
            </a:xfrm>
            <a:prstGeom prst="wedgeRoundRectCallout">
              <a:avLst>
                <a:gd name="adj1" fmla="val 39699"/>
                <a:gd name="adj2" fmla="val 104457"/>
                <a:gd name="adj3" fmla="val 16667"/>
              </a:avLst>
            </a:prstGeom>
            <a:solidFill>
              <a:srgbClr val="FFFFFF"/>
            </a:solidFill>
            <a:ln w="76200" cap="flat" cmpd="sng" algn="ctr">
              <a:solidFill>
                <a:srgbClr val="D834D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Aft>
                  <a:spcPts val="3000"/>
                </a:spcAft>
                <a:defRPr/>
              </a:pPr>
              <a:r>
                <a:rPr lang="en-US" sz="360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Click </a:t>
              </a:r>
              <a:r>
                <a:rPr lang="en-US" sz="360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Evidence Based</a:t>
              </a:r>
              <a:endParaRPr lang="en-US" sz="36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228492" y="4151084"/>
              <a:ext cx="568065" cy="678824"/>
            </a:xfrm>
            <a:prstGeom prst="rect">
              <a:avLst/>
            </a:prstGeom>
            <a:noFill/>
            <a:ln w="73025">
              <a:solidFill>
                <a:srgbClr val="FB3CE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61586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386" y="236601"/>
            <a:ext cx="4491228" cy="638479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281964" y="3147187"/>
            <a:ext cx="5937476" cy="1565592"/>
            <a:chOff x="2281964" y="3147187"/>
            <a:chExt cx="5937476" cy="1565592"/>
          </a:xfrm>
        </p:grpSpPr>
        <p:sp>
          <p:nvSpPr>
            <p:cNvPr id="9" name="Rectangle 8"/>
            <p:cNvSpPr/>
            <p:nvPr/>
          </p:nvSpPr>
          <p:spPr>
            <a:xfrm>
              <a:off x="2281964" y="4196080"/>
              <a:ext cx="959076" cy="516699"/>
            </a:xfrm>
            <a:prstGeom prst="rect">
              <a:avLst/>
            </a:prstGeom>
            <a:noFill/>
            <a:ln w="114300">
              <a:solidFill>
                <a:srgbClr val="0B8CAD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" name="Rounded Rectangular Callout 9"/>
            <p:cNvSpPr/>
            <p:nvPr/>
          </p:nvSpPr>
          <p:spPr>
            <a:xfrm>
              <a:off x="3863667" y="3147187"/>
              <a:ext cx="4355773" cy="1211453"/>
            </a:xfrm>
            <a:prstGeom prst="wedgeRoundRectCallout">
              <a:avLst>
                <a:gd name="adj1" fmla="val -59592"/>
                <a:gd name="adj2" fmla="val 40530"/>
                <a:gd name="adj3" fmla="val 16667"/>
              </a:avLst>
            </a:prstGeom>
            <a:solidFill>
              <a:srgbClr val="FFFFFF"/>
            </a:solidFill>
            <a:ln w="76200" cap="flat" cmpd="sng" algn="ctr">
              <a:solidFill>
                <a:srgbClr val="0B8CAD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Aft>
                  <a:spcPts val="3000"/>
                </a:spcAft>
                <a:defRPr/>
              </a:pPr>
              <a:r>
                <a:rPr lang="en-US" sz="36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Click </a:t>
              </a:r>
              <a:r>
                <a:rPr lang="en-US" sz="3600" dirty="0" err="1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DynaMed</a:t>
              </a:r>
              <a:endParaRPr lang="en-US" sz="36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9748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193675" y="254000"/>
            <a:ext cx="8777288" cy="6411913"/>
          </a:xfrm>
          <a:prstGeom prst="rect">
            <a:avLst/>
          </a:prstGeom>
          <a:solidFill>
            <a:schemeClr val="bg1"/>
          </a:solidFill>
          <a:ln w="101600">
            <a:solidFill>
              <a:srgbClr val="A4BBC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1760220" y="707815"/>
            <a:ext cx="562356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u="sng" dirty="0" err="1" smtClean="0">
                <a:solidFill>
                  <a:srgbClr val="0A7793"/>
                </a:solidFill>
                <a:ea typeface="Arial" charset="0"/>
                <a:cs typeface="Arial" charset="0"/>
              </a:rPr>
              <a:t>DynaMed</a:t>
            </a:r>
            <a:r>
              <a:rPr lang="en-US" sz="6000" b="1" u="sng" dirty="0" smtClean="0">
                <a:solidFill>
                  <a:srgbClr val="0A7793"/>
                </a:solidFill>
                <a:ea typeface="Arial" charset="0"/>
                <a:cs typeface="Arial" charset="0"/>
              </a:rPr>
              <a:t> Plus</a:t>
            </a:r>
            <a:endParaRPr lang="en-US" sz="6000" b="1" dirty="0">
              <a:solidFill>
                <a:srgbClr val="0A7793"/>
              </a:solidFill>
              <a:ea typeface="Arial" charset="0"/>
              <a:cs typeface="Arial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81845" y="2181335"/>
            <a:ext cx="7591689" cy="3733367"/>
            <a:chOff x="781845" y="2181335"/>
            <a:chExt cx="7591689" cy="3733367"/>
          </a:xfrm>
        </p:grpSpPr>
        <p:sp>
          <p:nvSpPr>
            <p:cNvPr id="13" name="Rectangle 6"/>
            <p:cNvSpPr>
              <a:spLocks noChangeArrowheads="1"/>
            </p:cNvSpPr>
            <p:nvPr/>
          </p:nvSpPr>
          <p:spPr bwMode="auto">
            <a:xfrm>
              <a:off x="784225" y="4131746"/>
              <a:ext cx="7253023" cy="487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800" dirty="0">
                  <a:latin typeface="+mj-lt"/>
                </a:rPr>
                <a:t>New evidence is integrated with existing </a:t>
              </a:r>
              <a:r>
                <a:rPr lang="en-US" sz="2800" dirty="0" smtClean="0">
                  <a:latin typeface="+mj-lt"/>
                </a:rPr>
                <a:t>content</a:t>
              </a:r>
              <a:endParaRPr lang="en-US" sz="2800" dirty="0">
                <a:latin typeface="+mj-lt"/>
              </a:endParaRPr>
            </a:p>
          </p:txBody>
        </p:sp>
        <p:sp>
          <p:nvSpPr>
            <p:cNvPr id="15" name="Rectangle 9"/>
            <p:cNvSpPr>
              <a:spLocks noChangeArrowheads="1"/>
            </p:cNvSpPr>
            <p:nvPr/>
          </p:nvSpPr>
          <p:spPr bwMode="auto">
            <a:xfrm>
              <a:off x="781845" y="3127378"/>
              <a:ext cx="7591689" cy="487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800" dirty="0">
                  <a:latin typeface="+mj-lt"/>
                </a:rPr>
                <a:t>Monitors the content of over 500 medical journals</a:t>
              </a:r>
            </a:p>
          </p:txBody>
        </p:sp>
        <p:sp>
          <p:nvSpPr>
            <p:cNvPr id="16" name="Rectangle 11"/>
            <p:cNvSpPr>
              <a:spLocks noChangeArrowheads="1"/>
            </p:cNvSpPr>
            <p:nvPr/>
          </p:nvSpPr>
          <p:spPr bwMode="auto">
            <a:xfrm>
              <a:off x="784225" y="2181335"/>
              <a:ext cx="2283088" cy="487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800" dirty="0" smtClean="0">
                  <a:latin typeface="+mj-lt"/>
                </a:rPr>
                <a:t>U</a:t>
              </a:r>
              <a:r>
                <a:rPr lang="en-US" sz="2800" dirty="0" smtClean="0">
                  <a:latin typeface="+mj-lt"/>
                  <a:cs typeface="Calibri"/>
                </a:rPr>
                <a:t>pdated </a:t>
              </a:r>
              <a:r>
                <a:rPr lang="en-US" sz="2800" dirty="0">
                  <a:latin typeface="+mj-lt"/>
                  <a:cs typeface="Calibri"/>
                </a:rPr>
                <a:t>daily</a:t>
              </a:r>
              <a:endParaRPr lang="en-US" sz="2800" dirty="0">
                <a:solidFill>
                  <a:srgbClr val="004080"/>
                </a:solidFill>
                <a:latin typeface="+mj-lt"/>
                <a:cs typeface="Calibri"/>
              </a:endParaRPr>
            </a:p>
          </p:txBody>
        </p:sp>
        <p:sp>
          <p:nvSpPr>
            <p:cNvPr id="17" name="Rectangle 6"/>
            <p:cNvSpPr>
              <a:spLocks noChangeArrowheads="1"/>
            </p:cNvSpPr>
            <p:nvPr/>
          </p:nvSpPr>
          <p:spPr bwMode="auto">
            <a:xfrm>
              <a:off x="784225" y="5039591"/>
              <a:ext cx="7092156" cy="875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800" dirty="0" smtClean="0">
                  <a:latin typeface="+mj-lt"/>
                </a:rPr>
                <a:t>Overall </a:t>
              </a:r>
              <a:r>
                <a:rPr lang="en-US" sz="2800" dirty="0">
                  <a:latin typeface="+mj-lt"/>
                </a:rPr>
                <a:t>conclusions represent a synthesis of the </a:t>
              </a:r>
              <a:r>
                <a:rPr lang="en-US" sz="2800" dirty="0" smtClean="0">
                  <a:latin typeface="+mj-lt"/>
                </a:rPr>
                <a:t>  </a:t>
              </a:r>
            </a:p>
            <a:p>
              <a:pPr>
                <a:lnSpc>
                  <a:spcPct val="90000"/>
                </a:lnSpc>
              </a:pPr>
              <a:r>
                <a:rPr lang="en-US" sz="2800" dirty="0">
                  <a:latin typeface="+mj-lt"/>
                </a:rPr>
                <a:t> </a:t>
              </a:r>
              <a:r>
                <a:rPr lang="en-US" sz="2800" dirty="0" smtClean="0">
                  <a:latin typeface="+mj-lt"/>
                </a:rPr>
                <a:t>    best </a:t>
              </a:r>
              <a:r>
                <a:rPr lang="en-US" sz="2800" dirty="0">
                  <a:latin typeface="+mj-lt"/>
                </a:rPr>
                <a:t>available evidence.</a:t>
              </a:r>
              <a:endParaRPr lang="en-US" sz="2800" dirty="0">
                <a:solidFill>
                  <a:srgbClr val="004080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4008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660" y="287274"/>
            <a:ext cx="5355336" cy="6283452"/>
          </a:xfrm>
          <a:prstGeom prst="rect">
            <a:avLst/>
          </a:prstGeom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735371" y="5135871"/>
            <a:ext cx="4295775" cy="1301750"/>
          </a:xfrm>
          <a:prstGeom prst="rect">
            <a:avLst/>
          </a:prstGeom>
          <a:gradFill flip="none" rotWithShape="1">
            <a:gsLst>
              <a:gs pos="0">
                <a:srgbClr val="0A7793">
                  <a:tint val="66000"/>
                  <a:satMod val="160000"/>
                </a:srgbClr>
              </a:gs>
              <a:gs pos="50000">
                <a:srgbClr val="0A7793">
                  <a:tint val="44500"/>
                  <a:satMod val="160000"/>
                </a:srgbClr>
              </a:gs>
              <a:gs pos="100000">
                <a:srgbClr val="0A7793">
                  <a:tint val="23500"/>
                  <a:satMod val="160000"/>
                </a:srgbClr>
              </a:gs>
            </a:gsLst>
            <a:lin ang="16200000" scaled="1"/>
            <a:tileRect/>
          </a:gradFill>
          <a:ln w="57150">
            <a:solidFill>
              <a:srgbClr val="0033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 dirty="0">
                <a:solidFill>
                  <a:srgbClr val="00386A"/>
                </a:solidFill>
              </a:rPr>
              <a:t>Home Page</a:t>
            </a:r>
            <a:endParaRPr lang="en-US" sz="4400" dirty="0">
              <a:solidFill>
                <a:srgbClr val="00386A"/>
              </a:solidFill>
              <a:latin typeface="Times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762525" y="1544839"/>
            <a:ext cx="3292835" cy="312748"/>
          </a:xfrm>
          <a:prstGeom prst="rect">
            <a:avLst/>
          </a:prstGeom>
          <a:solidFill>
            <a:srgbClr val="E5E5E5"/>
          </a:solidFill>
          <a:ln w="19050">
            <a:solidFill>
              <a:srgbClr val="39769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0000"/>
              </a:lnSpc>
            </a:pPr>
            <a:r>
              <a:rPr lang="en-US" dirty="0" smtClean="0">
                <a:solidFill>
                  <a:schemeClr val="tx1"/>
                </a:solidFill>
              </a:rPr>
              <a:t>asthma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976881" y="2113454"/>
            <a:ext cx="4043680" cy="1417146"/>
            <a:chOff x="2976881" y="2113454"/>
            <a:chExt cx="4043680" cy="1417146"/>
          </a:xfrm>
        </p:grpSpPr>
        <p:sp>
          <p:nvSpPr>
            <p:cNvPr id="12" name="Rectangle 6"/>
            <p:cNvSpPr>
              <a:spLocks noChangeArrowheads="1"/>
            </p:cNvSpPr>
            <p:nvPr/>
          </p:nvSpPr>
          <p:spPr bwMode="auto">
            <a:xfrm>
              <a:off x="2976881" y="2570480"/>
              <a:ext cx="4043680" cy="960120"/>
            </a:xfrm>
            <a:prstGeom prst="rect">
              <a:avLst/>
            </a:prstGeom>
            <a:gradFill flip="none" rotWithShape="1">
              <a:gsLst>
                <a:gs pos="0">
                  <a:srgbClr val="0A7793">
                    <a:tint val="66000"/>
                    <a:satMod val="160000"/>
                  </a:srgbClr>
                </a:gs>
                <a:gs pos="50000">
                  <a:srgbClr val="0A7793">
                    <a:tint val="44500"/>
                    <a:satMod val="160000"/>
                  </a:srgbClr>
                </a:gs>
                <a:gs pos="100000">
                  <a:srgbClr val="0A7793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 w="38100">
              <a:solidFill>
                <a:srgbClr val="00386A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3200" dirty="0">
                  <a:solidFill>
                    <a:srgbClr val="00386A"/>
                  </a:solidFill>
                </a:rPr>
                <a:t>Enter search query</a:t>
              </a:r>
              <a:endParaRPr lang="en-US" sz="3200" dirty="0">
                <a:solidFill>
                  <a:srgbClr val="00386A"/>
                </a:solidFill>
                <a:latin typeface="Times" charset="0"/>
              </a:endParaRPr>
            </a:p>
          </p:txBody>
        </p:sp>
        <p:sp>
          <p:nvSpPr>
            <p:cNvPr id="15" name="AutoShape 7"/>
            <p:cNvSpPr>
              <a:spLocks noChangeArrowheads="1"/>
            </p:cNvSpPr>
            <p:nvPr/>
          </p:nvSpPr>
          <p:spPr bwMode="auto">
            <a:xfrm rot="2527842">
              <a:off x="3428229" y="2113454"/>
              <a:ext cx="1615386" cy="304800"/>
            </a:xfrm>
            <a:prstGeom prst="leftArrow">
              <a:avLst>
                <a:gd name="adj1" fmla="val 51640"/>
                <a:gd name="adj2" fmla="val 98628"/>
              </a:avLst>
            </a:prstGeom>
            <a:gradFill rotWithShape="0">
              <a:gsLst>
                <a:gs pos="0">
                  <a:srgbClr val="C9F1F5"/>
                </a:gs>
                <a:gs pos="100000">
                  <a:srgbClr val="1F62A3"/>
                </a:gs>
              </a:gsLst>
              <a:path path="rect">
                <a:fillToRect l="50000" t="50000" r="50000" b="50000"/>
              </a:path>
            </a:gradFill>
            <a:ln w="22225">
              <a:solidFill>
                <a:srgbClr val="0033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" name="AutoShape 11"/>
          <p:cNvSpPr>
            <a:spLocks noChangeArrowheads="1"/>
          </p:cNvSpPr>
          <p:nvPr/>
        </p:nvSpPr>
        <p:spPr bwMode="auto">
          <a:xfrm>
            <a:off x="6065520" y="1534160"/>
            <a:ext cx="721360" cy="355600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487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22" y="302514"/>
            <a:ext cx="5604764" cy="625297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18160" y="3256280"/>
            <a:ext cx="8109020" cy="2529840"/>
            <a:chOff x="457200" y="3256280"/>
            <a:chExt cx="8109020" cy="2529840"/>
          </a:xfrm>
        </p:grpSpPr>
        <p:sp>
          <p:nvSpPr>
            <p:cNvPr id="12" name="Rectangle 9"/>
            <p:cNvSpPr>
              <a:spLocks noChangeArrowheads="1"/>
            </p:cNvSpPr>
            <p:nvPr/>
          </p:nvSpPr>
          <p:spPr bwMode="auto">
            <a:xfrm>
              <a:off x="457200" y="4592320"/>
              <a:ext cx="2905759" cy="741680"/>
            </a:xfrm>
            <a:prstGeom prst="rect">
              <a:avLst/>
            </a:prstGeom>
            <a:noFill/>
            <a:ln w="92075">
              <a:solidFill>
                <a:srgbClr val="4B8CBB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3089415" y="3256280"/>
              <a:ext cx="5476805" cy="2529840"/>
              <a:chOff x="3089415" y="3256280"/>
              <a:chExt cx="5476805" cy="2529840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4572000" y="3256280"/>
                <a:ext cx="3994220" cy="2529840"/>
                <a:chOff x="2574890" y="1234440"/>
                <a:chExt cx="3994220" cy="2529840"/>
              </a:xfrm>
            </p:grpSpPr>
            <p:sp>
              <p:nvSpPr>
                <p:cNvPr id="11" name="Rectangle 8"/>
                <p:cNvSpPr>
                  <a:spLocks noChangeArrowheads="1"/>
                </p:cNvSpPr>
                <p:nvPr/>
              </p:nvSpPr>
              <p:spPr bwMode="auto">
                <a:xfrm>
                  <a:off x="2574890" y="1234440"/>
                  <a:ext cx="3994220" cy="2529840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A7793">
                        <a:tint val="66000"/>
                        <a:satMod val="160000"/>
                      </a:srgbClr>
                    </a:gs>
                    <a:gs pos="50000">
                      <a:srgbClr val="0A7793">
                        <a:tint val="44500"/>
                        <a:satMod val="160000"/>
                      </a:srgbClr>
                    </a:gs>
                    <a:gs pos="100000">
                      <a:srgbClr val="0A7793">
                        <a:tint val="23500"/>
                        <a:satMod val="160000"/>
                      </a:srgbClr>
                    </a:gs>
                  </a:gsLst>
                  <a:lin ang="5400000" scaled="1"/>
                  <a:tileRect/>
                </a:gradFill>
                <a:ln w="76200">
                  <a:solidFill>
                    <a:srgbClr val="3C73A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>
                    <a:lnSpc>
                      <a:spcPct val="120000"/>
                    </a:lnSpc>
                  </a:pPr>
                  <a:endParaRPr lang="en-US" sz="4400" dirty="0">
                    <a:solidFill>
                      <a:srgbClr val="0A7793"/>
                    </a:solidFill>
                    <a:latin typeface="Times" charset="0"/>
                  </a:endParaRPr>
                </a:p>
              </p:txBody>
            </p:sp>
            <p:sp>
              <p:nvSpPr>
                <p:cNvPr id="3" name="Rectangle 2"/>
                <p:cNvSpPr/>
                <p:nvPr/>
              </p:nvSpPr>
              <p:spPr>
                <a:xfrm>
                  <a:off x="2921000" y="1493520"/>
                  <a:ext cx="3322320" cy="2082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>
                    <a:lnSpc>
                      <a:spcPct val="120000"/>
                    </a:lnSpc>
                  </a:pPr>
                  <a:r>
                    <a:rPr lang="en-US" sz="4400" dirty="0" smtClean="0">
                      <a:solidFill>
                        <a:srgbClr val="00386A"/>
                      </a:solidFill>
                      <a:latin typeface="Arial" charset="0"/>
                      <a:ea typeface="ＭＳ Ｐゴシック" charset="0"/>
                      <a:cs typeface="ＭＳ Ｐゴシック" charset="0"/>
                    </a:rPr>
                    <a:t>Click Links</a:t>
                  </a:r>
                </a:p>
                <a:p>
                  <a:pPr lvl="0" algn="ctr">
                    <a:lnSpc>
                      <a:spcPct val="120000"/>
                    </a:lnSpc>
                  </a:pPr>
                  <a:r>
                    <a:rPr lang="en-US" sz="4400" dirty="0" smtClean="0">
                      <a:solidFill>
                        <a:srgbClr val="00386A"/>
                      </a:solidFill>
                      <a:latin typeface="Arial" charset="0"/>
                      <a:ea typeface="ＭＳ Ｐゴシック" charset="0"/>
                      <a:cs typeface="ＭＳ Ｐゴシック" charset="0"/>
                    </a:rPr>
                    <a:t>To Topic</a:t>
                  </a:r>
                  <a:endParaRPr lang="en-US" sz="4400" dirty="0">
                    <a:solidFill>
                      <a:srgbClr val="00386A"/>
                    </a:solidFill>
                    <a:latin typeface="Times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10" name="AutoShape 15"/>
              <p:cNvSpPr>
                <a:spLocks noChangeArrowheads="1"/>
              </p:cNvSpPr>
              <p:nvPr/>
            </p:nvSpPr>
            <p:spPr bwMode="auto">
              <a:xfrm>
                <a:off x="3089415" y="4993641"/>
                <a:ext cx="2214105" cy="304800"/>
              </a:xfrm>
              <a:prstGeom prst="leftArrow">
                <a:avLst>
                  <a:gd name="adj1" fmla="val 50000"/>
                  <a:gd name="adj2" fmla="val 113823"/>
                </a:avLst>
              </a:prstGeom>
              <a:gradFill rotWithShape="0">
                <a:gsLst>
                  <a:gs pos="0">
                    <a:srgbClr val="1F62A3"/>
                  </a:gs>
                  <a:gs pos="100000">
                    <a:srgbClr val="C9F1F5"/>
                  </a:gs>
                </a:gsLst>
                <a:path path="rect">
                  <a:fillToRect l="50000" t="50000" r="50000" b="50000"/>
                </a:path>
              </a:gradFill>
              <a:ln w="22225">
                <a:solidFill>
                  <a:srgbClr val="003366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64612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114" y="216154"/>
            <a:ext cx="6557772" cy="642569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51280" y="1574800"/>
            <a:ext cx="1564640" cy="4480560"/>
          </a:xfrm>
          <a:prstGeom prst="rect">
            <a:avLst/>
          </a:prstGeom>
          <a:noFill/>
          <a:ln w="76200">
            <a:solidFill>
              <a:srgbClr val="FFA5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122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137660" y="457202"/>
            <a:ext cx="4821936" cy="6171438"/>
            <a:chOff x="4137660" y="457202"/>
            <a:chExt cx="4821936" cy="617143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7660" y="457202"/>
              <a:ext cx="4821936" cy="6171438"/>
            </a:xfrm>
            <a:prstGeom prst="rect">
              <a:avLst/>
            </a:prstGeom>
          </p:spPr>
        </p:pic>
        <p:sp>
          <p:nvSpPr>
            <p:cNvPr id="12" name="Rounded Rectangular Callout 11"/>
            <p:cNvSpPr/>
            <p:nvPr/>
          </p:nvSpPr>
          <p:spPr>
            <a:xfrm>
              <a:off x="5950521" y="497840"/>
              <a:ext cx="2929320" cy="432676"/>
            </a:xfrm>
            <a:prstGeom prst="wedgeRoundRectCallout">
              <a:avLst>
                <a:gd name="adj1" fmla="val -50089"/>
                <a:gd name="adj2" fmla="val 24985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D81E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000" dirty="0" err="1">
                  <a:solidFill>
                    <a:schemeClr val="tx1"/>
                  </a:solidFill>
                </a:rPr>
                <a:t>www.ttuhsc.edu</a:t>
              </a:r>
              <a:r>
                <a:rPr lang="en-US" sz="2000" dirty="0">
                  <a:solidFill>
                    <a:schemeClr val="tx1"/>
                  </a:solidFill>
                </a:rPr>
                <a:t>/libraries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33272" y="2690437"/>
            <a:ext cx="5547765" cy="2281711"/>
            <a:chOff x="248792" y="2548197"/>
            <a:chExt cx="5547765" cy="2281711"/>
          </a:xfrm>
        </p:grpSpPr>
        <p:sp>
          <p:nvSpPr>
            <p:cNvPr id="11" name="Rounded Rectangular Callout 10"/>
            <p:cNvSpPr/>
            <p:nvPr/>
          </p:nvSpPr>
          <p:spPr>
            <a:xfrm>
              <a:off x="248792" y="2548197"/>
              <a:ext cx="5343116" cy="1063625"/>
            </a:xfrm>
            <a:prstGeom prst="wedgeRoundRectCallout">
              <a:avLst>
                <a:gd name="adj1" fmla="val 39699"/>
                <a:gd name="adj2" fmla="val 104457"/>
                <a:gd name="adj3" fmla="val 16667"/>
              </a:avLst>
            </a:prstGeom>
            <a:solidFill>
              <a:srgbClr val="FFFFFF"/>
            </a:solidFill>
            <a:ln w="76200" cap="flat" cmpd="sng" algn="ctr">
              <a:solidFill>
                <a:srgbClr val="D834D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Aft>
                  <a:spcPts val="3000"/>
                </a:spcAft>
                <a:defRPr/>
              </a:pPr>
              <a:r>
                <a:rPr lang="en-US" sz="360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Click </a:t>
              </a:r>
              <a:r>
                <a:rPr lang="en-US" sz="360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Evidence Based</a:t>
              </a:r>
              <a:endParaRPr lang="en-US" sz="36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228492" y="4151084"/>
              <a:ext cx="568065" cy="678824"/>
            </a:xfrm>
            <a:prstGeom prst="rect">
              <a:avLst/>
            </a:prstGeom>
            <a:noFill/>
            <a:ln w="73025">
              <a:solidFill>
                <a:srgbClr val="FB3CE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15023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66" y="236601"/>
            <a:ext cx="4491228" cy="638479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97840" y="4423994"/>
            <a:ext cx="8263204" cy="2146732"/>
            <a:chOff x="497840" y="4423994"/>
            <a:chExt cx="8263204" cy="2146732"/>
          </a:xfrm>
        </p:grpSpPr>
        <p:sp>
          <p:nvSpPr>
            <p:cNvPr id="8" name="Rectangle 7"/>
            <p:cNvSpPr/>
            <p:nvPr/>
          </p:nvSpPr>
          <p:spPr>
            <a:xfrm>
              <a:off x="497840" y="6146800"/>
              <a:ext cx="1131667" cy="423926"/>
            </a:xfrm>
            <a:prstGeom prst="rect">
              <a:avLst/>
            </a:prstGeom>
            <a:noFill/>
            <a:ln w="114300">
              <a:solidFill>
                <a:srgbClr val="00993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Rounded Rectangular Callout 10"/>
            <p:cNvSpPr/>
            <p:nvPr/>
          </p:nvSpPr>
          <p:spPr>
            <a:xfrm>
              <a:off x="2461844" y="4423994"/>
              <a:ext cx="6299200" cy="1063625"/>
            </a:xfrm>
            <a:prstGeom prst="wedgeRoundRectCallout">
              <a:avLst>
                <a:gd name="adj1" fmla="val -61319"/>
                <a:gd name="adj2" fmla="val 137950"/>
                <a:gd name="adj3" fmla="val 16667"/>
              </a:avLst>
            </a:prstGeom>
            <a:solidFill>
              <a:srgbClr val="FFFFFF"/>
            </a:solidFill>
            <a:ln w="762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Aft>
                  <a:spcPts val="3000"/>
                </a:spcAft>
                <a:defRPr/>
              </a:pPr>
              <a:r>
                <a:rPr lang="en-US" sz="32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Click </a:t>
              </a:r>
              <a:r>
                <a:rPr lang="en-US" sz="3200" dirty="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Essential Evidence Plus</a:t>
              </a:r>
              <a:endParaRPr lang="en-US" sz="32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6264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461963" y="508000"/>
            <a:ext cx="8201025" cy="5922963"/>
          </a:xfrm>
          <a:prstGeom prst="rect">
            <a:avLst/>
          </a:prstGeom>
          <a:solidFill>
            <a:schemeClr val="bg1"/>
          </a:solidFill>
          <a:ln w="88900" cap="flat" cmpd="sng" algn="ctr">
            <a:solidFill>
              <a:srgbClr val="4BAC2B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109662" y="813329"/>
            <a:ext cx="6918325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4800" dirty="0" smtClean="0">
                <a:solidFill>
                  <a:srgbClr val="4BAC2B"/>
                </a:solidFill>
                <a:latin typeface="+mj-lt"/>
                <a:cs typeface="Arial" charset="0"/>
              </a:rPr>
              <a:t>ESSENTIAL EVIDENCE </a:t>
            </a:r>
            <a:r>
              <a:rPr lang="en-US" sz="4800" dirty="0" smtClean="0">
                <a:solidFill>
                  <a:srgbClr val="FFCC66"/>
                </a:solidFill>
                <a:latin typeface="+mj-lt"/>
                <a:cs typeface="Arial" charset="0"/>
              </a:rPr>
              <a:t>PLUS</a:t>
            </a:r>
            <a:endParaRPr lang="en-US" sz="4800" dirty="0">
              <a:solidFill>
                <a:srgbClr val="FFCC66"/>
              </a:solidFill>
              <a:latin typeface="+mj-lt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5734" y="2063781"/>
            <a:ext cx="7975600" cy="347237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00100" lvl="1" indent="-342900">
              <a:lnSpc>
                <a:spcPct val="130000"/>
              </a:lnSpc>
              <a:buFont typeface="Arial"/>
              <a:buChar char="•"/>
              <a:defRPr/>
            </a:pPr>
            <a:r>
              <a:rPr lang="en-US" sz="2700" dirty="0" smtClean="0">
                <a:solidFill>
                  <a:srgbClr val="4BAC2B"/>
                </a:solidFill>
              </a:rPr>
              <a:t>over </a:t>
            </a:r>
            <a:r>
              <a:rPr lang="en-US" sz="2700" dirty="0">
                <a:solidFill>
                  <a:srgbClr val="4BAC2B"/>
                </a:solidFill>
              </a:rPr>
              <a:t>13,000 </a:t>
            </a:r>
            <a:r>
              <a:rPr lang="en-US" sz="2700" dirty="0" smtClean="0">
                <a:solidFill>
                  <a:srgbClr val="4BAC2B"/>
                </a:solidFill>
              </a:rPr>
              <a:t>topics</a:t>
            </a:r>
            <a:endParaRPr lang="en-US" sz="2700" dirty="0">
              <a:solidFill>
                <a:srgbClr val="4BAC2B"/>
              </a:solidFill>
            </a:endParaRPr>
          </a:p>
          <a:p>
            <a:pPr marL="800100" lvl="1" indent="-342900">
              <a:lnSpc>
                <a:spcPct val="130000"/>
              </a:lnSpc>
              <a:buFont typeface="Arial"/>
              <a:buChar char="•"/>
              <a:defRPr/>
            </a:pPr>
            <a:r>
              <a:rPr lang="en-US" sz="2700" dirty="0" smtClean="0">
                <a:solidFill>
                  <a:srgbClr val="4BAC2B"/>
                </a:solidFill>
              </a:rPr>
              <a:t>guidelines</a:t>
            </a:r>
            <a:r>
              <a:rPr lang="en-US" sz="2700" dirty="0">
                <a:solidFill>
                  <a:srgbClr val="4BAC2B"/>
                </a:solidFill>
              </a:rPr>
              <a:t>, abstracts, and </a:t>
            </a:r>
            <a:r>
              <a:rPr lang="en-US" sz="2700" dirty="0" smtClean="0">
                <a:solidFill>
                  <a:srgbClr val="4BAC2B"/>
                </a:solidFill>
              </a:rPr>
              <a:t>summaries</a:t>
            </a:r>
          </a:p>
          <a:p>
            <a:pPr marL="800100" lvl="1" indent="-342900">
              <a:lnSpc>
                <a:spcPct val="130000"/>
              </a:lnSpc>
              <a:buFont typeface="Arial"/>
              <a:buChar char="•"/>
              <a:defRPr/>
            </a:pPr>
            <a:r>
              <a:rPr lang="en-US" sz="2700" dirty="0" smtClean="0">
                <a:solidFill>
                  <a:srgbClr val="4BAC2B"/>
                </a:solidFill>
              </a:rPr>
              <a:t>Systematic Reviews from Cochrane Collaboration</a:t>
            </a:r>
          </a:p>
          <a:p>
            <a:pPr marL="800100" lvl="1" indent="-342900">
              <a:lnSpc>
                <a:spcPct val="130000"/>
              </a:lnSpc>
              <a:buFont typeface="Arial"/>
              <a:buChar char="•"/>
              <a:defRPr/>
            </a:pPr>
            <a:r>
              <a:rPr lang="en-US" sz="2700" dirty="0" smtClean="0">
                <a:solidFill>
                  <a:srgbClr val="4BAC2B"/>
                </a:solidFill>
              </a:rPr>
              <a:t>Daily POEMS</a:t>
            </a:r>
          </a:p>
          <a:p>
            <a:pPr marL="800100" lvl="1" indent="-342900">
              <a:lnSpc>
                <a:spcPct val="130000"/>
              </a:lnSpc>
              <a:buFont typeface="Arial"/>
              <a:buChar char="•"/>
              <a:defRPr/>
            </a:pPr>
            <a:r>
              <a:rPr lang="en-US" sz="2700" dirty="0" smtClean="0">
                <a:solidFill>
                  <a:srgbClr val="4BAC2B"/>
                </a:solidFill>
              </a:rPr>
              <a:t>Calculators</a:t>
            </a:r>
          </a:p>
          <a:p>
            <a:pPr marL="800100" lvl="1" indent="-342900">
              <a:lnSpc>
                <a:spcPct val="130000"/>
              </a:lnSpc>
              <a:buFont typeface="Arial"/>
              <a:buChar char="•"/>
              <a:defRPr/>
            </a:pPr>
            <a:r>
              <a:rPr lang="en-US" sz="2700" dirty="0" err="1" smtClean="0">
                <a:solidFill>
                  <a:srgbClr val="4BAC2B"/>
                </a:solidFill>
              </a:rPr>
              <a:t>Derm</a:t>
            </a:r>
            <a:r>
              <a:rPr lang="en-US" sz="2700" dirty="0" smtClean="0">
                <a:solidFill>
                  <a:srgbClr val="4BAC2B"/>
                </a:solidFill>
              </a:rPr>
              <a:t> Expert</a:t>
            </a:r>
            <a:endParaRPr lang="en-US" sz="2700" dirty="0">
              <a:solidFill>
                <a:srgbClr val="4BAC2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090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78" y="279400"/>
            <a:ext cx="8454644" cy="5993384"/>
          </a:xfrm>
          <a:prstGeom prst="rect">
            <a:avLst/>
          </a:prstGeom>
        </p:spPr>
      </p:pic>
      <p:sp>
        <p:nvSpPr>
          <p:cNvPr id="6" name="Rounded Rectangular Callout 5"/>
          <p:cNvSpPr>
            <a:spLocks noChangeArrowheads="1"/>
          </p:cNvSpPr>
          <p:nvPr/>
        </p:nvSpPr>
        <p:spPr bwMode="auto">
          <a:xfrm>
            <a:off x="2025650" y="4835525"/>
            <a:ext cx="5092700" cy="1803400"/>
          </a:xfrm>
          <a:prstGeom prst="wedgeRoundRectCallout">
            <a:avLst>
              <a:gd name="adj1" fmla="val -50046"/>
              <a:gd name="adj2" fmla="val 35472"/>
              <a:gd name="adj3" fmla="val 16667"/>
            </a:avLst>
          </a:prstGeom>
          <a:solidFill>
            <a:schemeClr val="bg1"/>
          </a:solidFill>
          <a:ln w="7620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pPr algn="ctr">
              <a:lnSpc>
                <a:spcPct val="140000"/>
              </a:lnSpc>
              <a:spcAft>
                <a:spcPts val="600"/>
              </a:spcAft>
            </a:pPr>
            <a:r>
              <a:rPr lang="en-US" sz="6000"/>
              <a:t>Home Page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24" y="414024"/>
            <a:ext cx="8337423" cy="5989701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86080" y="2834640"/>
            <a:ext cx="7274560" cy="1168400"/>
          </a:xfrm>
          <a:prstGeom prst="roundRect">
            <a:avLst/>
          </a:prstGeom>
          <a:noFill/>
          <a:ln w="76200">
            <a:solidFill>
              <a:srgbClr val="009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59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4678" y="605028"/>
            <a:ext cx="8454644" cy="5993384"/>
            <a:chOff x="344678" y="513588"/>
            <a:chExt cx="8454644" cy="599338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78" y="513588"/>
              <a:ext cx="8454644" cy="5993384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425450" y="1501775"/>
              <a:ext cx="2438400" cy="4064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6666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70000"/>
                </a:lnSpc>
                <a:defRPr/>
              </a:pPr>
              <a:r>
                <a:rPr lang="en-US" sz="2800" dirty="0">
                  <a:solidFill>
                    <a:srgbClr val="000000"/>
                  </a:solidFill>
                </a:rPr>
                <a:t>asthma</a:t>
              </a:r>
            </a:p>
          </p:txBody>
        </p:sp>
      </p:grpSp>
      <p:sp>
        <p:nvSpPr>
          <p:cNvPr id="5" name="Rounded Rectangular Callout 4"/>
          <p:cNvSpPr>
            <a:spLocks noChangeArrowheads="1"/>
          </p:cNvSpPr>
          <p:nvPr/>
        </p:nvSpPr>
        <p:spPr bwMode="auto">
          <a:xfrm>
            <a:off x="2782570" y="243840"/>
            <a:ext cx="3587750" cy="1645920"/>
          </a:xfrm>
          <a:prstGeom prst="wedgeRoundRectCallout">
            <a:avLst>
              <a:gd name="adj1" fmla="val -60862"/>
              <a:gd name="adj2" fmla="val 48699"/>
              <a:gd name="adj3" fmla="val 16667"/>
            </a:avLst>
          </a:prstGeom>
          <a:solidFill>
            <a:schemeClr val="bg1"/>
          </a:solidFill>
          <a:ln w="76200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pPr algn="ctr">
              <a:lnSpc>
                <a:spcPct val="130000"/>
              </a:lnSpc>
              <a:spcAft>
                <a:spcPts val="600"/>
              </a:spcAft>
              <a:defRPr/>
            </a:pPr>
            <a:r>
              <a:rPr lang="en-US" sz="3200" dirty="0">
                <a:latin typeface="+mj-lt"/>
              </a:rPr>
              <a:t>Enter asthma </a:t>
            </a:r>
            <a:r>
              <a:rPr lang="en-US" sz="3200" smtClean="0">
                <a:latin typeface="+mj-lt"/>
              </a:rPr>
              <a:t>and </a:t>
            </a:r>
          </a:p>
          <a:p>
            <a:pPr algn="ctr">
              <a:lnSpc>
                <a:spcPct val="130000"/>
              </a:lnSpc>
              <a:spcAft>
                <a:spcPts val="600"/>
              </a:spcAft>
              <a:defRPr/>
            </a:pPr>
            <a:r>
              <a:rPr lang="en-US" sz="3200" dirty="0" smtClean="0">
                <a:latin typeface="+mj-lt"/>
              </a:rPr>
              <a:t>click </a:t>
            </a:r>
            <a:r>
              <a:rPr lang="en-US" sz="3200" dirty="0">
                <a:solidFill>
                  <a:srgbClr val="FFCC66"/>
                </a:solidFill>
                <a:latin typeface="+mj-lt"/>
              </a:rPr>
              <a:t>SEARCH</a:t>
            </a:r>
          </a:p>
        </p:txBody>
      </p:sp>
    </p:spTree>
    <p:extLst>
      <p:ext uri="{BB962C8B-B14F-4D97-AF65-F5344CB8AC3E}">
        <p14:creationId xmlns:p14="http://schemas.microsoft.com/office/powerpoint/2010/main" val="46660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26"/>
          <a:stretch/>
        </p:blipFill>
        <p:spPr>
          <a:xfrm>
            <a:off x="540258" y="724408"/>
            <a:ext cx="8063484" cy="5852160"/>
          </a:xfrm>
          <a:prstGeom prst="rect">
            <a:avLst/>
          </a:prstGeom>
        </p:spPr>
      </p:pic>
      <p:sp>
        <p:nvSpPr>
          <p:cNvPr id="7" name="Rounded Rectangular Callout 3"/>
          <p:cNvSpPr>
            <a:spLocks noChangeArrowheads="1"/>
          </p:cNvSpPr>
          <p:nvPr/>
        </p:nvSpPr>
        <p:spPr bwMode="auto">
          <a:xfrm>
            <a:off x="270192" y="354014"/>
            <a:ext cx="7959407" cy="1559454"/>
          </a:xfrm>
          <a:prstGeom prst="wedgeRoundRectCallout">
            <a:avLst>
              <a:gd name="adj1" fmla="val -7002"/>
              <a:gd name="adj2" fmla="val 110556"/>
              <a:gd name="adj3" fmla="val 16667"/>
            </a:avLst>
          </a:prstGeom>
          <a:solidFill>
            <a:schemeClr val="bg1"/>
          </a:solidFill>
          <a:ln w="57150">
            <a:solidFill>
              <a:srgbClr val="999999"/>
            </a:solidFill>
            <a:round/>
            <a:headEnd/>
            <a:tailEnd/>
          </a:ln>
        </p:spPr>
        <p:txBody>
          <a:bodyPr/>
          <a:lstStyle/>
          <a:p>
            <a:pPr algn="ctr">
              <a:lnSpc>
                <a:spcPct val="130000"/>
              </a:lnSpc>
              <a:spcAft>
                <a:spcPts val="600"/>
              </a:spcAft>
            </a:pPr>
            <a:r>
              <a:rPr lang="en-US" sz="2800" dirty="0">
                <a:solidFill>
                  <a:srgbClr val="336699"/>
                </a:solidFill>
                <a:latin typeface="+mj-lt"/>
              </a:rPr>
              <a:t>To access the disease information </a:t>
            </a:r>
            <a:r>
              <a:rPr lang="en-US" sz="2800" u="sng" dirty="0">
                <a:solidFill>
                  <a:srgbClr val="336699"/>
                </a:solidFill>
                <a:latin typeface="+mj-lt"/>
              </a:rPr>
              <a:t>overview</a:t>
            </a:r>
            <a:r>
              <a:rPr lang="en-US" sz="2800" dirty="0">
                <a:solidFill>
                  <a:srgbClr val="336699"/>
                </a:solidFill>
                <a:latin typeface="+mj-lt"/>
              </a:rPr>
              <a:t> module, always select from </a:t>
            </a:r>
            <a:r>
              <a:rPr lang="en-US" sz="2800" i="1" dirty="0">
                <a:solidFill>
                  <a:srgbClr val="7F7F7F"/>
                </a:solidFill>
                <a:latin typeface="+mj-lt"/>
              </a:rPr>
              <a:t>Essential Evidence Topics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869989" y="2922485"/>
            <a:ext cx="5304366" cy="1257827"/>
            <a:chOff x="2869989" y="2922485"/>
            <a:chExt cx="5304366" cy="1257827"/>
          </a:xfrm>
        </p:grpSpPr>
        <p:sp>
          <p:nvSpPr>
            <p:cNvPr id="8" name="Rectangle 7"/>
            <p:cNvSpPr/>
            <p:nvPr/>
          </p:nvSpPr>
          <p:spPr>
            <a:xfrm>
              <a:off x="2869989" y="2922485"/>
              <a:ext cx="2519891" cy="419100"/>
            </a:xfrm>
            <a:prstGeom prst="rect">
              <a:avLst/>
            </a:prstGeom>
            <a:noFill/>
            <a:ln w="76200" cmpd="sng">
              <a:solidFill>
                <a:srgbClr val="008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Rounded Rectangular Callout 8"/>
            <p:cNvSpPr>
              <a:spLocks noChangeArrowheads="1"/>
            </p:cNvSpPr>
            <p:nvPr/>
          </p:nvSpPr>
          <p:spPr bwMode="auto">
            <a:xfrm>
              <a:off x="6031230" y="3305599"/>
              <a:ext cx="2143125" cy="874713"/>
            </a:xfrm>
            <a:prstGeom prst="wedgeRoundRectCallout">
              <a:avLst>
                <a:gd name="adj1" fmla="val -75931"/>
                <a:gd name="adj2" fmla="val -68051"/>
                <a:gd name="adj3" fmla="val 16667"/>
              </a:avLst>
            </a:prstGeom>
            <a:solidFill>
              <a:schemeClr val="bg1"/>
            </a:solidFill>
            <a:ln w="57150">
              <a:solidFill>
                <a:srgbClr val="999999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30000"/>
                </a:lnSpc>
                <a:spcAft>
                  <a:spcPts val="600"/>
                </a:spcAft>
              </a:pPr>
              <a:r>
                <a:rPr lang="en-US" sz="3200">
                  <a:solidFill>
                    <a:srgbClr val="336699"/>
                  </a:solidFill>
                </a:rPr>
                <a:t>Click link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74" y="249047"/>
            <a:ext cx="6994652" cy="635990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99936" y="2407951"/>
            <a:ext cx="1765184" cy="312737"/>
          </a:xfrm>
          <a:prstGeom prst="rect">
            <a:avLst/>
          </a:prstGeom>
          <a:noFill/>
          <a:ln w="57150" cmpd="sng">
            <a:solidFill>
              <a:srgbClr val="59595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1120255" y="3921759"/>
            <a:ext cx="6845185" cy="1648568"/>
            <a:chOff x="1120255" y="3921759"/>
            <a:chExt cx="6845185" cy="1648568"/>
          </a:xfrm>
        </p:grpSpPr>
        <p:sp>
          <p:nvSpPr>
            <p:cNvPr id="8" name="Rounded Rectangular Callout 7"/>
            <p:cNvSpPr>
              <a:spLocks noChangeArrowheads="1"/>
            </p:cNvSpPr>
            <p:nvPr/>
          </p:nvSpPr>
          <p:spPr bwMode="auto">
            <a:xfrm>
              <a:off x="2943222" y="4729745"/>
              <a:ext cx="3974044" cy="840582"/>
            </a:xfrm>
            <a:prstGeom prst="wedgeRoundRectCallout">
              <a:avLst>
                <a:gd name="adj1" fmla="val -34329"/>
                <a:gd name="adj2" fmla="val -99287"/>
                <a:gd name="adj3" fmla="val 16667"/>
              </a:avLst>
            </a:prstGeom>
            <a:solidFill>
              <a:schemeClr val="bg1"/>
            </a:solidFill>
            <a:ln w="76200">
              <a:solidFill>
                <a:srgbClr val="3DAAD6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20000"/>
                </a:lnSpc>
                <a:spcAft>
                  <a:spcPts val="600"/>
                </a:spcAft>
              </a:pPr>
              <a:r>
                <a:rPr lang="en-US" sz="3200" dirty="0">
                  <a:latin typeface="+mj-lt"/>
                </a:rPr>
                <a:t>Information Index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20255" y="3921759"/>
              <a:ext cx="6845185" cy="291065"/>
            </a:xfrm>
            <a:prstGeom prst="rect">
              <a:avLst/>
            </a:prstGeom>
            <a:noFill/>
            <a:ln w="38100" cmpd="sng">
              <a:solidFill>
                <a:srgbClr val="59595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81220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94" y="249047"/>
            <a:ext cx="6994652" cy="6359906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2731188" y="497946"/>
            <a:ext cx="6079384" cy="3301894"/>
            <a:chOff x="1532308" y="508106"/>
            <a:chExt cx="6079384" cy="3301894"/>
          </a:xfrm>
        </p:grpSpPr>
        <p:sp>
          <p:nvSpPr>
            <p:cNvPr id="7" name="Rounded Rectangular Callout 6"/>
            <p:cNvSpPr>
              <a:spLocks noChangeArrowheads="1"/>
            </p:cNvSpPr>
            <p:nvPr/>
          </p:nvSpPr>
          <p:spPr bwMode="auto">
            <a:xfrm>
              <a:off x="1532308" y="508106"/>
              <a:ext cx="6079384" cy="3301894"/>
            </a:xfrm>
            <a:prstGeom prst="wedgeRoundRectCallout">
              <a:avLst>
                <a:gd name="adj1" fmla="val -60724"/>
                <a:gd name="adj2" fmla="val -45528"/>
                <a:gd name="adj3" fmla="val 16667"/>
              </a:avLst>
            </a:prstGeom>
            <a:solidFill>
              <a:schemeClr val="bg1"/>
            </a:solidFill>
            <a:ln w="76200" cmpd="sng">
              <a:solidFill>
                <a:srgbClr val="6286A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40000"/>
                </a:lnSpc>
                <a:spcAft>
                  <a:spcPts val="600"/>
                </a:spcAft>
              </a:pPr>
              <a:r>
                <a:rPr lang="en-US" sz="4400" dirty="0" smtClean="0">
                  <a:latin typeface="+mj-lt"/>
                </a:rPr>
                <a:t> </a:t>
              </a: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1963102" y="816610"/>
              <a:ext cx="5238115" cy="2673350"/>
              <a:chOff x="1952942" y="816610"/>
              <a:chExt cx="5238115" cy="2673350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2052320" y="2748280"/>
                <a:ext cx="5039360" cy="7416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lnSpc>
                    <a:spcPct val="140000"/>
                  </a:lnSpc>
                  <a:spcAft>
                    <a:spcPts val="600"/>
                  </a:spcAft>
                </a:pPr>
                <a:r>
                  <a:rPr lang="en-US" sz="4000" dirty="0">
                    <a:solidFill>
                      <a:srgbClr val="00386A"/>
                    </a:solidFill>
                    <a:ea typeface="ＭＳ Ｐゴシック" charset="0"/>
                    <a:cs typeface="ＭＳ Ｐゴシック" charset="0"/>
                  </a:rPr>
                  <a:t>to return to home page</a:t>
                </a:r>
                <a:endParaRPr lang="en-US" sz="4000" dirty="0">
                  <a:solidFill>
                    <a:srgbClr val="00386A"/>
                  </a:solidFill>
                  <a:ea typeface="ＭＳ Ｐゴシック" charset="0"/>
                  <a:cs typeface="ＭＳ Ｐゴシック" charset="0"/>
                </a:endParaRPr>
              </a:p>
            </p:txBody>
          </p:sp>
          <p:grpSp>
            <p:nvGrpSpPr>
              <p:cNvPr id="14" name="Group 13"/>
              <p:cNvGrpSpPr/>
              <p:nvPr/>
            </p:nvGrpSpPr>
            <p:grpSpPr>
              <a:xfrm>
                <a:off x="1952942" y="816610"/>
                <a:ext cx="5238115" cy="1689100"/>
                <a:chOff x="2976880" y="2584450"/>
                <a:chExt cx="5238115" cy="1689100"/>
              </a:xfrm>
            </p:grpSpPr>
            <p:sp>
              <p:nvSpPr>
                <p:cNvPr id="4" name="Rectangle 3"/>
                <p:cNvSpPr/>
                <p:nvPr/>
              </p:nvSpPr>
              <p:spPr>
                <a:xfrm>
                  <a:off x="2976880" y="3012440"/>
                  <a:ext cx="1544320" cy="83312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5400" dirty="0" smtClean="0">
                      <a:solidFill>
                        <a:srgbClr val="00386A"/>
                      </a:solidFill>
                    </a:rPr>
                    <a:t>Click</a:t>
                  </a:r>
                  <a:endParaRPr lang="en-US" sz="5400" dirty="0">
                    <a:solidFill>
                      <a:srgbClr val="00386A"/>
                    </a:solidFill>
                  </a:endParaRPr>
                </a:p>
              </p:txBody>
            </p:sp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39005" y="2584450"/>
                  <a:ext cx="3475990" cy="1689100"/>
                </a:xfrm>
                <a:prstGeom prst="rect">
                  <a:avLst/>
                </a:prstGeom>
                <a:ln w="19050">
                  <a:solidFill>
                    <a:srgbClr val="93CC63"/>
                  </a:solidFill>
                </a:ln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1801221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78" y="279400"/>
            <a:ext cx="8454644" cy="5993384"/>
          </a:xfrm>
          <a:prstGeom prst="rect">
            <a:avLst/>
          </a:prstGeom>
        </p:spPr>
      </p:pic>
      <p:sp>
        <p:nvSpPr>
          <p:cNvPr id="4" name="Rounded Rectangular Callout 3"/>
          <p:cNvSpPr>
            <a:spLocks noChangeArrowheads="1"/>
          </p:cNvSpPr>
          <p:nvPr/>
        </p:nvSpPr>
        <p:spPr bwMode="auto">
          <a:xfrm>
            <a:off x="4568825" y="4028016"/>
            <a:ext cx="4112684" cy="1041401"/>
          </a:xfrm>
          <a:prstGeom prst="wedgeRoundRectCallout">
            <a:avLst>
              <a:gd name="adj1" fmla="val -64584"/>
              <a:gd name="adj2" fmla="val -55542"/>
              <a:gd name="adj3" fmla="val 16667"/>
            </a:avLst>
          </a:prstGeom>
          <a:solidFill>
            <a:schemeClr val="bg1"/>
          </a:solidFill>
          <a:ln w="57150" cmpd="sng">
            <a:solidFill>
              <a:srgbClr val="336699"/>
            </a:solidFill>
            <a:round/>
            <a:headEnd/>
            <a:tailEnd/>
          </a:ln>
        </p:spPr>
        <p:txBody>
          <a:bodyPr/>
          <a:lstStyle/>
          <a:p>
            <a:pPr algn="ctr">
              <a:lnSpc>
                <a:spcPct val="130000"/>
              </a:lnSpc>
              <a:spcAft>
                <a:spcPts val="600"/>
              </a:spcAft>
            </a:pPr>
            <a:r>
              <a:rPr lang="en-US" sz="3600" dirty="0" smtClean="0">
                <a:latin typeface="+mj-lt"/>
              </a:rPr>
              <a:t>Calculators &amp; Tools</a:t>
            </a:r>
            <a:endParaRPr lang="en-US" sz="3600" dirty="0">
              <a:latin typeface="+mj-lt"/>
            </a:endParaRPr>
          </a:p>
        </p:txBody>
      </p:sp>
      <p:sp>
        <p:nvSpPr>
          <p:cNvPr id="5" name="Rounded Rectangular Callout 4"/>
          <p:cNvSpPr>
            <a:spLocks noChangeArrowheads="1"/>
          </p:cNvSpPr>
          <p:nvPr/>
        </p:nvSpPr>
        <p:spPr bwMode="auto">
          <a:xfrm>
            <a:off x="2271183" y="2513541"/>
            <a:ext cx="2470152" cy="1406526"/>
          </a:xfrm>
          <a:prstGeom prst="wedgeRoundRectCallout">
            <a:avLst>
              <a:gd name="adj1" fmla="val -49770"/>
              <a:gd name="adj2" fmla="val -407"/>
              <a:gd name="adj3" fmla="val 16667"/>
            </a:avLst>
          </a:prstGeom>
          <a:noFill/>
          <a:ln w="57150" cmpd="sng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pPr algn="ctr">
              <a:lnSpc>
                <a:spcPct val="130000"/>
              </a:lnSpc>
              <a:spcAft>
                <a:spcPts val="600"/>
              </a:spcAft>
            </a:pPr>
            <a:endParaRPr lang="en-US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34645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78" y="279400"/>
            <a:ext cx="8454644" cy="599338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210223" y="2854960"/>
            <a:ext cx="6141297" cy="2895600"/>
            <a:chOff x="2210223" y="2854960"/>
            <a:chExt cx="6141297" cy="2895600"/>
          </a:xfrm>
        </p:grpSpPr>
        <p:sp>
          <p:nvSpPr>
            <p:cNvPr id="4" name="Rounded Rectangular Callout 3"/>
            <p:cNvSpPr>
              <a:spLocks noChangeArrowheads="1"/>
            </p:cNvSpPr>
            <p:nvPr/>
          </p:nvSpPr>
          <p:spPr bwMode="auto">
            <a:xfrm>
              <a:off x="2546984" y="3830320"/>
              <a:ext cx="5804536" cy="1920240"/>
            </a:xfrm>
            <a:prstGeom prst="wedgeRoundRectCallout">
              <a:avLst>
                <a:gd name="adj1" fmla="val -32902"/>
                <a:gd name="adj2" fmla="val -73002"/>
                <a:gd name="adj3" fmla="val 16667"/>
              </a:avLst>
            </a:prstGeom>
            <a:solidFill>
              <a:schemeClr val="bg1"/>
            </a:solidFill>
            <a:ln w="76200" cmpd="sng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30000"/>
                </a:lnSpc>
                <a:spcAft>
                  <a:spcPts val="600"/>
                </a:spcAft>
              </a:pPr>
              <a:r>
                <a:rPr lang="en-US" sz="3600" dirty="0" smtClean="0">
                  <a:solidFill>
                    <a:srgbClr val="2E5B92"/>
                  </a:solidFill>
                  <a:latin typeface="+mj-lt"/>
                </a:rPr>
                <a:t>  Select</a:t>
              </a:r>
            </a:p>
            <a:p>
              <a:pPr>
                <a:lnSpc>
                  <a:spcPct val="130000"/>
                </a:lnSpc>
                <a:spcAft>
                  <a:spcPts val="600"/>
                </a:spcAft>
              </a:pPr>
              <a:r>
                <a:rPr lang="en-US" sz="3600" dirty="0" smtClean="0">
                  <a:solidFill>
                    <a:srgbClr val="2E5B92"/>
                  </a:solidFill>
                  <a:latin typeface="+mj-lt"/>
                </a:rPr>
                <a:t>    Diagnostic Test </a:t>
              </a:r>
              <a:r>
                <a:rPr lang="en-US" sz="3600" dirty="0" smtClean="0">
                  <a:solidFill>
                    <a:srgbClr val="2E5B92"/>
                  </a:solidFill>
                  <a:latin typeface="+mj-lt"/>
                </a:rPr>
                <a:t>Calculators</a:t>
              </a:r>
              <a:endParaRPr lang="en-US" sz="3600" dirty="0">
                <a:solidFill>
                  <a:srgbClr val="2E5B92"/>
                </a:solidFill>
                <a:latin typeface="+mj-lt"/>
              </a:endParaRPr>
            </a:p>
          </p:txBody>
        </p:sp>
        <p:sp>
          <p:nvSpPr>
            <p:cNvPr id="5" name="Rounded Rectangular Callout 4"/>
            <p:cNvSpPr>
              <a:spLocks noChangeArrowheads="1"/>
            </p:cNvSpPr>
            <p:nvPr/>
          </p:nvSpPr>
          <p:spPr bwMode="auto">
            <a:xfrm>
              <a:off x="2210223" y="2854960"/>
              <a:ext cx="1863937" cy="416560"/>
            </a:xfrm>
            <a:prstGeom prst="wedgeRoundRectCallout">
              <a:avLst>
                <a:gd name="adj1" fmla="val -49770"/>
                <a:gd name="adj2" fmla="val -407"/>
                <a:gd name="adj3" fmla="val 16667"/>
              </a:avLst>
            </a:prstGeom>
            <a:noFill/>
            <a:ln w="88900" cmpd="sng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30000"/>
                </a:lnSpc>
                <a:spcAft>
                  <a:spcPts val="600"/>
                </a:spcAft>
              </a:pPr>
              <a:endParaRPr lang="en-US" sz="3600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785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08" y="1376680"/>
            <a:ext cx="8279384" cy="5229860"/>
          </a:xfrm>
          <a:prstGeom prst="rect">
            <a:avLst/>
          </a:prstGeom>
        </p:spPr>
      </p:pic>
      <p:sp>
        <p:nvSpPr>
          <p:cNvPr id="10" name="Rounded Rectangular Callout 9"/>
          <p:cNvSpPr>
            <a:spLocks noChangeArrowheads="1"/>
          </p:cNvSpPr>
          <p:nvPr/>
        </p:nvSpPr>
        <p:spPr bwMode="auto">
          <a:xfrm>
            <a:off x="6507903" y="2306320"/>
            <a:ext cx="2158577" cy="528320"/>
          </a:xfrm>
          <a:prstGeom prst="wedgeRoundRectCallout">
            <a:avLst>
              <a:gd name="adj1" fmla="val -49770"/>
              <a:gd name="adj2" fmla="val -407"/>
              <a:gd name="adj3" fmla="val 16667"/>
            </a:avLst>
          </a:prstGeom>
          <a:noFill/>
          <a:ln w="88900" cmpd="sng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pPr algn="ctr">
              <a:lnSpc>
                <a:spcPct val="130000"/>
              </a:lnSpc>
              <a:spcAft>
                <a:spcPts val="600"/>
              </a:spcAft>
            </a:pPr>
            <a:endParaRPr lang="en-US" sz="3600" dirty="0">
              <a:latin typeface="+mj-lt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04800" y="396240"/>
            <a:ext cx="6644640" cy="1767840"/>
            <a:chOff x="304800" y="396240"/>
            <a:chExt cx="6644640" cy="1767840"/>
          </a:xfrm>
        </p:grpSpPr>
        <p:sp>
          <p:nvSpPr>
            <p:cNvPr id="9" name="Rounded Rectangular Callout 8"/>
            <p:cNvSpPr>
              <a:spLocks noChangeArrowheads="1"/>
            </p:cNvSpPr>
            <p:nvPr/>
          </p:nvSpPr>
          <p:spPr bwMode="auto">
            <a:xfrm>
              <a:off x="304800" y="396240"/>
              <a:ext cx="6644640" cy="1767840"/>
            </a:xfrm>
            <a:prstGeom prst="wedgeRoundRectCallout">
              <a:avLst>
                <a:gd name="adj1" fmla="val 40141"/>
                <a:gd name="adj2" fmla="val 79939"/>
                <a:gd name="adj3" fmla="val 16667"/>
              </a:avLst>
            </a:prstGeom>
            <a:solidFill>
              <a:schemeClr val="bg1"/>
            </a:solidFill>
            <a:ln w="76200" cmpd="sng">
              <a:solidFill>
                <a:srgbClr val="407DD6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lnSpc>
                  <a:spcPct val="130000"/>
                </a:lnSpc>
                <a:spcAft>
                  <a:spcPts val="600"/>
                </a:spcAft>
              </a:pPr>
              <a:r>
                <a:rPr lang="en-US" sz="2800" dirty="0" smtClean="0">
                  <a:latin typeface="+mj-lt"/>
                </a:rPr>
                <a:t> Search “</a:t>
              </a:r>
              <a:r>
                <a:rPr lang="en-US" sz="2800" dirty="0" err="1" smtClean="0">
                  <a:latin typeface="+mj-lt"/>
                </a:rPr>
                <a:t>aaa</a:t>
              </a:r>
              <a:r>
                <a:rPr lang="en-US" sz="2800" dirty="0" smtClean="0">
                  <a:latin typeface="+mj-lt"/>
                </a:rPr>
                <a:t> suspected” </a:t>
              </a:r>
            </a:p>
            <a:p>
              <a:pPr>
                <a:lnSpc>
                  <a:spcPct val="130000"/>
                </a:lnSpc>
                <a:spcAft>
                  <a:spcPts val="600"/>
                </a:spcAft>
              </a:pPr>
              <a:r>
                <a:rPr lang="en-US" sz="2800" dirty="0" smtClean="0">
                  <a:latin typeface="+mj-lt"/>
                </a:rPr>
                <a:t>  t</a:t>
              </a:r>
              <a:r>
                <a:rPr lang="en-US" sz="2800" dirty="0" smtClean="0">
                  <a:latin typeface="+mj-lt"/>
                </a:rPr>
                <a:t>hen select</a:t>
              </a:r>
            </a:p>
            <a:p>
              <a:pPr>
                <a:lnSpc>
                  <a:spcPct val="130000"/>
                </a:lnSpc>
                <a:spcAft>
                  <a:spcPts val="600"/>
                </a:spcAft>
              </a:pPr>
              <a:r>
                <a:rPr lang="en-US" sz="2800" dirty="0" smtClean="0">
                  <a:latin typeface="+mj-lt"/>
                </a:rPr>
                <a:t>  </a:t>
              </a:r>
              <a:endParaRPr lang="en-US" sz="2800" dirty="0">
                <a:latin typeface="+mj-lt"/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2413000" y="1209040"/>
              <a:ext cx="4170680" cy="5994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130000"/>
                </a:lnSpc>
                <a:spcAft>
                  <a:spcPts val="600"/>
                </a:spcAft>
              </a:pPr>
              <a:r>
                <a:rPr lang="en-US" sz="2800" dirty="0">
                  <a:solidFill>
                    <a:prstClr val="black"/>
                  </a:solidFill>
                  <a:ea typeface="ＭＳ Ｐゴシック" charset="0"/>
                  <a:cs typeface="ＭＳ Ｐゴシック" charset="0"/>
                </a:rPr>
                <a:t>Diagnostic Test Calculators</a:t>
              </a:r>
              <a:endParaRPr lang="en-US" sz="2800" dirty="0">
                <a:solidFill>
                  <a:prstClr val="black"/>
                </a:solidFill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8482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42" y="294513"/>
            <a:ext cx="8151114" cy="626897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32593" y="2067189"/>
            <a:ext cx="5087487" cy="2860411"/>
          </a:xfrm>
          <a:prstGeom prst="rect">
            <a:avLst/>
          </a:prstGeom>
          <a:noFill/>
          <a:ln w="57150" cmpd="sng">
            <a:solidFill>
              <a:srgbClr val="FFCC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833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" y="213364"/>
            <a:ext cx="4567936" cy="4068064"/>
          </a:xfrm>
          <a:prstGeom prst="rect">
            <a:avLst/>
          </a:prstGeom>
          <a:ln w="38100">
            <a:solidFill>
              <a:schemeClr val="bg1">
                <a:lumMod val="75000"/>
              </a:schemeClr>
            </a:solidFill>
          </a:ln>
        </p:spPr>
      </p:pic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1486219" y="2976880"/>
            <a:ext cx="444182" cy="16764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B993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580136"/>
            <a:ext cx="4567936" cy="2848864"/>
          </a:xfrm>
          <a:prstGeom prst="rect">
            <a:avLst/>
          </a:prstGeom>
          <a:ln w="38100">
            <a:solidFill>
              <a:schemeClr val="bg1">
                <a:lumMod val="75000"/>
              </a:schemeClr>
            </a:solidFill>
          </a:ln>
        </p:spPr>
      </p:pic>
      <p:sp>
        <p:nvSpPr>
          <p:cNvPr id="10" name="Rounded Rectangle 9"/>
          <p:cNvSpPr>
            <a:spLocks noChangeArrowheads="1"/>
          </p:cNvSpPr>
          <p:nvPr/>
        </p:nvSpPr>
        <p:spPr bwMode="auto">
          <a:xfrm>
            <a:off x="4097339" y="2426715"/>
            <a:ext cx="1196022" cy="48768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B993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599" y="3218179"/>
            <a:ext cx="4814570" cy="3303270"/>
          </a:xfrm>
          <a:prstGeom prst="rect">
            <a:avLst/>
          </a:prstGeom>
          <a:ln w="38100">
            <a:solidFill>
              <a:schemeClr val="bg1">
                <a:lumMod val="75000"/>
              </a:schemeClr>
            </a:solidFill>
          </a:ln>
        </p:spPr>
      </p:pic>
      <p:grpSp>
        <p:nvGrpSpPr>
          <p:cNvPr id="21" name="Group 20"/>
          <p:cNvGrpSpPr/>
          <p:nvPr/>
        </p:nvGrpSpPr>
        <p:grpSpPr>
          <a:xfrm>
            <a:off x="6101399" y="4226560"/>
            <a:ext cx="2412681" cy="2235200"/>
            <a:chOff x="6101399" y="4226560"/>
            <a:chExt cx="2412681" cy="2235200"/>
          </a:xfrm>
        </p:grpSpPr>
        <p:sp>
          <p:nvSpPr>
            <p:cNvPr id="17" name="Rounded Rectangle 16"/>
            <p:cNvSpPr>
              <a:spLocks noChangeArrowheads="1"/>
            </p:cNvSpPr>
            <p:nvPr/>
          </p:nvSpPr>
          <p:spPr bwMode="auto">
            <a:xfrm>
              <a:off x="6101399" y="6217919"/>
              <a:ext cx="461962" cy="243841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FB993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Rounded Rectangular Callout 18"/>
            <p:cNvSpPr>
              <a:spLocks noChangeArrowheads="1"/>
            </p:cNvSpPr>
            <p:nvPr/>
          </p:nvSpPr>
          <p:spPr bwMode="auto">
            <a:xfrm>
              <a:off x="6519542" y="4226560"/>
              <a:ext cx="1994538" cy="1574800"/>
            </a:xfrm>
            <a:prstGeom prst="wedgeRoundRectCallout">
              <a:avLst>
                <a:gd name="adj1" fmla="val -47064"/>
                <a:gd name="adj2" fmla="val 70390"/>
                <a:gd name="adj3" fmla="val 16667"/>
              </a:avLst>
            </a:prstGeom>
            <a:solidFill>
              <a:schemeClr val="bg1"/>
            </a:solidFill>
            <a:ln w="76200">
              <a:solidFill>
                <a:srgbClr val="3DAAD6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lnSpc>
                  <a:spcPct val="120000"/>
                </a:lnSpc>
                <a:spcAft>
                  <a:spcPts val="600"/>
                </a:spcAft>
              </a:pPr>
              <a:r>
                <a:rPr lang="en-US" sz="3200" dirty="0" smtClean="0">
                  <a:solidFill>
                    <a:srgbClr val="00386A"/>
                  </a:solidFill>
                  <a:latin typeface="+mj-lt"/>
                </a:rPr>
                <a:t>Click </a:t>
              </a:r>
            </a:p>
            <a:p>
              <a:pPr algn="ctr">
                <a:lnSpc>
                  <a:spcPct val="120000"/>
                </a:lnSpc>
                <a:spcAft>
                  <a:spcPts val="600"/>
                </a:spcAft>
              </a:pPr>
              <a:r>
                <a:rPr lang="en-US" sz="3200" dirty="0" smtClean="0">
                  <a:solidFill>
                    <a:srgbClr val="00386A"/>
                  </a:solidFill>
                  <a:latin typeface="+mj-lt"/>
                </a:rPr>
                <a:t>Continue</a:t>
              </a:r>
              <a:endParaRPr lang="en-US" sz="3200" dirty="0">
                <a:solidFill>
                  <a:srgbClr val="00386A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2421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958" y="265938"/>
            <a:ext cx="6006084" cy="63261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820" y="457202"/>
            <a:ext cx="4821936" cy="6171438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5950520" y="350520"/>
            <a:ext cx="3065079" cy="559676"/>
          </a:xfrm>
          <a:prstGeom prst="wedgeRoundRectCallout">
            <a:avLst>
              <a:gd name="adj1" fmla="val -50089"/>
              <a:gd name="adj2" fmla="val 24985"/>
              <a:gd name="adj3" fmla="val 16667"/>
            </a:avLst>
          </a:prstGeom>
          <a:solidFill>
            <a:schemeClr val="bg1"/>
          </a:solidFill>
          <a:ln w="381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 err="1">
                <a:solidFill>
                  <a:schemeClr val="tx1"/>
                </a:solidFill>
              </a:rPr>
              <a:t>www.ttuhsc.edu</a:t>
            </a:r>
            <a:r>
              <a:rPr lang="en-US" sz="2000" dirty="0">
                <a:solidFill>
                  <a:schemeClr val="tx1"/>
                </a:solidFill>
              </a:rPr>
              <a:t>/libraries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7" r="5293" b="3355"/>
          <a:stretch/>
        </p:blipFill>
        <p:spPr>
          <a:xfrm>
            <a:off x="5171440" y="4478020"/>
            <a:ext cx="1554480" cy="1828800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15" name="Left Arrow 14"/>
          <p:cNvSpPr/>
          <p:nvPr/>
        </p:nvSpPr>
        <p:spPr>
          <a:xfrm>
            <a:off x="6228080" y="5750560"/>
            <a:ext cx="2438400" cy="921512"/>
          </a:xfrm>
          <a:prstGeom prst="leftArrow">
            <a:avLst>
              <a:gd name="adj1" fmla="val 50000"/>
              <a:gd name="adj2" fmla="val 98310"/>
            </a:avLst>
          </a:prstGeom>
          <a:solidFill>
            <a:srgbClr val="0432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Click</a:t>
            </a:r>
            <a:endParaRPr lang="en-US" sz="2400" dirty="0"/>
          </a:p>
        </p:txBody>
      </p:sp>
      <p:grpSp>
        <p:nvGrpSpPr>
          <p:cNvPr id="21" name="Group 20"/>
          <p:cNvGrpSpPr/>
          <p:nvPr/>
        </p:nvGrpSpPr>
        <p:grpSpPr>
          <a:xfrm>
            <a:off x="226589" y="4083169"/>
            <a:ext cx="3431622" cy="1282700"/>
            <a:chOff x="206269" y="3991729"/>
            <a:chExt cx="3431622" cy="1282700"/>
          </a:xfrm>
        </p:grpSpPr>
        <p:sp>
          <p:nvSpPr>
            <p:cNvPr id="22" name="Rounded Rectangular Callout 21"/>
            <p:cNvSpPr/>
            <p:nvPr/>
          </p:nvSpPr>
          <p:spPr bwMode="auto">
            <a:xfrm>
              <a:off x="206269" y="3991729"/>
              <a:ext cx="3431622" cy="1282700"/>
            </a:xfrm>
            <a:prstGeom prst="wedgeRoundRectCallout">
              <a:avLst>
                <a:gd name="adj1" fmla="val 66142"/>
                <a:gd name="adj2" fmla="val 71901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C61A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Aft>
                  <a:spcPts val="3000"/>
                </a:spcAft>
                <a:defRPr/>
              </a:pPr>
              <a:endParaRPr lang="en-US" sz="28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endParaRP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611443" y="4178460"/>
              <a:ext cx="2621275" cy="965201"/>
              <a:chOff x="3247074" y="1761081"/>
              <a:chExt cx="2621275" cy="965201"/>
            </a:xfrm>
          </p:grpSpPr>
          <p:sp>
            <p:nvSpPr>
              <p:cNvPr id="24" name="Rectangle 23"/>
              <p:cNvSpPr/>
              <p:nvPr/>
            </p:nvSpPr>
            <p:spPr bwMode="auto">
              <a:xfrm>
                <a:off x="4037806" y="1761081"/>
                <a:ext cx="1039813" cy="465137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2400" dirty="0">
                    <a:solidFill>
                      <a:srgbClr val="000000"/>
                    </a:solidFill>
                    <a:latin typeface="Verdana" charset="0"/>
                    <a:ea typeface="ＭＳ Ｐゴシック" charset="0"/>
                    <a:cs typeface="Verdana" charset="0"/>
                  </a:rPr>
                  <a:t>Click</a:t>
                </a:r>
                <a:endParaRPr lang="en-US" sz="2400" dirty="0"/>
              </a:p>
            </p:txBody>
          </p:sp>
          <p:sp>
            <p:nvSpPr>
              <p:cNvPr id="25" name="Rectangle 24"/>
              <p:cNvSpPr/>
              <p:nvPr/>
            </p:nvSpPr>
            <p:spPr bwMode="auto">
              <a:xfrm>
                <a:off x="3247074" y="2159544"/>
                <a:ext cx="2621275" cy="566738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spcAft>
                    <a:spcPts val="3000"/>
                  </a:spcAft>
                  <a:defRPr/>
                </a:pPr>
                <a:r>
                  <a:rPr lang="en-US" sz="2400" dirty="0" smtClean="0">
                    <a:solidFill>
                      <a:srgbClr val="000000"/>
                    </a:solidFill>
                    <a:latin typeface="Verdana" charset="0"/>
                    <a:ea typeface="ＭＳ Ｐゴシック" charset="0"/>
                    <a:cs typeface="Verdana" charset="0"/>
                  </a:rPr>
                  <a:t>Library Courses</a:t>
                </a:r>
                <a:endParaRPr lang="en-US" sz="24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23453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3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57150" cmpd="thickThin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27" name="Rectangle 4"/>
          <p:cNvSpPr>
            <a:spLocks noChangeArrowheads="1"/>
          </p:cNvSpPr>
          <p:nvPr/>
        </p:nvSpPr>
        <p:spPr bwMode="auto">
          <a:xfrm>
            <a:off x="1371600" y="2971800"/>
            <a:ext cx="6400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6000">
                <a:solidFill>
                  <a:schemeClr val="bg1"/>
                </a:solidFill>
                <a:latin typeface="Times New Roman" charset="0"/>
                <a:cs typeface="Times New Roman" charset="0"/>
              </a:rPr>
              <a:t>Practice Guidelines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920" y="193040"/>
            <a:ext cx="5515610" cy="6258306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50613" y="206587"/>
            <a:ext cx="3505200" cy="685800"/>
          </a:xfrm>
          <a:prstGeom prst="rect">
            <a:avLst/>
          </a:prstGeom>
          <a:solidFill>
            <a:schemeClr val="bg1"/>
          </a:solidFill>
          <a:ln w="57150">
            <a:solidFill>
              <a:srgbClr val="33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/>
              <a:t>www.guideline.gov</a:t>
            </a:r>
            <a:endParaRPr lang="en-US" sz="2400">
              <a:latin typeface="Time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utoUpdateAnimBg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88975" y="762000"/>
            <a:ext cx="7783513" cy="889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70000"/>
              </a:lnSpc>
              <a:defRPr/>
            </a:pPr>
            <a:r>
              <a:rPr lang="en-US" sz="4800" i="1" dirty="0">
                <a:latin typeface="Times New Roman"/>
                <a:cs typeface="Times New Roman"/>
              </a:rPr>
              <a:t>Many Information Resources</a:t>
            </a:r>
          </a:p>
        </p:txBody>
      </p: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976313" y="2892425"/>
            <a:ext cx="7069137" cy="2308225"/>
            <a:chOff x="976533" y="2865663"/>
            <a:chExt cx="7068464" cy="2308098"/>
          </a:xfrm>
        </p:grpSpPr>
        <p:pic>
          <p:nvPicPr>
            <p:cNvPr id="14" name="Picture 5" descr="ucm263335.jpg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7897" y="2865663"/>
              <a:ext cx="3467100" cy="2308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 14"/>
            <p:cNvSpPr/>
            <p:nvPr/>
          </p:nvSpPr>
          <p:spPr>
            <a:xfrm>
              <a:off x="976533" y="3670482"/>
              <a:ext cx="3395339" cy="888951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70000"/>
                </a:lnSpc>
                <a:defRPr/>
              </a:pPr>
              <a:r>
                <a:rPr lang="en-US" sz="4800" i="1" dirty="0">
                  <a:latin typeface="Times New Roman"/>
                  <a:cs typeface="Times New Roman"/>
                </a:rPr>
                <a:t>are Mobile!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9499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" y="343281"/>
            <a:ext cx="4821936" cy="6171438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2150681" y="375919"/>
            <a:ext cx="2888680" cy="447041"/>
          </a:xfrm>
          <a:prstGeom prst="wedgeRoundRectCallout">
            <a:avLst>
              <a:gd name="adj1" fmla="val -50089"/>
              <a:gd name="adj2" fmla="val 24985"/>
              <a:gd name="adj3" fmla="val 16667"/>
            </a:avLst>
          </a:prstGeom>
          <a:solidFill>
            <a:schemeClr val="bg1"/>
          </a:solidFill>
          <a:ln w="381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 err="1">
                <a:solidFill>
                  <a:schemeClr val="tx1"/>
                </a:solidFill>
              </a:rPr>
              <a:t>www.ttuhsc.edu</a:t>
            </a:r>
            <a:r>
              <a:rPr lang="en-US" sz="2000" dirty="0">
                <a:solidFill>
                  <a:schemeClr val="tx1"/>
                </a:solidFill>
              </a:rPr>
              <a:t>/libraries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5842953" y="4440766"/>
            <a:ext cx="2978150" cy="1289050"/>
          </a:xfrm>
          <a:prstGeom prst="wedgeRoundRectCallout">
            <a:avLst>
              <a:gd name="adj1" fmla="val -79952"/>
              <a:gd name="adj2" fmla="val -43575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008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180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Click Mobile Resources</a:t>
            </a:r>
          </a:p>
        </p:txBody>
      </p:sp>
    </p:spTree>
    <p:extLst>
      <p:ext uri="{BB962C8B-B14F-4D97-AF65-F5344CB8AC3E}">
        <p14:creationId xmlns:p14="http://schemas.microsoft.com/office/powerpoint/2010/main" val="3016159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Screen Shot 2011-12-12 at 3.43.26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0801"/>
          <a:stretch/>
        </p:blipFill>
        <p:spPr bwMode="auto">
          <a:xfrm>
            <a:off x="376235" y="305116"/>
            <a:ext cx="3629406" cy="885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331830" y="1307090"/>
            <a:ext cx="3665186" cy="928323"/>
            <a:chOff x="331830" y="1317250"/>
            <a:chExt cx="3665186" cy="92832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276" y="1342603"/>
              <a:ext cx="3634740" cy="902970"/>
            </a:xfrm>
            <a:prstGeom prst="rect">
              <a:avLst/>
            </a:prstGeom>
          </p:spPr>
        </p:pic>
        <p:sp>
          <p:nvSpPr>
            <p:cNvPr id="17" name="Rounded Rectangle 16"/>
            <p:cNvSpPr/>
            <p:nvPr/>
          </p:nvSpPr>
          <p:spPr bwMode="auto">
            <a:xfrm>
              <a:off x="331830" y="1317250"/>
              <a:ext cx="1121050" cy="476838"/>
            </a:xfrm>
            <a:prstGeom prst="roundRect">
              <a:avLst/>
            </a:prstGeom>
            <a:noFill/>
            <a:ln w="66675">
              <a:solidFill>
                <a:srgbClr val="008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62310" y="2580640"/>
            <a:ext cx="3640730" cy="2503170"/>
            <a:chOff x="362310" y="2580640"/>
            <a:chExt cx="3640730" cy="250317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300" y="2580640"/>
              <a:ext cx="3634740" cy="2503170"/>
            </a:xfrm>
            <a:prstGeom prst="rect">
              <a:avLst/>
            </a:prstGeom>
          </p:spPr>
        </p:pic>
        <p:sp>
          <p:nvSpPr>
            <p:cNvPr id="14" name="Rounded Rectangle 13"/>
            <p:cNvSpPr/>
            <p:nvPr/>
          </p:nvSpPr>
          <p:spPr bwMode="auto">
            <a:xfrm>
              <a:off x="362310" y="2824479"/>
              <a:ext cx="1110890" cy="445317"/>
            </a:xfrm>
            <a:prstGeom prst="roundRect">
              <a:avLst/>
            </a:prstGeom>
            <a:noFill/>
            <a:ln w="66675">
              <a:solidFill>
                <a:srgbClr val="008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060" y="2598420"/>
            <a:ext cx="4025900" cy="3517900"/>
          </a:xfrm>
          <a:prstGeom prst="rect">
            <a:avLst/>
          </a:prstGeom>
        </p:spPr>
      </p:pic>
      <p:sp>
        <p:nvSpPr>
          <p:cNvPr id="23" name="Rounded Rectangular Callout 22"/>
          <p:cNvSpPr/>
          <p:nvPr/>
        </p:nvSpPr>
        <p:spPr>
          <a:xfrm>
            <a:off x="862013" y="5505822"/>
            <a:ext cx="3709987" cy="1073394"/>
          </a:xfrm>
          <a:prstGeom prst="wedgeRoundRectCallout">
            <a:avLst>
              <a:gd name="adj1" fmla="val 111300"/>
              <a:gd name="adj2" fmla="val -240823"/>
              <a:gd name="adj3" fmla="val 16667"/>
            </a:avLst>
          </a:prstGeom>
          <a:solidFill>
            <a:srgbClr val="FFFFFF"/>
          </a:solidFill>
          <a:ln w="38100" cap="flat" cmpd="sng" algn="ctr">
            <a:solidFill>
              <a:srgbClr val="008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180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Click appropriate  </a:t>
            </a:r>
            <a:r>
              <a:rPr lang="en-US" sz="24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links </a:t>
            </a:r>
            <a:r>
              <a:rPr lang="en-US" sz="24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for your device </a:t>
            </a:r>
          </a:p>
        </p:txBody>
      </p:sp>
      <p:sp>
        <p:nvSpPr>
          <p:cNvPr id="24" name="Rounded Rectangular Callout 23"/>
          <p:cNvSpPr/>
          <p:nvPr/>
        </p:nvSpPr>
        <p:spPr>
          <a:xfrm>
            <a:off x="4729163" y="561975"/>
            <a:ext cx="4024312" cy="998538"/>
          </a:xfrm>
          <a:prstGeom prst="wedgeRoundRectCallout">
            <a:avLst>
              <a:gd name="adj1" fmla="val -78389"/>
              <a:gd name="adj2" fmla="val 48045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008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180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Scroll to resource</a:t>
            </a:r>
          </a:p>
        </p:txBody>
      </p:sp>
    </p:spTree>
    <p:extLst>
      <p:ext uri="{BB962C8B-B14F-4D97-AF65-F5344CB8AC3E}">
        <p14:creationId xmlns:p14="http://schemas.microsoft.com/office/powerpoint/2010/main" val="396545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300" y="343281"/>
            <a:ext cx="4821936" cy="6171438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5716841" y="396240"/>
            <a:ext cx="2949640" cy="410194"/>
          </a:xfrm>
          <a:prstGeom prst="wedgeRoundRectCallout">
            <a:avLst>
              <a:gd name="adj1" fmla="val -50089"/>
              <a:gd name="adj2" fmla="val 24985"/>
              <a:gd name="adj3" fmla="val 16667"/>
            </a:avLst>
          </a:prstGeom>
          <a:solidFill>
            <a:schemeClr val="bg1"/>
          </a:solidFill>
          <a:ln w="381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 err="1">
                <a:solidFill>
                  <a:schemeClr val="tx1"/>
                </a:solidFill>
              </a:rPr>
              <a:t>www.ttuhsc.edu</a:t>
            </a:r>
            <a:r>
              <a:rPr lang="en-US" sz="2000" dirty="0">
                <a:solidFill>
                  <a:schemeClr val="tx1"/>
                </a:solidFill>
              </a:rPr>
              <a:t>/libraries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374528" y="5205232"/>
            <a:ext cx="2978150" cy="1289050"/>
          </a:xfrm>
          <a:prstGeom prst="wedgeRoundRectCallout">
            <a:avLst>
              <a:gd name="adj1" fmla="val 105057"/>
              <a:gd name="adj2" fmla="val -35450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53A3CC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1800"/>
              </a:spcAft>
              <a:defRPr/>
            </a:pPr>
            <a:r>
              <a:rPr lang="en-US" sz="28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Ask-A-Librarian</a:t>
            </a:r>
            <a:endParaRPr lang="en-US" sz="2800" dirty="0">
              <a:solidFill>
                <a:srgbClr val="000000"/>
              </a:solidFill>
              <a:latin typeface="Verdana" charset="0"/>
              <a:ea typeface="ＭＳ Ｐゴシック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279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extBox 3"/>
          <p:cNvSpPr txBox="1">
            <a:spLocks noChangeArrowheads="1"/>
          </p:cNvSpPr>
          <p:nvPr/>
        </p:nvSpPr>
        <p:spPr bwMode="auto">
          <a:xfrm>
            <a:off x="2133600" y="1905000"/>
            <a:ext cx="487680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Aft>
                <a:spcPts val="600"/>
              </a:spcAft>
            </a:pPr>
            <a:r>
              <a:rPr lang="en-US" sz="4400" b="1">
                <a:solidFill>
                  <a:srgbClr val="000000"/>
                </a:solidFill>
                <a:latin typeface="Calibri" charset="0"/>
              </a:rPr>
              <a:t> </a:t>
            </a:r>
            <a:endParaRPr lang="en-US" sz="4000" b="1">
              <a:solidFill>
                <a:srgbClr val="000000"/>
              </a:solidFill>
              <a:latin typeface="Helvetica Neue" charset="0"/>
              <a:cs typeface="Helvetica Neue" charset="0"/>
            </a:endParaRPr>
          </a:p>
          <a:p>
            <a:pPr algn="ctr" eaLnBrk="1" hangingPunct="1">
              <a:spcAft>
                <a:spcPts val="600"/>
              </a:spcAft>
            </a:pPr>
            <a:r>
              <a:rPr lang="en-US" sz="9600" b="1" i="1">
                <a:solidFill>
                  <a:srgbClr val="000000"/>
                </a:solidFill>
                <a:latin typeface="Goudy Old Style" charset="0"/>
                <a:cs typeface="Goudy Old Style" charset="0"/>
              </a:rPr>
              <a:t>The End</a:t>
            </a:r>
          </a:p>
        </p:txBody>
      </p:sp>
      <p:sp>
        <p:nvSpPr>
          <p:cNvPr id="77826" name="TextBox 3"/>
          <p:cNvSpPr txBox="1">
            <a:spLocks noChangeArrowheads="1"/>
          </p:cNvSpPr>
          <p:nvPr/>
        </p:nvSpPr>
        <p:spPr bwMode="auto">
          <a:xfrm>
            <a:off x="8077200" y="6475413"/>
            <a:ext cx="9906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100" dirty="0">
                <a:solidFill>
                  <a:srgbClr val="000000"/>
                </a:solidFill>
                <a:latin typeface="Calibri" charset="0"/>
              </a:rPr>
              <a:t>July </a:t>
            </a:r>
            <a:r>
              <a:rPr lang="en-US" sz="1100" dirty="0" smtClean="0">
                <a:solidFill>
                  <a:srgbClr val="000000"/>
                </a:solidFill>
                <a:latin typeface="Calibri" charset="0"/>
              </a:rPr>
              <a:t>2017</a:t>
            </a:r>
            <a:endParaRPr lang="en-US" sz="1100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70800" y="-3386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1" y="274384"/>
            <a:ext cx="6415024" cy="628700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997383" y="430119"/>
            <a:ext cx="3866645" cy="991058"/>
            <a:chOff x="4997383" y="430119"/>
            <a:chExt cx="3866645" cy="991058"/>
          </a:xfrm>
        </p:grpSpPr>
        <p:sp>
          <p:nvSpPr>
            <p:cNvPr id="4" name="Rounded Rectangular Callout 3"/>
            <p:cNvSpPr/>
            <p:nvPr/>
          </p:nvSpPr>
          <p:spPr bwMode="auto">
            <a:xfrm>
              <a:off x="4997383" y="430119"/>
              <a:ext cx="3866645" cy="991058"/>
            </a:xfrm>
            <a:prstGeom prst="wedgeRoundRectCallout">
              <a:avLst>
                <a:gd name="adj1" fmla="val -63928"/>
                <a:gd name="adj2" fmla="val 51430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Aft>
                  <a:spcPts val="3000"/>
                </a:spcAft>
                <a:defRPr/>
              </a:pPr>
              <a:endParaRPr lang="en-US" sz="28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5147346" y="593706"/>
              <a:ext cx="3570318" cy="673788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Aft>
                  <a:spcPts val="3000"/>
                </a:spcAft>
                <a:defRPr/>
              </a:pPr>
              <a:r>
                <a:rPr lang="en-US" sz="2800" dirty="0" smtClean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Course Materials</a:t>
              </a:r>
              <a:endParaRPr lang="en-US" sz="28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5623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430932" y="214879"/>
            <a:ext cx="2293166" cy="62914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4000" dirty="0" smtClean="0"/>
              <a:t>Syllabus</a:t>
            </a:r>
            <a:endParaRPr lang="en-US" sz="4000" dirty="0"/>
          </a:p>
        </p:txBody>
      </p:sp>
      <p:grpSp>
        <p:nvGrpSpPr>
          <p:cNvPr id="7" name="Group 6"/>
          <p:cNvGrpSpPr/>
          <p:nvPr/>
        </p:nvGrpSpPr>
        <p:grpSpPr>
          <a:xfrm>
            <a:off x="213360" y="1097280"/>
            <a:ext cx="8669020" cy="5486400"/>
            <a:chOff x="213360" y="1005840"/>
            <a:chExt cx="8669020" cy="54864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360" y="1005840"/>
              <a:ext cx="4226560" cy="54864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0900" y="1005840"/>
              <a:ext cx="4221480" cy="54660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0261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 w="38100" cmpd="dbl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791003" y="1635687"/>
            <a:ext cx="7565169" cy="3160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lnSpc>
                <a:spcPct val="140000"/>
              </a:lnSpc>
            </a:pPr>
            <a:r>
              <a:rPr lang="en-US" sz="6000" dirty="0" smtClean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Two Classes:</a:t>
            </a:r>
          </a:p>
          <a:p>
            <a:pPr>
              <a:lnSpc>
                <a:spcPct val="140000"/>
              </a:lnSpc>
            </a:pPr>
            <a:r>
              <a:rPr lang="en-US" sz="4000" dirty="0" smtClean="0">
                <a:solidFill>
                  <a:srgbClr val="0432FF"/>
                </a:solidFill>
                <a:latin typeface="Times New Roman" charset="0"/>
                <a:cs typeface="Times New Roman" charset="0"/>
              </a:rPr>
              <a:t>			</a:t>
            </a:r>
            <a:r>
              <a:rPr lang="en-US" sz="4000" dirty="0" smtClean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1. EBM Database Searching</a:t>
            </a:r>
          </a:p>
          <a:p>
            <a:pPr>
              <a:lnSpc>
                <a:spcPct val="140000"/>
              </a:lnSpc>
            </a:pPr>
            <a:r>
              <a:rPr lang="en-US" sz="4000" dirty="0" smtClean="0">
                <a:solidFill>
                  <a:schemeClr val="bg1"/>
                </a:solidFill>
                <a:latin typeface="Times New Roman" charset="0"/>
                <a:cs typeface="Times New Roman" charset="0"/>
              </a:rPr>
              <a:t>			2. Group Discussion</a:t>
            </a:r>
            <a:endParaRPr lang="en-US" sz="4000" dirty="0">
              <a:solidFill>
                <a:schemeClr val="bg1"/>
              </a:solidFill>
              <a:latin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809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6236</TotalTime>
  <Words>466</Words>
  <Application>Microsoft Macintosh PowerPoint</Application>
  <PresentationFormat>On-screen Show (4:3)</PresentationFormat>
  <Paragraphs>167</Paragraphs>
  <Slides>66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66</vt:i4>
      </vt:variant>
    </vt:vector>
  </HeadingPairs>
  <TitlesOfParts>
    <vt:vector size="83" baseType="lpstr">
      <vt:lpstr>Bookman Old Style</vt:lpstr>
      <vt:lpstr>Calibri</vt:lpstr>
      <vt:lpstr>CalligraphyFLF</vt:lpstr>
      <vt:lpstr>Courier New</vt:lpstr>
      <vt:lpstr>Goudy Old Style</vt:lpstr>
      <vt:lpstr>Helvetica Neue</vt:lpstr>
      <vt:lpstr>ＭＳ Ｐゴシック</vt:lpstr>
      <vt:lpstr>Times</vt:lpstr>
      <vt:lpstr>Times New Roman</vt:lpstr>
      <vt:lpstr>Verdana</vt:lpstr>
      <vt:lpstr>Wingdings</vt:lpstr>
      <vt:lpstr>Arial</vt:lpstr>
      <vt:lpstr>Office Theme</vt:lpstr>
      <vt:lpstr>1_Office Theme</vt:lpstr>
      <vt:lpstr>3_Office Theme</vt:lpstr>
      <vt:lpstr>2_Office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TTUHSC</Company>
  <LinksUpToDate>false</LinksUpToDate>
  <SharedDoc>false</SharedDoc>
  <HyperlinksChanged>false</HyperlinksChanged>
  <AppVersion>15.0035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TTUHSCPSL</dc:creator>
  <cp:lastModifiedBy>Microsoft Office User</cp:lastModifiedBy>
  <cp:revision>845</cp:revision>
  <dcterms:created xsi:type="dcterms:W3CDTF">2010-07-29T15:43:49Z</dcterms:created>
  <dcterms:modified xsi:type="dcterms:W3CDTF">2017-07-10T23:36:06Z</dcterms:modified>
</cp:coreProperties>
</file>