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3" r:id="rId3"/>
    <p:sldMasterId id="2147483871" r:id="rId4"/>
    <p:sldMasterId id="2147484277" r:id="rId5"/>
  </p:sldMasterIdLst>
  <p:notesMasterIdLst>
    <p:notesMasterId r:id="rId108"/>
  </p:notesMasterIdLst>
  <p:handoutMasterIdLst>
    <p:handoutMasterId r:id="rId109"/>
  </p:handoutMasterIdLst>
  <p:sldIdLst>
    <p:sldId id="1123" r:id="rId6"/>
    <p:sldId id="1844" r:id="rId7"/>
    <p:sldId id="2013" r:id="rId8"/>
    <p:sldId id="1430" r:id="rId9"/>
    <p:sldId id="1434" r:id="rId10"/>
    <p:sldId id="1836" r:id="rId11"/>
    <p:sldId id="2053" r:id="rId12"/>
    <p:sldId id="2054" r:id="rId13"/>
    <p:sldId id="2006" r:id="rId14"/>
    <p:sldId id="2007" r:id="rId15"/>
    <p:sldId id="2014" r:id="rId16"/>
    <p:sldId id="2015" r:id="rId17"/>
    <p:sldId id="1689" r:id="rId18"/>
    <p:sldId id="1407" r:id="rId19"/>
    <p:sldId id="1408" r:id="rId20"/>
    <p:sldId id="1606" r:id="rId21"/>
    <p:sldId id="1409" r:id="rId22"/>
    <p:sldId id="1894" r:id="rId23"/>
    <p:sldId id="1588" r:id="rId24"/>
    <p:sldId id="1607" r:id="rId25"/>
    <p:sldId id="1357" r:id="rId26"/>
    <p:sldId id="1442" r:id="rId27"/>
    <p:sldId id="1992" r:id="rId28"/>
    <p:sldId id="1993" r:id="rId29"/>
    <p:sldId id="1758" r:id="rId30"/>
    <p:sldId id="1883" r:id="rId31"/>
    <p:sldId id="2056" r:id="rId32"/>
    <p:sldId id="1994" r:id="rId33"/>
    <p:sldId id="1890" r:id="rId34"/>
    <p:sldId id="2018" r:id="rId35"/>
    <p:sldId id="2019" r:id="rId36"/>
    <p:sldId id="2020" r:id="rId37"/>
    <p:sldId id="2021" r:id="rId38"/>
    <p:sldId id="2025" r:id="rId39"/>
    <p:sldId id="2023" r:id="rId40"/>
    <p:sldId id="1937" r:id="rId41"/>
    <p:sldId id="1938" r:id="rId42"/>
    <p:sldId id="1990" r:id="rId43"/>
    <p:sldId id="1863" r:id="rId44"/>
    <p:sldId id="1827" r:id="rId45"/>
    <p:sldId id="2026" r:id="rId46"/>
    <p:sldId id="954" r:id="rId47"/>
    <p:sldId id="2044" r:id="rId48"/>
    <p:sldId id="2024" r:id="rId49"/>
    <p:sldId id="2041" r:id="rId50"/>
    <p:sldId id="2029" r:id="rId51"/>
    <p:sldId id="2042" r:id="rId52"/>
    <p:sldId id="2043" r:id="rId53"/>
    <p:sldId id="2032" r:id="rId54"/>
    <p:sldId id="2033" r:id="rId55"/>
    <p:sldId id="2028" r:id="rId56"/>
    <p:sldId id="2031" r:id="rId57"/>
    <p:sldId id="2035" r:id="rId58"/>
    <p:sldId id="2037" r:id="rId59"/>
    <p:sldId id="1824" r:id="rId60"/>
    <p:sldId id="1856" r:id="rId61"/>
    <p:sldId id="2036" r:id="rId62"/>
    <p:sldId id="2045" r:id="rId63"/>
    <p:sldId id="2055" r:id="rId64"/>
    <p:sldId id="1941" r:id="rId65"/>
    <p:sldId id="1965" r:id="rId66"/>
    <p:sldId id="1911" r:id="rId67"/>
    <p:sldId id="2034" r:id="rId68"/>
    <p:sldId id="1997" r:id="rId69"/>
    <p:sldId id="1912" r:id="rId70"/>
    <p:sldId id="1913" r:id="rId71"/>
    <p:sldId id="1932" r:id="rId72"/>
    <p:sldId id="2047" r:id="rId73"/>
    <p:sldId id="978" r:id="rId74"/>
    <p:sldId id="2000" r:id="rId75"/>
    <p:sldId id="948" r:id="rId76"/>
    <p:sldId id="980" r:id="rId77"/>
    <p:sldId id="2048" r:id="rId78"/>
    <p:sldId id="2001" r:id="rId79"/>
    <p:sldId id="1790" r:id="rId80"/>
    <p:sldId id="1914" r:id="rId81"/>
    <p:sldId id="1918" r:id="rId82"/>
    <p:sldId id="1859" r:id="rId83"/>
    <p:sldId id="1925" r:id="rId84"/>
    <p:sldId id="2049" r:id="rId85"/>
    <p:sldId id="2002" r:id="rId86"/>
    <p:sldId id="1795" r:id="rId87"/>
    <p:sldId id="1801" r:id="rId88"/>
    <p:sldId id="2050" r:id="rId89"/>
    <p:sldId id="1920" r:id="rId90"/>
    <p:sldId id="2051" r:id="rId91"/>
    <p:sldId id="1923" r:id="rId92"/>
    <p:sldId id="1420" r:id="rId93"/>
    <p:sldId id="1422" r:id="rId94"/>
    <p:sldId id="1423" r:id="rId95"/>
    <p:sldId id="953" r:id="rId96"/>
    <p:sldId id="1866" r:id="rId97"/>
    <p:sldId id="1433" r:id="rId98"/>
    <p:sldId id="2040" r:id="rId99"/>
    <p:sldId id="1924" r:id="rId100"/>
    <p:sldId id="1870" r:id="rId101"/>
    <p:sldId id="1943" r:id="rId102"/>
    <p:sldId id="1431" r:id="rId103"/>
    <p:sldId id="1585" r:id="rId104"/>
    <p:sldId id="2057" r:id="rId105"/>
    <p:sldId id="1934" r:id="rId106"/>
    <p:sldId id="1939" r:id="rId10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278E0"/>
    <a:srgbClr val="78ADFF"/>
    <a:srgbClr val="00B04F"/>
    <a:srgbClr val="3CA642"/>
    <a:srgbClr val="007600"/>
    <a:srgbClr val="FF2F92"/>
    <a:srgbClr val="00A8AA"/>
    <a:srgbClr val="008287"/>
    <a:srgbClr val="AAAAAA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06"/>
    <p:restoredTop sz="86378" autoAdjust="0"/>
  </p:normalViewPr>
  <p:slideViewPr>
    <p:cSldViewPr showGuides="1">
      <p:cViewPr varScale="1">
        <p:scale>
          <a:sx n="194" d="100"/>
          <a:sy n="194" d="100"/>
        </p:scale>
        <p:origin x="192" y="360"/>
      </p:cViewPr>
      <p:guideLst>
        <p:guide orient="horz" pos="2160"/>
        <p:guide pos="2880"/>
      </p:guideLst>
    </p:cSldViewPr>
  </p:slideViewPr>
  <p:outlineViewPr>
    <p:cViewPr>
      <p:scale>
        <a:sx n="60" d="100"/>
        <a:sy n="60" d="100"/>
      </p:scale>
      <p:origin x="0" y="-19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8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theme" Target="theme/theme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tableStyles" Target="tableStyle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presProps" Target="pres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ED770C8-658D-1E41-9786-996009258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42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740BFE6-9480-C345-94B5-90C8D3FCD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63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04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512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026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28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570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83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264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147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488FAEF-33D7-7C48-953F-531E6D80057D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82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203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488FAEF-33D7-7C48-953F-531E6D80057D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72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82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93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933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876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350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724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3591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3133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729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9460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667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901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488FAEF-33D7-7C48-953F-531E6D80057D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045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>
                <a:solidFill>
                  <a:prstClr val="black"/>
                </a:solidFill>
              </a:rPr>
              <a:pPr/>
              <a:t>61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2990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>
                <a:solidFill>
                  <a:prstClr val="black"/>
                </a:solidFill>
              </a:rPr>
              <a:pPr/>
              <a:t>62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847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63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7508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09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>
                <a:solidFill>
                  <a:prstClr val="black"/>
                </a:solidFill>
              </a:rPr>
              <a:pPr/>
              <a:t>65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928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>
                <a:solidFill>
                  <a:prstClr val="black"/>
                </a:solidFill>
              </a:rPr>
              <a:pPr/>
              <a:t>66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076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67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766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>
                <a:solidFill>
                  <a:prstClr val="black"/>
                </a:solidFill>
              </a:rPr>
              <a:pPr/>
              <a:t>68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4552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2A8E978-AC6C-AC48-A2D2-8DFEB552D2A3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480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48119B7-38C1-3842-9D6A-52F3CD92E246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8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>
                <a:solidFill>
                  <a:prstClr val="black"/>
                </a:solidFill>
              </a:rPr>
              <a:pPr/>
              <a:t>70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6798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8BBFC0D-FFA8-D344-BB6D-48693A348D32}" type="slidenum">
              <a:rPr lang="en-US" sz="1200"/>
              <a:pPr/>
              <a:t>71</a:t>
            </a:fld>
            <a:endParaRPr lang="en-US" sz="1200"/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042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72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259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>
                <a:solidFill>
                  <a:prstClr val="black"/>
                </a:solidFill>
              </a:rPr>
              <a:pPr/>
              <a:t>73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8448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74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484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75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4638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>
                <a:solidFill>
                  <a:prstClr val="black"/>
                </a:solidFill>
              </a:rPr>
              <a:pPr/>
              <a:t>76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411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77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592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78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612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/>
              <a:pPr/>
              <a:t>79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155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2934241-00DD-744C-A7D5-0DC040DBE197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>
                <a:solidFill>
                  <a:prstClr val="black"/>
                </a:solidFill>
              </a:rPr>
              <a:pPr/>
              <a:t>80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9573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81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4333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82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4875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83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562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84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2732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/>
              <a:pPr/>
              <a:t>85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253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E34749-1098-C84E-B669-B70A65DD7662}" type="slidenum">
              <a:rPr lang="en-US" sz="1200">
                <a:solidFill>
                  <a:prstClr val="black"/>
                </a:solidFill>
              </a:rPr>
              <a:pPr/>
              <a:t>86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8818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0218639-E032-E545-93F5-04905438639E}" type="slidenum">
              <a:rPr lang="en-US" sz="1200"/>
              <a:pPr/>
              <a:t>87</a:t>
            </a:fld>
            <a:endParaRPr lang="en-US" sz="1200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713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F1BB5FB-2AC0-6C4C-891C-EF74F3928C60}" type="slidenum">
              <a:rPr lang="en-US" sz="1200"/>
              <a:pPr/>
              <a:t>91</a:t>
            </a:fld>
            <a:endParaRPr lang="en-US" sz="1200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6187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B768ADA-7A2D-0748-B263-D4A57179CCBA}" type="slidenum">
              <a:rPr lang="en-US" sz="1200"/>
              <a:pPr/>
              <a:t>92</a:t>
            </a:fld>
            <a:endParaRPr lang="en-US" sz="1200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677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6E32FDD-ADEB-2443-BB55-6E206E682B94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9724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>
                <a:solidFill>
                  <a:srgbClr val="000000"/>
                </a:solidFill>
              </a:rPr>
              <a:pPr/>
              <a:t>94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913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C2733B-F90B-FC4B-8FC1-36BD8C61A7CB}" type="slidenum">
              <a:rPr lang="en-US" sz="1200"/>
              <a:pPr/>
              <a:t>95</a:t>
            </a:fld>
            <a:endParaRPr lang="en-US" sz="1200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15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C6486D-146D-5545-92DC-6BB7DBD9677A}" type="slidenum">
              <a:rPr lang="en-US" sz="1200">
                <a:solidFill>
                  <a:prstClr val="black"/>
                </a:solidFill>
              </a:rPr>
              <a:pPr/>
              <a:t>96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3912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C2733B-F90B-FC4B-8FC1-36BD8C61A7CB}" type="slidenum">
              <a:rPr lang="en-US" sz="1200"/>
              <a:pPr/>
              <a:t>97</a:t>
            </a:fld>
            <a:endParaRPr lang="en-US" sz="1200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3268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99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648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60FAEC-1130-944A-91E3-60CE0EDCC47F}" type="slidenum">
              <a:rPr lang="en-US" sz="1200"/>
              <a:pPr/>
              <a:t>101</a:t>
            </a:fld>
            <a:endParaRPr lang="en-US" sz="1200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79352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102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537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7C35891-AB82-D348-8B3B-995D5A87FB4C}" type="slidenum">
              <a:rPr lang="en-US" sz="1200">
                <a:solidFill>
                  <a:srgbClr val="000000"/>
                </a:solidFill>
              </a:rPr>
              <a:pPr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029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48370C0-770E-0745-BCB3-6E4FC38BED38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962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488FAEF-33D7-7C48-953F-531E6D80057D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1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EDBC2-11BF-F045-8F35-33236C85B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9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964E4-18A7-9143-B1B0-EB183B272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0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CC8E-31B1-404C-B045-492D83333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83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BFF64-0115-744A-8402-B99499E42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595474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7929D91-171B-FA4B-B7DD-03DBA32EAEC5}" type="datetimeFigureOut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A00902-F0B8-8845-84D6-CCA26301A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63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FAFE159-1AB7-594C-B022-9C361DB3FC78}" type="datetimeFigureOut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5F63563-E6BE-6C40-ABF0-02FBDF158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99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2554F05-E964-714F-A65F-8BAB04BD6872}" type="datetimeFigureOut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8A3B818-5F6B-5148-A1FE-95158343E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6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E3C6CA2-FBD6-2747-A5A6-907FF5308D6A}" type="datetimeFigureOut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15BAA2-B233-AA44-B4DF-9B7716D01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53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22B4EE-627C-C84B-9709-B5A2FEC1ACB3}" type="datetimeFigureOut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343522A-E4B3-C141-9D61-8EAFEEDF2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48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18EBBDD-53B2-1948-B2DD-24C71E00C325}" type="datetimeFigureOut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9A1003-30EC-3045-BD17-3EF2CA6D3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DAFA0-B7B4-9845-90CF-37C69E3D6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93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A2485E7-BD47-9D45-8DB0-4788B9C5C325}" type="datetimeFigureOut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0C601C-B30F-A24A-9522-D0BD039BE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67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2A54F1D-FCDD-4A44-A10B-C1C88467534E}" type="datetimeFigureOut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2FD5ACD-EFFB-B44F-8329-AE83392A8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06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CCF8E34-BDCB-874B-A530-6A5F13538006}" type="datetimeFigureOut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DFC8846-B3F5-9447-BBE8-AAAA6424E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60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0BFAE83-9825-0246-82DF-A7BC5DFB8E38}" type="datetimeFigureOut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3B7E4E5-293D-9E4F-B1FE-3C497ADD8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3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55FB2CE-FD52-8041-A924-721C5263A338}" type="datetimeFigureOut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6B67E29-2543-2B41-8893-C63CF96F2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62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9F829C43-0C51-4847-8DC8-D438D1B0CBEA}" type="datetime1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35CD8BC1-5C88-C344-9F41-FA5B56ACA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47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B000661C-6B90-2043-A4FF-A83DA1E4C115}" type="datetime1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90F4019-9D2B-FF4B-B3BB-86E2968AA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41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D7CBE2C1-BAF9-064F-851D-C9EDE95D99D9}" type="datetime1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53E4FCA4-2110-764A-B75A-8E466581F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11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D54D6B1F-FD9B-D74E-90BB-BC2A6713EDC3}" type="datetime1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EB627E7F-B62B-464E-8425-D9ED377AC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64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CF2D82BD-7586-2A41-B3D7-E58A3FAB11E3}" type="datetime1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B3F871DB-6DA8-F84E-B972-25D46F590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00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1AB4F-1409-3947-8556-A1360234D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465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83628148-AEA7-124C-876F-7B27E1A75CD4}" type="datetime1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622F48FD-199C-9946-B73B-69DA8ABC4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43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0F292061-5C1D-B94D-842F-4F2AD05E3B19}" type="datetime1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45D3B96D-0905-BB44-B761-16E92FD29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0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247920EB-71C8-1144-9995-1F781402A2FF}" type="datetime1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A965CC5B-B378-5D47-AF5A-6505413D7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5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977F5A5-5F35-1748-8D80-61F4ACE69D15}" type="datetime1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255487D-DAD7-9445-8CC0-C83870CBF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E615B5DD-E05C-3A47-9F4B-A4DEAF96173E}" type="datetime1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4340FEBB-4995-FC42-AA5A-7277AB7B2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569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2A03E7D-175A-F043-BEBE-564DEAADC361}" type="datetime1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2B4B05CC-5D1E-7F47-A460-678A8CAE3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11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C7F0F-BAE7-8F43-BD02-DE15A8981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7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EB244-017D-1F4F-B22A-1A1975318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6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AC67-9E4B-9C43-BAFD-AFD3C2440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2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F7CF-D3CD-7D41-940E-FEE1E955F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4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51FBE-2CEE-DB4B-B01E-39C5AD45D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32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624E1-14F8-9F48-8B53-937D85E0A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82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9A94812-0C5B-C246-B40D-859A59B5D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E628DAA-173B-2547-896E-18D5DAF91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eaLnBrk="1" hangingPunct="1"/>
            <a:endParaRPr 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3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5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eaLnBrk="1" hangingPunct="1"/>
            <a:endParaRPr lang="en-US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5366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</p:sldLayoutIdLst>
  <p:transition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FCDE9DF-B44D-224C-AF7E-BADD97E0B5EA}" type="datetimeFigureOut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8BA7C25-DB5F-8C49-9573-67CA714F7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F35BDC8-ADE3-5147-AEE2-705A9D5AC467}" type="datetime1">
              <a:rPr lang="en-US"/>
              <a:pPr>
                <a:defRPr/>
              </a:pPr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3C3A57C-C7A3-6C4E-97B9-310B7C963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lanet.org/education/web/web_courses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3"/>
          <p:cNvSpPr txBox="1">
            <a:spLocks noChangeArrowheads="1"/>
          </p:cNvSpPr>
          <p:nvPr/>
        </p:nvSpPr>
        <p:spPr bwMode="auto">
          <a:xfrm>
            <a:off x="1141413" y="2351881"/>
            <a:ext cx="6858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Calibri" charset="0"/>
              </a:rPr>
              <a:t> Database </a:t>
            </a:r>
            <a:r>
              <a:rPr lang="en-US" sz="4000" b="1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Searching for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4000" b="1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Evidence Based Medicine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4000" b="1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Literature</a:t>
            </a:r>
          </a:p>
        </p:txBody>
      </p:sp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8077200" y="6400800"/>
            <a:ext cx="990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Feb, 2018</a:t>
            </a:r>
          </a:p>
        </p:txBody>
      </p:sp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4724400" y="5400675"/>
            <a:ext cx="3581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447C42-9579-6F42-9608-0DC2192BC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354330"/>
            <a:ext cx="7734300" cy="614934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832DCC7-BD84-4E44-BB2B-8F7349199894}"/>
              </a:ext>
            </a:extLst>
          </p:cNvPr>
          <p:cNvSpPr/>
          <p:nvPr/>
        </p:nvSpPr>
        <p:spPr>
          <a:xfrm>
            <a:off x="878840" y="2032000"/>
            <a:ext cx="7274560" cy="1168400"/>
          </a:xfrm>
          <a:prstGeom prst="roundRect">
            <a:avLst/>
          </a:prstGeom>
          <a:noFill/>
          <a:ln w="76200">
            <a:solidFill>
              <a:srgbClr val="3278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3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A431CB-1296-CC4B-9468-858C5A8AD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25933"/>
            <a:ext cx="5728716" cy="640613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1CFFDF4-5D71-324E-AF14-21324B40F102}"/>
              </a:ext>
            </a:extLst>
          </p:cNvPr>
          <p:cNvGrpSpPr/>
          <p:nvPr/>
        </p:nvGrpSpPr>
        <p:grpSpPr>
          <a:xfrm>
            <a:off x="454578" y="2442446"/>
            <a:ext cx="3431622" cy="1291354"/>
            <a:chOff x="454578" y="2442446"/>
            <a:chExt cx="3431622" cy="1291354"/>
          </a:xfrm>
        </p:grpSpPr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871AE653-5E0A-AE4B-8CA5-CC6A692EB031}"/>
                </a:ext>
              </a:extLst>
            </p:cNvPr>
            <p:cNvSpPr/>
            <p:nvPr/>
          </p:nvSpPr>
          <p:spPr bwMode="auto">
            <a:xfrm>
              <a:off x="454578" y="2442446"/>
              <a:ext cx="3431622" cy="1291354"/>
            </a:xfrm>
            <a:prstGeom prst="wedgeRoundRectCallout">
              <a:avLst>
                <a:gd name="adj1" fmla="val 35552"/>
                <a:gd name="adj2" fmla="val -97981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8D47F7-91DD-754F-A244-0B337F2D53A4}"/>
                </a:ext>
              </a:extLst>
            </p:cNvPr>
            <p:cNvSpPr/>
            <p:nvPr/>
          </p:nvSpPr>
          <p:spPr bwMode="auto">
            <a:xfrm>
              <a:off x="685801" y="2667000"/>
              <a:ext cx="2971800" cy="8382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All Guides for tutorials</a:t>
              </a:r>
            </a:p>
          </p:txBody>
        </p:sp>
      </p:grp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BFE40645-9E01-C343-8618-380100C5C058}"/>
              </a:ext>
            </a:extLst>
          </p:cNvPr>
          <p:cNvSpPr/>
          <p:nvPr/>
        </p:nvSpPr>
        <p:spPr>
          <a:xfrm>
            <a:off x="228600" y="228600"/>
            <a:ext cx="4495800" cy="609600"/>
          </a:xfrm>
          <a:prstGeom prst="wedgeRoundRectCallout">
            <a:avLst>
              <a:gd name="adj1" fmla="val -35899"/>
              <a:gd name="adj2" fmla="val -50015"/>
              <a:gd name="adj3" fmla="val 16667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ttuhsc.libguides.com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/homepage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3F78AB55-A317-BF45-AE15-B9B4061EE013}"/>
              </a:ext>
            </a:extLst>
          </p:cNvPr>
          <p:cNvSpPr/>
          <p:nvPr/>
        </p:nvSpPr>
        <p:spPr>
          <a:xfrm>
            <a:off x="6172200" y="1752600"/>
            <a:ext cx="2590800" cy="1289050"/>
          </a:xfrm>
          <a:prstGeom prst="wedgeRoundRectCallout">
            <a:avLst>
              <a:gd name="adj1" fmla="val -6333"/>
              <a:gd name="adj2" fmla="val -88239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3278E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Ask-A-Librarian</a:t>
            </a:r>
          </a:p>
        </p:txBody>
      </p:sp>
    </p:spTree>
    <p:extLst>
      <p:ext uri="{BB962C8B-B14F-4D97-AF65-F5344CB8AC3E}">
        <p14:creationId xmlns:p14="http://schemas.microsoft.com/office/powerpoint/2010/main" val="78521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4"/>
          <p:cNvSpPr>
            <a:spLocks noChangeArrowheads="1"/>
          </p:cNvSpPr>
          <p:nvPr/>
        </p:nvSpPr>
        <p:spPr bwMode="auto">
          <a:xfrm>
            <a:off x="1941513" y="2676435"/>
            <a:ext cx="5257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72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541466271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254000"/>
            <a:ext cx="4292600" cy="6350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343400" y="609600"/>
            <a:ext cx="4419600" cy="579120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90"/>
                </a:solidFill>
                <a:latin typeface="Calibri"/>
              </a:rPr>
              <a:t>	   		</a:t>
            </a:r>
            <a:r>
              <a:rPr lang="en-US" dirty="0">
                <a:solidFill>
                  <a:srgbClr val="000090"/>
                </a:solidFill>
                <a:latin typeface="Calibri"/>
              </a:rPr>
              <a:t>				   		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4648200" y="1219200"/>
            <a:ext cx="1676400" cy="4631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u="sng" dirty="0">
                <a:latin typeface="Calibri"/>
              </a:rPr>
              <a:t>Instructors: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408613" y="1527959"/>
            <a:ext cx="2972081" cy="1000377"/>
            <a:chOff x="4722813" y="1819031"/>
            <a:chExt cx="2972081" cy="987552"/>
          </a:xfrm>
        </p:grpSpPr>
        <p:pic>
          <p:nvPicPr>
            <p:cNvPr id="35" name="Picture 34" descr="peggy_MG_157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400" y="1819031"/>
              <a:ext cx="684494" cy="987552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 bwMode="auto">
            <a:xfrm>
              <a:off x="4722813" y="2200031"/>
              <a:ext cx="20574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latin typeface="Calibri"/>
                </a:rPr>
                <a:t>Peggy Edwards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260121" y="2681844"/>
            <a:ext cx="3162519" cy="984939"/>
            <a:chOff x="4574321" y="2958123"/>
            <a:chExt cx="3162519" cy="972312"/>
          </a:xfrm>
        </p:grpSpPr>
        <p:pic>
          <p:nvPicPr>
            <p:cNvPr id="31" name="Picture 30" descr="Screen Shot 2015-07-27 at 6.46.45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400" y="2958123"/>
              <a:ext cx="726440" cy="97231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auto">
            <a:xfrm>
              <a:off x="4574321" y="3266831"/>
              <a:ext cx="22098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latin typeface="Calibri"/>
                </a:rPr>
                <a:t>Margaret </a:t>
              </a:r>
              <a:r>
                <a:rPr lang="en-US" dirty="0" err="1">
                  <a:latin typeface="Calibri"/>
                </a:rPr>
                <a:t>Vugrin</a:t>
              </a:r>
              <a:endParaRPr lang="en-US" dirty="0">
                <a:latin typeface="Calibri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03813" y="3843647"/>
            <a:ext cx="3323492" cy="981852"/>
            <a:chOff x="4418013" y="4105031"/>
            <a:chExt cx="3323492" cy="969264"/>
          </a:xfrm>
        </p:grpSpPr>
        <p:pic>
          <p:nvPicPr>
            <p:cNvPr id="29" name="Picture 28" descr="Screen Shot 2014-01-21 at 2.43.42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841" y="4105031"/>
              <a:ext cx="740664" cy="96926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auto">
            <a:xfrm>
              <a:off x="4418013" y="4409832"/>
              <a:ext cx="23622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latin typeface="Calibri"/>
                </a:rPr>
                <a:t>Micah </a:t>
              </a:r>
              <a:r>
                <a:rPr lang="en-US" dirty="0" err="1">
                  <a:latin typeface="Calibri"/>
                </a:rPr>
                <a:t>Walsleben</a:t>
              </a:r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8072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71600" y="1239520"/>
            <a:ext cx="6400800" cy="455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EBM Report </a:t>
            </a:r>
            <a:r>
              <a:rPr lang="en-US" sz="2800" dirty="0">
                <a:latin typeface="Times New Roman" charset="0"/>
                <a:cs typeface="Times New Roman" charset="0"/>
              </a:rPr>
              <a:t>a</a:t>
            </a:r>
          </a:p>
          <a:p>
            <a:pPr algn="ctr"/>
            <a:r>
              <a:rPr lang="en-US" sz="2800" dirty="0">
                <a:latin typeface="Times New Roman" charset="0"/>
                <a:cs typeface="Times New Roman" charset="0"/>
              </a:rPr>
              <a:t>a</a:t>
            </a:r>
          </a:p>
          <a:p>
            <a:pPr algn="ctr"/>
            <a:r>
              <a:rPr lang="en-US" sz="4800" i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Turned in at end of</a:t>
            </a:r>
          </a:p>
          <a:p>
            <a:pPr algn="ctr"/>
            <a:r>
              <a:rPr lang="en-US" sz="4800" i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Group Discussion Class</a:t>
            </a:r>
          </a:p>
        </p:txBody>
      </p:sp>
    </p:spTree>
    <p:extLst>
      <p:ext uri="{BB962C8B-B14F-4D97-AF65-F5344CB8AC3E}">
        <p14:creationId xmlns:p14="http://schemas.microsoft.com/office/powerpoint/2010/main" val="2070082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15920" y="322070"/>
            <a:ext cx="3312160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400" u="sng" dirty="0"/>
              <a:t>EBM Report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3520" y="1261744"/>
            <a:ext cx="1962069" cy="2934336"/>
            <a:chOff x="223520" y="1261744"/>
            <a:chExt cx="1962069" cy="2934336"/>
          </a:xfrm>
        </p:grpSpPr>
        <p:pic>
          <p:nvPicPr>
            <p:cNvPr id="4" name="Picture 3" descr="Screen Shot 2014-07-01 at 6.34.50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" t="6280" r="4029" b="6351"/>
            <a:stretch/>
          </p:blipFill>
          <p:spPr>
            <a:xfrm>
              <a:off x="223524" y="1261744"/>
              <a:ext cx="1962065" cy="2366748"/>
            </a:xfrm>
            <a:prstGeom prst="rect">
              <a:avLst/>
            </a:prstGeom>
            <a:ln w="38100">
              <a:solidFill>
                <a:srgbClr val="00CDFF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223520" y="3695190"/>
              <a:ext cx="1920240" cy="50089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400" dirty="0"/>
                <a:t>Cover Sheet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37842" y="2124409"/>
            <a:ext cx="1939925" cy="3219751"/>
            <a:chOff x="2537842" y="2317449"/>
            <a:chExt cx="1939925" cy="3219751"/>
          </a:xfrm>
        </p:grpSpPr>
        <p:pic>
          <p:nvPicPr>
            <p:cNvPr id="6" name="Picture 5" descr="Screen Shot 2015-07-02 at 12.37.22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7" b="3721"/>
            <a:stretch/>
          </p:blipFill>
          <p:spPr>
            <a:xfrm>
              <a:off x="2537842" y="2317449"/>
              <a:ext cx="1939925" cy="2365342"/>
            </a:xfrm>
            <a:prstGeom prst="rect">
              <a:avLst/>
            </a:prstGeom>
            <a:ln w="38100">
              <a:solidFill>
                <a:srgbClr val="00CDFF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2540000" y="4812790"/>
              <a:ext cx="1920240" cy="7244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400" dirty="0"/>
                <a:t>PICO Worksheet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44720" y="2702560"/>
            <a:ext cx="1920240" cy="2987040"/>
            <a:chOff x="4765040" y="2966720"/>
            <a:chExt cx="1920240" cy="29870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8" t="11453" r="4031" b="5693"/>
            <a:stretch/>
          </p:blipFill>
          <p:spPr>
            <a:xfrm>
              <a:off x="4866644" y="2966720"/>
              <a:ext cx="1759917" cy="2377440"/>
            </a:xfrm>
            <a:prstGeom prst="rect">
              <a:avLst/>
            </a:prstGeom>
            <a:ln w="38100">
              <a:solidFill>
                <a:srgbClr val="00CDFF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4765040" y="5452870"/>
              <a:ext cx="1920240" cy="50089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400" dirty="0"/>
                <a:t>Article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949440" y="3414018"/>
            <a:ext cx="1920240" cy="3139182"/>
            <a:chOff x="6949440" y="3556258"/>
            <a:chExt cx="1920240" cy="3139182"/>
          </a:xfrm>
        </p:grpSpPr>
        <p:pic>
          <p:nvPicPr>
            <p:cNvPr id="7" name="Picture 6" descr="Screen Shot 2013-07-08 at 3.07.15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1" r="8662"/>
            <a:stretch/>
          </p:blipFill>
          <p:spPr>
            <a:xfrm>
              <a:off x="7000240" y="3556258"/>
              <a:ext cx="1828800" cy="2379218"/>
            </a:xfrm>
            <a:prstGeom prst="rect">
              <a:avLst/>
            </a:prstGeom>
            <a:ln w="38100" cmpd="sng">
              <a:solidFill>
                <a:srgbClr val="00CDFF"/>
              </a:solidFill>
            </a:ln>
          </p:spPr>
        </p:pic>
        <p:sp>
          <p:nvSpPr>
            <p:cNvPr id="15" name="Rectangle 14"/>
            <p:cNvSpPr/>
            <p:nvPr/>
          </p:nvSpPr>
          <p:spPr>
            <a:xfrm>
              <a:off x="6949440" y="6055360"/>
              <a:ext cx="1920240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400"/>
                <a:t>Critical Appraisal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9665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4067" y="616856"/>
            <a:ext cx="8282215" cy="5170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i="1" dirty="0">
                <a:solidFill>
                  <a:schemeClr val="bg1"/>
                </a:solidFill>
                <a:latin typeface="+mj-lt"/>
                <a:cs typeface="Times New Roman"/>
              </a:rPr>
              <a:t>Evidence-Based Practice is guided by thoughtful integration</a:t>
            </a:r>
          </a:p>
        </p:txBody>
      </p:sp>
      <p:pic>
        <p:nvPicPr>
          <p:cNvPr id="12" name="Picture 11" descr="nyu-hhc-make-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57" y="2099774"/>
            <a:ext cx="1905000" cy="2870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7000" y="2098504"/>
            <a:ext cx="8917215" cy="3882715"/>
            <a:chOff x="127000" y="2098504"/>
            <a:chExt cx="8917215" cy="3882715"/>
          </a:xfrm>
        </p:grpSpPr>
        <p:pic>
          <p:nvPicPr>
            <p:cNvPr id="13" name="Picture 12" descr="closer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2" y="2098504"/>
              <a:ext cx="2111375" cy="287147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27000" y="5473388"/>
              <a:ext cx="891721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i="1" dirty="0">
                  <a:solidFill>
                    <a:schemeClr val="bg1"/>
                  </a:solidFill>
                </a:rPr>
                <a:t> of the best available scientific knowledge with clinical expertise</a:t>
              </a:r>
              <a:r>
                <a:rPr lang="en-US" sz="2700" i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500" y="90714"/>
            <a:ext cx="8980715" cy="6676572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Content Placeholder 2"/>
          <p:cNvSpPr txBox="1">
            <a:spLocks/>
          </p:cNvSpPr>
          <p:nvPr/>
        </p:nvSpPr>
        <p:spPr bwMode="auto">
          <a:xfrm>
            <a:off x="457200" y="304800"/>
            <a:ext cx="82296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sz="3000" u="sng">
                <a:solidFill>
                  <a:srgbClr val="004080"/>
                </a:solidFill>
                <a:latin typeface="Verdana" charset="0"/>
                <a:cs typeface="Verdana" charset="0"/>
              </a:rPr>
              <a:t>Steps in the Evidence-Based Process are:</a:t>
            </a:r>
          </a:p>
          <a:p>
            <a:pPr>
              <a:spcBef>
                <a:spcPct val="20000"/>
              </a:spcBef>
              <a:spcAft>
                <a:spcPts val="600"/>
              </a:spcAft>
            </a:pPr>
            <a:endParaRPr lang="en-US">
              <a:solidFill>
                <a:schemeClr val="accent2"/>
              </a:solidFill>
            </a:endParaRPr>
          </a:p>
          <a:p>
            <a:pPr>
              <a:spcBef>
                <a:spcPct val="20000"/>
              </a:spcBef>
            </a:pPr>
            <a:endParaRPr lang="en-US" sz="3200"/>
          </a:p>
          <a:p>
            <a:pPr>
              <a:spcBef>
                <a:spcPct val="20000"/>
              </a:spcBef>
            </a:pPr>
            <a:r>
              <a:rPr lang="en-US" sz="3200"/>
              <a:t>	</a:t>
            </a:r>
          </a:p>
          <a:p>
            <a:pPr>
              <a:spcBef>
                <a:spcPct val="20000"/>
              </a:spcBef>
            </a:pPr>
            <a:r>
              <a:rPr lang="en-US" sz="3200"/>
              <a:t>	</a:t>
            </a:r>
          </a:p>
        </p:txBody>
      </p:sp>
      <p:sp>
        <p:nvSpPr>
          <p:cNvPr id="64514" name="Rectangle 5"/>
          <p:cNvSpPr>
            <a:spLocks noChangeArrowheads="1"/>
          </p:cNvSpPr>
          <p:nvPr/>
        </p:nvSpPr>
        <p:spPr bwMode="auto">
          <a:xfrm>
            <a:off x="361950" y="6400800"/>
            <a:ext cx="2984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 i="1">
                <a:solidFill>
                  <a:srgbClr val="004080"/>
                </a:solidFill>
              </a:rPr>
              <a:t>(Duke University Medical Center, accessed 8/2/2013</a:t>
            </a:r>
            <a:r>
              <a:rPr lang="en-US" sz="1000" b="1" i="1">
                <a:solidFill>
                  <a:srgbClr val="197CA1"/>
                </a:solidFill>
              </a:rPr>
              <a:t>)</a:t>
            </a:r>
            <a:endParaRPr lang="en-US" sz="1000" b="1">
              <a:solidFill>
                <a:srgbClr val="197CA1"/>
              </a:solidFill>
            </a:endParaRPr>
          </a:p>
        </p:txBody>
      </p:sp>
      <p:pic>
        <p:nvPicPr>
          <p:cNvPr id="64515" name="Picture 7" descr="Screen Shot 2013-08-02 at 6.45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35113"/>
            <a:ext cx="87376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8"/>
          <p:cNvSpPr>
            <a:spLocks noChangeArrowheads="1"/>
          </p:cNvSpPr>
          <p:nvPr/>
        </p:nvSpPr>
        <p:spPr bwMode="auto">
          <a:xfrm>
            <a:off x="3886200" y="6324600"/>
            <a:ext cx="495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/>
              <a:t>http://guides.mclibrary.duke.edu/content.php?pid=431451&amp;sid=3529499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04800" y="2057400"/>
            <a:ext cx="1752600" cy="533400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04800" y="2667000"/>
            <a:ext cx="1752600" cy="457200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04800" y="3200400"/>
            <a:ext cx="1752600" cy="457200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04800" y="3733800"/>
            <a:ext cx="1752600" cy="457200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4800" y="4267200"/>
            <a:ext cx="1752600" cy="457200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04800" y="4800600"/>
            <a:ext cx="1752600" cy="457200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ChangeArrowheads="1"/>
          </p:cNvSpPr>
          <p:nvPr/>
        </p:nvSpPr>
        <p:spPr bwMode="auto">
          <a:xfrm>
            <a:off x="647700" y="2743200"/>
            <a:ext cx="7848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1. Assess the patient</a:t>
            </a:r>
            <a:endParaRPr lang="en-US" sz="60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9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7150" cmpd="thinThick">
            <a:solidFill>
              <a:srgbClr val="0032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4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990600"/>
          </a:xfrm>
          <a:noFill/>
          <a:ln/>
        </p:spPr>
        <p:txBody>
          <a:bodyPr/>
          <a:lstStyle/>
          <a:p>
            <a:r>
              <a:rPr lang="en-GB" sz="2800" b="1" u="sng" dirty="0">
                <a:solidFill>
                  <a:srgbClr val="004080"/>
                </a:solidFill>
                <a:latin typeface="Verdana" charset="0"/>
              </a:rPr>
              <a:t>How can you recognize and formulate clinical questions as they occur?</a:t>
            </a:r>
            <a:endParaRPr lang="en-GB" b="1" dirty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609600" y="228600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2000" dirty="0">
                <a:solidFill>
                  <a:srgbClr val="004080"/>
                </a:solidFill>
                <a:latin typeface="Verdana" charset="0"/>
              </a:rPr>
              <a:t>pay careful attention to the questions that spontaneously occur to you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533400" y="358140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2000" dirty="0">
                <a:solidFill>
                  <a:srgbClr val="004080"/>
                </a:solidFill>
                <a:latin typeface="Verdana" charset="0"/>
              </a:rPr>
              <a:t>questions often are about:</a:t>
            </a:r>
          </a:p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r>
              <a:rPr lang="en-GB" sz="2000" dirty="0">
                <a:solidFill>
                  <a:srgbClr val="004080"/>
                </a:solidFill>
                <a:latin typeface="Verdana" charset="0"/>
              </a:rPr>
              <a:t>	diagnosis 	therapy	</a:t>
            </a:r>
            <a:r>
              <a:rPr lang="en-GB" sz="2000" dirty="0" err="1">
                <a:solidFill>
                  <a:srgbClr val="004080"/>
                </a:solidFill>
                <a:latin typeface="Verdana" charset="0"/>
              </a:rPr>
              <a:t>etiology</a:t>
            </a:r>
            <a:r>
              <a:rPr lang="en-GB" sz="2000" dirty="0">
                <a:solidFill>
                  <a:srgbClr val="004080"/>
                </a:solidFill>
                <a:latin typeface="Verdana" charset="0"/>
              </a:rPr>
              <a:t>	prognosis</a:t>
            </a: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533400" y="495300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2000" dirty="0">
                <a:solidFill>
                  <a:srgbClr val="004080"/>
                </a:solidFill>
                <a:latin typeface="Verdana" charset="0"/>
              </a:rPr>
              <a:t>mentally formulate a PICO question</a:t>
            </a:r>
          </a:p>
        </p:txBody>
      </p:sp>
    </p:spTree>
    <p:extLst>
      <p:ext uri="{BB962C8B-B14F-4D97-AF65-F5344CB8AC3E}">
        <p14:creationId xmlns:p14="http://schemas.microsoft.com/office/powerpoint/2010/main" val="142344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1028700" y="2743200"/>
            <a:ext cx="7086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2. Ask the question </a:t>
            </a:r>
            <a:endParaRPr lang="en-US" sz="60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24 at 2.29.3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" b="51"/>
          <a:stretch/>
        </p:blipFill>
        <p:spPr>
          <a:xfrm>
            <a:off x="304800" y="1447800"/>
            <a:ext cx="4163060" cy="51254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4800" y="304800"/>
            <a:ext cx="8534400" cy="841220"/>
            <a:chOff x="304800" y="377980"/>
            <a:chExt cx="8534400" cy="841220"/>
          </a:xfrm>
        </p:grpSpPr>
        <p:sp>
          <p:nvSpPr>
            <p:cNvPr id="8" name="Rectangle 7"/>
            <p:cNvSpPr/>
            <p:nvPr/>
          </p:nvSpPr>
          <p:spPr>
            <a:xfrm>
              <a:off x="304800" y="377980"/>
              <a:ext cx="8534400" cy="841220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66CCC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8012" y="576224"/>
              <a:ext cx="7924801" cy="523952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Does influenza vaccination reduce cardiovascular events in adults?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653273" y="2402143"/>
            <a:ext cx="438598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CCCC"/>
                </a:solidFill>
                <a:latin typeface="Bookman Old Style"/>
                <a:cs typeface="Bookman Old Style"/>
              </a:rPr>
              <a:t>P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32818" y="2362200"/>
            <a:ext cx="915582" cy="452194"/>
            <a:chOff x="4875618" y="3134862"/>
            <a:chExt cx="4085216" cy="452194"/>
          </a:xfrm>
        </p:grpSpPr>
        <p:sp>
          <p:nvSpPr>
            <p:cNvPr id="13" name="Rectangle 12"/>
            <p:cNvSpPr/>
            <p:nvPr/>
          </p:nvSpPr>
          <p:spPr>
            <a:xfrm>
              <a:off x="4875618" y="3134862"/>
              <a:ext cx="4085216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15664" y="3170789"/>
              <a:ext cx="4009646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 adults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651267" y="3157675"/>
            <a:ext cx="437175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CCCC"/>
                </a:solidFill>
                <a:latin typeface="Bookman Old Style"/>
                <a:cs typeface="Bookman Old Style"/>
              </a:rPr>
              <a:t>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44231" y="3845387"/>
            <a:ext cx="435752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CCCC"/>
                </a:solidFill>
                <a:latin typeface="Bookman Old Style"/>
                <a:cs typeface="Bookman Old Style"/>
              </a:rPr>
              <a:t>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45232" y="4525529"/>
            <a:ext cx="434329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CCCC"/>
                </a:solidFill>
                <a:latin typeface="Bookman Old Style"/>
                <a:cs typeface="Bookman Old Style"/>
              </a:rPr>
              <a:t>O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249159" y="3129206"/>
            <a:ext cx="2370841" cy="452194"/>
            <a:chOff x="4868159" y="3662606"/>
            <a:chExt cx="2370841" cy="452194"/>
          </a:xfrm>
        </p:grpSpPr>
        <p:sp>
          <p:nvSpPr>
            <p:cNvPr id="19" name="Rectangle 18"/>
            <p:cNvSpPr/>
            <p:nvPr/>
          </p:nvSpPr>
          <p:spPr>
            <a:xfrm>
              <a:off x="4868159" y="3662606"/>
              <a:ext cx="2370841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17339" y="3698533"/>
              <a:ext cx="2266442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  influenza vaccination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59465" y="3815006"/>
            <a:ext cx="2055735" cy="452194"/>
            <a:chOff x="4878465" y="4194547"/>
            <a:chExt cx="1178314" cy="452194"/>
          </a:xfrm>
        </p:grpSpPr>
        <p:sp>
          <p:nvSpPr>
            <p:cNvPr id="22" name="Rectangle 21"/>
            <p:cNvSpPr/>
            <p:nvPr/>
          </p:nvSpPr>
          <p:spPr>
            <a:xfrm>
              <a:off x="4878465" y="4194547"/>
              <a:ext cx="1178314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27391" y="4230474"/>
              <a:ext cx="1076102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 non-vaccination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266931" y="4500806"/>
            <a:ext cx="3572270" cy="452194"/>
            <a:chOff x="4734953" y="5257737"/>
            <a:chExt cx="3160171" cy="452194"/>
          </a:xfrm>
        </p:grpSpPr>
        <p:sp>
          <p:nvSpPr>
            <p:cNvPr id="25" name="Rectangle 24"/>
            <p:cNvSpPr/>
            <p:nvPr/>
          </p:nvSpPr>
          <p:spPr>
            <a:xfrm>
              <a:off x="4734953" y="5257737"/>
              <a:ext cx="3160171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757238" y="5284783"/>
              <a:ext cx="3137886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  reduction of cardiovascular events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33400" y="4419600"/>
            <a:ext cx="457200" cy="228600"/>
          </a:xfrm>
          <a:prstGeom prst="rect">
            <a:avLst/>
          </a:prstGeom>
          <a:noFill/>
          <a:ln w="57150" cap="flat" cmpd="sng" algn="ctr">
            <a:solidFill>
              <a:srgbClr val="4DC61F"/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758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3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7150" cmpd="thinThick">
            <a:solidFill>
              <a:srgbClr val="0032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964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077200" cy="762000"/>
          </a:xfrm>
          <a:noFill/>
          <a:ln/>
        </p:spPr>
        <p:txBody>
          <a:bodyPr/>
          <a:lstStyle/>
          <a:p>
            <a:r>
              <a:rPr lang="en-GB" sz="3200" b="1" u="sng" dirty="0">
                <a:solidFill>
                  <a:srgbClr val="004080"/>
                </a:solidFill>
                <a:latin typeface="Verdana" charset="0"/>
              </a:rPr>
              <a:t>What if too many questions arise?</a:t>
            </a:r>
            <a:endParaRPr lang="en-GB" b="1" dirty="0"/>
          </a:p>
        </p:txBody>
      </p:sp>
      <p:sp>
        <p:nvSpPr>
          <p:cNvPr id="5529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543800" cy="990600"/>
          </a:xfrm>
          <a:noFill/>
          <a:ln/>
        </p:spPr>
        <p:txBody>
          <a:bodyPr/>
          <a:lstStyle/>
          <a:p>
            <a:pPr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GB" sz="1800" dirty="0">
                <a:solidFill>
                  <a:srgbClr val="004080"/>
                </a:solidFill>
                <a:latin typeface="Verdana" charset="0"/>
              </a:rPr>
              <a:t>Patients may have several active problems:</a:t>
            </a:r>
          </a:p>
          <a:p>
            <a:pPr lvl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sz="1400" dirty="0">
                <a:solidFill>
                  <a:srgbClr val="004080"/>
                </a:solidFill>
                <a:latin typeface="Verdana" charset="0"/>
              </a:rPr>
              <a:t>your questions may be too numerous to even ask, let alone answer</a:t>
            </a:r>
            <a:r>
              <a:rPr lang="en-GB" sz="1600" dirty="0">
                <a:solidFill>
                  <a:srgbClr val="004080"/>
                </a:solidFill>
                <a:latin typeface="Verdana" charset="0"/>
              </a:rPr>
              <a:t>.</a:t>
            </a:r>
          </a:p>
        </p:txBody>
      </p:sp>
      <p:sp>
        <p:nvSpPr>
          <p:cNvPr id="552966" name="Rectangle 6"/>
          <p:cNvSpPr>
            <a:spLocks noChangeArrowheads="1"/>
          </p:cNvSpPr>
          <p:nvPr/>
        </p:nvSpPr>
        <p:spPr bwMode="auto">
          <a:xfrm>
            <a:off x="1371600" y="5791200"/>
            <a:ext cx="6400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99CC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10000"/>
              </a:lnSpc>
            </a:pP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Dawes, Martin</a:t>
            </a:r>
            <a:r>
              <a:rPr lang="en-US" sz="1000" i="1" dirty="0">
                <a:solidFill>
                  <a:srgbClr val="003366"/>
                </a:solidFill>
                <a:latin typeface="Verdana" charset="0"/>
              </a:rPr>
              <a:t>.  Centre for Evidence-Based Medicine, Learning EBM. </a:t>
            </a: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Hp. April 9, 2001.</a:t>
            </a:r>
          </a:p>
          <a:p>
            <a:pPr algn="ctr">
              <a:lnSpc>
                <a:spcPct val="110000"/>
              </a:lnSpc>
            </a:pPr>
            <a:r>
              <a:rPr lang="en-US" sz="1000" dirty="0" err="1">
                <a:solidFill>
                  <a:srgbClr val="003366"/>
                </a:solidFill>
                <a:latin typeface="Verdana" charset="0"/>
              </a:rPr>
              <a:t>Powerpoint</a:t>
            </a: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: Practice of Evidence-Based Medicine.  University of Oxford.</a:t>
            </a:r>
          </a:p>
          <a:p>
            <a:pPr algn="ctr">
              <a:lnSpc>
                <a:spcPct val="110000"/>
              </a:lnSpc>
            </a:pP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Available: http://</a:t>
            </a:r>
            <a:r>
              <a:rPr lang="en-US" sz="1000" dirty="0" err="1">
                <a:solidFill>
                  <a:srgbClr val="003366"/>
                </a:solidFill>
                <a:latin typeface="Verdana" charset="0"/>
              </a:rPr>
              <a:t>www.cebm.net</a:t>
            </a: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/</a:t>
            </a:r>
            <a:r>
              <a:rPr lang="en-US" sz="1000" dirty="0" err="1">
                <a:solidFill>
                  <a:srgbClr val="003366"/>
                </a:solidFill>
                <a:latin typeface="Verdana" charset="0"/>
              </a:rPr>
              <a:t>learning_ebm.asp</a:t>
            </a:r>
            <a:r>
              <a:rPr lang="en-US" sz="1000" dirty="0">
                <a:solidFill>
                  <a:srgbClr val="003366"/>
                </a:solidFill>
                <a:latin typeface="Verdana" charset="0"/>
              </a:rPr>
              <a:t>.  10 Apr. 2005.</a:t>
            </a:r>
            <a:r>
              <a:rPr lang="en-US" sz="1400" dirty="0">
                <a:solidFill>
                  <a:srgbClr val="003366"/>
                </a:solidFill>
                <a:latin typeface="Verdana" charset="0"/>
              </a:rPr>
              <a:t> </a:t>
            </a: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552967" name="Rectangle 7"/>
          <p:cNvSpPr>
            <a:spLocks noChangeArrowheads="1"/>
          </p:cNvSpPr>
          <p:nvPr/>
        </p:nvSpPr>
        <p:spPr bwMode="auto">
          <a:xfrm>
            <a:off x="685800" y="3048000"/>
            <a:ext cx="6629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sz="1800" dirty="0">
                <a:solidFill>
                  <a:srgbClr val="004080"/>
                </a:solidFill>
                <a:latin typeface="Verdana" charset="0"/>
              </a:rPr>
              <a:t>What is the most important issue for this patient now? </a:t>
            </a:r>
          </a:p>
        </p:txBody>
      </p:sp>
      <p:sp>
        <p:nvSpPr>
          <p:cNvPr id="552968" name="Rectangle 8"/>
          <p:cNvSpPr>
            <a:spLocks noChangeArrowheads="1"/>
          </p:cNvSpPr>
          <p:nvPr/>
        </p:nvSpPr>
        <p:spPr bwMode="auto">
          <a:xfrm>
            <a:off x="685800" y="3733800"/>
            <a:ext cx="647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sz="1800" dirty="0">
                <a:solidFill>
                  <a:srgbClr val="004080"/>
                </a:solidFill>
                <a:latin typeface="Verdana" charset="0"/>
              </a:rPr>
              <a:t>Which question, when answered, will help me most? 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96080" y="4419600"/>
            <a:ext cx="76962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sz="1800" dirty="0">
                <a:solidFill>
                  <a:srgbClr val="004080"/>
                </a:solidFill>
                <a:latin typeface="Verdana" charset="0"/>
              </a:rPr>
              <a:t>Select from the many questions</a:t>
            </a:r>
          </a:p>
          <a:p>
            <a:pPr marL="342900" lvl="0" indent="-342900" eaLnBrk="1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sz="1700" dirty="0">
                <a:solidFill>
                  <a:srgbClr val="004080"/>
                </a:solidFill>
                <a:latin typeface="Verdana" charset="0"/>
              </a:rPr>
              <a:t>	</a:t>
            </a:r>
            <a:r>
              <a:rPr lang="en-GB" sz="1700" i="1" dirty="0">
                <a:solidFill>
                  <a:srgbClr val="004080"/>
                </a:solidFill>
                <a:latin typeface="Verdana" charset="0"/>
              </a:rPr>
              <a:t>the few questions that are  most important to answer right away.</a:t>
            </a:r>
            <a:r>
              <a:rPr lang="en-GB" sz="1800" i="1" dirty="0">
                <a:solidFill>
                  <a:srgbClr val="004080"/>
                </a:solidFill>
                <a:latin typeface="Verdan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633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2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2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5" grpId="0" build="p"/>
      <p:bldP spid="552967" grpId="0"/>
      <p:bldP spid="55296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596900" y="457200"/>
            <a:ext cx="7950200" cy="863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When searching library applications, use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04539" y="2590800"/>
            <a:ext cx="5934922" cy="1524000"/>
            <a:chOff x="1196551" y="3174471"/>
            <a:chExt cx="5934922" cy="1524000"/>
          </a:xfrm>
        </p:grpSpPr>
        <p:pic>
          <p:nvPicPr>
            <p:cNvPr id="12" name="Picture 11" descr="Chrome_logo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1" r="74"/>
            <a:stretch/>
          </p:blipFill>
          <p:spPr>
            <a:xfrm>
              <a:off x="4103793" y="3432175"/>
              <a:ext cx="3027680" cy="1098550"/>
            </a:xfrm>
            <a:prstGeom prst="rect">
              <a:avLst/>
            </a:prstGeom>
          </p:spPr>
        </p:pic>
        <p:pic>
          <p:nvPicPr>
            <p:cNvPr id="13" name="Picture 12" descr="Google_Chrome_icon_(2011).sv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51" y="3174471"/>
              <a:ext cx="1524000" cy="1524000"/>
            </a:xfrm>
            <a:prstGeom prst="rect">
              <a:avLst/>
            </a:prstGeom>
            <a:solidFill>
              <a:schemeClr val="bg1"/>
            </a:solidFill>
            <a:ln w="76200" cmpd="sng">
              <a:solidFill>
                <a:schemeClr val="bg1"/>
              </a:solidFill>
            </a:ln>
          </p:spPr>
        </p:pic>
      </p:grpSp>
      <p:sp>
        <p:nvSpPr>
          <p:cNvPr id="14" name="Rectangle 13"/>
          <p:cNvSpPr/>
          <p:nvPr/>
        </p:nvSpPr>
        <p:spPr bwMode="auto">
          <a:xfrm>
            <a:off x="793750" y="5181600"/>
            <a:ext cx="7556500" cy="863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It is TTUHSC IT’s supported browser!</a:t>
            </a:r>
          </a:p>
        </p:txBody>
      </p:sp>
    </p:spTree>
    <p:extLst>
      <p:ext uri="{BB962C8B-B14F-4D97-AF65-F5344CB8AC3E}">
        <p14:creationId xmlns:p14="http://schemas.microsoft.com/office/powerpoint/2010/main" val="194306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9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7150" cmpd="thinThick">
            <a:solidFill>
              <a:srgbClr val="0032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4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990600"/>
          </a:xfrm>
          <a:noFill/>
          <a:ln/>
        </p:spPr>
        <p:txBody>
          <a:bodyPr/>
          <a:lstStyle/>
          <a:p>
            <a:r>
              <a:rPr lang="en-GB" sz="3600" b="1" u="sng" dirty="0">
                <a:solidFill>
                  <a:srgbClr val="004080"/>
                </a:solidFill>
                <a:latin typeface="Verdana" charset="0"/>
              </a:rPr>
              <a:t>What is the study category?</a:t>
            </a:r>
            <a:endParaRPr lang="en-GB" sz="3600" b="1" dirty="0"/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828800" y="3200400"/>
            <a:ext cx="2133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GB" sz="2400" dirty="0">
                <a:solidFill>
                  <a:srgbClr val="004080"/>
                </a:solidFill>
                <a:latin typeface="Verdana" charset="0"/>
              </a:rPr>
              <a:t>diagnosis</a:t>
            </a:r>
          </a:p>
          <a:p>
            <a:pPr marL="0" inden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GB" sz="2400" dirty="0">
                <a:solidFill>
                  <a:srgbClr val="004080"/>
                </a:solidFill>
                <a:latin typeface="Verdana" charset="0"/>
              </a:rPr>
              <a:t>therapy</a:t>
            </a:r>
          </a:p>
          <a:p>
            <a:pPr marL="0" inden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GB" sz="2400" dirty="0" err="1">
                <a:solidFill>
                  <a:srgbClr val="004080"/>
                </a:solidFill>
                <a:latin typeface="Verdana" charset="0"/>
              </a:rPr>
              <a:t>etiology</a:t>
            </a:r>
            <a:endParaRPr lang="en-GB" sz="2400" dirty="0">
              <a:solidFill>
                <a:srgbClr val="004080"/>
              </a:solidFill>
              <a:latin typeface="Verdana" charset="0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GB" sz="2400" dirty="0">
                <a:solidFill>
                  <a:srgbClr val="004080"/>
                </a:solidFill>
                <a:latin typeface="Verdana" charset="0"/>
              </a:rPr>
              <a:t>prognosis</a:t>
            </a: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533400" y="22860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2400" dirty="0">
                <a:solidFill>
                  <a:srgbClr val="004080"/>
                </a:solidFill>
                <a:latin typeface="Verdana" charset="0"/>
              </a:rPr>
              <a:t>Determine if your PICO question is about:</a:t>
            </a:r>
          </a:p>
        </p:txBody>
      </p:sp>
    </p:spTree>
    <p:extLst>
      <p:ext uri="{BB962C8B-B14F-4D97-AF65-F5344CB8AC3E}">
        <p14:creationId xmlns:p14="http://schemas.microsoft.com/office/powerpoint/2010/main" val="22165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3" name="Text Box 7"/>
          <p:cNvSpPr txBox="1">
            <a:spLocks noChangeArrowheads="1"/>
          </p:cNvSpPr>
          <p:nvPr/>
        </p:nvSpPr>
        <p:spPr bwMode="auto">
          <a:xfrm>
            <a:off x="3200400" y="369888"/>
            <a:ext cx="5638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i="1" u="sng">
                <a:solidFill>
                  <a:srgbClr val="004080"/>
                </a:solidFill>
                <a:latin typeface="Verdana" charset="0"/>
              </a:rPr>
              <a:t>Suggested Best Method of Investigation</a:t>
            </a:r>
            <a:endParaRPr lang="en-US" sz="2100">
              <a:solidFill>
                <a:srgbClr val="004080"/>
              </a:solidFill>
            </a:endParaRPr>
          </a:p>
        </p:txBody>
      </p:sp>
      <p:sp>
        <p:nvSpPr>
          <p:cNvPr id="25651" name="Text Box 10"/>
          <p:cNvSpPr txBox="1">
            <a:spLocks noChangeArrowheads="1"/>
          </p:cNvSpPr>
          <p:nvPr/>
        </p:nvSpPr>
        <p:spPr bwMode="auto">
          <a:xfrm>
            <a:off x="381000" y="369888"/>
            <a:ext cx="2362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i="1" u="sng">
                <a:solidFill>
                  <a:srgbClr val="004080"/>
                </a:solidFill>
                <a:latin typeface="Verdana" charset="0"/>
              </a:rPr>
              <a:t>Study Category</a:t>
            </a:r>
            <a:endParaRPr lang="en-US" sz="2100">
              <a:solidFill>
                <a:srgbClr val="000000"/>
              </a:solidFill>
            </a:endParaRP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3198813" y="1066800"/>
            <a:ext cx="5640387" cy="533400"/>
            <a:chOff x="3198813" y="1066800"/>
            <a:chExt cx="5640387" cy="533400"/>
          </a:xfrm>
        </p:grpSpPr>
        <p:sp>
          <p:nvSpPr>
            <p:cNvPr id="26676" name="Rectangle 13"/>
            <p:cNvSpPr>
              <a:spLocks noChangeArrowheads="1"/>
            </p:cNvSpPr>
            <p:nvPr/>
          </p:nvSpPr>
          <p:spPr bwMode="auto">
            <a:xfrm>
              <a:off x="3198813" y="1066800"/>
              <a:ext cx="5640387" cy="533400"/>
            </a:xfrm>
            <a:prstGeom prst="rect">
              <a:avLst/>
            </a:prstGeom>
            <a:noFill/>
            <a:ln w="28575">
              <a:solidFill>
                <a:srgbClr val="0033A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00">
                <a:solidFill>
                  <a:prstClr val="black"/>
                </a:solidFill>
                <a:latin typeface="Verdana" charset="0"/>
                <a:ea typeface="+mn-ea"/>
                <a:cs typeface="+mn-cs"/>
              </a:endParaRPr>
            </a:p>
          </p:txBody>
        </p:sp>
        <p:sp>
          <p:nvSpPr>
            <p:cNvPr id="75828" name="Text Box 14"/>
            <p:cNvSpPr txBox="1">
              <a:spLocks noChangeArrowheads="1"/>
            </p:cNvSpPr>
            <p:nvPr/>
          </p:nvSpPr>
          <p:spPr bwMode="auto">
            <a:xfrm>
              <a:off x="3495675" y="1143000"/>
              <a:ext cx="504666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80FF"/>
                  </a:solidFill>
                  <a:latin typeface="Verdana" charset="0"/>
                </a:rPr>
                <a:t>RCT&gt;cohort&gt;case control&gt;case series</a:t>
              </a:r>
              <a:endParaRPr lang="en-US" sz="2000">
                <a:solidFill>
                  <a:srgbClr val="0080FF"/>
                </a:solidFill>
              </a:endParaRPr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04800" y="1077913"/>
            <a:ext cx="2522538" cy="517525"/>
            <a:chOff x="304800" y="1077913"/>
            <a:chExt cx="2522538" cy="517525"/>
          </a:xfrm>
        </p:grpSpPr>
        <p:sp>
          <p:nvSpPr>
            <p:cNvPr id="75825" name="Text Box 16"/>
            <p:cNvSpPr txBox="1">
              <a:spLocks noChangeArrowheads="1"/>
            </p:cNvSpPr>
            <p:nvPr/>
          </p:nvSpPr>
          <p:spPr bwMode="auto">
            <a:xfrm>
              <a:off x="304800" y="1077913"/>
              <a:ext cx="2522538" cy="517525"/>
            </a:xfrm>
            <a:prstGeom prst="rect">
              <a:avLst/>
            </a:prstGeom>
            <a:noFill/>
            <a:ln w="28575">
              <a:solidFill>
                <a:srgbClr val="66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60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26675" name="Rectangle 17"/>
            <p:cNvSpPr>
              <a:spLocks noChangeArrowheads="1"/>
            </p:cNvSpPr>
            <p:nvPr/>
          </p:nvSpPr>
          <p:spPr bwMode="auto">
            <a:xfrm>
              <a:off x="973138" y="1143000"/>
              <a:ext cx="118586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>
                  <a:solidFill>
                    <a:srgbClr val="6666CC"/>
                  </a:solidFill>
                  <a:latin typeface="Verdana" charset="0"/>
                  <a:ea typeface="+mn-ea"/>
                  <a:cs typeface="+mn-cs"/>
                </a:rPr>
                <a:t>Therapy</a:t>
              </a:r>
              <a:endParaRPr lang="en-US" sz="2600">
                <a:solidFill>
                  <a:srgbClr val="6666CC"/>
                </a:solidFill>
                <a:latin typeface="Verdana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304800" y="1752600"/>
            <a:ext cx="8534400" cy="533400"/>
            <a:chOff x="304800" y="1752600"/>
            <a:chExt cx="8534400" cy="533400"/>
          </a:xfrm>
        </p:grpSpPr>
        <p:grpSp>
          <p:nvGrpSpPr>
            <p:cNvPr id="75819" name="Group 63"/>
            <p:cNvGrpSpPr>
              <a:grpSpLocks/>
            </p:cNvGrpSpPr>
            <p:nvPr/>
          </p:nvGrpSpPr>
          <p:grpSpPr bwMode="auto">
            <a:xfrm>
              <a:off x="3198813" y="1752600"/>
              <a:ext cx="5640387" cy="533400"/>
              <a:chOff x="3198813" y="1752600"/>
              <a:chExt cx="5640387" cy="533400"/>
            </a:xfrm>
          </p:grpSpPr>
          <p:sp>
            <p:nvSpPr>
              <p:cNvPr id="26672" name="Rectangle 20"/>
              <p:cNvSpPr>
                <a:spLocks noChangeArrowheads="1"/>
              </p:cNvSpPr>
              <p:nvPr/>
            </p:nvSpPr>
            <p:spPr bwMode="auto">
              <a:xfrm>
                <a:off x="3198813" y="1752600"/>
                <a:ext cx="5640387" cy="5334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00">
                  <a:solidFill>
                    <a:prstClr val="black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  <p:sp>
            <p:nvSpPr>
              <p:cNvPr id="75824" name="Text Box 21"/>
              <p:cNvSpPr txBox="1">
                <a:spLocks noChangeArrowheads="1"/>
              </p:cNvSpPr>
              <p:nvPr/>
            </p:nvSpPr>
            <p:spPr bwMode="auto">
              <a:xfrm>
                <a:off x="3347244" y="1831975"/>
                <a:ext cx="5345071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80FF"/>
                    </a:solidFill>
                    <a:latin typeface="Verdana" charset="0"/>
                  </a:rPr>
                  <a:t>prospective, blind comparison to a gold standard</a:t>
                </a:r>
                <a:endParaRPr lang="en-US" sz="1400">
                  <a:solidFill>
                    <a:srgbClr val="0080FF"/>
                  </a:solidFill>
                  <a:latin typeface="Verdana" charset="0"/>
                </a:endParaRPr>
              </a:p>
            </p:txBody>
          </p:sp>
        </p:grpSp>
        <p:grpSp>
          <p:nvGrpSpPr>
            <p:cNvPr id="75820" name="Group 54"/>
            <p:cNvGrpSpPr>
              <a:grpSpLocks/>
            </p:cNvGrpSpPr>
            <p:nvPr/>
          </p:nvGrpSpPr>
          <p:grpSpPr bwMode="auto">
            <a:xfrm>
              <a:off x="304800" y="1752600"/>
              <a:ext cx="2522538" cy="517525"/>
              <a:chOff x="304800" y="1752600"/>
              <a:chExt cx="2522538" cy="517525"/>
            </a:xfrm>
          </p:grpSpPr>
          <p:sp>
            <p:nvSpPr>
              <p:cNvPr id="75821" name="Text Box 23"/>
              <p:cNvSpPr txBox="1">
                <a:spLocks noChangeArrowheads="1"/>
              </p:cNvSpPr>
              <p:nvPr/>
            </p:nvSpPr>
            <p:spPr bwMode="auto">
              <a:xfrm>
                <a:off x="304800" y="1752600"/>
                <a:ext cx="2522538" cy="517525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endParaRPr lang="en-US" sz="260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26671" name="Rectangle 24"/>
              <p:cNvSpPr>
                <a:spLocks noChangeArrowheads="1"/>
              </p:cNvSpPr>
              <p:nvPr/>
            </p:nvSpPr>
            <p:spPr bwMode="auto">
              <a:xfrm>
                <a:off x="823913" y="1828800"/>
                <a:ext cx="1484312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Diagnosis</a:t>
                </a:r>
                <a:endParaRPr lang="en-US" sz="1800">
                  <a:solidFill>
                    <a:srgbClr val="6666CC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76"/>
          <p:cNvGrpSpPr>
            <a:grpSpLocks/>
          </p:cNvGrpSpPr>
          <p:nvPr/>
        </p:nvGrpSpPr>
        <p:grpSpPr bwMode="auto">
          <a:xfrm>
            <a:off x="304800" y="2514600"/>
            <a:ext cx="8534400" cy="533400"/>
            <a:chOff x="304800" y="2514600"/>
            <a:chExt cx="8534400" cy="533400"/>
          </a:xfrm>
        </p:grpSpPr>
        <p:grpSp>
          <p:nvGrpSpPr>
            <p:cNvPr id="75813" name="Group 64"/>
            <p:cNvGrpSpPr>
              <a:grpSpLocks/>
            </p:cNvGrpSpPr>
            <p:nvPr/>
          </p:nvGrpSpPr>
          <p:grpSpPr bwMode="auto">
            <a:xfrm>
              <a:off x="3198813" y="2514600"/>
              <a:ext cx="5640387" cy="533400"/>
              <a:chOff x="3198813" y="2514600"/>
              <a:chExt cx="5640387" cy="533400"/>
            </a:xfrm>
          </p:grpSpPr>
          <p:sp>
            <p:nvSpPr>
              <p:cNvPr id="26666" name="Rectangle 27"/>
              <p:cNvSpPr>
                <a:spLocks noChangeArrowheads="1"/>
              </p:cNvSpPr>
              <p:nvPr/>
            </p:nvSpPr>
            <p:spPr bwMode="auto">
              <a:xfrm>
                <a:off x="3198813" y="2514600"/>
                <a:ext cx="5640387" cy="5334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00">
                  <a:solidFill>
                    <a:prstClr val="black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  <p:sp>
            <p:nvSpPr>
              <p:cNvPr id="75818" name="Text Box 28"/>
              <p:cNvSpPr txBox="1">
                <a:spLocks noChangeArrowheads="1"/>
              </p:cNvSpPr>
              <p:nvPr/>
            </p:nvSpPr>
            <p:spPr bwMode="auto">
              <a:xfrm>
                <a:off x="3718322" y="2592388"/>
                <a:ext cx="460136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>
                    <a:solidFill>
                      <a:srgbClr val="0080FF"/>
                    </a:solidFill>
                    <a:latin typeface="Verdana" charset="0"/>
                  </a:rPr>
                  <a:t>RCT&gt;cohort&gt;case control&gt;case series</a:t>
                </a:r>
                <a:endParaRPr lang="en-US" sz="1800">
                  <a:solidFill>
                    <a:srgbClr val="0080FF"/>
                  </a:solidFill>
                </a:endParaRPr>
              </a:p>
            </p:txBody>
          </p:sp>
        </p:grpSp>
        <p:grpSp>
          <p:nvGrpSpPr>
            <p:cNvPr id="75814" name="Group 56"/>
            <p:cNvGrpSpPr>
              <a:grpSpLocks/>
            </p:cNvGrpSpPr>
            <p:nvPr/>
          </p:nvGrpSpPr>
          <p:grpSpPr bwMode="auto">
            <a:xfrm>
              <a:off x="304800" y="2514600"/>
              <a:ext cx="2522538" cy="517525"/>
              <a:chOff x="304800" y="2514600"/>
              <a:chExt cx="2522538" cy="517525"/>
            </a:xfrm>
          </p:grpSpPr>
          <p:sp>
            <p:nvSpPr>
              <p:cNvPr id="75815" name="Text Box 30"/>
              <p:cNvSpPr txBox="1">
                <a:spLocks noChangeArrowheads="1"/>
              </p:cNvSpPr>
              <p:nvPr/>
            </p:nvSpPr>
            <p:spPr bwMode="auto">
              <a:xfrm>
                <a:off x="304800" y="2514600"/>
                <a:ext cx="2522538" cy="517525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endParaRPr lang="en-US" sz="260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26665" name="Rectangle 31"/>
              <p:cNvSpPr>
                <a:spLocks noChangeArrowheads="1"/>
              </p:cNvSpPr>
              <p:nvPr/>
            </p:nvSpPr>
            <p:spPr bwMode="auto">
              <a:xfrm>
                <a:off x="527050" y="2590800"/>
                <a:ext cx="2078038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Etiology/Harm</a:t>
                </a:r>
                <a:endParaRPr lang="en-US" sz="2500">
                  <a:solidFill>
                    <a:srgbClr val="6666CC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304800" y="3276600"/>
            <a:ext cx="8534400" cy="533400"/>
            <a:chOff x="304800" y="3276600"/>
            <a:chExt cx="8534400" cy="533400"/>
          </a:xfrm>
        </p:grpSpPr>
        <p:grpSp>
          <p:nvGrpSpPr>
            <p:cNvPr id="75807" name="Group 66"/>
            <p:cNvGrpSpPr>
              <a:grpSpLocks/>
            </p:cNvGrpSpPr>
            <p:nvPr/>
          </p:nvGrpSpPr>
          <p:grpSpPr bwMode="auto">
            <a:xfrm>
              <a:off x="3198813" y="3276600"/>
              <a:ext cx="5640387" cy="533400"/>
              <a:chOff x="3198813" y="3276600"/>
              <a:chExt cx="5640387" cy="533400"/>
            </a:xfrm>
          </p:grpSpPr>
          <p:sp>
            <p:nvSpPr>
              <p:cNvPr id="26660" name="Rectangle 34"/>
              <p:cNvSpPr>
                <a:spLocks noChangeArrowheads="1"/>
              </p:cNvSpPr>
              <p:nvPr/>
            </p:nvSpPr>
            <p:spPr bwMode="auto">
              <a:xfrm>
                <a:off x="3198813" y="3276600"/>
                <a:ext cx="5640387" cy="5334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00">
                  <a:solidFill>
                    <a:prstClr val="black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  <p:sp>
            <p:nvSpPr>
              <p:cNvPr id="75812" name="Text Box 35"/>
              <p:cNvSpPr txBox="1">
                <a:spLocks noChangeArrowheads="1"/>
              </p:cNvSpPr>
              <p:nvPr/>
            </p:nvSpPr>
            <p:spPr bwMode="auto">
              <a:xfrm>
                <a:off x="3810000" y="3384550"/>
                <a:ext cx="4419600" cy="346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</a:pPr>
                <a:r>
                  <a:rPr lang="en-US" sz="1800">
                    <a:solidFill>
                      <a:srgbClr val="0080FF"/>
                    </a:solidFill>
                    <a:latin typeface="Verdana" charset="0"/>
                  </a:rPr>
                  <a:t>cohort&gt;case control&gt;case series</a:t>
                </a:r>
              </a:p>
            </p:txBody>
          </p:sp>
        </p:grpSp>
        <p:grpSp>
          <p:nvGrpSpPr>
            <p:cNvPr id="75808" name="Group 57"/>
            <p:cNvGrpSpPr>
              <a:grpSpLocks/>
            </p:cNvGrpSpPr>
            <p:nvPr/>
          </p:nvGrpSpPr>
          <p:grpSpPr bwMode="auto">
            <a:xfrm>
              <a:off x="304800" y="3276600"/>
              <a:ext cx="2522538" cy="517525"/>
              <a:chOff x="304800" y="3276600"/>
              <a:chExt cx="2522538" cy="517525"/>
            </a:xfrm>
          </p:grpSpPr>
          <p:sp>
            <p:nvSpPr>
              <p:cNvPr id="75809" name="Text Box 37"/>
              <p:cNvSpPr txBox="1">
                <a:spLocks noChangeArrowheads="1"/>
              </p:cNvSpPr>
              <p:nvPr/>
            </p:nvSpPr>
            <p:spPr bwMode="auto">
              <a:xfrm>
                <a:off x="304800" y="3276600"/>
                <a:ext cx="2522538" cy="517525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endParaRPr lang="en-US" sz="260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26659" name="Rectangle 38"/>
              <p:cNvSpPr>
                <a:spLocks noChangeArrowheads="1"/>
              </p:cNvSpPr>
              <p:nvPr/>
            </p:nvSpPr>
            <p:spPr bwMode="auto">
              <a:xfrm>
                <a:off x="823913" y="3352800"/>
                <a:ext cx="1484312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Prognosis</a:t>
                </a:r>
                <a:endParaRPr lang="en-US" sz="1800">
                  <a:solidFill>
                    <a:srgbClr val="6666CC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73"/>
          <p:cNvGrpSpPr>
            <a:grpSpLocks/>
          </p:cNvGrpSpPr>
          <p:nvPr/>
        </p:nvGrpSpPr>
        <p:grpSpPr bwMode="auto">
          <a:xfrm>
            <a:off x="304800" y="4038600"/>
            <a:ext cx="8534400" cy="533400"/>
            <a:chOff x="304800" y="4038600"/>
            <a:chExt cx="8534400" cy="533400"/>
          </a:xfrm>
        </p:grpSpPr>
        <p:grpSp>
          <p:nvGrpSpPr>
            <p:cNvPr id="75801" name="Group 67"/>
            <p:cNvGrpSpPr>
              <a:grpSpLocks/>
            </p:cNvGrpSpPr>
            <p:nvPr/>
          </p:nvGrpSpPr>
          <p:grpSpPr bwMode="auto">
            <a:xfrm>
              <a:off x="3198813" y="4038600"/>
              <a:ext cx="5640387" cy="533400"/>
              <a:chOff x="3198813" y="4038600"/>
              <a:chExt cx="5640387" cy="533400"/>
            </a:xfrm>
          </p:grpSpPr>
          <p:sp>
            <p:nvSpPr>
              <p:cNvPr id="26654" name="Rectangle 41"/>
              <p:cNvSpPr>
                <a:spLocks noChangeArrowheads="1"/>
              </p:cNvSpPr>
              <p:nvPr/>
            </p:nvSpPr>
            <p:spPr bwMode="auto">
              <a:xfrm>
                <a:off x="3198813" y="4038600"/>
                <a:ext cx="5640387" cy="5334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00">
                  <a:solidFill>
                    <a:prstClr val="black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  <p:sp>
            <p:nvSpPr>
              <p:cNvPr id="75806" name="Text Box 42"/>
              <p:cNvSpPr txBox="1">
                <a:spLocks noChangeArrowheads="1"/>
              </p:cNvSpPr>
              <p:nvPr/>
            </p:nvSpPr>
            <p:spPr bwMode="auto">
              <a:xfrm>
                <a:off x="3718322" y="4116388"/>
                <a:ext cx="4601368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>
                    <a:solidFill>
                      <a:srgbClr val="0080FF"/>
                    </a:solidFill>
                    <a:latin typeface="Verdana" charset="0"/>
                  </a:rPr>
                  <a:t>RCT&gt;cohort&gt;case control&gt;case series</a:t>
                </a:r>
              </a:p>
            </p:txBody>
          </p:sp>
        </p:grpSp>
        <p:grpSp>
          <p:nvGrpSpPr>
            <p:cNvPr id="75802" name="Group 58"/>
            <p:cNvGrpSpPr>
              <a:grpSpLocks/>
            </p:cNvGrpSpPr>
            <p:nvPr/>
          </p:nvGrpSpPr>
          <p:grpSpPr bwMode="auto">
            <a:xfrm>
              <a:off x="304800" y="4051300"/>
              <a:ext cx="2522538" cy="517525"/>
              <a:chOff x="304800" y="4051300"/>
              <a:chExt cx="2522538" cy="517525"/>
            </a:xfrm>
          </p:grpSpPr>
          <p:sp>
            <p:nvSpPr>
              <p:cNvPr id="75803" name="Text Box 44"/>
              <p:cNvSpPr txBox="1">
                <a:spLocks noChangeArrowheads="1"/>
              </p:cNvSpPr>
              <p:nvPr/>
            </p:nvSpPr>
            <p:spPr bwMode="auto">
              <a:xfrm>
                <a:off x="304800" y="4051300"/>
                <a:ext cx="2522538" cy="517525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endParaRPr lang="en-US" sz="2600">
                  <a:solidFill>
                    <a:srgbClr val="FFFFFF"/>
                  </a:solidFill>
                  <a:latin typeface="Verdana" charset="0"/>
                </a:endParaRPr>
              </a:p>
            </p:txBody>
          </p:sp>
          <p:sp>
            <p:nvSpPr>
              <p:cNvPr id="26653" name="Rectangle 45"/>
              <p:cNvSpPr>
                <a:spLocks noChangeArrowheads="1"/>
              </p:cNvSpPr>
              <p:nvPr/>
            </p:nvSpPr>
            <p:spPr bwMode="auto">
              <a:xfrm>
                <a:off x="749300" y="4114800"/>
                <a:ext cx="1633538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Prevention</a:t>
                </a:r>
                <a:endParaRPr lang="en-US" sz="1800">
                  <a:solidFill>
                    <a:srgbClr val="6666CC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304800" y="4800600"/>
            <a:ext cx="8534400" cy="533400"/>
            <a:chOff x="304800" y="4800600"/>
            <a:chExt cx="8534400" cy="533400"/>
          </a:xfrm>
        </p:grpSpPr>
        <p:grpSp>
          <p:nvGrpSpPr>
            <p:cNvPr id="75795" name="Group 68"/>
            <p:cNvGrpSpPr>
              <a:grpSpLocks/>
            </p:cNvGrpSpPr>
            <p:nvPr/>
          </p:nvGrpSpPr>
          <p:grpSpPr bwMode="auto">
            <a:xfrm>
              <a:off x="3198813" y="4800600"/>
              <a:ext cx="5640387" cy="533400"/>
              <a:chOff x="3198813" y="4800600"/>
              <a:chExt cx="5640387" cy="533400"/>
            </a:xfrm>
          </p:grpSpPr>
          <p:sp>
            <p:nvSpPr>
              <p:cNvPr id="26648" name="Rectangle 48"/>
              <p:cNvSpPr>
                <a:spLocks noChangeArrowheads="1"/>
              </p:cNvSpPr>
              <p:nvPr/>
            </p:nvSpPr>
            <p:spPr bwMode="auto">
              <a:xfrm>
                <a:off x="3198813" y="4800600"/>
                <a:ext cx="5640387" cy="5334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00">
                  <a:solidFill>
                    <a:prstClr val="black"/>
                  </a:solidFill>
                  <a:latin typeface="Verdana" charset="0"/>
                  <a:ea typeface="+mn-ea"/>
                  <a:cs typeface="+mn-cs"/>
                </a:endParaRPr>
              </a:p>
            </p:txBody>
          </p:sp>
          <p:sp>
            <p:nvSpPr>
              <p:cNvPr id="75800" name="Text Box 49"/>
              <p:cNvSpPr txBox="1">
                <a:spLocks noChangeArrowheads="1"/>
              </p:cNvSpPr>
              <p:nvPr/>
            </p:nvSpPr>
            <p:spPr bwMode="auto">
              <a:xfrm>
                <a:off x="3421460" y="4878388"/>
                <a:ext cx="5195093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80FF"/>
                    </a:solidFill>
                    <a:latin typeface="Verdana" charset="0"/>
                  </a:rPr>
                  <a:t>prospective, blind comparison to a gold standard</a:t>
                </a:r>
                <a:endParaRPr lang="en-US" sz="1800">
                  <a:solidFill>
                    <a:srgbClr val="0080FF"/>
                  </a:solidFill>
                </a:endParaRPr>
              </a:p>
            </p:txBody>
          </p:sp>
        </p:grpSp>
        <p:grpSp>
          <p:nvGrpSpPr>
            <p:cNvPr id="75796" name="Group 59"/>
            <p:cNvGrpSpPr>
              <a:grpSpLocks/>
            </p:cNvGrpSpPr>
            <p:nvPr/>
          </p:nvGrpSpPr>
          <p:grpSpPr bwMode="auto">
            <a:xfrm>
              <a:off x="304800" y="4800600"/>
              <a:ext cx="2522538" cy="522287"/>
              <a:chOff x="304800" y="4800600"/>
              <a:chExt cx="2522538" cy="522287"/>
            </a:xfrm>
          </p:grpSpPr>
          <p:sp>
            <p:nvSpPr>
              <p:cNvPr id="75797" name="Text Box 51"/>
              <p:cNvSpPr txBox="1">
                <a:spLocks noChangeArrowheads="1"/>
              </p:cNvSpPr>
              <p:nvPr/>
            </p:nvSpPr>
            <p:spPr bwMode="auto">
              <a:xfrm>
                <a:off x="304800" y="4800600"/>
                <a:ext cx="2522538" cy="522287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110000"/>
                  </a:lnSpc>
                </a:pPr>
                <a:endParaRPr lang="en-US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26647" name="Rectangle 52"/>
              <p:cNvSpPr>
                <a:spLocks noChangeArrowheads="1"/>
              </p:cNvSpPr>
              <p:nvPr/>
            </p:nvSpPr>
            <p:spPr bwMode="auto">
              <a:xfrm>
                <a:off x="601663" y="4876800"/>
                <a:ext cx="1928812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Clinical Exam</a:t>
                </a:r>
                <a:endParaRPr lang="en-US" sz="1800">
                  <a:solidFill>
                    <a:srgbClr val="6666CC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75"/>
          <p:cNvGrpSpPr>
            <a:grpSpLocks/>
          </p:cNvGrpSpPr>
          <p:nvPr/>
        </p:nvGrpSpPr>
        <p:grpSpPr bwMode="auto">
          <a:xfrm>
            <a:off x="304800" y="5486400"/>
            <a:ext cx="8534400" cy="457200"/>
            <a:chOff x="304800" y="5486400"/>
            <a:chExt cx="8534400" cy="457200"/>
          </a:xfrm>
        </p:grpSpPr>
        <p:grpSp>
          <p:nvGrpSpPr>
            <p:cNvPr id="75789" name="Group 69"/>
            <p:cNvGrpSpPr>
              <a:grpSpLocks/>
            </p:cNvGrpSpPr>
            <p:nvPr/>
          </p:nvGrpSpPr>
          <p:grpSpPr bwMode="auto">
            <a:xfrm>
              <a:off x="3198813" y="5486400"/>
              <a:ext cx="5640387" cy="457200"/>
              <a:chOff x="3198813" y="5486400"/>
              <a:chExt cx="5640387" cy="457200"/>
            </a:xfrm>
          </p:grpSpPr>
          <p:sp>
            <p:nvSpPr>
              <p:cNvPr id="26642" name="Rectangle 58"/>
              <p:cNvSpPr>
                <a:spLocks noChangeArrowheads="1"/>
              </p:cNvSpPr>
              <p:nvPr/>
            </p:nvSpPr>
            <p:spPr bwMode="auto">
              <a:xfrm>
                <a:off x="3198813" y="5486400"/>
                <a:ext cx="5640387" cy="457200"/>
              </a:xfrm>
              <a:prstGeom prst="rect">
                <a:avLst/>
              </a:prstGeom>
              <a:noFill/>
              <a:ln w="28575">
                <a:solidFill>
                  <a:srgbClr val="0033A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43" name="Rectangle 59"/>
              <p:cNvSpPr>
                <a:spLocks noChangeArrowheads="1"/>
              </p:cNvSpPr>
              <p:nvPr/>
            </p:nvSpPr>
            <p:spPr bwMode="auto">
              <a:xfrm>
                <a:off x="4905375" y="5551488"/>
                <a:ext cx="2227263" cy="327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>
                    <a:solidFill>
                      <a:srgbClr val="0080FF"/>
                    </a:solidFill>
                    <a:latin typeface="Verdana" charset="0"/>
                    <a:ea typeface="+mn-ea"/>
                    <a:cs typeface="+mn-cs"/>
                  </a:rPr>
                  <a:t>Economic Analysis</a:t>
                </a:r>
              </a:p>
            </p:txBody>
          </p:sp>
        </p:grpSp>
        <p:grpSp>
          <p:nvGrpSpPr>
            <p:cNvPr id="75790" name="Group 60"/>
            <p:cNvGrpSpPr>
              <a:grpSpLocks/>
            </p:cNvGrpSpPr>
            <p:nvPr/>
          </p:nvGrpSpPr>
          <p:grpSpPr bwMode="auto">
            <a:xfrm>
              <a:off x="304800" y="5486400"/>
              <a:ext cx="2514600" cy="457200"/>
              <a:chOff x="304800" y="5486400"/>
              <a:chExt cx="2514600" cy="457200"/>
            </a:xfrm>
          </p:grpSpPr>
          <p:sp>
            <p:nvSpPr>
              <p:cNvPr id="26640" name="Rectangle 56"/>
              <p:cNvSpPr>
                <a:spLocks noChangeArrowheads="1"/>
              </p:cNvSpPr>
              <p:nvPr/>
            </p:nvSpPr>
            <p:spPr bwMode="auto">
              <a:xfrm>
                <a:off x="1143000" y="5562600"/>
                <a:ext cx="741363" cy="247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200">
                    <a:solidFill>
                      <a:srgbClr val="6666CC"/>
                    </a:solidFill>
                    <a:latin typeface="Verdana" charset="0"/>
                    <a:ea typeface="+mn-ea"/>
                    <a:cs typeface="+mn-cs"/>
                  </a:rPr>
                  <a:t>Cost</a:t>
                </a:r>
                <a:endParaRPr lang="en-US" sz="1800">
                  <a:solidFill>
                    <a:srgbClr val="6666CC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41" name="Rectangle 64"/>
              <p:cNvSpPr>
                <a:spLocks noChangeArrowheads="1"/>
              </p:cNvSpPr>
              <p:nvPr/>
            </p:nvSpPr>
            <p:spPr bwMode="auto">
              <a:xfrm>
                <a:off x="304800" y="5486400"/>
                <a:ext cx="2514600" cy="457200"/>
              </a:xfrm>
              <a:prstGeom prst="rect">
                <a:avLst/>
              </a:prstGeom>
              <a:noFill/>
              <a:ln w="28575">
                <a:solidFill>
                  <a:srgbClr val="66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636" name="Rectangle 73"/>
          <p:cNvSpPr>
            <a:spLocks noChangeArrowheads="1"/>
          </p:cNvSpPr>
          <p:nvPr/>
        </p:nvSpPr>
        <p:spPr bwMode="auto">
          <a:xfrm>
            <a:off x="304800" y="6096000"/>
            <a:ext cx="853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Medical Library Association.  </a:t>
            </a:r>
            <a:r>
              <a:rPr lang="en-US" sz="1000" i="1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MLANET, Education, Web-based Learning.</a:t>
            </a:r>
            <a:r>
              <a:rPr lang="en-US" sz="10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 Hp. Nov, 2001.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Web-based Courses: EBM and the Medical Librarian.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Available: </a:t>
            </a:r>
            <a:r>
              <a:rPr lang="en-US" sz="1000">
                <a:solidFill>
                  <a:prstClr val="white"/>
                </a:solidFill>
                <a:latin typeface="Verdana" charset="0"/>
                <a:ea typeface="+mn-ea"/>
                <a:cs typeface="+mn-cs"/>
                <a:hlinkClick r:id="rId3"/>
              </a:rPr>
              <a:t>http://www.mlanet.org/education/web/web_courses.html</a:t>
            </a:r>
            <a:r>
              <a:rPr lang="en-US" sz="1000">
                <a:solidFill>
                  <a:prstClr val="white"/>
                </a:solidFill>
                <a:latin typeface="Verdana" charset="0"/>
                <a:ea typeface="+mn-ea"/>
                <a:cs typeface="+mn-cs"/>
              </a:rPr>
              <a:t>   </a:t>
            </a:r>
            <a:r>
              <a:rPr lang="en-US" sz="10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10 Apr.  2005.</a:t>
            </a:r>
            <a:r>
              <a:rPr lang="en-US" sz="1400">
                <a:solidFill>
                  <a:srgbClr val="004080"/>
                </a:solidFill>
                <a:latin typeface="Verdana" charset="0"/>
                <a:ea typeface="+mn-ea"/>
                <a:cs typeface="+mn-cs"/>
              </a:rPr>
              <a:t> </a:t>
            </a:r>
            <a:endParaRPr lang="en-US" sz="1000">
              <a:solidFill>
                <a:srgbClr val="004080"/>
              </a:solidFill>
              <a:latin typeface="Verdana" charset="0"/>
              <a:ea typeface="+mn-ea"/>
              <a:cs typeface="+mn-cs"/>
            </a:endParaRPr>
          </a:p>
        </p:txBody>
      </p:sp>
      <p:sp>
        <p:nvSpPr>
          <p:cNvPr id="26637" name="Rectangle 7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4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" y="76200"/>
            <a:ext cx="8991600" cy="6705600"/>
            <a:chOff x="76200" y="76200"/>
            <a:chExt cx="8991600" cy="6705600"/>
          </a:xfrm>
        </p:grpSpPr>
        <p:sp>
          <p:nvSpPr>
            <p:cNvPr id="5" name="Rectangle 4"/>
            <p:cNvSpPr/>
            <p:nvPr/>
          </p:nvSpPr>
          <p:spPr>
            <a:xfrm>
              <a:off x="76200" y="76200"/>
              <a:ext cx="8991600" cy="6705600"/>
            </a:xfrm>
            <a:prstGeom prst="rect">
              <a:avLst/>
            </a:prstGeom>
            <a:solidFill>
              <a:schemeClr val="bg1">
                <a:lumMod val="85000"/>
                <a:alpha val="2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3236913" y="6096000"/>
              <a:ext cx="2667000" cy="6096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>
                  <a:ln>
                    <a:noFill/>
                  </a:ln>
                  <a:solidFill>
                    <a:srgbClr val="000090"/>
                  </a:solidFill>
                  <a:effectLst/>
                  <a:latin typeface="Calibri"/>
                  <a:ea typeface="ＭＳ Ｐゴシック" pitchFamily="-106" charset="-128"/>
                  <a:cs typeface="Calibri"/>
                </a:rPr>
                <a:t>See hand-out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ChangeArrowheads="1"/>
          </p:cNvSpPr>
          <p:nvPr/>
        </p:nvSpPr>
        <p:spPr bwMode="auto">
          <a:xfrm>
            <a:off x="282972" y="1676400"/>
            <a:ext cx="857488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0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3. Acquire the evidence</a:t>
            </a:r>
            <a:endParaRPr lang="en-US" sz="4400" i="1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  <a:p>
            <a:pPr algn="ctr"/>
            <a:endParaRPr lang="en-US" sz="3600" i="1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  <a:p>
            <a:r>
              <a:rPr lang="en-US" sz="36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	</a:t>
            </a:r>
            <a:r>
              <a:rPr lang="en-US" sz="32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Comparative Effectiveness Research</a:t>
            </a:r>
          </a:p>
          <a:p>
            <a:endParaRPr lang="en-US" sz="3200" i="1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  <a:p>
            <a:r>
              <a:rPr lang="en-US" sz="32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	Cochrane Collaboration Databases</a:t>
            </a:r>
            <a:endParaRPr lang="en-US" sz="32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4800" y="228600"/>
            <a:ext cx="8534400" cy="841220"/>
            <a:chOff x="304800" y="377980"/>
            <a:chExt cx="8534400" cy="841220"/>
          </a:xfrm>
        </p:grpSpPr>
        <p:sp>
          <p:nvSpPr>
            <p:cNvPr id="8" name="Rectangle 7"/>
            <p:cNvSpPr/>
            <p:nvPr/>
          </p:nvSpPr>
          <p:spPr>
            <a:xfrm>
              <a:off x="304800" y="377980"/>
              <a:ext cx="8534400" cy="841220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66CCC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8012" y="576224"/>
              <a:ext cx="7924801" cy="523952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Translate your question into search terms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08" y="1371600"/>
            <a:ext cx="5731383" cy="518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07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4800" y="228600"/>
            <a:ext cx="8534400" cy="841220"/>
            <a:chOff x="304800" y="377980"/>
            <a:chExt cx="8534400" cy="841220"/>
          </a:xfrm>
        </p:grpSpPr>
        <p:sp>
          <p:nvSpPr>
            <p:cNvPr id="8" name="Rectangle 7"/>
            <p:cNvSpPr/>
            <p:nvPr/>
          </p:nvSpPr>
          <p:spPr>
            <a:xfrm>
              <a:off x="304800" y="377980"/>
              <a:ext cx="8534400" cy="841220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66CCC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8012" y="576224"/>
              <a:ext cx="7924801" cy="523952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Searching Process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 flipH="1">
            <a:off x="647700" y="1752600"/>
            <a:ext cx="784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dirty="0">
                <a:latin typeface="+mj-lt"/>
              </a:rPr>
              <a:t>Search with your first term, look at the number of results</a:t>
            </a:r>
          </a:p>
          <a:p>
            <a:pPr marL="457200" indent="-457200">
              <a:buAutoNum type="arabicParenR"/>
            </a:pPr>
            <a:endParaRPr lang="en-US" dirty="0">
              <a:latin typeface="+mj-lt"/>
            </a:endParaRPr>
          </a:p>
          <a:p>
            <a:pPr marL="457200" indent="-457200">
              <a:buAutoNum type="arabicParenR"/>
            </a:pPr>
            <a:r>
              <a:rPr lang="en-US" dirty="0">
                <a:latin typeface="+mj-lt"/>
              </a:rPr>
              <a:t>Search your second term, look at the number of results</a:t>
            </a:r>
          </a:p>
          <a:p>
            <a:pPr marL="457200" indent="-457200">
              <a:buAutoNum type="arabicParenR"/>
            </a:pPr>
            <a:endParaRPr lang="en-US" dirty="0">
              <a:latin typeface="+mj-lt"/>
            </a:endParaRPr>
          </a:p>
          <a:p>
            <a:pPr marL="457200" indent="-457200">
              <a:buAutoNum type="arabicParenR"/>
            </a:pPr>
            <a:r>
              <a:rPr lang="en-US" dirty="0">
                <a:latin typeface="+mj-lt"/>
              </a:rPr>
              <a:t>AND the first two terms together, look at the number of results</a:t>
            </a:r>
          </a:p>
          <a:p>
            <a:pPr marL="457200" indent="-457200">
              <a:buAutoNum type="arabicParenR"/>
            </a:pPr>
            <a:endParaRPr lang="en-US" dirty="0">
              <a:latin typeface="+mj-lt"/>
            </a:endParaRPr>
          </a:p>
          <a:p>
            <a:pPr marL="457200" indent="-457200">
              <a:buAutoNum type="arabicParenR"/>
            </a:pPr>
            <a:r>
              <a:rPr lang="en-US" dirty="0">
                <a:latin typeface="+mj-lt"/>
              </a:rPr>
              <a:t>Depending on the results, either continue to AND terms together, or filter with language, publication dates</a:t>
            </a:r>
          </a:p>
        </p:txBody>
      </p:sp>
    </p:spTree>
    <p:extLst>
      <p:ext uri="{BB962C8B-B14F-4D97-AF65-F5344CB8AC3E}">
        <p14:creationId xmlns:p14="http://schemas.microsoft.com/office/powerpoint/2010/main" val="702795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5" name="Rectangle 4"/>
          <p:cNvSpPr>
            <a:spLocks noChangeArrowheads="1"/>
          </p:cNvSpPr>
          <p:nvPr/>
        </p:nvSpPr>
        <p:spPr bwMode="auto">
          <a:xfrm>
            <a:off x="760413" y="2443674"/>
            <a:ext cx="7620000" cy="197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Comparative Effectiveness</a:t>
            </a:r>
          </a:p>
          <a:p>
            <a:pPr algn="ctr">
              <a:lnSpc>
                <a:spcPct val="130000"/>
              </a:lnSpc>
            </a:pPr>
            <a:r>
              <a:rPr lang="en-US" sz="48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Research</a:t>
            </a:r>
            <a:endParaRPr lang="en-US" sz="48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19458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265" y="271236"/>
            <a:ext cx="8643106" cy="6361759"/>
          </a:xfrm>
          <a:prstGeom prst="rect">
            <a:avLst/>
          </a:prstGeom>
          <a:noFill/>
          <a:ln w="57150" cmpd="thickThin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411901"/>
            <a:ext cx="8381999" cy="11120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i="1" dirty="0">
                <a:solidFill>
                  <a:srgbClr val="CC0000"/>
                </a:solidFill>
                <a:latin typeface="Times New Roman"/>
                <a:cs typeface="Times New Roman"/>
              </a:rPr>
              <a:t>Federal Coordinating Council for </a:t>
            </a:r>
          </a:p>
          <a:p>
            <a:pPr algn="ctr">
              <a:lnSpc>
                <a:spcPct val="120000"/>
              </a:lnSpc>
            </a:pPr>
            <a:r>
              <a:rPr lang="en-US" sz="2800" b="1" i="1" dirty="0">
                <a:solidFill>
                  <a:srgbClr val="CC0000"/>
                </a:solidFill>
                <a:latin typeface="Times New Roman"/>
                <a:cs typeface="Times New Roman"/>
              </a:rPr>
              <a:t>Comparative Effectiveness Research 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748591"/>
            <a:ext cx="8229600" cy="21421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u="sng" dirty="0">
                <a:latin typeface="Verdana"/>
                <a:cs typeface="Verdana"/>
              </a:rPr>
              <a:t>Comparative Effectiveness:</a:t>
            </a:r>
            <a:r>
              <a:rPr lang="en-US" sz="1800" dirty="0">
                <a:solidFill>
                  <a:srgbClr val="3366FF"/>
                </a:solidFill>
                <a:latin typeface="Verdana"/>
                <a:cs typeface="Verdana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3366FF"/>
                </a:solidFill>
                <a:latin typeface="Verdana"/>
                <a:cs typeface="Verdana"/>
              </a:rPr>
              <a:t>	conduct and synthesize research 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3366FF"/>
                </a:solidFill>
                <a:latin typeface="Verdana"/>
                <a:cs typeface="Verdana"/>
              </a:rPr>
              <a:t>	</a:t>
            </a:r>
            <a:r>
              <a:rPr lang="en-US" sz="1800" dirty="0">
                <a:solidFill>
                  <a:srgbClr val="2DBE03"/>
                </a:solidFill>
                <a:latin typeface="Verdana"/>
                <a:cs typeface="Verdana"/>
              </a:rPr>
              <a:t>compares benefits and harms of different 				interventions/strategies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3366FF"/>
                </a:solidFill>
                <a:latin typeface="Verdana"/>
                <a:cs typeface="Verdana"/>
              </a:rPr>
              <a:t>	prevent, diagnose, treat and monitor 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3366FF"/>
                </a:solidFill>
                <a:latin typeface="Verdana"/>
                <a:cs typeface="Verdana"/>
              </a:rPr>
              <a:t>		health conditions in ‘real world’</a:t>
            </a:r>
            <a:endParaRPr lang="en-US" dirty="0">
              <a:solidFill>
                <a:srgbClr val="3366FF"/>
              </a:solidFill>
              <a:latin typeface="Verdana"/>
              <a:cs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3657600"/>
            <a:ext cx="8229600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u="sng" dirty="0">
                <a:solidFill>
                  <a:srgbClr val="000000"/>
                </a:solidFill>
                <a:latin typeface="Verdana"/>
                <a:cs typeface="Verdana"/>
              </a:rPr>
              <a:t>Purpose: </a:t>
            </a:r>
          </a:p>
          <a:p>
            <a:pPr>
              <a:lnSpc>
                <a:spcPct val="150000"/>
              </a:lnSpc>
            </a:pPr>
            <a:r>
              <a:rPr lang="en-US" sz="1800" b="1" i="1" dirty="0">
                <a:solidFill>
                  <a:srgbClr val="3366FF"/>
                </a:solidFill>
                <a:latin typeface="Verdana"/>
                <a:cs typeface="Verdana"/>
              </a:rPr>
              <a:t>	</a:t>
            </a:r>
            <a:r>
              <a:rPr lang="en-US" sz="1800" dirty="0">
                <a:solidFill>
                  <a:srgbClr val="3366FF"/>
                </a:solidFill>
                <a:latin typeface="Verdana"/>
                <a:cs typeface="Verdana"/>
              </a:rPr>
              <a:t>improve health outcomes</a:t>
            </a:r>
          </a:p>
          <a:p>
            <a:r>
              <a:rPr lang="en-US" sz="1800" dirty="0">
                <a:solidFill>
                  <a:srgbClr val="3366FF"/>
                </a:solidFill>
                <a:latin typeface="Verdana"/>
                <a:cs typeface="Verdana"/>
              </a:rPr>
              <a:t>	</a:t>
            </a:r>
            <a:r>
              <a:rPr lang="en-US" sz="1800" dirty="0">
                <a:solidFill>
                  <a:srgbClr val="2DBE03"/>
                </a:solidFill>
                <a:latin typeface="Verdana"/>
                <a:cs typeface="Verdana"/>
              </a:rPr>
              <a:t>develop and disseminate evidence-based information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5105400"/>
            <a:ext cx="8229600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u="sng" dirty="0">
                <a:solidFill>
                  <a:srgbClr val="000000"/>
                </a:solidFill>
                <a:latin typeface="Verdana"/>
                <a:cs typeface="Verdana"/>
              </a:rPr>
              <a:t>Determine:</a:t>
            </a:r>
          </a:p>
          <a:p>
            <a:pPr>
              <a:lnSpc>
                <a:spcPct val="150000"/>
              </a:lnSpc>
            </a:pPr>
            <a:r>
              <a:rPr lang="en-US" sz="1800" i="1" dirty="0">
                <a:solidFill>
                  <a:srgbClr val="000000"/>
                </a:solidFill>
                <a:latin typeface="Verdana"/>
                <a:cs typeface="Verdana"/>
              </a:rPr>
              <a:t>	</a:t>
            </a:r>
            <a:r>
              <a:rPr lang="en-US" sz="1800" dirty="0">
                <a:solidFill>
                  <a:srgbClr val="2DBE03"/>
                </a:solidFill>
                <a:latin typeface="Verdana"/>
                <a:cs typeface="Verdana"/>
              </a:rPr>
              <a:t>which interventions are most effective</a:t>
            </a:r>
          </a:p>
          <a:p>
            <a:r>
              <a:rPr lang="en-US" sz="1800" dirty="0">
                <a:solidFill>
                  <a:srgbClr val="3366FF"/>
                </a:solidFill>
                <a:latin typeface="Verdana"/>
                <a:cs typeface="Verdana"/>
              </a:rPr>
              <a:t>	for which patients under specific circumstances</a:t>
            </a:r>
          </a:p>
        </p:txBody>
      </p:sp>
    </p:spTree>
    <p:extLst>
      <p:ext uri="{BB962C8B-B14F-4D97-AF65-F5344CB8AC3E}">
        <p14:creationId xmlns:p14="http://schemas.microsoft.com/office/powerpoint/2010/main" val="24214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A431CB-1296-CC4B-9468-858C5A8AD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642" y="225933"/>
            <a:ext cx="5728716" cy="64061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F648B56-CB59-3F45-8EF5-23388618936C}"/>
              </a:ext>
            </a:extLst>
          </p:cNvPr>
          <p:cNvGrpSpPr/>
          <p:nvPr/>
        </p:nvGrpSpPr>
        <p:grpSpPr>
          <a:xfrm>
            <a:off x="2133600" y="3314700"/>
            <a:ext cx="4495800" cy="1866900"/>
            <a:chOff x="2133600" y="3314700"/>
            <a:chExt cx="4495800" cy="18669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723DEC-10F3-8342-A1BA-1AED563EE25A}"/>
                </a:ext>
              </a:extLst>
            </p:cNvPr>
            <p:cNvSpPr/>
            <p:nvPr/>
          </p:nvSpPr>
          <p:spPr>
            <a:xfrm>
              <a:off x="2133600" y="4953000"/>
              <a:ext cx="685800" cy="2286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FD0D8F2-D48D-CA4F-ACB9-2759F9832C76}"/>
                </a:ext>
              </a:extLst>
            </p:cNvPr>
            <p:cNvGrpSpPr/>
            <p:nvPr/>
          </p:nvGrpSpPr>
          <p:grpSpPr>
            <a:xfrm>
              <a:off x="3352800" y="3314700"/>
              <a:ext cx="3276600" cy="952500"/>
              <a:chOff x="2933700" y="2971800"/>
              <a:chExt cx="3276600" cy="952500"/>
            </a:xfrm>
          </p:grpSpPr>
          <p:sp>
            <p:nvSpPr>
              <p:cNvPr id="7" name="Rectangle 8">
                <a:extLst>
                  <a:ext uri="{FF2B5EF4-FFF2-40B4-BE49-F238E27FC236}">
                    <a16:creationId xmlns:a16="http://schemas.microsoft.com/office/drawing/2014/main" id="{74CFF518-AB8F-5A4F-8229-7350B1266B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2971800"/>
                <a:ext cx="3276600" cy="952500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3278E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2800">
                  <a:latin typeface="Verdana" charset="0"/>
                </a:endParaRPr>
              </a:p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9" name="Rectangle 9">
                <a:extLst>
                  <a:ext uri="{FF2B5EF4-FFF2-40B4-BE49-F238E27FC236}">
                    <a16:creationId xmlns:a16="http://schemas.microsoft.com/office/drawing/2014/main" id="{15F97C56-43B8-224F-B60F-255F864DB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4156" y="3147660"/>
                <a:ext cx="2895688" cy="6103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dirty="0">
                    <a:solidFill>
                      <a:srgbClr val="00B050"/>
                    </a:solidFill>
                    <a:latin typeface="Verdana" charset="0"/>
                  </a:rPr>
                  <a:t>Click</a:t>
                </a:r>
                <a:r>
                  <a:rPr lang="en-US" altLang="en-US" dirty="0">
                    <a:latin typeface="Verdana" charset="0"/>
                  </a:rPr>
                  <a:t> </a:t>
                </a:r>
                <a:r>
                  <a:rPr lang="en-US" altLang="en-US" dirty="0">
                    <a:solidFill>
                      <a:srgbClr val="3278E0"/>
                    </a:solidFill>
                    <a:latin typeface="Verdana" charset="0"/>
                  </a:rPr>
                  <a:t>PubMed</a:t>
                </a:r>
                <a:endParaRPr lang="en-US" altLang="en-US" sz="1700" dirty="0">
                  <a:solidFill>
                    <a:srgbClr val="3278E0"/>
                  </a:solidFill>
                  <a:latin typeface="Verdana" charset="0"/>
                </a:endParaRPr>
              </a:p>
            </p:txBody>
          </p:sp>
        </p:grpSp>
        <p:sp>
          <p:nvSpPr>
            <p:cNvPr id="15" name="AutoShape 10">
              <a:extLst>
                <a:ext uri="{FF2B5EF4-FFF2-40B4-BE49-F238E27FC236}">
                  <a16:creationId xmlns:a16="http://schemas.microsoft.com/office/drawing/2014/main" id="{187B8C94-5CE2-4F47-BC33-38CADB7C22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25362" flipV="1">
              <a:off x="3422236" y="3756191"/>
              <a:ext cx="411813" cy="1660157"/>
            </a:xfrm>
            <a:prstGeom prst="upArrow">
              <a:avLst>
                <a:gd name="adj1" fmla="val 51130"/>
                <a:gd name="adj2" fmla="val 73316"/>
              </a:avLst>
            </a:prstGeom>
            <a:gradFill>
              <a:gsLst>
                <a:gs pos="0">
                  <a:srgbClr val="3278E0"/>
                </a:gs>
                <a:gs pos="50000">
                  <a:srgbClr val="78ADFF"/>
                </a:gs>
                <a:gs pos="100000">
                  <a:srgbClr val="3278E0"/>
                </a:gs>
              </a:gsLst>
              <a:lin ang="5400000" scaled="1"/>
            </a:gradFill>
            <a:ln w="28575">
              <a:solidFill>
                <a:srgbClr val="3278E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dirty="0">
                <a:latin typeface="Arial" charset="0"/>
              </a:endParaRPr>
            </a:p>
          </p:txBody>
        </p:sp>
      </p:grp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14CCBDD7-395B-8C49-AB51-E8D609E05C73}"/>
              </a:ext>
            </a:extLst>
          </p:cNvPr>
          <p:cNvSpPr/>
          <p:nvPr/>
        </p:nvSpPr>
        <p:spPr>
          <a:xfrm>
            <a:off x="304800" y="457200"/>
            <a:ext cx="4495800" cy="609600"/>
          </a:xfrm>
          <a:prstGeom prst="wedgeRoundRectCallout">
            <a:avLst>
              <a:gd name="adj1" fmla="val -35899"/>
              <a:gd name="adj2" fmla="val -50015"/>
              <a:gd name="adj3" fmla="val 16667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ttuhsc.libguides.com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/homepage</a:t>
            </a:r>
          </a:p>
        </p:txBody>
      </p:sp>
    </p:spTree>
    <p:extLst>
      <p:ext uri="{BB962C8B-B14F-4D97-AF65-F5344CB8AC3E}">
        <p14:creationId xmlns:p14="http://schemas.microsoft.com/office/powerpoint/2010/main" val="176454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9" y="914400"/>
            <a:ext cx="8375142" cy="355041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5200" y="3925740"/>
            <a:ext cx="5080181" cy="2094060"/>
            <a:chOff x="3454219" y="3239940"/>
            <a:chExt cx="5080181" cy="2094060"/>
          </a:xfrm>
        </p:grpSpPr>
        <p:grpSp>
          <p:nvGrpSpPr>
            <p:cNvPr id="11" name="Group 10"/>
            <p:cNvGrpSpPr/>
            <p:nvPr/>
          </p:nvGrpSpPr>
          <p:grpSpPr>
            <a:xfrm>
              <a:off x="3454219" y="4206827"/>
              <a:ext cx="5080181" cy="1127173"/>
              <a:chOff x="3436980" y="3782504"/>
              <a:chExt cx="5080181" cy="1127173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3436980" y="3782504"/>
                <a:ext cx="5080181" cy="1127173"/>
              </a:xfrm>
              <a:prstGeom prst="rect">
                <a:avLst/>
              </a:prstGeom>
              <a:solidFill>
                <a:srgbClr val="FFFFFF"/>
              </a:solidFill>
              <a:ln w="76200" cmpd="sng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endParaRPr lang="en-US" sz="2800" dirty="0">
                  <a:latin typeface="Verdana" charset="0"/>
                </a:endParaRPr>
              </a:p>
              <a:p>
                <a:pPr algn="ctr" eaLnBrk="0" hangingPunct="0">
                  <a:lnSpc>
                    <a:spcPct val="9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3794793" y="4100855"/>
                <a:ext cx="4361114" cy="500966"/>
              </a:xfrm>
              <a:prstGeom prst="rect">
                <a:avLst/>
              </a:prstGeom>
              <a:solidFill>
                <a:srgbClr val="FFFFFF"/>
              </a:solidFill>
              <a:ln w="7620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400" dirty="0">
                    <a:latin typeface="Verdana" charset="0"/>
                  </a:rPr>
                  <a:t>Click Topic-Specific Queries</a:t>
                </a:r>
              </a:p>
            </p:txBody>
          </p:sp>
        </p:grp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 rot="8633197" flipV="1">
              <a:off x="4559938" y="3239940"/>
              <a:ext cx="327197" cy="1494896"/>
            </a:xfrm>
            <a:prstGeom prst="upArrow">
              <a:avLst>
                <a:gd name="adj1" fmla="val 50368"/>
                <a:gd name="adj2" fmla="val 98938"/>
              </a:avLst>
            </a:prstGeom>
            <a:gradFill rotWithShape="0">
              <a:gsLst>
                <a:gs pos="0">
                  <a:srgbClr val="F49394"/>
                </a:gs>
                <a:gs pos="50000">
                  <a:srgbClr val="9A0002"/>
                </a:gs>
                <a:gs pos="100000">
                  <a:srgbClr val="F49394"/>
                </a:gs>
              </a:gsLst>
              <a:lin ang="5400000" scaled="1"/>
            </a:gradFill>
            <a:ln w="28575">
              <a:solidFill>
                <a:srgbClr val="6600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386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24 at 2.23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1" y="566801"/>
            <a:ext cx="8393684" cy="5724398"/>
          </a:xfrm>
          <a:prstGeom prst="rect">
            <a:avLst/>
          </a:prstGeom>
          <a:ln w="19050" cmpd="sng">
            <a:solidFill>
              <a:srgbClr val="00FFFF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533400" y="3352800"/>
            <a:ext cx="5181600" cy="1450473"/>
            <a:chOff x="533400" y="3352800"/>
            <a:chExt cx="5181600" cy="1450473"/>
          </a:xfrm>
        </p:grpSpPr>
        <p:grpSp>
          <p:nvGrpSpPr>
            <p:cNvPr id="6" name="Group 5"/>
            <p:cNvGrpSpPr/>
            <p:nvPr/>
          </p:nvGrpSpPr>
          <p:grpSpPr>
            <a:xfrm>
              <a:off x="533400" y="4267200"/>
              <a:ext cx="2415675" cy="536073"/>
              <a:chOff x="556125" y="3971980"/>
              <a:chExt cx="2271295" cy="536073"/>
            </a:xfrm>
          </p:grpSpPr>
          <p:sp>
            <p:nvSpPr>
              <p:cNvPr id="8" name="AutoShape 14"/>
              <p:cNvSpPr>
                <a:spLocks noChangeArrowheads="1"/>
              </p:cNvSpPr>
              <p:nvPr/>
            </p:nvSpPr>
            <p:spPr bwMode="auto">
              <a:xfrm>
                <a:off x="556125" y="4061326"/>
                <a:ext cx="2271295" cy="357382"/>
              </a:xfrm>
              <a:prstGeom prst="roundRect">
                <a:avLst>
                  <a:gd name="adj" fmla="val 16667"/>
                </a:avLst>
              </a:prstGeom>
              <a:noFill/>
              <a:ln w="1143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9" name="AutoShape 15"/>
              <p:cNvSpPr>
                <a:spLocks noChangeArrowheads="1"/>
              </p:cNvSpPr>
              <p:nvPr/>
            </p:nvSpPr>
            <p:spPr bwMode="auto">
              <a:xfrm>
                <a:off x="556125" y="3971980"/>
                <a:ext cx="2271295" cy="536073"/>
              </a:xfrm>
              <a:prstGeom prst="roundRect">
                <a:avLst>
                  <a:gd name="adj" fmla="val 16667"/>
                </a:avLst>
              </a:prstGeom>
              <a:noFill/>
              <a:ln w="114300">
                <a:solidFill>
                  <a:srgbClr val="33CC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7" name="Rounded Rectangular Callout 6"/>
            <p:cNvSpPr/>
            <p:nvPr/>
          </p:nvSpPr>
          <p:spPr>
            <a:xfrm>
              <a:off x="3733800" y="3352800"/>
              <a:ext cx="1981200" cy="895350"/>
            </a:xfrm>
            <a:prstGeom prst="wedgeRoundRectCallout">
              <a:avLst>
                <a:gd name="adj1" fmla="val -82484"/>
                <a:gd name="adj2" fmla="val 63328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3000"/>
                </a:spcAft>
                <a:defRPr/>
              </a:pPr>
              <a:r>
                <a:rPr lang="en-US" sz="36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691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04800" y="304800"/>
            <a:ext cx="8534400" cy="62484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66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pPr algn="ctr"/>
            <a:endParaRPr lang="en-US" sz="1400" dirty="0">
              <a:solidFill>
                <a:srgbClr val="004080"/>
              </a:solidFill>
              <a:latin typeface="Verdan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74913" y="457200"/>
            <a:ext cx="4191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i="1" dirty="0">
                <a:solidFill>
                  <a:srgbClr val="004080"/>
                </a:solidFill>
                <a:latin typeface="Helvetica Neue" charset="0"/>
                <a:cs typeface="Helvetica Neue" charset="0"/>
              </a:rPr>
              <a:t>Learning Goals</a:t>
            </a:r>
            <a:endParaRPr lang="en-US" sz="4400" dirty="0">
              <a:solidFill>
                <a:srgbClr val="004080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8013" y="1447800"/>
            <a:ext cx="7924800" cy="2667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800" dirty="0">
                <a:solidFill>
                  <a:srgbClr val="3366FF"/>
                </a:solidFill>
                <a:latin typeface="Verdana" charset="0"/>
              </a:rPr>
              <a:t>1) Determine database search results differences between:</a:t>
            </a:r>
          </a:p>
          <a:p>
            <a:pPr marL="742950" lvl="1" indent="-285750">
              <a:lnSpc>
                <a:spcPct val="200000"/>
              </a:lnSpc>
              <a:buFont typeface="Arial"/>
              <a:buChar char="•"/>
            </a:pPr>
            <a:r>
              <a:rPr lang="en-US" sz="1800" dirty="0">
                <a:latin typeface="Verdana" charset="0"/>
              </a:rPr>
              <a:t>ACP Journal Club</a:t>
            </a:r>
          </a:p>
          <a:p>
            <a:pPr marL="742950" lvl="1" indent="-285750">
              <a:lnSpc>
                <a:spcPct val="200000"/>
              </a:lnSpc>
              <a:buFont typeface="Arial"/>
              <a:buChar char="•"/>
            </a:pPr>
            <a:r>
              <a:rPr lang="en-US" sz="1800" dirty="0">
                <a:latin typeface="Verdana" charset="0"/>
              </a:rPr>
              <a:t>Cochrane Central Register of Controlled Trials</a:t>
            </a:r>
          </a:p>
          <a:p>
            <a:pPr marL="742950" lvl="1" indent="-285750">
              <a:lnSpc>
                <a:spcPct val="200000"/>
              </a:lnSpc>
              <a:buFont typeface="Arial"/>
              <a:buChar char="•"/>
            </a:pPr>
            <a:r>
              <a:rPr lang="en-US" sz="1800" dirty="0">
                <a:latin typeface="Verdana" charset="0"/>
              </a:rPr>
              <a:t>Cochrane Database of Systematic Reviews</a:t>
            </a:r>
          </a:p>
          <a:p>
            <a:pPr marL="742950" lvl="1" indent="-285750">
              <a:lnSpc>
                <a:spcPct val="200000"/>
              </a:lnSpc>
              <a:buFont typeface="Arial"/>
              <a:buChar char="•"/>
            </a:pPr>
            <a:r>
              <a:rPr lang="en-US" sz="1800" dirty="0">
                <a:latin typeface="Verdana" charset="0"/>
              </a:rPr>
              <a:t>Comparative Effectiveness Research</a:t>
            </a:r>
          </a:p>
          <a:p>
            <a:pPr lvl="0">
              <a:lnSpc>
                <a:spcPct val="200000"/>
              </a:lnSpc>
            </a:pPr>
            <a:r>
              <a:rPr lang="en-US" sz="1800" dirty="0">
                <a:solidFill>
                  <a:srgbClr val="000000"/>
                </a:solidFill>
                <a:latin typeface="Verdana" charset="0"/>
              </a:rPr>
              <a:t>	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608013" y="4191000"/>
            <a:ext cx="79248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40000"/>
              </a:lnSpc>
            </a:pPr>
            <a:r>
              <a:rPr lang="en-US" sz="1800" dirty="0">
                <a:solidFill>
                  <a:srgbClr val="3366FF"/>
                </a:solidFill>
                <a:latin typeface="Verdana" charset="0"/>
              </a:rPr>
              <a:t>2) Determine the depth of information in the articles from each 	database.</a:t>
            </a:r>
            <a:r>
              <a:rPr lang="en-US" sz="1800" dirty="0">
                <a:solidFill>
                  <a:srgbClr val="000000"/>
                </a:solidFill>
                <a:latin typeface="Verdana" charset="0"/>
              </a:rPr>
              <a:t>	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08013" y="5181600"/>
            <a:ext cx="79248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40000"/>
              </a:lnSpc>
            </a:pPr>
            <a:r>
              <a:rPr lang="en-US" sz="1800" dirty="0">
                <a:solidFill>
                  <a:srgbClr val="3366FF"/>
                </a:solidFill>
                <a:latin typeface="Verdana" charset="0"/>
              </a:rPr>
              <a:t>3) Determine the level of evidence.</a:t>
            </a:r>
            <a:r>
              <a:rPr lang="en-US" sz="1800" dirty="0">
                <a:solidFill>
                  <a:srgbClr val="000000"/>
                </a:solidFill>
                <a:latin typeface="Verdana" charset="0"/>
              </a:rPr>
              <a:t>	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09600" y="5791200"/>
            <a:ext cx="79248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40000"/>
              </a:lnSpc>
            </a:pPr>
            <a:r>
              <a:rPr lang="en-US" sz="1800" dirty="0">
                <a:solidFill>
                  <a:srgbClr val="3366FF"/>
                </a:solidFill>
                <a:latin typeface="Verdana" charset="0"/>
              </a:rPr>
              <a:t>4) Use the 5 steps of the EBM process.</a:t>
            </a:r>
            <a:r>
              <a:rPr lang="en-US" sz="1800" dirty="0">
                <a:solidFill>
                  <a:srgbClr val="000000"/>
                </a:solidFill>
                <a:latin typeface="Verdana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5377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94" y="298323"/>
            <a:ext cx="6954012" cy="626135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674813" y="685800"/>
            <a:ext cx="5791200" cy="1981200"/>
          </a:xfrm>
          <a:prstGeom prst="wedgeRoundRectCallout">
            <a:avLst>
              <a:gd name="adj1" fmla="val 21983"/>
              <a:gd name="adj2" fmla="val 68347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CC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i="1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</a:t>
            </a:r>
            <a:r>
              <a:rPr lang="en-US" sz="2800" b="1" i="1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Search PubMed for articles on:</a:t>
            </a:r>
          </a:p>
          <a:p>
            <a:pPr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 	clinical comparisons of treatments</a:t>
            </a:r>
          </a:p>
          <a:p>
            <a:pPr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				</a:t>
            </a:r>
            <a:r>
              <a:rPr lang="en-US" sz="1800" i="1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OR</a:t>
            </a:r>
          </a:p>
          <a:p>
            <a:pPr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 	reports of treatment outcomes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257800" y="3505200"/>
            <a:ext cx="1828800" cy="228600"/>
          </a:xfrm>
          <a:prstGeom prst="rect">
            <a:avLst/>
          </a:prstGeom>
          <a:noFill/>
          <a:ln w="76200" cmpd="sng">
            <a:solidFill>
              <a:srgbClr val="33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90000"/>
              </a:lnSpc>
            </a:pPr>
            <a:endParaRPr lang="en-US" sz="2000" dirty="0">
              <a:latin typeface="Verdana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19200" y="3505200"/>
            <a:ext cx="6705600" cy="381000"/>
            <a:chOff x="1219200" y="3505200"/>
            <a:chExt cx="6705600" cy="381000"/>
          </a:xfrm>
        </p:grpSpPr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7315200" y="3505200"/>
              <a:ext cx="609600" cy="228600"/>
            </a:xfrm>
            <a:prstGeom prst="rect">
              <a:avLst/>
            </a:prstGeom>
            <a:noFill/>
            <a:ln w="76200" cmpd="sng">
              <a:solidFill>
                <a:srgbClr val="33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000" dirty="0">
                <a:latin typeface="Verdana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219200" y="3657600"/>
              <a:ext cx="1143000" cy="228600"/>
            </a:xfrm>
            <a:prstGeom prst="rect">
              <a:avLst/>
            </a:prstGeom>
            <a:noFill/>
            <a:ln w="76200" cmpd="sng">
              <a:solidFill>
                <a:srgbClr val="33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000" dirty="0"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912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8323"/>
            <a:ext cx="6954012" cy="62613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54037" y="2438400"/>
            <a:ext cx="8229600" cy="4038600"/>
            <a:chOff x="554037" y="2438400"/>
            <a:chExt cx="8229600" cy="4038600"/>
          </a:xfrm>
        </p:grpSpPr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554037" y="5181600"/>
              <a:ext cx="3255963" cy="1295400"/>
            </a:xfrm>
            <a:prstGeom prst="rect">
              <a:avLst/>
            </a:prstGeom>
            <a:noFill/>
            <a:ln w="76200" cmpd="sng">
              <a:solidFill>
                <a:srgbClr val="33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000" dirty="0">
                <a:latin typeface="Verdana" charset="0"/>
              </a:endParaRPr>
            </a:p>
          </p:txBody>
        </p:sp>
        <p:sp>
          <p:nvSpPr>
            <p:cNvPr id="6" name="Rounded Rectangular Callout 5"/>
            <p:cNvSpPr/>
            <p:nvPr/>
          </p:nvSpPr>
          <p:spPr>
            <a:xfrm>
              <a:off x="3678237" y="2438400"/>
              <a:ext cx="5105400" cy="2667000"/>
            </a:xfrm>
            <a:prstGeom prst="wedgeRoundRectCallout">
              <a:avLst>
                <a:gd name="adj1" fmla="val -65933"/>
                <a:gd name="adj2" fmla="val 4451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i="1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</a:t>
              </a:r>
              <a:r>
                <a:rPr lang="en-US" sz="2800" b="1" i="1" dirty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Select Research Category: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clinical studies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randomized controlled trials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observational studies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systematic reviews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simulations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458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8323"/>
            <a:ext cx="6954012" cy="626135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00400" y="2514600"/>
            <a:ext cx="5334000" cy="3810000"/>
            <a:chOff x="3505200" y="2438400"/>
            <a:chExt cx="5334000" cy="3810000"/>
          </a:xfrm>
        </p:grpSpPr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4343400" y="5105400"/>
              <a:ext cx="2362200" cy="1143000"/>
            </a:xfrm>
            <a:prstGeom prst="rect">
              <a:avLst/>
            </a:prstGeom>
            <a:noFill/>
            <a:ln w="76200" cmpd="sng">
              <a:solidFill>
                <a:srgbClr val="33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000" dirty="0">
                <a:latin typeface="Verdana" charset="0"/>
              </a:endParaRPr>
            </a:p>
          </p:txBody>
        </p:sp>
        <p:sp>
          <p:nvSpPr>
            <p:cNvPr id="6" name="Rounded Rectangular Callout 5"/>
            <p:cNvSpPr/>
            <p:nvPr/>
          </p:nvSpPr>
          <p:spPr>
            <a:xfrm>
              <a:off x="3505200" y="2438400"/>
              <a:ext cx="5334000" cy="2362200"/>
            </a:xfrm>
            <a:prstGeom prst="wedgeRoundRectCallout">
              <a:avLst>
                <a:gd name="adj1" fmla="val 384"/>
                <a:gd name="adj2" fmla="val 71778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33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i="1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</a:t>
              </a:r>
              <a:r>
                <a:rPr lang="en-US" sz="2800" b="1" i="1" dirty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Select Topics:</a:t>
              </a:r>
            </a:p>
            <a:p>
              <a:pPr defTabSz="45720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Health Disparities</a:t>
              </a:r>
            </a:p>
            <a:p>
              <a:pPr defTabSz="45720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Costs and Cost Analysis</a:t>
              </a:r>
            </a:p>
            <a:p>
              <a:pPr defTabSz="45720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Comparative Effectiveness Research</a:t>
              </a:r>
            </a:p>
            <a:p>
              <a:pPr defTabSz="45720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	 as Subject </a:t>
              </a:r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1143000" y="2743200"/>
            <a:ext cx="1600200" cy="1066800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FF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/>
                <a:cs typeface="Helvetica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09127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3840"/>
            <a:ext cx="7040880" cy="63703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2514600"/>
            <a:ext cx="7772400" cy="2743200"/>
            <a:chOff x="609600" y="2514600"/>
            <a:chExt cx="7772400" cy="2743200"/>
          </a:xfrm>
        </p:grpSpPr>
        <p:sp>
          <p:nvSpPr>
            <p:cNvPr id="9" name="Rectangle 8"/>
            <p:cNvSpPr/>
            <p:nvPr/>
          </p:nvSpPr>
          <p:spPr>
            <a:xfrm>
              <a:off x="609600" y="4876800"/>
              <a:ext cx="2819400" cy="381000"/>
            </a:xfrm>
            <a:prstGeom prst="rect">
              <a:avLst/>
            </a:prstGeom>
            <a:noFill/>
            <a:ln w="66675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endParaRPr lang="en-US" sz="12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 bwMode="auto">
            <a:xfrm>
              <a:off x="1066800" y="2514600"/>
              <a:ext cx="7315200" cy="1752600"/>
            </a:xfrm>
            <a:prstGeom prst="wedgeRoundRectCallout">
              <a:avLst>
                <a:gd name="adj1" fmla="val -35817"/>
                <a:gd name="adj2" fmla="val 76832"/>
                <a:gd name="adj3" fmla="val 16667"/>
              </a:avLst>
            </a:prstGeom>
            <a:solidFill>
              <a:schemeClr val="bg1"/>
            </a:solidFill>
            <a:ln w="66675" cap="flat" cmpd="sng" algn="ctr">
              <a:solidFill>
                <a:srgbClr val="CB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4DC61F"/>
                  </a:solidFill>
                  <a:effectLst/>
                  <a:latin typeface="Calibri"/>
                  <a:cs typeface="Calibri"/>
                </a:rPr>
                <a:t>Enter </a:t>
              </a: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influenza </a:t>
              </a:r>
              <a:r>
                <a:rPr kumimoji="0" 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vaccin</a:t>
              </a: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* cardiovascular</a:t>
              </a:r>
            </a:p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i="1" dirty="0">
                  <a:latin typeface="Calibri"/>
                  <a:cs typeface="Calibri"/>
                </a:rPr>
                <a:t>OR</a:t>
              </a:r>
            </a:p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dirty="0">
                  <a:solidFill>
                    <a:srgbClr val="4DC61F"/>
                  </a:solidFill>
                  <a:latin typeface="Calibri"/>
                  <a:cs typeface="Calibri"/>
                </a:rPr>
                <a:t>k</a:t>
              </a:r>
              <a:r>
                <a:rPr kumimoji="0" lang="en-US" sz="2800" b="0" u="none" strike="noStrike" cap="none" normalizeH="0" baseline="0" dirty="0">
                  <a:ln>
                    <a:noFill/>
                  </a:ln>
                  <a:solidFill>
                    <a:srgbClr val="4DC61F"/>
                  </a:solidFill>
                  <a:effectLst/>
                  <a:latin typeface="Calibri"/>
                  <a:cs typeface="Calibri"/>
                </a:rPr>
                <a:t>eywords for your PICO search question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51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9" y="243840"/>
            <a:ext cx="7040880" cy="637032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19920" y="4495800"/>
            <a:ext cx="8066880" cy="2057400"/>
            <a:chOff x="457201" y="4495800"/>
            <a:chExt cx="8066880" cy="2057400"/>
          </a:xfrm>
        </p:grpSpPr>
        <p:sp>
          <p:nvSpPr>
            <p:cNvPr id="4" name="Rectangle 10"/>
            <p:cNvSpPr>
              <a:spLocks noChangeArrowheads="1"/>
            </p:cNvSpPr>
            <p:nvPr/>
          </p:nvSpPr>
          <p:spPr bwMode="auto">
            <a:xfrm>
              <a:off x="457201" y="6172200"/>
              <a:ext cx="3276600" cy="381000"/>
            </a:xfrm>
            <a:prstGeom prst="rect">
              <a:avLst/>
            </a:prstGeom>
            <a:noFill/>
            <a:ln w="76200" cmpd="sng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000" dirty="0">
                <a:latin typeface="Verdana" charset="0"/>
              </a:endParaRPr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5399881" y="4495800"/>
              <a:ext cx="3124200" cy="2057400"/>
            </a:xfrm>
            <a:prstGeom prst="wedgeRoundRectCallout">
              <a:avLst>
                <a:gd name="adj1" fmla="val -99589"/>
                <a:gd name="adj2" fmla="val 38012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 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ＭＳ Ｐゴシック" charset="0"/>
                  <a:cs typeface="Helvetica"/>
                </a:rPr>
                <a:t>Select: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	All (of the above; with health disparities, costs and cost analysis, CER as subject)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05919" y="3581400"/>
            <a:ext cx="2133600" cy="838200"/>
            <a:chOff x="2743200" y="2895600"/>
            <a:chExt cx="2133600" cy="838200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2743200" y="2895600"/>
              <a:ext cx="2133600" cy="838200"/>
            </a:xfrm>
            <a:prstGeom prst="wedgeRoundRectCallout">
              <a:avLst>
                <a:gd name="adj1" fmla="val -11399"/>
                <a:gd name="adj2" fmla="val 105881"/>
                <a:gd name="adj3" fmla="val 16667"/>
              </a:avLst>
            </a:prstGeom>
            <a:solidFill>
              <a:schemeClr val="bg1"/>
            </a:solidFill>
            <a:ln w="66675" cap="flat" cmpd="sng" algn="ctr">
              <a:solidFill>
                <a:srgbClr val="42BF1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3200" dirty="0">
                  <a:solidFill>
                    <a:srgbClr val="4DC61F"/>
                  </a:solidFill>
                  <a:latin typeface="Calibri"/>
                  <a:cs typeface="Calibri"/>
                </a:rPr>
                <a:t> C</a:t>
              </a:r>
              <a:r>
                <a:rPr kumimoji="0" lang="en-US" sz="3200" b="0" i="0" u="none" strike="noStrike" cap="none" normalizeH="0" baseline="0" dirty="0">
                  <a:ln>
                    <a:noFill/>
                  </a:ln>
                  <a:solidFill>
                    <a:srgbClr val="4DC61F"/>
                  </a:solidFill>
                  <a:effectLst/>
                  <a:latin typeface="Calibri"/>
                  <a:cs typeface="Calibri"/>
                </a:rPr>
                <a:t>lick</a:t>
              </a: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4DC61F"/>
                  </a:solidFill>
                  <a:effectLst/>
                  <a:latin typeface="Calibri"/>
                  <a:cs typeface="Calibri"/>
                </a:rPr>
                <a:t> 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3810000" y="3048000"/>
              <a:ext cx="8382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86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3" y="322643"/>
            <a:ext cx="7363714" cy="62127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86000" y="533400"/>
            <a:ext cx="6553200" cy="2209800"/>
            <a:chOff x="2286000" y="533400"/>
            <a:chExt cx="6553200" cy="2209800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3124200" y="609600"/>
              <a:ext cx="5715000" cy="990600"/>
            </a:xfrm>
            <a:prstGeom prst="wedgeRoundRectCallout">
              <a:avLst>
                <a:gd name="adj1" fmla="val -54012"/>
                <a:gd name="adj2" fmla="val 81805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30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Results from search example</a:t>
              </a:r>
            </a:p>
          </p:txBody>
        </p:sp>
        <p:sp>
          <p:nvSpPr>
            <p:cNvPr id="17" name="Down Arrow 16"/>
            <p:cNvSpPr/>
            <p:nvPr/>
          </p:nvSpPr>
          <p:spPr bwMode="auto">
            <a:xfrm>
              <a:off x="2286000" y="533400"/>
              <a:ext cx="713232" cy="2209800"/>
            </a:xfrm>
            <a:prstGeom prst="downArrow">
              <a:avLst>
                <a:gd name="adj1" fmla="val 50000"/>
                <a:gd name="adj2" fmla="val 59588"/>
              </a:avLst>
            </a:prstGeom>
            <a:solidFill>
              <a:srgbClr val="FC9FFF"/>
            </a:solidFill>
            <a:ln w="28575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err="1">
                  <a:solidFill>
                    <a:schemeClr val="bg1"/>
                  </a:solidFill>
                  <a:latin typeface="Verdana"/>
                  <a:cs typeface="Verdana"/>
                </a:rPr>
                <a:t>Cl</a:t>
              </a:r>
              <a:endParaRPr lang="en-US" dirty="0">
                <a:solidFill>
                  <a:schemeClr val="bg1"/>
                </a:solidFill>
                <a:latin typeface="Verdana"/>
                <a:cs typeface="Verdana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Verdana"/>
                  <a:cs typeface="Verdana"/>
                </a:rPr>
                <a:t>ick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" b="2895"/>
          <a:stretch/>
        </p:blipFill>
        <p:spPr>
          <a:xfrm>
            <a:off x="495300" y="2819400"/>
            <a:ext cx="8153400" cy="1828800"/>
          </a:xfrm>
          <a:prstGeom prst="rect">
            <a:avLst/>
          </a:prstGeom>
          <a:ln w="57150">
            <a:solidFill>
              <a:srgbClr val="CC31CC"/>
            </a:solidFill>
          </a:ln>
        </p:spPr>
      </p:pic>
    </p:spTree>
    <p:extLst>
      <p:ext uri="{BB962C8B-B14F-4D97-AF65-F5344CB8AC3E}">
        <p14:creationId xmlns:p14="http://schemas.microsoft.com/office/powerpoint/2010/main" val="186476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7" y="281178"/>
            <a:ext cx="6974586" cy="62956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95400" y="2057400"/>
            <a:ext cx="6019800" cy="990600"/>
            <a:chOff x="2722563" y="2133600"/>
            <a:chExt cx="6019800" cy="990600"/>
          </a:xfrm>
        </p:grpSpPr>
        <p:sp>
          <p:nvSpPr>
            <p:cNvPr id="13" name="Rounded Rectangular Callout 12"/>
            <p:cNvSpPr/>
            <p:nvPr/>
          </p:nvSpPr>
          <p:spPr bwMode="auto">
            <a:xfrm>
              <a:off x="2722563" y="2133600"/>
              <a:ext cx="6019800" cy="990600"/>
            </a:xfrm>
            <a:prstGeom prst="wedgeRoundRectCallout">
              <a:avLst>
                <a:gd name="adj1" fmla="val 30625"/>
                <a:gd name="adj2" fmla="val -115064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895643" y="2438400"/>
              <a:ext cx="5638758" cy="45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>
                <a:lnSpc>
                  <a:spcPct val="90000"/>
                </a:lnSpc>
              </a:pPr>
              <a:r>
                <a:rPr lang="en-US" sz="2800" dirty="0">
                  <a:latin typeface="Calibri"/>
                  <a:cs typeface="Calibri"/>
                </a:rPr>
                <a:t>Click    </a:t>
              </a:r>
              <a:r>
                <a:rPr lang="en-US" sz="2800" dirty="0">
                  <a:solidFill>
                    <a:srgbClr val="CC0000"/>
                  </a:solidFill>
                  <a:latin typeface="Calibri"/>
                  <a:cs typeface="Calibri"/>
                </a:rPr>
                <a:t>TTUHSC ONLINE</a:t>
              </a:r>
              <a:r>
                <a:rPr lang="en-US" sz="2800" dirty="0">
                  <a:latin typeface="Calibri"/>
                  <a:cs typeface="Calibri"/>
                </a:rPr>
                <a:t>    </a:t>
              </a:r>
              <a:r>
                <a:rPr lang="en-US" sz="2800" dirty="0">
                  <a:solidFill>
                    <a:srgbClr val="000000"/>
                  </a:solidFill>
                  <a:latin typeface="Calibri"/>
                  <a:cs typeface="Calibri"/>
                </a:rPr>
                <a:t>for full-text</a:t>
              </a: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810000" y="2362200"/>
              <a:ext cx="2667000" cy="533400"/>
            </a:xfrm>
            <a:prstGeom prst="rect">
              <a:avLst/>
            </a:prstGeom>
            <a:noFill/>
            <a:ln w="381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57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7175"/>
            <a:ext cx="4775200" cy="6343650"/>
          </a:xfrm>
          <a:prstGeom prst="rect">
            <a:avLst/>
          </a:prstGeom>
          <a:ln w="38100">
            <a:solidFill>
              <a:srgbClr val="CC0000"/>
            </a:solidFill>
          </a:ln>
        </p:spPr>
      </p:pic>
      <p:sp>
        <p:nvSpPr>
          <p:cNvPr id="13" name="Rounded Rectangular Callout 12"/>
          <p:cNvSpPr/>
          <p:nvPr/>
        </p:nvSpPr>
        <p:spPr>
          <a:xfrm>
            <a:off x="5410200" y="762000"/>
            <a:ext cx="3352800" cy="990600"/>
          </a:xfrm>
          <a:prstGeom prst="wedgeRoundRectCallout">
            <a:avLst>
              <a:gd name="adj1" fmla="val -94385"/>
              <a:gd name="adj2" fmla="val 5988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30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Full-text</a:t>
            </a:r>
          </a:p>
        </p:txBody>
      </p:sp>
    </p:spTree>
    <p:extLst>
      <p:ext uri="{BB962C8B-B14F-4D97-AF65-F5344CB8AC3E}">
        <p14:creationId xmlns:p14="http://schemas.microsoft.com/office/powerpoint/2010/main" val="131328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3" name="Rectangle 3"/>
          <p:cNvSpPr>
            <a:spLocks noChangeArrowheads="1"/>
          </p:cNvSpPr>
          <p:nvPr/>
        </p:nvSpPr>
        <p:spPr bwMode="auto">
          <a:xfrm>
            <a:off x="304800" y="304800"/>
            <a:ext cx="8534400" cy="62484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66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dirty="0">
              <a:latin typeface="Verdana" charset="0"/>
            </a:endParaRPr>
          </a:p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pPr algn="ctr"/>
            <a:endParaRPr lang="en-US" sz="1400" dirty="0">
              <a:solidFill>
                <a:srgbClr val="004080"/>
              </a:solidFill>
              <a:latin typeface="Verdan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609600"/>
            <a:ext cx="77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i="1" dirty="0">
                <a:solidFill>
                  <a:srgbClr val="004080"/>
                </a:solidFill>
                <a:latin typeface="Helvetica Neue" charset="0"/>
                <a:cs typeface="Helvetica Neue" charset="0"/>
              </a:rPr>
              <a:t>Brief Student Discussion of</a:t>
            </a:r>
          </a:p>
          <a:p>
            <a:pPr lvl="0" algn="ctr"/>
            <a:r>
              <a:rPr lang="en-US" sz="3600" i="1" dirty="0">
                <a:solidFill>
                  <a:srgbClr val="004080"/>
                </a:solidFill>
                <a:latin typeface="Helvetica Neue" charset="0"/>
                <a:cs typeface="Helvetica Neue" charset="0"/>
              </a:rPr>
              <a:t>Search Experience</a:t>
            </a:r>
            <a:endParaRPr lang="en-US" sz="3600" dirty="0">
              <a:solidFill>
                <a:srgbClr val="004080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09600" y="2514600"/>
            <a:ext cx="55626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buAutoNum type="arabicParenR"/>
            </a:pPr>
            <a:r>
              <a:rPr lang="en-US" sz="2800" dirty="0">
                <a:solidFill>
                  <a:srgbClr val="3366FF"/>
                </a:solidFill>
                <a:latin typeface="Verdana" charset="0"/>
              </a:rPr>
              <a:t> State your PICO question.</a:t>
            </a:r>
            <a:r>
              <a:rPr lang="en-US" sz="1800" dirty="0">
                <a:solidFill>
                  <a:srgbClr val="000000"/>
                </a:solidFill>
                <a:latin typeface="Verdana" charset="0"/>
              </a:rPr>
              <a:t>	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09600" y="3733800"/>
            <a:ext cx="6019800" cy="609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40000"/>
              </a:lnSpc>
            </a:pPr>
            <a:r>
              <a:rPr lang="en-US" sz="2800" dirty="0">
                <a:solidFill>
                  <a:srgbClr val="3366FF"/>
                </a:solidFill>
                <a:latin typeface="Verdana" charset="0"/>
              </a:rPr>
              <a:t>2) What keywords did you use?</a:t>
            </a:r>
            <a:r>
              <a:rPr lang="en-US" sz="1800" dirty="0">
                <a:solidFill>
                  <a:srgbClr val="000000"/>
                </a:solidFill>
                <a:latin typeface="Verdana" charset="0"/>
              </a:rPr>
              <a:t>	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09600" y="4953000"/>
            <a:ext cx="7391400" cy="609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40000"/>
              </a:lnSpc>
            </a:pPr>
            <a:r>
              <a:rPr lang="en-US" sz="2800" dirty="0">
                <a:solidFill>
                  <a:srgbClr val="3366FF"/>
                </a:solidFill>
                <a:latin typeface="Verdana" charset="0"/>
              </a:rPr>
              <a:t>3) How many results did you get?</a:t>
            </a:r>
            <a:r>
              <a:rPr lang="en-US" sz="1800" dirty="0">
                <a:solidFill>
                  <a:srgbClr val="000000"/>
                </a:solidFill>
                <a:latin typeface="Verdana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0735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1293813" y="2819400"/>
            <a:ext cx="65532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6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Questions?</a:t>
            </a:r>
            <a:endParaRPr lang="en-US" sz="66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51044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 descr="CRW_2730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" b="3833"/>
          <a:stretch>
            <a:fillRect/>
          </a:stretch>
        </p:blipFill>
        <p:spPr bwMode="auto">
          <a:xfrm>
            <a:off x="1936750" y="3124200"/>
            <a:ext cx="5267325" cy="333533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171450"/>
            <a:ext cx="8458200" cy="26479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40000"/>
              </a:lnSpc>
              <a:defRPr/>
            </a:pPr>
            <a:r>
              <a:rPr lang="en-US" sz="3200" dirty="0">
                <a:solidFill>
                  <a:prstClr val="white"/>
                </a:solidFill>
                <a:latin typeface="Calibri"/>
              </a:rPr>
              <a:t>1) Database Searching- </a:t>
            </a:r>
            <a:r>
              <a:rPr lang="en-US" sz="3200" i="1" dirty="0">
                <a:solidFill>
                  <a:prstClr val="white"/>
                </a:solidFill>
                <a:latin typeface="Calibri"/>
              </a:rPr>
              <a:t>Mandatory Attendance </a:t>
            </a:r>
            <a:r>
              <a:rPr lang="en-US" sz="2800" dirty="0">
                <a:solidFill>
                  <a:prstClr val="white"/>
                </a:solidFill>
                <a:latin typeface="Wingdings" charset="2"/>
                <a:cs typeface="Wingdings" charset="2"/>
              </a:rPr>
              <a:t>J</a:t>
            </a:r>
            <a:r>
              <a:rPr lang="en-US" sz="2800" i="1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marL="742950" lvl="1" indent="-285750" defTabSz="457200" eaLnBrk="1" hangingPunct="1">
              <a:lnSpc>
                <a:spcPct val="14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how to search the Cochrane EBM Databases &amp; </a:t>
            </a:r>
          </a:p>
          <a:p>
            <a:pPr lvl="2" defTabSz="457200" eaLnBrk="1" hangingPunct="1">
              <a:lnSpc>
                <a:spcPct val="140000"/>
              </a:lnSpc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Comparative Effectiveness Research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PowerPoint lecture and hands-on follow along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search for article(s) that answer your question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one-on-one searching guidance with assigned librarian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5" name="Rectangle 4"/>
          <p:cNvSpPr>
            <a:spLocks noChangeArrowheads="1"/>
          </p:cNvSpPr>
          <p:nvPr/>
        </p:nvSpPr>
        <p:spPr bwMode="auto">
          <a:xfrm>
            <a:off x="760413" y="2443674"/>
            <a:ext cx="7620000" cy="197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EBM and the</a:t>
            </a:r>
          </a:p>
          <a:p>
            <a:pPr algn="ctr">
              <a:lnSpc>
                <a:spcPct val="130000"/>
              </a:lnSpc>
            </a:pPr>
            <a:r>
              <a:rPr lang="en-US" sz="48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Cochrane Databases</a:t>
            </a:r>
            <a:endParaRPr lang="en-US" sz="48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96092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883" y="228600"/>
            <a:ext cx="8719060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i="1" dirty="0">
                <a:solidFill>
                  <a:srgbClr val="FFFFFF"/>
                </a:solidFill>
              </a:rPr>
              <a:t>How EBM and the Cochrane Databases Got Started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62000" y="1219200"/>
            <a:ext cx="7848600" cy="3905569"/>
            <a:chOff x="762000" y="1219200"/>
            <a:chExt cx="7848600" cy="390556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5" t="1513" r="10095" b="3219"/>
            <a:stretch/>
          </p:blipFill>
          <p:spPr>
            <a:xfrm>
              <a:off x="4953056" y="1219200"/>
              <a:ext cx="3657544" cy="3905569"/>
            </a:xfrm>
            <a:prstGeom prst="rect">
              <a:avLst/>
            </a:prstGeom>
            <a:ln w="38100">
              <a:solidFill>
                <a:srgbClr val="271544"/>
              </a:solidFill>
            </a:ln>
          </p:spPr>
        </p:pic>
        <p:grpSp>
          <p:nvGrpSpPr>
            <p:cNvPr id="28" name="Group 27"/>
            <p:cNvGrpSpPr/>
            <p:nvPr/>
          </p:nvGrpSpPr>
          <p:grpSpPr>
            <a:xfrm>
              <a:off x="762000" y="1723937"/>
              <a:ext cx="3315081" cy="3229063"/>
              <a:chOff x="2914459" y="1674832"/>
              <a:chExt cx="3315081" cy="322906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971800" y="4267200"/>
                <a:ext cx="3200400" cy="636695"/>
              </a:xfrm>
              <a:prstGeom prst="rect">
                <a:avLst/>
              </a:prstGeom>
              <a:noFill/>
              <a:ln w="28575" cmpd="sng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Archie Cochrane, M.D.</a:t>
                </a:r>
              </a:p>
            </p:txBody>
          </p:sp>
          <p:pic>
            <p:nvPicPr>
              <p:cNvPr id="15" name="Picture 14" descr="_44696692_aef2db9c-9072-4785-9644-cb293b9211b2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4459" y="1674832"/>
                <a:ext cx="3315081" cy="2493645"/>
              </a:xfrm>
              <a:prstGeom prst="rect">
                <a:avLst/>
              </a:prstGeom>
            </p:spPr>
          </p:pic>
        </p:grpSp>
      </p:grpSp>
      <p:grpSp>
        <p:nvGrpSpPr>
          <p:cNvPr id="27" name="Group 26"/>
          <p:cNvGrpSpPr/>
          <p:nvPr/>
        </p:nvGrpSpPr>
        <p:grpSpPr>
          <a:xfrm>
            <a:off x="278009" y="5410200"/>
            <a:ext cx="8615179" cy="1279490"/>
            <a:chOff x="339430" y="5410202"/>
            <a:chExt cx="8615179" cy="1279490"/>
          </a:xfrm>
        </p:grpSpPr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339430" y="5410202"/>
              <a:ext cx="4156370" cy="1279490"/>
              <a:chOff x="210882" y="5410201"/>
              <a:chExt cx="4284917" cy="1319062"/>
            </a:xfrm>
          </p:grpSpPr>
          <p:sp>
            <p:nvSpPr>
              <p:cNvPr id="17" name="Rectangle 16"/>
              <p:cNvSpPr/>
              <p:nvPr/>
            </p:nvSpPr>
            <p:spPr bwMode="auto">
              <a:xfrm>
                <a:off x="210882" y="5410201"/>
                <a:ext cx="4284917" cy="1319062"/>
              </a:xfrm>
              <a:prstGeom prst="rect">
                <a:avLst/>
              </a:prstGeom>
              <a:solidFill>
                <a:srgbClr val="27154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5" t="12393" r="6618" b="3650"/>
              <a:stretch/>
            </p:blipFill>
            <p:spPr>
              <a:xfrm>
                <a:off x="396240" y="5715000"/>
                <a:ext cx="4023360" cy="780948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>
              <a:spLocks noChangeAspect="1"/>
            </p:cNvSpPr>
            <p:nvPr/>
          </p:nvSpPr>
          <p:spPr bwMode="auto">
            <a:xfrm>
              <a:off x="4495800" y="5410202"/>
              <a:ext cx="4458809" cy="1279490"/>
            </a:xfrm>
            <a:prstGeom prst="rect">
              <a:avLst/>
            </a:prstGeom>
            <a:solidFill>
              <a:srgbClr val="271544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https://www.nuffieldtrust.org.uk/research/</a:t>
              </a:r>
            </a:p>
            <a:p>
              <a:pPr algn="ctr">
                <a:lnSpc>
                  <a:spcPct val="150000"/>
                </a:lnSpc>
              </a:pPr>
              <a:r>
                <a:rPr lang="en-US" sz="18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effectiveness-and-efficiency-random-reflections-on-health-services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772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2400" y="152400"/>
            <a:ext cx="7086600" cy="6045200"/>
            <a:chOff x="76200" y="381000"/>
            <a:chExt cx="7086600" cy="6045200"/>
          </a:xfrm>
        </p:grpSpPr>
        <p:pic>
          <p:nvPicPr>
            <p:cNvPr id="92161" name="Picture 2" descr="08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219200"/>
              <a:ext cx="6754813" cy="520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62" name="Rectangle 15"/>
            <p:cNvSpPr>
              <a:spLocks noChangeArrowheads="1"/>
            </p:cNvSpPr>
            <p:nvPr/>
          </p:nvSpPr>
          <p:spPr bwMode="auto">
            <a:xfrm>
              <a:off x="838200" y="381000"/>
              <a:ext cx="54102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lnSpc>
                  <a:spcPct val="130000"/>
                </a:lnSpc>
              </a:pPr>
              <a:r>
                <a:rPr lang="en-US" sz="1600" u="sng">
                  <a:solidFill>
                    <a:srgbClr val="000080"/>
                  </a:solidFill>
                  <a:latin typeface="Verdana" charset="0"/>
                </a:rPr>
                <a:t>Hierarchy of Evidence and Corresponding Databases</a:t>
              </a:r>
              <a:endParaRPr lang="en-US" sz="1000">
                <a:latin typeface="Verdana" charset="0"/>
              </a:endParaRPr>
            </a:p>
          </p:txBody>
        </p:sp>
        <p:sp>
          <p:nvSpPr>
            <p:cNvPr id="92163" name="Line 28"/>
            <p:cNvSpPr>
              <a:spLocks noChangeShapeType="1"/>
            </p:cNvSpPr>
            <p:nvPr/>
          </p:nvSpPr>
          <p:spPr bwMode="auto">
            <a:xfrm flipH="1" flipV="1">
              <a:off x="7010400" y="6324600"/>
              <a:ext cx="42863" cy="0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3" name="Rectangle 43"/>
            <p:cNvSpPr>
              <a:spLocks noChangeArrowheads="1"/>
            </p:cNvSpPr>
            <p:nvPr/>
          </p:nvSpPr>
          <p:spPr bwMode="auto">
            <a:xfrm>
              <a:off x="76200" y="1143000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6934200" y="6248400"/>
              <a:ext cx="2286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2" name="Rounded Rectangular Callout 1"/>
          <p:cNvSpPr/>
          <p:nvPr/>
        </p:nvSpPr>
        <p:spPr bwMode="auto">
          <a:xfrm>
            <a:off x="4724400" y="1524000"/>
            <a:ext cx="4191000" cy="609600"/>
          </a:xfrm>
          <a:prstGeom prst="wedgeRoundRectCallout">
            <a:avLst>
              <a:gd name="adj1" fmla="val -67802"/>
              <a:gd name="adj2" fmla="val 24374"/>
              <a:gd name="adj3" fmla="val 16667"/>
            </a:avLst>
          </a:prstGeom>
          <a:solidFill>
            <a:srgbClr val="CCCCFF"/>
          </a:solidFill>
          <a:ln w="19050" cap="flat" cmpd="sng" algn="ctr">
            <a:solidFill>
              <a:srgbClr val="66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Cochrane Database of Systematic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 Reviews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5486400" y="2743200"/>
            <a:ext cx="2514600" cy="533400"/>
          </a:xfrm>
          <a:prstGeom prst="wedgeRoundRectCallout">
            <a:avLst>
              <a:gd name="adj1" fmla="val -80933"/>
              <a:gd name="adj2" fmla="val 26596"/>
              <a:gd name="adj3" fmla="val 16667"/>
            </a:avLst>
          </a:prstGeom>
          <a:solidFill>
            <a:srgbClr val="E3C4FF"/>
          </a:solidFill>
          <a:ln w="19050" cap="flat" cmpd="sng" algn="ctr">
            <a:solidFill>
              <a:srgbClr val="B36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ACP Journal Club</a:t>
            </a: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5867400" y="3505200"/>
            <a:ext cx="3124200" cy="838200"/>
          </a:xfrm>
          <a:prstGeom prst="wedgeRoundRectCallout">
            <a:avLst>
              <a:gd name="adj1" fmla="val -92357"/>
              <a:gd name="adj2" fmla="val 2931"/>
              <a:gd name="adj3" fmla="val 16667"/>
            </a:avLst>
          </a:prstGeom>
          <a:solidFill>
            <a:srgbClr val="CAA3FF"/>
          </a:solidFill>
          <a:ln w="19050" cap="flat" cmpd="sng" algn="ctr">
            <a:solidFill>
              <a:srgbClr val="6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Cochrane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pitchFamily="-106" charset="-128"/>
                <a:cs typeface="Calibri"/>
              </a:rPr>
              <a:t> Database of Randomized Controlled Trials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pitchFamily="-106" charset="-128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5" name="Rectangle 4"/>
          <p:cNvSpPr>
            <a:spLocks noChangeArrowheads="1"/>
          </p:cNvSpPr>
          <p:nvPr/>
        </p:nvSpPr>
        <p:spPr bwMode="auto">
          <a:xfrm>
            <a:off x="760413" y="2443674"/>
            <a:ext cx="762000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Cochrane Databases available via the Web</a:t>
            </a:r>
            <a:endParaRPr lang="en-US" sz="48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2286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8" y="277241"/>
            <a:ext cx="6227572" cy="630351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62200" y="1752600"/>
            <a:ext cx="6248400" cy="1066800"/>
            <a:chOff x="2362200" y="1752600"/>
            <a:chExt cx="6248400" cy="1066800"/>
          </a:xfrm>
        </p:grpSpPr>
        <p:sp>
          <p:nvSpPr>
            <p:cNvPr id="4" name="Rectangle 3"/>
            <p:cNvSpPr/>
            <p:nvPr/>
          </p:nvSpPr>
          <p:spPr bwMode="auto">
            <a:xfrm>
              <a:off x="2362200" y="1752600"/>
              <a:ext cx="6248400" cy="1066800"/>
            </a:xfrm>
            <a:prstGeom prst="rect">
              <a:avLst/>
            </a:prstGeom>
            <a:solidFill>
              <a:schemeClr val="bg1"/>
            </a:solidFill>
            <a:ln w="139700" cap="flat" cmpd="sng" algn="ctr">
              <a:solidFill>
                <a:srgbClr val="0432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/>
                <a:cs typeface="Verdana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596910" y="2019300"/>
              <a:ext cx="5775036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>
                  <a:solidFill>
                    <a:srgbClr val="4DC61E"/>
                  </a:solidFill>
                  <a:latin typeface="Verdana"/>
                  <a:cs typeface="Verdana"/>
                </a:rPr>
                <a:t>Go to </a:t>
              </a:r>
              <a:r>
                <a:rPr lang="en-US" dirty="0" err="1">
                  <a:latin typeface="Verdana"/>
                  <a:cs typeface="Verdana"/>
                </a:rPr>
                <a:t>www.thecochranelibrary.com</a:t>
              </a:r>
              <a:endParaRPr lang="en-US" dirty="0">
                <a:latin typeface="Verdana"/>
                <a:cs typeface="Verdan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5800" y="4800600"/>
            <a:ext cx="7924800" cy="1066800"/>
            <a:chOff x="685800" y="4800600"/>
            <a:chExt cx="7924800" cy="1066800"/>
          </a:xfrm>
        </p:grpSpPr>
        <p:sp>
          <p:nvSpPr>
            <p:cNvPr id="7" name="Rectangle 6"/>
            <p:cNvSpPr/>
            <p:nvPr/>
          </p:nvSpPr>
          <p:spPr bwMode="auto">
            <a:xfrm>
              <a:off x="685800" y="4800600"/>
              <a:ext cx="7924800" cy="1066800"/>
            </a:xfrm>
            <a:prstGeom prst="rect">
              <a:avLst/>
            </a:prstGeom>
            <a:solidFill>
              <a:schemeClr val="bg1"/>
            </a:solidFill>
            <a:ln w="139700" cap="flat" cmpd="sng" algn="ctr">
              <a:solidFill>
                <a:srgbClr val="4DC61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/>
                <a:cs typeface="Verdana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983481" y="5067300"/>
              <a:ext cx="7324436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i="1" dirty="0">
                  <a:latin typeface="Verdana"/>
                  <a:cs typeface="Verdana"/>
                </a:rPr>
                <a:t>Partial</a:t>
              </a:r>
              <a:r>
                <a:rPr lang="en-US" dirty="0">
                  <a:latin typeface="Verdana"/>
                  <a:cs typeface="Verdana"/>
                </a:rPr>
                <a:t> databases freely available via the web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26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3653"/>
          <a:stretch/>
        </p:blipFill>
        <p:spPr>
          <a:xfrm>
            <a:off x="1525906" y="1158240"/>
            <a:ext cx="6128719" cy="539496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81000" y="304800"/>
            <a:ext cx="3810000" cy="1295400"/>
          </a:xfrm>
          <a:prstGeom prst="wedgeRoundRectCallout">
            <a:avLst>
              <a:gd name="adj1" fmla="val 10382"/>
              <a:gd name="adj2" fmla="val 6871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 </a:t>
            </a:r>
            <a:r>
              <a:rPr lang="en-US" sz="3200" kern="0" dirty="0">
                <a:solidFill>
                  <a:srgbClr val="4DC61E"/>
                </a:solidFill>
                <a:latin typeface="Helvetica"/>
                <a:cs typeface="Helvetica"/>
              </a:rPr>
              <a:t>C</a:t>
            </a:r>
            <a:r>
              <a:rPr kumimoji="0" lang="en-US" sz="3200" u="none" strike="noStrike" kern="0" cap="none" spc="0" normalizeH="0" baseline="0" noProof="0" dirty="0">
                <a:ln>
                  <a:noFill/>
                </a:ln>
                <a:solidFill>
                  <a:srgbClr val="4DC61E"/>
                </a:solidFill>
                <a:effectLst/>
                <a:uLnTx/>
                <a:uFillTx/>
                <a:latin typeface="Helvetica"/>
                <a:cs typeface="Helvetica"/>
              </a:rPr>
              <a:t>lick: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	</a:t>
            </a:r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Cochrane Reviews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" t="1" r="1463" b="605"/>
          <a:stretch/>
        </p:blipFill>
        <p:spPr>
          <a:xfrm>
            <a:off x="1524000" y="2057400"/>
            <a:ext cx="3017520" cy="3749040"/>
          </a:xfrm>
          <a:prstGeom prst="rect">
            <a:avLst/>
          </a:prstGeom>
          <a:ln>
            <a:solidFill>
              <a:srgbClr val="962D90"/>
            </a:solidFill>
          </a:ln>
        </p:spPr>
      </p:pic>
      <p:sp>
        <p:nvSpPr>
          <p:cNvPr id="14" name="Rounded Rectangular Callout 13"/>
          <p:cNvSpPr/>
          <p:nvPr/>
        </p:nvSpPr>
        <p:spPr>
          <a:xfrm>
            <a:off x="5486400" y="2362200"/>
            <a:ext cx="3124200" cy="1676400"/>
          </a:xfrm>
          <a:prstGeom prst="wedgeRoundRectCallout">
            <a:avLst>
              <a:gd name="adj1" fmla="val -118634"/>
              <a:gd name="adj2" fmla="val -33009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cs typeface="Verdana" charset="0"/>
              </a:rPr>
              <a:t> </a:t>
            </a:r>
            <a:r>
              <a:rPr lang="en-US" sz="4000" kern="0" noProof="0" dirty="0">
                <a:solidFill>
                  <a:srgbClr val="4DC61E"/>
                </a:solidFill>
                <a:latin typeface="Helvetica"/>
                <a:cs typeface="Helvetica"/>
              </a:rPr>
              <a:t>Se</a:t>
            </a:r>
            <a:r>
              <a:rPr kumimoji="0" lang="en-US" sz="4000" u="none" strike="noStrike" kern="0" cap="none" spc="0" normalizeH="0" baseline="0" noProof="0" dirty="0">
                <a:ln>
                  <a:noFill/>
                </a:ln>
                <a:solidFill>
                  <a:srgbClr val="4DC61E"/>
                </a:solidFill>
                <a:effectLst/>
                <a:uLnTx/>
                <a:uFillTx/>
                <a:latin typeface="Helvetica"/>
                <a:cs typeface="Helvetica"/>
              </a:rPr>
              <a:t>lect: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	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Search CDSR</a:t>
            </a:r>
          </a:p>
        </p:txBody>
      </p:sp>
    </p:spTree>
    <p:extLst>
      <p:ext uri="{BB962C8B-B14F-4D97-AF65-F5344CB8AC3E}">
        <p14:creationId xmlns:p14="http://schemas.microsoft.com/office/powerpoint/2010/main" val="65247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6" y="2667000"/>
            <a:ext cx="8677148" cy="338582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066800" y="533400"/>
            <a:ext cx="7772400" cy="1828800"/>
          </a:xfrm>
          <a:prstGeom prst="wedgeRoundRectCallout">
            <a:avLst>
              <a:gd name="adj1" fmla="val -20791"/>
              <a:gd name="adj2" fmla="val 12619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cs typeface="Verdana" charset="0"/>
              </a:rPr>
              <a:t> </a:t>
            </a:r>
            <a:r>
              <a:rPr lang="en-US" sz="3600" kern="0" dirty="0">
                <a:solidFill>
                  <a:srgbClr val="4DC61E"/>
                </a:solidFill>
                <a:latin typeface="Helvetica"/>
                <a:cs typeface="Helvetica"/>
              </a:rPr>
              <a:t>Search menu for: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4DC61E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	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Cochrane Database of Systematic Reviews</a:t>
            </a:r>
          </a:p>
        </p:txBody>
      </p:sp>
    </p:spTree>
    <p:extLst>
      <p:ext uri="{BB962C8B-B14F-4D97-AF65-F5344CB8AC3E}">
        <p14:creationId xmlns:p14="http://schemas.microsoft.com/office/powerpoint/2010/main" val="22448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3653"/>
          <a:stretch/>
        </p:blipFill>
        <p:spPr>
          <a:xfrm>
            <a:off x="457200" y="1143000"/>
            <a:ext cx="6128719" cy="5394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r="1728"/>
          <a:stretch/>
        </p:blipFill>
        <p:spPr>
          <a:xfrm>
            <a:off x="1981200" y="1981200"/>
            <a:ext cx="3017520" cy="9144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752600" y="304800"/>
            <a:ext cx="7086600" cy="1295400"/>
          </a:xfrm>
          <a:prstGeom prst="wedgeRoundRectCallout">
            <a:avLst>
              <a:gd name="adj1" fmla="val -41935"/>
              <a:gd name="adj2" fmla="val 72621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1" u="none" strike="noStrike" kern="0" cap="none" spc="0" normalizeH="0" baseline="0" noProof="0" dirty="0">
                <a:ln>
                  <a:noFill/>
                </a:ln>
                <a:solidFill>
                  <a:srgbClr val="4DC61E"/>
                </a:solidFill>
                <a:effectLst/>
                <a:uLnTx/>
                <a:uFillTx/>
                <a:latin typeface="Verdana" charset="0"/>
                <a:cs typeface="Verdana" charset="0"/>
              </a:rPr>
              <a:t> </a:t>
            </a:r>
            <a:r>
              <a:rPr lang="en-US" sz="2800" kern="0" dirty="0">
                <a:solidFill>
                  <a:srgbClr val="4DC61E"/>
                </a:solidFill>
                <a:latin typeface="Helvetica"/>
                <a:cs typeface="Helvetica"/>
              </a:rPr>
              <a:t>C</a:t>
            </a: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rgbClr val="4DC61E"/>
                </a:solidFill>
                <a:effectLst/>
                <a:uLnTx/>
                <a:uFillTx/>
                <a:latin typeface="Helvetica"/>
                <a:cs typeface="Helvetica"/>
              </a:rPr>
              <a:t>lick</a:t>
            </a:r>
            <a:r>
              <a:rPr kumimoji="0" lang="en-US" sz="2800" i="1" u="none" strike="noStrike" kern="0" cap="none" spc="0" normalizeH="0" baseline="0" noProof="0" dirty="0">
                <a:ln>
                  <a:noFill/>
                </a:ln>
                <a:solidFill>
                  <a:srgbClr val="4DC61E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Helvetica"/>
                <a:cs typeface="Helvetica"/>
              </a:rPr>
              <a:t>T</a:t>
            </a:r>
            <a:r>
              <a:rPr kumimoji="0" lang="en-US" sz="28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rials</a:t>
            </a: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</a:t>
            </a: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rgbClr val="4DC61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for: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	Cochrane Central Register of Controlled Trials</a:t>
            </a:r>
          </a:p>
        </p:txBody>
      </p:sp>
    </p:spTree>
    <p:extLst>
      <p:ext uri="{BB962C8B-B14F-4D97-AF65-F5344CB8AC3E}">
        <p14:creationId xmlns:p14="http://schemas.microsoft.com/office/powerpoint/2010/main" val="113786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3653"/>
          <a:stretch/>
        </p:blipFill>
        <p:spPr>
          <a:xfrm>
            <a:off x="457200" y="533400"/>
            <a:ext cx="6128719" cy="539496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505200" y="4876800"/>
            <a:ext cx="5257800" cy="1066800"/>
          </a:xfrm>
          <a:prstGeom prst="wedgeRoundRectCallout">
            <a:avLst>
              <a:gd name="adj1" fmla="val -21333"/>
              <a:gd name="adj2" fmla="val 107985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4DC61E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Scroll to Browse </a:t>
            </a:r>
            <a:r>
              <a:rPr kumimoji="0" lang="en-US" sz="28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by Topic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590800" y="304800"/>
            <a:ext cx="6324600" cy="3987800"/>
            <a:chOff x="2590800" y="304800"/>
            <a:chExt cx="6324600" cy="3987800"/>
          </a:xfrm>
        </p:grpSpPr>
        <p:grpSp>
          <p:nvGrpSpPr>
            <p:cNvPr id="19" name="Group 18"/>
            <p:cNvGrpSpPr/>
            <p:nvPr/>
          </p:nvGrpSpPr>
          <p:grpSpPr>
            <a:xfrm>
              <a:off x="2590800" y="1447800"/>
              <a:ext cx="2438400" cy="2844800"/>
              <a:chOff x="6096000" y="914400"/>
              <a:chExt cx="2438400" cy="28448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914400"/>
                <a:ext cx="2418080" cy="2844800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 bwMode="auto">
              <a:xfrm>
                <a:off x="6096000" y="914400"/>
                <a:ext cx="2438400" cy="2819400"/>
              </a:xfrm>
              <a:prstGeom prst="rect">
                <a:avLst/>
              </a:prstGeom>
              <a:noFill/>
              <a:ln w="76200" cap="flat" cmpd="sng" algn="ctr">
                <a:solidFill>
                  <a:srgbClr val="AAAAA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114800" y="304800"/>
              <a:ext cx="4800600" cy="1066800"/>
              <a:chOff x="5029200" y="457200"/>
              <a:chExt cx="3810000" cy="1066800"/>
            </a:xfrm>
          </p:grpSpPr>
          <p:sp>
            <p:nvSpPr>
              <p:cNvPr id="21" name="Rounded Rectangular Callout 20"/>
              <p:cNvSpPr/>
              <p:nvPr/>
            </p:nvSpPr>
            <p:spPr>
              <a:xfrm>
                <a:off x="5029200" y="457200"/>
                <a:ext cx="3810000" cy="1066800"/>
              </a:xfrm>
              <a:prstGeom prst="wedgeRoundRectCallout">
                <a:avLst>
                  <a:gd name="adj1" fmla="val -60428"/>
                  <a:gd name="adj2" fmla="val 37322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CC66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charset="0"/>
                    <a:ea typeface="ＭＳ Ｐゴシック" charset="0"/>
                    <a:cs typeface="Verdana" charset="0"/>
                  </a:rPr>
                  <a:t>	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5210629" y="685800"/>
                <a:ext cx="3343479" cy="6096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kern="0" dirty="0">
                    <a:solidFill>
                      <a:srgbClr val="00B050"/>
                    </a:solidFill>
                    <a:latin typeface="Helvetica"/>
                    <a:cs typeface="Helvetica"/>
                  </a:rPr>
                  <a:t>Click</a:t>
                </a:r>
                <a:r>
                  <a:rPr lang="en-US" sz="3200" kern="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 More Resources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135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4475"/>
            <a:ext cx="7162800" cy="636905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181600" y="609600"/>
            <a:ext cx="3733800" cy="1104900"/>
          </a:xfrm>
          <a:prstGeom prst="wedgeRoundRectCallout">
            <a:avLst>
              <a:gd name="adj1" fmla="val -145738"/>
              <a:gd name="adj2" fmla="val -3641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4DC61E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Browse by Topic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244475"/>
            <a:ext cx="4495800" cy="5013325"/>
          </a:xfrm>
          <a:prstGeom prst="rect">
            <a:avLst/>
          </a:prstGeom>
          <a:noFill/>
          <a:ln w="57150" cmpd="sng">
            <a:solidFill>
              <a:srgbClr val="4DC6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971800" y="5029200"/>
            <a:ext cx="5835869" cy="1447800"/>
            <a:chOff x="2774731" y="5029200"/>
            <a:chExt cx="6064469" cy="1447800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5105399" y="5029200"/>
              <a:ext cx="3733801" cy="1447800"/>
            </a:xfrm>
            <a:prstGeom prst="wedgeRoundRectCallout">
              <a:avLst>
                <a:gd name="adj1" fmla="val -62180"/>
                <a:gd name="adj2" fmla="val -26332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D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or</a:t>
              </a: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charset="0"/>
                  <a:ea typeface="ＭＳ Ｐゴシック" charset="0"/>
                  <a:cs typeface="Verdana" charset="0"/>
                </a:rPr>
                <a:t> browse by  Cochrane Review Group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774731" y="5257800"/>
              <a:ext cx="1828800" cy="228600"/>
            </a:xfrm>
            <a:prstGeom prst="rect">
              <a:avLst/>
            </a:prstGeom>
            <a:noFill/>
            <a:ln w="57150" cap="flat" cmpd="sng" algn="ctr">
              <a:solidFill>
                <a:srgbClr val="0432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2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7-08 at 1.13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4021138"/>
            <a:ext cx="60102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4775" y="233363"/>
            <a:ext cx="7493000" cy="3787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	Group Discussion “EBM Journal Club” with Dr. Griswold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in the Library’s Rare Books Conference Room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state your focused, well-articulated PICO question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describe databases searched and search strategy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state author, article title, journal, and date published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discuss study design, validity and reliability, research findings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commentary and q &amp; a from Dr. Griswold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turn in  your EBM report including PICO question worksheet, critical appraisal worksheet, copy of the article, and cover sheet</a:t>
            </a:r>
          </a:p>
          <a:p>
            <a:pPr marL="742950" lvl="1" indent="-285750" defTabSz="457200" eaLnBrk="1" hangingPunct="1">
              <a:lnSpc>
                <a:spcPct val="13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casual atmosphere and bring your own lunch!</a:t>
            </a:r>
          </a:p>
          <a:p>
            <a:pPr defTabSz="457200" eaLnBrk="1" hangingPunct="1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6380"/>
            <a:ext cx="5572760" cy="636524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191000" y="5105400"/>
            <a:ext cx="4419600" cy="1295400"/>
          </a:xfrm>
          <a:prstGeom prst="wedgeRoundRectCallout">
            <a:avLst>
              <a:gd name="adj1" fmla="val -65463"/>
              <a:gd name="adj2" fmla="val -1402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4DC61E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Verdana" charset="0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Helvetica"/>
                <a:cs typeface="Helvetica"/>
              </a:rPr>
              <a:t>Select Group for list of reviews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924300" y="304800"/>
            <a:ext cx="4953000" cy="4572000"/>
          </a:xfrm>
          <a:prstGeom prst="wedgeRoundRectCallout">
            <a:avLst>
              <a:gd name="adj1" fmla="val -48843"/>
              <a:gd name="adj2" fmla="val 23896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05300" y="533400"/>
            <a:ext cx="4191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latin typeface="Helvetica"/>
                <a:cs typeface="Helvetica"/>
              </a:rPr>
              <a:t>*Reviews prepared by authors who register with a group.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305300" y="1295400"/>
            <a:ext cx="4191000" cy="106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latin typeface="Helvetica"/>
                <a:cs typeface="Helvetica"/>
              </a:rPr>
              <a:t>*Groups led by coordinating editor, editorial team, managing editor, and information specialist.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4305300" y="2438400"/>
            <a:ext cx="4191000" cy="990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kern="0" dirty="0">
                <a:solidFill>
                  <a:srgbClr val="000000"/>
                </a:solidFill>
                <a:latin typeface="Helvetica"/>
                <a:cs typeface="Helvetica"/>
              </a:rPr>
              <a:t>*Groups provide review authors with methodological and editorial support.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305300" y="3505200"/>
            <a:ext cx="4191000" cy="1143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latin typeface="Helvetica"/>
                <a:cs typeface="Helvetica"/>
              </a:rPr>
              <a:t>*Coordinating editors form Editorial Board for </a:t>
            </a:r>
            <a:r>
              <a:rPr lang="en-US" sz="2000" i="1" kern="0" dirty="0">
                <a:solidFill>
                  <a:srgbClr val="000000"/>
                </a:solidFill>
                <a:latin typeface="Helvetica"/>
                <a:cs typeface="Helvetica"/>
              </a:rPr>
              <a:t>Cochrane Database of Systematic Reviews</a:t>
            </a:r>
            <a:r>
              <a:rPr lang="en-US" sz="2000" kern="0" dirty="0">
                <a:solidFill>
                  <a:srgbClr val="000000"/>
                </a:solidFill>
                <a:latin typeface="Helvetica"/>
                <a:cs typeface="Helvetic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338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3" grpId="0"/>
      <p:bldP spid="14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0162"/>
            <a:ext cx="6122416" cy="6297676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057400" y="5334000"/>
            <a:ext cx="6705600" cy="1143000"/>
          </a:xfrm>
          <a:prstGeom prst="wedgeRoundRectCallout">
            <a:avLst>
              <a:gd name="adj1" fmla="val -26284"/>
              <a:gd name="adj2" fmla="val -124255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CC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cs typeface="Verdana" charset="0"/>
              </a:rPr>
              <a:t>Clic</a:t>
            </a:r>
            <a:r>
              <a:rPr lang="en-US" sz="2800" kern="0" dirty="0">
                <a:solidFill>
                  <a:srgbClr val="000000"/>
                </a:solidFill>
                <a:latin typeface="Verdana" charset="0"/>
                <a:cs typeface="Verdana" charset="0"/>
              </a:rPr>
              <a:t>k title for structured abstract</a:t>
            </a:r>
            <a:endParaRPr kumimoji="0" lang="en-US" sz="2800" b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cs typeface="Verdana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505200" y="228600"/>
            <a:ext cx="5334000" cy="1066800"/>
          </a:xfrm>
          <a:prstGeom prst="wedgeRoundRectCallout">
            <a:avLst>
              <a:gd name="adj1" fmla="val -26748"/>
              <a:gd name="adj2" fmla="val 111505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CC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cs typeface="Verdana" charset="0"/>
              </a:rPr>
              <a:t>Article</a:t>
            </a:r>
            <a:r>
              <a:rPr kumimoji="0" lang="en-US" sz="2800" b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cs typeface="Verdana" charset="0"/>
              </a:rPr>
              <a:t> table of contents </a:t>
            </a:r>
          </a:p>
        </p:txBody>
      </p:sp>
    </p:spTree>
    <p:extLst>
      <p:ext uri="{BB962C8B-B14F-4D97-AF65-F5344CB8AC3E}">
        <p14:creationId xmlns:p14="http://schemas.microsoft.com/office/powerpoint/2010/main" val="94983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20" y="228600"/>
            <a:ext cx="5191760" cy="627380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1143000" y="5105400"/>
            <a:ext cx="6858000" cy="1524000"/>
          </a:xfrm>
          <a:prstGeom prst="wedgeRoundRectCallout">
            <a:avLst>
              <a:gd name="adj1" fmla="val -7131"/>
              <a:gd name="adj2" fmla="val 47662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CC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Verdana" charset="0"/>
                <a:cs typeface="Verdana" charset="0"/>
              </a:rPr>
              <a:t>Structured abstract.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Verdana" charset="0"/>
                <a:cs typeface="Verdana" charset="0"/>
              </a:rPr>
              <a:t>Full-text available via OVID</a:t>
            </a:r>
            <a:r>
              <a:rPr lang="en-US" sz="2800" kern="0" dirty="0">
                <a:solidFill>
                  <a:srgbClr val="000000"/>
                </a:solidFill>
                <a:latin typeface="Verdana" charset="0"/>
                <a:cs typeface="Verdana" charset="0"/>
              </a:rPr>
              <a:t>.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311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4407408" cy="520750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673608" y="5257800"/>
            <a:ext cx="3429000" cy="1295400"/>
          </a:xfrm>
          <a:prstGeom prst="wedgeRoundRectCallout">
            <a:avLst>
              <a:gd name="adj1" fmla="val -25216"/>
              <a:gd name="adj2" fmla="val -99680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CC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dirty="0">
                <a:solidFill>
                  <a:srgbClr val="000000"/>
                </a:solidFill>
                <a:latin typeface="Verdana" charset="0"/>
                <a:cs typeface="Verdana" charset="0"/>
              </a:rPr>
              <a:t>F</a:t>
            </a:r>
            <a:r>
              <a:rPr kumimoji="0" lang="en-US" sz="2600" b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cs typeface="Verdana" charset="0"/>
              </a:rPr>
              <a:t>ull</a:t>
            </a:r>
            <a:r>
              <a:rPr kumimoji="0" lang="en-US" sz="2600" b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cs typeface="Verdana" charset="0"/>
              </a:rPr>
              <a:t>-text available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cs typeface="Verdana" charset="0"/>
              </a:rPr>
              <a:t>via OVID.</a:t>
            </a:r>
            <a:endParaRPr kumimoji="0" lang="en-US" sz="26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029200" y="609600"/>
            <a:ext cx="3886200" cy="5867400"/>
            <a:chOff x="5029200" y="609600"/>
            <a:chExt cx="3886200" cy="5867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609600"/>
              <a:ext cx="3700780" cy="5043805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029200" y="3543300"/>
              <a:ext cx="3886200" cy="2933700"/>
              <a:chOff x="5029200" y="3314700"/>
              <a:chExt cx="3886200" cy="2933700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8458200" y="3314700"/>
                <a:ext cx="228600" cy="190500"/>
              </a:xfrm>
              <a:prstGeom prst="rect">
                <a:avLst/>
              </a:prstGeom>
              <a:noFill/>
              <a:ln w="57150" cap="flat" cmpd="sng" algn="ctr">
                <a:solidFill>
                  <a:srgbClr val="D81E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  <p:sp>
            <p:nvSpPr>
              <p:cNvPr id="10" name="Rounded Rectangular Callout 9"/>
              <p:cNvSpPr/>
              <p:nvPr/>
            </p:nvSpPr>
            <p:spPr>
              <a:xfrm>
                <a:off x="5029200" y="4724400"/>
                <a:ext cx="3886200" cy="1524000"/>
              </a:xfrm>
              <a:prstGeom prst="wedgeRoundRectCallout">
                <a:avLst>
                  <a:gd name="adj1" fmla="val 38547"/>
                  <a:gd name="adj2" fmla="val -123227"/>
                  <a:gd name="adj3" fmla="val 16667"/>
                </a:avLst>
              </a:prstGeom>
              <a:solidFill>
                <a:srgbClr val="FFFFFF"/>
              </a:solidFill>
              <a:ln w="76200" cap="flat" cmpd="sng" algn="ctr">
                <a:solidFill>
                  <a:srgbClr val="CC66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i="1" kern="0" dirty="0">
                    <a:solidFill>
                      <a:srgbClr val="D81E00"/>
                    </a:solidFill>
                    <a:latin typeface="Verdana" charset="0"/>
                    <a:cs typeface="Verdana" charset="0"/>
                  </a:rPr>
                  <a:t>NOTE: </a:t>
                </a:r>
                <a:r>
                  <a:rPr lang="en-US" kern="0" dirty="0">
                    <a:solidFill>
                      <a:srgbClr val="000000"/>
                    </a:solidFill>
                    <a:latin typeface="Verdana" charset="0"/>
                    <a:cs typeface="Verdana" charset="0"/>
                  </a:rPr>
                  <a:t>Complete Systematic Review is 49 pages long.</a:t>
                </a:r>
                <a:endParaRPr kumimoji="0" lang="en-US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686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2580"/>
            <a:ext cx="5201920" cy="621284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971800" y="304800"/>
            <a:ext cx="5867400" cy="914400"/>
            <a:chOff x="1638300" y="228600"/>
            <a:chExt cx="5867400" cy="9144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638300" y="228600"/>
              <a:ext cx="5867400" cy="914400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solidFill>
                <a:srgbClr val="00AAD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/>
                <a:cs typeface="Verdana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828800" y="457200"/>
              <a:ext cx="54864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>
                  <a:solidFill>
                    <a:srgbClr val="4DC61E"/>
                  </a:solidFill>
                  <a:latin typeface="Verdana"/>
                  <a:cs typeface="Verdana"/>
                </a:rPr>
                <a:t>Go to </a:t>
              </a:r>
              <a:r>
                <a:rPr lang="en-US" dirty="0" err="1">
                  <a:latin typeface="Verdana"/>
                  <a:cs typeface="Verdana"/>
                </a:rPr>
                <a:t>www.cochrane.org</a:t>
              </a:r>
              <a:r>
                <a:rPr lang="en-US" dirty="0">
                  <a:latin typeface="Verdana"/>
                  <a:cs typeface="Verdana"/>
                </a:rPr>
                <a:t>/evidence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1400" y="2438400"/>
            <a:ext cx="5295900" cy="914400"/>
            <a:chOff x="3581400" y="2362200"/>
            <a:chExt cx="5295900" cy="914400"/>
          </a:xfrm>
        </p:grpSpPr>
        <p:sp>
          <p:nvSpPr>
            <p:cNvPr id="23" name="Rectangle 22"/>
            <p:cNvSpPr/>
            <p:nvPr/>
          </p:nvSpPr>
          <p:spPr bwMode="auto">
            <a:xfrm>
              <a:off x="3581400" y="2362200"/>
              <a:ext cx="5295900" cy="914400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solidFill>
                <a:srgbClr val="4E9EA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120000"/>
                </a:lnSpc>
              </a:pPr>
              <a:endParaRPr lang="en-US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790950" y="2514600"/>
              <a:ext cx="4876800" cy="6096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120000"/>
                </a:lnSpc>
              </a:pPr>
              <a:r>
                <a:rPr lang="en-US" dirty="0">
                  <a:solidFill>
                    <a:srgbClr val="000000"/>
                  </a:solidFill>
                  <a:latin typeface="Verdana" charset="0"/>
                </a:rPr>
                <a:t>Evidence summaries are </a:t>
              </a:r>
              <a:r>
                <a:rPr lang="en-US" sz="2800" b="1" i="1" dirty="0">
                  <a:solidFill>
                    <a:srgbClr val="CC0000"/>
                  </a:solidFill>
                  <a:latin typeface="Times New Roman"/>
                  <a:cs typeface="Times New Roman"/>
                </a:rPr>
                <a:t>free!</a:t>
              </a:r>
              <a:r>
                <a:rPr lang="en-US" dirty="0">
                  <a:solidFill>
                    <a:srgbClr val="000000"/>
                  </a:solidFill>
                  <a:latin typeface="Verdana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766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836613" y="2819400"/>
            <a:ext cx="7467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6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ACP Journal Club</a:t>
            </a:r>
            <a:endParaRPr lang="en-US" sz="66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64365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3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45B13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pPr algn="ctr"/>
            <a:endParaRPr lang="en-US" sz="1400" dirty="0">
              <a:solidFill>
                <a:srgbClr val="004080"/>
              </a:solidFill>
              <a:latin typeface="Verdan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3810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i="1" dirty="0">
                <a:latin typeface="Helvetica Neue" charset="0"/>
                <a:cs typeface="Helvetica Neue" charset="0"/>
              </a:rPr>
              <a:t>ACP Journal Club: </a:t>
            </a:r>
            <a:r>
              <a:rPr lang="en-US" sz="2200" i="1" dirty="0">
                <a:latin typeface="Helvetica Neue" charset="0"/>
                <a:cs typeface="Helvetica Neue" charset="0"/>
              </a:rPr>
              <a:t>The Best New Evidence for Patient Care</a:t>
            </a:r>
            <a:endParaRPr lang="en-US" sz="2200" dirty="0">
              <a:latin typeface="Helvetica Neue" charset="0"/>
              <a:cs typeface="Helvetica Neue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85800" y="914400"/>
            <a:ext cx="7423925" cy="6096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20000"/>
              </a:lnSpc>
            </a:pPr>
            <a:r>
              <a:rPr lang="en-US" sz="1400" b="1" dirty="0">
                <a:solidFill>
                  <a:srgbClr val="3366FF"/>
                </a:solidFill>
                <a:latin typeface="Verdana" charset="0"/>
              </a:rPr>
              <a:t>online journal:</a:t>
            </a:r>
          </a:p>
          <a:p>
            <a:pPr>
              <a:lnSpc>
                <a:spcPct val="120000"/>
              </a:lnSpc>
              <a:buFont typeface="Times" charset="0"/>
              <a:buNone/>
            </a:pPr>
            <a:r>
              <a:rPr lang="en-US" sz="1400" i="1" dirty="0">
                <a:solidFill>
                  <a:srgbClr val="000000"/>
                </a:solidFill>
                <a:latin typeface="Verdana" charset="0"/>
              </a:rPr>
              <a:t>	ACP Journal Club		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by the American College of Physicians</a:t>
            </a:r>
          </a:p>
          <a:p>
            <a:pPr lvl="0">
              <a:lnSpc>
                <a:spcPct val="120000"/>
              </a:lnSpc>
            </a:pPr>
            <a:r>
              <a:rPr lang="en-US" sz="1700" dirty="0">
                <a:solidFill>
                  <a:srgbClr val="000000"/>
                </a:solidFill>
                <a:latin typeface="Verdana" charset="0"/>
              </a:rPr>
              <a:t>	</a:t>
            </a: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685800" y="3810000"/>
            <a:ext cx="7696200" cy="914400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rgbClr val="3366FF"/>
                </a:solidFill>
                <a:latin typeface="Verdana" charset="0"/>
              </a:rPr>
              <a:t>Information summarized in structured abstracts</a:t>
            </a:r>
          </a:p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rgbClr val="2B5D8F"/>
                </a:solidFill>
                <a:latin typeface="Verdana" charset="0"/>
              </a:rPr>
              <a:t>		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Objectives	Methods	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		Results		Evidence-based conclusions</a:t>
            </a: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685800" y="1600200"/>
            <a:ext cx="7696200" cy="1066800"/>
          </a:xfrm>
          <a:prstGeom prst="rect">
            <a:avLst/>
          </a:prstGeom>
          <a:noFill/>
          <a:ln w="63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rgbClr val="3366FF"/>
                </a:solidFill>
                <a:latin typeface="Verdana" charset="0"/>
              </a:rPr>
              <a:t>Screens over 110 top clinical journals: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		original studies and systematic reviews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		methodologically sound	</a:t>
            </a:r>
            <a:r>
              <a:rPr lang="en-US" sz="1400" dirty="0">
                <a:latin typeface="Verdana" charset="0"/>
              </a:rPr>
              <a:t>clinically relevant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latin typeface="Verdana" charset="0"/>
              </a:rPr>
              <a:t>   warrant immediate to important advances in Internal Medicine and sub-specialties</a:t>
            </a: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685800" y="4800600"/>
            <a:ext cx="5791200" cy="914400"/>
          </a:xfrm>
          <a:prstGeom prst="rect">
            <a:avLst/>
          </a:prstGeom>
          <a:noFill/>
          <a:ln w="6350" cmpd="sng">
            <a:noFill/>
          </a:ln>
          <a:extLst/>
        </p:spPr>
        <p:txBody>
          <a:bodyPr wrap="none" anchor="ctr"/>
          <a:lstStyle/>
          <a:p>
            <a:r>
              <a:rPr lang="en-US" sz="1400" b="1" dirty="0">
                <a:solidFill>
                  <a:srgbClr val="3366FF"/>
                </a:solidFill>
                <a:latin typeface="Verdana" charset="0"/>
              </a:rPr>
              <a:t>Brief commentaries by clinical experts: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		context		methods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		clinical application of findings</a:t>
            </a: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685800" y="2743200"/>
            <a:ext cx="6019800" cy="990600"/>
          </a:xfrm>
          <a:prstGeom prst="rect">
            <a:avLst/>
          </a:prstGeom>
          <a:noFill/>
          <a:ln w="6350" cmpd="sng">
            <a:noFill/>
          </a:ln>
          <a:extLst/>
        </p:spPr>
        <p:txBody>
          <a:bodyPr wrap="none" anchor="ctr"/>
          <a:lstStyle/>
          <a:p>
            <a:r>
              <a:rPr lang="en-US" sz="1400" b="1" dirty="0">
                <a:solidFill>
                  <a:srgbClr val="3366FF"/>
                </a:solidFill>
                <a:latin typeface="Verdana" charset="0"/>
              </a:rPr>
              <a:t>Identifies Study Categories: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		Diagnosis		Etiology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		Prognosis		Prevention or treatment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255713" y="5791200"/>
            <a:ext cx="6629400" cy="685800"/>
          </a:xfrm>
          <a:prstGeom prst="rect">
            <a:avLst/>
          </a:prstGeom>
          <a:noFill/>
          <a:ln w="38100" cmpd="dbl">
            <a:solidFill>
              <a:srgbClr val="45B137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u="sng" dirty="0">
                <a:solidFill>
                  <a:srgbClr val="3366FF"/>
                </a:solidFill>
                <a:latin typeface="Helvetica Neue"/>
                <a:cs typeface="Helvetica Neue"/>
              </a:rPr>
              <a:t>Use ACP Journal Club to keep current!</a:t>
            </a:r>
          </a:p>
        </p:txBody>
      </p:sp>
    </p:spTree>
    <p:extLst>
      <p:ext uri="{BB962C8B-B14F-4D97-AF65-F5344CB8AC3E}">
        <p14:creationId xmlns:p14="http://schemas.microsoft.com/office/powerpoint/2010/main" val="224437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2600"/>
            <a:ext cx="6130163" cy="63927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00200" y="2438400"/>
            <a:ext cx="6934200" cy="1143000"/>
            <a:chOff x="1104900" y="2438400"/>
            <a:chExt cx="6934200" cy="11430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1104900" y="2438400"/>
              <a:ext cx="6934200" cy="1143000"/>
            </a:xfrm>
            <a:prstGeom prst="rect">
              <a:avLst/>
            </a:prstGeom>
            <a:solidFill>
              <a:schemeClr val="bg1"/>
            </a:solidFill>
            <a:ln w="120650" cap="flat" cmpd="sng" algn="ctr">
              <a:solidFill>
                <a:srgbClr val="00A8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/>
                <a:cs typeface="Verdana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371600" y="2743200"/>
              <a:ext cx="6400800" cy="49072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800" dirty="0" err="1">
                  <a:latin typeface="Verdana"/>
                  <a:cs typeface="Verdana"/>
                </a:rPr>
                <a:t>www.annals.org</a:t>
              </a:r>
              <a:r>
                <a:rPr lang="en-US" sz="2800" dirty="0">
                  <a:latin typeface="Verdana"/>
                  <a:cs typeface="Verdana"/>
                </a:rPr>
                <a:t>/aim/journal-club</a:t>
              </a:r>
            </a:p>
          </p:txBody>
        </p:sp>
      </p:grpSp>
      <p:sp>
        <p:nvSpPr>
          <p:cNvPr id="17" name="Rounded Rectangular Callout 16"/>
          <p:cNvSpPr/>
          <p:nvPr/>
        </p:nvSpPr>
        <p:spPr bwMode="auto">
          <a:xfrm>
            <a:off x="4572000" y="838200"/>
            <a:ext cx="4038600" cy="762000"/>
          </a:xfrm>
          <a:prstGeom prst="wedgeRoundRectCallout">
            <a:avLst>
              <a:gd name="adj1" fmla="val -23190"/>
              <a:gd name="adj2" fmla="val -102370"/>
              <a:gd name="adj3" fmla="val 16667"/>
            </a:avLst>
          </a:prstGeom>
          <a:solidFill>
            <a:schemeClr val="bg1"/>
          </a:solidFill>
          <a:ln w="984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Create </a:t>
            </a:r>
            <a:r>
              <a:rPr kumimoji="0" lang="en-US" sz="3200" b="0" i="1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alibri"/>
                <a:cs typeface="Calibri"/>
              </a:rPr>
              <a:t>Free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 Account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981200" y="4436300"/>
            <a:ext cx="4077494" cy="2116900"/>
          </a:xfrm>
          <a:prstGeom prst="rect">
            <a:avLst/>
          </a:prstGeom>
          <a:noFill/>
          <a:ln w="57150" cap="flat" cmpd="sng" algn="ctr">
            <a:solidFill>
              <a:srgbClr val="CC31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3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75" name="Rectangle 4"/>
          <p:cNvSpPr>
            <a:spLocks noChangeArrowheads="1"/>
          </p:cNvSpPr>
          <p:nvPr/>
        </p:nvSpPr>
        <p:spPr bwMode="auto">
          <a:xfrm>
            <a:off x="760413" y="2443674"/>
            <a:ext cx="762000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Cochrane Databases available via the OVID</a:t>
            </a:r>
            <a:endParaRPr lang="en-US" sz="48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70664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A431CB-1296-CC4B-9468-858C5A8AD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642" y="225933"/>
            <a:ext cx="5728716" cy="64061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C4EA3A-1CA1-CE42-8BD7-ECF866D5B8DE}"/>
              </a:ext>
            </a:extLst>
          </p:cNvPr>
          <p:cNvGrpSpPr/>
          <p:nvPr/>
        </p:nvGrpSpPr>
        <p:grpSpPr>
          <a:xfrm>
            <a:off x="2133600" y="3048000"/>
            <a:ext cx="6248400" cy="1524000"/>
            <a:chOff x="2133600" y="3048000"/>
            <a:chExt cx="6248400" cy="1524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723DEC-10F3-8342-A1BA-1AED563EE25A}"/>
                </a:ext>
              </a:extLst>
            </p:cNvPr>
            <p:cNvSpPr/>
            <p:nvPr/>
          </p:nvSpPr>
          <p:spPr>
            <a:xfrm>
              <a:off x="2133600" y="3886200"/>
              <a:ext cx="685800" cy="268355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32A52EF-64E5-8949-906C-2EB67E0BAFFC}"/>
                </a:ext>
              </a:extLst>
            </p:cNvPr>
            <p:cNvGrpSpPr/>
            <p:nvPr/>
          </p:nvGrpSpPr>
          <p:grpSpPr>
            <a:xfrm>
              <a:off x="3581400" y="3048000"/>
              <a:ext cx="4800600" cy="1524000"/>
              <a:chOff x="3505200" y="3124200"/>
              <a:chExt cx="4800600" cy="1524000"/>
            </a:xfrm>
          </p:grpSpPr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id="{73D1ACE5-8AA9-C144-8459-D73904B91C50}"/>
                  </a:ext>
                </a:extLst>
              </p:cNvPr>
              <p:cNvSpPr/>
              <p:nvPr/>
            </p:nvSpPr>
            <p:spPr>
              <a:xfrm>
                <a:off x="3505200" y="3124200"/>
                <a:ext cx="4800600" cy="1524000"/>
              </a:xfrm>
              <a:prstGeom prst="wedgeRoundRectCallout">
                <a:avLst>
                  <a:gd name="adj1" fmla="val -62874"/>
                  <a:gd name="adj2" fmla="val 13394"/>
                  <a:gd name="adj3" fmla="val 16667"/>
                </a:avLst>
              </a:prstGeom>
              <a:solidFill>
                <a:schemeClr val="bg1"/>
              </a:solidFill>
              <a:ln w="76200" cmpd="sng">
                <a:solidFill>
                  <a:srgbClr val="3278E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7715C92-5C3F-6141-9B81-42EBDB5B2232}"/>
                  </a:ext>
                </a:extLst>
              </p:cNvPr>
              <p:cNvSpPr/>
              <p:nvPr/>
            </p:nvSpPr>
            <p:spPr>
              <a:xfrm>
                <a:off x="3733800" y="3235186"/>
                <a:ext cx="4343399" cy="1302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Normally, you will access the Cochrane databases here</a:t>
                </a:r>
              </a:p>
            </p:txBody>
          </p:sp>
        </p:grpSp>
      </p:grp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2A3D140-843A-6446-BB4F-9F7D43A5EDA7}"/>
              </a:ext>
            </a:extLst>
          </p:cNvPr>
          <p:cNvSpPr/>
          <p:nvPr/>
        </p:nvSpPr>
        <p:spPr>
          <a:xfrm>
            <a:off x="4419600" y="228600"/>
            <a:ext cx="4495800" cy="609600"/>
          </a:xfrm>
          <a:prstGeom prst="wedgeRoundRectCallout">
            <a:avLst>
              <a:gd name="adj1" fmla="val -35899"/>
              <a:gd name="adj2" fmla="val -50015"/>
              <a:gd name="adj3" fmla="val 16667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ttuhsc.libguides.com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/homepage</a:t>
            </a:r>
          </a:p>
        </p:txBody>
      </p:sp>
    </p:spTree>
    <p:extLst>
      <p:ext uri="{BB962C8B-B14F-4D97-AF65-F5344CB8AC3E}">
        <p14:creationId xmlns:p14="http://schemas.microsoft.com/office/powerpoint/2010/main" val="165813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1181100" y="2875002"/>
            <a:ext cx="6781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600" i="1">
                <a:solidFill>
                  <a:schemeClr val="bg1"/>
                </a:solidFill>
                <a:latin typeface="Helvetica Neue" charset="0"/>
                <a:cs typeface="Helvetica Neue" charset="0"/>
              </a:rPr>
              <a:t>Course Materials</a:t>
            </a:r>
            <a:endParaRPr lang="en-US" sz="66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4474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ular Callout 18"/>
          <p:cNvSpPr/>
          <p:nvPr/>
        </p:nvSpPr>
        <p:spPr>
          <a:xfrm>
            <a:off x="876300" y="1409700"/>
            <a:ext cx="7391400" cy="4038600"/>
          </a:xfrm>
          <a:prstGeom prst="wedgeRoundRectCallout">
            <a:avLst>
              <a:gd name="adj1" fmla="val -14574"/>
              <a:gd name="adj2" fmla="val 50061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30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But for today’s class, please go to the training site at </a:t>
            </a:r>
            <a:r>
              <a:rPr lang="en-US" sz="3600" dirty="0">
                <a:solidFill>
                  <a:srgbClr val="3278E0"/>
                </a:solidFill>
                <a:latin typeface="Verdana"/>
                <a:cs typeface="Verdana"/>
              </a:rPr>
              <a:t>http://</a:t>
            </a:r>
            <a:r>
              <a:rPr lang="en-US" sz="3600" dirty="0" err="1">
                <a:solidFill>
                  <a:srgbClr val="3278E0"/>
                </a:solidFill>
                <a:latin typeface="Verdana"/>
                <a:cs typeface="Verdana"/>
              </a:rPr>
              <a:t>ovidsp.ovid.com</a:t>
            </a:r>
            <a:endParaRPr lang="en-US" sz="3600" dirty="0">
              <a:solidFill>
                <a:srgbClr val="3278E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3447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17613" y="304800"/>
            <a:ext cx="6705600" cy="2286000"/>
            <a:chOff x="609600" y="304800"/>
            <a:chExt cx="6705600" cy="22860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609600" y="304800"/>
              <a:ext cx="6705600" cy="2286000"/>
            </a:xfrm>
            <a:prstGeom prst="rect">
              <a:avLst/>
            </a:prstGeom>
            <a:solidFill>
              <a:schemeClr val="bg1"/>
            </a:solidFill>
            <a:ln w="76200" cmpd="sng">
              <a:solidFill>
                <a:srgbClr val="33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06" name="Text Box 6"/>
            <p:cNvSpPr txBox="1">
              <a:spLocks noChangeArrowheads="1"/>
            </p:cNvSpPr>
            <p:nvPr/>
          </p:nvSpPr>
          <p:spPr bwMode="auto">
            <a:xfrm>
              <a:off x="2722563" y="1219200"/>
              <a:ext cx="24765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dirty="0">
                  <a:solidFill>
                    <a:srgbClr val="4DC61F"/>
                  </a:solidFill>
                  <a:latin typeface="Helvetica Neue" charset="0"/>
                  <a:cs typeface="Helvetica Neue" charset="0"/>
                </a:rPr>
                <a:t>ID: </a:t>
              </a:r>
              <a:r>
                <a:rPr lang="en-US" sz="2800" dirty="0" err="1">
                  <a:solidFill>
                    <a:srgbClr val="003366"/>
                  </a:solidFill>
                  <a:latin typeface="Helvetica Neue" charset="0"/>
                  <a:cs typeface="Helvetica Neue" charset="0"/>
                </a:rPr>
                <a:t>thsclibtrain</a:t>
              </a:r>
              <a:endParaRPr lang="en-US" sz="2800" dirty="0">
                <a:solidFill>
                  <a:srgbClr val="003366"/>
                </a:solidFill>
                <a:latin typeface="Helvetica Neue" charset="0"/>
                <a:cs typeface="Helvetica Neue" charset="0"/>
              </a:endParaRPr>
            </a:p>
          </p:txBody>
        </p:sp>
        <p:sp>
          <p:nvSpPr>
            <p:cNvPr id="102407" name="Text Box 7"/>
            <p:cNvSpPr txBox="1">
              <a:spLocks noChangeArrowheads="1"/>
            </p:cNvSpPr>
            <p:nvPr/>
          </p:nvSpPr>
          <p:spPr bwMode="auto">
            <a:xfrm>
              <a:off x="2379663" y="1828800"/>
              <a:ext cx="31623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dirty="0">
                  <a:solidFill>
                    <a:srgbClr val="4DC61F"/>
                  </a:solidFill>
                  <a:latin typeface="Helvetica Neue" charset="0"/>
                  <a:cs typeface="Helvetica Neue" charset="0"/>
                </a:rPr>
                <a:t>Password: </a:t>
              </a:r>
              <a:r>
                <a:rPr lang="en-US" sz="2800" dirty="0">
                  <a:solidFill>
                    <a:srgbClr val="003366"/>
                  </a:solidFill>
                  <a:latin typeface="Helvetica Neue" charset="0"/>
                  <a:cs typeface="Helvetica Neue" charset="0"/>
                </a:rPr>
                <a:t>learn99</a:t>
              </a:r>
            </a:p>
          </p:txBody>
        </p:sp>
        <p:sp>
          <p:nvSpPr>
            <p:cNvPr id="102408" name="Rectangle 6"/>
            <p:cNvSpPr>
              <a:spLocks noChangeArrowheads="1"/>
            </p:cNvSpPr>
            <p:nvPr/>
          </p:nvSpPr>
          <p:spPr bwMode="auto">
            <a:xfrm>
              <a:off x="838200" y="533400"/>
              <a:ext cx="6248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 Neue" charset="0"/>
                  <a:cs typeface="Helvetica Neue" charset="0"/>
                </a:rPr>
                <a:t>Web Address:  http://</a:t>
              </a:r>
              <a:r>
                <a:rPr lang="en-US" sz="2800" dirty="0" err="1">
                  <a:solidFill>
                    <a:srgbClr val="000000"/>
                  </a:solidFill>
                  <a:latin typeface="Helvetica Neue" charset="0"/>
                  <a:cs typeface="Helvetica Neue" charset="0"/>
                </a:rPr>
                <a:t>ovidsp.ovid.com</a:t>
              </a:r>
              <a:endParaRPr lang="en-US" sz="2800" dirty="0">
                <a:solidFill>
                  <a:srgbClr val="000000"/>
                </a:solidFill>
                <a:latin typeface="Helvetica Neue" charset="0"/>
                <a:cs typeface="Helvetica Neue" charset="0"/>
              </a:endParaRPr>
            </a:p>
          </p:txBody>
        </p:sp>
      </p:grpSp>
      <p:pic>
        <p:nvPicPr>
          <p:cNvPr id="6" name="Picture 5" descr="Screen Shot 2015-07-24 at 7.42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8326"/>
          <a:stretch/>
        </p:blipFill>
        <p:spPr>
          <a:xfrm>
            <a:off x="2263077" y="3033069"/>
            <a:ext cx="4614672" cy="3520131"/>
          </a:xfrm>
          <a:prstGeom prst="rect">
            <a:avLst/>
          </a:prstGeom>
          <a:ln w="38100" cmpd="sng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8648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4 at 7.46.3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143" b="6941"/>
          <a:stretch/>
        </p:blipFill>
        <p:spPr>
          <a:xfrm>
            <a:off x="2438400" y="1721622"/>
            <a:ext cx="6281928" cy="467917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4800" y="304800"/>
            <a:ext cx="6249987" cy="1143000"/>
            <a:chOff x="457200" y="1066800"/>
            <a:chExt cx="7924800" cy="1676400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457200" y="1066800"/>
              <a:ext cx="7924800" cy="16764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B9DF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  <a:latin typeface="Verdana" charset="0"/>
                </a:rPr>
                <a:t>Select ACP Journal Club</a:t>
              </a: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609600" y="1226457"/>
              <a:ext cx="7619999" cy="1357085"/>
            </a:xfrm>
            <a:prstGeom prst="rect">
              <a:avLst/>
            </a:prstGeom>
            <a:noFill/>
            <a:ln w="38100">
              <a:solidFill>
                <a:srgbClr val="AAD28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83280" y="4450080"/>
            <a:ext cx="2560320" cy="274320"/>
            <a:chOff x="2773680" y="4373880"/>
            <a:chExt cx="2560320" cy="274320"/>
          </a:xfrm>
        </p:grpSpPr>
        <p:sp>
          <p:nvSpPr>
            <p:cNvPr id="8" name="Rectangle 7"/>
            <p:cNvSpPr>
              <a:spLocks noChangeAspect="1"/>
            </p:cNvSpPr>
            <p:nvPr/>
          </p:nvSpPr>
          <p:spPr>
            <a:xfrm>
              <a:off x="2773680" y="4373880"/>
              <a:ext cx="274320" cy="2743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D0D0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r>
                <a:rPr lang="en-US" sz="1200" dirty="0">
                  <a:solidFill>
                    <a:srgbClr val="000000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2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24200" y="4389120"/>
              <a:ext cx="2209800" cy="259080"/>
            </a:xfrm>
            <a:prstGeom prst="rect">
              <a:avLst/>
            </a:prstGeom>
            <a:noFill/>
            <a:ln w="762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endParaRPr lang="en-US" sz="12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8600" y="5410200"/>
            <a:ext cx="2744787" cy="1066800"/>
            <a:chOff x="228600" y="5486400"/>
            <a:chExt cx="2744787" cy="1066800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228600" y="5486400"/>
              <a:ext cx="2744787" cy="1066800"/>
            </a:xfrm>
            <a:prstGeom prst="wedgeRoundRectCallout">
              <a:avLst>
                <a:gd name="adj1" fmla="val 66909"/>
                <a:gd name="adj2" fmla="val 4578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rPr>
                <a:t> 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601787" y="5715000"/>
              <a:ext cx="1066800" cy="609600"/>
            </a:xfrm>
            <a:prstGeom prst="rect">
              <a:avLst/>
            </a:prstGeom>
            <a:solidFill>
              <a:srgbClr val="0D6BB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Calibri"/>
                  <a:cs typeface="Calibri"/>
                </a:rPr>
                <a:t>OK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58787" y="5791200"/>
              <a:ext cx="1066800" cy="45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Calibri"/>
                  <a:cs typeface="Calibri"/>
                </a:rPr>
                <a:t>Click</a:t>
              </a:r>
              <a:endPara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0513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5" y="391160"/>
            <a:ext cx="8535670" cy="6075680"/>
          </a:xfrm>
          <a:prstGeom prst="rect">
            <a:avLst/>
          </a:prstGeom>
        </p:spPr>
      </p:pic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2361406" y="5029200"/>
            <a:ext cx="4421187" cy="1524000"/>
            <a:chOff x="304800" y="5029200"/>
            <a:chExt cx="4421187" cy="1524000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04800" y="5029200"/>
              <a:ext cx="4421187" cy="1524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E78C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</a:pPr>
              <a:r>
                <a:rPr lang="en-US" sz="4000" dirty="0">
                  <a:solidFill>
                    <a:srgbClr val="000000"/>
                  </a:solidFill>
                  <a:latin typeface="Verdana" charset="0"/>
                </a:rPr>
                <a:t>Home Page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57200" y="5156476"/>
              <a:ext cx="4126441" cy="1272761"/>
            </a:xfrm>
            <a:prstGeom prst="rect">
              <a:avLst/>
            </a:prstGeom>
            <a:noFill/>
            <a:ln w="38100">
              <a:solidFill>
                <a:srgbClr val="5CB42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38200" y="1752600"/>
            <a:ext cx="5334000" cy="2286001"/>
            <a:chOff x="838200" y="1752600"/>
            <a:chExt cx="5334000" cy="2286001"/>
          </a:xfrm>
        </p:grpSpPr>
        <p:sp>
          <p:nvSpPr>
            <p:cNvPr id="12" name="Rectangle 11"/>
            <p:cNvSpPr/>
            <p:nvPr/>
          </p:nvSpPr>
          <p:spPr>
            <a:xfrm>
              <a:off x="838200" y="3581401"/>
              <a:ext cx="2971800" cy="457200"/>
            </a:xfrm>
            <a:prstGeom prst="rect">
              <a:avLst/>
            </a:prstGeom>
            <a:noFill/>
            <a:ln w="5715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endParaRPr lang="en-US" sz="12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Rounded Rectangular Callout 12"/>
            <p:cNvSpPr/>
            <p:nvPr/>
          </p:nvSpPr>
          <p:spPr bwMode="auto">
            <a:xfrm>
              <a:off x="2286000" y="1752600"/>
              <a:ext cx="3886200" cy="1341664"/>
            </a:xfrm>
            <a:prstGeom prst="wedgeRoundRectCallout">
              <a:avLst>
                <a:gd name="adj1" fmla="val -22140"/>
                <a:gd name="adj2" fmla="val 76225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Database(s) selected to 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800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7994904" cy="564756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447800" y="4521200"/>
            <a:ext cx="6629400" cy="1955800"/>
            <a:chOff x="1600200" y="4495800"/>
            <a:chExt cx="6471557" cy="1955800"/>
          </a:xfrm>
        </p:grpSpPr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1600200" y="4495800"/>
              <a:ext cx="6471557" cy="19558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E78C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0000"/>
                </a:lnSpc>
              </a:pPr>
              <a:endParaRPr lang="en-US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763111" y="4622801"/>
              <a:ext cx="6144984" cy="1676400"/>
            </a:xfrm>
            <a:prstGeom prst="rect">
              <a:avLst/>
            </a:prstGeom>
            <a:noFill/>
            <a:ln w="38100">
              <a:solidFill>
                <a:srgbClr val="BBE6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81600" y="1600200"/>
            <a:ext cx="3657600" cy="2243339"/>
            <a:chOff x="5181600" y="1600200"/>
            <a:chExt cx="3657600" cy="2243339"/>
          </a:xfrm>
        </p:grpSpPr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5181600" y="1600200"/>
              <a:ext cx="3657600" cy="1371600"/>
              <a:chOff x="5181600" y="914400"/>
              <a:chExt cx="3657600" cy="1371600"/>
            </a:xfrm>
          </p:grpSpPr>
          <p:grpSp>
            <p:nvGrpSpPr>
              <p:cNvPr id="17" name="Group 16"/>
              <p:cNvGrpSpPr>
                <a:grpSpLocks/>
              </p:cNvGrpSpPr>
              <p:nvPr/>
            </p:nvGrpSpPr>
            <p:grpSpPr bwMode="auto">
              <a:xfrm>
                <a:off x="5181600" y="914400"/>
                <a:ext cx="3657600" cy="1371600"/>
                <a:chOff x="5181600" y="914400"/>
                <a:chExt cx="3581400" cy="1371600"/>
              </a:xfrm>
            </p:grpSpPr>
            <p:sp>
              <p:nvSpPr>
                <p:cNvPr id="19" name="AutoShape 11"/>
                <p:cNvSpPr>
                  <a:spLocks noChangeArrowheads="1"/>
                </p:cNvSpPr>
                <p:nvPr/>
              </p:nvSpPr>
              <p:spPr bwMode="auto">
                <a:xfrm>
                  <a:off x="5181600" y="914400"/>
                  <a:ext cx="3581400" cy="1371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76200">
                  <a:solidFill>
                    <a:srgbClr val="2E78C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AutoShape 12"/>
                <p:cNvSpPr>
                  <a:spLocks noChangeArrowheads="1"/>
                </p:cNvSpPr>
                <p:nvPr/>
              </p:nvSpPr>
              <p:spPr bwMode="auto">
                <a:xfrm>
                  <a:off x="5334000" y="1066800"/>
                  <a:ext cx="3276600" cy="1066800"/>
                </a:xfrm>
                <a:prstGeom prst="roundRect">
                  <a:avLst>
                    <a:gd name="adj" fmla="val 16667"/>
                  </a:avLst>
                </a:prstGeom>
                <a:noFill/>
                <a:ln w="28575">
                  <a:solidFill>
                    <a:srgbClr val="BBE69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WordArt 13"/>
              <p:cNvSpPr>
                <a:spLocks noChangeArrowheads="1" noChangeShapeType="1" noTextEdit="1"/>
              </p:cNvSpPr>
              <p:nvPr/>
            </p:nvSpPr>
            <p:spPr bwMode="auto">
              <a:xfrm>
                <a:off x="5715000" y="1312985"/>
                <a:ext cx="2616200" cy="54707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4000" b="1" kern="10">
                    <a:ln w="12700">
                      <a:solidFill>
                        <a:srgbClr val="00557F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DCEEC9"/>
                        </a:gs>
                        <a:gs pos="100000">
                          <a:srgbClr val="63C8FB"/>
                        </a:gs>
                      </a:gsLst>
                      <a:lin ang="5400000" scaled="1"/>
                    </a:gradFill>
                    <a:effectLst>
                      <a:outerShdw blurRad="63500" dist="38099" dir="2700000" algn="ctr" rotWithShape="0">
                        <a:srgbClr val="C0C0C0">
                          <a:alpha val="74997"/>
                        </a:srgbClr>
                      </a:outerShdw>
                    </a:effectLst>
                    <a:latin typeface="Times"/>
                    <a:ea typeface="Times"/>
                    <a:cs typeface="Times"/>
                  </a:rPr>
                  <a:t>Click Search</a:t>
                </a:r>
              </a:p>
            </p:txBody>
          </p:sp>
        </p:grpSp>
        <p:sp>
          <p:nvSpPr>
            <p:cNvPr id="16" name="AutoShape 16"/>
            <p:cNvSpPr>
              <a:spLocks noChangeArrowheads="1"/>
            </p:cNvSpPr>
            <p:nvPr/>
          </p:nvSpPr>
          <p:spPr bwMode="auto">
            <a:xfrm rot="17226937">
              <a:off x="5385081" y="3079680"/>
              <a:ext cx="1237423" cy="290295"/>
            </a:xfrm>
            <a:prstGeom prst="leftArrow">
              <a:avLst>
                <a:gd name="adj1" fmla="val 58019"/>
                <a:gd name="adj2" fmla="val 90702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1827213" y="4902200"/>
            <a:ext cx="56388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L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imit the search for words appearing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752600" y="5588000"/>
            <a:ext cx="3049587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Calibri"/>
                <a:cs typeface="Calibri"/>
              </a:rPr>
              <a:t>only in the       Title</a:t>
            </a:r>
            <a:r>
              <a:rPr lang="en-US" dirty="0">
                <a:latin typeface="Calibri"/>
                <a:cs typeface="Calibri"/>
              </a:rPr>
              <a:t>.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971800" y="3606800"/>
            <a:ext cx="853440" cy="2438400"/>
            <a:chOff x="2971800" y="3581400"/>
            <a:chExt cx="853440" cy="2438400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3505200" y="5699760"/>
              <a:ext cx="320040" cy="320040"/>
              <a:chOff x="7391400" y="4953000"/>
              <a:chExt cx="457200" cy="457200"/>
            </a:xfrm>
          </p:grpSpPr>
          <p:sp>
            <p:nvSpPr>
              <p:cNvPr id="28" name="Oval 27"/>
              <p:cNvSpPr/>
              <p:nvPr/>
            </p:nvSpPr>
            <p:spPr bwMode="auto">
              <a:xfrm>
                <a:off x="7391400" y="4953000"/>
                <a:ext cx="457200" cy="4572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 bwMode="auto">
              <a:xfrm>
                <a:off x="7543800" y="5105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</p:grpSp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2971800" y="3581400"/>
              <a:ext cx="256032" cy="256032"/>
              <a:chOff x="7391400" y="4953000"/>
              <a:chExt cx="457200" cy="457200"/>
            </a:xfrm>
          </p:grpSpPr>
          <p:sp>
            <p:nvSpPr>
              <p:cNvPr id="26" name="Oval 25"/>
              <p:cNvSpPr/>
              <p:nvPr/>
            </p:nvSpPr>
            <p:spPr bwMode="auto">
              <a:xfrm>
                <a:off x="7391400" y="4953000"/>
                <a:ext cx="457200" cy="4572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  <p:sp>
            <p:nvSpPr>
              <p:cNvPr id="27" name="Oval 26"/>
              <p:cNvSpPr>
                <a:spLocks noChangeAspect="1"/>
              </p:cNvSpPr>
              <p:nvPr/>
            </p:nvSpPr>
            <p:spPr bwMode="auto">
              <a:xfrm>
                <a:off x="7543800" y="51054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2154854" y="4636479"/>
            <a:ext cx="5388947" cy="1484921"/>
            <a:chOff x="2154854" y="4611079"/>
            <a:chExt cx="5388947" cy="1484921"/>
          </a:xfrm>
        </p:grpSpPr>
        <p:grpSp>
          <p:nvGrpSpPr>
            <p:cNvPr id="31" name="Group 30"/>
            <p:cNvGrpSpPr/>
            <p:nvPr/>
          </p:nvGrpSpPr>
          <p:grpSpPr>
            <a:xfrm>
              <a:off x="4953000" y="5562600"/>
              <a:ext cx="2590801" cy="533400"/>
              <a:chOff x="5029200" y="5562600"/>
              <a:chExt cx="2590801" cy="533400"/>
            </a:xfrm>
          </p:grpSpPr>
          <p:sp>
            <p:nvSpPr>
              <p:cNvPr id="33" name="AutoShape 8"/>
              <p:cNvSpPr>
                <a:spLocks noChangeArrowheads="1"/>
              </p:cNvSpPr>
              <p:nvPr/>
            </p:nvSpPr>
            <p:spPr bwMode="auto">
              <a:xfrm>
                <a:off x="6019801" y="5562600"/>
                <a:ext cx="1600200" cy="5334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38100" cmpd="sng">
                <a:solidFill>
                  <a:srgbClr val="8FAFC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600" dirty="0">
                    <a:latin typeface="Calibri"/>
                    <a:cs typeface="Calibri"/>
                  </a:rPr>
                  <a:t>influenza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5029200" y="5562600"/>
                <a:ext cx="990600" cy="5334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>
                    <a:latin typeface="Calibri"/>
                    <a:cs typeface="Calibri"/>
                  </a:rPr>
                  <a:t>Enter</a:t>
                </a:r>
                <a:endPara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  <p:sp>
          <p:nvSpPr>
            <p:cNvPr id="32" name="AutoShape 16"/>
            <p:cNvSpPr>
              <a:spLocks noChangeArrowheads="1"/>
            </p:cNvSpPr>
            <p:nvPr/>
          </p:nvSpPr>
          <p:spPr bwMode="auto">
            <a:xfrm rot="2034648">
              <a:off x="2154854" y="4611079"/>
              <a:ext cx="3152394" cy="354926"/>
            </a:xfrm>
            <a:prstGeom prst="leftArrow">
              <a:avLst>
                <a:gd name="adj1" fmla="val 58019"/>
                <a:gd name="adj2" fmla="val 113912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5906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4" y="633603"/>
            <a:ext cx="8599932" cy="55907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905000" y="2514600"/>
            <a:ext cx="4572000" cy="3886200"/>
            <a:chOff x="533400" y="2514600"/>
            <a:chExt cx="4572000" cy="3886200"/>
          </a:xfrm>
        </p:grpSpPr>
        <p:grpSp>
          <p:nvGrpSpPr>
            <p:cNvPr id="50" name="Group 49"/>
            <p:cNvGrpSpPr/>
            <p:nvPr/>
          </p:nvGrpSpPr>
          <p:grpSpPr>
            <a:xfrm>
              <a:off x="533400" y="4648200"/>
              <a:ext cx="4572000" cy="1752600"/>
              <a:chOff x="533400" y="4724400"/>
              <a:chExt cx="4572000" cy="1752600"/>
            </a:xfrm>
          </p:grpSpPr>
          <p:sp>
            <p:nvSpPr>
              <p:cNvPr id="52" name="Rectangle 7"/>
              <p:cNvSpPr>
                <a:spLocks noChangeArrowheads="1"/>
              </p:cNvSpPr>
              <p:nvPr/>
            </p:nvSpPr>
            <p:spPr bwMode="auto">
              <a:xfrm>
                <a:off x="533400" y="4724400"/>
                <a:ext cx="4572000" cy="17526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E78C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sz="3200">
                    <a:solidFill>
                      <a:srgbClr val="000000"/>
                    </a:solidFill>
                    <a:latin typeface="Verdana" charset="0"/>
                  </a:rPr>
                  <a:t>Results in the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3200">
                    <a:solidFill>
                      <a:srgbClr val="000000"/>
                    </a:solidFill>
                    <a:latin typeface="Verdana" charset="0"/>
                  </a:rPr>
                  <a:t>first search set.</a:t>
                </a:r>
                <a:endParaRPr lang="en-US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53" name="Rectangle 8"/>
              <p:cNvSpPr>
                <a:spLocks noChangeArrowheads="1"/>
              </p:cNvSpPr>
              <p:nvPr/>
            </p:nvSpPr>
            <p:spPr bwMode="auto">
              <a:xfrm>
                <a:off x="685800" y="4876800"/>
                <a:ext cx="4267200" cy="1463675"/>
              </a:xfrm>
              <a:prstGeom prst="rect">
                <a:avLst/>
              </a:prstGeom>
              <a:noFill/>
              <a:ln w="38100">
                <a:solidFill>
                  <a:srgbClr val="4DC61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" name="AutoShape 16"/>
            <p:cNvSpPr>
              <a:spLocks noChangeArrowheads="1"/>
            </p:cNvSpPr>
            <p:nvPr/>
          </p:nvSpPr>
          <p:spPr bwMode="auto">
            <a:xfrm rot="5400000">
              <a:off x="3142957" y="3638843"/>
              <a:ext cx="2669174" cy="420688"/>
            </a:xfrm>
            <a:prstGeom prst="leftArrow">
              <a:avLst>
                <a:gd name="adj1" fmla="val 58019"/>
                <a:gd name="adj2" fmla="val 111440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7179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9" y="304800"/>
            <a:ext cx="8558022" cy="556564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676400" y="4495800"/>
            <a:ext cx="6858000" cy="2057400"/>
            <a:chOff x="1752600" y="4495800"/>
            <a:chExt cx="6858000" cy="2057400"/>
          </a:xfrm>
        </p:grpSpPr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1752600" y="4495800"/>
              <a:ext cx="6858000" cy="20574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E78C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0000"/>
                </a:lnSpc>
              </a:pPr>
              <a:endParaRPr lang="en-US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981200" y="4699001"/>
              <a:ext cx="6400800" cy="1676400"/>
            </a:xfrm>
            <a:prstGeom prst="rect">
              <a:avLst/>
            </a:prstGeom>
            <a:noFill/>
            <a:ln w="38100">
              <a:solidFill>
                <a:srgbClr val="BBE6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2743200" y="4953000"/>
              <a:ext cx="5487987" cy="4572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3200" dirty="0">
                  <a:latin typeface="Calibri"/>
                  <a:cs typeface="Calibri"/>
                </a:rPr>
                <a:t>This time, do a keyword search.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429000" y="5562600"/>
              <a:ext cx="2895600" cy="609600"/>
              <a:chOff x="1371600" y="5562600"/>
              <a:chExt cx="2895600" cy="609600"/>
            </a:xfrm>
          </p:grpSpPr>
          <p:sp>
            <p:nvSpPr>
              <p:cNvPr id="28" name="AutoShape 8"/>
              <p:cNvSpPr>
                <a:spLocks noChangeArrowheads="1"/>
              </p:cNvSpPr>
              <p:nvPr/>
            </p:nvSpPr>
            <p:spPr bwMode="auto">
              <a:xfrm>
                <a:off x="2514600" y="5562600"/>
                <a:ext cx="1752600" cy="6096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38100" cmpd="sng">
                <a:solidFill>
                  <a:srgbClr val="8FAFC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800" dirty="0" err="1">
                    <a:latin typeface="Calibri"/>
                    <a:cs typeface="Calibri"/>
                  </a:rPr>
                  <a:t>vaccin</a:t>
                </a:r>
                <a:r>
                  <a:rPr lang="en-US" sz="2800" dirty="0">
                    <a:latin typeface="Calibri"/>
                    <a:cs typeface="Calibri"/>
                  </a:rPr>
                  <a:t>*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1371600" y="5562600"/>
                <a:ext cx="1143000" cy="5334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latin typeface="Calibri"/>
                    <a:cs typeface="Calibri"/>
                  </a:rPr>
                  <a:t>Enter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32" name="AutoShape 16"/>
          <p:cNvSpPr>
            <a:spLocks noChangeArrowheads="1"/>
          </p:cNvSpPr>
          <p:nvPr/>
        </p:nvSpPr>
        <p:spPr bwMode="auto">
          <a:xfrm rot="4062686">
            <a:off x="1773423" y="5311223"/>
            <a:ext cx="1557636" cy="431126"/>
          </a:xfrm>
          <a:prstGeom prst="leftArrow">
            <a:avLst>
              <a:gd name="adj1" fmla="val 58019"/>
              <a:gd name="adj2" fmla="val 113912"/>
            </a:avLst>
          </a:prstGeom>
          <a:gradFill rotWithShape="0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5029200" y="1600200"/>
            <a:ext cx="3429000" cy="2584695"/>
            <a:chOff x="5029200" y="1600200"/>
            <a:chExt cx="3429000" cy="2584695"/>
          </a:xfrm>
        </p:grpSpPr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5029200" y="1600200"/>
              <a:ext cx="3429000" cy="1295400"/>
              <a:chOff x="5105400" y="685800"/>
              <a:chExt cx="3429000" cy="1295400"/>
            </a:xfrm>
          </p:grpSpPr>
          <p:sp>
            <p:nvSpPr>
              <p:cNvPr id="36" name="AutoShape 18"/>
              <p:cNvSpPr>
                <a:spLocks noChangeArrowheads="1"/>
              </p:cNvSpPr>
              <p:nvPr/>
            </p:nvSpPr>
            <p:spPr bwMode="auto">
              <a:xfrm>
                <a:off x="5105400" y="685800"/>
                <a:ext cx="3429000" cy="12954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76200">
                <a:solidFill>
                  <a:srgbClr val="2E78C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AutoShape 19"/>
              <p:cNvSpPr>
                <a:spLocks noChangeArrowheads="1"/>
              </p:cNvSpPr>
              <p:nvPr/>
            </p:nvSpPr>
            <p:spPr bwMode="auto">
              <a:xfrm>
                <a:off x="5257800" y="838200"/>
                <a:ext cx="3124200" cy="990600"/>
              </a:xfrm>
              <a:prstGeom prst="roundRect">
                <a:avLst>
                  <a:gd name="adj" fmla="val 16667"/>
                </a:avLst>
              </a:prstGeom>
              <a:noFill/>
              <a:ln w="28575">
                <a:solidFill>
                  <a:srgbClr val="BBE69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537200" y="1044982"/>
                <a:ext cx="2616200" cy="55521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4000" b="1" kern="10">
                    <a:ln w="9525">
                      <a:solidFill>
                        <a:srgbClr val="00557F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DCEEC9"/>
                        </a:gs>
                        <a:gs pos="100000">
                          <a:srgbClr val="63C8FB"/>
                        </a:gs>
                      </a:gsLst>
                      <a:lin ang="5400000" scaled="1"/>
                    </a:gradFill>
                    <a:effectLst>
                      <a:outerShdw blurRad="63500" dist="38099" dir="2700000" algn="ctr" rotWithShape="0">
                        <a:srgbClr val="C0C0C0">
                          <a:alpha val="74997"/>
                        </a:srgbClr>
                      </a:outerShdw>
                    </a:effectLst>
                    <a:latin typeface="Times"/>
                    <a:ea typeface="Times"/>
                    <a:cs typeface="Times"/>
                  </a:rPr>
                  <a:t>Click Search</a:t>
                </a:r>
              </a:p>
            </p:txBody>
          </p:sp>
        </p:grpSp>
        <p:sp>
          <p:nvSpPr>
            <p:cNvPr id="35" name="AutoShape 16"/>
            <p:cNvSpPr>
              <a:spLocks noChangeArrowheads="1"/>
            </p:cNvSpPr>
            <p:nvPr/>
          </p:nvSpPr>
          <p:spPr bwMode="auto">
            <a:xfrm rot="16796280">
              <a:off x="5515939" y="3228208"/>
              <a:ext cx="1511790" cy="401584"/>
            </a:xfrm>
            <a:prstGeom prst="leftArrow">
              <a:avLst>
                <a:gd name="adj1" fmla="val 58019"/>
                <a:gd name="adj2" fmla="val 76222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7286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3" name="Rectangle 3"/>
          <p:cNvSpPr>
            <a:spLocks noChangeArrowheads="1"/>
          </p:cNvSpPr>
          <p:nvPr/>
        </p:nvSpPr>
        <p:spPr bwMode="auto">
          <a:xfrm>
            <a:off x="304800" y="304800"/>
            <a:ext cx="8534400" cy="62484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66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pPr algn="ctr"/>
            <a:endParaRPr lang="en-US" sz="1400" dirty="0">
              <a:solidFill>
                <a:srgbClr val="004080"/>
              </a:solidFill>
              <a:latin typeface="Verdana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3399" y="533400"/>
            <a:ext cx="8077201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i="1" dirty="0">
                <a:latin typeface="Times New Roman"/>
                <a:cs typeface="Times New Roman"/>
              </a:rPr>
              <a:t>T</a:t>
            </a:r>
            <a:r>
              <a:rPr kumimoji="0" lang="en-US" sz="3200" b="0" i="1" strike="noStrike" cap="none" normalizeH="0" baseline="0" dirty="0">
                <a:ln>
                  <a:noFill/>
                </a:ln>
                <a:effectLst/>
                <a:latin typeface="Times New Roman"/>
                <a:cs typeface="Times New Roman"/>
              </a:rPr>
              <a:t>runcation locates suffix variations</a:t>
            </a:r>
            <a:r>
              <a:rPr kumimoji="0" lang="en-US" sz="3200" b="0" i="1" strike="noStrike" cap="none" normalizeH="0" dirty="0">
                <a:ln>
                  <a:noFill/>
                </a:ln>
                <a:effectLst/>
                <a:latin typeface="Times New Roman"/>
                <a:cs typeface="Times New Roman"/>
              </a:rPr>
              <a:t> in one step!</a:t>
            </a:r>
            <a:endParaRPr kumimoji="0" lang="en-US" sz="3200" b="0" i="1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950913" y="5715000"/>
            <a:ext cx="7239000" cy="533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80000"/>
              </a:lnSpc>
            </a:pPr>
            <a:r>
              <a:rPr lang="en-US" sz="4000" i="1" dirty="0" err="1">
                <a:latin typeface="Calibri"/>
                <a:cs typeface="Calibri"/>
              </a:rPr>
              <a:t>vaccin</a:t>
            </a:r>
            <a:r>
              <a:rPr lang="en-US" sz="4000" i="1" dirty="0">
                <a:solidFill>
                  <a:srgbClr val="3366FF"/>
                </a:solidFill>
                <a:latin typeface="Calibri"/>
                <a:cs typeface="Calibri"/>
              </a:rPr>
              <a:t>*</a:t>
            </a:r>
            <a:r>
              <a:rPr lang="en-US" sz="4000" i="1" dirty="0">
                <a:latin typeface="Calibri"/>
                <a:cs typeface="Calibri"/>
              </a:rPr>
              <a:t> 	retrieves </a:t>
            </a:r>
            <a:r>
              <a:rPr lang="en-US" sz="4000" i="1" dirty="0">
                <a:solidFill>
                  <a:srgbClr val="000000"/>
                </a:solidFill>
                <a:latin typeface="Calibri"/>
                <a:cs typeface="Calibri"/>
              </a:rPr>
              <a:t>all the variants!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1905000" y="1447800"/>
            <a:ext cx="5334001" cy="609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Enter an asterisk * after the prefix.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979613" y="2286000"/>
            <a:ext cx="5181600" cy="304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6000" y="2286000"/>
            <a:ext cx="4495800" cy="2971800"/>
            <a:chOff x="2286000" y="2286000"/>
            <a:chExt cx="4495800" cy="29718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2476500" y="2286000"/>
              <a:ext cx="41148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60000"/>
                </a:lnSpc>
              </a:pP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  </a:t>
              </a:r>
              <a:r>
                <a:rPr lang="en-US" sz="2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  <a:cs typeface="Calibri"/>
                </a:rPr>
                <a:t>vaccin</a:t>
              </a:r>
              <a:r>
                <a:rPr lang="en-US" sz="2600" dirty="0">
                  <a:solidFill>
                    <a:srgbClr val="3366FF"/>
                  </a:solidFill>
                  <a:latin typeface="Calibri"/>
                  <a:cs typeface="Calibri"/>
                </a:rPr>
                <a:t>e</a:t>
              </a:r>
              <a:r>
                <a:rPr lang="en-US" sz="2600" dirty="0"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retrieves</a:t>
              </a:r>
              <a:r>
                <a:rPr lang="en-US" sz="2600" dirty="0"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CC0000"/>
                  </a:solidFill>
                  <a:latin typeface="Calibri"/>
                  <a:cs typeface="Calibri"/>
                </a:rPr>
                <a:t>89</a:t>
              </a:r>
              <a:r>
                <a:rPr lang="en-US" sz="2600" dirty="0"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articles</a:t>
              </a:r>
              <a:r>
                <a:rPr lang="en-US" sz="2600" dirty="0">
                  <a:latin typeface="Calibri"/>
                  <a:cs typeface="Calibri"/>
                </a:rPr>
                <a:t> 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438400" y="2819400"/>
              <a:ext cx="41910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60000"/>
                </a:lnSpc>
              </a:pP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 vaccin</a:t>
              </a:r>
              <a:r>
                <a:rPr lang="en-US" sz="2600" dirty="0">
                  <a:solidFill>
                    <a:srgbClr val="3366FF"/>
                  </a:solidFill>
                  <a:latin typeface="Calibri"/>
                  <a:cs typeface="Calibri"/>
                </a:rPr>
                <a:t>es</a:t>
              </a: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 retrieves</a:t>
              </a:r>
              <a:r>
                <a:rPr lang="en-US" sz="2600" dirty="0"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CC0000"/>
                  </a:solidFill>
                  <a:latin typeface="Calibri"/>
                  <a:cs typeface="Calibri"/>
                </a:rPr>
                <a:t>64</a:t>
              </a:r>
              <a:r>
                <a:rPr lang="en-US" sz="2600" dirty="0"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articles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2362200" y="3352800"/>
              <a:ext cx="4343399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60000"/>
                </a:lnSpc>
              </a:pP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  vaccin</a:t>
              </a:r>
              <a:r>
                <a:rPr lang="en-US" sz="2600" dirty="0">
                  <a:solidFill>
                    <a:srgbClr val="3366FF"/>
                  </a:solidFill>
                  <a:latin typeface="Calibri"/>
                  <a:cs typeface="Calibri"/>
                </a:rPr>
                <a:t>ate</a:t>
              </a:r>
              <a:r>
                <a:rPr lang="en-US" sz="2600" dirty="0"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retrieves</a:t>
              </a:r>
              <a:r>
                <a:rPr lang="en-US" sz="2600" dirty="0"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CC0000"/>
                  </a:solidFill>
                  <a:latin typeface="Calibri"/>
                  <a:cs typeface="Calibri"/>
                </a:rPr>
                <a:t>9</a:t>
              </a:r>
              <a:r>
                <a:rPr lang="en-US" sz="2600" dirty="0"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articles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2324100" y="3886200"/>
              <a:ext cx="4419599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60000"/>
                </a:lnSpc>
              </a:pP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vaccin</a:t>
              </a:r>
              <a:r>
                <a:rPr lang="en-US" sz="2600" dirty="0">
                  <a:solidFill>
                    <a:srgbClr val="3366FF"/>
                  </a:solidFill>
                  <a:latin typeface="Calibri"/>
                  <a:cs typeface="Calibri"/>
                </a:rPr>
                <a:t>ated</a:t>
              </a:r>
              <a:r>
                <a:rPr lang="en-US" sz="2600" dirty="0"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retrieves</a:t>
              </a:r>
              <a:r>
                <a:rPr lang="en-US" sz="2600" dirty="0"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CC0000"/>
                  </a:solidFill>
                  <a:latin typeface="Calibri"/>
                  <a:cs typeface="Calibri"/>
                </a:rPr>
                <a:t>28 </a:t>
              </a: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articles</a:t>
              </a: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286000" y="4419600"/>
              <a:ext cx="44958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60000"/>
                </a:lnSpc>
              </a:pP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vaccin</a:t>
              </a:r>
              <a:r>
                <a:rPr lang="en-US" sz="2600" dirty="0">
                  <a:solidFill>
                    <a:srgbClr val="3366FF"/>
                  </a:solidFill>
                  <a:latin typeface="Calibri"/>
                  <a:cs typeface="Calibri"/>
                </a:rPr>
                <a:t>ation</a:t>
              </a:r>
              <a:r>
                <a:rPr lang="en-US" sz="2600" dirty="0"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retrieves</a:t>
              </a:r>
              <a:r>
                <a:rPr lang="en-US" sz="2600" dirty="0"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CC0000"/>
                  </a:solidFill>
                  <a:latin typeface="Calibri"/>
                  <a:cs typeface="Calibri"/>
                </a:rPr>
                <a:t>89</a:t>
              </a:r>
              <a:r>
                <a:rPr lang="en-US" sz="2600" dirty="0"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articles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476500" y="4953000"/>
              <a:ext cx="41910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60000"/>
                </a:lnSpc>
              </a:pPr>
              <a:r>
                <a:rPr lang="en-US" sz="2600" dirty="0" err="1">
                  <a:solidFill>
                    <a:srgbClr val="7F7F7F"/>
                  </a:solidFill>
                  <a:latin typeface="Calibri"/>
                  <a:cs typeface="Calibri"/>
                </a:rPr>
                <a:t>vaccin</a:t>
              </a:r>
              <a:r>
                <a:rPr lang="en-US" sz="2600" dirty="0">
                  <a:solidFill>
                    <a:srgbClr val="3366FF"/>
                  </a:solidFill>
                  <a:latin typeface="Calibri"/>
                  <a:cs typeface="Calibri"/>
                </a:rPr>
                <a:t>*</a:t>
              </a:r>
              <a:r>
                <a:rPr lang="en-US" sz="2600" dirty="0"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retrieves</a:t>
              </a:r>
              <a:r>
                <a:rPr lang="en-US" sz="2600" dirty="0"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CC0000"/>
                  </a:solidFill>
                  <a:latin typeface="Calibri"/>
                  <a:cs typeface="Calibri"/>
                </a:rPr>
                <a:t>122</a:t>
              </a:r>
              <a:r>
                <a:rPr lang="en-US" sz="2600" dirty="0">
                  <a:latin typeface="Calibri"/>
                  <a:cs typeface="Calibri"/>
                </a:rPr>
                <a:t> </a:t>
              </a:r>
              <a:r>
                <a:rPr lang="en-US" sz="2600" dirty="0">
                  <a:solidFill>
                    <a:srgbClr val="7F7F7F"/>
                  </a:solidFill>
                  <a:latin typeface="Calibri"/>
                  <a:cs typeface="Calibri"/>
                </a:rPr>
                <a:t>articles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966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8" y="507873"/>
            <a:ext cx="8566404" cy="5842254"/>
          </a:xfrm>
          <a:prstGeom prst="rect">
            <a:avLst/>
          </a:prstGeom>
        </p:spPr>
      </p:pic>
      <p:grpSp>
        <p:nvGrpSpPr>
          <p:cNvPr id="28" name="Group 23"/>
          <p:cNvGrpSpPr>
            <a:grpSpLocks/>
          </p:cNvGrpSpPr>
          <p:nvPr/>
        </p:nvGrpSpPr>
        <p:grpSpPr bwMode="auto">
          <a:xfrm>
            <a:off x="304800" y="2300288"/>
            <a:ext cx="457200" cy="457200"/>
            <a:chOff x="457200" y="2133600"/>
            <a:chExt cx="457200" cy="457200"/>
          </a:xfrm>
        </p:grpSpPr>
        <p:sp>
          <p:nvSpPr>
            <p:cNvPr id="29" name="Text Box 9"/>
            <p:cNvSpPr txBox="1">
              <a:spLocks noChangeArrowheads="1"/>
            </p:cNvSpPr>
            <p:nvPr/>
          </p:nvSpPr>
          <p:spPr bwMode="auto">
            <a:xfrm>
              <a:off x="533400" y="2209800"/>
              <a:ext cx="304800" cy="31908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66CCFF"/>
                </a:gs>
                <a:gs pos="100000">
                  <a:srgbClr val="FFFFFF"/>
                </a:gs>
              </a:gsLst>
              <a:lin ang="5400000" scaled="1"/>
            </a:gradFill>
            <a:ln w="28575">
              <a:solidFill>
                <a:srgbClr val="6666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300">
                  <a:latin typeface="Optima" charset="0"/>
                </a:rPr>
                <a:t>X</a:t>
              </a:r>
              <a:endParaRPr lang="en-US" sz="1500">
                <a:latin typeface="Geneva" charset="0"/>
              </a:endParaRPr>
            </a:p>
          </p:txBody>
        </p:sp>
        <p:sp>
          <p:nvSpPr>
            <p:cNvPr id="30" name="AutoShape 10"/>
            <p:cNvSpPr>
              <a:spLocks noChangeArrowheads="1"/>
            </p:cNvSpPr>
            <p:nvPr/>
          </p:nvSpPr>
          <p:spPr bwMode="auto">
            <a:xfrm>
              <a:off x="457200" y="2133600"/>
              <a:ext cx="457200" cy="4572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Group 21"/>
          <p:cNvGrpSpPr>
            <a:grpSpLocks/>
          </p:cNvGrpSpPr>
          <p:nvPr/>
        </p:nvGrpSpPr>
        <p:grpSpPr bwMode="auto">
          <a:xfrm>
            <a:off x="304800" y="1828800"/>
            <a:ext cx="457200" cy="457200"/>
            <a:chOff x="457200" y="1600200"/>
            <a:chExt cx="457200" cy="457200"/>
          </a:xfrm>
        </p:grpSpPr>
        <p:sp>
          <p:nvSpPr>
            <p:cNvPr id="32" name="AutoShape 15"/>
            <p:cNvSpPr>
              <a:spLocks noChangeArrowheads="1"/>
            </p:cNvSpPr>
            <p:nvPr/>
          </p:nvSpPr>
          <p:spPr bwMode="auto">
            <a:xfrm>
              <a:off x="457200" y="1600200"/>
              <a:ext cx="457200" cy="4572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Text Box 16"/>
            <p:cNvSpPr txBox="1">
              <a:spLocks noChangeArrowheads="1"/>
            </p:cNvSpPr>
            <p:nvPr/>
          </p:nvSpPr>
          <p:spPr bwMode="auto">
            <a:xfrm>
              <a:off x="533400" y="1676400"/>
              <a:ext cx="304800" cy="31908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66CCFF"/>
                </a:gs>
                <a:gs pos="100000">
                  <a:srgbClr val="FFFFFF"/>
                </a:gs>
              </a:gsLst>
              <a:lin ang="5400000" scaled="1"/>
            </a:gradFill>
            <a:ln w="28575">
              <a:solidFill>
                <a:srgbClr val="6666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300">
                  <a:latin typeface="Optima" charset="0"/>
                </a:rPr>
                <a:t>X</a:t>
              </a:r>
              <a:endParaRPr lang="en-US" sz="1500">
                <a:latin typeface="Geneva" charset="0"/>
              </a:endParaRPr>
            </a:p>
          </p:txBody>
        </p:sp>
      </p:grp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129601" y="2743200"/>
            <a:ext cx="609600" cy="304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CCCC"/>
              </a:gs>
              <a:gs pos="50000">
                <a:srgbClr val="FFFFFF"/>
              </a:gs>
              <a:gs pos="100000">
                <a:srgbClr val="CCCCCC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>
                <a:latin typeface="Optima" charset="0"/>
              </a:rPr>
              <a:t>AND</a:t>
            </a:r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514600" y="381000"/>
            <a:ext cx="4568000" cy="1760132"/>
            <a:chOff x="4045569" y="685800"/>
            <a:chExt cx="4568000" cy="1760132"/>
          </a:xfrm>
        </p:grpSpPr>
        <p:grpSp>
          <p:nvGrpSpPr>
            <p:cNvPr id="36" name="Group 35"/>
            <p:cNvGrpSpPr>
              <a:grpSpLocks/>
            </p:cNvGrpSpPr>
            <p:nvPr/>
          </p:nvGrpSpPr>
          <p:grpSpPr bwMode="auto">
            <a:xfrm>
              <a:off x="5184569" y="685800"/>
              <a:ext cx="3429000" cy="1295400"/>
              <a:chOff x="5257800" y="457200"/>
              <a:chExt cx="3429000" cy="1295400"/>
            </a:xfrm>
          </p:grpSpPr>
          <p:sp>
            <p:nvSpPr>
              <p:cNvPr id="38" name="AutoShape 23"/>
              <p:cNvSpPr>
                <a:spLocks noChangeArrowheads="1"/>
              </p:cNvSpPr>
              <p:nvPr/>
            </p:nvSpPr>
            <p:spPr bwMode="auto">
              <a:xfrm>
                <a:off x="5257800" y="457200"/>
                <a:ext cx="3429000" cy="12954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76200">
                <a:solidFill>
                  <a:srgbClr val="2E78C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AutoShape 24"/>
              <p:cNvSpPr>
                <a:spLocks noChangeArrowheads="1"/>
              </p:cNvSpPr>
              <p:nvPr/>
            </p:nvSpPr>
            <p:spPr bwMode="auto">
              <a:xfrm>
                <a:off x="5410200" y="609600"/>
                <a:ext cx="3124200" cy="990600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rgbClr val="BBE69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WordArt 25"/>
              <p:cNvSpPr>
                <a:spLocks noChangeArrowheads="1" noChangeShapeType="1" noTextEdit="1"/>
              </p:cNvSpPr>
              <p:nvPr/>
            </p:nvSpPr>
            <p:spPr bwMode="auto">
              <a:xfrm>
                <a:off x="5715000" y="838200"/>
                <a:ext cx="2514601" cy="5334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200" b="1" kern="10">
                    <a:ln w="12700">
                      <a:solidFill>
                        <a:srgbClr val="00557F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DCEEC9"/>
                        </a:gs>
                        <a:gs pos="100000">
                          <a:srgbClr val="63C8FB"/>
                        </a:gs>
                      </a:gsLst>
                      <a:lin ang="5400000" scaled="1"/>
                    </a:gradFill>
                    <a:effectLst>
                      <a:outerShdw blurRad="63500" dist="38099" dir="2700000" algn="ctr" rotWithShape="0">
                        <a:srgbClr val="C0C0C0">
                          <a:alpha val="74997"/>
                        </a:srgbClr>
                      </a:outerShdw>
                    </a:effectLst>
                    <a:latin typeface="Times"/>
                    <a:ea typeface="Times"/>
                    <a:cs typeface="Times"/>
                  </a:rPr>
                  <a:t>Click And</a:t>
                </a:r>
              </a:p>
            </p:txBody>
          </p:sp>
        </p:grpSp>
        <p:sp>
          <p:nvSpPr>
            <p:cNvPr id="37" name="AutoShape 16"/>
            <p:cNvSpPr>
              <a:spLocks noChangeArrowheads="1"/>
            </p:cNvSpPr>
            <p:nvPr/>
          </p:nvSpPr>
          <p:spPr bwMode="auto">
            <a:xfrm rot="19083850">
              <a:off x="4045569" y="2160182"/>
              <a:ext cx="1904558" cy="285750"/>
            </a:xfrm>
            <a:prstGeom prst="leftArrow">
              <a:avLst>
                <a:gd name="adj1" fmla="val 58019"/>
                <a:gd name="adj2" fmla="val 98739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431586" y="2376488"/>
            <a:ext cx="5257800" cy="3571077"/>
            <a:chOff x="1524000" y="2677323"/>
            <a:chExt cx="5257800" cy="3571077"/>
          </a:xfrm>
        </p:grpSpPr>
        <p:grpSp>
          <p:nvGrpSpPr>
            <p:cNvPr id="49" name="Group 24"/>
            <p:cNvGrpSpPr>
              <a:grpSpLocks/>
            </p:cNvGrpSpPr>
            <p:nvPr/>
          </p:nvGrpSpPr>
          <p:grpSpPr bwMode="auto">
            <a:xfrm>
              <a:off x="1524000" y="4724400"/>
              <a:ext cx="5257800" cy="1524000"/>
              <a:chOff x="1828800" y="5029200"/>
              <a:chExt cx="5257800" cy="1600200"/>
            </a:xfrm>
          </p:grpSpPr>
          <p:sp>
            <p:nvSpPr>
              <p:cNvPr id="51" name="Rectangle 18"/>
              <p:cNvSpPr>
                <a:spLocks noChangeArrowheads="1"/>
              </p:cNvSpPr>
              <p:nvPr/>
            </p:nvSpPr>
            <p:spPr bwMode="auto">
              <a:xfrm>
                <a:off x="1828800" y="5029200"/>
                <a:ext cx="5257800" cy="1600200"/>
              </a:xfrm>
              <a:prstGeom prst="rect">
                <a:avLst/>
              </a:prstGeom>
              <a:solidFill>
                <a:schemeClr val="bg1"/>
              </a:solidFill>
              <a:ln w="69850">
                <a:solidFill>
                  <a:srgbClr val="2E78C3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lnSpc>
                    <a:spcPct val="110000"/>
                  </a:lnSpc>
                  <a:defRPr/>
                </a:pPr>
                <a:r>
                  <a:rPr lang="en-US" sz="2600">
                    <a:solidFill>
                      <a:srgbClr val="000000"/>
                    </a:solidFill>
                    <a:latin typeface="Verdana" charset="0"/>
                  </a:rPr>
                  <a:t>Click on the boxes</a:t>
                </a:r>
              </a:p>
              <a:p>
                <a:pPr algn="ctr">
                  <a:lnSpc>
                    <a:spcPct val="110000"/>
                  </a:lnSpc>
                  <a:defRPr/>
                </a:pPr>
                <a:r>
                  <a:rPr lang="en-US" sz="2600">
                    <a:solidFill>
                      <a:srgbClr val="000000"/>
                    </a:solidFill>
                    <a:latin typeface="Verdana" charset="0"/>
                  </a:rPr>
                  <a:t>next to set 1 and set 2.</a:t>
                </a:r>
                <a:endParaRPr lang="en-US" sz="37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charset="0"/>
                </a:endParaRPr>
              </a:p>
            </p:txBody>
          </p:sp>
          <p:sp>
            <p:nvSpPr>
              <p:cNvPr id="52" name="Rectangle 19"/>
              <p:cNvSpPr>
                <a:spLocks noChangeArrowheads="1"/>
              </p:cNvSpPr>
              <p:nvPr/>
            </p:nvSpPr>
            <p:spPr bwMode="auto">
              <a:xfrm>
                <a:off x="1976907" y="5168348"/>
                <a:ext cx="4961586" cy="1321904"/>
              </a:xfrm>
              <a:prstGeom prst="rect">
                <a:avLst/>
              </a:prstGeom>
              <a:noFill/>
              <a:ln w="38100">
                <a:solidFill>
                  <a:srgbClr val="BBE69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0" name="AutoShape 16"/>
            <p:cNvSpPr>
              <a:spLocks noChangeArrowheads="1"/>
            </p:cNvSpPr>
            <p:nvPr/>
          </p:nvSpPr>
          <p:spPr bwMode="auto">
            <a:xfrm rot="3001607">
              <a:off x="666929" y="3804346"/>
              <a:ext cx="2606007" cy="351961"/>
            </a:xfrm>
            <a:prstGeom prst="leftArrow">
              <a:avLst>
                <a:gd name="adj1" fmla="val 58019"/>
                <a:gd name="adj2" fmla="val 124714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209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>
            <a:solidFill>
              <a:srgbClr val="5578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381000" y="381000"/>
            <a:ext cx="5181600" cy="7080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000" i="1" u="sng">
                <a:solidFill>
                  <a:srgbClr val="000000"/>
                </a:solidFill>
                <a:latin typeface="Helvetica Neue" charset="0"/>
                <a:cs typeface="Helvetica Neue" charset="0"/>
              </a:rPr>
              <a:t>Boolean Logic - AND</a:t>
            </a:r>
            <a:endParaRPr lang="en-US" sz="40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 Neue" charset="0"/>
              <a:cs typeface="Helvetica Neue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7800" y="1790700"/>
            <a:ext cx="3886200" cy="3771900"/>
            <a:chOff x="1447800" y="1790700"/>
            <a:chExt cx="3886200" cy="3771900"/>
          </a:xfrm>
        </p:grpSpPr>
        <p:sp>
          <p:nvSpPr>
            <p:cNvPr id="118792" name="Oval 5"/>
            <p:cNvSpPr>
              <a:spLocks noChangeArrowheads="1"/>
            </p:cNvSpPr>
            <p:nvPr/>
          </p:nvSpPr>
          <p:spPr bwMode="auto">
            <a:xfrm>
              <a:off x="1447800" y="1790700"/>
              <a:ext cx="3886200" cy="37719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800" i="1">
                <a:latin typeface="Palatino" charset="0"/>
              </a:endParaRPr>
            </a:p>
          </p:txBody>
        </p:sp>
        <p:sp>
          <p:nvSpPr>
            <p:cNvPr id="118793" name="Rectangle 6"/>
            <p:cNvSpPr>
              <a:spLocks noChangeArrowheads="1"/>
            </p:cNvSpPr>
            <p:nvPr/>
          </p:nvSpPr>
          <p:spPr bwMode="auto">
            <a:xfrm>
              <a:off x="2057400" y="3124200"/>
              <a:ext cx="17272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r>
                <a:rPr lang="en-US" i="1" dirty="0">
                  <a:latin typeface="Verdana" charset="0"/>
                </a:rPr>
                <a:t>influenza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343400" y="1790700"/>
            <a:ext cx="3810000" cy="3771900"/>
            <a:chOff x="4343400" y="1790700"/>
            <a:chExt cx="3810000" cy="3771900"/>
          </a:xfrm>
        </p:grpSpPr>
        <p:sp>
          <p:nvSpPr>
            <p:cNvPr id="118790" name="Oval 8"/>
            <p:cNvSpPr>
              <a:spLocks noChangeArrowheads="1"/>
            </p:cNvSpPr>
            <p:nvPr/>
          </p:nvSpPr>
          <p:spPr bwMode="auto">
            <a:xfrm>
              <a:off x="4343400" y="1790700"/>
              <a:ext cx="3810000" cy="3771900"/>
            </a:xfrm>
            <a:prstGeom prst="ellipse">
              <a:avLst/>
            </a:prstGeom>
            <a:gradFill rotWithShape="0">
              <a:gsLst>
                <a:gs pos="0">
                  <a:srgbClr val="F794FF"/>
                </a:gs>
                <a:gs pos="100000">
                  <a:srgbClr val="FACCFF">
                    <a:alpha val="29999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791" name="Rectangle 9"/>
            <p:cNvSpPr>
              <a:spLocks noChangeArrowheads="1"/>
            </p:cNvSpPr>
            <p:nvPr/>
          </p:nvSpPr>
          <p:spPr bwMode="auto">
            <a:xfrm>
              <a:off x="5867400" y="3168863"/>
              <a:ext cx="1644443" cy="977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i="1" dirty="0" err="1">
                  <a:latin typeface="Verdana" charset="0"/>
                </a:rPr>
                <a:t>vaccin</a:t>
              </a:r>
              <a:r>
                <a:rPr lang="en-US" i="1" dirty="0">
                  <a:latin typeface="Verdana" charset="0"/>
                </a:rPr>
                <a:t>*</a:t>
              </a:r>
            </a:p>
          </p:txBody>
        </p: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419600" y="3429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000" dirty="0">
                <a:latin typeface="Verdana" charset="0"/>
              </a:rPr>
              <a:t>and</a:t>
            </a:r>
            <a:endParaRPr lang="en-US" sz="3200" dirty="0">
              <a:latin typeface="Verdan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3286FBF-8960-F54D-9F10-3B04D5B82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6"/>
          <a:stretch/>
        </p:blipFill>
        <p:spPr>
          <a:xfrm>
            <a:off x="309889" y="320040"/>
            <a:ext cx="5593588" cy="6217920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F5A8D3-C525-8243-9379-2019C04CC846}"/>
              </a:ext>
            </a:extLst>
          </p:cNvPr>
          <p:cNvGrpSpPr/>
          <p:nvPr/>
        </p:nvGrpSpPr>
        <p:grpSpPr>
          <a:xfrm>
            <a:off x="1495838" y="4212773"/>
            <a:ext cx="7162801" cy="1436913"/>
            <a:chOff x="1495838" y="4212773"/>
            <a:chExt cx="7162801" cy="143691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5F4BED-D8B6-E248-8ED0-E57F04E76F50}"/>
                </a:ext>
              </a:extLst>
            </p:cNvPr>
            <p:cNvSpPr/>
            <p:nvPr/>
          </p:nvSpPr>
          <p:spPr>
            <a:xfrm>
              <a:off x="1495838" y="4212773"/>
              <a:ext cx="2047462" cy="616226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0C4EA49-267A-8E42-B153-A2DA030C0D38}"/>
                </a:ext>
              </a:extLst>
            </p:cNvPr>
            <p:cNvGrpSpPr/>
            <p:nvPr/>
          </p:nvGrpSpPr>
          <p:grpSpPr>
            <a:xfrm>
              <a:off x="5514560" y="4229101"/>
              <a:ext cx="3144079" cy="1420585"/>
              <a:chOff x="3008124" y="4278086"/>
              <a:chExt cx="3144079" cy="1420585"/>
            </a:xfrm>
          </p:grpSpPr>
          <p:sp>
            <p:nvSpPr>
              <p:cNvPr id="15" name="Rounded Rectangular Callout 14">
                <a:extLst>
                  <a:ext uri="{FF2B5EF4-FFF2-40B4-BE49-F238E27FC236}">
                    <a16:creationId xmlns:a16="http://schemas.microsoft.com/office/drawing/2014/main" id="{26C00BF8-F076-D34C-92A6-B05326EAE494}"/>
                  </a:ext>
                </a:extLst>
              </p:cNvPr>
              <p:cNvSpPr/>
              <p:nvPr/>
            </p:nvSpPr>
            <p:spPr>
              <a:xfrm>
                <a:off x="3008124" y="4278086"/>
                <a:ext cx="3144079" cy="1420585"/>
              </a:xfrm>
              <a:prstGeom prst="wedgeRoundRectCallout">
                <a:avLst>
                  <a:gd name="adj1" fmla="val -132827"/>
                  <a:gd name="adj2" fmla="val -17904"/>
                  <a:gd name="adj3" fmla="val 16667"/>
                </a:avLst>
              </a:prstGeom>
              <a:solidFill>
                <a:schemeClr val="bg1"/>
              </a:solidFill>
              <a:ln w="57150" cmpd="sng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9F18051-42C0-0F40-A184-F1E9D4F7617D}"/>
                  </a:ext>
                </a:extLst>
              </p:cNvPr>
              <p:cNvSpPr/>
              <p:nvPr/>
            </p:nvSpPr>
            <p:spPr>
              <a:xfrm>
                <a:off x="3203594" y="4507751"/>
                <a:ext cx="2753139" cy="1033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80000"/>
                  </a:lnSpc>
                </a:pPr>
                <a:r>
                  <a:rPr lang="en-US" sz="28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</a:t>
                </a:r>
                <a:r>
                  <a:rPr lang="en-US" sz="2800" dirty="0">
                    <a:solidFill>
                      <a:srgbClr val="CC1D3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here</a:t>
                </a:r>
                <a:r>
                  <a:rPr lang="en-US" sz="28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go to library resources</a:t>
                </a:r>
              </a:p>
            </p:txBody>
          </p:sp>
        </p:grpSp>
      </p:grp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9B90EEA7-0B12-9E47-BFC6-DF54FD0A633F}"/>
              </a:ext>
            </a:extLst>
          </p:cNvPr>
          <p:cNvSpPr/>
          <p:nvPr/>
        </p:nvSpPr>
        <p:spPr>
          <a:xfrm>
            <a:off x="4343400" y="457200"/>
            <a:ext cx="4495800" cy="685800"/>
          </a:xfrm>
          <a:prstGeom prst="wedgeRoundRectCallout">
            <a:avLst>
              <a:gd name="adj1" fmla="val -50089"/>
              <a:gd name="adj2" fmla="val 24985"/>
              <a:gd name="adj3" fmla="val 16667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www.ttuhsc.edu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/libraries</a:t>
            </a:r>
          </a:p>
        </p:txBody>
      </p:sp>
    </p:spTree>
    <p:extLst>
      <p:ext uri="{BB962C8B-B14F-4D97-AF65-F5344CB8AC3E}">
        <p14:creationId xmlns:p14="http://schemas.microsoft.com/office/powerpoint/2010/main" val="19867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3" y="373761"/>
            <a:ext cx="8524494" cy="6110478"/>
          </a:xfrm>
          <a:prstGeom prst="rect">
            <a:avLst/>
          </a:prstGeom>
        </p:spPr>
      </p:pic>
      <p:sp>
        <p:nvSpPr>
          <p:cNvPr id="28" name="Oval 12"/>
          <p:cNvSpPr>
            <a:spLocks noChangeArrowheads="1"/>
          </p:cNvSpPr>
          <p:nvPr/>
        </p:nvSpPr>
        <p:spPr bwMode="auto">
          <a:xfrm>
            <a:off x="5562600" y="2438400"/>
            <a:ext cx="609600" cy="457200"/>
          </a:xfrm>
          <a:prstGeom prst="ellipse">
            <a:avLst/>
          </a:prstGeom>
          <a:noFill/>
          <a:ln w="95250">
            <a:solidFill>
              <a:srgbClr val="4DC6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1600200" y="3890899"/>
            <a:ext cx="5943600" cy="1905000"/>
            <a:chOff x="1600200" y="4267200"/>
            <a:chExt cx="5943600" cy="1905000"/>
          </a:xfrm>
        </p:grpSpPr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1600200" y="4267200"/>
              <a:ext cx="5943600" cy="19050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E78C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500">
                <a:solidFill>
                  <a:schemeClr val="bg1"/>
                </a:solidFill>
                <a:latin typeface="Verdana" charset="0"/>
              </a:endParaRPr>
            </a:p>
            <a:p>
              <a:pPr algn="ctr">
                <a:lnSpc>
                  <a:spcPct val="80000"/>
                </a:lnSpc>
                <a:defRPr/>
              </a:pPr>
              <a:r>
                <a:rPr lang="en-US" sz="500">
                  <a:solidFill>
                    <a:schemeClr val="bg1"/>
                  </a:solidFill>
                  <a:latin typeface="Verdana" charset="0"/>
                </a:rPr>
                <a:t>     </a:t>
              </a:r>
              <a:r>
                <a:rPr lang="en-US" sz="2800">
                  <a:solidFill>
                    <a:srgbClr val="000000"/>
                  </a:solidFill>
                  <a:latin typeface="Verdana" charset="0"/>
                </a:rPr>
                <a:t>Results of AND combination.</a:t>
              </a:r>
              <a:endParaRPr lang="en-US" sz="4000">
                <a:solidFill>
                  <a:srgbClr val="000000"/>
                </a:solidFill>
                <a:latin typeface="Verdana" charset="0"/>
              </a:endParaRPr>
            </a:p>
            <a:p>
              <a:pPr algn="ctr">
                <a:lnSpc>
                  <a:spcPct val="80000"/>
                </a:lnSpc>
                <a:defRPr/>
              </a:pPr>
              <a:r>
                <a:rPr lang="en-US" sz="3300">
                  <a:solidFill>
                    <a:srgbClr val="000000"/>
                  </a:solidFill>
                  <a:latin typeface="Verdana" charset="0"/>
                </a:rPr>
                <a:t>   </a:t>
              </a:r>
              <a:r>
                <a:rPr lang="en-US" sz="1800">
                  <a:solidFill>
                    <a:srgbClr val="000000"/>
                  </a:solidFill>
                  <a:latin typeface="Verdana" charset="0"/>
                </a:rPr>
                <a:t>(Note that AND narrows results.)</a:t>
              </a:r>
              <a:r>
                <a:rPr lang="en-US" sz="40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</a:rPr>
                <a:t>  </a:t>
              </a:r>
              <a:endParaRPr lang="en-US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31" name="Rectangle 9"/>
            <p:cNvSpPr>
              <a:spLocks noChangeArrowheads="1"/>
            </p:cNvSpPr>
            <p:nvPr/>
          </p:nvSpPr>
          <p:spPr bwMode="auto">
            <a:xfrm>
              <a:off x="1817674" y="4466198"/>
              <a:ext cx="5497526" cy="1532820"/>
            </a:xfrm>
            <a:prstGeom prst="rect">
              <a:avLst/>
            </a:prstGeom>
            <a:noFill/>
            <a:ln w="38100">
              <a:solidFill>
                <a:srgbClr val="BBE6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5290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5578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643" name="Rectangle 3"/>
          <p:cNvSpPr>
            <a:spLocks noChangeArrowheads="1"/>
          </p:cNvSpPr>
          <p:nvPr/>
        </p:nvSpPr>
        <p:spPr bwMode="auto">
          <a:xfrm>
            <a:off x="228600" y="328462"/>
            <a:ext cx="5334000" cy="249093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i="1" u="sng" dirty="0">
                <a:solidFill>
                  <a:srgbClr val="000000"/>
                </a:solidFill>
                <a:latin typeface="Calibri"/>
                <a:cs typeface="Calibri"/>
              </a:rPr>
              <a:t>Other search techniques:</a:t>
            </a:r>
          </a:p>
          <a:p>
            <a:pPr>
              <a:defRPr/>
            </a:pPr>
            <a:endParaRPr lang="en-US" sz="2200" i="1" u="sng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20000"/>
              </a:lnSpc>
              <a:defRPr/>
            </a:pPr>
            <a:r>
              <a:rPr lang="en-US" sz="2800" i="1" dirty="0">
                <a:solidFill>
                  <a:srgbClr val="000000"/>
                </a:solidFill>
                <a:latin typeface="Calibri"/>
                <a:cs typeface="Calibri"/>
              </a:rPr>
              <a:t>	intradermal OR intranasal</a:t>
            </a:r>
          </a:p>
          <a:p>
            <a:pPr>
              <a:lnSpc>
                <a:spcPct val="120000"/>
              </a:lnSpc>
              <a:defRPr/>
            </a:pPr>
            <a:r>
              <a:rPr lang="en-US" sz="2800" i="1" dirty="0">
                <a:solidFill>
                  <a:srgbClr val="000000"/>
                </a:solidFill>
                <a:latin typeface="Calibri"/>
                <a:cs typeface="Calibri"/>
              </a:rPr>
              <a:t>	Use Boolean OR</a:t>
            </a:r>
          </a:p>
          <a:p>
            <a:pPr>
              <a:lnSpc>
                <a:spcPct val="120000"/>
              </a:lnSpc>
              <a:defRPr/>
            </a:pP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	Note: “OR” broadens a result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  <a:cs typeface="Calibri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740981" y="2528164"/>
            <a:ext cx="4098219" cy="4025036"/>
            <a:chOff x="4495800" y="2209800"/>
            <a:chExt cx="4267200" cy="4191000"/>
          </a:xfrm>
        </p:grpSpPr>
        <p:sp>
          <p:nvSpPr>
            <p:cNvPr id="131076" name="Oval 5"/>
            <p:cNvSpPr>
              <a:spLocks noChangeArrowheads="1"/>
            </p:cNvSpPr>
            <p:nvPr/>
          </p:nvSpPr>
          <p:spPr bwMode="auto">
            <a:xfrm>
              <a:off x="4495800" y="2209800"/>
              <a:ext cx="4267200" cy="41910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800" i="1">
                <a:latin typeface="Palatino" charset="0"/>
              </a:endParaRPr>
            </a:p>
          </p:txBody>
        </p:sp>
        <p:sp>
          <p:nvSpPr>
            <p:cNvPr id="131077" name="Rectangle 6"/>
            <p:cNvSpPr>
              <a:spLocks noChangeArrowheads="1"/>
            </p:cNvSpPr>
            <p:nvPr/>
          </p:nvSpPr>
          <p:spPr bwMode="auto">
            <a:xfrm>
              <a:off x="5295900" y="4800600"/>
              <a:ext cx="26670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Verdana" charset="0"/>
                </a:rPr>
                <a:t>intranasal</a:t>
              </a:r>
            </a:p>
          </p:txBody>
        </p:sp>
        <p:sp>
          <p:nvSpPr>
            <p:cNvPr id="131078" name="Rectangle 7"/>
            <p:cNvSpPr>
              <a:spLocks noChangeArrowheads="1"/>
            </p:cNvSpPr>
            <p:nvPr/>
          </p:nvSpPr>
          <p:spPr bwMode="auto">
            <a:xfrm>
              <a:off x="6358467" y="4114800"/>
              <a:ext cx="54186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3200" i="1" dirty="0">
                  <a:latin typeface="Verdana" charset="0"/>
                </a:rPr>
                <a:t>or</a:t>
              </a:r>
              <a:endParaRPr lang="en-US" sz="3200" dirty="0">
                <a:latin typeface="Verdana" charset="0"/>
              </a:endParaRPr>
            </a:p>
          </p:txBody>
        </p:sp>
        <p:sp>
          <p:nvSpPr>
            <p:cNvPr id="131079" name="Rectangle 8"/>
            <p:cNvSpPr>
              <a:spLocks noChangeArrowheads="1"/>
            </p:cNvSpPr>
            <p:nvPr/>
          </p:nvSpPr>
          <p:spPr bwMode="auto">
            <a:xfrm>
              <a:off x="5181601" y="3200400"/>
              <a:ext cx="27432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i="1" dirty="0">
                  <a:latin typeface="Verdana" charset="0"/>
                </a:rPr>
                <a:t>intradermal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1676400" y="2863850"/>
            <a:ext cx="5791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600" i="1">
                <a:solidFill>
                  <a:schemeClr val="bg1"/>
                </a:solidFill>
                <a:latin typeface="Helvetica Neue" charset="0"/>
                <a:cs typeface="Helvetica Neue" charset="0"/>
              </a:rPr>
              <a:t>Search Results</a:t>
            </a:r>
            <a:endParaRPr lang="en-US" sz="660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3" y="373761"/>
            <a:ext cx="8524494" cy="611047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67000" y="2362200"/>
            <a:ext cx="3657600" cy="2971800"/>
            <a:chOff x="2743200" y="2438400"/>
            <a:chExt cx="3657600" cy="2971800"/>
          </a:xfrm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5562600" y="2438400"/>
              <a:ext cx="685800" cy="533400"/>
            </a:xfrm>
            <a:prstGeom prst="ellipse">
              <a:avLst/>
            </a:prstGeom>
            <a:noFill/>
            <a:ln w="95250">
              <a:solidFill>
                <a:srgbClr val="4DC6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2743200" y="3810000"/>
              <a:ext cx="3657600" cy="1600200"/>
              <a:chOff x="4800600" y="3810000"/>
              <a:chExt cx="3657600" cy="1600200"/>
            </a:xfrm>
          </p:grpSpPr>
          <p:sp>
            <p:nvSpPr>
              <p:cNvPr id="10" name="Rectangle 11"/>
              <p:cNvSpPr>
                <a:spLocks noChangeArrowheads="1"/>
              </p:cNvSpPr>
              <p:nvPr/>
            </p:nvSpPr>
            <p:spPr bwMode="auto">
              <a:xfrm>
                <a:off x="4800600" y="3810000"/>
                <a:ext cx="3657600" cy="16002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0071D5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dirty="0">
                    <a:solidFill>
                      <a:srgbClr val="000000"/>
                    </a:solidFill>
                    <a:latin typeface="Verdana" charset="0"/>
                  </a:rPr>
                  <a:t>Scroll screen to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dirty="0">
                    <a:solidFill>
                      <a:srgbClr val="000000"/>
                    </a:solidFill>
                    <a:latin typeface="Verdana" charset="0"/>
                  </a:rPr>
                  <a:t>view results</a:t>
                </a:r>
              </a:p>
            </p:txBody>
          </p:sp>
          <p:sp>
            <p:nvSpPr>
              <p:cNvPr id="11" name="Rectangle 12"/>
              <p:cNvSpPr>
                <a:spLocks noChangeArrowheads="1"/>
              </p:cNvSpPr>
              <p:nvPr/>
            </p:nvSpPr>
            <p:spPr bwMode="auto">
              <a:xfrm>
                <a:off x="4953000" y="3943350"/>
                <a:ext cx="3352800" cy="1343223"/>
              </a:xfrm>
              <a:prstGeom prst="rect">
                <a:avLst/>
              </a:prstGeom>
              <a:noFill/>
              <a:ln w="38100">
                <a:solidFill>
                  <a:srgbClr val="5CB42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9169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20" y="275336"/>
            <a:ext cx="6664960" cy="6307328"/>
          </a:xfrm>
          <a:prstGeom prst="rect">
            <a:avLst/>
          </a:prstGeom>
        </p:spPr>
      </p:pic>
      <p:sp>
        <p:nvSpPr>
          <p:cNvPr id="9" name="Rounded Rectangle 6"/>
          <p:cNvSpPr>
            <a:spLocks noChangeArrowheads="1"/>
          </p:cNvSpPr>
          <p:nvPr/>
        </p:nvSpPr>
        <p:spPr bwMode="auto">
          <a:xfrm>
            <a:off x="1295400" y="2414587"/>
            <a:ext cx="4114800" cy="990600"/>
          </a:xfrm>
          <a:prstGeom prst="roundRect">
            <a:avLst>
              <a:gd name="adj" fmla="val 16667"/>
            </a:avLst>
          </a:prstGeom>
          <a:noFill/>
          <a:ln w="76200" cmpd="sng">
            <a:solidFill>
              <a:srgbClr val="4DC61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648200" y="762000"/>
            <a:ext cx="4191000" cy="3047998"/>
            <a:chOff x="4648200" y="762000"/>
            <a:chExt cx="4191000" cy="3047998"/>
          </a:xfrm>
        </p:grpSpPr>
        <p:grpSp>
          <p:nvGrpSpPr>
            <p:cNvPr id="11" name="Group 10"/>
            <p:cNvGrpSpPr/>
            <p:nvPr/>
          </p:nvGrpSpPr>
          <p:grpSpPr>
            <a:xfrm>
              <a:off x="4648200" y="762000"/>
              <a:ext cx="4191000" cy="1219200"/>
              <a:chOff x="3962400" y="3429000"/>
              <a:chExt cx="4191000" cy="1219200"/>
            </a:xfrm>
          </p:grpSpPr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3962400" y="3429000"/>
                <a:ext cx="4191000" cy="1219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0071D5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</a:rPr>
                  <a:t>Click</a:t>
                </a:r>
                <a:r>
                  <a:rPr lang="en-US" sz="2800" i="1" dirty="0">
                    <a:solidFill>
                      <a:srgbClr val="000000"/>
                    </a:solidFill>
                    <a:latin typeface="Verdana" charset="0"/>
                  </a:rPr>
                  <a:t> EBM Full Text</a:t>
                </a:r>
                <a:endParaRPr lang="en-US" sz="28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4114800" y="3581400"/>
                <a:ext cx="3886200" cy="914400"/>
              </a:xfrm>
              <a:prstGeom prst="rect">
                <a:avLst/>
              </a:prstGeom>
              <a:noFill/>
              <a:ln w="38100">
                <a:solidFill>
                  <a:srgbClr val="C8E5A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AutoShape 16"/>
            <p:cNvSpPr>
              <a:spLocks noChangeArrowheads="1"/>
            </p:cNvSpPr>
            <p:nvPr/>
          </p:nvSpPr>
          <p:spPr bwMode="auto">
            <a:xfrm rot="16200000">
              <a:off x="5918339" y="2551615"/>
              <a:ext cx="2133599" cy="383167"/>
            </a:xfrm>
            <a:prstGeom prst="leftArrow">
              <a:avLst>
                <a:gd name="adj1" fmla="val 58019"/>
                <a:gd name="adj2" fmla="val 65918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0178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7-24 at 8.22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5186"/>
            <a:ext cx="4739132" cy="616762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 bwMode="auto">
          <a:xfrm>
            <a:off x="228600" y="1219200"/>
            <a:ext cx="762000" cy="1524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28600" y="6248400"/>
            <a:ext cx="533400" cy="1524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28600" y="1981200"/>
            <a:ext cx="609600" cy="2286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28600" y="3505200"/>
            <a:ext cx="3276600" cy="3810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228600" y="4191000"/>
            <a:ext cx="533400" cy="1524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28600" y="4724400"/>
            <a:ext cx="609600" cy="1524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28600" y="5638800"/>
            <a:ext cx="533400" cy="1524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228600" y="4038600"/>
            <a:ext cx="2895600" cy="1524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486400" y="4800600"/>
            <a:ext cx="3429000" cy="1295400"/>
            <a:chOff x="5141913" y="4800600"/>
            <a:chExt cx="3429000" cy="1295400"/>
          </a:xfrm>
        </p:grpSpPr>
        <p:sp>
          <p:nvSpPr>
            <p:cNvPr id="20" name="Rounded Rectangular Callout 19"/>
            <p:cNvSpPr/>
            <p:nvPr/>
          </p:nvSpPr>
          <p:spPr bwMode="auto">
            <a:xfrm>
              <a:off x="5141913" y="4800600"/>
              <a:ext cx="3429000" cy="1295400"/>
            </a:xfrm>
            <a:prstGeom prst="wedgeRoundRectCallout">
              <a:avLst>
                <a:gd name="adj1" fmla="val -106216"/>
                <a:gd name="adj2" fmla="val -85491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328919" y="4953000"/>
              <a:ext cx="3054988" cy="990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800" dirty="0">
                  <a:solidFill>
                    <a:srgbClr val="CC0000"/>
                  </a:solidFill>
                  <a:latin typeface="Calibri"/>
                  <a:cs typeface="Calibri"/>
                </a:rPr>
                <a:t>brief</a:t>
              </a:r>
            </a:p>
            <a:p>
              <a:pPr lvl="0" algn="ctr"/>
              <a:r>
                <a:rPr lang="en-US" sz="2800" dirty="0">
                  <a:solidFill>
                    <a:srgbClr val="CC0000"/>
                  </a:solidFill>
                  <a:latin typeface="Calibri"/>
                  <a:cs typeface="Calibri"/>
                </a:rPr>
                <a:t>structured abstract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57800" y="533400"/>
            <a:ext cx="3657600" cy="2590800"/>
            <a:chOff x="5105400" y="533400"/>
            <a:chExt cx="3657600" cy="2590800"/>
          </a:xfrm>
        </p:grpSpPr>
        <p:sp>
          <p:nvSpPr>
            <p:cNvPr id="23" name="Rounded Rectangular Callout 22"/>
            <p:cNvSpPr/>
            <p:nvPr/>
          </p:nvSpPr>
          <p:spPr bwMode="auto">
            <a:xfrm>
              <a:off x="5105400" y="533400"/>
              <a:ext cx="3657600" cy="2590800"/>
            </a:xfrm>
            <a:prstGeom prst="wedgeRoundRectCallout">
              <a:avLst>
                <a:gd name="adj1" fmla="val -68130"/>
                <a:gd name="adj2" fmla="val 18266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312569" y="755650"/>
              <a:ext cx="3240087" cy="21463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800" dirty="0">
                  <a:latin typeface="Calibri"/>
                  <a:cs typeface="Calibri"/>
                </a:rPr>
                <a:t>Use </a:t>
              </a:r>
              <a:r>
                <a:rPr lang="en-US" sz="2800" dirty="0" err="1">
                  <a:latin typeface="Calibri"/>
                  <a:cs typeface="Calibri"/>
                </a:rPr>
                <a:t>GoldRush</a:t>
              </a:r>
              <a:endParaRPr lang="en-US" sz="2800" dirty="0">
                <a:latin typeface="Calibri"/>
                <a:cs typeface="Calibri"/>
              </a:endParaRPr>
            </a:p>
            <a:p>
              <a:pPr lvl="0" algn="ctr"/>
              <a:r>
                <a:rPr lang="en-US" sz="2800" dirty="0">
                  <a:latin typeface="Calibri"/>
                  <a:cs typeface="Calibri"/>
                </a:rPr>
                <a:t>under E-journals</a:t>
              </a:r>
            </a:p>
            <a:p>
              <a:pPr lvl="0" algn="ctr"/>
              <a:r>
                <a:rPr lang="en-US" sz="2800" dirty="0">
                  <a:latin typeface="Calibri"/>
                  <a:cs typeface="Calibri"/>
                </a:rPr>
                <a:t>on the library homepage to access</a:t>
              </a:r>
            </a:p>
            <a:p>
              <a:pPr lvl="0" algn="ctr"/>
              <a:r>
                <a:rPr lang="en-US" sz="2800" dirty="0">
                  <a:latin typeface="Calibri"/>
                  <a:cs typeface="Calibri"/>
                </a:rPr>
                <a:t>full-text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4298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4 at 8.32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7102602" cy="615162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533400" y="4724400"/>
            <a:ext cx="1066800" cy="3048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33400" y="457200"/>
            <a:ext cx="1219200" cy="304800"/>
          </a:xfrm>
          <a:prstGeom prst="roundRect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33800" y="3352800"/>
            <a:ext cx="5105400" cy="762000"/>
            <a:chOff x="3733800" y="3505200"/>
            <a:chExt cx="5105400" cy="762000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3733800" y="3505200"/>
              <a:ext cx="5105400" cy="762000"/>
            </a:xfrm>
            <a:prstGeom prst="wedgeRoundRectCallout">
              <a:avLst>
                <a:gd name="adj1" fmla="val -40810"/>
                <a:gd name="adj2" fmla="val -111431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880799" y="3657600"/>
              <a:ext cx="4811402" cy="45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>
                <a:lnSpc>
                  <a:spcPct val="90000"/>
                </a:lnSpc>
              </a:pPr>
              <a:r>
                <a:rPr lang="en-US" sz="2800" dirty="0">
                  <a:solidFill>
                    <a:srgbClr val="CC0000"/>
                  </a:solidFill>
                  <a:latin typeface="Calibri"/>
                  <a:cs typeface="Calibri"/>
                </a:rPr>
                <a:t>Commentary by clinical experts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8431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7-24 at 8.22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47" y="345186"/>
            <a:ext cx="4739132" cy="616762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724400" y="1905000"/>
            <a:ext cx="4114800" cy="1555750"/>
            <a:chOff x="4724400" y="1905000"/>
            <a:chExt cx="4114800" cy="1555750"/>
          </a:xfrm>
        </p:grpSpPr>
        <p:sp>
          <p:nvSpPr>
            <p:cNvPr id="25" name="Rounded Rectangle 24"/>
            <p:cNvSpPr/>
            <p:nvPr/>
          </p:nvSpPr>
          <p:spPr>
            <a:xfrm>
              <a:off x="4724400" y="2393950"/>
              <a:ext cx="4114800" cy="10668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99003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srgbClr val="3366FF"/>
                  </a:solidFill>
                  <a:latin typeface="Verdana"/>
                  <a:ea typeface="+mn-ea"/>
                  <a:cs typeface="Verdana"/>
                </a:rPr>
                <a:t>Can Email results 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Verdana"/>
                <a:ea typeface="+mn-ea"/>
                <a:cs typeface="Verdana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5715000" y="1905000"/>
              <a:ext cx="1219200" cy="457200"/>
            </a:xfrm>
            <a:prstGeom prst="roundRect">
              <a:avLst/>
            </a:prstGeom>
            <a:noFill/>
            <a:ln w="57150" cap="flat" cmpd="sng" algn="ctr">
              <a:solidFill>
                <a:srgbClr val="9900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  <p:sp>
        <p:nvSpPr>
          <p:cNvPr id="27" name="Rounded Rectangular Callout 26"/>
          <p:cNvSpPr/>
          <p:nvPr/>
        </p:nvSpPr>
        <p:spPr bwMode="auto">
          <a:xfrm>
            <a:off x="304800" y="1143000"/>
            <a:ext cx="2743200" cy="1143000"/>
          </a:xfrm>
          <a:prstGeom prst="wedgeRoundRectCallout">
            <a:avLst>
              <a:gd name="adj1" fmla="val 26046"/>
              <a:gd name="adj2" fmla="val -67764"/>
              <a:gd name="adj3" fmla="val 16667"/>
            </a:avLst>
          </a:prstGeom>
          <a:solidFill>
            <a:srgbClr val="309C02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Click to start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 a</a:t>
            </a:r>
          </a:p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aseline="0" dirty="0">
                <a:solidFill>
                  <a:schemeClr val="bg1"/>
                </a:solidFill>
                <a:latin typeface="Calibri"/>
                <a:cs typeface="Calibri"/>
              </a:rPr>
              <a:t>new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Search</a:t>
            </a:r>
          </a:p>
        </p:txBody>
      </p:sp>
    </p:spTree>
    <p:extLst>
      <p:ext uri="{BB962C8B-B14F-4D97-AF65-F5344CB8AC3E}">
        <p14:creationId xmlns:p14="http://schemas.microsoft.com/office/powerpoint/2010/main" val="203119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3" name="Rectangle 3"/>
          <p:cNvSpPr>
            <a:spLocks noChangeArrowheads="1"/>
          </p:cNvSpPr>
          <p:nvPr/>
        </p:nvSpPr>
        <p:spPr bwMode="auto">
          <a:xfrm>
            <a:off x="304800" y="304800"/>
            <a:ext cx="8534400" cy="62484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66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pPr algn="ctr"/>
            <a:endParaRPr lang="en-US" sz="1400" dirty="0">
              <a:solidFill>
                <a:srgbClr val="004080"/>
              </a:solidFill>
              <a:latin typeface="Verdana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950913" y="609600"/>
            <a:ext cx="72390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sz="3600" dirty="0">
                <a:solidFill>
                  <a:srgbClr val="0000CC"/>
                </a:solidFill>
                <a:latin typeface="Verdana" charset="0"/>
              </a:rPr>
              <a:t>What is a Systematic Review?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57200" y="6096000"/>
            <a:ext cx="7010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100" dirty="0">
                <a:solidFill>
                  <a:srgbClr val="000000"/>
                </a:solidFill>
                <a:latin typeface="Verdana" charset="0"/>
                <a:cs typeface="Times New Roman" charset="0"/>
              </a:rPr>
              <a:t>From: Cochrane Collaboration Glossary at</a:t>
            </a:r>
            <a:r>
              <a:rPr lang="en-US" sz="1100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cs typeface="Times New Roman" charset="0"/>
              </a:rPr>
              <a:t>http://</a:t>
            </a:r>
            <a:r>
              <a:rPr lang="en-US" sz="1100" dirty="0" err="1">
                <a:solidFill>
                  <a:srgbClr val="000000"/>
                </a:solidFill>
                <a:latin typeface="Verdana" charset="0"/>
                <a:cs typeface="Times New Roman" charset="0"/>
              </a:rPr>
              <a:t>www.cochrane.org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cs typeface="Times New Roman" charset="0"/>
              </a:rPr>
              <a:t>/resources/</a:t>
            </a:r>
            <a:r>
              <a:rPr lang="en-US" sz="1100" dirty="0" err="1">
                <a:solidFill>
                  <a:srgbClr val="000000"/>
                </a:solidFill>
                <a:latin typeface="Verdana" charset="0"/>
                <a:cs typeface="Times New Roman" charset="0"/>
              </a:rPr>
              <a:t>glossary.htm</a:t>
            </a:r>
            <a:endParaRPr lang="en-US" sz="1100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85800" y="1752600"/>
            <a:ext cx="7772400" cy="160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b="1" i="1" dirty="0">
                <a:solidFill>
                  <a:srgbClr val="3366FF"/>
                </a:solidFill>
                <a:latin typeface="Verdana" charset="0"/>
                <a:cs typeface="Times New Roman" charset="0"/>
              </a:rPr>
              <a:t>Systematic review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	</a:t>
            </a:r>
            <a:r>
              <a:rPr lang="en-US" sz="1400" dirty="0">
                <a:latin typeface="Verdana" charset="0"/>
                <a:cs typeface="Times New Roman" charset="0"/>
              </a:rPr>
              <a:t>reviews a clearly formulated question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Verdana" charset="0"/>
                <a:cs typeface="Times New Roman" charset="0"/>
              </a:rPr>
              <a:t>	uses systematic and explicit methods to: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Verdana" charset="0"/>
                <a:cs typeface="Times New Roman" charset="0"/>
              </a:rPr>
              <a:t>		 select and critically appraise relevant research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latin typeface="Verdana" charset="0"/>
                <a:cs typeface="Times New Roman" charset="0"/>
              </a:rPr>
              <a:t> 		 collect and analyze data from studies included in the review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85800" y="3581400"/>
            <a:ext cx="769620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000" b="1" i="1" dirty="0">
                <a:solidFill>
                  <a:srgbClr val="3366FF"/>
                </a:solidFill>
                <a:latin typeface="Verdana" charset="0"/>
                <a:cs typeface="Times New Roman" charset="0"/>
              </a:rPr>
              <a:t>Meta-analysis</a:t>
            </a:r>
            <a:endParaRPr lang="en-US" sz="2000" i="1" dirty="0">
              <a:solidFill>
                <a:srgbClr val="3366FF"/>
              </a:solidFill>
              <a:latin typeface="Verdana" charset="0"/>
              <a:cs typeface="Times New Roman" charset="0"/>
            </a:endParaRPr>
          </a:p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2B5D8F"/>
                </a:solidFill>
                <a:latin typeface="Verdana" charset="0"/>
                <a:cs typeface="Times New Roman" charset="0"/>
              </a:rPr>
              <a:t>	</a:t>
            </a:r>
            <a:r>
              <a:rPr lang="en-US" sz="1400" dirty="0">
                <a:solidFill>
                  <a:srgbClr val="000000"/>
                </a:solidFill>
                <a:latin typeface="Verdana" charset="0"/>
                <a:cs typeface="Times New Roman" charset="0"/>
              </a:rPr>
              <a:t>uses statistical techniques in a </a:t>
            </a:r>
            <a:r>
              <a:rPr lang="en-US" sz="1400" i="1" dirty="0">
                <a:solidFill>
                  <a:srgbClr val="000000"/>
                </a:solidFill>
                <a:latin typeface="Verdana" charset="0"/>
                <a:cs typeface="Times New Roman" charset="0"/>
              </a:rPr>
              <a:t>systematic review </a:t>
            </a:r>
            <a:r>
              <a:rPr lang="en-US" sz="1400" dirty="0">
                <a:solidFill>
                  <a:srgbClr val="000000"/>
                </a:solidFill>
                <a:latin typeface="Verdana" charset="0"/>
                <a:cs typeface="Times New Roman" charset="0"/>
              </a:rPr>
              <a:t>to integrate the results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85800" y="4648200"/>
            <a:ext cx="6858000" cy="838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40000"/>
              </a:lnSpc>
            </a:pPr>
            <a:r>
              <a:rPr lang="en-US" sz="2000" b="1" i="1" dirty="0">
                <a:solidFill>
                  <a:srgbClr val="3366FF"/>
                </a:solidFill>
                <a:latin typeface="Verdana" charset="0"/>
              </a:rPr>
              <a:t>When searching for evidence-based literature</a:t>
            </a:r>
          </a:p>
          <a:p>
            <a:pPr lvl="0">
              <a:lnSpc>
                <a:spcPct val="140000"/>
              </a:lnSpc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	start by trying to locate a meta-analysis or a systematic review</a:t>
            </a:r>
          </a:p>
        </p:txBody>
      </p:sp>
    </p:spTree>
    <p:extLst>
      <p:ext uri="{BB962C8B-B14F-4D97-AF65-F5344CB8AC3E}">
        <p14:creationId xmlns:p14="http://schemas.microsoft.com/office/powerpoint/2010/main" val="415819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3" name="Rectangle 3"/>
          <p:cNvSpPr>
            <a:spLocks noChangeArrowheads="1"/>
          </p:cNvSpPr>
          <p:nvPr/>
        </p:nvSpPr>
        <p:spPr bwMode="auto">
          <a:xfrm>
            <a:off x="228600" y="228600"/>
            <a:ext cx="8686799" cy="64008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66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latin typeface="Verdana" charset="0"/>
            </a:endParaRPr>
          </a:p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pPr algn="ctr"/>
            <a:endParaRPr lang="en-US" sz="1400" dirty="0">
              <a:solidFill>
                <a:srgbClr val="004080"/>
              </a:solidFill>
              <a:latin typeface="Verdan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2919" y="3733800"/>
            <a:ext cx="8154987" cy="2057400"/>
            <a:chOff x="379412" y="1066800"/>
            <a:chExt cx="8154987" cy="2057400"/>
          </a:xfrm>
        </p:grpSpPr>
        <p:sp>
          <p:nvSpPr>
            <p:cNvPr id="7" name="Rectangle 6"/>
            <p:cNvSpPr/>
            <p:nvPr/>
          </p:nvSpPr>
          <p:spPr>
            <a:xfrm>
              <a:off x="381000" y="1066800"/>
              <a:ext cx="6019799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i="1" dirty="0">
                  <a:solidFill>
                    <a:srgbClr val="000000"/>
                  </a:solidFill>
                  <a:latin typeface="Helvetica Neue" charset="0"/>
                  <a:cs typeface="Helvetica Neue" charset="0"/>
                </a:rPr>
                <a:t>Cochrane Database of Systematic Reviews</a:t>
              </a:r>
              <a:endParaRPr lang="en-US" dirty="0">
                <a:solidFill>
                  <a:srgbClr val="000000"/>
                </a:solidFill>
                <a:latin typeface="Helvetica Neue" charset="0"/>
                <a:cs typeface="Helvetica Neue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79412" y="1524000"/>
              <a:ext cx="8154987" cy="1600200"/>
            </a:xfrm>
            <a:prstGeom prst="rect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>
                <a:lnSpc>
                  <a:spcPct val="120000"/>
                </a:lnSpc>
              </a:pPr>
              <a:r>
                <a:rPr lang="en-US" sz="1700" dirty="0">
                  <a:solidFill>
                    <a:srgbClr val="000000"/>
                  </a:solidFill>
                  <a:latin typeface="Verdana" charset="0"/>
                </a:rPr>
                <a:t>	</a:t>
              </a:r>
              <a:r>
                <a:rPr lang="en-US" sz="1600" dirty="0">
                  <a:solidFill>
                    <a:srgbClr val="3366FF"/>
                  </a:solidFill>
                  <a:latin typeface="Verdana" charset="0"/>
                </a:rPr>
                <a:t>contains systematic review assessments of randomized trials 	combines data to produce a more statistically reliable result</a:t>
              </a:r>
            </a:p>
            <a:p>
              <a:pPr lvl="0">
                <a:lnSpc>
                  <a:spcPct val="120000"/>
                </a:lnSpc>
              </a:pPr>
              <a:r>
                <a:rPr lang="en-US" sz="1600" dirty="0">
                  <a:solidFill>
                    <a:srgbClr val="3366FF"/>
                  </a:solidFill>
                  <a:latin typeface="Verdana" charset="0"/>
                </a:rPr>
                <a:t>	screens over 800 international journals</a:t>
              </a:r>
            </a:p>
            <a:p>
              <a:pPr lvl="0">
                <a:lnSpc>
                  <a:spcPct val="120000"/>
                </a:lnSpc>
              </a:pPr>
              <a:r>
                <a:rPr lang="en-US" sz="1600" dirty="0">
                  <a:solidFill>
                    <a:srgbClr val="3366FF"/>
                  </a:solidFill>
                  <a:latin typeface="Verdana" charset="0"/>
                </a:rPr>
                <a:t>	structured abstracts created by the Cochrane Collaboration Groups</a:t>
              </a:r>
            </a:p>
            <a:p>
              <a:pPr lvl="0">
                <a:lnSpc>
                  <a:spcPct val="120000"/>
                </a:lnSpc>
              </a:pPr>
              <a:r>
                <a:rPr lang="en-US" sz="1600" dirty="0">
                  <a:solidFill>
                    <a:srgbClr val="3366FF"/>
                  </a:solidFill>
                  <a:latin typeface="Verdana" charset="0"/>
                </a:rPr>
                <a:t>	contains appraised and synthesized evidence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9413" y="990600"/>
            <a:ext cx="8382000" cy="1828800"/>
            <a:chOff x="380999" y="3810000"/>
            <a:chExt cx="8382000" cy="1828800"/>
          </a:xfrm>
        </p:grpSpPr>
        <p:sp>
          <p:nvSpPr>
            <p:cNvPr id="13" name="Rectangle 12"/>
            <p:cNvSpPr/>
            <p:nvPr/>
          </p:nvSpPr>
          <p:spPr>
            <a:xfrm>
              <a:off x="380999" y="3810000"/>
              <a:ext cx="6400800" cy="461665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txBody>
            <a:bodyPr wrap="square">
              <a:spAutoFit/>
            </a:bodyPr>
            <a:lstStyle/>
            <a:p>
              <a:pPr lvl="0"/>
              <a:r>
                <a:rPr lang="en-US" i="1" dirty="0">
                  <a:solidFill>
                    <a:srgbClr val="000000"/>
                  </a:solidFill>
                  <a:latin typeface="Helvetica Neue" charset="0"/>
                  <a:cs typeface="Helvetica Neue" charset="0"/>
                </a:rPr>
                <a:t>Cochrane Central Register of Controlled Trials</a:t>
              </a:r>
              <a:endParaRPr lang="en-US" dirty="0">
                <a:solidFill>
                  <a:srgbClr val="000000"/>
                </a:solidFill>
                <a:latin typeface="Helvetica Neue" charset="0"/>
                <a:cs typeface="Helvetica Neue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80999" y="4267200"/>
              <a:ext cx="8382000" cy="1371600"/>
            </a:xfrm>
            <a:prstGeom prst="rect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r>
                <a:rPr lang="en-US" sz="1700" dirty="0">
                  <a:solidFill>
                    <a:srgbClr val="000000"/>
                  </a:solidFill>
                  <a:latin typeface="Verdana" charset="0"/>
                </a:rPr>
                <a:t>	</a:t>
              </a:r>
              <a:r>
                <a:rPr lang="en-US" sz="1700" dirty="0">
                  <a:solidFill>
                    <a:srgbClr val="3366FF"/>
                  </a:solidFill>
                  <a:latin typeface="Verdana" charset="0"/>
                </a:rPr>
                <a:t>3/5</a:t>
              </a:r>
              <a:r>
                <a:rPr lang="en-US" sz="1700" baseline="30000" dirty="0">
                  <a:solidFill>
                    <a:srgbClr val="3366FF"/>
                  </a:solidFill>
                  <a:latin typeface="Verdana" charset="0"/>
                </a:rPr>
                <a:t>th</a:t>
              </a:r>
              <a:r>
                <a:rPr lang="en-US" sz="1700" dirty="0">
                  <a:solidFill>
                    <a:srgbClr val="3366FF"/>
                  </a:solidFill>
                  <a:latin typeface="Verdana" charset="0"/>
                </a:rPr>
                <a:t>’s from PubMed</a:t>
              </a:r>
            </a:p>
            <a:p>
              <a:pPr>
                <a:lnSpc>
                  <a:spcPct val="120000"/>
                </a:lnSpc>
              </a:pPr>
              <a:r>
                <a:rPr lang="en-US" sz="1700" dirty="0">
                  <a:solidFill>
                    <a:srgbClr val="3366FF"/>
                  </a:solidFill>
                  <a:latin typeface="Verdana" charset="0"/>
                </a:rPr>
                <a:t>	relevant records from </a:t>
              </a:r>
              <a:r>
                <a:rPr lang="en-US" sz="1700" dirty="0" err="1">
                  <a:solidFill>
                    <a:srgbClr val="3366FF"/>
                  </a:solidFill>
                  <a:latin typeface="Verdana" charset="0"/>
                </a:rPr>
                <a:t>Embase</a:t>
              </a:r>
              <a:endParaRPr lang="en-US" sz="1700" dirty="0">
                <a:solidFill>
                  <a:srgbClr val="3366FF"/>
                </a:solidFill>
                <a:latin typeface="Verdana" charset="0"/>
              </a:endParaRPr>
            </a:p>
            <a:p>
              <a:pPr lvl="0">
                <a:lnSpc>
                  <a:spcPct val="120000"/>
                </a:lnSpc>
              </a:pPr>
              <a:r>
                <a:rPr lang="en-US" sz="1700" dirty="0">
                  <a:solidFill>
                    <a:srgbClr val="3366FF"/>
                  </a:solidFill>
                  <a:latin typeface="Verdana" charset="0"/>
                </a:rPr>
                <a:t>	other published and unpublished sources</a:t>
              </a:r>
            </a:p>
            <a:p>
              <a:pPr lvl="0">
                <a:lnSpc>
                  <a:spcPct val="120000"/>
                </a:lnSpc>
              </a:pPr>
              <a:r>
                <a:rPr lang="en-US" sz="1700" dirty="0">
                  <a:solidFill>
                    <a:srgbClr val="3366FF"/>
                  </a:solidFill>
                  <a:latin typeface="Verdana" charset="0"/>
                </a:rPr>
                <a:t>	conference proceedings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537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A431CB-1296-CC4B-9468-858C5A8AD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5933"/>
            <a:ext cx="5728716" cy="64061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5736496-210A-BA4D-834C-F36DCF581FB1}"/>
              </a:ext>
            </a:extLst>
          </p:cNvPr>
          <p:cNvGrpSpPr/>
          <p:nvPr/>
        </p:nvGrpSpPr>
        <p:grpSpPr>
          <a:xfrm>
            <a:off x="304800" y="2167772"/>
            <a:ext cx="3431622" cy="956428"/>
            <a:chOff x="304800" y="2167772"/>
            <a:chExt cx="3431622" cy="956428"/>
          </a:xfrm>
        </p:grpSpPr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871AE653-5E0A-AE4B-8CA5-CC6A692EB031}"/>
                </a:ext>
              </a:extLst>
            </p:cNvPr>
            <p:cNvSpPr/>
            <p:nvPr/>
          </p:nvSpPr>
          <p:spPr bwMode="auto">
            <a:xfrm>
              <a:off x="304800" y="2167772"/>
              <a:ext cx="3431622" cy="956428"/>
            </a:xfrm>
            <a:prstGeom prst="wedgeRoundRectCallout">
              <a:avLst>
                <a:gd name="adj1" fmla="val 27185"/>
                <a:gd name="adj2" fmla="val -85000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8D47F7-91DD-754F-A244-0B337F2D53A4}"/>
                </a:ext>
              </a:extLst>
            </p:cNvPr>
            <p:cNvSpPr/>
            <p:nvPr/>
          </p:nvSpPr>
          <p:spPr bwMode="auto">
            <a:xfrm>
              <a:off x="457200" y="2438400"/>
              <a:ext cx="3098799" cy="41360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All Guides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564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3" y="228600"/>
            <a:ext cx="8524494" cy="61104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57400" y="3733800"/>
            <a:ext cx="3854757" cy="2754146"/>
            <a:chOff x="1781074" y="3607690"/>
            <a:chExt cx="3854757" cy="2754146"/>
          </a:xfrm>
        </p:grpSpPr>
        <p:sp>
          <p:nvSpPr>
            <p:cNvPr id="13" name="AutoShape 7"/>
            <p:cNvSpPr>
              <a:spLocks noChangeArrowheads="1"/>
            </p:cNvSpPr>
            <p:nvPr/>
          </p:nvSpPr>
          <p:spPr bwMode="auto">
            <a:xfrm>
              <a:off x="1781074" y="3607690"/>
              <a:ext cx="1219200" cy="6096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 cmpd="sng">
              <a:solidFill>
                <a:srgbClr val="004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u="sng" dirty="0">
                  <a:solidFill>
                    <a:srgbClr val="004080"/>
                  </a:solidFill>
                  <a:latin typeface="Calibri"/>
                  <a:cs typeface="Calibri"/>
                </a:rPr>
                <a:t>Change</a:t>
              </a:r>
            </a:p>
          </p:txBody>
        </p:sp>
        <p:grpSp>
          <p:nvGrpSpPr>
            <p:cNvPr id="14" name="Group 25"/>
            <p:cNvGrpSpPr>
              <a:grpSpLocks/>
            </p:cNvGrpSpPr>
            <p:nvPr/>
          </p:nvGrpSpPr>
          <p:grpSpPr bwMode="auto">
            <a:xfrm>
              <a:off x="2895600" y="5066436"/>
              <a:ext cx="2740231" cy="1295400"/>
              <a:chOff x="5257800" y="457200"/>
              <a:chExt cx="3429000" cy="1295400"/>
            </a:xfrm>
          </p:grpSpPr>
          <p:sp>
            <p:nvSpPr>
              <p:cNvPr id="16" name="AutoShape 23"/>
              <p:cNvSpPr>
                <a:spLocks noChangeArrowheads="1"/>
              </p:cNvSpPr>
              <p:nvPr/>
            </p:nvSpPr>
            <p:spPr bwMode="auto">
              <a:xfrm>
                <a:off x="5257800" y="457200"/>
                <a:ext cx="3429000" cy="12954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76200">
                <a:solidFill>
                  <a:srgbClr val="2E78C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utoShape 24"/>
              <p:cNvSpPr>
                <a:spLocks noChangeArrowheads="1"/>
              </p:cNvSpPr>
              <p:nvPr/>
            </p:nvSpPr>
            <p:spPr bwMode="auto">
              <a:xfrm>
                <a:off x="5410200" y="609600"/>
                <a:ext cx="3124200" cy="990600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rgbClr val="BBE69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WordArt 25"/>
              <p:cNvSpPr>
                <a:spLocks noChangeArrowheads="1" noChangeShapeType="1" noTextEdit="1"/>
              </p:cNvSpPr>
              <p:nvPr/>
            </p:nvSpPr>
            <p:spPr bwMode="auto">
              <a:xfrm>
                <a:off x="5715000" y="838200"/>
                <a:ext cx="2514601" cy="5334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200" b="1" kern="10" dirty="0">
                    <a:ln w="12700">
                      <a:solidFill>
                        <a:srgbClr val="00557F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DCEEC9"/>
                        </a:gs>
                        <a:gs pos="100000">
                          <a:srgbClr val="63C8FB"/>
                        </a:gs>
                      </a:gsLst>
                      <a:lin ang="5400000" scaled="1"/>
                    </a:gradFill>
                    <a:effectLst>
                      <a:outerShdw blurRad="63500" dist="38099" dir="2700000" algn="ctr" rotWithShape="0">
                        <a:srgbClr val="C0C0C0">
                          <a:alpha val="74997"/>
                        </a:srgbClr>
                      </a:outerShdw>
                    </a:effectLst>
                    <a:latin typeface="Times"/>
                    <a:ea typeface="Times"/>
                    <a:cs typeface="Times"/>
                  </a:rPr>
                  <a:t>Click </a:t>
                </a:r>
              </a:p>
            </p:txBody>
          </p:sp>
        </p:grpSp>
        <p:sp>
          <p:nvSpPr>
            <p:cNvPr id="15" name="AutoShape 16"/>
            <p:cNvSpPr>
              <a:spLocks noChangeArrowheads="1"/>
            </p:cNvSpPr>
            <p:nvPr/>
          </p:nvSpPr>
          <p:spPr bwMode="auto">
            <a:xfrm rot="2476166">
              <a:off x="2480056" y="4522447"/>
              <a:ext cx="1726469" cy="285750"/>
            </a:xfrm>
            <a:prstGeom prst="leftArrow">
              <a:avLst>
                <a:gd name="adj1" fmla="val 58019"/>
                <a:gd name="adj2" fmla="val 98739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0373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6" y="457200"/>
            <a:ext cx="8537067" cy="578472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43400" y="5562600"/>
            <a:ext cx="4114800" cy="1066800"/>
            <a:chOff x="4267200" y="5334000"/>
            <a:chExt cx="3962400" cy="1066800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4267200" y="5334000"/>
              <a:ext cx="3962400" cy="1066800"/>
            </a:xfrm>
            <a:prstGeom prst="wedgeRoundRectCallout">
              <a:avLst>
                <a:gd name="adj1" fmla="val -63312"/>
                <a:gd name="adj2" fmla="val -8356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rPr>
                <a:t> 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421187" y="5562600"/>
              <a:ext cx="3579813" cy="609600"/>
              <a:chOff x="4421187" y="5562600"/>
              <a:chExt cx="3579813" cy="609600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5564186" y="5562600"/>
                <a:ext cx="2436814" cy="609600"/>
              </a:xfrm>
              <a:prstGeom prst="rect">
                <a:avLst/>
              </a:prstGeom>
              <a:solidFill>
                <a:srgbClr val="0D6BBA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/>
                    <a:cs typeface="Calibri"/>
                  </a:rPr>
                  <a:t>Run Search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421187" y="5638800"/>
                <a:ext cx="1066800" cy="457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Calibri"/>
                    <a:cs typeface="Calibri"/>
                  </a:rPr>
                  <a:t>Click</a:t>
                </a:r>
                <a:endPara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2036064" y="3733800"/>
            <a:ext cx="3678936" cy="304800"/>
            <a:chOff x="2036064" y="4191000"/>
            <a:chExt cx="3678936" cy="30480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133600" y="4267200"/>
              <a:ext cx="3581400" cy="228600"/>
            </a:xfrm>
            <a:prstGeom prst="rect">
              <a:avLst/>
            </a:prstGeom>
            <a:noFill/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sp>
          <p:nvSpPr>
            <p:cNvPr id="25" name="Rectangle 24"/>
            <p:cNvSpPr>
              <a:spLocks noChangeAspect="1"/>
            </p:cNvSpPr>
            <p:nvPr/>
          </p:nvSpPr>
          <p:spPr>
            <a:xfrm>
              <a:off x="2036064" y="4191000"/>
              <a:ext cx="249936" cy="2499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r>
                <a:rPr lang="en-US" sz="1100" dirty="0">
                  <a:solidFill>
                    <a:srgbClr val="000000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1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36064" y="4038600"/>
            <a:ext cx="3983736" cy="249936"/>
            <a:chOff x="2036064" y="4038600"/>
            <a:chExt cx="3983736" cy="249936"/>
          </a:xfrm>
        </p:grpSpPr>
        <p:sp>
          <p:nvSpPr>
            <p:cNvPr id="27" name="Rectangle 26"/>
            <p:cNvSpPr/>
            <p:nvPr/>
          </p:nvSpPr>
          <p:spPr bwMode="auto">
            <a:xfrm>
              <a:off x="2133600" y="4059936"/>
              <a:ext cx="3886200" cy="131064"/>
            </a:xfrm>
            <a:prstGeom prst="rect">
              <a:avLst/>
            </a:prstGeom>
            <a:noFill/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sp>
          <p:nvSpPr>
            <p:cNvPr id="28" name="Rectangle 27"/>
            <p:cNvSpPr>
              <a:spLocks noChangeAspect="1"/>
            </p:cNvSpPr>
            <p:nvPr/>
          </p:nvSpPr>
          <p:spPr>
            <a:xfrm>
              <a:off x="2036064" y="4038600"/>
              <a:ext cx="249936" cy="2499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hangingPunct="1"/>
              <a:r>
                <a:rPr lang="en-US" sz="1100" dirty="0">
                  <a:solidFill>
                    <a:srgbClr val="000000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1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74713" y="228600"/>
            <a:ext cx="7391400" cy="1905000"/>
            <a:chOff x="874713" y="228600"/>
            <a:chExt cx="7391400" cy="1905000"/>
          </a:xfrm>
        </p:grpSpPr>
        <p:sp>
          <p:nvSpPr>
            <p:cNvPr id="30" name="Rectangle 5"/>
            <p:cNvSpPr>
              <a:spLocks noChangeArrowheads="1"/>
            </p:cNvSpPr>
            <p:nvPr/>
          </p:nvSpPr>
          <p:spPr bwMode="auto">
            <a:xfrm>
              <a:off x="874713" y="228600"/>
              <a:ext cx="7391400" cy="1905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B9DF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20000"/>
                </a:lnSpc>
              </a:pPr>
              <a:endParaRPr lang="en-US" sz="2200" dirty="0">
                <a:solidFill>
                  <a:srgbClr val="000000"/>
                </a:solidFill>
                <a:latin typeface="Verdana" charset="0"/>
              </a:endParaRPr>
            </a:p>
            <a:p>
              <a:pPr algn="ctr">
                <a:lnSpc>
                  <a:spcPct val="110000"/>
                </a:lnSpc>
              </a:pPr>
              <a:r>
                <a:rPr lang="en-US" sz="2200" dirty="0">
                  <a:solidFill>
                    <a:srgbClr val="000000"/>
                  </a:solidFill>
                  <a:latin typeface="Verdana" charset="0"/>
                </a:rPr>
                <a:t>Select</a:t>
              </a:r>
            </a:p>
            <a:p>
              <a:pPr algn="ctr">
                <a:lnSpc>
                  <a:spcPct val="110000"/>
                </a:lnSpc>
              </a:pPr>
              <a:r>
                <a:rPr lang="en-US" sz="2200" dirty="0">
                  <a:solidFill>
                    <a:srgbClr val="000000"/>
                  </a:solidFill>
                  <a:latin typeface="Verdana" charset="0"/>
                </a:rPr>
                <a:t>Cochrane Central Register of Controlled Trials</a:t>
              </a:r>
            </a:p>
            <a:p>
              <a:pPr algn="ctr">
                <a:lnSpc>
                  <a:spcPct val="110000"/>
                </a:lnSpc>
              </a:pPr>
              <a:r>
                <a:rPr lang="en-US" sz="2200" dirty="0">
                  <a:solidFill>
                    <a:srgbClr val="000000"/>
                  </a:solidFill>
                  <a:latin typeface="Verdana" charset="0"/>
                </a:rPr>
                <a:t>and</a:t>
              </a:r>
            </a:p>
            <a:p>
              <a:pPr algn="ctr">
                <a:lnSpc>
                  <a:spcPct val="110000"/>
                </a:lnSpc>
              </a:pPr>
              <a:r>
                <a:rPr lang="en-US" sz="2200" dirty="0">
                  <a:solidFill>
                    <a:srgbClr val="000000"/>
                  </a:solidFill>
                  <a:latin typeface="Verdana" charset="0"/>
                </a:rPr>
                <a:t>Cochrane Database of Systematic Reviews</a:t>
              </a:r>
            </a:p>
            <a:p>
              <a:pPr algn="ctr">
                <a:lnSpc>
                  <a:spcPct val="120000"/>
                </a:lnSpc>
              </a:pPr>
              <a:endParaRPr lang="en-US" sz="2200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950912" y="304800"/>
              <a:ext cx="7239001" cy="1745344"/>
            </a:xfrm>
            <a:prstGeom prst="rect">
              <a:avLst/>
            </a:prstGeom>
            <a:noFill/>
            <a:ln w="38100">
              <a:solidFill>
                <a:srgbClr val="AAD28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8053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6" y="352615"/>
            <a:ext cx="8537067" cy="615276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200400" y="2286000"/>
            <a:ext cx="3657600" cy="2539501"/>
            <a:chOff x="3124200" y="2261099"/>
            <a:chExt cx="3657600" cy="2539501"/>
          </a:xfrm>
        </p:grpSpPr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5410200" y="2261099"/>
              <a:ext cx="838200" cy="457200"/>
            </a:xfrm>
            <a:prstGeom prst="ellipse">
              <a:avLst/>
            </a:prstGeom>
            <a:noFill/>
            <a:ln w="76200">
              <a:solidFill>
                <a:srgbClr val="4DC6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9" name="Group 28"/>
            <p:cNvGrpSpPr>
              <a:grpSpLocks/>
            </p:cNvGrpSpPr>
            <p:nvPr/>
          </p:nvGrpSpPr>
          <p:grpSpPr bwMode="auto">
            <a:xfrm>
              <a:off x="3124200" y="3200400"/>
              <a:ext cx="3657600" cy="1600200"/>
              <a:chOff x="4800600" y="3810000"/>
              <a:chExt cx="3657600" cy="1600200"/>
            </a:xfrm>
          </p:grpSpPr>
          <p:sp>
            <p:nvSpPr>
              <p:cNvPr id="30" name="Rectangle 11"/>
              <p:cNvSpPr>
                <a:spLocks noChangeArrowheads="1"/>
              </p:cNvSpPr>
              <p:nvPr/>
            </p:nvSpPr>
            <p:spPr bwMode="auto">
              <a:xfrm>
                <a:off x="4800600" y="3810000"/>
                <a:ext cx="3657600" cy="16002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0071D5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dirty="0">
                    <a:solidFill>
                      <a:srgbClr val="000000"/>
                    </a:solidFill>
                    <a:latin typeface="Verdana" charset="0"/>
                  </a:rPr>
                  <a:t>Scroll screen to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dirty="0">
                    <a:solidFill>
                      <a:srgbClr val="000000"/>
                    </a:solidFill>
                    <a:latin typeface="Verdana" charset="0"/>
                  </a:rPr>
                  <a:t>view results</a:t>
                </a:r>
              </a:p>
            </p:txBody>
          </p:sp>
          <p:sp>
            <p:nvSpPr>
              <p:cNvPr id="31" name="Rectangle 12"/>
              <p:cNvSpPr>
                <a:spLocks noChangeArrowheads="1"/>
              </p:cNvSpPr>
              <p:nvPr/>
            </p:nvSpPr>
            <p:spPr bwMode="auto">
              <a:xfrm>
                <a:off x="4953000" y="3943350"/>
                <a:ext cx="3352800" cy="1343223"/>
              </a:xfrm>
              <a:prstGeom prst="rect">
                <a:avLst/>
              </a:prstGeom>
              <a:noFill/>
              <a:ln w="38100">
                <a:solidFill>
                  <a:srgbClr val="5CB42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2986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69" y="256603"/>
            <a:ext cx="8235061" cy="63447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000" y="1905000"/>
            <a:ext cx="6858000" cy="2438400"/>
            <a:chOff x="1295400" y="1828799"/>
            <a:chExt cx="6858000" cy="2438400"/>
          </a:xfrm>
        </p:grpSpPr>
        <p:grpSp>
          <p:nvGrpSpPr>
            <p:cNvPr id="10" name="Group 9"/>
            <p:cNvGrpSpPr/>
            <p:nvPr/>
          </p:nvGrpSpPr>
          <p:grpSpPr>
            <a:xfrm>
              <a:off x="1295400" y="2809804"/>
              <a:ext cx="6858000" cy="1457395"/>
              <a:chOff x="1295400" y="2809804"/>
              <a:chExt cx="6858000" cy="1457395"/>
            </a:xfrm>
          </p:grpSpPr>
          <p:sp>
            <p:nvSpPr>
              <p:cNvPr id="12" name="Rounded Rectangular Callout 11"/>
              <p:cNvSpPr/>
              <p:nvPr/>
            </p:nvSpPr>
            <p:spPr bwMode="auto">
              <a:xfrm>
                <a:off x="1295400" y="2809804"/>
                <a:ext cx="6858000" cy="1457395"/>
              </a:xfrm>
              <a:prstGeom prst="wedgeRoundRectCallout">
                <a:avLst>
                  <a:gd name="adj1" fmla="val 7511"/>
                  <a:gd name="adj2" fmla="val -96879"/>
                  <a:gd name="adj3" fmla="val 16667"/>
                </a:avLst>
              </a:prstGeom>
              <a:solidFill>
                <a:srgbClr val="FFFFFF"/>
              </a:solidFill>
              <a:ln w="3810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106" charset="0"/>
                  </a:rPr>
                  <a:t> 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1562100" y="3021238"/>
                <a:ext cx="6324600" cy="981129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3200" i="1" dirty="0">
                    <a:solidFill>
                      <a:srgbClr val="D81E00"/>
                    </a:solidFill>
                    <a:latin typeface="Calibri"/>
                    <a:cs typeface="Calibri"/>
                  </a:rPr>
                  <a:t>NOTE: </a:t>
                </a:r>
                <a:r>
                  <a:rPr lang="en-US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Results from </a:t>
                </a:r>
                <a:r>
                  <a:rPr lang="en-US" sz="2800" i="1" dirty="0">
                    <a:solidFill>
                      <a:srgbClr val="000000"/>
                    </a:solidFill>
                    <a:latin typeface="Calibri"/>
                    <a:cs typeface="Calibri"/>
                  </a:rPr>
                  <a:t>Cochrane Central Register of Controlled Trials </a:t>
                </a:r>
                <a:r>
                  <a:rPr lang="en-US" sz="2800" dirty="0">
                    <a:solidFill>
                      <a:srgbClr val="000000"/>
                    </a:solidFill>
                    <a:latin typeface="Calibri"/>
                    <a:cs typeface="Calibri"/>
                  </a:rPr>
                  <a:t>are listed first.</a:t>
                </a:r>
                <a:endParaRPr kumimoji="0" lang="en-US" sz="2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3124200" y="1828799"/>
              <a:ext cx="2895600" cy="228601"/>
            </a:xfrm>
            <a:prstGeom prst="rect">
              <a:avLst/>
            </a:prstGeom>
            <a:noFill/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183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38300" y="288798"/>
            <a:ext cx="5867400" cy="6295073"/>
            <a:chOff x="1638300" y="288798"/>
            <a:chExt cx="5867400" cy="62950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340" y="288798"/>
              <a:ext cx="5481320" cy="6280404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638300" y="4907471"/>
              <a:ext cx="5867400" cy="1676400"/>
              <a:chOff x="1828800" y="3974021"/>
              <a:chExt cx="5867400" cy="1676400"/>
            </a:xfrm>
          </p:grpSpPr>
          <p:sp>
            <p:nvSpPr>
              <p:cNvPr id="8" name="Rounded Rectangular Callout 7"/>
              <p:cNvSpPr/>
              <p:nvPr/>
            </p:nvSpPr>
            <p:spPr bwMode="auto">
              <a:xfrm>
                <a:off x="1828800" y="3974021"/>
                <a:ext cx="5867400" cy="1676400"/>
              </a:xfrm>
              <a:prstGeom prst="wedgeRoundRectCallout">
                <a:avLst>
                  <a:gd name="adj1" fmla="val -28683"/>
                  <a:gd name="adj2" fmla="val -86756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106" charset="0"/>
                  </a:rPr>
                  <a:t> 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1943100" y="4202621"/>
                <a:ext cx="5562600" cy="13716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dirty="0">
                    <a:solidFill>
                      <a:srgbClr val="000000"/>
                    </a:solidFill>
                    <a:latin typeface="Calibri"/>
                    <a:cs typeface="Calibri"/>
                  </a:rPr>
                  <a:t>To view results from the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sz="800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sz="800" i="1" dirty="0" err="1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r>
                  <a:rPr lang="en-US" i="1" dirty="0" err="1">
                    <a:solidFill>
                      <a:srgbClr val="0432FF"/>
                    </a:solidFill>
                    <a:latin typeface="Calibri"/>
                    <a:cs typeface="Calibri"/>
                  </a:rPr>
                  <a:t>Cochrane</a:t>
                </a:r>
                <a:r>
                  <a:rPr lang="en-US" i="1" dirty="0">
                    <a:solidFill>
                      <a:srgbClr val="0432FF"/>
                    </a:solidFill>
                    <a:latin typeface="Calibri"/>
                    <a:cs typeface="Calibri"/>
                  </a:rPr>
                  <a:t> Database of Systematic Reviews</a:t>
                </a:r>
                <a:r>
                  <a:rPr lang="en-US" dirty="0">
                    <a:solidFill>
                      <a:srgbClr val="000000"/>
                    </a:solidFill>
                    <a:latin typeface="Calibri"/>
                    <a:cs typeface="Calibri"/>
                  </a:rPr>
                  <a:t>,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sz="600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sz="600" dirty="0" err="1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r>
                  <a:rPr lang="en-US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you</a:t>
                </a:r>
                <a:r>
                  <a:rPr lang="en-US" dirty="0">
                    <a:solidFill>
                      <a:srgbClr val="000000"/>
                    </a:solidFill>
                    <a:latin typeface="Calibri"/>
                    <a:cs typeface="Calibri"/>
                  </a:rPr>
                  <a:t> must go to article number </a:t>
                </a:r>
                <a:r>
                  <a:rPr lang="en-US" dirty="0">
                    <a:solidFill>
                      <a:srgbClr val="4DC61E"/>
                    </a:solidFill>
                    <a:latin typeface="Calibri"/>
                    <a:cs typeface="Calibri"/>
                  </a:rPr>
                  <a:t>1876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sz="600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sz="600" dirty="0" err="1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r>
                  <a:rPr lang="en-US" dirty="0" err="1">
                    <a:solidFill>
                      <a:srgbClr val="000000"/>
                    </a:solidFill>
                    <a:latin typeface="Calibri"/>
                    <a:cs typeface="Calibri"/>
                  </a:rPr>
                  <a:t>in</a:t>
                </a:r>
                <a:r>
                  <a:rPr lang="en-US" dirty="0">
                    <a:solidFill>
                      <a:srgbClr val="000000"/>
                    </a:solidFill>
                    <a:latin typeface="Calibri"/>
                    <a:cs typeface="Calibri"/>
                  </a:rPr>
                  <a:t> this search example.</a:t>
                </a:r>
                <a:endPara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057400" y="3276600"/>
              <a:ext cx="3962400" cy="838200"/>
              <a:chOff x="2057400" y="3276600"/>
              <a:chExt cx="3962400" cy="838200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2057400" y="3276600"/>
                <a:ext cx="304800" cy="304800"/>
              </a:xfrm>
              <a:prstGeom prst="rect">
                <a:avLst/>
              </a:prstGeom>
              <a:noFill/>
              <a:ln w="57150" cap="flat" cmpd="sng" algn="ctr">
                <a:solidFill>
                  <a:srgbClr val="4DC61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209352" y="3829050"/>
                <a:ext cx="3810448" cy="285750"/>
              </a:xfrm>
              <a:prstGeom prst="rect">
                <a:avLst/>
              </a:prstGeom>
              <a:noFill/>
              <a:ln w="82550" cap="flat" cmpd="sng" algn="ctr">
                <a:solidFill>
                  <a:srgbClr val="0432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9564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7" y="656653"/>
            <a:ext cx="8529066" cy="554469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2400" y="1676400"/>
            <a:ext cx="2470041" cy="2362200"/>
            <a:chOff x="152400" y="1676400"/>
            <a:chExt cx="2470041" cy="2362200"/>
          </a:xfrm>
        </p:grpSpPr>
        <p:grpSp>
          <p:nvGrpSpPr>
            <p:cNvPr id="4" name="Group 3"/>
            <p:cNvGrpSpPr/>
            <p:nvPr/>
          </p:nvGrpSpPr>
          <p:grpSpPr>
            <a:xfrm>
              <a:off x="152400" y="3124200"/>
              <a:ext cx="2470041" cy="914400"/>
              <a:chOff x="3489379" y="533400"/>
              <a:chExt cx="2470041" cy="914400"/>
            </a:xfrm>
          </p:grpSpPr>
          <p:sp>
            <p:nvSpPr>
              <p:cNvPr id="9" name="Rounded Rectangular Callout 8"/>
              <p:cNvSpPr/>
              <p:nvPr/>
            </p:nvSpPr>
            <p:spPr bwMode="auto">
              <a:xfrm>
                <a:off x="3489379" y="533400"/>
                <a:ext cx="2470041" cy="914400"/>
              </a:xfrm>
              <a:prstGeom prst="wedgeRoundRectCallout">
                <a:avLst>
                  <a:gd name="adj1" fmla="val -33772"/>
                  <a:gd name="adj2" fmla="val -47920"/>
                  <a:gd name="adj3" fmla="val 16667"/>
                </a:avLst>
              </a:prstGeom>
              <a:solidFill>
                <a:srgbClr val="FFFFFF"/>
              </a:solidFill>
              <a:ln w="3810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-106" charset="0"/>
                  </a:rPr>
                  <a:t> 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3619500" y="762000"/>
                <a:ext cx="2209800" cy="54864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latin typeface="Calibri"/>
                    <a:cs typeface="Calibri"/>
                  </a:rPr>
                  <a:t>Click Search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06" charset="0"/>
                </a:endParaRPr>
              </a:p>
            </p:txBody>
          </p:sp>
        </p:grpSp>
        <p:sp>
          <p:nvSpPr>
            <p:cNvPr id="15" name="AutoShape 16"/>
            <p:cNvSpPr>
              <a:spLocks noChangeArrowheads="1"/>
            </p:cNvSpPr>
            <p:nvPr/>
          </p:nvSpPr>
          <p:spPr bwMode="auto">
            <a:xfrm rot="5400000">
              <a:off x="-56356" y="2342356"/>
              <a:ext cx="1676400" cy="344488"/>
            </a:xfrm>
            <a:prstGeom prst="leftArrow">
              <a:avLst>
                <a:gd name="adj1" fmla="val 64811"/>
                <a:gd name="adj2" fmla="val 136324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CA642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7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5730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42440"/>
            <a:ext cx="8575040" cy="33731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1000" y="1981200"/>
            <a:ext cx="3200400" cy="1295400"/>
            <a:chOff x="533400" y="533400"/>
            <a:chExt cx="3200400" cy="1295400"/>
          </a:xfrm>
        </p:grpSpPr>
        <p:grpSp>
          <p:nvGrpSpPr>
            <p:cNvPr id="10" name="Group 9"/>
            <p:cNvGrpSpPr/>
            <p:nvPr/>
          </p:nvGrpSpPr>
          <p:grpSpPr>
            <a:xfrm>
              <a:off x="1219200" y="533400"/>
              <a:ext cx="2514600" cy="1219200"/>
              <a:chOff x="1219200" y="533400"/>
              <a:chExt cx="2514600" cy="1219200"/>
            </a:xfrm>
          </p:grpSpPr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1219200" y="533400"/>
                <a:ext cx="2514600" cy="1219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0075E4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dirty="0">
                    <a:solidFill>
                      <a:srgbClr val="000000"/>
                    </a:solidFill>
                    <a:latin typeface="Verdana" charset="0"/>
                  </a:rPr>
                  <a:t>  Click box </a:t>
                </a:r>
              </a:p>
              <a:p>
                <a:r>
                  <a:rPr lang="en-US" dirty="0">
                    <a:solidFill>
                      <a:srgbClr val="000000"/>
                    </a:solidFill>
                    <a:latin typeface="Verdana" charset="0"/>
                  </a:rPr>
                  <a:t>  to select all</a:t>
                </a:r>
              </a:p>
            </p:txBody>
          </p:sp>
          <p:sp>
            <p:nvSpPr>
              <p:cNvPr id="13" name="Rectangle 13"/>
              <p:cNvSpPr>
                <a:spLocks noChangeArrowheads="1"/>
              </p:cNvSpPr>
              <p:nvPr/>
            </p:nvSpPr>
            <p:spPr bwMode="auto">
              <a:xfrm>
                <a:off x="1371600" y="685800"/>
                <a:ext cx="2209800" cy="914400"/>
              </a:xfrm>
              <a:prstGeom prst="rect">
                <a:avLst/>
              </a:prstGeom>
              <a:noFill/>
              <a:ln w="38100">
                <a:solidFill>
                  <a:srgbClr val="91CB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>
              <a:off x="533400" y="1447800"/>
              <a:ext cx="533400" cy="381000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800" dirty="0">
                  <a:latin typeface="Zapf Dingbats"/>
                  <a:ea typeface="Zapf Dingbats"/>
                  <a:cs typeface="Zapf Dingbats"/>
                  <a:sym typeface="Zapf Dingbats"/>
                </a:rPr>
                <a:t> ✔</a:t>
              </a:r>
              <a:endParaRPr lang="en-US" sz="1800" dirty="0">
                <a:latin typeface="Verdana" charset="0"/>
                <a:cs typeface="Verdana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8200" y="3733800"/>
            <a:ext cx="6553200" cy="1295400"/>
            <a:chOff x="2362200" y="1905000"/>
            <a:chExt cx="6553200" cy="1295400"/>
          </a:xfrm>
        </p:grpSpPr>
        <p:sp>
          <p:nvSpPr>
            <p:cNvPr id="15" name="AutoShape 7"/>
            <p:cNvSpPr>
              <a:spLocks noChangeArrowheads="1"/>
            </p:cNvSpPr>
            <p:nvPr/>
          </p:nvSpPr>
          <p:spPr bwMode="auto">
            <a:xfrm>
              <a:off x="2362200" y="2133600"/>
              <a:ext cx="2133600" cy="7620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CCCCCC"/>
                </a:gs>
                <a:gs pos="50000">
                  <a:srgbClr val="FFFFFF"/>
                </a:gs>
                <a:gs pos="100000">
                  <a:srgbClr val="CCCCCC"/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Remove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419600" y="1905000"/>
              <a:ext cx="4495800" cy="1295400"/>
              <a:chOff x="2514600" y="2819400"/>
              <a:chExt cx="4495800" cy="1295400"/>
            </a:xfrm>
          </p:grpSpPr>
          <p:grpSp>
            <p:nvGrpSpPr>
              <p:cNvPr id="17" name="Group 25"/>
              <p:cNvGrpSpPr>
                <a:grpSpLocks/>
              </p:cNvGrpSpPr>
              <p:nvPr/>
            </p:nvGrpSpPr>
            <p:grpSpPr bwMode="auto">
              <a:xfrm>
                <a:off x="4270169" y="2819400"/>
                <a:ext cx="2740231" cy="1295400"/>
                <a:chOff x="5257800" y="457200"/>
                <a:chExt cx="3429000" cy="1295400"/>
              </a:xfrm>
            </p:grpSpPr>
            <p:sp>
              <p:nvSpPr>
                <p:cNvPr id="19" name="AutoShape 23"/>
                <p:cNvSpPr>
                  <a:spLocks noChangeArrowheads="1"/>
                </p:cNvSpPr>
                <p:nvPr/>
              </p:nvSpPr>
              <p:spPr bwMode="auto">
                <a:xfrm>
                  <a:off x="5257800" y="457200"/>
                  <a:ext cx="3429000" cy="12954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76200">
                  <a:solidFill>
                    <a:srgbClr val="2E78C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AutoShape 24"/>
                <p:cNvSpPr>
                  <a:spLocks noChangeArrowheads="1"/>
                </p:cNvSpPr>
                <p:nvPr/>
              </p:nvSpPr>
              <p:spPr bwMode="auto">
                <a:xfrm>
                  <a:off x="5410200" y="609600"/>
                  <a:ext cx="3124200" cy="990600"/>
                </a:xfrm>
                <a:prstGeom prst="roundRect">
                  <a:avLst>
                    <a:gd name="adj" fmla="val 16667"/>
                  </a:avLst>
                </a:prstGeom>
                <a:noFill/>
                <a:ln w="38100">
                  <a:solidFill>
                    <a:srgbClr val="BBE69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WordArt 25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715000" y="838200"/>
                  <a:ext cx="2514601" cy="53340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200" b="1" kern="10" dirty="0">
                      <a:ln w="12700">
                        <a:solidFill>
                          <a:srgbClr val="00557F"/>
                        </a:solidFill>
                        <a:round/>
                        <a:headEnd/>
                        <a:tailEnd/>
                      </a:ln>
                      <a:gradFill rotWithShape="1">
                        <a:gsLst>
                          <a:gs pos="0">
                            <a:srgbClr val="DCEEC9"/>
                          </a:gs>
                          <a:gs pos="100000">
                            <a:srgbClr val="63C8FB"/>
                          </a:gs>
                        </a:gsLst>
                        <a:lin ang="5400000" scaled="1"/>
                      </a:gradFill>
                      <a:effectLst>
                        <a:outerShdw blurRad="63500" dist="38099" dir="2700000" algn="ctr" rotWithShape="0">
                          <a:srgbClr val="C0C0C0">
                            <a:alpha val="74997"/>
                          </a:srgbClr>
                        </a:outerShdw>
                      </a:effectLst>
                      <a:latin typeface="Times"/>
                      <a:ea typeface="Times"/>
                      <a:cs typeface="Times"/>
                    </a:rPr>
                    <a:t>Click </a:t>
                  </a:r>
                </a:p>
              </p:txBody>
            </p:sp>
          </p:grpSp>
          <p:sp>
            <p:nvSpPr>
              <p:cNvPr id="18" name="AutoShape 16"/>
              <p:cNvSpPr>
                <a:spLocks noChangeArrowheads="1"/>
              </p:cNvSpPr>
              <p:nvPr/>
            </p:nvSpPr>
            <p:spPr bwMode="auto">
              <a:xfrm>
                <a:off x="2514600" y="3352800"/>
                <a:ext cx="1958975" cy="285750"/>
              </a:xfrm>
              <a:prstGeom prst="leftArrow">
                <a:avLst>
                  <a:gd name="adj1" fmla="val 58019"/>
                  <a:gd name="adj2" fmla="val 98739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rgbClr val="33CCFF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6866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4"/>
          <p:cNvSpPr>
            <a:spLocks noChangeArrowheads="1"/>
          </p:cNvSpPr>
          <p:nvPr/>
        </p:nvSpPr>
        <p:spPr bwMode="auto">
          <a:xfrm>
            <a:off x="228600" y="2921000"/>
            <a:ext cx="868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 i="1">
                <a:solidFill>
                  <a:schemeClr val="bg1"/>
                </a:solidFill>
                <a:latin typeface="Helvetica Neue" charset="0"/>
                <a:cs typeface="Helvetica Neue" charset="0"/>
              </a:rPr>
              <a:t>4. Appraise the evidence</a:t>
            </a:r>
            <a:endParaRPr lang="en-US" sz="600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744219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itle 1"/>
          <p:cNvSpPr txBox="1">
            <a:spLocks/>
          </p:cNvSpPr>
          <p:nvPr/>
        </p:nvSpPr>
        <p:spPr bwMode="auto">
          <a:xfrm>
            <a:off x="160338" y="207963"/>
            <a:ext cx="8831262" cy="78422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sz="4000" i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What is Critical Appraisal?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0338" y="1252538"/>
            <a:ext cx="8831262" cy="5268912"/>
            <a:chOff x="160338" y="1252538"/>
            <a:chExt cx="8831262" cy="5268912"/>
          </a:xfrm>
        </p:grpSpPr>
        <p:grpSp>
          <p:nvGrpSpPr>
            <p:cNvPr id="223236" name="Group 5"/>
            <p:cNvGrpSpPr>
              <a:grpSpLocks/>
            </p:cNvGrpSpPr>
            <p:nvPr/>
          </p:nvGrpSpPr>
          <p:grpSpPr bwMode="auto">
            <a:xfrm>
              <a:off x="160338" y="1252538"/>
              <a:ext cx="8831262" cy="2202458"/>
              <a:chOff x="161128" y="1252168"/>
              <a:chExt cx="8831071" cy="2202319"/>
            </a:xfrm>
          </p:grpSpPr>
          <p:sp>
            <p:nvSpPr>
              <p:cNvPr id="223238" name="Rectangle 2"/>
              <p:cNvSpPr>
                <a:spLocks noChangeArrowheads="1"/>
              </p:cNvSpPr>
              <p:nvPr/>
            </p:nvSpPr>
            <p:spPr bwMode="auto">
              <a:xfrm>
                <a:off x="161128" y="1252168"/>
                <a:ext cx="8831071" cy="1751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2800" i="1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“The process of assessing and interpreting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800" i="1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evidence by systematically considering its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800" i="1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validity, results, and relevance.”</a:t>
                </a:r>
              </a:p>
            </p:txBody>
          </p:sp>
          <p:sp>
            <p:nvSpPr>
              <p:cNvPr id="223239" name="Rectangle 4"/>
              <p:cNvSpPr>
                <a:spLocks noChangeArrowheads="1"/>
              </p:cNvSpPr>
              <p:nvPr/>
            </p:nvSpPr>
            <p:spPr bwMode="auto">
              <a:xfrm>
                <a:off x="2139272" y="3048248"/>
                <a:ext cx="4862282" cy="406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800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The Cochrane Collaboration Glossary	http://</a:t>
                </a:r>
                <a:r>
                  <a:rPr lang="en-US" sz="800" dirty="0" err="1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www.cochrane.org</a:t>
                </a:r>
                <a:r>
                  <a:rPr lang="en-US" sz="800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/glossary/</a:t>
                </a:r>
                <a:r>
                  <a:rPr lang="en-US" sz="800" dirty="0">
                    <a:latin typeface="Verdana" charset="0"/>
                    <a:cs typeface="Verdana" charset="0"/>
                  </a:rPr>
                  <a:t>5#letterc</a:t>
                </a:r>
              </a:p>
            </p:txBody>
          </p:sp>
        </p:grpSp>
        <p:pic>
          <p:nvPicPr>
            <p:cNvPr id="223237" name="Picture 3" descr="JournalClubGroup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213" y="3619571"/>
              <a:ext cx="3869012" cy="290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4775" y="104775"/>
            <a:ext cx="8928100" cy="6615113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24259" name="Group 2"/>
          <p:cNvGrpSpPr>
            <a:grpSpLocks/>
          </p:cNvGrpSpPr>
          <p:nvPr/>
        </p:nvGrpSpPr>
        <p:grpSpPr bwMode="auto">
          <a:xfrm>
            <a:off x="273050" y="534988"/>
            <a:ext cx="8615363" cy="1725612"/>
            <a:chOff x="272940" y="274829"/>
            <a:chExt cx="8615594" cy="1725958"/>
          </a:xfrm>
        </p:grpSpPr>
        <p:sp>
          <p:nvSpPr>
            <p:cNvPr id="10" name="Rectangle 9"/>
            <p:cNvSpPr/>
            <p:nvPr/>
          </p:nvSpPr>
          <p:spPr>
            <a:xfrm>
              <a:off x="368193" y="274829"/>
              <a:ext cx="8429851" cy="112258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600" i="1" dirty="0">
                  <a:solidFill>
                    <a:schemeClr val="bg1"/>
                  </a:solidFill>
                  <a:latin typeface="Verdana"/>
                  <a:cs typeface="Verdana"/>
                </a:rPr>
                <a:t>“Critical appraisal is the first step in transferring research knowledge into practice.”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2940" y="1413294"/>
              <a:ext cx="8615594" cy="58749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Das, K., 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Malick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, S., &amp; Khan, K. (2008). Tips for teaching evidence-based medicine in a clinical setting: lessons from adult learning theory. part one. </a:t>
              </a:r>
              <a:r>
                <a:rPr lang="en-US" sz="800" i="1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Journal of the Royal Society of Medicine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, </a:t>
              </a:r>
              <a:r>
                <a:rPr lang="en-US" sz="800" i="1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101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(10), 493-500. 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doi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: 10.1258/jrsm.2008.080712 web address: http://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www.ncbi.nlm.nih.gov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/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pmc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/articles/PMC2586873/?tool=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pubmed</a:t>
              </a:r>
              <a:endParaRPr lang="en-US" sz="800" dirty="0">
                <a:solidFill>
                  <a:schemeClr val="bg1"/>
                </a:solidFill>
                <a:latin typeface="Verdana"/>
                <a:ea typeface="ＭＳ 明朝"/>
                <a:cs typeface="Verdana"/>
              </a:endParaRPr>
            </a:p>
          </p:txBody>
        </p:sp>
      </p:grpSp>
      <p:pic>
        <p:nvPicPr>
          <p:cNvPr id="3" name="Picture 2" descr="trans_diagram-r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63" y="2667000"/>
            <a:ext cx="4889500" cy="352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F67AA3-55F2-9A43-9195-004E43A9B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76" y="304800"/>
            <a:ext cx="8385048" cy="52760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DFFDC0-9972-694B-B3F3-7BB539F757D7}"/>
              </a:ext>
            </a:extLst>
          </p:cNvPr>
          <p:cNvGrpSpPr/>
          <p:nvPr/>
        </p:nvGrpSpPr>
        <p:grpSpPr>
          <a:xfrm>
            <a:off x="838200" y="4419600"/>
            <a:ext cx="6781800" cy="1891148"/>
            <a:chOff x="838200" y="4648200"/>
            <a:chExt cx="6781800" cy="189114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C4CF191-CEED-CC4F-9C69-3775C42D16FD}"/>
                </a:ext>
              </a:extLst>
            </p:cNvPr>
            <p:cNvGrpSpPr/>
            <p:nvPr/>
          </p:nvGrpSpPr>
          <p:grpSpPr>
            <a:xfrm>
              <a:off x="3429000" y="5257800"/>
              <a:ext cx="4191000" cy="1281548"/>
              <a:chOff x="3429000" y="5257800"/>
              <a:chExt cx="4191000" cy="1281548"/>
            </a:xfrm>
          </p:grpSpPr>
          <p:sp>
            <p:nvSpPr>
              <p:cNvPr id="9" name="Rounded Rectangular Callout 8">
                <a:extLst>
                  <a:ext uri="{FF2B5EF4-FFF2-40B4-BE49-F238E27FC236}">
                    <a16:creationId xmlns:a16="http://schemas.microsoft.com/office/drawing/2014/main" id="{D3755551-4031-034B-B1FF-3F442BD50187}"/>
                  </a:ext>
                </a:extLst>
              </p:cNvPr>
              <p:cNvSpPr/>
              <p:nvPr/>
            </p:nvSpPr>
            <p:spPr bwMode="auto">
              <a:xfrm>
                <a:off x="3429000" y="5257800"/>
                <a:ext cx="4191000" cy="1281548"/>
              </a:xfrm>
              <a:prstGeom prst="wedgeRoundRectCallout">
                <a:avLst>
                  <a:gd name="adj1" fmla="val -64418"/>
                  <a:gd name="adj2" fmla="val -62990"/>
                  <a:gd name="adj3" fmla="val 16667"/>
                </a:avLst>
              </a:prstGeom>
              <a:solidFill>
                <a:srgbClr val="FFFFFF"/>
              </a:solidFill>
              <a:ln w="76200" cap="flat" cmpd="sng" algn="ctr">
                <a:solidFill>
                  <a:srgbClr val="009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3000"/>
                  </a:spcAft>
                  <a:defRPr/>
                </a:pPr>
                <a:endPara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17DD288-A589-CC49-AA19-1D29DC7BA9BF}"/>
                  </a:ext>
                </a:extLst>
              </p:cNvPr>
              <p:cNvSpPr/>
              <p:nvPr/>
            </p:nvSpPr>
            <p:spPr bwMode="auto">
              <a:xfrm>
                <a:off x="3650985" y="5410200"/>
                <a:ext cx="3747029" cy="9906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3000"/>
                  </a:spcAft>
                  <a:defRPr/>
                </a:pPr>
                <a:r>
                  <a:rPr lang="en-US" sz="2800" dirty="0">
                    <a:solidFill>
                      <a:srgbClr val="00B05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 EBM for MSIII Surgery Clerkship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EA891F-0A17-7A46-A04E-EC9D3E29F527}"/>
                </a:ext>
              </a:extLst>
            </p:cNvPr>
            <p:cNvSpPr/>
            <p:nvPr/>
          </p:nvSpPr>
          <p:spPr bwMode="auto">
            <a:xfrm>
              <a:off x="838200" y="4648200"/>
              <a:ext cx="1905000" cy="457200"/>
            </a:xfrm>
            <a:prstGeom prst="rect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0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itle 1"/>
          <p:cNvSpPr txBox="1">
            <a:spLocks/>
          </p:cNvSpPr>
          <p:nvPr/>
        </p:nvSpPr>
        <p:spPr bwMode="auto">
          <a:xfrm>
            <a:off x="196850" y="192088"/>
            <a:ext cx="8709025" cy="7016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FFFFFF"/>
                </a:solidFill>
                <a:latin typeface="Verdana" charset="0"/>
                <a:cs typeface="Verdana" charset="0"/>
              </a:rPr>
              <a:t>Purpose of Critical Appraisal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31775" y="893763"/>
            <a:ext cx="8674100" cy="1830387"/>
            <a:chOff x="232035" y="894398"/>
            <a:chExt cx="8674013" cy="1830531"/>
          </a:xfrm>
        </p:grpSpPr>
        <p:sp>
          <p:nvSpPr>
            <p:cNvPr id="225287" name="Content Placeholder 2"/>
            <p:cNvSpPr txBox="1">
              <a:spLocks/>
            </p:cNvSpPr>
            <p:nvPr/>
          </p:nvSpPr>
          <p:spPr bwMode="auto">
            <a:xfrm>
              <a:off x="290454" y="894398"/>
              <a:ext cx="8615594" cy="133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000" i="1">
                  <a:solidFill>
                    <a:srgbClr val="FFFFFF"/>
                  </a:solidFill>
                  <a:latin typeface="Verdana" charset="0"/>
                  <a:cs typeface="Verdana" charset="0"/>
                </a:rPr>
                <a:t>“Randomized controlled trials and systematic reviews are the highest levels of evidence but they are not automatically of good quality and should always be appraised critically.”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2035" y="2215302"/>
              <a:ext cx="8674013" cy="50962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Das, K., 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Malick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, S., &amp; Khan, K. (2008). Tips for teaching evidence-based medicine in a clinical setting: lessons from adult learning theory. part one. </a:t>
              </a:r>
              <a:r>
                <a:rPr lang="en-US" sz="800" i="1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Journal of the Royal Society of Medicine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, </a:t>
              </a:r>
              <a:r>
                <a:rPr lang="en-US" sz="800" i="1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101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(10), 493-500. 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doi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: 10.1258/jrsm.2008.080712 web address: http://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www.ncbi.nlm.nih.gov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/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pmc</a:t>
              </a: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/articles/PMC2586873/?tool=</a:t>
              </a:r>
              <a:r>
                <a:rPr lang="en-US" sz="800" dirty="0" err="1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pubmed</a:t>
              </a:r>
              <a:endParaRPr lang="en-US" sz="800" dirty="0">
                <a:solidFill>
                  <a:schemeClr val="bg1"/>
                </a:solidFill>
                <a:latin typeface="Verdana"/>
                <a:ea typeface="ＭＳ 明朝"/>
                <a:cs typeface="Verdana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2875" y="2959100"/>
            <a:ext cx="8863013" cy="3706813"/>
            <a:chOff x="143103" y="2958514"/>
            <a:chExt cx="8862130" cy="3707125"/>
          </a:xfrm>
        </p:grpSpPr>
        <p:pic>
          <p:nvPicPr>
            <p:cNvPr id="225285" name="Picture 7" descr="a022086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0296" y="2958514"/>
              <a:ext cx="4291584" cy="3042666"/>
            </a:xfrm>
            <a:prstGeom prst="rect">
              <a:avLst/>
            </a:prstGeom>
            <a:noFill/>
            <a:ln w="28575">
              <a:solidFill>
                <a:srgbClr val="CC969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43103" y="6267142"/>
              <a:ext cx="8862130" cy="39849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800" dirty="0">
                  <a:solidFill>
                    <a:schemeClr val="bg1"/>
                  </a:solidFill>
                  <a:latin typeface="Verdana"/>
                  <a:ea typeface="ＭＳ 明朝"/>
                  <a:cs typeface="Verdana"/>
                </a:rPr>
                <a:t>A Consultation of Surgeons, old negative no. 62-116 [engraving]. [Bethesda, MD., United States of America]: Images from the History of Medicine, U.S. National Library of Medicine, National Institutes of Health; accessed June 12, 2012.  The National Library of Medicine believes this item to be in the public domain.  print: 11 x 16 cm.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7" descr="ebm toolki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1006" r="2335" b="2011"/>
          <a:stretch>
            <a:fillRect/>
          </a:stretch>
        </p:blipFill>
        <p:spPr bwMode="auto">
          <a:xfrm>
            <a:off x="304800" y="304800"/>
            <a:ext cx="5229225" cy="6173788"/>
          </a:xfrm>
          <a:prstGeom prst="rect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3429000"/>
            <a:ext cx="6934200" cy="1676400"/>
            <a:chOff x="768" y="624"/>
            <a:chExt cx="4224" cy="1056"/>
          </a:xfrm>
        </p:grpSpPr>
        <p:sp>
          <p:nvSpPr>
            <p:cNvPr id="228356" name="Rectangle 6"/>
            <p:cNvSpPr>
              <a:spLocks noChangeArrowheads="1"/>
            </p:cNvSpPr>
            <p:nvPr/>
          </p:nvSpPr>
          <p:spPr bwMode="auto">
            <a:xfrm>
              <a:off x="768" y="624"/>
              <a:ext cx="4224" cy="1056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600" dirty="0">
                  <a:latin typeface="Verdana" charset="0"/>
                </a:rPr>
                <a:t>http://</a:t>
              </a:r>
              <a:r>
                <a:rPr lang="en-US" sz="2600" dirty="0" err="1">
                  <a:latin typeface="Verdana" charset="0"/>
                </a:rPr>
                <a:t>www.ebm.med.ualberta.ca</a:t>
              </a:r>
              <a:r>
                <a:rPr lang="en-US" sz="2600" dirty="0">
                  <a:latin typeface="Verdana" charset="0"/>
                </a:rPr>
                <a:t>/</a:t>
              </a:r>
              <a:endParaRPr lang="en-US" sz="2600" dirty="0">
                <a:latin typeface="Textile" charset="0"/>
              </a:endParaRPr>
            </a:p>
          </p:txBody>
        </p:sp>
        <p:sp>
          <p:nvSpPr>
            <p:cNvPr id="228357" name="Rectangle 7"/>
            <p:cNvSpPr>
              <a:spLocks noChangeArrowheads="1"/>
            </p:cNvSpPr>
            <p:nvPr/>
          </p:nvSpPr>
          <p:spPr bwMode="auto">
            <a:xfrm>
              <a:off x="869" y="730"/>
              <a:ext cx="4023" cy="844"/>
            </a:xfrm>
            <a:prstGeom prst="rect">
              <a:avLst/>
            </a:prstGeom>
            <a:noFill/>
            <a:ln w="38100" cmpd="dbl">
              <a:solidFill>
                <a:srgbClr val="C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7" descr="ebm toolki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1006" r="2335" b="2011"/>
          <a:stretch>
            <a:fillRect/>
          </a:stretch>
        </p:blipFill>
        <p:spPr bwMode="auto">
          <a:xfrm>
            <a:off x="304800" y="304800"/>
            <a:ext cx="5229225" cy="6173788"/>
          </a:xfrm>
          <a:prstGeom prst="rect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0403" name="Picture 8" descr="Picture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12446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4" name="Picture 9" descr="Picture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12446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5" name="Rectangle 10"/>
          <p:cNvSpPr>
            <a:spLocks noChangeArrowheads="1"/>
          </p:cNvSpPr>
          <p:nvPr/>
        </p:nvSpPr>
        <p:spPr bwMode="auto">
          <a:xfrm>
            <a:off x="4648200" y="914400"/>
            <a:ext cx="4114800" cy="4038600"/>
          </a:xfrm>
          <a:prstGeom prst="rect">
            <a:avLst/>
          </a:prstGeom>
          <a:solidFill>
            <a:schemeClr val="bg1"/>
          </a:solidFill>
          <a:ln w="76200">
            <a:solidFill>
              <a:srgbClr val="0080FF"/>
            </a:solidFill>
            <a:round/>
            <a:headEnd/>
            <a:tailEnd/>
          </a:ln>
        </p:spPr>
        <p:txBody>
          <a:bodyPr/>
          <a:lstStyle/>
          <a:p>
            <a:endParaRPr lang="en-US" sz="1600">
              <a:latin typeface="Verdana" charset="0"/>
              <a:cs typeface="Verdana" charset="0"/>
            </a:endParaRPr>
          </a:p>
          <a:p>
            <a:r>
              <a:rPr lang="en-US" sz="1600">
                <a:latin typeface="Verdana" charset="0"/>
                <a:cs typeface="Verdana" charset="0"/>
              </a:rPr>
              <a:t>   </a:t>
            </a:r>
          </a:p>
          <a:p>
            <a:endParaRPr lang="en-US" sz="1600">
              <a:latin typeface="Verdana" charset="0"/>
              <a:cs typeface="Verdana" charset="0"/>
            </a:endParaRPr>
          </a:p>
          <a:p>
            <a:r>
              <a:rPr lang="en-US" sz="1600">
                <a:latin typeface="Verdana" charset="0"/>
                <a:cs typeface="Verdana" charset="0"/>
              </a:rPr>
              <a:t>	</a:t>
            </a:r>
          </a:p>
          <a:p>
            <a:r>
              <a:rPr lang="en-US" sz="1600">
                <a:latin typeface="Verdana" charset="0"/>
                <a:cs typeface="Verdana" charset="0"/>
              </a:rPr>
              <a:t>		</a:t>
            </a:r>
          </a:p>
          <a:p>
            <a:r>
              <a:rPr lang="en-US" sz="1600">
                <a:latin typeface="Verdana" charset="0"/>
                <a:cs typeface="Verdana" charset="0"/>
              </a:rPr>
              <a:t>			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934200" y="1219200"/>
            <a:ext cx="304800" cy="609600"/>
            <a:chOff x="6172200" y="4038600"/>
            <a:chExt cx="457200" cy="838200"/>
          </a:xfrm>
        </p:grpSpPr>
        <p:sp>
          <p:nvSpPr>
            <p:cNvPr id="12" name="Oval 11"/>
            <p:cNvSpPr/>
            <p:nvPr/>
          </p:nvSpPr>
          <p:spPr bwMode="auto">
            <a:xfrm>
              <a:off x="6172200" y="4038600"/>
              <a:ext cx="457200" cy="60900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flat" cmpd="sng" algn="ctr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cxnSp>
          <p:nvCxnSpPr>
            <p:cNvPr id="230426" name="Shape 13"/>
            <p:cNvCxnSpPr>
              <a:cxnSpLocks noChangeShapeType="1"/>
            </p:cNvCxnSpPr>
            <p:nvPr/>
          </p:nvCxnSpPr>
          <p:spPr bwMode="auto">
            <a:xfrm rot="16200000" flipH="1">
              <a:off x="6438900" y="4686300"/>
              <a:ext cx="228600" cy="152400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rgbClr val="B3B3B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876800" y="1219200"/>
            <a:ext cx="198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>
                <a:solidFill>
                  <a:srgbClr val="000000"/>
                </a:solidFill>
                <a:latin typeface="Verdana" charset="0"/>
                <a:cs typeface="Verdana" charset="0"/>
              </a:rPr>
              <a:t>Mouse over </a:t>
            </a:r>
            <a:endParaRPr lang="en-US">
              <a:cs typeface="Verdana" charset="0"/>
            </a:endParaRP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228600" y="1676400"/>
            <a:ext cx="6629400" cy="381000"/>
            <a:chOff x="228600" y="1676400"/>
            <a:chExt cx="6629400" cy="381000"/>
          </a:xfrm>
        </p:grpSpPr>
        <p:sp>
          <p:nvSpPr>
            <p:cNvPr id="230423" name="Rectangle 17"/>
            <p:cNvSpPr>
              <a:spLocks noChangeArrowheads="1"/>
            </p:cNvSpPr>
            <p:nvPr/>
          </p:nvSpPr>
          <p:spPr bwMode="auto">
            <a:xfrm>
              <a:off x="5562600" y="17526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>
                  <a:solidFill>
                    <a:srgbClr val="0000FF"/>
                  </a:solidFill>
                  <a:latin typeface="Verdana" charset="0"/>
                  <a:cs typeface="Verdana" charset="0"/>
                </a:rPr>
                <a:t>Domains,</a:t>
              </a:r>
              <a:endParaRPr lang="en-US" sz="1800">
                <a:solidFill>
                  <a:srgbClr val="0000FF"/>
                </a:solidFill>
                <a:cs typeface="Verdana" charset="0"/>
              </a:endParaRPr>
            </a:p>
          </p:txBody>
        </p:sp>
        <p:sp>
          <p:nvSpPr>
            <p:cNvPr id="230424" name="Oval 21"/>
            <p:cNvSpPr>
              <a:spLocks noChangeArrowheads="1"/>
            </p:cNvSpPr>
            <p:nvPr/>
          </p:nvSpPr>
          <p:spPr bwMode="auto">
            <a:xfrm>
              <a:off x="228600" y="1676400"/>
              <a:ext cx="685800" cy="30480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24000" y="1752600"/>
            <a:ext cx="6629400" cy="1600200"/>
            <a:chOff x="1524000" y="1752600"/>
            <a:chExt cx="6629400" cy="1600200"/>
          </a:xfrm>
        </p:grpSpPr>
        <p:sp>
          <p:nvSpPr>
            <p:cNvPr id="230421" name="Rectangle 18"/>
            <p:cNvSpPr>
              <a:spLocks noChangeArrowheads="1"/>
            </p:cNvSpPr>
            <p:nvPr/>
          </p:nvSpPr>
          <p:spPr bwMode="auto">
            <a:xfrm>
              <a:off x="6096000" y="2209800"/>
              <a:ext cx="20574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dirty="0">
                  <a:solidFill>
                    <a:srgbClr val="CC0000"/>
                  </a:solidFill>
                  <a:latin typeface="Verdana" charset="0"/>
                  <a:cs typeface="Verdana" charset="0"/>
                </a:rPr>
                <a:t>Study Category,</a:t>
              </a:r>
              <a:endParaRPr lang="en-US" sz="1800" dirty="0">
                <a:solidFill>
                  <a:srgbClr val="CC0000"/>
                </a:solidFill>
                <a:cs typeface="Verdana" charset="0"/>
              </a:endParaRPr>
            </a:p>
          </p:txBody>
        </p:sp>
        <p:sp>
          <p:nvSpPr>
            <p:cNvPr id="230422" name="Rectangle 24"/>
            <p:cNvSpPr>
              <a:spLocks noChangeArrowheads="1"/>
            </p:cNvSpPr>
            <p:nvPr/>
          </p:nvSpPr>
          <p:spPr bwMode="auto">
            <a:xfrm>
              <a:off x="1524000" y="1752600"/>
              <a:ext cx="1219200" cy="1600200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2819400" y="3352800"/>
            <a:ext cx="5562600" cy="381000"/>
            <a:chOff x="2819400" y="3352800"/>
            <a:chExt cx="5562600" cy="381000"/>
          </a:xfrm>
        </p:grpSpPr>
        <p:sp>
          <p:nvSpPr>
            <p:cNvPr id="230419" name="Rectangle 20"/>
            <p:cNvSpPr>
              <a:spLocks noChangeArrowheads="1"/>
            </p:cNvSpPr>
            <p:nvPr/>
          </p:nvSpPr>
          <p:spPr bwMode="auto">
            <a:xfrm>
              <a:off x="5029200" y="3352800"/>
              <a:ext cx="3352800" cy="3810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sz="1800">
                  <a:latin typeface="Verdana" charset="0"/>
                  <a:cs typeface="Verdana" charset="0"/>
                </a:rPr>
                <a:t>Look at </a:t>
              </a:r>
              <a:r>
                <a:rPr lang="en-US" sz="1800">
                  <a:solidFill>
                    <a:srgbClr val="FF6600"/>
                  </a:solidFill>
                  <a:latin typeface="Verdana" charset="0"/>
                  <a:cs typeface="Verdana" charset="0"/>
                </a:rPr>
                <a:t>Calculations.</a:t>
              </a:r>
            </a:p>
          </p:txBody>
        </p:sp>
        <p:sp>
          <p:nvSpPr>
            <p:cNvPr id="230420" name="Rectangle 27"/>
            <p:cNvSpPr>
              <a:spLocks noChangeArrowheads="1"/>
            </p:cNvSpPr>
            <p:nvPr/>
          </p:nvSpPr>
          <p:spPr bwMode="auto">
            <a:xfrm>
              <a:off x="2819400" y="3505200"/>
              <a:ext cx="990600" cy="228600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228600" y="2133600"/>
            <a:ext cx="8153400" cy="2590800"/>
            <a:chOff x="228600" y="2133600"/>
            <a:chExt cx="8153400" cy="2590800"/>
          </a:xfrm>
        </p:grpSpPr>
        <p:sp>
          <p:nvSpPr>
            <p:cNvPr id="230417" name="Rectangle 22"/>
            <p:cNvSpPr>
              <a:spLocks noChangeArrowheads="1"/>
            </p:cNvSpPr>
            <p:nvPr/>
          </p:nvSpPr>
          <p:spPr bwMode="auto">
            <a:xfrm>
              <a:off x="5029200" y="3962400"/>
              <a:ext cx="3352800" cy="7620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spcAft>
                  <a:spcPts val="600"/>
                </a:spcAft>
              </a:pPr>
              <a:r>
                <a:rPr lang="en-US" sz="1800">
                  <a:latin typeface="Verdana" charset="0"/>
                  <a:cs typeface="Verdana" charset="0"/>
                </a:rPr>
                <a:t>Then look at</a:t>
              </a:r>
            </a:p>
            <a:p>
              <a:pPr algn="ctr">
                <a:spcAft>
                  <a:spcPts val="600"/>
                </a:spcAft>
              </a:pPr>
              <a:r>
                <a:rPr lang="en-US" sz="1800">
                  <a:solidFill>
                    <a:srgbClr val="800080"/>
                  </a:solidFill>
                  <a:latin typeface="Verdana" charset="0"/>
                  <a:cs typeface="Verdana" charset="0"/>
                </a:rPr>
                <a:t>Systematic Review.</a:t>
              </a:r>
            </a:p>
          </p:txBody>
        </p:sp>
        <p:sp>
          <p:nvSpPr>
            <p:cNvPr id="230418" name="Oval 28"/>
            <p:cNvSpPr>
              <a:spLocks noChangeArrowheads="1"/>
            </p:cNvSpPr>
            <p:nvPr/>
          </p:nvSpPr>
          <p:spPr bwMode="auto">
            <a:xfrm>
              <a:off x="228600" y="2133600"/>
              <a:ext cx="1219200" cy="304800"/>
            </a:xfrm>
            <a:prstGeom prst="ellips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2819400" y="2819400"/>
            <a:ext cx="5334000" cy="609600"/>
            <a:chOff x="2819400" y="2819400"/>
            <a:chExt cx="5334000" cy="609600"/>
          </a:xfrm>
        </p:grpSpPr>
        <p:sp>
          <p:nvSpPr>
            <p:cNvPr id="230413" name="Rectangle 26"/>
            <p:cNvSpPr>
              <a:spLocks noChangeArrowheads="1"/>
            </p:cNvSpPr>
            <p:nvPr/>
          </p:nvSpPr>
          <p:spPr bwMode="auto">
            <a:xfrm>
              <a:off x="2819400" y="3124200"/>
              <a:ext cx="914400" cy="304800"/>
            </a:xfrm>
            <a:prstGeom prst="rect">
              <a:avLst/>
            </a:prstGeom>
            <a:noFill/>
            <a:ln w="28575">
              <a:solidFill>
                <a:srgbClr val="008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0414" name="Group 37"/>
            <p:cNvGrpSpPr>
              <a:grpSpLocks/>
            </p:cNvGrpSpPr>
            <p:nvPr/>
          </p:nvGrpSpPr>
          <p:grpSpPr bwMode="auto">
            <a:xfrm>
              <a:off x="5334000" y="2819400"/>
              <a:ext cx="2819400" cy="381000"/>
              <a:chOff x="5334000" y="2819400"/>
              <a:chExt cx="2819400" cy="381000"/>
            </a:xfrm>
          </p:grpSpPr>
          <p:sp>
            <p:nvSpPr>
              <p:cNvPr id="230415" name="Rectangle 19"/>
              <p:cNvSpPr>
                <a:spLocks noChangeArrowheads="1"/>
              </p:cNvSpPr>
              <p:nvPr/>
            </p:nvSpPr>
            <p:spPr bwMode="auto">
              <a:xfrm>
                <a:off x="5334000" y="2819400"/>
                <a:ext cx="13716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/>
                <a:r>
                  <a:rPr lang="en-US" sz="1800">
                    <a:latin typeface="Verdana" charset="0"/>
                    <a:cs typeface="Verdana" charset="0"/>
                  </a:rPr>
                  <a:t>and select</a:t>
                </a:r>
                <a:endParaRPr lang="en-US" sz="1800">
                  <a:solidFill>
                    <a:srgbClr val="008040"/>
                  </a:solidFill>
                  <a:latin typeface="Verdana" charset="0"/>
                  <a:cs typeface="Verdana" charset="0"/>
                </a:endParaRPr>
              </a:p>
            </p:txBody>
          </p:sp>
          <p:sp>
            <p:nvSpPr>
              <p:cNvPr id="230416" name="Rectangle 29"/>
              <p:cNvSpPr>
                <a:spLocks noChangeArrowheads="1"/>
              </p:cNvSpPr>
              <p:nvPr/>
            </p:nvSpPr>
            <p:spPr bwMode="auto">
              <a:xfrm>
                <a:off x="6629400" y="2819400"/>
                <a:ext cx="15240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sz="1800">
                    <a:solidFill>
                      <a:srgbClr val="008040"/>
                    </a:solidFill>
                    <a:latin typeface="Verdana" charset="0"/>
                    <a:cs typeface="Verdana" charset="0"/>
                  </a:rPr>
                  <a:t>Worksheet.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136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7-08 at 3.07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1036638"/>
            <a:ext cx="4984750" cy="5597525"/>
          </a:xfrm>
          <a:prstGeom prst="rect">
            <a:avLst/>
          </a:prstGeom>
          <a:noFill/>
          <a:ln w="38100">
            <a:solidFill>
              <a:srgbClr val="009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93925" y="260350"/>
            <a:ext cx="4743450" cy="6302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Critical Appraisal Worksheet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14500" y="228600"/>
            <a:ext cx="5715000" cy="6302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Critical </a:t>
            </a:r>
            <a:r>
              <a:rPr lang="en-US" sz="2800">
                <a:solidFill>
                  <a:prstClr val="white"/>
                </a:solidFill>
                <a:latin typeface="Calibri"/>
              </a:rPr>
              <a:t>Appraisal Worksheet Example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b="2449"/>
          <a:stretch/>
        </p:blipFill>
        <p:spPr>
          <a:xfrm>
            <a:off x="304800" y="1295400"/>
            <a:ext cx="2595880" cy="3566160"/>
          </a:xfrm>
          <a:prstGeom prst="rect">
            <a:avLst/>
          </a:prstGeom>
          <a:ln w="28575">
            <a:solidFill>
              <a:srgbClr val="0096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486" r="575" b="3252"/>
          <a:stretch/>
        </p:blipFill>
        <p:spPr>
          <a:xfrm>
            <a:off x="3276600" y="2468880"/>
            <a:ext cx="2560320" cy="3017520"/>
          </a:xfrm>
          <a:prstGeom prst="rect">
            <a:avLst/>
          </a:prstGeom>
          <a:ln w="28575">
            <a:solidFill>
              <a:srgbClr val="0096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t="465" r="3710" b="5785"/>
          <a:stretch/>
        </p:blipFill>
        <p:spPr>
          <a:xfrm>
            <a:off x="6172200" y="3886200"/>
            <a:ext cx="2671017" cy="2674025"/>
          </a:xfrm>
          <a:prstGeom prst="rect">
            <a:avLst/>
          </a:prstGeom>
          <a:ln w="28575">
            <a:solidFill>
              <a:srgbClr val="0096FF"/>
            </a:solidFill>
          </a:ln>
        </p:spPr>
      </p:pic>
    </p:spTree>
    <p:extLst>
      <p:ext uri="{BB962C8B-B14F-4D97-AF65-F5344CB8AC3E}">
        <p14:creationId xmlns:p14="http://schemas.microsoft.com/office/powerpoint/2010/main" val="84741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4"/>
          <p:cNvSpPr>
            <a:spLocks noChangeArrowheads="1"/>
          </p:cNvSpPr>
          <p:nvPr/>
        </p:nvSpPr>
        <p:spPr bwMode="auto">
          <a:xfrm>
            <a:off x="457200" y="2921168"/>
            <a:ext cx="822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000" i="1">
                <a:solidFill>
                  <a:schemeClr val="bg1"/>
                </a:solidFill>
                <a:latin typeface="Helvetica Neue" charset="0"/>
                <a:cs typeface="Helvetica Neue" charset="0"/>
              </a:rPr>
              <a:t>PICO Question Search</a:t>
            </a:r>
            <a:endParaRPr lang="en-US" sz="6000" i="1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9713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3" name="Rectangle 3"/>
          <p:cNvSpPr>
            <a:spLocks noChangeArrowheads="1"/>
          </p:cNvSpPr>
          <p:nvPr/>
        </p:nvSpPr>
        <p:spPr bwMode="auto">
          <a:xfrm>
            <a:off x="227013" y="228600"/>
            <a:ext cx="8686800" cy="64008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49A43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>
              <a:solidFill>
                <a:srgbClr val="000000"/>
              </a:solidFill>
              <a:latin typeface="Verdana" charset="0"/>
            </a:endParaRPr>
          </a:p>
          <a:p>
            <a:endParaRPr lang="en-US" sz="1400" dirty="0">
              <a:solidFill>
                <a:srgbClr val="004080"/>
              </a:solidFill>
              <a:latin typeface="Verdana" charset="0"/>
            </a:endParaRPr>
          </a:p>
          <a:p>
            <a:pPr algn="ctr"/>
            <a:endParaRPr lang="en-US" sz="1400" dirty="0">
              <a:solidFill>
                <a:srgbClr val="004080"/>
              </a:solidFill>
              <a:latin typeface="Verdan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1112" y="381000"/>
            <a:ext cx="4038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latin typeface="Verdana"/>
                <a:cs typeface="Verdana"/>
              </a:rPr>
              <a:t>Searching Tips</a:t>
            </a:r>
            <a:endParaRPr lang="en-US" sz="3600" dirty="0">
              <a:latin typeface="Verdana"/>
              <a:cs typeface="Verdana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801886" y="1219200"/>
            <a:ext cx="7537053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3CA642"/>
                </a:solidFill>
                <a:latin typeface="Verdana" charset="0"/>
              </a:rPr>
              <a:t>1) Select both the </a:t>
            </a:r>
            <a:r>
              <a:rPr lang="en-US" sz="1800" i="1" dirty="0">
                <a:solidFill>
                  <a:srgbClr val="3CA642"/>
                </a:solidFill>
                <a:latin typeface="Verdana" charset="0"/>
              </a:rPr>
              <a:t>Cochrane Central of Controlled Trials </a:t>
            </a:r>
            <a:r>
              <a:rPr lang="en-US" sz="1800" dirty="0">
                <a:solidFill>
                  <a:srgbClr val="3CA642"/>
                </a:solidFill>
                <a:latin typeface="Verdana" charset="0"/>
              </a:rPr>
              <a:t>and the</a:t>
            </a:r>
            <a:r>
              <a:rPr lang="en-US" sz="1800" i="1" dirty="0">
                <a:solidFill>
                  <a:srgbClr val="3CA642"/>
                </a:solidFill>
                <a:latin typeface="Verdana" charset="0"/>
              </a:rPr>
              <a:t> Cochrane Database of Systematic Reviews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1000" y="2209800"/>
            <a:ext cx="8373618" cy="2855976"/>
            <a:chOff x="381000" y="2209800"/>
            <a:chExt cx="8373618" cy="2855976"/>
          </a:xfrm>
        </p:grpSpPr>
        <p:sp>
          <p:nvSpPr>
            <p:cNvPr id="8" name="Rectangle 7"/>
            <p:cNvSpPr/>
            <p:nvPr/>
          </p:nvSpPr>
          <p:spPr bwMode="auto">
            <a:xfrm>
              <a:off x="801886" y="2209800"/>
              <a:ext cx="7537053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r>
                <a:rPr lang="en-US" sz="1800" dirty="0">
                  <a:latin typeface="Verdana" charset="0"/>
                </a:rPr>
                <a:t>2) Enter different concepts separately then combine as below:</a:t>
              </a:r>
              <a:endParaRPr lang="en-US" sz="1800" i="1" dirty="0">
                <a:latin typeface="Verdana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81000" y="2743200"/>
              <a:ext cx="8373618" cy="2322576"/>
              <a:chOff x="389382" y="1271016"/>
              <a:chExt cx="8373618" cy="2322576"/>
            </a:xfrm>
          </p:grpSpPr>
          <p:pic>
            <p:nvPicPr>
              <p:cNvPr id="29" name="Picture 28" descr="Screen Shot 2015-07-24 at 8.07.47 PM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73" b="47272"/>
              <a:stretch/>
            </p:blipFill>
            <p:spPr>
              <a:xfrm>
                <a:off x="389382" y="1271016"/>
                <a:ext cx="8373618" cy="2322576"/>
              </a:xfrm>
              <a:prstGeom prst="rect">
                <a:avLst/>
              </a:prstGeom>
              <a:ln w="28575" cmpd="sng">
                <a:solidFill>
                  <a:srgbClr val="0D6BBA"/>
                </a:solidFill>
              </a:ln>
            </p:spPr>
          </p:pic>
          <p:grpSp>
            <p:nvGrpSpPr>
              <p:cNvPr id="30" name="Group 23"/>
              <p:cNvGrpSpPr>
                <a:grpSpLocks/>
              </p:cNvGrpSpPr>
              <p:nvPr/>
            </p:nvGrpSpPr>
            <p:grpSpPr bwMode="auto">
              <a:xfrm>
                <a:off x="617982" y="2590800"/>
                <a:ext cx="457200" cy="457200"/>
                <a:chOff x="457200" y="2133600"/>
                <a:chExt cx="457200" cy="457200"/>
              </a:xfrm>
            </p:grpSpPr>
            <p:sp>
              <p:nvSpPr>
                <p:cNvPr id="3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33400" y="2209800"/>
                  <a:ext cx="304800" cy="319088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66CC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28575">
                  <a:solidFill>
                    <a:srgbClr val="666666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r>
                    <a:rPr lang="en-US" sz="1300">
                      <a:latin typeface="Optima" charset="0"/>
                    </a:rPr>
                    <a:t>X</a:t>
                  </a:r>
                  <a:endParaRPr lang="en-US" sz="1500">
                    <a:latin typeface="Geneva" charset="0"/>
                  </a:endParaRPr>
                </a:p>
              </p:txBody>
            </p:sp>
            <p:sp>
              <p:nvSpPr>
                <p:cNvPr id="36" name="AutoShape 10"/>
                <p:cNvSpPr>
                  <a:spLocks noChangeArrowheads="1"/>
                </p:cNvSpPr>
                <p:nvPr/>
              </p:nvSpPr>
              <p:spPr bwMode="auto">
                <a:xfrm>
                  <a:off x="457200" y="2133600"/>
                  <a:ext cx="457200" cy="457200"/>
                </a:xfrm>
                <a:prstGeom prst="roundRect">
                  <a:avLst>
                    <a:gd name="adj" fmla="val 16667"/>
                  </a:avLst>
                </a:prstGeom>
                <a:noFill/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21"/>
              <p:cNvGrpSpPr>
                <a:grpSpLocks/>
              </p:cNvGrpSpPr>
              <p:nvPr/>
            </p:nvGrpSpPr>
            <p:grpSpPr bwMode="auto">
              <a:xfrm>
                <a:off x="617982" y="2057400"/>
                <a:ext cx="457200" cy="457200"/>
                <a:chOff x="457200" y="1600200"/>
                <a:chExt cx="457200" cy="457200"/>
              </a:xfrm>
            </p:grpSpPr>
            <p:sp>
              <p:nvSpPr>
                <p:cNvPr id="33" name="AutoShape 15"/>
                <p:cNvSpPr>
                  <a:spLocks noChangeArrowheads="1"/>
                </p:cNvSpPr>
                <p:nvPr/>
              </p:nvSpPr>
              <p:spPr bwMode="auto">
                <a:xfrm>
                  <a:off x="457200" y="1600200"/>
                  <a:ext cx="457200" cy="457200"/>
                </a:xfrm>
                <a:prstGeom prst="roundRect">
                  <a:avLst>
                    <a:gd name="adj" fmla="val 16667"/>
                  </a:avLst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533400" y="1676400"/>
                  <a:ext cx="304800" cy="319088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/>
                    </a:gs>
                    <a:gs pos="50000">
                      <a:srgbClr val="66CC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28575">
                  <a:solidFill>
                    <a:srgbClr val="666666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r>
                    <a:rPr lang="en-US" sz="1300">
                      <a:latin typeface="Optima" charset="0"/>
                    </a:rPr>
                    <a:t>X</a:t>
                  </a:r>
                  <a:endParaRPr lang="en-US" sz="1500">
                    <a:latin typeface="Geneva" charset="0"/>
                  </a:endParaRPr>
                </a:p>
              </p:txBody>
            </p:sp>
          </p:grpSp>
          <p:sp>
            <p:nvSpPr>
              <p:cNvPr id="32" name="AutoShape 7"/>
              <p:cNvSpPr>
                <a:spLocks noChangeArrowheads="1"/>
              </p:cNvSpPr>
              <p:nvPr/>
            </p:nvSpPr>
            <p:spPr bwMode="auto">
              <a:xfrm>
                <a:off x="3665982" y="2971800"/>
                <a:ext cx="609600" cy="3048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CCCCCC"/>
                  </a:gs>
                  <a:gs pos="50000">
                    <a:srgbClr val="FFFFFF"/>
                  </a:gs>
                  <a:gs pos="100000">
                    <a:srgbClr val="CCCCCC"/>
                  </a:gs>
                </a:gsLst>
                <a:lin ang="5400000" scaled="1"/>
              </a:gra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400">
                    <a:latin typeface="Optima" charset="0"/>
                  </a:rPr>
                  <a:t>AND</a:t>
                </a:r>
                <a:endParaRPr lang="en-US"/>
              </a:p>
            </p:txBody>
          </p:sp>
        </p:grpSp>
      </p:grpSp>
      <p:sp>
        <p:nvSpPr>
          <p:cNvPr id="37" name="Rectangle 36"/>
          <p:cNvSpPr/>
          <p:nvPr/>
        </p:nvSpPr>
        <p:spPr bwMode="auto">
          <a:xfrm>
            <a:off x="801886" y="5334000"/>
            <a:ext cx="5141714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49A43B"/>
                </a:solidFill>
                <a:latin typeface="Verdana" charset="0"/>
              </a:rPr>
              <a:t>3) The truncation symbol is the asterisk *</a:t>
            </a:r>
            <a:endParaRPr lang="en-US" sz="1800" i="1" dirty="0">
              <a:solidFill>
                <a:srgbClr val="49A43B"/>
              </a:solidFill>
              <a:latin typeface="Verdana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838200" y="5867400"/>
            <a:ext cx="68580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3366FF"/>
                </a:solidFill>
                <a:latin typeface="Verdana" charset="0"/>
              </a:rPr>
              <a:t>4) Narrow results by searching for words only in titles.</a:t>
            </a:r>
            <a:endParaRPr lang="en-US" sz="1800" i="1" dirty="0">
              <a:solidFill>
                <a:srgbClr val="3366F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3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7" grpId="0"/>
      <p:bldP spid="3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4"/>
          <p:cNvSpPr>
            <a:spLocks noChangeArrowheads="1"/>
          </p:cNvSpPr>
          <p:nvPr/>
        </p:nvSpPr>
        <p:spPr bwMode="auto">
          <a:xfrm>
            <a:off x="228600" y="2921000"/>
            <a:ext cx="868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 i="1">
                <a:solidFill>
                  <a:schemeClr val="bg1"/>
                </a:solidFill>
                <a:latin typeface="Helvetica Neue" charset="0"/>
                <a:cs typeface="Helvetica Neue" charset="0"/>
              </a:rPr>
              <a:t>5. Apply the evidence</a:t>
            </a:r>
            <a:endParaRPr lang="en-US" sz="600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86318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7-08 at 1.13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5" y="2819400"/>
            <a:ext cx="8083296" cy="3546348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0513" y="228600"/>
            <a:ext cx="8559800" cy="2133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20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2) Group Discussion “EBM Journal Club” with Dr. Griswold</a:t>
            </a:r>
          </a:p>
          <a:p>
            <a:pPr algn="ctr" defTabSz="457200" eaLnBrk="1" hangingPunct="1">
              <a:lnSpc>
                <a:spcPct val="20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	</a:t>
            </a:r>
            <a:r>
              <a:rPr lang="en-US" sz="3600" i="1" u="sng" dirty="0">
                <a:solidFill>
                  <a:prstClr val="white"/>
                </a:solidFill>
                <a:latin typeface="Calibri"/>
              </a:rPr>
              <a:t>Turn in your EBM Report!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4"/>
          <p:cNvSpPr>
            <a:spLocks noChangeArrowheads="1"/>
          </p:cNvSpPr>
          <p:nvPr/>
        </p:nvSpPr>
        <p:spPr bwMode="auto">
          <a:xfrm>
            <a:off x="1333500" y="2908300"/>
            <a:ext cx="64770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000" i="1" dirty="0">
                <a:solidFill>
                  <a:schemeClr val="bg1"/>
                </a:solidFill>
                <a:latin typeface="Helvetica Neue" charset="0"/>
                <a:cs typeface="Helvetica Neue" charset="0"/>
              </a:rPr>
              <a:t>Have Questions?</a:t>
            </a:r>
            <a:endParaRPr lang="en-US" sz="6000" dirty="0">
              <a:solidFill>
                <a:schemeClr val="bg1"/>
              </a:solidFill>
              <a:latin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8106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16089</TotalTime>
  <Words>1884</Words>
  <Application>Microsoft Macintosh PowerPoint</Application>
  <PresentationFormat>On-screen Show (4:3)</PresentationFormat>
  <Paragraphs>520</Paragraphs>
  <Slides>102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102</vt:i4>
      </vt:variant>
    </vt:vector>
  </HeadingPairs>
  <TitlesOfParts>
    <vt:vector size="126" baseType="lpstr">
      <vt:lpstr>ＭＳ 明朝</vt:lpstr>
      <vt:lpstr>ＭＳ Ｐゴシック</vt:lpstr>
      <vt:lpstr>Arial</vt:lpstr>
      <vt:lpstr>Bookman Old Style</vt:lpstr>
      <vt:lpstr>Calibri</vt:lpstr>
      <vt:lpstr>Courier New</vt:lpstr>
      <vt:lpstr>Geneva</vt:lpstr>
      <vt:lpstr>Helvetica</vt:lpstr>
      <vt:lpstr>Helvetica Neue</vt:lpstr>
      <vt:lpstr>Noteworthy Bold</vt:lpstr>
      <vt:lpstr>Optima</vt:lpstr>
      <vt:lpstr>Palatino</vt:lpstr>
      <vt:lpstr>Tahoma</vt:lpstr>
      <vt:lpstr>Textile</vt:lpstr>
      <vt:lpstr>Times</vt:lpstr>
      <vt:lpstr>Times New Roman</vt:lpstr>
      <vt:lpstr>Verdana</vt:lpstr>
      <vt:lpstr>Wingdings</vt:lpstr>
      <vt:lpstr>Zapf Dingbats</vt:lpstr>
      <vt:lpstr>Blank Presentation</vt:lpstr>
      <vt:lpstr>1_Blank Presentation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you recognize and formulate clinical questions as they occur?</vt:lpstr>
      <vt:lpstr>PowerPoint Presentation</vt:lpstr>
      <vt:lpstr>PowerPoint Presentation</vt:lpstr>
      <vt:lpstr>What if too many questions arise?</vt:lpstr>
      <vt:lpstr>What is the study category?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뿿콰뿿컐뿿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Peggy Edwards</dc:creator>
  <cp:lastModifiedBy>Microsoft Office User</cp:lastModifiedBy>
  <cp:revision>2565</cp:revision>
  <cp:lastPrinted>2016-09-15T17:52:03Z</cp:lastPrinted>
  <dcterms:created xsi:type="dcterms:W3CDTF">2010-11-22T15:33:52Z</dcterms:created>
  <dcterms:modified xsi:type="dcterms:W3CDTF">2018-02-01T19:14:44Z</dcterms:modified>
</cp:coreProperties>
</file>