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  <p:sldMasterId id="2147483871" r:id="rId4"/>
    <p:sldMasterId id="2147484277" r:id="rId5"/>
    <p:sldMasterId id="2147484301" r:id="rId6"/>
  </p:sldMasterIdLst>
  <p:notesMasterIdLst>
    <p:notesMasterId r:id="rId93"/>
  </p:notesMasterIdLst>
  <p:handoutMasterIdLst>
    <p:handoutMasterId r:id="rId94"/>
  </p:handoutMasterIdLst>
  <p:sldIdLst>
    <p:sldId id="1123" r:id="rId7"/>
    <p:sldId id="1430" r:id="rId8"/>
    <p:sldId id="1431" r:id="rId9"/>
    <p:sldId id="970" r:id="rId10"/>
    <p:sldId id="971" r:id="rId11"/>
    <p:sldId id="1407" r:id="rId12"/>
    <p:sldId id="1408" r:id="rId13"/>
    <p:sldId id="1592" r:id="rId14"/>
    <p:sldId id="1409" r:id="rId15"/>
    <p:sldId id="1588" r:id="rId16"/>
    <p:sldId id="1424" r:id="rId17"/>
    <p:sldId id="1357" r:id="rId18"/>
    <p:sldId id="1442" r:id="rId19"/>
    <p:sldId id="954" r:id="rId20"/>
    <p:sldId id="955" r:id="rId21"/>
    <p:sldId id="1415" r:id="rId22"/>
    <p:sldId id="1553" r:id="rId23"/>
    <p:sldId id="1552" r:id="rId24"/>
    <p:sldId id="1289" r:id="rId25"/>
    <p:sldId id="1519" r:id="rId26"/>
    <p:sldId id="1555" r:id="rId27"/>
    <p:sldId id="1556" r:id="rId28"/>
    <p:sldId id="1605" r:id="rId29"/>
    <p:sldId id="1606" r:id="rId30"/>
    <p:sldId id="1607" r:id="rId31"/>
    <p:sldId id="1608" r:id="rId32"/>
    <p:sldId id="978" r:id="rId33"/>
    <p:sldId id="1638" r:id="rId34"/>
    <p:sldId id="1610" r:id="rId35"/>
    <p:sldId id="1611" r:id="rId36"/>
    <p:sldId id="948" r:id="rId37"/>
    <p:sldId id="1044" r:id="rId38"/>
    <p:sldId id="1642" r:id="rId39"/>
    <p:sldId id="980" r:id="rId40"/>
    <p:sldId id="1476" r:id="rId41"/>
    <p:sldId id="1573" r:id="rId42"/>
    <p:sldId id="1612" r:id="rId43"/>
    <p:sldId id="1614" r:id="rId44"/>
    <p:sldId id="1529" r:id="rId45"/>
    <p:sldId id="1572" r:id="rId46"/>
    <p:sldId id="1595" r:id="rId47"/>
    <p:sldId id="1597" r:id="rId48"/>
    <p:sldId id="1617" r:id="rId49"/>
    <p:sldId id="1473" r:id="rId50"/>
    <p:sldId id="1562" r:id="rId51"/>
    <p:sldId id="1561" r:id="rId52"/>
    <p:sldId id="361" r:id="rId53"/>
    <p:sldId id="1596" r:id="rId54"/>
    <p:sldId id="1531" r:id="rId55"/>
    <p:sldId id="1532" r:id="rId56"/>
    <p:sldId id="1533" r:id="rId57"/>
    <p:sldId id="1568" r:id="rId58"/>
    <p:sldId id="1534" r:id="rId59"/>
    <p:sldId id="1599" r:id="rId60"/>
    <p:sldId id="1640" r:id="rId61"/>
    <p:sldId id="1475" r:id="rId62"/>
    <p:sldId id="1574" r:id="rId63"/>
    <p:sldId id="1627" r:id="rId64"/>
    <p:sldId id="1536" r:id="rId65"/>
    <p:sldId id="1577" r:id="rId66"/>
    <p:sldId id="1579" r:id="rId67"/>
    <p:sldId id="1639" r:id="rId68"/>
    <p:sldId id="1539" r:id="rId69"/>
    <p:sldId id="1474" r:id="rId70"/>
    <p:sldId id="1581" r:id="rId71"/>
    <p:sldId id="1632" r:id="rId72"/>
    <p:sldId id="1633" r:id="rId73"/>
    <p:sldId id="1542" r:id="rId74"/>
    <p:sldId id="1543" r:id="rId75"/>
    <p:sldId id="1582" r:id="rId76"/>
    <p:sldId id="1411" r:id="rId77"/>
    <p:sldId id="1420" r:id="rId78"/>
    <p:sldId id="1422" r:id="rId79"/>
    <p:sldId id="1423" r:id="rId80"/>
    <p:sldId id="953" r:id="rId81"/>
    <p:sldId id="952" r:id="rId82"/>
    <p:sldId id="1433" r:id="rId83"/>
    <p:sldId id="1426" r:id="rId84"/>
    <p:sldId id="1425" r:id="rId85"/>
    <p:sldId id="1427" r:id="rId86"/>
    <p:sldId id="1603" r:id="rId87"/>
    <p:sldId id="1434" r:id="rId88"/>
    <p:sldId id="1585" r:id="rId89"/>
    <p:sldId id="1584" r:id="rId90"/>
    <p:sldId id="1593" r:id="rId91"/>
    <p:sldId id="1127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66"/>
    <a:srgbClr val="CC0000"/>
    <a:srgbClr val="800080"/>
    <a:srgbClr val="4DAD23"/>
    <a:srgbClr val="66CC33"/>
    <a:srgbClr val="33CC00"/>
    <a:srgbClr val="3399CC"/>
    <a:srgbClr val="2B5D8F"/>
    <a:srgbClr val="004080"/>
    <a:srgbClr val="1A6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08" autoAdjust="0"/>
  </p:normalViewPr>
  <p:slideViewPr>
    <p:cSldViewPr showGuides="1">
      <p:cViewPr>
        <p:scale>
          <a:sx n="100" d="100"/>
          <a:sy n="100" d="100"/>
        </p:scale>
        <p:origin x="-96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notesMaster" Target="notesMasters/notesMaster1.xml"/><Relationship Id="rId94" Type="http://schemas.openxmlformats.org/officeDocument/2006/relationships/handoutMaster" Target="handoutMasters/handout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ED770C8-658D-1E41-9786-996009258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42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40BFE6-9480-C345-94B5-90C8D3FCD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63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4EE7ED-823D-4949-8462-D918D34AD1F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0449F8-189B-6F41-B2CB-AD51D01367E9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2A8E978-AC6C-AC48-A2D2-8DFEB552D2A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8BBFC0D-FFA8-D344-BB6D-48693A348D32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50E6463-0E30-FD4B-8634-5B7C6C000CAA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25585C7-A518-1649-BD38-C7BF4EE8F92D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66834C-AB3C-FD42-A9C4-A976868D4221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203C48C-B938-E241-8213-EB9A3C3E1EB1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B43772-ED94-5249-A60F-837145A56ADB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C457A5F-5672-4641-8830-85D105C51B5E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11FB0B-A0FA-5348-BA46-F1018F5092B7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218639-E032-E545-93F5-04905438639E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1BB5FB-2AC0-6C4C-891C-EF74F3928C60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B768ADA-7A2D-0748-B263-D4A57179CCBA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C2733B-F90B-FC4B-8FC1-36BD8C61A7CB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8119B7-38C1-3842-9D6A-52F3CD92E246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934241-00DD-744C-A7D5-0DC040DBE19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6E32FDD-ADEB-2443-BB55-6E206E682B94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7C35891-AB82-D348-8B3B-995D5A87FB4C}" type="slidenum">
              <a:rPr lang="en-US" sz="1200">
                <a:solidFill>
                  <a:srgbClr val="000000"/>
                </a:solidFill>
              </a:rPr>
              <a:pPr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48370C0-770E-0745-BCB3-6E4FC38BED38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2179BB-7E7C-EF40-B5A4-6B034D6C1419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0449F8-189B-6F41-B2CB-AD51D01367E9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0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8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FF64-0115-744A-8402-B99499E4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5474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929D91-171B-FA4B-B7DD-03DBA32EAEC5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A00902-F0B8-8845-84D6-CCA26301A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AFE159-1AB7-594C-B022-9C361DB3FC78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F63563-E6BE-6C40-ABF0-02FBDF158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9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554F05-E964-714F-A65F-8BAB04BD6872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A3B818-5F6B-5148-A1FE-95158343E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3C6CA2-FBD6-2747-A5A6-907FF5308D6A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15BAA2-B233-AA44-B4DF-9B7716D01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53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22B4EE-627C-C84B-9709-B5A2FEC1ACB3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43522A-E4B3-C141-9D61-8EAFEEDF2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8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8EBBDD-53B2-1948-B2DD-24C71E00C325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9A1003-30EC-3045-BD17-3EF2CA6D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3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2485E7-BD47-9D45-8DB0-4788B9C5C325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0C601C-B30F-A24A-9522-D0BD039BE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67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A54F1D-FCDD-4A44-A10B-C1C88467534E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FD5ACD-EFFB-B44F-8329-AE83392A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CF8E34-BDCB-874B-A530-6A5F13538006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DFC8846-B3F5-9447-BBE8-AAAA6424E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0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BFAE83-9825-0246-82DF-A7BC5DFB8E38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3B7E4E5-293D-9E4F-B1FE-3C497ADD8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5FB2CE-FD52-8041-A924-721C5263A338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B67E29-2543-2B41-8893-C63CF96F2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62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5CD8BC1-5C88-C344-9F41-FA5B56ACA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47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0F4019-9D2B-FF4B-B3BB-86E2968AA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41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3E4FCA4-2110-764A-B75A-8E466581F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B627E7F-B62B-464E-8425-D9ED377A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4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3F871DB-6DA8-F84E-B972-25D46F590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0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6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22F48FD-199C-9946-B73B-69DA8ABC4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43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5D3B96D-0905-BB44-B761-16E92FD29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0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965CC5B-B378-5D47-AF5A-6505413D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5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55487D-DAD7-9445-8CC0-C83870C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340FEBB-4995-FC42-AA5A-7277AB7B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56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B4B05CC-5D1E-7F47-A460-678A8CAE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1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0F664-7926-1B42-9569-0FAE277840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56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984E-2B56-7443-AE22-07060EEE64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57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30D71-D1A1-FC48-8732-3321595903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40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19A1A-CFB6-824A-A971-E5D2E2E087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6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6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6A29-11D0-124E-B273-F68729774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33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30FDB-2A65-C949-A062-9A6874E2D4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43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44448-3D1B-7146-97CE-4226028FFC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36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173C-3869-D144-B634-51C421DCBE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74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35AC0-85FB-0042-89A9-B1ACDE261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3EF51-22FC-CD4B-B827-D76F1356CA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33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5986D-D420-014A-9DEB-E4BE720F86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08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619C-280F-A54F-B6B4-9238A7CCDF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3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2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3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8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9A94812-0C5B-C246-B40D-859A59B5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628DAA-173B-2547-896E-18D5DAF91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FCDE9DF-B44D-224C-AF7E-BADD97E0B5EA}" type="datetimeFigureOut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8BA7C25-DB5F-8C49-9573-67CA714F7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3C3A57C-C7A3-6C4E-97B9-310B7C963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dirty="0">
                <a:solidFill>
                  <a:srgbClr val="000000"/>
                </a:solidFill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dirty="0">
                <a:solidFill>
                  <a:srgbClr val="000000"/>
                </a:solidFill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87C9C90D-4198-A244-BF4C-15B212047D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mlanet.org/education/web/web_courses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1219200" y="2362200"/>
            <a:ext cx="6858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Helvetica Neue" charset="0"/>
                <a:cs typeface="Helvetica Neue" charset="0"/>
              </a:rPr>
              <a:t>Searching for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>
                <a:solidFill>
                  <a:srgbClr val="000000"/>
                </a:solidFill>
                <a:latin typeface="Helvetica Neue" charset="0"/>
                <a:cs typeface="Helvetica Neue" charset="0"/>
              </a:rPr>
              <a:t>Evidence Based Medicine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>
                <a:solidFill>
                  <a:srgbClr val="000000"/>
                </a:solidFill>
                <a:latin typeface="Helvetica Neue" charset="0"/>
                <a:cs typeface="Helvetica Neue" charset="0"/>
              </a:rPr>
              <a:t>Literature</a:t>
            </a: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Feb 2014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4724400" y="540067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077200" cy="762000"/>
          </a:xfrm>
          <a:noFill/>
          <a:ln/>
        </p:spPr>
        <p:txBody>
          <a:bodyPr/>
          <a:lstStyle/>
          <a:p>
            <a:r>
              <a:rPr lang="en-GB" sz="3200" b="1" u="sng" dirty="0">
                <a:solidFill>
                  <a:srgbClr val="004080"/>
                </a:solidFill>
                <a:latin typeface="Verdana" charset="0"/>
              </a:rPr>
              <a:t>What if too many questions arise?</a:t>
            </a:r>
            <a:endParaRPr lang="en-GB" b="1" dirty="0"/>
          </a:p>
        </p:txBody>
      </p:sp>
      <p:sp>
        <p:nvSpPr>
          <p:cNvPr id="552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543800" cy="1219200"/>
          </a:xfrm>
          <a:noFill/>
          <a:ln/>
        </p:spPr>
        <p:txBody>
          <a:bodyPr/>
          <a:lstStyle/>
          <a:p>
            <a:pPr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Patients may have several active problems: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400" dirty="0">
                <a:solidFill>
                  <a:srgbClr val="004080"/>
                </a:solidFill>
                <a:latin typeface="Verdana" charset="0"/>
              </a:rPr>
              <a:t>possible questions about diagnosis, prognosis, therapy for each problem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400" dirty="0">
                <a:solidFill>
                  <a:srgbClr val="004080"/>
                </a:solidFill>
                <a:latin typeface="Verdana" charset="0"/>
              </a:rPr>
              <a:t>your questions may be too numerous to even ask, let alone answer</a:t>
            </a:r>
            <a:r>
              <a:rPr lang="en-GB" sz="1600" dirty="0">
                <a:solidFill>
                  <a:srgbClr val="004080"/>
                </a:solidFill>
                <a:latin typeface="Verdana" charset="0"/>
              </a:rPr>
              <a:t>.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>
            <a:off x="1371600" y="5791200"/>
            <a:ext cx="640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Dawes, Martin</a:t>
            </a:r>
            <a:r>
              <a:rPr lang="en-US" sz="1000" i="1" dirty="0">
                <a:solidFill>
                  <a:srgbClr val="003366"/>
                </a:solidFill>
                <a:latin typeface="Verdana" charset="0"/>
              </a:rPr>
              <a:t>.  Centre for Evidence-Based Medicine, Learning EBM. 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Hp. April 9, 2001.</a:t>
            </a:r>
          </a:p>
          <a:p>
            <a:pPr algn="ctr">
              <a:lnSpc>
                <a:spcPct val="110000"/>
              </a:lnSpc>
            </a:pP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Powerpoint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: Practice of Evidence-Based Medicine.  University of Oxford.</a:t>
            </a:r>
          </a:p>
          <a:p>
            <a:pPr algn="ctr">
              <a:lnSpc>
                <a:spcPct val="110000"/>
              </a:lnSpc>
            </a:pP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Available: http://</a:t>
            </a: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www.cebm.net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/</a:t>
            </a: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learning_ebm.asp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.  10 Apr. 2005.</a:t>
            </a:r>
            <a:r>
              <a:rPr lang="en-US" sz="1400" dirty="0">
                <a:solidFill>
                  <a:srgbClr val="003366"/>
                </a:solidFill>
                <a:latin typeface="Verdana" charset="0"/>
              </a:rPr>
              <a:t> 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52967" name="Rectangle 7"/>
          <p:cNvSpPr>
            <a:spLocks noChangeArrowheads="1"/>
          </p:cNvSpPr>
          <p:nvPr/>
        </p:nvSpPr>
        <p:spPr bwMode="auto">
          <a:xfrm>
            <a:off x="685800" y="312420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What is the most important issue for this patient now? </a:t>
            </a:r>
          </a:p>
        </p:txBody>
      </p:sp>
      <p:sp>
        <p:nvSpPr>
          <p:cNvPr id="552968" name="Rectangle 8"/>
          <p:cNvSpPr>
            <a:spLocks noChangeArrowheads="1"/>
          </p:cNvSpPr>
          <p:nvPr/>
        </p:nvSpPr>
        <p:spPr bwMode="auto">
          <a:xfrm>
            <a:off x="685800" y="38100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Which question, when answered, will help me most?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96080" y="4419600"/>
            <a:ext cx="76962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Select from the many questions</a:t>
            </a:r>
          </a:p>
          <a:p>
            <a:pPr marL="342900" lvl="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700" dirty="0">
                <a:solidFill>
                  <a:srgbClr val="004080"/>
                </a:solidFill>
                <a:latin typeface="Verdana" charset="0"/>
              </a:rPr>
              <a:t>	the few questions that are  most important to answer right away.</a:t>
            </a: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633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2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5" grpId="0" build="p"/>
      <p:bldP spid="552967" grpId="0"/>
      <p:bldP spid="55296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754" name="Title 1"/>
          <p:cNvSpPr txBox="1">
            <a:spLocks/>
          </p:cNvSpPr>
          <p:nvPr/>
        </p:nvSpPr>
        <p:spPr bwMode="auto">
          <a:xfrm>
            <a:off x="160338" y="207963"/>
            <a:ext cx="8831262" cy="7842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40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Clinical Questions and Study Design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013" y="1447801"/>
            <a:ext cx="8462962" cy="3428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dirty="0">
                <a:latin typeface="Verdana"/>
                <a:cs typeface="Verdana"/>
              </a:rPr>
              <a:t>“There are 5 fundamental types of clinical questions: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Verdana"/>
                <a:cs typeface="Verdana"/>
              </a:rPr>
              <a:t>	1) therapy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Verdana"/>
                <a:cs typeface="Verdana"/>
              </a:rPr>
              <a:t>	2) harm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Verdana"/>
                <a:cs typeface="Verdana"/>
              </a:rPr>
              <a:t>	3) differential diagnosis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Verdana"/>
                <a:cs typeface="Verdana"/>
              </a:rPr>
              <a:t>	4) diagnosis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Verdana"/>
                <a:cs typeface="Verdana"/>
              </a:rPr>
              <a:t>	5) prognosis”</a:t>
            </a: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en-US" sz="1000" i="1" dirty="0">
                <a:solidFill>
                  <a:schemeClr val="bg1"/>
                </a:solidFill>
              </a:rPr>
              <a:t>(</a:t>
            </a:r>
            <a:r>
              <a:rPr lang="en-US" sz="1000" i="1" dirty="0" err="1">
                <a:solidFill>
                  <a:schemeClr val="bg1"/>
                </a:solidFill>
              </a:rPr>
              <a:t>Guyatt</a:t>
            </a:r>
            <a:r>
              <a:rPr lang="en-US" sz="1000" i="1" dirty="0">
                <a:solidFill>
                  <a:schemeClr val="bg1"/>
                </a:solidFill>
              </a:rPr>
              <a:t>, 2008)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5054600"/>
            <a:ext cx="7756525" cy="1498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Verdana"/>
                <a:cs typeface="Verdana"/>
              </a:rPr>
              <a:t>It is important “to correctly identify the category of study, because, to answer your question, you must find an appropriately designed study.” </a:t>
            </a:r>
            <a:r>
              <a:rPr lang="en-US" sz="900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en-US" sz="900" i="1" dirty="0">
                <a:solidFill>
                  <a:schemeClr val="bg1"/>
                </a:solidFill>
              </a:rPr>
              <a:t>(</a:t>
            </a:r>
            <a:r>
              <a:rPr lang="en-US" sz="900" i="1" dirty="0" err="1">
                <a:solidFill>
                  <a:schemeClr val="bg1"/>
                </a:solidFill>
              </a:rPr>
              <a:t>Guyatt</a:t>
            </a:r>
            <a:r>
              <a:rPr lang="en-US" sz="900" i="1" dirty="0">
                <a:solidFill>
                  <a:schemeClr val="bg1"/>
                </a:solidFill>
              </a:rPr>
              <a:t>, 2008)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3" name="Text Box 7"/>
          <p:cNvSpPr txBox="1">
            <a:spLocks noChangeArrowheads="1"/>
          </p:cNvSpPr>
          <p:nvPr/>
        </p:nvSpPr>
        <p:spPr bwMode="auto">
          <a:xfrm>
            <a:off x="3200400" y="369888"/>
            <a:ext cx="5638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i="1" u="sng">
                <a:solidFill>
                  <a:srgbClr val="004080"/>
                </a:solidFill>
                <a:latin typeface="Verdana" charset="0"/>
              </a:rPr>
              <a:t>Suggested Best Method of Investigation</a:t>
            </a:r>
            <a:endParaRPr lang="en-US" sz="2100">
              <a:solidFill>
                <a:srgbClr val="004080"/>
              </a:solidFill>
            </a:endParaRPr>
          </a:p>
        </p:txBody>
      </p:sp>
      <p:sp>
        <p:nvSpPr>
          <p:cNvPr id="25651" name="Text Box 10"/>
          <p:cNvSpPr txBox="1">
            <a:spLocks noChangeArrowheads="1"/>
          </p:cNvSpPr>
          <p:nvPr/>
        </p:nvSpPr>
        <p:spPr bwMode="auto">
          <a:xfrm>
            <a:off x="381000" y="369888"/>
            <a:ext cx="2362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i="1" u="sng">
                <a:solidFill>
                  <a:srgbClr val="004080"/>
                </a:solidFill>
                <a:latin typeface="Verdana" charset="0"/>
              </a:rPr>
              <a:t>Study Category</a:t>
            </a:r>
            <a:endParaRPr lang="en-US" sz="2100">
              <a:solidFill>
                <a:srgbClr val="000000"/>
              </a:solidFill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198813" y="1066800"/>
            <a:ext cx="5640387" cy="533400"/>
            <a:chOff x="3198813" y="1066800"/>
            <a:chExt cx="5640387" cy="533400"/>
          </a:xfrm>
        </p:grpSpPr>
        <p:sp>
          <p:nvSpPr>
            <p:cNvPr id="26676" name="Rectangle 13"/>
            <p:cNvSpPr>
              <a:spLocks noChangeArrowheads="1"/>
            </p:cNvSpPr>
            <p:nvPr/>
          </p:nvSpPr>
          <p:spPr bwMode="auto">
            <a:xfrm>
              <a:off x="3198813" y="1066800"/>
              <a:ext cx="5640387" cy="533400"/>
            </a:xfrm>
            <a:prstGeom prst="rect">
              <a:avLst/>
            </a:prstGeom>
            <a:noFill/>
            <a:ln w="28575">
              <a:solidFill>
                <a:srgbClr val="0033A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>
                <a:solidFill>
                  <a:prstClr val="black"/>
                </a:solidFill>
                <a:latin typeface="Verdana" charset="0"/>
                <a:ea typeface="+mn-ea"/>
                <a:cs typeface="+mn-cs"/>
              </a:endParaRPr>
            </a:p>
          </p:txBody>
        </p:sp>
        <p:sp>
          <p:nvSpPr>
            <p:cNvPr id="75828" name="Text Box 14"/>
            <p:cNvSpPr txBox="1">
              <a:spLocks noChangeArrowheads="1"/>
            </p:cNvSpPr>
            <p:nvPr/>
          </p:nvSpPr>
          <p:spPr bwMode="auto">
            <a:xfrm>
              <a:off x="3495675" y="1143000"/>
              <a:ext cx="50466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80FF"/>
                  </a:solidFill>
                  <a:latin typeface="Verdana" charset="0"/>
                </a:rPr>
                <a:t>RCT&gt;cohort&gt;case control&gt;case series</a:t>
              </a:r>
              <a:endParaRPr lang="en-US" sz="2000">
                <a:solidFill>
                  <a:srgbClr val="0080FF"/>
                </a:solidFill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04800" y="1077913"/>
            <a:ext cx="2522538" cy="517525"/>
            <a:chOff x="304800" y="1077913"/>
            <a:chExt cx="2522538" cy="517525"/>
          </a:xfrm>
        </p:grpSpPr>
        <p:sp>
          <p:nvSpPr>
            <p:cNvPr id="75825" name="Text Box 16"/>
            <p:cNvSpPr txBox="1">
              <a:spLocks noChangeArrowheads="1"/>
            </p:cNvSpPr>
            <p:nvPr/>
          </p:nvSpPr>
          <p:spPr bwMode="auto">
            <a:xfrm>
              <a:off x="304800" y="1077913"/>
              <a:ext cx="2522538" cy="517525"/>
            </a:xfrm>
            <a:prstGeom prst="rect">
              <a:avLst/>
            </a:prstGeom>
            <a:noFill/>
            <a:ln w="28575">
              <a:solidFill>
                <a:srgbClr val="66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60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6675" name="Rectangle 17"/>
            <p:cNvSpPr>
              <a:spLocks noChangeArrowheads="1"/>
            </p:cNvSpPr>
            <p:nvPr/>
          </p:nvSpPr>
          <p:spPr bwMode="auto">
            <a:xfrm>
              <a:off x="973138" y="1143000"/>
              <a:ext cx="118586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>
                  <a:solidFill>
                    <a:srgbClr val="6666CC"/>
                  </a:solidFill>
                  <a:latin typeface="Verdana" charset="0"/>
                  <a:ea typeface="+mn-ea"/>
                  <a:cs typeface="+mn-cs"/>
                </a:rPr>
                <a:t>Therapy</a:t>
              </a:r>
              <a:endParaRPr lang="en-US" sz="2600">
                <a:solidFill>
                  <a:srgbClr val="6666CC"/>
                </a:solidFill>
                <a:latin typeface="Verdana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304800" y="1752600"/>
            <a:ext cx="8534400" cy="533400"/>
            <a:chOff x="304800" y="1752600"/>
            <a:chExt cx="8534400" cy="533400"/>
          </a:xfrm>
        </p:grpSpPr>
        <p:grpSp>
          <p:nvGrpSpPr>
            <p:cNvPr id="75819" name="Group 63"/>
            <p:cNvGrpSpPr>
              <a:grpSpLocks/>
            </p:cNvGrpSpPr>
            <p:nvPr/>
          </p:nvGrpSpPr>
          <p:grpSpPr bwMode="auto">
            <a:xfrm>
              <a:off x="3198813" y="1752600"/>
              <a:ext cx="5640387" cy="533400"/>
              <a:chOff x="3198813" y="1752600"/>
              <a:chExt cx="5640387" cy="533400"/>
            </a:xfrm>
          </p:grpSpPr>
          <p:sp>
            <p:nvSpPr>
              <p:cNvPr id="26672" name="Rectangle 20"/>
              <p:cNvSpPr>
                <a:spLocks noChangeArrowheads="1"/>
              </p:cNvSpPr>
              <p:nvPr/>
            </p:nvSpPr>
            <p:spPr bwMode="auto">
              <a:xfrm>
                <a:off x="3198813" y="1752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24" name="Text Box 21"/>
              <p:cNvSpPr txBox="1">
                <a:spLocks noChangeArrowheads="1"/>
              </p:cNvSpPr>
              <p:nvPr/>
            </p:nvSpPr>
            <p:spPr bwMode="auto">
              <a:xfrm>
                <a:off x="3347244" y="1831975"/>
                <a:ext cx="5345071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80FF"/>
                    </a:solidFill>
                    <a:latin typeface="Verdana" charset="0"/>
                  </a:rPr>
                  <a:t>prospective, blind comparison to a gold standard</a:t>
                </a:r>
                <a:endParaRPr lang="en-US" sz="1400">
                  <a:solidFill>
                    <a:srgbClr val="0080FF"/>
                  </a:solidFill>
                  <a:latin typeface="Verdana" charset="0"/>
                </a:endParaRPr>
              </a:p>
            </p:txBody>
          </p:sp>
        </p:grpSp>
        <p:grpSp>
          <p:nvGrpSpPr>
            <p:cNvPr id="75820" name="Group 54"/>
            <p:cNvGrpSpPr>
              <a:grpSpLocks/>
            </p:cNvGrpSpPr>
            <p:nvPr/>
          </p:nvGrpSpPr>
          <p:grpSpPr bwMode="auto">
            <a:xfrm>
              <a:off x="304800" y="1752600"/>
              <a:ext cx="2522538" cy="517525"/>
              <a:chOff x="304800" y="1752600"/>
              <a:chExt cx="2522538" cy="517525"/>
            </a:xfrm>
          </p:grpSpPr>
          <p:sp>
            <p:nvSpPr>
              <p:cNvPr id="75821" name="Text Box 23"/>
              <p:cNvSpPr txBox="1">
                <a:spLocks noChangeArrowheads="1"/>
              </p:cNvSpPr>
              <p:nvPr/>
            </p:nvSpPr>
            <p:spPr bwMode="auto">
              <a:xfrm>
                <a:off x="304800" y="1752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71" name="Rectangle 24"/>
              <p:cNvSpPr>
                <a:spLocks noChangeArrowheads="1"/>
              </p:cNvSpPr>
              <p:nvPr/>
            </p:nvSpPr>
            <p:spPr bwMode="auto">
              <a:xfrm>
                <a:off x="823913" y="1828800"/>
                <a:ext cx="14843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Diagnosis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04800" y="2514600"/>
            <a:ext cx="8534400" cy="533400"/>
            <a:chOff x="304800" y="2514600"/>
            <a:chExt cx="8534400" cy="533400"/>
          </a:xfrm>
        </p:grpSpPr>
        <p:grpSp>
          <p:nvGrpSpPr>
            <p:cNvPr id="75813" name="Group 64"/>
            <p:cNvGrpSpPr>
              <a:grpSpLocks/>
            </p:cNvGrpSpPr>
            <p:nvPr/>
          </p:nvGrpSpPr>
          <p:grpSpPr bwMode="auto">
            <a:xfrm>
              <a:off x="3198813" y="2514600"/>
              <a:ext cx="5640387" cy="533400"/>
              <a:chOff x="3198813" y="2514600"/>
              <a:chExt cx="5640387" cy="533400"/>
            </a:xfrm>
          </p:grpSpPr>
          <p:sp>
            <p:nvSpPr>
              <p:cNvPr id="26666" name="Rectangle 27"/>
              <p:cNvSpPr>
                <a:spLocks noChangeArrowheads="1"/>
              </p:cNvSpPr>
              <p:nvPr/>
            </p:nvSpPr>
            <p:spPr bwMode="auto">
              <a:xfrm>
                <a:off x="3198813" y="2514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18" name="Text Box 28"/>
              <p:cNvSpPr txBox="1">
                <a:spLocks noChangeArrowheads="1"/>
              </p:cNvSpPr>
              <p:nvPr/>
            </p:nvSpPr>
            <p:spPr bwMode="auto">
              <a:xfrm>
                <a:off x="3718322" y="2592388"/>
                <a:ext cx="460136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RCT&gt;cohort&gt;case control&gt;case series</a:t>
                </a:r>
                <a:endParaRPr lang="en-US" sz="1800">
                  <a:solidFill>
                    <a:srgbClr val="0080FF"/>
                  </a:solidFill>
                </a:endParaRPr>
              </a:p>
            </p:txBody>
          </p:sp>
        </p:grpSp>
        <p:grpSp>
          <p:nvGrpSpPr>
            <p:cNvPr id="75814" name="Group 56"/>
            <p:cNvGrpSpPr>
              <a:grpSpLocks/>
            </p:cNvGrpSpPr>
            <p:nvPr/>
          </p:nvGrpSpPr>
          <p:grpSpPr bwMode="auto">
            <a:xfrm>
              <a:off x="304800" y="2514600"/>
              <a:ext cx="2522538" cy="517525"/>
              <a:chOff x="304800" y="2514600"/>
              <a:chExt cx="2522538" cy="517525"/>
            </a:xfrm>
          </p:grpSpPr>
          <p:sp>
            <p:nvSpPr>
              <p:cNvPr id="75815" name="Text Box 30"/>
              <p:cNvSpPr txBox="1">
                <a:spLocks noChangeArrowheads="1"/>
              </p:cNvSpPr>
              <p:nvPr/>
            </p:nvSpPr>
            <p:spPr bwMode="auto">
              <a:xfrm>
                <a:off x="304800" y="2514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65" name="Rectangle 31"/>
              <p:cNvSpPr>
                <a:spLocks noChangeArrowheads="1"/>
              </p:cNvSpPr>
              <p:nvPr/>
            </p:nvSpPr>
            <p:spPr bwMode="auto">
              <a:xfrm>
                <a:off x="527050" y="2590800"/>
                <a:ext cx="2078038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Etiology/Harm</a:t>
                </a:r>
                <a:endParaRPr lang="en-US" sz="2500">
                  <a:solidFill>
                    <a:srgbClr val="6666CC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304800" y="3276600"/>
            <a:ext cx="8534400" cy="533400"/>
            <a:chOff x="304800" y="3276600"/>
            <a:chExt cx="8534400" cy="533400"/>
          </a:xfrm>
        </p:grpSpPr>
        <p:grpSp>
          <p:nvGrpSpPr>
            <p:cNvPr id="75807" name="Group 66"/>
            <p:cNvGrpSpPr>
              <a:grpSpLocks/>
            </p:cNvGrpSpPr>
            <p:nvPr/>
          </p:nvGrpSpPr>
          <p:grpSpPr bwMode="auto">
            <a:xfrm>
              <a:off x="3198813" y="3276600"/>
              <a:ext cx="5640387" cy="533400"/>
              <a:chOff x="3198813" y="3276600"/>
              <a:chExt cx="5640387" cy="533400"/>
            </a:xfrm>
          </p:grpSpPr>
          <p:sp>
            <p:nvSpPr>
              <p:cNvPr id="26660" name="Rectangle 34"/>
              <p:cNvSpPr>
                <a:spLocks noChangeArrowheads="1"/>
              </p:cNvSpPr>
              <p:nvPr/>
            </p:nvSpPr>
            <p:spPr bwMode="auto">
              <a:xfrm>
                <a:off x="3198813" y="3276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12" name="Text Box 35"/>
              <p:cNvSpPr txBox="1">
                <a:spLocks noChangeArrowheads="1"/>
              </p:cNvSpPr>
              <p:nvPr/>
            </p:nvSpPr>
            <p:spPr bwMode="auto">
              <a:xfrm>
                <a:off x="3810000" y="3384550"/>
                <a:ext cx="4419600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cohort&gt;case control&gt;case series</a:t>
                </a:r>
              </a:p>
            </p:txBody>
          </p:sp>
        </p:grpSp>
        <p:grpSp>
          <p:nvGrpSpPr>
            <p:cNvPr id="75808" name="Group 57"/>
            <p:cNvGrpSpPr>
              <a:grpSpLocks/>
            </p:cNvGrpSpPr>
            <p:nvPr/>
          </p:nvGrpSpPr>
          <p:grpSpPr bwMode="auto">
            <a:xfrm>
              <a:off x="304800" y="3276600"/>
              <a:ext cx="2522538" cy="517525"/>
              <a:chOff x="304800" y="3276600"/>
              <a:chExt cx="2522538" cy="517525"/>
            </a:xfrm>
          </p:grpSpPr>
          <p:sp>
            <p:nvSpPr>
              <p:cNvPr id="75809" name="Text Box 37"/>
              <p:cNvSpPr txBox="1">
                <a:spLocks noChangeArrowheads="1"/>
              </p:cNvSpPr>
              <p:nvPr/>
            </p:nvSpPr>
            <p:spPr bwMode="auto">
              <a:xfrm>
                <a:off x="304800" y="3276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59" name="Rectangle 38"/>
              <p:cNvSpPr>
                <a:spLocks noChangeArrowheads="1"/>
              </p:cNvSpPr>
              <p:nvPr/>
            </p:nvSpPr>
            <p:spPr bwMode="auto">
              <a:xfrm>
                <a:off x="823913" y="3352800"/>
                <a:ext cx="14843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Prognosis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304800" y="4038600"/>
            <a:ext cx="8534400" cy="533400"/>
            <a:chOff x="304800" y="4038600"/>
            <a:chExt cx="8534400" cy="533400"/>
          </a:xfrm>
        </p:grpSpPr>
        <p:grpSp>
          <p:nvGrpSpPr>
            <p:cNvPr id="75801" name="Group 67"/>
            <p:cNvGrpSpPr>
              <a:grpSpLocks/>
            </p:cNvGrpSpPr>
            <p:nvPr/>
          </p:nvGrpSpPr>
          <p:grpSpPr bwMode="auto">
            <a:xfrm>
              <a:off x="3198813" y="4038600"/>
              <a:ext cx="5640387" cy="533400"/>
              <a:chOff x="3198813" y="4038600"/>
              <a:chExt cx="5640387" cy="533400"/>
            </a:xfrm>
          </p:grpSpPr>
          <p:sp>
            <p:nvSpPr>
              <p:cNvPr id="26654" name="Rectangle 41"/>
              <p:cNvSpPr>
                <a:spLocks noChangeArrowheads="1"/>
              </p:cNvSpPr>
              <p:nvPr/>
            </p:nvSpPr>
            <p:spPr bwMode="auto">
              <a:xfrm>
                <a:off x="3198813" y="4038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06" name="Text Box 42"/>
              <p:cNvSpPr txBox="1">
                <a:spLocks noChangeArrowheads="1"/>
              </p:cNvSpPr>
              <p:nvPr/>
            </p:nvSpPr>
            <p:spPr bwMode="auto">
              <a:xfrm>
                <a:off x="3718322" y="4116388"/>
                <a:ext cx="460136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RCT&gt;cohort&gt;case control&gt;case series</a:t>
                </a:r>
              </a:p>
            </p:txBody>
          </p:sp>
        </p:grpSp>
        <p:grpSp>
          <p:nvGrpSpPr>
            <p:cNvPr id="75802" name="Group 58"/>
            <p:cNvGrpSpPr>
              <a:grpSpLocks/>
            </p:cNvGrpSpPr>
            <p:nvPr/>
          </p:nvGrpSpPr>
          <p:grpSpPr bwMode="auto">
            <a:xfrm>
              <a:off x="304800" y="4051300"/>
              <a:ext cx="2522538" cy="517525"/>
              <a:chOff x="304800" y="4051300"/>
              <a:chExt cx="2522538" cy="517525"/>
            </a:xfrm>
          </p:grpSpPr>
          <p:sp>
            <p:nvSpPr>
              <p:cNvPr id="75803" name="Text Box 44"/>
              <p:cNvSpPr txBox="1">
                <a:spLocks noChangeArrowheads="1"/>
              </p:cNvSpPr>
              <p:nvPr/>
            </p:nvSpPr>
            <p:spPr bwMode="auto">
              <a:xfrm>
                <a:off x="304800" y="40513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6653" name="Rectangle 45"/>
              <p:cNvSpPr>
                <a:spLocks noChangeArrowheads="1"/>
              </p:cNvSpPr>
              <p:nvPr/>
            </p:nvSpPr>
            <p:spPr bwMode="auto">
              <a:xfrm>
                <a:off x="749300" y="4114800"/>
                <a:ext cx="1633538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Prevention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304800" y="4800600"/>
            <a:ext cx="8534400" cy="533400"/>
            <a:chOff x="304800" y="4800600"/>
            <a:chExt cx="8534400" cy="533400"/>
          </a:xfrm>
        </p:grpSpPr>
        <p:grpSp>
          <p:nvGrpSpPr>
            <p:cNvPr id="75795" name="Group 68"/>
            <p:cNvGrpSpPr>
              <a:grpSpLocks/>
            </p:cNvGrpSpPr>
            <p:nvPr/>
          </p:nvGrpSpPr>
          <p:grpSpPr bwMode="auto">
            <a:xfrm>
              <a:off x="3198813" y="4800600"/>
              <a:ext cx="5640387" cy="533400"/>
              <a:chOff x="3198813" y="4800600"/>
              <a:chExt cx="5640387" cy="533400"/>
            </a:xfrm>
          </p:grpSpPr>
          <p:sp>
            <p:nvSpPr>
              <p:cNvPr id="26648" name="Rectangle 48"/>
              <p:cNvSpPr>
                <a:spLocks noChangeArrowheads="1"/>
              </p:cNvSpPr>
              <p:nvPr/>
            </p:nvSpPr>
            <p:spPr bwMode="auto">
              <a:xfrm>
                <a:off x="3198813" y="4800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00" name="Text Box 49"/>
              <p:cNvSpPr txBox="1">
                <a:spLocks noChangeArrowheads="1"/>
              </p:cNvSpPr>
              <p:nvPr/>
            </p:nvSpPr>
            <p:spPr bwMode="auto">
              <a:xfrm>
                <a:off x="3421460" y="4878388"/>
                <a:ext cx="519509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80FF"/>
                    </a:solidFill>
                    <a:latin typeface="Verdana" charset="0"/>
                  </a:rPr>
                  <a:t>prospective, blind comparison to a gold standard</a:t>
                </a:r>
                <a:endParaRPr lang="en-US" sz="1800">
                  <a:solidFill>
                    <a:srgbClr val="0080FF"/>
                  </a:solidFill>
                </a:endParaRPr>
              </a:p>
            </p:txBody>
          </p:sp>
        </p:grpSp>
        <p:grpSp>
          <p:nvGrpSpPr>
            <p:cNvPr id="75796" name="Group 59"/>
            <p:cNvGrpSpPr>
              <a:grpSpLocks/>
            </p:cNvGrpSpPr>
            <p:nvPr/>
          </p:nvGrpSpPr>
          <p:grpSpPr bwMode="auto">
            <a:xfrm>
              <a:off x="304800" y="4800600"/>
              <a:ext cx="2522538" cy="522287"/>
              <a:chOff x="304800" y="4800600"/>
              <a:chExt cx="2522538" cy="522287"/>
            </a:xfrm>
          </p:grpSpPr>
          <p:sp>
            <p:nvSpPr>
              <p:cNvPr id="75797" name="Text Box 51"/>
              <p:cNvSpPr txBox="1">
                <a:spLocks noChangeArrowheads="1"/>
              </p:cNvSpPr>
              <p:nvPr/>
            </p:nvSpPr>
            <p:spPr bwMode="auto">
              <a:xfrm>
                <a:off x="304800" y="4800600"/>
                <a:ext cx="2522538" cy="522287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</a:pPr>
                <a:endParaRPr lang="en-US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47" name="Rectangle 52"/>
              <p:cNvSpPr>
                <a:spLocks noChangeArrowheads="1"/>
              </p:cNvSpPr>
              <p:nvPr/>
            </p:nvSpPr>
            <p:spPr bwMode="auto">
              <a:xfrm>
                <a:off x="601663" y="4876800"/>
                <a:ext cx="19288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Clinical Exam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75"/>
          <p:cNvGrpSpPr>
            <a:grpSpLocks/>
          </p:cNvGrpSpPr>
          <p:nvPr/>
        </p:nvGrpSpPr>
        <p:grpSpPr bwMode="auto">
          <a:xfrm>
            <a:off x="304800" y="5486400"/>
            <a:ext cx="8534400" cy="457200"/>
            <a:chOff x="304800" y="5486400"/>
            <a:chExt cx="8534400" cy="457200"/>
          </a:xfrm>
        </p:grpSpPr>
        <p:grpSp>
          <p:nvGrpSpPr>
            <p:cNvPr id="75789" name="Group 69"/>
            <p:cNvGrpSpPr>
              <a:grpSpLocks/>
            </p:cNvGrpSpPr>
            <p:nvPr/>
          </p:nvGrpSpPr>
          <p:grpSpPr bwMode="auto">
            <a:xfrm>
              <a:off x="3198813" y="5486400"/>
              <a:ext cx="5640387" cy="457200"/>
              <a:chOff x="3198813" y="5486400"/>
              <a:chExt cx="5640387" cy="457200"/>
            </a:xfrm>
          </p:grpSpPr>
          <p:sp>
            <p:nvSpPr>
              <p:cNvPr id="26642" name="Rectangle 58"/>
              <p:cNvSpPr>
                <a:spLocks noChangeArrowheads="1"/>
              </p:cNvSpPr>
              <p:nvPr/>
            </p:nvSpPr>
            <p:spPr bwMode="auto">
              <a:xfrm>
                <a:off x="3198813" y="5486400"/>
                <a:ext cx="5640387" cy="4572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43" name="Rectangle 59"/>
              <p:cNvSpPr>
                <a:spLocks noChangeArrowheads="1"/>
              </p:cNvSpPr>
              <p:nvPr/>
            </p:nvSpPr>
            <p:spPr bwMode="auto">
              <a:xfrm>
                <a:off x="4905375" y="5551488"/>
                <a:ext cx="2227263" cy="327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>
                    <a:solidFill>
                      <a:srgbClr val="0080FF"/>
                    </a:solidFill>
                    <a:latin typeface="Verdana" charset="0"/>
                    <a:ea typeface="+mn-ea"/>
                    <a:cs typeface="+mn-cs"/>
                  </a:rPr>
                  <a:t>Economic Analysis</a:t>
                </a:r>
              </a:p>
            </p:txBody>
          </p:sp>
        </p:grpSp>
        <p:grpSp>
          <p:nvGrpSpPr>
            <p:cNvPr id="75790" name="Group 60"/>
            <p:cNvGrpSpPr>
              <a:grpSpLocks/>
            </p:cNvGrpSpPr>
            <p:nvPr/>
          </p:nvGrpSpPr>
          <p:grpSpPr bwMode="auto">
            <a:xfrm>
              <a:off x="304800" y="5486400"/>
              <a:ext cx="2514600" cy="457200"/>
              <a:chOff x="304800" y="5486400"/>
              <a:chExt cx="2514600" cy="457200"/>
            </a:xfrm>
          </p:grpSpPr>
          <p:sp>
            <p:nvSpPr>
              <p:cNvPr id="26640" name="Rectangle 56"/>
              <p:cNvSpPr>
                <a:spLocks noChangeArrowheads="1"/>
              </p:cNvSpPr>
              <p:nvPr/>
            </p:nvSpPr>
            <p:spPr bwMode="auto">
              <a:xfrm>
                <a:off x="1143000" y="5562600"/>
                <a:ext cx="741363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Cost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41" name="Rectangle 64"/>
              <p:cNvSpPr>
                <a:spLocks noChangeArrowheads="1"/>
              </p:cNvSpPr>
              <p:nvPr/>
            </p:nvSpPr>
            <p:spPr bwMode="auto">
              <a:xfrm>
                <a:off x="304800" y="5486400"/>
                <a:ext cx="2514600" cy="457200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636" name="Rectangle 73"/>
          <p:cNvSpPr>
            <a:spLocks noChangeArrowheads="1"/>
          </p:cNvSpPr>
          <p:nvPr/>
        </p:nvSpPr>
        <p:spPr bwMode="auto">
          <a:xfrm>
            <a:off x="304800" y="6096000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Medical Library Association.  </a:t>
            </a:r>
            <a:r>
              <a:rPr lang="en-US" sz="1000" i="1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MLANET, Education, Web-based Learning.</a:t>
            </a: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 Hp. Nov, 2001.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Web-based Courses: EBM and the Medical Librarian.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Available: </a:t>
            </a:r>
            <a:r>
              <a:rPr lang="en-US" sz="1000">
                <a:solidFill>
                  <a:prstClr val="white"/>
                </a:solidFill>
                <a:latin typeface="Verdana" charset="0"/>
                <a:ea typeface="+mn-ea"/>
                <a:cs typeface="+mn-cs"/>
                <a:hlinkClick r:id="rId3"/>
              </a:rPr>
              <a:t>http://www.mlanet.org/education/web/web_courses.html</a:t>
            </a:r>
            <a:r>
              <a:rPr lang="en-US" sz="1000">
                <a:solidFill>
                  <a:prstClr val="white"/>
                </a:solidFill>
                <a:latin typeface="Verdana" charset="0"/>
                <a:ea typeface="+mn-ea"/>
                <a:cs typeface="+mn-cs"/>
              </a:rPr>
              <a:t>   </a:t>
            </a: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10 Apr.  2005.</a:t>
            </a:r>
            <a:r>
              <a:rPr lang="en-US" sz="14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 </a:t>
            </a:r>
            <a:endParaRPr lang="en-US" sz="1000">
              <a:solidFill>
                <a:srgbClr val="004080"/>
              </a:solidFill>
              <a:latin typeface="Verdana" charset="0"/>
              <a:ea typeface="+mn-ea"/>
              <a:cs typeface="+mn-cs"/>
            </a:endParaRPr>
          </a:p>
        </p:txBody>
      </p:sp>
      <p:sp>
        <p:nvSpPr>
          <p:cNvPr id="26637" name="Rectangle 7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4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3" grpId="0"/>
      <p:bldP spid="256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457200" y="2921000"/>
            <a:ext cx="822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3. Acquire the evidence</a:t>
            </a:r>
            <a:endParaRPr lang="en-US" sz="60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0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6754813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15"/>
          <p:cNvSpPr>
            <a:spLocks noChangeArrowheads="1"/>
          </p:cNvSpPr>
          <p:nvPr/>
        </p:nvSpPr>
        <p:spPr bwMode="auto">
          <a:xfrm>
            <a:off x="838200" y="381000"/>
            <a:ext cx="541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1600" u="sng">
                <a:solidFill>
                  <a:srgbClr val="000080"/>
                </a:solidFill>
                <a:latin typeface="Verdana" charset="0"/>
              </a:rPr>
              <a:t>Hierarchy of Evidence and Corresponding Databases</a:t>
            </a:r>
            <a:endParaRPr lang="en-US" sz="1000">
              <a:latin typeface="Verdana" charset="0"/>
            </a:endParaRPr>
          </a:p>
        </p:txBody>
      </p:sp>
      <p:sp>
        <p:nvSpPr>
          <p:cNvPr id="92163" name="Line 28"/>
          <p:cNvSpPr>
            <a:spLocks noChangeShapeType="1"/>
          </p:cNvSpPr>
          <p:nvPr/>
        </p:nvSpPr>
        <p:spPr bwMode="auto">
          <a:xfrm flipH="1" flipV="1">
            <a:off x="7010400" y="6324600"/>
            <a:ext cx="42863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AutoShape 10"/>
          <p:cNvSpPr>
            <a:spLocks noChangeArrowheads="1"/>
          </p:cNvSpPr>
          <p:nvPr/>
        </p:nvSpPr>
        <p:spPr bwMode="auto">
          <a:xfrm rot="10783082">
            <a:off x="3884613" y="2055813"/>
            <a:ext cx="1524000" cy="152400"/>
          </a:xfrm>
          <a:prstGeom prst="leftArrow">
            <a:avLst>
              <a:gd name="adj1" fmla="val 50000"/>
              <a:gd name="adj2" fmla="val 250000"/>
            </a:avLst>
          </a:prstGeom>
          <a:solidFill>
            <a:srgbClr val="CFD0FF"/>
          </a:solidFill>
          <a:ln w="12700">
            <a:solidFill>
              <a:srgbClr val="000E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AutoShape 11"/>
          <p:cNvSpPr>
            <a:spLocks noChangeArrowheads="1"/>
          </p:cNvSpPr>
          <p:nvPr/>
        </p:nvSpPr>
        <p:spPr bwMode="auto">
          <a:xfrm rot="10781429">
            <a:off x="4648200" y="3427413"/>
            <a:ext cx="1293813" cy="152400"/>
          </a:xfrm>
          <a:prstGeom prst="leftArrow">
            <a:avLst>
              <a:gd name="adj1" fmla="val 50000"/>
              <a:gd name="adj2" fmla="val 212240"/>
            </a:avLst>
          </a:prstGeom>
          <a:solidFill>
            <a:srgbClr val="F0D9FF"/>
          </a:solidFill>
          <a:ln w="12700">
            <a:solidFill>
              <a:srgbClr val="7126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AutoShape 13"/>
          <p:cNvSpPr>
            <a:spLocks noChangeArrowheads="1"/>
          </p:cNvSpPr>
          <p:nvPr/>
        </p:nvSpPr>
        <p:spPr bwMode="auto">
          <a:xfrm rot="10790775">
            <a:off x="4267200" y="2738438"/>
            <a:ext cx="762000" cy="157162"/>
          </a:xfrm>
          <a:prstGeom prst="leftArrow">
            <a:avLst>
              <a:gd name="adj1" fmla="val 50000"/>
              <a:gd name="adj2" fmla="val 121213"/>
            </a:avLst>
          </a:prstGeom>
          <a:solidFill>
            <a:srgbClr val="959E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Rectangle 16"/>
          <p:cNvSpPr>
            <a:spLocks noChangeArrowheads="1"/>
          </p:cNvSpPr>
          <p:nvPr/>
        </p:nvSpPr>
        <p:spPr bwMode="auto">
          <a:xfrm>
            <a:off x="5715000" y="12954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300">
                <a:solidFill>
                  <a:srgbClr val="0080FF"/>
                </a:solidFill>
                <a:latin typeface="Century Schoolbook" charset="0"/>
              </a:rPr>
              <a:t>Filtered Information</a:t>
            </a:r>
            <a:endParaRPr lang="en-US" sz="1800">
              <a:latin typeface="Lucida Calligraphy" charset="0"/>
            </a:endParaRPr>
          </a:p>
        </p:txBody>
      </p:sp>
      <p:sp>
        <p:nvSpPr>
          <p:cNvPr id="92168" name="Rectangle 3"/>
          <p:cNvSpPr>
            <a:spLocks noChangeArrowheads="1"/>
          </p:cNvSpPr>
          <p:nvPr/>
        </p:nvSpPr>
        <p:spPr bwMode="auto">
          <a:xfrm>
            <a:off x="5562600" y="1905000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0013C1"/>
                </a:solidFill>
                <a:latin typeface="Verdana" charset="0"/>
              </a:rPr>
              <a:t>Cochrane Database of Systematic Reviews</a:t>
            </a:r>
            <a:endParaRPr lang="en-US" sz="1000">
              <a:solidFill>
                <a:srgbClr val="CFD0FF"/>
              </a:solidFill>
              <a:latin typeface="Verdana" charset="0"/>
            </a:endParaRPr>
          </a:p>
        </p:txBody>
      </p:sp>
      <p:sp>
        <p:nvSpPr>
          <p:cNvPr id="92169" name="Rectangle 4"/>
          <p:cNvSpPr>
            <a:spLocks noChangeArrowheads="1"/>
          </p:cNvSpPr>
          <p:nvPr/>
        </p:nvSpPr>
        <p:spPr bwMode="auto">
          <a:xfrm>
            <a:off x="4953000" y="2438400"/>
            <a:ext cx="3810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6367CE"/>
                </a:solidFill>
                <a:latin typeface="Verdana" charset="0"/>
              </a:rPr>
              <a:t>Topic Reviews in the Cochrane Database of Systematic Reviews</a:t>
            </a:r>
            <a:r>
              <a:rPr lang="en-US" sz="400">
                <a:solidFill>
                  <a:schemeClr val="bg1"/>
                </a:solidFill>
                <a:latin typeface="Verdana" charset="0"/>
              </a:rPr>
              <a:t>a</a:t>
            </a:r>
            <a:endParaRPr lang="en-US" sz="400">
              <a:solidFill>
                <a:srgbClr val="6367CE"/>
              </a:solidFill>
              <a:latin typeface="Verdana" charset="0"/>
            </a:endParaRPr>
          </a:p>
          <a:p>
            <a:pPr algn="ctr">
              <a:lnSpc>
                <a:spcPct val="110000"/>
              </a:lnSpc>
            </a:pPr>
            <a:r>
              <a:rPr lang="en-US" sz="400">
                <a:solidFill>
                  <a:schemeClr val="bg1"/>
                </a:solidFill>
                <a:latin typeface="Verdana" charset="0"/>
              </a:rPr>
              <a:t>a</a:t>
            </a:r>
            <a:endParaRPr lang="en-US" sz="900">
              <a:solidFill>
                <a:srgbClr val="6367CE"/>
              </a:solidFill>
              <a:latin typeface="Verdana" charset="0"/>
            </a:endParaRPr>
          </a:p>
          <a:p>
            <a:pPr algn="ctr">
              <a:lnSpc>
                <a:spcPct val="140000"/>
              </a:lnSpc>
            </a:pPr>
            <a:r>
              <a:rPr lang="en-US" sz="900">
                <a:solidFill>
                  <a:srgbClr val="6367CE"/>
                </a:solidFill>
                <a:latin typeface="Verdana" charset="0"/>
              </a:rPr>
              <a:t>Database of Abstracts of Reviews of Effectiveness (DARE)</a:t>
            </a:r>
            <a:endParaRPr lang="en-US" sz="900">
              <a:solidFill>
                <a:srgbClr val="E5BBFF"/>
              </a:solidFill>
              <a:latin typeface="Verdana" charset="0"/>
            </a:endParaRPr>
          </a:p>
        </p:txBody>
      </p:sp>
      <p:sp>
        <p:nvSpPr>
          <p:cNvPr id="92170" name="Rectangle 32"/>
          <p:cNvSpPr>
            <a:spLocks noChangeArrowheads="1"/>
          </p:cNvSpPr>
          <p:nvPr/>
        </p:nvSpPr>
        <p:spPr bwMode="auto">
          <a:xfrm>
            <a:off x="5943600" y="3124200"/>
            <a:ext cx="220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9933CC"/>
                </a:solidFill>
                <a:latin typeface="Verdana" charset="0"/>
              </a:rPr>
              <a:t>NHS Economic Evaluation Database</a:t>
            </a:r>
          </a:p>
          <a:p>
            <a:pPr algn="ctr">
              <a:lnSpc>
                <a:spcPct val="140000"/>
              </a:lnSpc>
            </a:pPr>
            <a:r>
              <a:rPr lang="en-US" sz="900">
                <a:solidFill>
                  <a:srgbClr val="9933CC"/>
                </a:solidFill>
                <a:latin typeface="Verdana" charset="0"/>
              </a:rPr>
              <a:t>  Cochrane Methodology Register</a:t>
            </a:r>
          </a:p>
          <a:p>
            <a:pPr algn="ctr">
              <a:lnSpc>
                <a:spcPct val="140000"/>
              </a:lnSpc>
            </a:pPr>
            <a:r>
              <a:rPr lang="en-US" sz="900">
                <a:solidFill>
                  <a:srgbClr val="9933CC"/>
                </a:solidFill>
                <a:latin typeface="Verdana" charset="0"/>
              </a:rPr>
              <a:t>  ACP Journal Club</a:t>
            </a:r>
            <a:endParaRPr lang="en-US" sz="900">
              <a:solidFill>
                <a:srgbClr val="E5BBFF"/>
              </a:solidFill>
              <a:latin typeface="Verdana" charset="0"/>
            </a:endParaRPr>
          </a:p>
        </p:txBody>
      </p:sp>
      <p:sp>
        <p:nvSpPr>
          <p:cNvPr id="92171" name="AutoShape 12"/>
          <p:cNvSpPr>
            <a:spLocks noChangeArrowheads="1"/>
          </p:cNvSpPr>
          <p:nvPr/>
        </p:nvSpPr>
        <p:spPr bwMode="auto">
          <a:xfrm rot="-10789323">
            <a:off x="6324600" y="6096000"/>
            <a:ext cx="747713" cy="152400"/>
          </a:xfrm>
          <a:prstGeom prst="leftArrow">
            <a:avLst>
              <a:gd name="adj1" fmla="val 50000"/>
              <a:gd name="adj2" fmla="val 122656"/>
            </a:avLst>
          </a:prstGeom>
          <a:solidFill>
            <a:srgbClr val="78EDF4"/>
          </a:solidFill>
          <a:ln w="12700">
            <a:solidFill>
              <a:srgbClr val="001A9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2" name="AutoShape 14"/>
          <p:cNvSpPr>
            <a:spLocks noChangeArrowheads="1"/>
          </p:cNvSpPr>
          <p:nvPr/>
        </p:nvSpPr>
        <p:spPr bwMode="auto">
          <a:xfrm rot="10768419">
            <a:off x="5027613" y="4260850"/>
            <a:ext cx="915987" cy="157163"/>
          </a:xfrm>
          <a:prstGeom prst="leftArrow">
            <a:avLst>
              <a:gd name="adj1" fmla="val 50000"/>
              <a:gd name="adj2" fmla="val 145707"/>
            </a:avLst>
          </a:prstGeom>
          <a:solidFill>
            <a:srgbClr val="C1A8FF"/>
          </a:solidFill>
          <a:ln w="12700">
            <a:solidFill>
              <a:srgbClr val="2A147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AutoShape 33"/>
          <p:cNvSpPr>
            <a:spLocks noChangeArrowheads="1"/>
          </p:cNvSpPr>
          <p:nvPr/>
        </p:nvSpPr>
        <p:spPr bwMode="auto">
          <a:xfrm rot="-10789323">
            <a:off x="5410200" y="4646613"/>
            <a:ext cx="1217613" cy="152400"/>
          </a:xfrm>
          <a:prstGeom prst="leftArrow">
            <a:avLst>
              <a:gd name="adj1" fmla="val 50000"/>
              <a:gd name="adj2" fmla="val 199740"/>
            </a:avLst>
          </a:prstGeom>
          <a:solidFill>
            <a:srgbClr val="99FFFF"/>
          </a:solidFill>
          <a:ln w="12700">
            <a:solidFill>
              <a:srgbClr val="004EA4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AutoShape 34"/>
          <p:cNvSpPr>
            <a:spLocks noChangeArrowheads="1"/>
          </p:cNvSpPr>
          <p:nvPr/>
        </p:nvSpPr>
        <p:spPr bwMode="auto">
          <a:xfrm rot="-10789323">
            <a:off x="6096000" y="5638800"/>
            <a:ext cx="747713" cy="152400"/>
          </a:xfrm>
          <a:prstGeom prst="leftArrow">
            <a:avLst>
              <a:gd name="adj1" fmla="val 50000"/>
              <a:gd name="adj2" fmla="val 122656"/>
            </a:avLst>
          </a:prstGeom>
          <a:solidFill>
            <a:srgbClr val="C5EDF1"/>
          </a:solidFill>
          <a:ln w="12700">
            <a:solidFill>
              <a:srgbClr val="00469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5" name="Rectangle 5"/>
          <p:cNvSpPr>
            <a:spLocks noChangeArrowheads="1"/>
          </p:cNvSpPr>
          <p:nvPr/>
        </p:nvSpPr>
        <p:spPr bwMode="auto">
          <a:xfrm>
            <a:off x="6096000" y="4191000"/>
            <a:ext cx="2743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663399"/>
                </a:solidFill>
                <a:latin typeface="Verdana" charset="0"/>
              </a:rPr>
              <a:t>Cochrane Central Register of Controlled Trials</a:t>
            </a:r>
            <a:endParaRPr lang="en-US" sz="1000">
              <a:latin typeface="Verdana" charset="0"/>
            </a:endParaRPr>
          </a:p>
        </p:txBody>
      </p:sp>
      <p:sp>
        <p:nvSpPr>
          <p:cNvPr id="92176" name="Rectangle 6"/>
          <p:cNvSpPr>
            <a:spLocks noChangeArrowheads="1"/>
          </p:cNvSpPr>
          <p:nvPr/>
        </p:nvSpPr>
        <p:spPr bwMode="auto">
          <a:xfrm>
            <a:off x="6781800" y="4572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0099BD"/>
                </a:solidFill>
                <a:latin typeface="Verdana" charset="0"/>
              </a:rPr>
              <a:t>PubMed</a:t>
            </a:r>
            <a:endParaRPr lang="en-US" sz="1000">
              <a:latin typeface="Verdana" charset="0"/>
            </a:endParaRPr>
          </a:p>
        </p:txBody>
      </p:sp>
      <p:sp>
        <p:nvSpPr>
          <p:cNvPr id="92177" name="Rectangle 7"/>
          <p:cNvSpPr>
            <a:spLocks noChangeArrowheads="1"/>
          </p:cNvSpPr>
          <p:nvPr/>
        </p:nvSpPr>
        <p:spPr bwMode="auto">
          <a:xfrm>
            <a:off x="7086600" y="5029200"/>
            <a:ext cx="533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006196"/>
                </a:solidFill>
                <a:latin typeface="Verdana" charset="0"/>
              </a:rPr>
              <a:t>PubMed</a:t>
            </a:r>
            <a:endParaRPr lang="en-US" sz="1000">
              <a:solidFill>
                <a:srgbClr val="0077B5"/>
              </a:solidFill>
              <a:latin typeface="Verdana" charset="0"/>
            </a:endParaRPr>
          </a:p>
        </p:txBody>
      </p:sp>
      <p:sp>
        <p:nvSpPr>
          <p:cNvPr id="92178" name="Rectangle 8"/>
          <p:cNvSpPr>
            <a:spLocks noChangeArrowheads="1"/>
          </p:cNvSpPr>
          <p:nvPr/>
        </p:nvSpPr>
        <p:spPr bwMode="auto">
          <a:xfrm>
            <a:off x="6934200" y="5410200"/>
            <a:ext cx="198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005EBF"/>
                </a:solidFill>
                <a:latin typeface="Verdana" charset="0"/>
              </a:rPr>
              <a:t>National Guideline Clearinghouse</a:t>
            </a:r>
          </a:p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005EBF"/>
                </a:solidFill>
                <a:latin typeface="Verdana" charset="0"/>
              </a:rPr>
              <a:t>Health Technology Assessment</a:t>
            </a:r>
            <a:endParaRPr lang="en-US" sz="1000">
              <a:latin typeface="Verdana" charset="0"/>
            </a:endParaRPr>
          </a:p>
        </p:txBody>
      </p:sp>
      <p:sp>
        <p:nvSpPr>
          <p:cNvPr id="92179" name="Rectangle 9"/>
          <p:cNvSpPr>
            <a:spLocks noChangeArrowheads="1"/>
          </p:cNvSpPr>
          <p:nvPr/>
        </p:nvSpPr>
        <p:spPr bwMode="auto">
          <a:xfrm>
            <a:off x="7239000" y="6019800"/>
            <a:ext cx="533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900">
                <a:solidFill>
                  <a:srgbClr val="001CA2"/>
                </a:solidFill>
                <a:latin typeface="Verdana" charset="0"/>
              </a:rPr>
              <a:t>PubMed</a:t>
            </a:r>
            <a:endParaRPr lang="en-US" sz="1000">
              <a:latin typeface="Verdana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867400" y="4114800"/>
            <a:ext cx="3124200" cy="2209800"/>
            <a:chOff x="5867400" y="4114800"/>
            <a:chExt cx="3124200" cy="2209800"/>
          </a:xfrm>
        </p:grpSpPr>
        <p:sp>
          <p:nvSpPr>
            <p:cNvPr id="92190" name="Line 31"/>
            <p:cNvSpPr>
              <a:spLocks noChangeShapeType="1"/>
            </p:cNvSpPr>
            <p:nvPr/>
          </p:nvSpPr>
          <p:spPr bwMode="auto">
            <a:xfrm flipH="1">
              <a:off x="5867400" y="4114800"/>
              <a:ext cx="207963" cy="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1" name="Line 25"/>
            <p:cNvSpPr>
              <a:spLocks noChangeShapeType="1"/>
            </p:cNvSpPr>
            <p:nvPr/>
          </p:nvSpPr>
          <p:spPr bwMode="auto">
            <a:xfrm>
              <a:off x="8991599" y="4114800"/>
              <a:ext cx="0" cy="22098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2" name="Line 27"/>
            <p:cNvSpPr>
              <a:spLocks noChangeShapeType="1"/>
            </p:cNvSpPr>
            <p:nvPr/>
          </p:nvSpPr>
          <p:spPr bwMode="auto">
            <a:xfrm flipV="1">
              <a:off x="7053263" y="6324600"/>
              <a:ext cx="1938337" cy="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3" name="Line 30"/>
            <p:cNvSpPr>
              <a:spLocks noChangeShapeType="1"/>
            </p:cNvSpPr>
            <p:nvPr/>
          </p:nvSpPr>
          <p:spPr bwMode="auto">
            <a:xfrm>
              <a:off x="6019801" y="4114800"/>
              <a:ext cx="2971798" cy="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81" name="Rectangle 35"/>
          <p:cNvSpPr>
            <a:spLocks noChangeArrowheads="1"/>
          </p:cNvSpPr>
          <p:nvPr/>
        </p:nvSpPr>
        <p:spPr bwMode="auto">
          <a:xfrm>
            <a:off x="6400800" y="3886200"/>
            <a:ext cx="1981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>
                <a:solidFill>
                  <a:srgbClr val="3333CC"/>
                </a:solidFill>
                <a:latin typeface="Century Schoolbook" charset="0"/>
              </a:rPr>
              <a:t>Unfiltered Information</a:t>
            </a:r>
            <a:endParaRPr lang="en-US" sz="1800">
              <a:latin typeface="Lucida Calligraphy" charset="0"/>
            </a:endParaRPr>
          </a:p>
        </p:txBody>
      </p:sp>
      <p:sp>
        <p:nvSpPr>
          <p:cNvPr id="92182" name="AutoShape 36"/>
          <p:cNvSpPr>
            <a:spLocks noChangeArrowheads="1"/>
          </p:cNvSpPr>
          <p:nvPr/>
        </p:nvSpPr>
        <p:spPr bwMode="auto">
          <a:xfrm rot="10766666">
            <a:off x="5791200" y="5105400"/>
            <a:ext cx="990600" cy="152400"/>
          </a:xfrm>
          <a:prstGeom prst="leftArrow">
            <a:avLst>
              <a:gd name="adj1" fmla="val 50000"/>
              <a:gd name="adj2" fmla="val 162500"/>
            </a:avLst>
          </a:prstGeom>
          <a:solidFill>
            <a:srgbClr val="E6FFFF"/>
          </a:solidFill>
          <a:ln w="12700">
            <a:solidFill>
              <a:srgbClr val="001A9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Rectangle 43"/>
          <p:cNvSpPr>
            <a:spLocks noChangeArrowheads="1"/>
          </p:cNvSpPr>
          <p:nvPr/>
        </p:nvSpPr>
        <p:spPr bwMode="auto">
          <a:xfrm>
            <a:off x="76200" y="1143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251450" y="1674813"/>
            <a:ext cx="3657600" cy="2133600"/>
            <a:chOff x="5252137" y="1675200"/>
            <a:chExt cx="3657600" cy="2133600"/>
          </a:xfrm>
        </p:grpSpPr>
        <p:sp>
          <p:nvSpPr>
            <p:cNvPr id="92185" name="Line 18"/>
            <p:cNvSpPr>
              <a:spLocks noChangeShapeType="1"/>
            </p:cNvSpPr>
            <p:nvPr/>
          </p:nvSpPr>
          <p:spPr bwMode="auto">
            <a:xfrm flipH="1">
              <a:off x="8909736" y="1751400"/>
              <a:ext cx="1" cy="2057400"/>
            </a:xfrm>
            <a:prstGeom prst="line">
              <a:avLst/>
            </a:prstGeom>
            <a:noFill/>
            <a:ln w="28575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6" name="Line 20"/>
            <p:cNvSpPr>
              <a:spLocks noChangeShapeType="1"/>
            </p:cNvSpPr>
            <p:nvPr/>
          </p:nvSpPr>
          <p:spPr bwMode="auto">
            <a:xfrm flipV="1">
              <a:off x="5331650" y="3808800"/>
              <a:ext cx="3578087" cy="0"/>
            </a:xfrm>
            <a:prstGeom prst="line">
              <a:avLst/>
            </a:prstGeom>
            <a:noFill/>
            <a:ln w="28575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7" name="Line 21"/>
            <p:cNvSpPr>
              <a:spLocks noChangeShapeType="1"/>
            </p:cNvSpPr>
            <p:nvPr/>
          </p:nvSpPr>
          <p:spPr bwMode="auto">
            <a:xfrm flipH="1" flipV="1">
              <a:off x="5252137" y="3808800"/>
              <a:ext cx="79513" cy="0"/>
            </a:xfrm>
            <a:prstGeom prst="line">
              <a:avLst/>
            </a:prstGeom>
            <a:noFill/>
            <a:ln w="28575">
              <a:solidFill>
                <a:srgbClr val="008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2188" name="Straight Connector 39"/>
            <p:cNvCxnSpPr>
              <a:cxnSpLocks noChangeShapeType="1"/>
            </p:cNvCxnSpPr>
            <p:nvPr/>
          </p:nvCxnSpPr>
          <p:spPr bwMode="auto">
            <a:xfrm rot="5400000" flipH="1" flipV="1">
              <a:off x="7346843" y="190095"/>
              <a:ext cx="1588" cy="3124199"/>
            </a:xfrm>
            <a:prstGeom prst="line">
              <a:avLst/>
            </a:prstGeom>
            <a:noFill/>
            <a:ln w="28575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189" name="Isosceles Triangle 40"/>
            <p:cNvSpPr>
              <a:spLocks noChangeArrowheads="1"/>
            </p:cNvSpPr>
            <p:nvPr/>
          </p:nvSpPr>
          <p:spPr bwMode="auto">
            <a:xfrm rot="-5400000">
              <a:off x="5671237" y="1713300"/>
              <a:ext cx="152400" cy="76200"/>
            </a:xfrm>
            <a:prstGeom prst="triangle">
              <a:avLst>
                <a:gd name="adj" fmla="val 50000"/>
              </a:avLst>
            </a:prstGeom>
            <a:solidFill>
              <a:srgbClr val="0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381000" y="6096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u="sng">
                <a:solidFill>
                  <a:srgbClr val="000080"/>
                </a:solidFill>
                <a:latin typeface="Verdana" charset="0"/>
              </a:rPr>
              <a:t>Hierarchy of Evidence and PubMed Search Strategies</a:t>
            </a:r>
            <a:endParaRPr lang="en-US" sz="1600" u="sng">
              <a:solidFill>
                <a:srgbClr val="000080"/>
              </a:solidFill>
              <a:latin typeface="Verdana" charset="0"/>
            </a:endParaRPr>
          </a:p>
        </p:txBody>
      </p:sp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76200" y="1371600"/>
            <a:ext cx="228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14"/>
          <p:cNvSpPr>
            <a:spLocks noChangeArrowheads="1"/>
          </p:cNvSpPr>
          <p:nvPr/>
        </p:nvSpPr>
        <p:spPr bwMode="auto">
          <a:xfrm>
            <a:off x="76200" y="1600200"/>
            <a:ext cx="228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88" name="Group 22"/>
          <p:cNvGrpSpPr>
            <a:grpSpLocks/>
          </p:cNvGrpSpPr>
          <p:nvPr/>
        </p:nvGrpSpPr>
        <p:grpSpPr bwMode="auto">
          <a:xfrm>
            <a:off x="166688" y="1692275"/>
            <a:ext cx="8824912" cy="4632325"/>
            <a:chOff x="166688" y="1692275"/>
            <a:chExt cx="8824912" cy="4632325"/>
          </a:xfrm>
        </p:grpSpPr>
        <p:sp>
          <p:nvSpPr>
            <p:cNvPr id="93189" name="Text Box 13"/>
            <p:cNvSpPr txBox="1">
              <a:spLocks noChangeArrowheads="1"/>
            </p:cNvSpPr>
            <p:nvPr/>
          </p:nvSpPr>
          <p:spPr bwMode="auto">
            <a:xfrm>
              <a:off x="6324600" y="5791200"/>
              <a:ext cx="2590800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618EFF"/>
                  </a:solidFill>
                  <a:latin typeface="Verdana" charset="0"/>
                </a:rPr>
                <a:t>Search for animal research using the animal limit.  Search for in-vitro research using in vitro as a publication type limit.</a:t>
              </a:r>
              <a:endParaRPr lang="en-US" sz="1200">
                <a:solidFill>
                  <a:srgbClr val="618EFF"/>
                </a:solidFill>
                <a:latin typeface="Verdana" charset="0"/>
              </a:endParaRPr>
            </a:p>
          </p:txBody>
        </p:sp>
        <p:pic>
          <p:nvPicPr>
            <p:cNvPr id="93190" name="Picture 13" descr="blue ebm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1692275"/>
              <a:ext cx="6005512" cy="463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1" name="Text Box 6"/>
            <p:cNvSpPr txBox="1">
              <a:spLocks noChangeArrowheads="1"/>
            </p:cNvSpPr>
            <p:nvPr/>
          </p:nvSpPr>
          <p:spPr bwMode="auto">
            <a:xfrm>
              <a:off x="3733800" y="2286000"/>
              <a:ext cx="35052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577FDA"/>
                  </a:solidFill>
                  <a:latin typeface="Verdana" charset="0"/>
                </a:rPr>
                <a:t>Search for meta-analysis using the publication type limit.</a:t>
              </a:r>
              <a:endParaRPr lang="en-US" sz="1200">
                <a:solidFill>
                  <a:srgbClr val="000078"/>
                </a:solidFill>
                <a:latin typeface="Verdana" charset="0"/>
              </a:endParaRPr>
            </a:p>
          </p:txBody>
        </p:sp>
        <p:sp>
          <p:nvSpPr>
            <p:cNvPr id="93192" name="Text Box 7"/>
            <p:cNvSpPr txBox="1">
              <a:spLocks noChangeArrowheads="1"/>
            </p:cNvSpPr>
            <p:nvPr/>
          </p:nvSpPr>
          <p:spPr bwMode="auto">
            <a:xfrm>
              <a:off x="4191000" y="2971800"/>
              <a:ext cx="3200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51C7FF"/>
                  </a:solidFill>
                  <a:latin typeface="Verdana" charset="0"/>
                </a:rPr>
                <a:t>Search for systematic review using the subset limit.</a:t>
              </a:r>
              <a:endParaRPr lang="en-US" sz="1200">
                <a:solidFill>
                  <a:srgbClr val="000078"/>
                </a:solidFill>
                <a:latin typeface="Verdana" charset="0"/>
              </a:endParaRPr>
            </a:p>
          </p:txBody>
        </p:sp>
        <p:sp>
          <p:nvSpPr>
            <p:cNvPr id="93193" name="Text Box 8"/>
            <p:cNvSpPr txBox="1">
              <a:spLocks noChangeArrowheads="1"/>
            </p:cNvSpPr>
            <p:nvPr/>
          </p:nvSpPr>
          <p:spPr bwMode="auto">
            <a:xfrm>
              <a:off x="4495800" y="3505200"/>
              <a:ext cx="4343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006AFF"/>
                  </a:solidFill>
                  <a:latin typeface="Verdana" charset="0"/>
                </a:rPr>
                <a:t>Search for randomized controlled trials using the publication type limit.</a:t>
              </a:r>
              <a:endParaRPr lang="en-US" sz="1200">
                <a:solidFill>
                  <a:srgbClr val="508CFF"/>
                </a:solidFill>
                <a:latin typeface="Verdana" charset="0"/>
              </a:endParaRPr>
            </a:p>
          </p:txBody>
        </p:sp>
        <p:sp>
          <p:nvSpPr>
            <p:cNvPr id="93194" name="Text Box 9"/>
            <p:cNvSpPr txBox="1">
              <a:spLocks noChangeArrowheads="1"/>
            </p:cNvSpPr>
            <p:nvPr/>
          </p:nvSpPr>
          <p:spPr bwMode="auto">
            <a:xfrm>
              <a:off x="4953000" y="3946525"/>
              <a:ext cx="381000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79BCF9"/>
                  </a:solidFill>
                  <a:latin typeface="Verdana" charset="0"/>
                </a:rPr>
                <a:t>Search for cohort studies as a MeSH term.</a:t>
              </a:r>
            </a:p>
            <a:p>
              <a:pPr algn="ctr"/>
              <a:r>
                <a:rPr lang="en-US" sz="800">
                  <a:solidFill>
                    <a:srgbClr val="79BCF9"/>
                  </a:solidFill>
                  <a:latin typeface="Verdana" charset="0"/>
                </a:rPr>
                <a:t>Longitudinal studies, follow-up studies, and prospective studies will be included unless the </a:t>
              </a:r>
              <a:r>
                <a:rPr lang="en-US" sz="800" i="1">
                  <a:solidFill>
                    <a:srgbClr val="79BCF9"/>
                  </a:solidFill>
                  <a:latin typeface="Verdana" charset="0"/>
                </a:rPr>
                <a:t>Do Not Explode</a:t>
              </a:r>
              <a:r>
                <a:rPr lang="en-US" sz="800">
                  <a:solidFill>
                    <a:srgbClr val="79BCF9"/>
                  </a:solidFill>
                  <a:latin typeface="Verdana" charset="0"/>
                </a:rPr>
                <a:t> function is used.</a:t>
              </a:r>
              <a:endParaRPr lang="en-US" sz="1200">
                <a:solidFill>
                  <a:srgbClr val="6288E7"/>
                </a:solidFill>
                <a:latin typeface="Verdana" charset="0"/>
              </a:endParaRPr>
            </a:p>
          </p:txBody>
        </p:sp>
        <p:sp>
          <p:nvSpPr>
            <p:cNvPr id="93195" name="Text Box 10"/>
            <p:cNvSpPr txBox="1">
              <a:spLocks noChangeArrowheads="1"/>
            </p:cNvSpPr>
            <p:nvPr/>
          </p:nvSpPr>
          <p:spPr bwMode="auto">
            <a:xfrm>
              <a:off x="5486400" y="4525963"/>
              <a:ext cx="335280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00A9FF"/>
                  </a:solidFill>
                  <a:latin typeface="Verdana" charset="0"/>
                </a:rPr>
                <a:t>Search for case control study as a MeSH term.</a:t>
              </a:r>
            </a:p>
            <a:p>
              <a:pPr algn="ctr"/>
              <a:r>
                <a:rPr lang="en-US" sz="800">
                  <a:solidFill>
                    <a:srgbClr val="00A9FF"/>
                  </a:solidFill>
                  <a:latin typeface="Verdana" charset="0"/>
                </a:rPr>
                <a:t>Retrospective studies included unless </a:t>
              </a:r>
              <a:r>
                <a:rPr lang="en-US" sz="800" i="1">
                  <a:solidFill>
                    <a:srgbClr val="00A9FF"/>
                  </a:solidFill>
                  <a:latin typeface="Verdana" charset="0"/>
                </a:rPr>
                <a:t>Do Not Explode</a:t>
              </a:r>
              <a:r>
                <a:rPr lang="en-US" sz="800">
                  <a:solidFill>
                    <a:srgbClr val="00A9FF"/>
                  </a:solidFill>
                  <a:latin typeface="Verdana" charset="0"/>
                </a:rPr>
                <a:t> is</a:t>
              </a:r>
              <a:r>
                <a:rPr lang="en-US" sz="800" i="1">
                  <a:solidFill>
                    <a:srgbClr val="00A9FF"/>
                  </a:solidFill>
                  <a:latin typeface="Verdana" charset="0"/>
                </a:rPr>
                <a:t> </a:t>
              </a:r>
              <a:r>
                <a:rPr lang="en-US" sz="800">
                  <a:solidFill>
                    <a:srgbClr val="00A9FF"/>
                  </a:solidFill>
                  <a:latin typeface="Verdana" charset="0"/>
                </a:rPr>
                <a:t>used.</a:t>
              </a:r>
              <a:endParaRPr lang="en-US" sz="1200">
                <a:solidFill>
                  <a:srgbClr val="000078"/>
                </a:solidFill>
                <a:latin typeface="Verdana" charset="0"/>
              </a:endParaRPr>
            </a:p>
          </p:txBody>
        </p:sp>
        <p:sp>
          <p:nvSpPr>
            <p:cNvPr id="93196" name="Text Box 11"/>
            <p:cNvSpPr txBox="1">
              <a:spLocks noChangeArrowheads="1"/>
            </p:cNvSpPr>
            <p:nvPr/>
          </p:nvSpPr>
          <p:spPr bwMode="auto">
            <a:xfrm>
              <a:off x="5638800" y="5029200"/>
              <a:ext cx="3352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71A9FF"/>
                  </a:solidFill>
                  <a:latin typeface="Verdana" charset="0"/>
                </a:rPr>
                <a:t>Search for case report using the publication type limit.</a:t>
              </a:r>
              <a:endParaRPr lang="en-US" sz="1200">
                <a:solidFill>
                  <a:srgbClr val="000078"/>
                </a:solidFill>
                <a:latin typeface="Verdana" charset="0"/>
              </a:endParaRPr>
            </a:p>
          </p:txBody>
        </p:sp>
        <p:sp>
          <p:nvSpPr>
            <p:cNvPr id="93197" name="Text Box 12"/>
            <p:cNvSpPr txBox="1">
              <a:spLocks noChangeArrowheads="1"/>
            </p:cNvSpPr>
            <p:nvPr/>
          </p:nvSpPr>
          <p:spPr bwMode="auto">
            <a:xfrm>
              <a:off x="5943600" y="5349875"/>
              <a:ext cx="25146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rgbClr val="0004A7"/>
                  </a:solidFill>
                  <a:latin typeface="Verdana" charset="0"/>
                </a:rPr>
                <a:t>Search for practice guideline using the publication type limit.</a:t>
              </a:r>
              <a:endParaRPr lang="en-US" sz="1200">
                <a:solidFill>
                  <a:srgbClr val="0004A7"/>
                </a:solidFill>
                <a:latin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2" name="Picture 1" descr="Screen Shot 2013-08-05 at 7.04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0312"/>
            <a:ext cx="5414772" cy="64373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19600" y="1905000"/>
            <a:ext cx="4114800" cy="1219200"/>
            <a:chOff x="4419600" y="1905000"/>
            <a:chExt cx="4114800" cy="1219200"/>
          </a:xfrm>
        </p:grpSpPr>
        <p:sp>
          <p:nvSpPr>
            <p:cNvPr id="3" name="Rectangle 2"/>
            <p:cNvSpPr/>
            <p:nvPr/>
          </p:nvSpPr>
          <p:spPr bwMode="auto">
            <a:xfrm>
              <a:off x="4419600" y="1905000"/>
              <a:ext cx="4114800" cy="12192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4DAD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724400" y="2247900"/>
              <a:ext cx="35052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2800" dirty="0" err="1">
                  <a:latin typeface="Verdana"/>
                  <a:cs typeface="Verdana"/>
                </a:rPr>
                <a:t>www.cochrane.org</a:t>
              </a:r>
              <a:endParaRPr lang="en-US" sz="2800" dirty="0">
                <a:latin typeface="Verdana"/>
                <a:cs typeface="Verdan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  <a:latin typeface="Verdana" charset="0"/>
                <a:cs typeface="Verdana" charset="0"/>
              </a:rPr>
              <a:t>   </a:t>
            </a:r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r>
              <a:rPr lang="en-US" sz="4400">
                <a:solidFill>
                  <a:srgbClr val="FFFFFF"/>
                </a:solidFill>
                <a:latin typeface="Verdana" charset="0"/>
                <a:cs typeface="Verdana" charset="0"/>
              </a:rPr>
              <a:t> </a:t>
            </a:r>
            <a:endParaRPr lang="en-US" sz="7200">
              <a:solidFill>
                <a:srgbClr val="00FFFF"/>
              </a:solidFill>
              <a:latin typeface="Verdana" charset="0"/>
              <a:cs typeface="Verdana" charset="0"/>
            </a:endParaRPr>
          </a:p>
          <a:p>
            <a:pPr algn="ctr"/>
            <a:endParaRPr lang="en-US">
              <a:solidFill>
                <a:srgbClr val="66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2900" y="296863"/>
            <a:ext cx="5934075" cy="6794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EBM Reviews via OVID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325635" name="Group 7"/>
          <p:cNvGrpSpPr>
            <a:grpSpLocks/>
          </p:cNvGrpSpPr>
          <p:nvPr/>
        </p:nvGrpSpPr>
        <p:grpSpPr bwMode="auto">
          <a:xfrm>
            <a:off x="352425" y="1208088"/>
            <a:ext cx="4627563" cy="5324475"/>
            <a:chOff x="352502" y="1208460"/>
            <a:chExt cx="4627880" cy="5323840"/>
          </a:xfrm>
        </p:grpSpPr>
        <p:grpSp>
          <p:nvGrpSpPr>
            <p:cNvPr id="325638" name="Group 3"/>
            <p:cNvGrpSpPr>
              <a:grpSpLocks/>
            </p:cNvGrpSpPr>
            <p:nvPr/>
          </p:nvGrpSpPr>
          <p:grpSpPr bwMode="auto">
            <a:xfrm>
              <a:off x="352502" y="1208460"/>
              <a:ext cx="4627880" cy="5323840"/>
              <a:chOff x="352502" y="1208460"/>
              <a:chExt cx="4627880" cy="5323840"/>
            </a:xfrm>
          </p:grpSpPr>
          <p:pic>
            <p:nvPicPr>
              <p:cNvPr id="325640" name="Picture 5" descr="Screen Shot 2013-07-29 at 11.47.11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502" y="1208460"/>
                <a:ext cx="4627880" cy="5323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5641" name="Picture 1" descr="Screen Shot 2013-07-29 at 3.31.43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5004" y="2391777"/>
                <a:ext cx="1484630" cy="3262630"/>
              </a:xfrm>
              <a:prstGeom prst="rect">
                <a:avLst/>
              </a:prstGeom>
              <a:noFill/>
              <a:ln w="19050">
                <a:solidFill>
                  <a:srgbClr val="99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ounded Rectangular Callout 9"/>
            <p:cNvSpPr/>
            <p:nvPr/>
          </p:nvSpPr>
          <p:spPr>
            <a:xfrm>
              <a:off x="396955" y="1332270"/>
              <a:ext cx="3143465" cy="595241"/>
            </a:xfrm>
            <a:prstGeom prst="wedgeRoundRectCallout">
              <a:avLst>
                <a:gd name="adj1" fmla="val 5611"/>
                <a:gd name="adj2" fmla="val 46159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sz="1800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5678488" y="1219200"/>
            <a:ext cx="2751137" cy="1828800"/>
          </a:xfrm>
          <a:prstGeom prst="wedgeRoundRectCallout">
            <a:avLst>
              <a:gd name="adj1" fmla="val -102024"/>
              <a:gd name="adj2" fmla="val 2833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Normally you would mouse </a:t>
            </a:r>
            <a:r>
              <a:rPr lang="en-US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over Databases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678488" y="4116388"/>
            <a:ext cx="3160712" cy="1293812"/>
          </a:xfrm>
          <a:prstGeom prst="wedgeRoundRectCallout">
            <a:avLst>
              <a:gd name="adj1" fmla="val -145692"/>
              <a:gd name="adj2" fmla="val 1090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and click OVID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74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  <a:latin typeface="Verdana" charset="0"/>
                <a:cs typeface="Verdana" charset="0"/>
              </a:rPr>
              <a:t>   </a:t>
            </a:r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r>
              <a:rPr lang="en-US" sz="4400">
                <a:solidFill>
                  <a:srgbClr val="FFFFFF"/>
                </a:solidFill>
                <a:latin typeface="Verdana" charset="0"/>
                <a:cs typeface="Verdana" charset="0"/>
              </a:rPr>
              <a:t> </a:t>
            </a:r>
            <a:endParaRPr lang="en-US" sz="7200">
              <a:solidFill>
                <a:srgbClr val="00FFFF"/>
              </a:solidFill>
              <a:latin typeface="Verdana" charset="0"/>
              <a:cs typeface="Verdana" charset="0"/>
            </a:endParaRPr>
          </a:p>
          <a:p>
            <a:pPr algn="ctr"/>
            <a:endParaRPr lang="en-US">
              <a:solidFill>
                <a:srgbClr val="6600CC"/>
              </a:solidFill>
            </a:endParaRPr>
          </a:p>
        </p:txBody>
      </p:sp>
      <p:pic>
        <p:nvPicPr>
          <p:cNvPr id="325640" name="Picture 5" descr="Screen Shot 2013-07-29 at 11.47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396486" cy="505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 bwMode="auto">
          <a:xfrm>
            <a:off x="4114800" y="2590800"/>
            <a:ext cx="4648200" cy="990600"/>
          </a:xfrm>
          <a:prstGeom prst="wedgeRoundRectCallout">
            <a:avLst>
              <a:gd name="adj1" fmla="val -77751"/>
              <a:gd name="adj2" fmla="val -146242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http://</a:t>
            </a:r>
            <a:r>
              <a:rPr lang="en-US" sz="2800" dirty="0" err="1" smtClean="0">
                <a:solidFill>
                  <a:prstClr val="black"/>
                </a:solidFill>
                <a:latin typeface="Verdana"/>
                <a:cs typeface="Verdana"/>
              </a:rPr>
              <a:t>ovidsp.ovid.com</a:t>
            </a:r>
            <a:endParaRPr lang="en-US" sz="28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57200" y="304800"/>
            <a:ext cx="4425950" cy="858838"/>
          </a:xfrm>
          <a:prstGeom prst="wedgeRoundRectCallout">
            <a:avLst>
              <a:gd name="adj1" fmla="val -17719"/>
              <a:gd name="adj2" fmla="val 8715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 to the training site at</a:t>
            </a:r>
            <a:endParaRPr lang="en-US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49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54274" name="Picture 1" descr="Screen shot 2011-09-20 at 4.2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667000"/>
            <a:ext cx="6956425" cy="3960813"/>
          </a:xfrm>
          <a:prstGeom prst="rect">
            <a:avLst/>
          </a:prstGeom>
          <a:noFill/>
          <a:ln w="38100">
            <a:solidFill>
              <a:srgbClr val="3B9D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03" name="Group 12"/>
          <p:cNvGrpSpPr>
            <a:grpSpLocks/>
          </p:cNvGrpSpPr>
          <p:nvPr/>
        </p:nvGrpSpPr>
        <p:grpSpPr bwMode="auto">
          <a:xfrm>
            <a:off x="1219200" y="152400"/>
            <a:ext cx="6705600" cy="2286000"/>
            <a:chOff x="1219200" y="152400"/>
            <a:chExt cx="6705600" cy="2286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219200" y="152400"/>
              <a:ext cx="6705600" cy="2286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4A8B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02405" name="Group 10"/>
            <p:cNvGrpSpPr>
              <a:grpSpLocks/>
            </p:cNvGrpSpPr>
            <p:nvPr/>
          </p:nvGrpSpPr>
          <p:grpSpPr bwMode="auto">
            <a:xfrm>
              <a:off x="1447800" y="457200"/>
              <a:ext cx="6248400" cy="1742420"/>
              <a:chOff x="1447800" y="457200"/>
              <a:chExt cx="6248400" cy="1742420"/>
            </a:xfrm>
          </p:grpSpPr>
          <p:sp>
            <p:nvSpPr>
              <p:cNvPr id="102406" name="Text Box 6"/>
              <p:cNvSpPr txBox="1">
                <a:spLocks noChangeArrowheads="1"/>
              </p:cNvSpPr>
              <p:nvPr/>
            </p:nvSpPr>
            <p:spPr bwMode="auto">
              <a:xfrm>
                <a:off x="3105150" y="1076980"/>
                <a:ext cx="29337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>
                    <a:solidFill>
                      <a:srgbClr val="66CC33"/>
                    </a:solidFill>
                    <a:latin typeface="Helvetica Neue" charset="0"/>
                    <a:cs typeface="Helvetica Neue" charset="0"/>
                  </a:rPr>
                  <a:t>ID: </a:t>
                </a:r>
                <a:r>
                  <a:rPr lang="en-US" sz="2800">
                    <a:solidFill>
                      <a:srgbClr val="336699"/>
                    </a:solidFill>
                    <a:latin typeface="Helvetica Neue" charset="0"/>
                    <a:cs typeface="Helvetica Neue" charset="0"/>
                  </a:rPr>
                  <a:t>thsclibtrain</a:t>
                </a:r>
              </a:p>
            </p:txBody>
          </p:sp>
          <p:sp>
            <p:nvSpPr>
              <p:cNvPr id="102407" name="Text Box 7"/>
              <p:cNvSpPr txBox="1">
                <a:spLocks noChangeArrowheads="1"/>
              </p:cNvSpPr>
              <p:nvPr/>
            </p:nvSpPr>
            <p:spPr bwMode="auto">
              <a:xfrm>
                <a:off x="2781300" y="1676400"/>
                <a:ext cx="35814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dirty="0">
                    <a:solidFill>
                      <a:srgbClr val="66CC33"/>
                    </a:solidFill>
                    <a:latin typeface="Helvetica Neue" charset="0"/>
                    <a:cs typeface="Helvetica Neue" charset="0"/>
                  </a:rPr>
                  <a:t>Password: </a:t>
                </a:r>
                <a:r>
                  <a:rPr lang="en-US" sz="2800" dirty="0" smtClean="0">
                    <a:solidFill>
                      <a:srgbClr val="336699"/>
                    </a:solidFill>
                    <a:latin typeface="Helvetica Neue" charset="0"/>
                    <a:cs typeface="Helvetica Neue" charset="0"/>
                  </a:rPr>
                  <a:t>learn99</a:t>
                </a:r>
                <a:endParaRPr lang="en-US" sz="2800" dirty="0">
                  <a:solidFill>
                    <a:srgbClr val="336699"/>
                  </a:solidFill>
                  <a:latin typeface="Helvetica Neue" charset="0"/>
                  <a:cs typeface="Helvetica Neue" charset="0"/>
                </a:endParaRPr>
              </a:p>
            </p:txBody>
          </p:sp>
          <p:sp>
            <p:nvSpPr>
              <p:cNvPr id="102408" name="Rectangle 6"/>
              <p:cNvSpPr>
                <a:spLocks noChangeArrowheads="1"/>
              </p:cNvSpPr>
              <p:nvPr/>
            </p:nvSpPr>
            <p:spPr bwMode="auto">
              <a:xfrm>
                <a:off x="1447800" y="457200"/>
                <a:ext cx="6248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2800">
                    <a:latin typeface="Helvetica Neue" charset="0"/>
                    <a:cs typeface="Helvetica Neue" charset="0"/>
                  </a:rPr>
                  <a:t>Web Address:  http://ovidsp.ovid.com</a:t>
                </a:r>
              </a:p>
              <a:p>
                <a:endParaRPr lang="en-US" sz="3600">
                  <a:latin typeface="Helvetica Neue" charset="0"/>
                  <a:cs typeface="Helvetica Neue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Placeholder 4" descr="CRW_273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3833"/>
          <a:stretch>
            <a:fillRect/>
          </a:stretch>
        </p:blipFill>
        <p:spPr bwMode="auto">
          <a:xfrm>
            <a:off x="3633788" y="3275013"/>
            <a:ext cx="5267325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775" y="323850"/>
            <a:ext cx="6327775" cy="28352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Session 1A &amp; 1B - </a:t>
            </a:r>
            <a:r>
              <a:rPr lang="en-US" i="1" dirty="0">
                <a:solidFill>
                  <a:prstClr val="white"/>
                </a:solidFill>
                <a:latin typeface="Calibri"/>
              </a:rPr>
              <a:t>Mandatory Attendance </a:t>
            </a:r>
            <a:r>
              <a:rPr lang="en-US" dirty="0">
                <a:solidFill>
                  <a:prstClr val="white"/>
                </a:solidFill>
                <a:latin typeface="Wingdings" charset="2"/>
                <a:cs typeface="Wingdings" charset="2"/>
              </a:rPr>
              <a:t>J</a:t>
            </a:r>
            <a:r>
              <a:rPr lang="en-US" i="1" dirty="0">
                <a:solidFill>
                  <a:prstClr val="white"/>
                </a:solidFill>
                <a:latin typeface="Calibri"/>
              </a:rPr>
              <a:t> </a:t>
            </a:r>
            <a:endParaRPr lang="en-US" sz="1800" i="1" dirty="0">
              <a:solidFill>
                <a:prstClr val="white"/>
              </a:solidFill>
              <a:latin typeface="Calibri"/>
            </a:endParaRP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 the Learning Resources Center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how to search the Cochrane EBM Databases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PowerPoint lecture and hands-on follow along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formulate your PICO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search for article(s) that answer your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one-on-one searching guidance with assigned librarian</a:t>
            </a:r>
          </a:p>
          <a:p>
            <a:pPr defTabSz="457200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76656" y="1234440"/>
            <a:ext cx="7882128" cy="5242560"/>
            <a:chOff x="676656" y="1234440"/>
            <a:chExt cx="7882128" cy="5242560"/>
          </a:xfrm>
        </p:grpSpPr>
        <p:pic>
          <p:nvPicPr>
            <p:cNvPr id="3" name="Picture 2" descr="Screen Shot 2013-08-04 at 11.40.39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" r="1146"/>
            <a:stretch/>
          </p:blipFill>
          <p:spPr>
            <a:xfrm>
              <a:off x="676656" y="1234440"/>
              <a:ext cx="7882128" cy="524256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>
              <a:off x="1828800" y="4495800"/>
              <a:ext cx="152400" cy="3048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 flipH="1">
              <a:off x="1828800" y="4953000"/>
              <a:ext cx="152400" cy="152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5800" y="609600"/>
            <a:ext cx="7848600" cy="1676400"/>
            <a:chOff x="457200" y="1066800"/>
            <a:chExt cx="7924800" cy="1676400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57200" y="1066800"/>
              <a:ext cx="79248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Select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Cochrane Central Register of Controlled Trials</a:t>
              </a: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09600" y="1226457"/>
              <a:ext cx="7619999" cy="1357085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00200" y="4419600"/>
            <a:ext cx="3962400" cy="304800"/>
            <a:chOff x="1600200" y="4419600"/>
            <a:chExt cx="3962400" cy="304800"/>
          </a:xfrm>
        </p:grpSpPr>
        <p:sp>
          <p:nvSpPr>
            <p:cNvPr id="24" name="Rectangle 23"/>
            <p:cNvSpPr/>
            <p:nvPr/>
          </p:nvSpPr>
          <p:spPr>
            <a:xfrm>
              <a:off x="1600200" y="4419600"/>
              <a:ext cx="304800" cy="304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200" dirty="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81200" y="4495800"/>
              <a:ext cx="3581400" cy="228600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30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30936" y="1219200"/>
            <a:ext cx="7882128" cy="5242560"/>
            <a:chOff x="630936" y="1219200"/>
            <a:chExt cx="7882128" cy="5242560"/>
          </a:xfrm>
        </p:grpSpPr>
        <p:pic>
          <p:nvPicPr>
            <p:cNvPr id="3" name="Picture 2" descr="Screen Shot 2013-08-04 at 11.40.39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" r="1145"/>
            <a:stretch/>
          </p:blipFill>
          <p:spPr>
            <a:xfrm>
              <a:off x="630936" y="1219200"/>
              <a:ext cx="7882128" cy="52425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676400" y="44958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676400" y="4953000"/>
              <a:ext cx="228600" cy="1524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17663" y="4572000"/>
            <a:ext cx="3944937" cy="310832"/>
            <a:chOff x="1617663" y="4572000"/>
            <a:chExt cx="3944937" cy="310832"/>
          </a:xfrm>
        </p:grpSpPr>
        <p:sp>
          <p:nvSpPr>
            <p:cNvPr id="11" name="Rectangle 10"/>
            <p:cNvSpPr/>
            <p:nvPr/>
          </p:nvSpPr>
          <p:spPr>
            <a:xfrm>
              <a:off x="1981200" y="4572000"/>
              <a:ext cx="3581400" cy="304800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17663" y="4617720"/>
              <a:ext cx="287337" cy="2651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" y="685800"/>
            <a:ext cx="7924800" cy="1524000"/>
            <a:chOff x="609600" y="3200400"/>
            <a:chExt cx="7924800" cy="1524000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609600" y="3200400"/>
              <a:ext cx="7924800" cy="1524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Select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Cochrane Database of Systematic Reviews</a:t>
              </a: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762000" y="3345543"/>
              <a:ext cx="7619999" cy="1233714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396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30936" y="1295400"/>
            <a:ext cx="7882128" cy="5242560"/>
            <a:chOff x="630936" y="1295400"/>
            <a:chExt cx="7882128" cy="5242560"/>
          </a:xfrm>
        </p:grpSpPr>
        <p:pic>
          <p:nvPicPr>
            <p:cNvPr id="3" name="Picture 2" descr="Screen Shot 2013-08-04 at 11.40.39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" r="1146"/>
            <a:stretch/>
          </p:blipFill>
          <p:spPr>
            <a:xfrm>
              <a:off x="630936" y="1295400"/>
              <a:ext cx="7882128" cy="52425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1783080" y="4556760"/>
              <a:ext cx="152400" cy="3048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17663" y="4953000"/>
            <a:ext cx="4021137" cy="265112"/>
            <a:chOff x="1617663" y="4953000"/>
            <a:chExt cx="4021137" cy="265112"/>
          </a:xfrm>
        </p:grpSpPr>
        <p:sp>
          <p:nvSpPr>
            <p:cNvPr id="8" name="Rectangle 7"/>
            <p:cNvSpPr/>
            <p:nvPr/>
          </p:nvSpPr>
          <p:spPr>
            <a:xfrm>
              <a:off x="1617663" y="4953000"/>
              <a:ext cx="287337" cy="2651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81200" y="4953000"/>
              <a:ext cx="3657600" cy="228600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41603" y="304800"/>
            <a:ext cx="7860794" cy="1600200"/>
          </a:xfrm>
          <a:prstGeom prst="rect">
            <a:avLst/>
          </a:prstGeom>
          <a:solidFill>
            <a:schemeClr val="bg1"/>
          </a:solidFill>
          <a:ln w="76200">
            <a:solidFill>
              <a:srgbClr val="3B9D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Select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DARE: Database of Reviews of Effects</a:t>
            </a:r>
            <a:endParaRPr lang="en-US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820614" y="457200"/>
            <a:ext cx="7485185" cy="1295399"/>
          </a:xfrm>
          <a:prstGeom prst="rect">
            <a:avLst/>
          </a:prstGeom>
          <a:noFill/>
          <a:ln w="38100">
            <a:solidFill>
              <a:srgbClr val="AAD28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6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07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03" y="526542"/>
            <a:ext cx="8410194" cy="5804916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05000" y="4648200"/>
            <a:ext cx="6629400" cy="1955800"/>
          </a:xfrm>
          <a:prstGeom prst="rect">
            <a:avLst/>
          </a:prstGeom>
          <a:solidFill>
            <a:schemeClr val="bg1"/>
          </a:solidFill>
          <a:ln w="76200">
            <a:solidFill>
              <a:srgbClr val="2E78C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0000"/>
              </a:lnSpc>
            </a:pPr>
            <a:r>
              <a:rPr lang="en-US" sz="3200">
                <a:solidFill>
                  <a:schemeClr val="bg1"/>
                </a:solidFill>
                <a:latin typeface="Verdana" charset="0"/>
              </a:rPr>
              <a:t>	   </a:t>
            </a:r>
            <a:r>
              <a:rPr lang="en-US" sz="3000">
                <a:solidFill>
                  <a:srgbClr val="000000"/>
                </a:solidFill>
                <a:latin typeface="Verdana" charset="0"/>
              </a:rPr>
              <a:t>Enter</a:t>
            </a:r>
            <a:endParaRPr lang="en-US" sz="3200">
              <a:solidFill>
                <a:srgbClr val="000000"/>
              </a:solidFill>
              <a:latin typeface="Verdana" charset="0"/>
            </a:endParaRPr>
          </a:p>
          <a:p>
            <a:pPr>
              <a:lnSpc>
                <a:spcPct val="140000"/>
              </a:lnSpc>
            </a:pPr>
            <a:r>
              <a:rPr lang="en-US" sz="3200">
                <a:solidFill>
                  <a:srgbClr val="004080"/>
                </a:solidFill>
                <a:latin typeface="Verdana" charset="0"/>
              </a:rPr>
              <a:t>    </a:t>
            </a:r>
            <a:r>
              <a:rPr lang="en-US" sz="3000">
                <a:solidFill>
                  <a:srgbClr val="000000"/>
                </a:solidFill>
                <a:latin typeface="Verdana" charset="0"/>
              </a:rPr>
              <a:t>as the first keyword search.</a:t>
            </a:r>
            <a:endParaRPr lang="en-US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4648200" y="5156200"/>
            <a:ext cx="28194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8FAFC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Verdana" charset="0"/>
              </a:rPr>
              <a:t>“hernia repair”</a:t>
            </a:r>
            <a:endParaRPr lang="en-US" sz="3200" dirty="0">
              <a:latin typeface="Verdana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057400" y="4775200"/>
            <a:ext cx="6324600" cy="1676400"/>
          </a:xfrm>
          <a:prstGeom prst="rect">
            <a:avLst/>
          </a:prstGeom>
          <a:noFill/>
          <a:ln w="38100">
            <a:solidFill>
              <a:srgbClr val="BBE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257800" y="685800"/>
            <a:ext cx="3429000" cy="1295400"/>
            <a:chOff x="5105400" y="685800"/>
            <a:chExt cx="3429000" cy="1295400"/>
          </a:xfrm>
        </p:grpSpPr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5105400" y="685800"/>
              <a:ext cx="3429000" cy="1295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5257800" y="838200"/>
              <a:ext cx="3124200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5537200" y="1044982"/>
              <a:ext cx="2616200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Search</a:t>
              </a:r>
            </a:p>
          </p:txBody>
        </p:sp>
      </p:grpSp>
      <p:sp>
        <p:nvSpPr>
          <p:cNvPr id="11" name="AutoShape 16"/>
          <p:cNvSpPr>
            <a:spLocks noChangeArrowheads="1"/>
          </p:cNvSpPr>
          <p:nvPr/>
        </p:nvSpPr>
        <p:spPr bwMode="auto">
          <a:xfrm rot="1374204">
            <a:off x="2807265" y="4491072"/>
            <a:ext cx="1936512" cy="405903"/>
          </a:xfrm>
          <a:prstGeom prst="leftArrow">
            <a:avLst>
              <a:gd name="adj1" fmla="val 58019"/>
              <a:gd name="adj2" fmla="val 84553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 rot="16796280">
            <a:off x="5118282" y="2758545"/>
            <a:ext cx="2517307" cy="381000"/>
          </a:xfrm>
          <a:prstGeom prst="leftArrow">
            <a:avLst>
              <a:gd name="adj1" fmla="val 58019"/>
              <a:gd name="adj2" fmla="val 76222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8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07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" y="432435"/>
            <a:ext cx="8400288" cy="5993130"/>
          </a:xfrm>
          <a:prstGeom prst="rect">
            <a:avLst/>
          </a:prstGeom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04800" y="4876800"/>
            <a:ext cx="4572000" cy="1752600"/>
            <a:chOff x="304800" y="4876800"/>
            <a:chExt cx="4572000" cy="1752600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04800" y="4876800"/>
              <a:ext cx="4572000" cy="1752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Results in the 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first search set.</a:t>
              </a: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57200" y="5029200"/>
              <a:ext cx="4267200" cy="1463675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Rounded Rectangle 6"/>
          <p:cNvSpPr>
            <a:spLocks noChangeArrowheads="1"/>
          </p:cNvSpPr>
          <p:nvPr/>
        </p:nvSpPr>
        <p:spPr bwMode="auto">
          <a:xfrm>
            <a:off x="5486400" y="2133600"/>
            <a:ext cx="838200" cy="381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5CB4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 rot="6975823">
            <a:off x="3407430" y="3656967"/>
            <a:ext cx="3149164" cy="420688"/>
          </a:xfrm>
          <a:prstGeom prst="leftArrow">
            <a:avLst>
              <a:gd name="adj1" fmla="val 58019"/>
              <a:gd name="adj2" fmla="val 111440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1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1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509270"/>
            <a:ext cx="8445500" cy="5839460"/>
          </a:xfrm>
          <a:prstGeom prst="rect">
            <a:avLst/>
          </a:prstGeom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733800" y="4773676"/>
            <a:ext cx="5105400" cy="1828800"/>
            <a:chOff x="3276600" y="4800600"/>
            <a:chExt cx="5105400" cy="1828800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276600" y="4800600"/>
              <a:ext cx="5105400" cy="1828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40000"/>
                </a:lnSpc>
              </a:pPr>
              <a:r>
                <a:rPr lang="en-US" sz="3200">
                  <a:solidFill>
                    <a:schemeClr val="bg1"/>
                  </a:solidFill>
                  <a:latin typeface="Verdana" charset="0"/>
                </a:rPr>
                <a:t>    </a:t>
              </a:r>
              <a:r>
                <a:rPr lang="en-US">
                  <a:solidFill>
                    <a:srgbClr val="000000"/>
                  </a:solidFill>
                  <a:latin typeface="Verdana" charset="0"/>
                </a:rPr>
                <a:t>Enter</a:t>
              </a:r>
              <a:r>
                <a:rPr lang="en-US" sz="2800">
                  <a:solidFill>
                    <a:srgbClr val="000000"/>
                  </a:solidFill>
                  <a:latin typeface="Verdana" charset="0"/>
                </a:rPr>
                <a:t>               </a:t>
              </a:r>
              <a:r>
                <a:rPr lang="en-US">
                  <a:solidFill>
                    <a:srgbClr val="000000"/>
                  </a:solidFill>
                  <a:latin typeface="Verdana" charset="0"/>
                </a:rPr>
                <a:t>as the</a:t>
              </a:r>
              <a:endParaRPr lang="en-US" sz="2800">
                <a:solidFill>
                  <a:srgbClr val="000000"/>
                </a:solidFill>
                <a:latin typeface="Verdana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sz="2800">
                  <a:solidFill>
                    <a:srgbClr val="000000"/>
                  </a:solidFill>
                  <a:latin typeface="Verdana" charset="0"/>
                </a:rPr>
                <a:t>	</a:t>
              </a:r>
              <a:r>
                <a:rPr lang="en-US">
                  <a:solidFill>
                    <a:srgbClr val="000000"/>
                  </a:solidFill>
                  <a:latin typeface="Verdana" charset="0"/>
                </a:rPr>
                <a:t>second keyword search.</a:t>
              </a: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429000" y="4953000"/>
              <a:ext cx="4800600" cy="1539875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5410200" y="5230876"/>
            <a:ext cx="1524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200" dirty="0" smtClean="0">
                <a:latin typeface="Verdana" charset="0"/>
              </a:rPr>
              <a:t>mesh</a:t>
            </a:r>
            <a:endParaRPr lang="en-US" sz="3200" dirty="0">
              <a:latin typeface="Verdana" charset="0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257800" y="914400"/>
            <a:ext cx="3657600" cy="1371600"/>
            <a:chOff x="5181600" y="914400"/>
            <a:chExt cx="3657600" cy="1371600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5181600" y="914400"/>
              <a:ext cx="3657600" cy="1371600"/>
              <a:chOff x="5181600" y="914400"/>
              <a:chExt cx="3581400" cy="1371600"/>
            </a:xfrm>
          </p:grpSpPr>
          <p:sp>
            <p:nvSpPr>
              <p:cNvPr id="11" name="AutoShape 11"/>
              <p:cNvSpPr>
                <a:spLocks noChangeArrowheads="1"/>
              </p:cNvSpPr>
              <p:nvPr/>
            </p:nvSpPr>
            <p:spPr bwMode="auto">
              <a:xfrm>
                <a:off x="5181600" y="914400"/>
                <a:ext cx="3581400" cy="13716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utoShape 12"/>
              <p:cNvSpPr>
                <a:spLocks noChangeArrowheads="1"/>
              </p:cNvSpPr>
              <p:nvPr/>
            </p:nvSpPr>
            <p:spPr bwMode="auto">
              <a:xfrm>
                <a:off x="5334000" y="1066800"/>
                <a:ext cx="3276600" cy="106680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5715000" y="1312985"/>
              <a:ext cx="2616200" cy="54707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>
                  <a:ln w="12700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Search</a:t>
              </a:r>
            </a:p>
          </p:txBody>
        </p:sp>
      </p:grpSp>
      <p:sp>
        <p:nvSpPr>
          <p:cNvPr id="13" name="AutoShape 16"/>
          <p:cNvSpPr>
            <a:spLocks noChangeArrowheads="1"/>
          </p:cNvSpPr>
          <p:nvPr/>
        </p:nvSpPr>
        <p:spPr bwMode="auto">
          <a:xfrm rot="891048">
            <a:off x="2401877" y="4682210"/>
            <a:ext cx="2964408" cy="259134"/>
          </a:xfrm>
          <a:prstGeom prst="leftArrow">
            <a:avLst>
              <a:gd name="adj1" fmla="val 58019"/>
              <a:gd name="adj2" fmla="val 127803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 rot="17019166">
            <a:off x="5308120" y="2969517"/>
            <a:ext cx="2310812" cy="351961"/>
          </a:xfrm>
          <a:prstGeom prst="leftArrow">
            <a:avLst>
              <a:gd name="adj1" fmla="val 58019"/>
              <a:gd name="adj2" fmla="val 90702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2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14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4500"/>
            <a:ext cx="8025892" cy="6108700"/>
          </a:xfrm>
          <a:prstGeom prst="rect">
            <a:avLst/>
          </a:prstGeom>
        </p:spPr>
      </p:pic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62000" y="2438400"/>
            <a:ext cx="457200" cy="457200"/>
            <a:chOff x="457200" y="2133600"/>
            <a:chExt cx="457200" cy="457200"/>
          </a:xfrm>
        </p:grpSpPr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533400" y="22098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457200" y="21336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762000" y="1905000"/>
            <a:ext cx="457200" cy="457200"/>
            <a:chOff x="457200" y="1600200"/>
            <a:chExt cx="457200" cy="457200"/>
          </a:xfrm>
        </p:grpSpPr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457200" y="16002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533400" y="16764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6200" y="457200"/>
            <a:ext cx="4953000" cy="2667000"/>
            <a:chOff x="3657600" y="609600"/>
            <a:chExt cx="4953000" cy="2667000"/>
          </a:xfrm>
        </p:grpSpPr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657600" y="2971800"/>
              <a:ext cx="609600" cy="3048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tima" charset="0"/>
                </a:rPr>
                <a:t>AND</a:t>
              </a:r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035631" y="609600"/>
              <a:ext cx="4574969" cy="1818149"/>
              <a:chOff x="4035631" y="609600"/>
              <a:chExt cx="4574969" cy="1818149"/>
            </a:xfrm>
          </p:grpSpPr>
          <p:grpSp>
            <p:nvGrpSpPr>
              <p:cNvPr id="13" name="Group 25"/>
              <p:cNvGrpSpPr>
                <a:grpSpLocks/>
              </p:cNvGrpSpPr>
              <p:nvPr/>
            </p:nvGrpSpPr>
            <p:grpSpPr bwMode="auto">
              <a:xfrm>
                <a:off x="5181600" y="609600"/>
                <a:ext cx="3429000" cy="1295400"/>
                <a:chOff x="5257800" y="457200"/>
                <a:chExt cx="3429000" cy="1295400"/>
              </a:xfrm>
            </p:grpSpPr>
            <p:sp>
              <p:nvSpPr>
                <p:cNvPr id="15" name="AutoShape 23"/>
                <p:cNvSpPr>
                  <a:spLocks noChangeArrowheads="1"/>
                </p:cNvSpPr>
                <p:nvPr/>
              </p:nvSpPr>
              <p:spPr bwMode="auto">
                <a:xfrm>
                  <a:off x="5257800" y="457200"/>
                  <a:ext cx="3429000" cy="1295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2E78C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AutoShape 24"/>
                <p:cNvSpPr>
                  <a:spLocks noChangeArrowheads="1"/>
                </p:cNvSpPr>
                <p:nvPr/>
              </p:nvSpPr>
              <p:spPr bwMode="auto">
                <a:xfrm>
                  <a:off x="5410200" y="609600"/>
                  <a:ext cx="3124200" cy="990600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BBE69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WordArt 2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15000" y="838200"/>
                  <a:ext cx="2514601" cy="53340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200" b="1" kern="10">
                      <a:ln w="12700">
                        <a:solidFill>
                          <a:srgbClr val="00557F"/>
                        </a:solidFill>
                        <a:round/>
                        <a:headEnd/>
                        <a:tailEnd/>
                      </a:ln>
                      <a:gradFill rotWithShape="1">
                        <a:gsLst>
                          <a:gs pos="0">
                            <a:srgbClr val="DCEEC9"/>
                          </a:gs>
                          <a:gs pos="100000">
                            <a:srgbClr val="63C8FB"/>
                          </a:gs>
                        </a:gsLst>
                        <a:lin ang="5400000" scaled="1"/>
                      </a:gradFill>
                      <a:effectLst>
                        <a:outerShdw blurRad="63500" dist="38099" dir="2700000" algn="ctr" rotWithShape="0">
                          <a:srgbClr val="C0C0C0">
                            <a:alpha val="74997"/>
                          </a:srgbClr>
                        </a:outerShdw>
                      </a:effectLst>
                      <a:latin typeface="Times"/>
                      <a:ea typeface="Times"/>
                      <a:cs typeface="Times"/>
                    </a:rPr>
                    <a:t>Click And</a:t>
                  </a:r>
                </a:p>
              </p:txBody>
            </p:sp>
          </p:grpSp>
          <p:sp>
            <p:nvSpPr>
              <p:cNvPr id="14" name="AutoShape 16"/>
              <p:cNvSpPr>
                <a:spLocks noChangeArrowheads="1"/>
              </p:cNvSpPr>
              <p:nvPr/>
            </p:nvSpPr>
            <p:spPr bwMode="auto">
              <a:xfrm rot="19083850">
                <a:off x="4035631" y="2141999"/>
                <a:ext cx="1958975" cy="285750"/>
              </a:xfrm>
              <a:prstGeom prst="leftArrow">
                <a:avLst>
                  <a:gd name="adj1" fmla="val 58019"/>
                  <a:gd name="adj2" fmla="val 987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33CCFF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1752600" y="2524923"/>
            <a:ext cx="5257800" cy="3571077"/>
            <a:chOff x="1524000" y="2677323"/>
            <a:chExt cx="5257800" cy="3571077"/>
          </a:xfrm>
        </p:grpSpPr>
        <p:grpSp>
          <p:nvGrpSpPr>
            <p:cNvPr id="19" name="Group 24"/>
            <p:cNvGrpSpPr>
              <a:grpSpLocks/>
            </p:cNvGrpSpPr>
            <p:nvPr/>
          </p:nvGrpSpPr>
          <p:grpSpPr bwMode="auto">
            <a:xfrm>
              <a:off x="1524000" y="4724400"/>
              <a:ext cx="5257800" cy="1524000"/>
              <a:chOff x="1828800" y="5029200"/>
              <a:chExt cx="5257800" cy="1600200"/>
            </a:xfrm>
          </p:grpSpPr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828800" y="5029200"/>
                <a:ext cx="5257800" cy="1600200"/>
              </a:xfrm>
              <a:prstGeom prst="rect">
                <a:avLst/>
              </a:prstGeom>
              <a:solidFill>
                <a:schemeClr val="bg1"/>
              </a:solidFill>
              <a:ln w="69850">
                <a:solidFill>
                  <a:srgbClr val="2E78C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</a:rPr>
                  <a:t>Click on the boxes</a:t>
                </a:r>
              </a:p>
              <a:p>
                <a:pPr algn="ctr">
                  <a:lnSpc>
                    <a:spcPct val="110000"/>
                  </a:lnSpc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</a:rPr>
                  <a:t>next to set 1 and set 2.</a:t>
                </a:r>
                <a:endParaRPr lang="en-US" sz="37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</a:endParaRPr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976907" y="5168348"/>
                <a:ext cx="4961586" cy="1321904"/>
              </a:xfrm>
              <a:prstGeom prst="rect">
                <a:avLst/>
              </a:prstGeom>
              <a:noFill/>
              <a:ln w="38100">
                <a:solidFill>
                  <a:srgbClr val="BBE69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 rot="3001607">
              <a:off x="666929" y="3804346"/>
              <a:ext cx="2606007" cy="351961"/>
            </a:xfrm>
            <a:prstGeom prst="leftArrow">
              <a:avLst>
                <a:gd name="adj1" fmla="val 58019"/>
                <a:gd name="adj2" fmla="val 124714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590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5578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381000" y="381000"/>
            <a:ext cx="5181600" cy="708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u="sng">
                <a:solidFill>
                  <a:srgbClr val="000000"/>
                </a:solidFill>
                <a:latin typeface="Helvetica Neue" charset="0"/>
                <a:cs typeface="Helvetica Neue" charset="0"/>
              </a:rPr>
              <a:t>Boolean Logic - AND</a:t>
            </a:r>
            <a:endParaRPr lang="en-US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 Neue" charset="0"/>
              <a:cs typeface="Helvetica Neue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7800" y="1790700"/>
            <a:ext cx="3886200" cy="3771900"/>
            <a:chOff x="1447800" y="1790700"/>
            <a:chExt cx="3886200" cy="3771900"/>
          </a:xfrm>
        </p:grpSpPr>
        <p:sp>
          <p:nvSpPr>
            <p:cNvPr id="118792" name="Oval 5"/>
            <p:cNvSpPr>
              <a:spLocks noChangeArrowheads="1"/>
            </p:cNvSpPr>
            <p:nvPr/>
          </p:nvSpPr>
          <p:spPr bwMode="auto">
            <a:xfrm>
              <a:off x="1447800" y="1790700"/>
              <a:ext cx="3886200" cy="37719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800" i="1">
                <a:latin typeface="Palatino" charset="0"/>
              </a:endParaRPr>
            </a:p>
          </p:txBody>
        </p:sp>
        <p:sp>
          <p:nvSpPr>
            <p:cNvPr id="118793" name="Rectangle 6"/>
            <p:cNvSpPr>
              <a:spLocks noChangeArrowheads="1"/>
            </p:cNvSpPr>
            <p:nvPr/>
          </p:nvSpPr>
          <p:spPr bwMode="auto">
            <a:xfrm>
              <a:off x="2057400" y="3124200"/>
              <a:ext cx="17272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800" i="1" dirty="0" smtClean="0">
                  <a:latin typeface="Verdana" charset="0"/>
                </a:rPr>
                <a:t>hernia</a:t>
              </a:r>
            </a:p>
            <a:p>
              <a:pPr algn="ctr">
                <a:lnSpc>
                  <a:spcPct val="120000"/>
                </a:lnSpc>
              </a:pPr>
              <a:r>
                <a:rPr lang="en-US" sz="2800" i="1" dirty="0" smtClean="0">
                  <a:latin typeface="Verdana" charset="0"/>
                </a:rPr>
                <a:t>repair</a:t>
              </a:r>
              <a:endParaRPr lang="en-US" sz="2800" i="1" dirty="0">
                <a:latin typeface="Verdana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43400" y="1790700"/>
            <a:ext cx="3810000" cy="3771900"/>
            <a:chOff x="4343400" y="1790700"/>
            <a:chExt cx="3810000" cy="3771900"/>
          </a:xfrm>
        </p:grpSpPr>
        <p:sp>
          <p:nvSpPr>
            <p:cNvPr id="118790" name="Oval 8"/>
            <p:cNvSpPr>
              <a:spLocks noChangeArrowheads="1"/>
            </p:cNvSpPr>
            <p:nvPr/>
          </p:nvSpPr>
          <p:spPr bwMode="auto">
            <a:xfrm>
              <a:off x="4343400" y="1790700"/>
              <a:ext cx="3810000" cy="37719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791" name="Rectangle 9"/>
            <p:cNvSpPr>
              <a:spLocks noChangeArrowheads="1"/>
            </p:cNvSpPr>
            <p:nvPr/>
          </p:nvSpPr>
          <p:spPr bwMode="auto">
            <a:xfrm>
              <a:off x="5867400" y="3168863"/>
              <a:ext cx="1644443" cy="977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i="1" dirty="0" smtClean="0">
                  <a:latin typeface="Verdana" charset="0"/>
                </a:rPr>
                <a:t>mesh</a:t>
              </a:r>
              <a:endParaRPr lang="en-US" sz="2600" i="1" dirty="0">
                <a:latin typeface="Verdana" charset="0"/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19600" y="3429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2-17 at 8.19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9730"/>
            <a:ext cx="7467600" cy="6098540"/>
          </a:xfrm>
          <a:prstGeom prst="rect">
            <a:avLst/>
          </a:prstGeom>
        </p:spPr>
      </p:pic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5410200" y="2514600"/>
            <a:ext cx="762000" cy="457200"/>
          </a:xfrm>
          <a:prstGeom prst="ellipse">
            <a:avLst/>
          </a:prstGeom>
          <a:noFill/>
          <a:ln w="95250">
            <a:solidFill>
              <a:srgbClr val="78C1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2"/>
          <p:cNvGrpSpPr>
            <a:grpSpLocks noChangeAspect="1"/>
          </p:cNvGrpSpPr>
          <p:nvPr/>
        </p:nvGrpSpPr>
        <p:grpSpPr bwMode="auto">
          <a:xfrm>
            <a:off x="1577181" y="4114800"/>
            <a:ext cx="5989638" cy="1905000"/>
            <a:chOff x="1676400" y="1972286"/>
            <a:chExt cx="6096000" cy="1676400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676400" y="1972286"/>
              <a:ext cx="6096000" cy="16764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78C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500">
                <a:solidFill>
                  <a:schemeClr val="bg1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500">
                  <a:solidFill>
                    <a:schemeClr val="bg1"/>
                  </a:solidFill>
                  <a:latin typeface="Verdana" charset="0"/>
                </a:rPr>
                <a:t>     </a:t>
              </a:r>
              <a:r>
                <a:rPr lang="en-US" sz="2800">
                  <a:solidFill>
                    <a:srgbClr val="000000"/>
                  </a:solidFill>
                  <a:latin typeface="Verdana" charset="0"/>
                </a:rPr>
                <a:t>Results of AND combination.</a:t>
              </a:r>
              <a:endParaRPr lang="en-US" sz="4000">
                <a:solidFill>
                  <a:srgbClr val="000000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3300">
                  <a:solidFill>
                    <a:srgbClr val="000000"/>
                  </a:solidFill>
                  <a:latin typeface="Verdana" charset="0"/>
                </a:rPr>
                <a:t>   </a:t>
              </a: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(Note that AND narrows results.)</a:t>
              </a:r>
              <a:r>
                <a:rPr lang="en-US" sz="4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  </a:t>
              </a:r>
              <a:endParaRPr lang="en-US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869744" y="2147404"/>
              <a:ext cx="5750256" cy="1348882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360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21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8196"/>
            <a:ext cx="7271512" cy="5950204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876800" y="1219200"/>
            <a:ext cx="3657600" cy="1304925"/>
            <a:chOff x="4953000" y="1219200"/>
            <a:chExt cx="3505200" cy="1304925"/>
          </a:xfrm>
        </p:grpSpPr>
        <p:sp>
          <p:nvSpPr>
            <p:cNvPr id="5" name="AutoShape 18"/>
            <p:cNvSpPr>
              <a:spLocks noChangeArrowheads="1"/>
            </p:cNvSpPr>
            <p:nvPr/>
          </p:nvSpPr>
          <p:spPr bwMode="auto">
            <a:xfrm>
              <a:off x="4953000" y="1219200"/>
              <a:ext cx="3505200" cy="13049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5105400" y="1371600"/>
              <a:ext cx="3200400" cy="1025235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5410200" y="1600200"/>
              <a:ext cx="2616200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>
                  <a:ln w="12700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Search</a:t>
              </a:r>
            </a:p>
          </p:txBody>
        </p:sp>
      </p:grpSp>
      <p:sp>
        <p:nvSpPr>
          <p:cNvPr id="8" name="AutoShape 16"/>
          <p:cNvSpPr>
            <a:spLocks noChangeArrowheads="1"/>
          </p:cNvSpPr>
          <p:nvPr/>
        </p:nvSpPr>
        <p:spPr bwMode="auto">
          <a:xfrm rot="17064307">
            <a:off x="4686791" y="3168954"/>
            <a:ext cx="2120414" cy="333375"/>
          </a:xfrm>
          <a:prstGeom prst="leftArrow">
            <a:avLst>
              <a:gd name="adj1" fmla="val 58019"/>
              <a:gd name="adj2" fmla="val 98304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371600" y="4724400"/>
            <a:ext cx="7467600" cy="1828800"/>
            <a:chOff x="685800" y="4648200"/>
            <a:chExt cx="7772400" cy="2057400"/>
          </a:xfrm>
        </p:grpSpPr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685800" y="4648200"/>
              <a:ext cx="7772400" cy="2057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40000"/>
                </a:lnSpc>
              </a:pPr>
              <a:r>
                <a:rPr lang="en-US" sz="3200">
                  <a:solidFill>
                    <a:schemeClr val="bg1"/>
                  </a:solidFill>
                  <a:latin typeface="Verdana" charset="0"/>
                </a:rPr>
                <a:t>           </a:t>
              </a:r>
              <a:endParaRPr lang="en-US" sz="2800">
                <a:solidFill>
                  <a:srgbClr val="004080"/>
                </a:solidFill>
                <a:latin typeface="Verdana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sz="3200">
                  <a:solidFill>
                    <a:srgbClr val="004080"/>
                  </a:solidFill>
                  <a:latin typeface="Verdana" charset="0"/>
                </a:rPr>
                <a:t>	</a:t>
              </a:r>
              <a:endParaRPr lang="en-US" sz="280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2819400" y="5105400"/>
              <a:ext cx="2819400" cy="533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latin typeface="Verdana" charset="0"/>
                </a:rPr>
                <a:t>3 AND </a:t>
              </a:r>
              <a:r>
                <a:rPr lang="en-US" dirty="0" err="1" smtClean="0">
                  <a:latin typeface="Verdana" charset="0"/>
                </a:rPr>
                <a:t>mes</a:t>
              </a:r>
              <a:r>
                <a:rPr lang="en-US" dirty="0" err="1">
                  <a:latin typeface="Verdana" charset="0"/>
                </a:rPr>
                <a:t>h</a:t>
              </a:r>
              <a:r>
                <a:rPr lang="en-US" dirty="0" err="1" smtClean="0">
                  <a:latin typeface="Verdana" charset="0"/>
                </a:rPr>
                <a:t>.ti</a:t>
              </a:r>
              <a:r>
                <a:rPr lang="en-US" dirty="0">
                  <a:latin typeface="Verdana" charset="0"/>
                </a:rPr>
                <a:t>.</a:t>
              </a:r>
              <a:endParaRPr lang="en-US" sz="3200" dirty="0">
                <a:latin typeface="Verdana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838200" y="4800600"/>
              <a:ext cx="7467600" cy="1752600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7800" y="5105400"/>
              <a:ext cx="12192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800">
                  <a:solidFill>
                    <a:srgbClr val="000000"/>
                  </a:solidFill>
                  <a:latin typeface="Verdana" charset="0"/>
                </a:rPr>
                <a:t>Enter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5638800" y="5181600"/>
              <a:ext cx="2286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Verdana" charset="0"/>
                </a:rPr>
                <a:t>to narrow to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990600" y="5867400"/>
              <a:ext cx="7162800" cy="4572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articles with </a:t>
              </a: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mesh as a word in 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the title.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16" name="AutoShape 16"/>
          <p:cNvSpPr>
            <a:spLocks noChangeArrowheads="1"/>
          </p:cNvSpPr>
          <p:nvPr/>
        </p:nvSpPr>
        <p:spPr bwMode="auto">
          <a:xfrm rot="1395218">
            <a:off x="2453157" y="4644609"/>
            <a:ext cx="1609387" cy="405903"/>
          </a:xfrm>
          <a:prstGeom prst="leftArrow">
            <a:avLst>
              <a:gd name="adj1" fmla="val 58019"/>
              <a:gd name="adj2" fmla="val 84553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4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021138"/>
            <a:ext cx="60102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775" y="233363"/>
            <a:ext cx="7493000" cy="3787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Group Discussion “EBM Journal Club” with Dr. Griswold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 the Library’s Rare Books Conference Room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your focused, well-articulated PICO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describe databases searched and search strategy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author, article title, journal, and date published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discuss study design, validity and reliability, research findings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commentary and q &amp; a from Dr. Griswold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turn in  your EBM report including PICO question worksheet, critical appraisal worksheet, copy of the article, and cover sheet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casual atmosphere and lunch courtesy of Dr. Griswold!</a:t>
            </a:r>
          </a:p>
          <a:p>
            <a:pPr defTabSz="457200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22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" y="403098"/>
            <a:ext cx="7074408" cy="6051804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67200" y="3657600"/>
            <a:ext cx="4313237" cy="1600200"/>
            <a:chOff x="4144963" y="3810000"/>
            <a:chExt cx="4313237" cy="1600200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4144963" y="3810000"/>
              <a:ext cx="4313237" cy="1600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5E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Results are narrowed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t</a:t>
              </a: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189 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articles.</a:t>
              </a:r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4258544" y="3914577"/>
              <a:ext cx="4083198" cy="1343223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Rounded Rectangle 2"/>
          <p:cNvSpPr>
            <a:spLocks noChangeArrowheads="1"/>
          </p:cNvSpPr>
          <p:nvPr/>
        </p:nvSpPr>
        <p:spPr bwMode="auto">
          <a:xfrm>
            <a:off x="5334000" y="2819400"/>
            <a:ext cx="685800" cy="381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66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4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5578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643" name="Rectangle 3"/>
          <p:cNvSpPr>
            <a:spLocks noChangeArrowheads="1"/>
          </p:cNvSpPr>
          <p:nvPr/>
        </p:nvSpPr>
        <p:spPr bwMode="auto">
          <a:xfrm>
            <a:off x="228600" y="381000"/>
            <a:ext cx="5943600" cy="214828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u="sng" dirty="0">
                <a:solidFill>
                  <a:srgbClr val="000000"/>
                </a:solidFill>
                <a:latin typeface="Tahoma" charset="0"/>
              </a:rPr>
              <a:t>Other search techniques:</a:t>
            </a:r>
          </a:p>
          <a:p>
            <a:pPr>
              <a:defRPr/>
            </a:pPr>
            <a:endParaRPr lang="en-US" i="1" u="sng" dirty="0">
              <a:solidFill>
                <a:srgbClr val="000000"/>
              </a:solidFill>
              <a:latin typeface="Tahoma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i="1" dirty="0">
                <a:solidFill>
                  <a:srgbClr val="000000"/>
                </a:solidFill>
                <a:latin typeface="Tahoma" charset="0"/>
              </a:rPr>
              <a:t>	</a:t>
            </a:r>
            <a:r>
              <a:rPr lang="en-US" i="1" dirty="0" smtClean="0">
                <a:solidFill>
                  <a:srgbClr val="000000"/>
                </a:solidFill>
                <a:latin typeface="Tahoma" charset="0"/>
              </a:rPr>
              <a:t>lightweight or heavy weight</a:t>
            </a:r>
            <a:endParaRPr lang="en-US" i="1" dirty="0">
              <a:solidFill>
                <a:srgbClr val="000000"/>
              </a:solidFill>
              <a:latin typeface="Tahoma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i="1" dirty="0">
                <a:solidFill>
                  <a:srgbClr val="000000"/>
                </a:solidFill>
                <a:latin typeface="Tahoma" charset="0"/>
              </a:rPr>
              <a:t>	Use Boolean </a:t>
            </a:r>
            <a:r>
              <a:rPr lang="en-US" i="1" dirty="0" smtClean="0">
                <a:solidFill>
                  <a:srgbClr val="000000"/>
                </a:solidFill>
                <a:latin typeface="Tahoma" charset="0"/>
              </a:rPr>
              <a:t>OR</a:t>
            </a:r>
          </a:p>
          <a:p>
            <a:pPr>
              <a:lnSpc>
                <a:spcPct val="120000"/>
              </a:lnSpc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	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Note: “OR” broadens a result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95800" y="2209800"/>
            <a:ext cx="4267200" cy="4191000"/>
            <a:chOff x="4495800" y="2286000"/>
            <a:chExt cx="4267200" cy="4191000"/>
          </a:xfrm>
        </p:grpSpPr>
        <p:sp>
          <p:nvSpPr>
            <p:cNvPr id="131076" name="Oval 5"/>
            <p:cNvSpPr>
              <a:spLocks noChangeArrowheads="1"/>
            </p:cNvSpPr>
            <p:nvPr/>
          </p:nvSpPr>
          <p:spPr bwMode="auto">
            <a:xfrm>
              <a:off x="4495800" y="2286000"/>
              <a:ext cx="4267200" cy="4191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800" i="1">
                <a:latin typeface="Palatino" charset="0"/>
              </a:endParaRPr>
            </a:p>
          </p:txBody>
        </p:sp>
        <p:sp>
          <p:nvSpPr>
            <p:cNvPr id="131077" name="Rectangle 6"/>
            <p:cNvSpPr>
              <a:spLocks noChangeArrowheads="1"/>
            </p:cNvSpPr>
            <p:nvPr/>
          </p:nvSpPr>
          <p:spPr bwMode="auto">
            <a:xfrm>
              <a:off x="5295900" y="4876800"/>
              <a:ext cx="2667000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Verdana" charset="0"/>
                </a:rPr>
                <a:t>heavy weight</a:t>
              </a:r>
              <a:endParaRPr lang="en-US" i="1" dirty="0">
                <a:latin typeface="Verdana" charset="0"/>
              </a:endParaRPr>
            </a:p>
          </p:txBody>
        </p:sp>
        <p:sp>
          <p:nvSpPr>
            <p:cNvPr id="131078" name="Rectangle 7"/>
            <p:cNvSpPr>
              <a:spLocks noChangeArrowheads="1"/>
            </p:cNvSpPr>
            <p:nvPr/>
          </p:nvSpPr>
          <p:spPr bwMode="auto">
            <a:xfrm>
              <a:off x="6358467" y="4191000"/>
              <a:ext cx="5418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3200" i="1" dirty="0">
                  <a:latin typeface="Verdana" charset="0"/>
                </a:rPr>
                <a:t>or</a:t>
              </a:r>
              <a:endParaRPr lang="en-US" sz="3200" dirty="0">
                <a:latin typeface="Verdana" charset="0"/>
              </a:endParaRPr>
            </a:p>
          </p:txBody>
        </p:sp>
        <p:sp>
          <p:nvSpPr>
            <p:cNvPr id="131079" name="Rectangle 8"/>
            <p:cNvSpPr>
              <a:spLocks noChangeArrowheads="1"/>
            </p:cNvSpPr>
            <p:nvPr/>
          </p:nvSpPr>
          <p:spPr bwMode="auto">
            <a:xfrm>
              <a:off x="5181601" y="3276600"/>
              <a:ext cx="2743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Verdana" charset="0"/>
                </a:rPr>
                <a:t>lightweight</a:t>
              </a:r>
              <a:endParaRPr lang="en-US" i="1" dirty="0">
                <a:latin typeface="Verdan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Rectangle 7"/>
          <p:cNvSpPr>
            <a:spLocks noChangeArrowheads="1"/>
          </p:cNvSpPr>
          <p:nvPr/>
        </p:nvSpPr>
        <p:spPr bwMode="auto">
          <a:xfrm>
            <a:off x="685800" y="838200"/>
            <a:ext cx="7772400" cy="5181600"/>
          </a:xfrm>
          <a:prstGeom prst="rect">
            <a:avLst/>
          </a:prstGeom>
          <a:solidFill>
            <a:schemeClr val="bg1"/>
          </a:solidFill>
          <a:ln w="101600">
            <a:solidFill>
              <a:srgbClr val="55789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0000"/>
              </a:lnSpc>
            </a:pPr>
            <a:r>
              <a:rPr lang="en-US" sz="3200">
                <a:solidFill>
                  <a:schemeClr val="bg1"/>
                </a:solidFill>
                <a:latin typeface="Verdana" charset="0"/>
              </a:rPr>
              <a:t>           </a:t>
            </a:r>
            <a:endParaRPr lang="en-US" sz="2800">
              <a:solidFill>
                <a:srgbClr val="004080"/>
              </a:solidFill>
              <a:latin typeface="Verdana" charset="0"/>
            </a:endParaRPr>
          </a:p>
          <a:p>
            <a:pPr>
              <a:lnSpc>
                <a:spcPct val="140000"/>
              </a:lnSpc>
            </a:pPr>
            <a:r>
              <a:rPr lang="en-US" sz="3200">
                <a:solidFill>
                  <a:srgbClr val="004080"/>
                </a:solidFill>
                <a:latin typeface="Verdana" charset="0"/>
              </a:rPr>
              <a:t>	</a:t>
            </a:r>
            <a:endParaRPr lang="en-US" sz="28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24932" name="Rectangle 9"/>
          <p:cNvSpPr>
            <a:spLocks noChangeArrowheads="1"/>
          </p:cNvSpPr>
          <p:nvPr/>
        </p:nvSpPr>
        <p:spPr bwMode="auto">
          <a:xfrm>
            <a:off x="914400" y="1066800"/>
            <a:ext cx="7315200" cy="4724400"/>
          </a:xfrm>
          <a:prstGeom prst="rect">
            <a:avLst/>
          </a:prstGeom>
          <a:noFill/>
          <a:ln w="38100">
            <a:solidFill>
              <a:srgbClr val="BBE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Rectangle 16"/>
          <p:cNvSpPr>
            <a:spLocks noChangeArrowheads="1"/>
          </p:cNvSpPr>
          <p:nvPr/>
        </p:nvSpPr>
        <p:spPr bwMode="auto">
          <a:xfrm>
            <a:off x="1066800" y="1600201"/>
            <a:ext cx="7010400" cy="32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30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Verdana" charset="0"/>
              </a:rPr>
              <a:t>By entering </a:t>
            </a: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an asterisk*after a word, the 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computer searches for any suffix of </a:t>
            </a: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a word.</a:t>
            </a:r>
            <a:endParaRPr lang="en-US" dirty="0">
              <a:solidFill>
                <a:srgbClr val="000000"/>
              </a:solidFill>
              <a:latin typeface="Verdana" charset="0"/>
            </a:endParaRPr>
          </a:p>
          <a:p>
            <a:pPr algn="ctr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Example: gene* will retrieve</a:t>
            </a:r>
          </a:p>
          <a:p>
            <a:pPr algn="ctr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genes, genetic, generation, etc.</a:t>
            </a:r>
            <a:endParaRPr lang="en-US" dirty="0">
              <a:solidFill>
                <a:srgbClr val="000000"/>
              </a:solidFill>
              <a:latin typeface="Verdana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2800" b="1" i="1" dirty="0">
                <a:solidFill>
                  <a:srgbClr val="000000"/>
                </a:solidFill>
                <a:latin typeface="Verdana" charset="0"/>
              </a:rPr>
              <a:t>This is called truncation</a:t>
            </a:r>
            <a:r>
              <a:rPr lang="en-US" sz="2800" b="1" i="1" dirty="0">
                <a:latin typeface="Verdana" charset="0"/>
              </a:rPr>
              <a:t>.</a:t>
            </a:r>
            <a:endParaRPr lang="en-US" sz="2800" b="1" i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22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" y="403098"/>
            <a:ext cx="7074408" cy="6051804"/>
          </a:xfrm>
          <a:prstGeom prst="rect">
            <a:avLst/>
          </a:prstGeom>
        </p:spPr>
      </p:pic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6705600" y="2743200"/>
            <a:ext cx="838200" cy="457200"/>
          </a:xfrm>
          <a:prstGeom prst="ellipse">
            <a:avLst/>
          </a:prstGeom>
          <a:noFill/>
          <a:ln w="76200">
            <a:solidFill>
              <a:srgbClr val="78C1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876800" y="4114800"/>
            <a:ext cx="3657600" cy="1600200"/>
            <a:chOff x="4800600" y="3810000"/>
            <a:chExt cx="3657600" cy="1600200"/>
          </a:xfrm>
        </p:grpSpPr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800600" y="3810000"/>
              <a:ext cx="3657600" cy="1600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1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rgbClr val="000000"/>
                  </a:solidFill>
                  <a:latin typeface="Verdana" charset="0"/>
                </a:rPr>
                <a:t>Click Display</a:t>
              </a:r>
            </a:p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rgbClr val="000000"/>
                  </a:solidFill>
                  <a:latin typeface="Verdana" charset="0"/>
                </a:rPr>
                <a:t>to view articles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4953000" y="3943350"/>
              <a:ext cx="3352800" cy="1343223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118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676400" y="2863850"/>
            <a:ext cx="5791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Search Results</a:t>
            </a:r>
            <a:endParaRPr lang="en-US" sz="66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9149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1" name="Rectangle 4"/>
          <p:cNvSpPr>
            <a:spLocks noChangeArrowheads="1"/>
          </p:cNvSpPr>
          <p:nvPr/>
        </p:nvSpPr>
        <p:spPr bwMode="auto">
          <a:xfrm>
            <a:off x="990600" y="1782763"/>
            <a:ext cx="71628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Cochrane Central</a:t>
            </a:r>
          </a:p>
          <a:p>
            <a:pPr algn="ctr">
              <a:lnSpc>
                <a:spcPct val="130000"/>
              </a:lnSpc>
            </a:pPr>
            <a:r>
              <a:rPr lang="en-US" sz="54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Register of</a:t>
            </a:r>
          </a:p>
          <a:p>
            <a:pPr algn="ctr">
              <a:lnSpc>
                <a:spcPct val="130000"/>
              </a:lnSpc>
            </a:pPr>
            <a:r>
              <a:rPr lang="en-US" sz="54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Controlled Trials</a:t>
            </a:r>
            <a:endParaRPr lang="en-US" sz="54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499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557893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26403" name="Rectangle 3"/>
            <p:cNvSpPr>
              <a:spLocks noChangeArrowheads="1"/>
            </p:cNvSpPr>
            <p:nvPr/>
          </p:nvSpPr>
          <p:spPr bwMode="auto">
            <a:xfrm>
              <a:off x="152400" y="228600"/>
              <a:ext cx="8839200" cy="6400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5BCAF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pPr algn="ctr"/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7200" y="762000"/>
              <a:ext cx="82296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000" i="1" dirty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Cochrane </a:t>
              </a:r>
              <a:r>
                <a:rPr lang="en-US" sz="3000" i="1" dirty="0" smtClean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Central Register of Controlled Trials</a:t>
              </a:r>
              <a:endParaRPr lang="en-US" sz="3000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876300" y="1676400"/>
            <a:ext cx="7391400" cy="1981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details of published </a:t>
            </a: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articles:</a:t>
            </a:r>
          </a:p>
          <a:p>
            <a:pPr lvl="0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	3</a:t>
            </a: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/5th</a:t>
            </a:r>
            <a:r>
              <a:rPr lang="ja-JP" altLang="en-US" sz="2000" dirty="0">
                <a:solidFill>
                  <a:srgbClr val="000000"/>
                </a:solidFill>
                <a:latin typeface="Verdana" charset="0"/>
              </a:rPr>
              <a:t>’</a:t>
            </a:r>
            <a:r>
              <a:rPr lang="en-US" altLang="ja-JP" sz="2000" dirty="0">
                <a:solidFill>
                  <a:srgbClr val="000000"/>
                </a:solidFill>
                <a:latin typeface="Verdana" charset="0"/>
              </a:rPr>
              <a:t>s records are from </a:t>
            </a:r>
            <a:r>
              <a:rPr lang="en-US" altLang="ja-JP" sz="2000" dirty="0" smtClean="0">
                <a:solidFill>
                  <a:srgbClr val="000000"/>
                </a:solidFill>
                <a:latin typeface="Verdana" charset="0"/>
              </a:rPr>
              <a:t>PubMed</a:t>
            </a:r>
          </a:p>
          <a:p>
            <a:pPr lvl="0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	relevant </a:t>
            </a: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records from </a:t>
            </a:r>
            <a:r>
              <a:rPr lang="en-US" sz="2000" dirty="0" err="1" smtClean="0">
                <a:solidFill>
                  <a:srgbClr val="000000"/>
                </a:solidFill>
                <a:latin typeface="Verdana" charset="0"/>
              </a:rPr>
              <a:t>Embase</a:t>
            </a:r>
            <a:endParaRPr lang="en-US" sz="2000" dirty="0" smtClean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	other </a:t>
            </a: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published and unpublished sources </a:t>
            </a:r>
            <a:endParaRPr lang="en-US" sz="2000" dirty="0" smtClean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	reports </a:t>
            </a: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from conference proceedings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838200" y="3886200"/>
            <a:ext cx="74676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Cochrane Review Groups</a:t>
            </a:r>
            <a:endParaRPr lang="en-US" sz="2000" dirty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	maintains a collection of controlled trials relevant 	   to its own field of interest</a:t>
            </a:r>
          </a:p>
          <a:p>
            <a:pPr lvl="0">
              <a:lnSpc>
                <a:spcPct val="140000"/>
              </a:lnSpc>
            </a:pP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known as </a:t>
            </a:r>
            <a:r>
              <a:rPr lang="en-US" sz="2000" i="1" dirty="0" smtClean="0">
                <a:solidFill>
                  <a:srgbClr val="000000"/>
                </a:solidFill>
                <a:latin typeface="Verdana" charset="0"/>
              </a:rPr>
              <a:t>“Specialized Registers”</a:t>
            </a:r>
            <a:endParaRPr lang="en-US" sz="2000" i="1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4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5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" y="1600200"/>
            <a:ext cx="8373618" cy="50459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66800" y="258764"/>
            <a:ext cx="4626367" cy="1927050"/>
            <a:chOff x="1066800" y="258764"/>
            <a:chExt cx="4626367" cy="1927050"/>
          </a:xfrm>
        </p:grpSpPr>
        <p:grpSp>
          <p:nvGrpSpPr>
            <p:cNvPr id="5" name="Group 4"/>
            <p:cNvGrpSpPr/>
            <p:nvPr/>
          </p:nvGrpSpPr>
          <p:grpSpPr>
            <a:xfrm>
              <a:off x="1066800" y="258764"/>
              <a:ext cx="4572000" cy="1219200"/>
              <a:chOff x="2514600" y="1295400"/>
              <a:chExt cx="4572000" cy="1219200"/>
            </a:xfrm>
          </p:grpSpPr>
          <p:sp>
            <p:nvSpPr>
              <p:cNvPr id="7" name="Rectangle 15"/>
              <p:cNvSpPr>
                <a:spLocks noChangeArrowheads="1"/>
              </p:cNvSpPr>
              <p:nvPr/>
            </p:nvSpPr>
            <p:spPr bwMode="auto">
              <a:xfrm>
                <a:off x="2514600" y="1295400"/>
                <a:ext cx="4572000" cy="1219200"/>
              </a:xfrm>
              <a:prstGeom prst="rect">
                <a:avLst/>
              </a:prstGeom>
              <a:solidFill>
                <a:schemeClr val="bg1"/>
              </a:solidFill>
              <a:ln w="76200" cmpd="sng">
                <a:solidFill>
                  <a:srgbClr val="00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Go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to article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45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2667000" y="1447800"/>
                <a:ext cx="4267200" cy="914400"/>
              </a:xfrm>
              <a:prstGeom prst="rect">
                <a:avLst/>
              </a:prstGeom>
              <a:noFill/>
              <a:ln w="38100" cap="flat" cmpd="sng" algn="ctr">
                <a:solidFill>
                  <a:srgbClr val="4DA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 rot="13865121">
              <a:off x="4793848" y="1286496"/>
              <a:ext cx="1493837" cy="304800"/>
            </a:xfrm>
            <a:prstGeom prst="leftArrow">
              <a:avLst>
                <a:gd name="adj1" fmla="val 44685"/>
                <a:gd name="adj2" fmla="val 8622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803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2-17 at 9.0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228600"/>
            <a:ext cx="7711440" cy="57505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3400" y="3352800"/>
            <a:ext cx="5867400" cy="1295400"/>
            <a:chOff x="533400" y="3352800"/>
            <a:chExt cx="5867400" cy="1295400"/>
          </a:xfrm>
        </p:grpSpPr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914400" y="3352800"/>
              <a:ext cx="5486400" cy="12954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533400" y="3355110"/>
              <a:ext cx="304800" cy="304800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00400" y="5125019"/>
            <a:ext cx="5638800" cy="1441976"/>
            <a:chOff x="3200400" y="5125019"/>
            <a:chExt cx="5638800" cy="1441976"/>
          </a:xfrm>
        </p:grpSpPr>
        <p:grpSp>
          <p:nvGrpSpPr>
            <p:cNvPr id="15" name="Group 14"/>
            <p:cNvGrpSpPr/>
            <p:nvPr/>
          </p:nvGrpSpPr>
          <p:grpSpPr>
            <a:xfrm>
              <a:off x="3200400" y="5181600"/>
              <a:ext cx="5638800" cy="1385395"/>
              <a:chOff x="3200400" y="5181600"/>
              <a:chExt cx="5638800" cy="1385395"/>
            </a:xfrm>
          </p:grpSpPr>
          <p:grpSp>
            <p:nvGrpSpPr>
              <p:cNvPr id="11" name="Group 1"/>
              <p:cNvGrpSpPr>
                <a:grpSpLocks/>
              </p:cNvGrpSpPr>
              <p:nvPr/>
            </p:nvGrpSpPr>
            <p:grpSpPr bwMode="auto">
              <a:xfrm>
                <a:off x="3200400" y="5181600"/>
                <a:ext cx="5638800" cy="1385395"/>
                <a:chOff x="4267200" y="5460125"/>
                <a:chExt cx="4572000" cy="1169275"/>
              </a:xfrm>
            </p:grpSpPr>
            <p:sp>
              <p:nvSpPr>
                <p:cNvPr id="13" name="Rectangle 15"/>
                <p:cNvSpPr>
                  <a:spLocks noChangeArrowheads="1"/>
                </p:cNvSpPr>
                <p:nvPr/>
              </p:nvSpPr>
              <p:spPr bwMode="auto">
                <a:xfrm>
                  <a:off x="4267200" y="5460125"/>
                  <a:ext cx="4572000" cy="1169275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rgbClr val="0071D5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lvl="1"/>
                  <a:r>
                    <a:rPr lang="en-US" sz="2800" dirty="0" smtClean="0">
                      <a:solidFill>
                        <a:srgbClr val="000000"/>
                      </a:solidFill>
                      <a:latin typeface="Verdana" charset="0"/>
                    </a:rPr>
                    <a:t>Click</a:t>
                  </a:r>
                  <a:endParaRPr lang="en-US" sz="2800" dirty="0">
                    <a:solidFill>
                      <a:srgbClr val="0000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4" name="Rectangle 8"/>
                <p:cNvSpPr>
                  <a:spLocks noChangeArrowheads="1"/>
                </p:cNvSpPr>
                <p:nvPr/>
              </p:nvSpPr>
              <p:spPr bwMode="auto">
                <a:xfrm>
                  <a:off x="4419600" y="5643003"/>
                  <a:ext cx="4267200" cy="833996"/>
                </a:xfrm>
                <a:prstGeom prst="rect">
                  <a:avLst/>
                </a:prstGeom>
                <a:noFill/>
                <a:ln w="38100">
                  <a:solidFill>
                    <a:srgbClr val="C8E5A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 bwMode="auto">
              <a:xfrm>
                <a:off x="4800600" y="5562600"/>
                <a:ext cx="3581400" cy="6858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/>
                    <a:cs typeface="Verdana"/>
                  </a:rPr>
                  <a:t>Check Availability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Verdana"/>
                  <a:cs typeface="Verdana"/>
                </a:endParaRPr>
              </a:p>
            </p:txBody>
          </p:sp>
        </p:grpSp>
        <p:sp>
          <p:nvSpPr>
            <p:cNvPr id="10" name="AutoShape 16"/>
            <p:cNvSpPr>
              <a:spLocks noChangeArrowheads="1"/>
            </p:cNvSpPr>
            <p:nvPr/>
          </p:nvSpPr>
          <p:spPr bwMode="auto">
            <a:xfrm rot="8575429">
              <a:off x="5224165" y="5125019"/>
              <a:ext cx="1455254" cy="376417"/>
            </a:xfrm>
            <a:prstGeom prst="leftArrow">
              <a:avLst>
                <a:gd name="adj1" fmla="val 46834"/>
                <a:gd name="adj2" fmla="val 109737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51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3-08-05 at 6.3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6616"/>
            <a:ext cx="7431024" cy="614476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00400" y="1143000"/>
            <a:ext cx="5638800" cy="1087438"/>
            <a:chOff x="2667000" y="1524000"/>
            <a:chExt cx="5638800" cy="1087438"/>
          </a:xfrm>
        </p:grpSpPr>
        <p:sp>
          <p:nvSpPr>
            <p:cNvPr id="15" name="Rounded Rectangular Callout 14"/>
            <p:cNvSpPr/>
            <p:nvPr/>
          </p:nvSpPr>
          <p:spPr bwMode="auto">
            <a:xfrm>
              <a:off x="2667000" y="1524000"/>
              <a:ext cx="5638800" cy="1087438"/>
            </a:xfrm>
            <a:prstGeom prst="wedgeRoundRectCallout">
              <a:avLst>
                <a:gd name="adj1" fmla="val -8507"/>
                <a:gd name="adj2" fmla="val 51193"/>
                <a:gd name="adj3" fmla="val 16667"/>
              </a:avLst>
            </a:prstGeom>
            <a:solidFill>
              <a:sysClr val="window" lastClr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				    Automatically Opens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16" name="Picture 13" descr="Screen Shot 2012-07-24 at 3.05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752600"/>
              <a:ext cx="1307996" cy="65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922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  <a:solidFill>
            <a:schemeClr val="tx1"/>
          </a:solidFill>
        </p:grpSpPr>
        <p:sp>
          <p:nvSpPr>
            <p:cNvPr id="562178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30000"/>
                </a:lnSpc>
                <a:defRPr/>
              </a:pPr>
              <a:endParaRPr lang="en-US" sz="36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  <a:cs typeface="+mn-cs"/>
              </a:endParaRPr>
            </a:p>
          </p:txBody>
        </p:sp>
        <p:sp>
          <p:nvSpPr>
            <p:cNvPr id="19462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4032"/>
            </a:xfrm>
            <a:prstGeom prst="rect">
              <a:avLst/>
            </a:prstGeom>
            <a:grpFill/>
            <a:ln w="38100" cmpd="dbl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914400" y="685800"/>
            <a:ext cx="7315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u="sng">
                <a:solidFill>
                  <a:schemeClr val="bg1"/>
                </a:solidFill>
                <a:latin typeface="Verdana" charset="0"/>
              </a:rPr>
              <a:t>What is Evidence-Based Medicine?</a:t>
            </a:r>
            <a:endParaRPr lang="en-US" sz="3600">
              <a:latin typeface="Verdana" charset="0"/>
            </a:endParaRPr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762000" y="1600200"/>
            <a:ext cx="762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The goal of (EBM) is to be aware of the evidence on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which one</a:t>
            </a:r>
            <a:r>
              <a:rPr lang="ja-JP" altLang="en-US" sz="2000">
                <a:solidFill>
                  <a:schemeClr val="bg1"/>
                </a:solidFill>
                <a:latin typeface="Verdana" charset="0"/>
              </a:rPr>
              <a:t>’</a:t>
            </a:r>
            <a:r>
              <a:rPr lang="en-US" altLang="ja-JP" sz="2000">
                <a:solidFill>
                  <a:schemeClr val="bg1"/>
                </a:solidFill>
                <a:latin typeface="Verdana" charset="0"/>
              </a:rPr>
              <a:t>s practice is based, the soundness of the 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evidence, and the strength of inference the evidence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permits.  The strategy employed requires a clear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delineation of the relevant questions(s); a thorough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search of the literature relating to the questions;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a critical appraisal of the evidence, and its application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to the clinical situation; and a balanced application of 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the conclusions to the clinical problem.</a:t>
            </a:r>
            <a:r>
              <a:rPr lang="en-US">
                <a:latin typeface="Verdana" charset="0"/>
              </a:rPr>
              <a:t>a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Verdana" charset="0"/>
              </a:rPr>
              <a:t>a</a:t>
            </a:r>
            <a:endParaRPr lang="en-US" sz="2000">
              <a:solidFill>
                <a:srgbClr val="000000"/>
              </a:solidFill>
              <a:latin typeface="Verdana" charset="0"/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Verdana" charset="0"/>
              </a:rPr>
              <a:t>Preface (2002).  In Guyatt GH, Rennie D. (Eds.),</a:t>
            </a:r>
          </a:p>
          <a:p>
            <a:pPr algn="ctr"/>
            <a:r>
              <a:rPr lang="en-US" sz="1400" i="1">
                <a:solidFill>
                  <a:schemeClr val="bg1"/>
                </a:solidFill>
                <a:latin typeface="Verdana" charset="0"/>
              </a:rPr>
              <a:t>User</a:t>
            </a:r>
            <a:r>
              <a:rPr lang="ja-JP" altLang="en-US" sz="1400" i="1">
                <a:solidFill>
                  <a:schemeClr val="bg1"/>
                </a:solidFill>
                <a:latin typeface="Verdana" charset="0"/>
              </a:rPr>
              <a:t>’</a:t>
            </a:r>
            <a:r>
              <a:rPr lang="en-US" altLang="ja-JP" sz="1400" i="1">
                <a:solidFill>
                  <a:schemeClr val="bg1"/>
                </a:solidFill>
                <a:latin typeface="Verdana" charset="0"/>
              </a:rPr>
              <a:t>s Guides to the Medical Literature</a:t>
            </a:r>
            <a:r>
              <a:rPr lang="en-US" altLang="ja-JP" sz="1400">
                <a:solidFill>
                  <a:schemeClr val="bg1"/>
                </a:solidFill>
                <a:latin typeface="Verdana" charset="0"/>
              </a:rPr>
              <a:t> (pp. xiv). Chicago: AMA Press.</a:t>
            </a:r>
            <a:endParaRPr lang="en-US" sz="1400"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8" grpId="0" autoUpdateAnimBg="0"/>
      <p:bldP spid="56218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creen Shot 2013-08-05 at 6.2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023612" cy="63347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562600" y="1752600"/>
            <a:ext cx="3354388" cy="1068388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Full Text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62600" y="3581400"/>
            <a:ext cx="3430588" cy="1068388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Close Article Screen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1510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3-08-06 at 9.31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6065520" cy="40157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86400" y="3352800"/>
            <a:ext cx="3430588" cy="1068388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Close Linker Screen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62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3-08-06 at 9.34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7400"/>
            <a:ext cx="7787640" cy="25527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362200" y="990600"/>
            <a:ext cx="2895600" cy="685800"/>
          </a:xfrm>
          <a:prstGeom prst="wedgeRoundRectCallout">
            <a:avLst>
              <a:gd name="adj1" fmla="val -83109"/>
              <a:gd name="adj2" fmla="val 23945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click Search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9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4-02-17 at 8.5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600200"/>
            <a:ext cx="8119872" cy="4893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15136" y="304800"/>
            <a:ext cx="5943600" cy="1905000"/>
            <a:chOff x="715136" y="304800"/>
            <a:chExt cx="5943600" cy="1905000"/>
          </a:xfrm>
        </p:grpSpPr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6049136" y="1905000"/>
              <a:ext cx="609600" cy="3048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800" dirty="0" smtClean="0">
                  <a:latin typeface="Verdana" charset="0"/>
                  <a:cs typeface="Verdana" charset="0"/>
                </a:rPr>
                <a:t>149</a:t>
              </a:r>
              <a:endParaRPr lang="en-US" sz="1800" dirty="0">
                <a:latin typeface="Verdana" charset="0"/>
                <a:cs typeface="Verdana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15136" y="304800"/>
              <a:ext cx="4953000" cy="1371600"/>
              <a:chOff x="685800" y="228600"/>
              <a:chExt cx="4953000" cy="1371600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685800" y="228600"/>
                <a:ext cx="4953000" cy="1371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5E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Type in </a:t>
                </a:r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149 </a:t>
                </a: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and click Go</a:t>
                </a: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833362" y="381000"/>
                <a:ext cx="4653038" cy="1066800"/>
              </a:xfrm>
              <a:prstGeom prst="rect">
                <a:avLst/>
              </a:prstGeom>
              <a:noFill/>
              <a:ln w="38100">
                <a:solidFill>
                  <a:srgbClr val="91CB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 rot="12503433">
              <a:off x="4774540" y="1510572"/>
              <a:ext cx="1273479" cy="340764"/>
            </a:xfrm>
            <a:prstGeom prst="leftArrow">
              <a:avLst>
                <a:gd name="adj1" fmla="val 44685"/>
                <a:gd name="adj2" fmla="val 8622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66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4131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5" name="Rectangle 4"/>
          <p:cNvSpPr>
            <a:spLocks noChangeArrowheads="1"/>
          </p:cNvSpPr>
          <p:nvPr/>
        </p:nvSpPr>
        <p:spPr bwMode="auto">
          <a:xfrm>
            <a:off x="990600" y="2324100"/>
            <a:ext cx="716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Cochrane Database of Systematic Reviews</a:t>
            </a:r>
            <a:endParaRPr lang="en-US" sz="54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7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499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557893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37224" name="Rectangle 3"/>
            <p:cNvSpPr>
              <a:spLocks noChangeArrowheads="1"/>
            </p:cNvSpPr>
            <p:nvPr/>
          </p:nvSpPr>
          <p:spPr bwMode="auto">
            <a:xfrm>
              <a:off x="228600" y="228600"/>
              <a:ext cx="8686800" cy="6400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5BCAF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>
                <a:solidFill>
                  <a:srgbClr val="004080"/>
                </a:solidFill>
                <a:latin typeface="Verdana" charset="0"/>
              </a:endParaRPr>
            </a:p>
            <a:p>
              <a:pPr algn="ctr"/>
              <a:r>
                <a:rPr lang="en-US" sz="1200">
                  <a:latin typeface="Verdana" charset="0"/>
                  <a:cs typeface="Times New Roman" charset="0"/>
                </a:rPr>
                <a:t> </a:t>
              </a:r>
              <a:endParaRPr lang="en-US" sz="1200">
                <a:latin typeface="Times New Roman" charset="0"/>
                <a:cs typeface="Times New Roman" charset="0"/>
              </a:endParaRPr>
            </a:p>
            <a:p>
              <a:pPr algn="ctr"/>
              <a:r>
                <a:rPr lang="en-US" sz="1200">
                  <a:latin typeface="Verdana" charset="0"/>
                  <a:cs typeface="Times New Roman" charset="0"/>
                </a:rPr>
                <a:t> </a:t>
              </a:r>
              <a:endParaRPr lang="en-US" sz="1200">
                <a:latin typeface="Times New Roman" charset="0"/>
                <a:cs typeface="Times New Roman" charset="0"/>
              </a:endParaRPr>
            </a:p>
            <a:p>
              <a:pPr algn="ctr"/>
              <a:r>
                <a:rPr lang="en-US" sz="1200">
                  <a:latin typeface="Verdana" charset="0"/>
                  <a:cs typeface="Times New Roman" charset="0"/>
                </a:rPr>
                <a:t> </a:t>
              </a:r>
              <a:endParaRPr lang="en-US" sz="1200">
                <a:latin typeface="Times New Roman" charset="0"/>
                <a:cs typeface="Times New Roman" charset="0"/>
              </a:endParaRPr>
            </a:p>
            <a:p>
              <a:pPr algn="ctr"/>
              <a:endParaRPr lang="en-US" sz="1200">
                <a:latin typeface="Verdana" charset="0"/>
                <a:cs typeface="Times New Roman" charset="0"/>
              </a:endParaRPr>
            </a:p>
            <a:p>
              <a:pPr algn="ctr"/>
              <a:endParaRPr lang="en-US" sz="1200">
                <a:latin typeface="Verdana" charset="0"/>
                <a:cs typeface="Times New Roman" charset="0"/>
              </a:endParaRPr>
            </a:p>
            <a:p>
              <a:pPr algn="ctr"/>
              <a:endParaRPr lang="en-US" sz="1200">
                <a:latin typeface="Verdana" charset="0"/>
                <a:cs typeface="Times New Roman" charset="0"/>
              </a:endParaRPr>
            </a:p>
            <a:p>
              <a:pPr algn="ctr"/>
              <a:endParaRPr lang="en-US" sz="1200">
                <a:latin typeface="Times New Roman" charset="0"/>
                <a:cs typeface="Times New Roman" charset="0"/>
              </a:endParaRPr>
            </a:p>
            <a:p>
              <a:pPr algn="ctr"/>
              <a:endParaRPr lang="en-US" sz="3600">
                <a:solidFill>
                  <a:srgbClr val="000000"/>
                </a:solidFill>
                <a:latin typeface="Verdana" charset="0"/>
              </a:endParaRPr>
            </a:p>
            <a:p>
              <a:pPr algn="ctr"/>
              <a:endParaRPr lang="en-US" sz="1400">
                <a:solidFill>
                  <a:srgbClr val="004080"/>
                </a:solidFill>
                <a:latin typeface="Verdana" charset="0"/>
              </a:endParaRPr>
            </a:p>
            <a:p>
              <a:pPr algn="ctr"/>
              <a:endParaRPr lang="en-US" sz="1400">
                <a:solidFill>
                  <a:srgbClr val="004080"/>
                </a:solidFill>
                <a:latin typeface="Verdana" charset="0"/>
              </a:endParaRPr>
            </a:p>
          </p:txBody>
        </p:sp>
      </p:grpSp>
      <p:sp>
        <p:nvSpPr>
          <p:cNvPr id="137218" name="Rectangle 8"/>
          <p:cNvSpPr>
            <a:spLocks noChangeArrowheads="1"/>
          </p:cNvSpPr>
          <p:nvPr/>
        </p:nvSpPr>
        <p:spPr bwMode="auto">
          <a:xfrm>
            <a:off x="1638300" y="685800"/>
            <a:ext cx="58674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2800" dirty="0">
                <a:latin typeface="Verdana" charset="0"/>
              </a:rPr>
              <a:t>What is a Systematic Review?</a:t>
            </a:r>
          </a:p>
        </p:txBody>
      </p:sp>
      <p:sp>
        <p:nvSpPr>
          <p:cNvPr id="137219" name="Rectangle 9"/>
          <p:cNvSpPr>
            <a:spLocks noChangeArrowheads="1"/>
          </p:cNvSpPr>
          <p:nvPr/>
        </p:nvSpPr>
        <p:spPr bwMode="auto">
          <a:xfrm>
            <a:off x="457200" y="6172200"/>
            <a:ext cx="601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From: Cochrane Collaboration at</a:t>
            </a:r>
            <a:r>
              <a:rPr lang="en-US" sz="11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http://</a:t>
            </a:r>
            <a:r>
              <a:rPr lang="en-US" sz="1100" dirty="0" err="1">
                <a:solidFill>
                  <a:srgbClr val="000000"/>
                </a:solidFill>
                <a:latin typeface="Verdana" charset="0"/>
                <a:cs typeface="Times New Roman" charset="0"/>
              </a:rPr>
              <a:t>www.cochrane.org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/resources/</a:t>
            </a:r>
            <a:r>
              <a:rPr lang="en-US" sz="1100" dirty="0" err="1">
                <a:solidFill>
                  <a:srgbClr val="000000"/>
                </a:solidFill>
                <a:latin typeface="Verdana" charset="0"/>
                <a:cs typeface="Times New Roman" charset="0"/>
              </a:rPr>
              <a:t>glossary.htm</a:t>
            </a:r>
            <a:endParaRPr lang="en-US" sz="11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7220" name="Rectangle 10"/>
          <p:cNvSpPr>
            <a:spLocks noChangeArrowheads="1"/>
          </p:cNvSpPr>
          <p:nvPr/>
        </p:nvSpPr>
        <p:spPr bwMode="auto">
          <a:xfrm>
            <a:off x="457200" y="1676400"/>
            <a:ext cx="7772400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Systematic review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review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of a clearly formulated 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question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uses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systematic and explicit 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methods 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	these methods identify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, select, and critically appraise relevant 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research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methods also collect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and analyze data from 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studies included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in the 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review</a:t>
            </a:r>
            <a:endParaRPr lang="en-US" sz="1400" dirty="0">
              <a:solidFill>
                <a:srgbClr val="2B5D8F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137221" name="Rectangle 11"/>
          <p:cNvSpPr>
            <a:spLocks noChangeArrowheads="1"/>
          </p:cNvSpPr>
          <p:nvPr/>
        </p:nvSpPr>
        <p:spPr bwMode="auto">
          <a:xfrm>
            <a:off x="457200" y="3581400"/>
            <a:ext cx="67818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b="1" i="1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Statistical methods (meta-analysis</a:t>
            </a:r>
            <a:r>
              <a:rPr lang="en-US" sz="1400" b="1" i="1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	may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or may not be used to analyze and summarize the 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results</a:t>
            </a:r>
            <a:endParaRPr lang="en-US" sz="1400" dirty="0">
              <a:solidFill>
                <a:srgbClr val="2B5D8F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137222" name="Rectangle 12"/>
          <p:cNvSpPr>
            <a:spLocks noChangeArrowheads="1"/>
          </p:cNvSpPr>
          <p:nvPr/>
        </p:nvSpPr>
        <p:spPr bwMode="auto">
          <a:xfrm>
            <a:off x="457200" y="4648200"/>
            <a:ext cx="57150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b="1" i="1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Meta-analysis</a:t>
            </a:r>
            <a:endParaRPr lang="en-US" sz="2000" i="1" dirty="0">
              <a:solidFill>
                <a:srgbClr val="2B5D8F"/>
              </a:solidFill>
              <a:latin typeface="Verdana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	use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of statistical techniques in a </a:t>
            </a:r>
            <a:r>
              <a:rPr lang="en-US" sz="1400" i="1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systematic </a:t>
            </a:r>
            <a:r>
              <a:rPr lang="en-US" sz="1400" i="1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review</a:t>
            </a:r>
            <a:endParaRPr lang="en-US" sz="1400" i="1" dirty="0">
              <a:solidFill>
                <a:srgbClr val="2B5D8F"/>
              </a:solidFill>
              <a:latin typeface="Verdana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	integrates </a:t>
            </a: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results of included </a:t>
            </a: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val="74005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  <p:bldP spid="137221" grpId="0"/>
      <p:bldP spid="1372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499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557893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26403" name="Rectangle 3"/>
            <p:cNvSpPr>
              <a:spLocks noChangeArrowheads="1"/>
            </p:cNvSpPr>
            <p:nvPr/>
          </p:nvSpPr>
          <p:spPr bwMode="auto">
            <a:xfrm>
              <a:off x="152400" y="228600"/>
              <a:ext cx="8839200" cy="6400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5BCAF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pPr algn="ctr"/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27768" y="533400"/>
              <a:ext cx="72884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i="1" dirty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Cochrane Database of Systematic Reviews</a:t>
              </a:r>
              <a:endParaRPr lang="en-US" sz="2800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762000" y="1219200"/>
            <a:ext cx="53340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Systematic Reviews</a:t>
            </a:r>
          </a:p>
          <a:p>
            <a:pPr lvl="0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assess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randomized trials </a:t>
            </a:r>
          </a:p>
          <a:p>
            <a:pPr lvl="0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comprehensive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summary of available evidence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62000" y="2209800"/>
            <a:ext cx="5334000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Evidence assessed with 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explicit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quality criteria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minimizes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bias and ensures reliability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2000" y="3048000"/>
            <a:ext cx="7772400" cy="1219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Trials meeting assessment criteria</a:t>
            </a:r>
          </a:p>
          <a:p>
            <a:pPr lvl="0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combined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to produce a more statistically reliable result</a:t>
            </a:r>
          </a:p>
          <a:p>
            <a:pPr lvl="0">
              <a:lnSpc>
                <a:spcPct val="14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increase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power of the findings of numerous studies</a:t>
            </a:r>
          </a:p>
          <a:p>
            <a:pPr lvl="0">
              <a:lnSpc>
                <a:spcPct val="14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may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be studies that on their own are too small to produce reliable results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2000" y="4343400"/>
            <a:ext cx="70104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Cochrane Database of Systematic Reviews</a:t>
            </a:r>
          </a:p>
          <a:p>
            <a:pPr lvl="0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over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800 international journals are searched to locate articles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5029200"/>
            <a:ext cx="44958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Authors in the Cochrane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Collaboration Groups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4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appraise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and synthesize evidence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62000" y="5715000"/>
            <a:ext cx="6858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When searching for evidence-based literature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4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start by trying to locate a meta-analysis or a systematic review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60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62818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2971800" y="228600"/>
            <a:ext cx="3048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600" b="1" i="1" u="sng">
                <a:solidFill>
                  <a:schemeClr val="bg1"/>
                </a:solidFill>
                <a:latin typeface="AGaramond" charset="0"/>
              </a:rPr>
              <a:t>Cochrane Groups</a:t>
            </a:r>
            <a:endParaRPr lang="en-US" sz="2800" u="sng"/>
          </a:p>
        </p:txBody>
      </p:sp>
      <p:sp>
        <p:nvSpPr>
          <p:cNvPr id="162820" name="Text Box 5"/>
          <p:cNvSpPr txBox="1">
            <a:spLocks noChangeArrowheads="1"/>
          </p:cNvSpPr>
          <p:nvPr/>
        </p:nvSpPr>
        <p:spPr bwMode="auto">
          <a:xfrm>
            <a:off x="5029200" y="828675"/>
            <a:ext cx="37338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Inflammatory Bowel Disease 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Injuries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Lung Cancer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Menstrual Disorders &amp; Sub-Fertility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Metabolic &amp; Endocrine Disorders 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Methodology Review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Movement Disorders 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Multiple Sclerosis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Musculoskeletal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Musculoskeletal Injuries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Neonatal Group 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Neuromuscular Disease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Oral Health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Pain, Palliative Care &amp; Supportive Care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Peripheral Vascular Diseases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Pregnancy &amp; Childbirth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Prostatic Diseases &amp; Urologic Cancers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Renal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Schizophrenia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Sexually Transmitted Diseases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Skin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Stroke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Tobacco Addiction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Upper Gastrointestinal &amp; Pancreatic Diseases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Wounds Group</a:t>
            </a:r>
            <a:endParaRPr lang="en-US" sz="1200">
              <a:latin typeface="Verdana" charset="0"/>
            </a:endParaRPr>
          </a:p>
        </p:txBody>
      </p:sp>
      <p:sp>
        <p:nvSpPr>
          <p:cNvPr id="162821" name="Text Box 6"/>
          <p:cNvSpPr txBox="1">
            <a:spLocks noChangeArrowheads="1"/>
          </p:cNvSpPr>
          <p:nvPr/>
        </p:nvSpPr>
        <p:spPr bwMode="auto">
          <a:xfrm>
            <a:off x="533400" y="828675"/>
            <a:ext cx="40386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Acute Respiratory Infections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Airways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Anesthesia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Back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Breast Cancer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Colorectal Cancer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Consumers &amp; Communication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Cystic Fibrosis &amp; Genetic Disorders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Dementia &amp; Cognitive Improvement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Depression, Anxiety, &amp; Neurosis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Developmental, Psychosocial &amp; Learning Problems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Drugs &amp; Alcohol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Ear, Nose and Throat Disorders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Effective Practice &amp; Organization of Care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Epilepsy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Eyes &amp; Vision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Fertility Regulation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Gynecological Cancer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Hematological Malignancies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Heart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Hepato-Biliary Group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HIV/AIDS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Hypertension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Incontinence</a:t>
            </a: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charset="0"/>
              </a:rPr>
              <a:t>Infectious Diseases</a:t>
            </a:r>
            <a:endParaRPr lang="en-US" sz="1200"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9.4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196340"/>
            <a:ext cx="8641080" cy="3451860"/>
          </a:xfrm>
          <a:prstGeom prst="rect">
            <a:avLst/>
          </a:prstGeom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81000" y="1272540"/>
            <a:ext cx="457200" cy="3810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838200" y="1219200"/>
            <a:ext cx="58674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91000" y="3221731"/>
            <a:ext cx="4572000" cy="2205391"/>
            <a:chOff x="4191000" y="3221731"/>
            <a:chExt cx="4572000" cy="2205391"/>
          </a:xfrm>
        </p:grpSpPr>
        <p:grpSp>
          <p:nvGrpSpPr>
            <p:cNvPr id="12" name="Group 1"/>
            <p:cNvGrpSpPr>
              <a:grpSpLocks/>
            </p:cNvGrpSpPr>
            <p:nvPr/>
          </p:nvGrpSpPr>
          <p:grpSpPr bwMode="auto">
            <a:xfrm>
              <a:off x="4191000" y="4207922"/>
              <a:ext cx="4572000" cy="1219200"/>
              <a:chOff x="4267200" y="5410200"/>
              <a:chExt cx="4572000" cy="1219200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4267200" y="5410200"/>
                <a:ext cx="45720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  <a:r>
                  <a:rPr lang="en-US" sz="2800" i="1" dirty="0">
                    <a:solidFill>
                      <a:srgbClr val="000000"/>
                    </a:solidFill>
                    <a:latin typeface="Verdana" charset="0"/>
                  </a:rPr>
                  <a:t> EBM 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Verdana" charset="0"/>
                  </a:rPr>
                  <a:t>Full Text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4419600" y="5562600"/>
                <a:ext cx="4267200" cy="914400"/>
              </a:xfrm>
              <a:prstGeom prst="rect">
                <a:avLst/>
              </a:prstGeom>
              <a:noFill/>
              <a:ln w="38100">
                <a:solidFill>
                  <a:srgbClr val="C8E5A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AutoShape 16"/>
            <p:cNvSpPr>
              <a:spLocks noChangeArrowheads="1"/>
            </p:cNvSpPr>
            <p:nvPr/>
          </p:nvSpPr>
          <p:spPr bwMode="auto">
            <a:xfrm rot="7851899">
              <a:off x="5942538" y="3814950"/>
              <a:ext cx="1437945" cy="251507"/>
            </a:xfrm>
            <a:prstGeom prst="leftArrow">
              <a:avLst>
                <a:gd name="adj1" fmla="val 58019"/>
                <a:gd name="adj2" fmla="val 103577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379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4 at 11.55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7490"/>
            <a:ext cx="7324231" cy="6383020"/>
          </a:xfrm>
          <a:prstGeom prst="rect">
            <a:avLst/>
          </a:prstGeom>
        </p:spPr>
      </p:pic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381000" y="1752600"/>
            <a:ext cx="2057400" cy="2286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038600" y="3505200"/>
            <a:ext cx="4755515" cy="1600200"/>
            <a:chOff x="5334000" y="1981200"/>
            <a:chExt cx="3581400" cy="1143000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5334000" y="1981200"/>
              <a:ext cx="3581400" cy="11430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5E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latin typeface="Verdana" charset="0"/>
                </a:rPr>
                <a:t>Protocol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latin typeface="Verdana" charset="0"/>
                </a:rPr>
                <a:t>(outline for future structured abstract)</a:t>
              </a:r>
              <a:endParaRPr lang="en-US" sz="1600" dirty="0">
                <a:latin typeface="Verdana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486400" y="2133600"/>
              <a:ext cx="3276600" cy="838200"/>
            </a:xfrm>
            <a:prstGeom prst="rect">
              <a:avLst/>
            </a:prstGeom>
            <a:noFill/>
            <a:ln w="38100">
              <a:solidFill>
                <a:srgbClr val="81BF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" y="5867400"/>
            <a:ext cx="87630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81BF3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0060FF"/>
                </a:solidFill>
                <a:latin typeface="Verdana" charset="0"/>
              </a:rPr>
              <a:t>P</a:t>
            </a:r>
            <a:r>
              <a:rPr lang="en-US" sz="1800" dirty="0" smtClean="0">
                <a:solidFill>
                  <a:srgbClr val="0060FF"/>
                </a:solidFill>
                <a:latin typeface="Verdana" charset="0"/>
              </a:rPr>
              <a:t>repared </a:t>
            </a:r>
            <a:r>
              <a:rPr lang="en-US" sz="1800" dirty="0">
                <a:solidFill>
                  <a:srgbClr val="0060FF"/>
                </a:solidFill>
                <a:latin typeface="Verdana" charset="0"/>
              </a:rPr>
              <a:t>by </a:t>
            </a:r>
            <a:r>
              <a:rPr lang="en-US" sz="1800" dirty="0" smtClean="0">
                <a:solidFill>
                  <a:srgbClr val="0060FF"/>
                </a:solidFill>
                <a:latin typeface="Verdana" charset="0"/>
              </a:rPr>
              <a:t>authors participating in the Cochrane </a:t>
            </a:r>
            <a:r>
              <a:rPr lang="en-US" sz="1800" dirty="0">
                <a:solidFill>
                  <a:srgbClr val="0060FF"/>
                </a:solidFill>
                <a:latin typeface="Verdana" charset="0"/>
              </a:rPr>
              <a:t>Collaborative Groups.</a:t>
            </a:r>
          </a:p>
        </p:txBody>
      </p:sp>
    </p:spTree>
    <p:extLst>
      <p:ext uri="{BB962C8B-B14F-4D97-AF65-F5344CB8AC3E}">
        <p14:creationId xmlns:p14="http://schemas.microsoft.com/office/powerpoint/2010/main" val="232525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533400" y="7620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600" u="sng">
                <a:solidFill>
                  <a:schemeClr val="bg1"/>
                </a:solidFill>
                <a:latin typeface="Verdana" charset="0"/>
              </a:rPr>
              <a:t>The Exponential Growth of the Literature</a:t>
            </a:r>
            <a:r>
              <a:rPr lang="en-US" sz="2800">
                <a:latin typeface="Verdana" charset="0"/>
              </a:rPr>
              <a:t> </a:t>
            </a:r>
            <a:endParaRPr lang="en-US" sz="2000">
              <a:latin typeface="Verdana" charset="0"/>
            </a:endParaRPr>
          </a:p>
        </p:txBody>
      </p:sp>
      <p:sp>
        <p:nvSpPr>
          <p:cNvPr id="565253" name="Rectangle 5"/>
          <p:cNvSpPr>
            <a:spLocks noChangeArrowheads="1"/>
          </p:cNvSpPr>
          <p:nvPr/>
        </p:nvSpPr>
        <p:spPr bwMode="auto">
          <a:xfrm>
            <a:off x="609600" y="17526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PubMed "indexed journals represent an increasingly smaller</a:t>
            </a:r>
          </a:p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portion of the broader universe of medical information.</a:t>
            </a:r>
          </a:p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NLM (National Library of Medicine) estimates that currently</a:t>
            </a:r>
          </a:p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about 14,000 biomedical journals are published and it selects</a:t>
            </a:r>
          </a:p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only about one-quarter of new submissions for indexing based</a:t>
            </a:r>
          </a:p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on quality and relevance to biomedical topics.  These biomedical</a:t>
            </a:r>
          </a:p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journals, in turn, represent only a small fraction of the growing</a:t>
            </a:r>
          </a:p>
          <a:p>
            <a:pPr algn="ctr">
              <a:lnSpc>
                <a:spcPct val="150000"/>
              </a:lnSpc>
            </a:pPr>
            <a:r>
              <a:rPr lang="en-US" sz="1700">
                <a:solidFill>
                  <a:schemeClr val="bg1"/>
                </a:solidFill>
                <a:latin typeface="Verdana" charset="0"/>
              </a:rPr>
              <a:t>array of information sources on the Web."</a:t>
            </a:r>
            <a:endParaRPr lang="en-US" sz="2000" b="1" u="sng">
              <a:latin typeface="Verdana" charset="0"/>
            </a:endParaRP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1295400" y="5867400"/>
            <a:ext cx="655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400">
                <a:solidFill>
                  <a:schemeClr val="bg1"/>
                </a:solidFill>
                <a:latin typeface="Verdana" charset="0"/>
              </a:rPr>
              <a:t>Druss, BG, et al. Growth and decentralization of the medical literature:</a:t>
            </a:r>
          </a:p>
          <a:p>
            <a:pPr algn="ctr">
              <a:lnSpc>
                <a:spcPct val="70000"/>
              </a:lnSpc>
            </a:pPr>
            <a:r>
              <a:rPr lang="en-US" sz="1400">
                <a:solidFill>
                  <a:schemeClr val="bg1"/>
                </a:solidFill>
                <a:latin typeface="Verdana" charset="0"/>
              </a:rPr>
              <a:t>implications of evidence-based medicine. </a:t>
            </a:r>
            <a:r>
              <a:rPr lang="en-US" sz="1400" i="1">
                <a:solidFill>
                  <a:schemeClr val="bg1"/>
                </a:solidFill>
                <a:latin typeface="Verdana" charset="0"/>
              </a:rPr>
              <a:t>JMLA</a:t>
            </a:r>
            <a:r>
              <a:rPr lang="en-US" sz="1400">
                <a:solidFill>
                  <a:schemeClr val="bg1"/>
                </a:solidFill>
                <a:latin typeface="Verdana" charset="0"/>
              </a:rPr>
              <a:t>. 2005;93(4):499-501</a:t>
            </a:r>
            <a:r>
              <a:rPr lang="en-US" sz="2800">
                <a:latin typeface="Verdana" charset="0"/>
              </a:rPr>
              <a:t> </a:t>
            </a:r>
            <a:endParaRPr lang="en-US" sz="2000"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4 at 1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" y="321945"/>
            <a:ext cx="7343140" cy="6214110"/>
          </a:xfrm>
          <a:prstGeom prst="rect">
            <a:avLst/>
          </a:prstGeom>
        </p:spPr>
      </p:pic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914400" y="304800"/>
            <a:ext cx="838200" cy="304800"/>
          </a:xfrm>
          <a:prstGeom prst="rect">
            <a:avLst/>
          </a:prstGeom>
          <a:noFill/>
          <a:ln w="762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4 at 11.57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"/>
          <a:stretch/>
        </p:blipFill>
        <p:spPr>
          <a:xfrm>
            <a:off x="228600" y="237490"/>
            <a:ext cx="5385816" cy="6383020"/>
          </a:xfrm>
          <a:prstGeom prst="rect">
            <a:avLst/>
          </a:prstGeom>
        </p:spPr>
      </p:pic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304800" y="228600"/>
            <a:ext cx="762000" cy="2286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304800" y="1219200"/>
            <a:ext cx="609600" cy="3048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04800" y="1828800"/>
            <a:ext cx="914400" cy="2286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304800" y="2514600"/>
            <a:ext cx="1143000" cy="2286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304800" y="3733800"/>
            <a:ext cx="1219200" cy="2286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304800" y="4572000"/>
            <a:ext cx="1447800" cy="2286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04800" y="4876800"/>
            <a:ext cx="1066800" cy="2286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304800" y="5791200"/>
            <a:ext cx="1143000" cy="228600"/>
          </a:xfrm>
          <a:prstGeom prst="rect">
            <a:avLst/>
          </a:prstGeom>
          <a:noFill/>
          <a:ln w="5715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962400" y="2819400"/>
            <a:ext cx="4876800" cy="2362200"/>
            <a:chOff x="3962400" y="2819400"/>
            <a:chExt cx="4876800" cy="2362200"/>
          </a:xfrm>
        </p:grpSpPr>
        <p:grpSp>
          <p:nvGrpSpPr>
            <p:cNvPr id="17" name="Group 16"/>
            <p:cNvGrpSpPr/>
            <p:nvPr/>
          </p:nvGrpSpPr>
          <p:grpSpPr>
            <a:xfrm>
              <a:off x="3962400" y="3962400"/>
              <a:ext cx="4876800" cy="1219200"/>
              <a:chOff x="3505200" y="4038600"/>
              <a:chExt cx="4876800" cy="1219200"/>
            </a:xfrm>
          </p:grpSpPr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3505200" y="4038600"/>
                <a:ext cx="4876800" cy="1219200"/>
              </a:xfrm>
              <a:prstGeom prst="rect">
                <a:avLst/>
              </a:prstGeom>
              <a:solidFill>
                <a:schemeClr val="bg1"/>
              </a:solidFill>
              <a:ln w="76200" cmpd="sng">
                <a:solidFill>
                  <a:srgbClr val="00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Scroll back to the top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657600" y="4191000"/>
                <a:ext cx="4572000" cy="914400"/>
              </a:xfrm>
              <a:prstGeom prst="rect">
                <a:avLst/>
              </a:prstGeom>
              <a:noFill/>
              <a:ln w="38100" cap="flat" cmpd="sng" algn="ctr">
                <a:solidFill>
                  <a:srgbClr val="4DA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 rot="5400000">
              <a:off x="6492082" y="3413918"/>
              <a:ext cx="1570036" cy="381000"/>
            </a:xfrm>
            <a:prstGeom prst="leftArrow">
              <a:avLst>
                <a:gd name="adj1" fmla="val 44685"/>
                <a:gd name="adj2" fmla="val 8622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033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4 at 11.55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7490"/>
            <a:ext cx="7324231" cy="6383020"/>
          </a:xfrm>
          <a:prstGeom prst="rect">
            <a:avLst/>
          </a:prstGeom>
        </p:spPr>
      </p:pic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381000" y="1752600"/>
            <a:ext cx="2057400" cy="2286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5334000" y="3200400"/>
            <a:ext cx="3581400" cy="1143000"/>
            <a:chOff x="5334000" y="1981200"/>
            <a:chExt cx="3581400" cy="1143000"/>
          </a:xfrm>
        </p:grpSpPr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5334000" y="1981200"/>
              <a:ext cx="3581400" cy="11430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5E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Verdana" charset="0"/>
                </a:rPr>
                <a:t>Article as PDF</a:t>
              </a: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486400" y="2133600"/>
              <a:ext cx="3276600" cy="838200"/>
            </a:xfrm>
            <a:prstGeom prst="rect">
              <a:avLst/>
            </a:prstGeom>
            <a:noFill/>
            <a:ln w="38100">
              <a:solidFill>
                <a:srgbClr val="81BF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5562600" y="1828800"/>
            <a:ext cx="1676400" cy="457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 rot="4316813">
            <a:off x="5971138" y="2827331"/>
            <a:ext cx="1173162" cy="268287"/>
          </a:xfrm>
          <a:prstGeom prst="leftArrow">
            <a:avLst>
              <a:gd name="adj1" fmla="val 58019"/>
              <a:gd name="adj2" fmla="val 112073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5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28600" y="1085317"/>
            <a:ext cx="4114800" cy="5239283"/>
            <a:chOff x="228600" y="518287"/>
            <a:chExt cx="4114800" cy="5821426"/>
          </a:xfrm>
        </p:grpSpPr>
        <p:pic>
          <p:nvPicPr>
            <p:cNvPr id="3" name="Picture 2" descr="Screen Shot 2013-08-04 at 11.58.2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72" y="518287"/>
              <a:ext cx="4084828" cy="582142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228600" y="533400"/>
              <a:ext cx="4114800" cy="5791200"/>
            </a:xfrm>
            <a:prstGeom prst="rect">
              <a:avLst/>
            </a:prstGeom>
            <a:noFill/>
            <a:ln w="698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00600" y="1101601"/>
            <a:ext cx="4114800" cy="5212080"/>
            <a:chOff x="4800600" y="533400"/>
            <a:chExt cx="4114800" cy="5791200"/>
          </a:xfrm>
        </p:grpSpPr>
        <p:pic>
          <p:nvPicPr>
            <p:cNvPr id="4" name="Picture 3" descr="Screen Shot 2013-08-05 at 6.02.43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1" t="1496" r="2029" b="4603"/>
            <a:stretch/>
          </p:blipFill>
          <p:spPr>
            <a:xfrm>
              <a:off x="4800600" y="534497"/>
              <a:ext cx="4050792" cy="5760720"/>
            </a:xfrm>
            <a:prstGeom prst="rect">
              <a:avLst/>
            </a:prstGeom>
            <a:ln w="28575" cmpd="sng">
              <a:solidFill>
                <a:srgbClr val="FFFFFF"/>
              </a:solidFill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4800600" y="533400"/>
              <a:ext cx="4114800" cy="5791200"/>
            </a:xfrm>
            <a:prstGeom prst="rect">
              <a:avLst/>
            </a:prstGeom>
            <a:noFill/>
            <a:ln w="698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8382000" y="2743200"/>
            <a:ext cx="304800" cy="304800"/>
          </a:xfrm>
          <a:prstGeom prst="ellipse">
            <a:avLst/>
          </a:prstGeom>
          <a:noFill/>
          <a:ln w="5715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6172200" y="1752600"/>
            <a:ext cx="1371600" cy="304800"/>
          </a:xfrm>
          <a:prstGeom prst="rect">
            <a:avLst/>
          </a:prstGeom>
          <a:noFill/>
          <a:ln w="38100" cap="flat" cmpd="sng" algn="ctr">
            <a:solidFill>
              <a:srgbClr val="4DAD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528" y="228600"/>
            <a:ext cx="7865872" cy="685800"/>
            <a:chOff x="287528" y="228600"/>
            <a:chExt cx="7865872" cy="685800"/>
          </a:xfrm>
        </p:grpSpPr>
        <p:pic>
          <p:nvPicPr>
            <p:cNvPr id="5" name="Picture 4" descr="Screen Shot 2013-08-05 at 7.53.4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28" y="276352"/>
              <a:ext cx="4055872" cy="638048"/>
            </a:xfrm>
            <a:prstGeom prst="rect">
              <a:avLst/>
            </a:prstGeom>
          </p:spPr>
        </p:pic>
        <p:sp>
          <p:nvSpPr>
            <p:cNvPr id="16" name="Rounded Rectangular Callout 15"/>
            <p:cNvSpPr/>
            <p:nvPr/>
          </p:nvSpPr>
          <p:spPr>
            <a:xfrm>
              <a:off x="5257800" y="228600"/>
              <a:ext cx="2895600" cy="685800"/>
            </a:xfrm>
            <a:prstGeom prst="wedgeRoundRectCallout">
              <a:avLst>
                <a:gd name="adj1" fmla="val -206706"/>
                <a:gd name="adj2" fmla="val 2927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7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spcBef>
                  <a:spcPts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click Search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105400" y="4191000"/>
            <a:ext cx="3430588" cy="1068388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Verdana"/>
              </a:rPr>
              <a:t>Close Article Screen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063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3-08-06 at 9.34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7400"/>
            <a:ext cx="7787640" cy="25527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362200" y="990600"/>
            <a:ext cx="2895600" cy="685800"/>
          </a:xfrm>
          <a:prstGeom prst="wedgeRoundRectCallout">
            <a:avLst>
              <a:gd name="adj1" fmla="val -83109"/>
              <a:gd name="adj2" fmla="val 23945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click Search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38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4-02-17 at 8.5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600200"/>
            <a:ext cx="8119872" cy="4893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5136" y="304800"/>
            <a:ext cx="5943600" cy="1905000"/>
            <a:chOff x="715136" y="304800"/>
            <a:chExt cx="5943600" cy="1905000"/>
          </a:xfrm>
        </p:grpSpPr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6049136" y="1905000"/>
              <a:ext cx="609600" cy="3048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800" dirty="0" smtClean="0">
                  <a:latin typeface="Verdana" charset="0"/>
                  <a:cs typeface="Verdana" charset="0"/>
                </a:rPr>
                <a:t>157</a:t>
              </a:r>
              <a:endParaRPr lang="en-US" sz="1800" dirty="0">
                <a:latin typeface="Verdana" charset="0"/>
                <a:cs typeface="Verdana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15136" y="304800"/>
              <a:ext cx="4953000" cy="1371600"/>
              <a:chOff x="685800" y="228600"/>
              <a:chExt cx="4953000" cy="1371600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685800" y="228600"/>
                <a:ext cx="4953000" cy="1371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5E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Type in </a:t>
                </a:r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157 </a:t>
                </a: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and click Go</a:t>
                </a: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833362" y="381000"/>
                <a:ext cx="4653038" cy="1066800"/>
              </a:xfrm>
              <a:prstGeom prst="rect">
                <a:avLst/>
              </a:prstGeom>
              <a:noFill/>
              <a:ln w="38100">
                <a:solidFill>
                  <a:srgbClr val="91CB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 rot="12503433">
              <a:off x="4774540" y="1510572"/>
              <a:ext cx="1273479" cy="340764"/>
            </a:xfrm>
            <a:prstGeom prst="leftArrow">
              <a:avLst>
                <a:gd name="adj1" fmla="val 44685"/>
                <a:gd name="adj2" fmla="val 8622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634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990600" y="2863850"/>
            <a:ext cx="7162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DARE</a:t>
            </a:r>
            <a:endParaRPr lang="en-US" sz="54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499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557893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26403" name="Rectangle 3"/>
            <p:cNvSpPr>
              <a:spLocks noChangeArrowheads="1"/>
            </p:cNvSpPr>
            <p:nvPr/>
          </p:nvSpPr>
          <p:spPr bwMode="auto">
            <a:xfrm>
              <a:off x="152400" y="228600"/>
              <a:ext cx="8839200" cy="6400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5BCAF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pPr algn="ctr"/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04800" y="762000"/>
              <a:ext cx="8534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i="1" dirty="0" smtClean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DARE: Database of Abstracts of Reviews of Effects</a:t>
              </a:r>
              <a:endParaRPr lang="en-US" sz="2800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544551" y="1524000"/>
            <a:ext cx="5334000" cy="1143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produced by:</a:t>
            </a:r>
          </a:p>
          <a:p>
            <a:pPr lvl="0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Centre for Reviews and Dissemination</a:t>
            </a:r>
          </a:p>
          <a:p>
            <a:pPr lvl="0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University of York, UK</a:t>
            </a:r>
            <a:endParaRPr lang="en-US" sz="17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33400" y="2895600"/>
            <a:ext cx="8271362" cy="1752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DARE contains:</a:t>
            </a:r>
            <a:endParaRPr lang="en-US" sz="1700" dirty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4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abstracts of systematic reviews that have been quality assessed</a:t>
            </a:r>
            <a:endParaRPr lang="en-US" sz="1700" dirty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40000"/>
              </a:lnSpc>
            </a:pP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	summary reviews with critical commentaries</a:t>
            </a:r>
          </a:p>
          <a:p>
            <a:pPr lvl="0">
              <a:lnSpc>
                <a:spcPct val="14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reviews not yet carried out by the Cochrane Collaboration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33400" y="4876800"/>
            <a:ext cx="8271362" cy="1371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DARE covers a broad range:</a:t>
            </a:r>
            <a:endParaRPr lang="en-US" sz="1700" dirty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4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health related interventions, diagnostic tests, surgery, pharmacology</a:t>
            </a:r>
          </a:p>
          <a:p>
            <a:pPr lvl="0">
              <a:lnSpc>
                <a:spcPct val="14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700" dirty="0" smtClean="0">
                <a:solidFill>
                  <a:srgbClr val="000000"/>
                </a:solidFill>
                <a:latin typeface="Verdana" charset="0"/>
              </a:rPr>
              <a:t>public health, health promotion, organization and delivery of care</a:t>
            </a:r>
          </a:p>
          <a:p>
            <a:pPr lvl="0">
              <a:lnSpc>
                <a:spcPct val="140000"/>
              </a:lnSpc>
            </a:pP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Verdana" charset="0"/>
              </a:rPr>
              <a:t>	</a:t>
            </a:r>
            <a:endParaRPr lang="en-US" sz="2000" i="1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1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10.27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22220"/>
            <a:ext cx="8515350" cy="3040380"/>
          </a:xfrm>
          <a:prstGeom prst="rect">
            <a:avLst/>
          </a:prstGeom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762000" y="2598420"/>
            <a:ext cx="60960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04800" y="2598420"/>
            <a:ext cx="457200" cy="3810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267200" y="769620"/>
            <a:ext cx="4572000" cy="3276598"/>
            <a:chOff x="4267200" y="769620"/>
            <a:chExt cx="4572000" cy="3276598"/>
          </a:xfrm>
        </p:grpSpPr>
        <p:grpSp>
          <p:nvGrpSpPr>
            <p:cNvPr id="8" name="Group 1"/>
            <p:cNvGrpSpPr>
              <a:grpSpLocks/>
            </p:cNvGrpSpPr>
            <p:nvPr/>
          </p:nvGrpSpPr>
          <p:grpSpPr bwMode="auto">
            <a:xfrm>
              <a:off x="4267200" y="769620"/>
              <a:ext cx="4572000" cy="1219200"/>
              <a:chOff x="4267200" y="5410200"/>
              <a:chExt cx="4572000" cy="1219200"/>
            </a:xfrm>
          </p:grpSpPr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>
                <a:off x="4267200" y="5410200"/>
                <a:ext cx="45720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  <a:r>
                  <a:rPr lang="en-US" sz="2800" i="1" dirty="0">
                    <a:solidFill>
                      <a:srgbClr val="000000"/>
                    </a:solidFill>
                    <a:latin typeface="Verdana" charset="0"/>
                  </a:rPr>
                  <a:t> EBM 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Verdana" charset="0"/>
                  </a:rPr>
                  <a:t>Full Text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4419600" y="5562600"/>
                <a:ext cx="4267200" cy="914400"/>
              </a:xfrm>
              <a:prstGeom prst="rect">
                <a:avLst/>
              </a:prstGeom>
              <a:noFill/>
              <a:ln w="38100">
                <a:solidFill>
                  <a:srgbClr val="C8E5A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6"/>
            <p:cNvSpPr>
              <a:spLocks noChangeArrowheads="1"/>
            </p:cNvSpPr>
            <p:nvPr/>
          </p:nvSpPr>
          <p:spPr bwMode="auto">
            <a:xfrm rot="16200000">
              <a:off x="6499801" y="2621219"/>
              <a:ext cx="2392799" cy="457199"/>
            </a:xfrm>
            <a:prstGeom prst="leftArrow">
              <a:avLst>
                <a:gd name="adj1" fmla="val 58019"/>
                <a:gd name="adj2" fmla="val 103577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255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vid: Vypro II mesh for inguinal hernia repair: a meta analysis of randomized controlled trials (Structured abstract).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92" y="76200"/>
            <a:ext cx="5207508" cy="6739128"/>
          </a:xfrm>
          <a:prstGeom prst="rect">
            <a:avLst/>
          </a:prstGeom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2514600" y="3124200"/>
            <a:ext cx="3657600" cy="45720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2438400" y="5867400"/>
            <a:ext cx="3733800" cy="53340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2514600" y="2667000"/>
            <a:ext cx="3581400" cy="381000"/>
          </a:xfrm>
          <a:prstGeom prst="rect">
            <a:avLst/>
          </a:prstGeom>
          <a:noFill/>
          <a:ln w="38100" cap="flat" cmpd="sng" algn="ctr">
            <a:solidFill>
              <a:srgbClr val="4DAD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1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2"/>
          <p:cNvSpPr txBox="1">
            <a:spLocks/>
          </p:cNvSpPr>
          <p:nvPr/>
        </p:nvSpPr>
        <p:spPr bwMode="auto">
          <a:xfrm>
            <a:off x="457200" y="304800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3000" u="sng">
                <a:solidFill>
                  <a:srgbClr val="004080"/>
                </a:solidFill>
                <a:latin typeface="Verdana" charset="0"/>
                <a:cs typeface="Verdana" charset="0"/>
              </a:rPr>
              <a:t>Steps in the Evidence-Based Process are: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</a:pPr>
            <a:endParaRPr lang="en-US" sz="3200"/>
          </a:p>
          <a:p>
            <a:pPr>
              <a:spcBef>
                <a:spcPct val="20000"/>
              </a:spcBef>
            </a:pPr>
            <a:r>
              <a:rPr lang="en-US" sz="3200"/>
              <a:t>	</a:t>
            </a:r>
          </a:p>
          <a:p>
            <a:pPr>
              <a:spcBef>
                <a:spcPct val="20000"/>
              </a:spcBef>
            </a:pPr>
            <a:r>
              <a:rPr lang="en-US" sz="3200"/>
              <a:t>	</a:t>
            </a:r>
          </a:p>
        </p:txBody>
      </p:sp>
      <p:sp>
        <p:nvSpPr>
          <p:cNvPr id="64514" name="Rectangle 5"/>
          <p:cNvSpPr>
            <a:spLocks noChangeArrowheads="1"/>
          </p:cNvSpPr>
          <p:nvPr/>
        </p:nvSpPr>
        <p:spPr bwMode="auto">
          <a:xfrm>
            <a:off x="361950" y="6400800"/>
            <a:ext cx="298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i="1">
                <a:solidFill>
                  <a:srgbClr val="004080"/>
                </a:solidFill>
              </a:rPr>
              <a:t>(Duke University Medical Center, accessed 8/2/2013</a:t>
            </a:r>
            <a:r>
              <a:rPr lang="en-US" sz="1000" b="1" i="1">
                <a:solidFill>
                  <a:srgbClr val="197CA1"/>
                </a:solidFill>
              </a:rPr>
              <a:t>)</a:t>
            </a:r>
            <a:endParaRPr lang="en-US" sz="1000" b="1">
              <a:solidFill>
                <a:srgbClr val="197CA1"/>
              </a:solidFill>
            </a:endParaRPr>
          </a:p>
        </p:txBody>
      </p:sp>
      <p:pic>
        <p:nvPicPr>
          <p:cNvPr id="64515" name="Picture 7" descr="Screen Shot 2013-08-02 at 6.4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35113"/>
            <a:ext cx="8737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8"/>
          <p:cNvSpPr>
            <a:spLocks noChangeArrowheads="1"/>
          </p:cNvSpPr>
          <p:nvPr/>
        </p:nvSpPr>
        <p:spPr bwMode="auto">
          <a:xfrm>
            <a:off x="3886200" y="6324600"/>
            <a:ext cx="495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http://guides.mclibrary.duke.edu/content.php?pid=431451&amp;sid=3529499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vid: Vypro II mesh for inguinal hernia repair: a meta analysis of randomized controlled trials (Structured abstract).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9436"/>
            <a:ext cx="5207508" cy="6739128"/>
          </a:xfrm>
          <a:prstGeom prst="rect">
            <a:avLst/>
          </a:prstGeom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59308" y="321564"/>
            <a:ext cx="3733800" cy="45720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559308" y="931164"/>
            <a:ext cx="3733800" cy="45720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59308" y="1540764"/>
            <a:ext cx="3733800" cy="76200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559308" y="3460374"/>
            <a:ext cx="3733800" cy="36639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59308" y="3979164"/>
            <a:ext cx="3733800" cy="83820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559308" y="4969764"/>
            <a:ext cx="3733800" cy="381000"/>
          </a:xfrm>
          <a:prstGeom prst="rect">
            <a:avLst/>
          </a:prstGeom>
          <a:noFill/>
          <a:ln w="38100" cmpd="sng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648200" y="2720182"/>
            <a:ext cx="4267200" cy="2232818"/>
            <a:chOff x="4648200" y="2720182"/>
            <a:chExt cx="4267200" cy="2232818"/>
          </a:xfrm>
        </p:grpSpPr>
        <p:grpSp>
          <p:nvGrpSpPr>
            <p:cNvPr id="17" name="Group 16"/>
            <p:cNvGrpSpPr/>
            <p:nvPr/>
          </p:nvGrpSpPr>
          <p:grpSpPr>
            <a:xfrm>
              <a:off x="4648200" y="3733800"/>
              <a:ext cx="4267200" cy="1219200"/>
              <a:chOff x="4114800" y="3962400"/>
              <a:chExt cx="4267200" cy="1219200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4114800" y="3962400"/>
                <a:ext cx="4267200" cy="1219200"/>
              </a:xfrm>
              <a:prstGeom prst="rect">
                <a:avLst/>
              </a:prstGeom>
              <a:solidFill>
                <a:schemeClr val="bg1"/>
              </a:solidFill>
              <a:ln w="76200" cmpd="sng">
                <a:solidFill>
                  <a:srgbClr val="00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Scroll back to the top</a:t>
                </a:r>
                <a:endParaRPr lang="en-US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248150" y="4114800"/>
                <a:ext cx="4000500" cy="914400"/>
              </a:xfrm>
              <a:prstGeom prst="rect">
                <a:avLst/>
              </a:prstGeom>
              <a:noFill/>
              <a:ln w="38100" cap="flat" cmpd="sng" algn="ctr">
                <a:solidFill>
                  <a:srgbClr val="4DA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sp>
          <p:nvSpPr>
            <p:cNvPr id="13" name="AutoShape 16"/>
            <p:cNvSpPr>
              <a:spLocks noChangeArrowheads="1"/>
            </p:cNvSpPr>
            <p:nvPr/>
          </p:nvSpPr>
          <p:spPr bwMode="auto">
            <a:xfrm rot="5400000">
              <a:off x="6530182" y="3276600"/>
              <a:ext cx="1417636" cy="304800"/>
            </a:xfrm>
            <a:prstGeom prst="leftArrow">
              <a:avLst>
                <a:gd name="adj1" fmla="val 44685"/>
                <a:gd name="adj2" fmla="val 8622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635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vid: Vypro II mesh for inguinal hernia repair: a meta analysis of randomized controlled trials (Structured abstract).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36"/>
            <a:ext cx="5207508" cy="673912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867400" y="304800"/>
            <a:ext cx="2895600" cy="685800"/>
          </a:xfrm>
          <a:prstGeom prst="wedgeRoundRectCallout">
            <a:avLst>
              <a:gd name="adj1" fmla="val -217212"/>
              <a:gd name="adj2" fmla="val 1153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click Search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6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8.22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" y="403098"/>
            <a:ext cx="7074408" cy="605180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724400" y="3733800"/>
            <a:ext cx="2895600" cy="762000"/>
          </a:xfrm>
          <a:prstGeom prst="wedgeRoundRectCallout">
            <a:avLst>
              <a:gd name="adj1" fmla="val -93512"/>
              <a:gd name="adj2" fmla="val 541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4DAD2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click Change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5 at 12.06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838200"/>
            <a:ext cx="8493760" cy="57810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57400" y="304800"/>
            <a:ext cx="4800600" cy="1524000"/>
            <a:chOff x="762000" y="5105400"/>
            <a:chExt cx="7010400" cy="160020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62000" y="5105400"/>
              <a:ext cx="7010400" cy="1600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Select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ACP Journal Club</a:t>
              </a: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896815" y="5257800"/>
              <a:ext cx="6740768" cy="1295399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95400" y="4191000"/>
            <a:ext cx="3200400" cy="265112"/>
            <a:chOff x="1295400" y="4191000"/>
            <a:chExt cx="3200400" cy="265112"/>
          </a:xfrm>
        </p:grpSpPr>
        <p:sp>
          <p:nvSpPr>
            <p:cNvPr id="5" name="Rectangle 4"/>
            <p:cNvSpPr/>
            <p:nvPr/>
          </p:nvSpPr>
          <p:spPr>
            <a:xfrm>
              <a:off x="1295400" y="4191000"/>
              <a:ext cx="287337" cy="2651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76400" y="4267200"/>
              <a:ext cx="2819400" cy="188912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5334000" y="4800600"/>
            <a:ext cx="3581400" cy="914400"/>
          </a:xfrm>
          <a:prstGeom prst="wedgeRoundRectCallout">
            <a:avLst>
              <a:gd name="adj1" fmla="val -19971"/>
              <a:gd name="adj2" fmla="val 9692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4DAD2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click Select Resource(s)</a:t>
            </a:r>
            <a:r>
              <a:rPr lang="en-US" sz="2000" kern="0" noProof="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&amp; Run Search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7305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59" name="Rectangle 4"/>
          <p:cNvSpPr>
            <a:spLocks noChangeArrowheads="1"/>
          </p:cNvSpPr>
          <p:nvPr/>
        </p:nvSpPr>
        <p:spPr bwMode="auto">
          <a:xfrm>
            <a:off x="990600" y="2863850"/>
            <a:ext cx="7162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ACP Journal Club</a:t>
            </a:r>
            <a:endParaRPr lang="en-US" sz="54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499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557893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26403" name="Rectangle 3"/>
            <p:cNvSpPr>
              <a:spLocks noChangeArrowheads="1"/>
            </p:cNvSpPr>
            <p:nvPr/>
          </p:nvSpPr>
          <p:spPr bwMode="auto">
            <a:xfrm>
              <a:off x="152400" y="228600"/>
              <a:ext cx="8839200" cy="6400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5BCAF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pPr algn="ctr"/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971800" y="457200"/>
              <a:ext cx="3200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i="1" dirty="0" smtClean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ACP Journal Club</a:t>
              </a:r>
              <a:endParaRPr lang="en-US" sz="2800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457200" y="1143000"/>
            <a:ext cx="7423925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joint online journal:</a:t>
            </a:r>
            <a:endParaRPr lang="en-US" sz="1400" dirty="0" smtClean="0">
              <a:latin typeface="Verdana" charset="0"/>
            </a:endParaRPr>
          </a:p>
          <a:p>
            <a:pPr>
              <a:lnSpc>
                <a:spcPct val="120000"/>
              </a:lnSpc>
              <a:buFont typeface="Times" charset="0"/>
              <a:buNone/>
            </a:pPr>
            <a:r>
              <a:rPr lang="en-US" sz="1400" i="1" dirty="0" smtClean="0">
                <a:solidFill>
                  <a:srgbClr val="000000"/>
                </a:solidFill>
                <a:latin typeface="Verdana" charset="0"/>
              </a:rPr>
              <a:t>	ACP </a:t>
            </a:r>
            <a:r>
              <a:rPr lang="en-US" sz="1400" i="1" dirty="0">
                <a:solidFill>
                  <a:srgbClr val="000000"/>
                </a:solidFill>
                <a:latin typeface="Verdana" charset="0"/>
              </a:rPr>
              <a:t>Journal </a:t>
            </a:r>
            <a:r>
              <a:rPr lang="en-US" sz="1400" i="1" dirty="0" smtClean="0">
                <a:solidFill>
                  <a:srgbClr val="000000"/>
                </a:solidFill>
                <a:latin typeface="Verdana" charset="0"/>
              </a:rPr>
              <a:t>Club		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by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American College of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Physicians</a:t>
            </a:r>
          </a:p>
          <a:p>
            <a:pPr>
              <a:lnSpc>
                <a:spcPct val="120000"/>
              </a:lnSpc>
              <a:buFont typeface="Times" charset="0"/>
              <a:buNone/>
            </a:pPr>
            <a:r>
              <a:rPr lang="en-US" sz="1400" i="1" dirty="0" smtClean="0">
                <a:solidFill>
                  <a:srgbClr val="000000"/>
                </a:solidFill>
                <a:latin typeface="Verdana" charset="0"/>
              </a:rPr>
              <a:t>	Evidence</a:t>
            </a:r>
            <a:r>
              <a:rPr lang="en-US" sz="1400" i="1" dirty="0">
                <a:solidFill>
                  <a:srgbClr val="000000"/>
                </a:solidFill>
                <a:latin typeface="Verdana" charset="0"/>
              </a:rPr>
              <a:t>-</a:t>
            </a:r>
            <a:r>
              <a:rPr lang="en-US" sz="1400" i="1" dirty="0" smtClean="0">
                <a:solidFill>
                  <a:srgbClr val="000000"/>
                </a:solidFill>
                <a:latin typeface="Verdana" charset="0"/>
              </a:rPr>
              <a:t>Based Medicine	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by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British Medical Journal Group</a:t>
            </a:r>
          </a:p>
          <a:p>
            <a:pPr lvl="0">
              <a:lnSpc>
                <a:spcPct val="120000"/>
              </a:lnSpc>
            </a:pPr>
            <a:endParaRPr lang="en-US" sz="1600" dirty="0" smtClean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457200" y="3276600"/>
            <a:ext cx="5334000" cy="10668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Information summarized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in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structured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abstracts include: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Methods Design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Intervention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457200" y="2133600"/>
            <a:ext cx="415380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Screens 100 top clinical journals: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original studies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methodologically sound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clinically relevant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457200" y="5486400"/>
            <a:ext cx="47244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Brief commentaries on: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methods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clinical application of findings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57200" y="4419600"/>
            <a:ext cx="60198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Identifies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Study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Categories :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Diagnosis		Etiology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Prognosis		Prevention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or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treatment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5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5" grpId="0"/>
      <p:bldP spid="21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10.45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643"/>
            <a:ext cx="7628382" cy="62127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05400" y="2590800"/>
            <a:ext cx="3657600" cy="3048000"/>
            <a:chOff x="5105400" y="2590800"/>
            <a:chExt cx="3657600" cy="3048000"/>
          </a:xfrm>
        </p:grpSpPr>
        <p:sp>
          <p:nvSpPr>
            <p:cNvPr id="5" name="Oval 12"/>
            <p:cNvSpPr>
              <a:spLocks noChangeArrowheads="1"/>
            </p:cNvSpPr>
            <p:nvPr/>
          </p:nvSpPr>
          <p:spPr bwMode="auto">
            <a:xfrm>
              <a:off x="6629400" y="2590800"/>
              <a:ext cx="838200" cy="457200"/>
            </a:xfrm>
            <a:prstGeom prst="ellipse">
              <a:avLst/>
            </a:prstGeom>
            <a:noFill/>
            <a:ln w="76200">
              <a:solidFill>
                <a:srgbClr val="78C1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5105400" y="4038600"/>
              <a:ext cx="3657600" cy="1600200"/>
              <a:chOff x="4800600" y="3810000"/>
              <a:chExt cx="3657600" cy="1600200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auto">
              <a:xfrm>
                <a:off x="4800600" y="3810000"/>
                <a:ext cx="3657600" cy="16002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>
                    <a:solidFill>
                      <a:srgbClr val="000000"/>
                    </a:solidFill>
                    <a:latin typeface="Verdana" charset="0"/>
                  </a:rPr>
                  <a:t>Click Display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>
                    <a:solidFill>
                      <a:srgbClr val="000000"/>
                    </a:solidFill>
                    <a:latin typeface="Verdana" charset="0"/>
                  </a:rPr>
                  <a:t>to view articles</a:t>
                </a:r>
              </a:p>
            </p:txBody>
          </p:sp>
          <p:sp>
            <p:nvSpPr>
              <p:cNvPr id="8" name="Rectangle 12"/>
              <p:cNvSpPr>
                <a:spLocks noChangeArrowheads="1"/>
              </p:cNvSpPr>
              <p:nvPr/>
            </p:nvSpPr>
            <p:spPr bwMode="auto">
              <a:xfrm>
                <a:off x="4953000" y="3943350"/>
                <a:ext cx="3352800" cy="1343223"/>
              </a:xfrm>
              <a:prstGeom prst="rect">
                <a:avLst/>
              </a:prstGeom>
              <a:noFill/>
              <a:ln w="38100">
                <a:solidFill>
                  <a:srgbClr val="5CB42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85800" y="3048000"/>
            <a:ext cx="5181600" cy="381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685800" y="2667000"/>
            <a:ext cx="5181600" cy="381000"/>
          </a:xfrm>
          <a:prstGeom prst="rect">
            <a:avLst/>
          </a:prstGeom>
          <a:noFill/>
          <a:ln w="38100">
            <a:solidFill>
              <a:srgbClr val="4DAD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4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2-17 at 10.5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" y="315722"/>
            <a:ext cx="7167880" cy="622655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43200" y="2971800"/>
            <a:ext cx="3962400" cy="838200"/>
            <a:chOff x="2743200" y="2971800"/>
            <a:chExt cx="3962400" cy="838200"/>
          </a:xfrm>
        </p:grpSpPr>
        <p:sp>
          <p:nvSpPr>
            <p:cNvPr id="5" name="Rectangle 24"/>
            <p:cNvSpPr>
              <a:spLocks noChangeArrowheads="1"/>
            </p:cNvSpPr>
            <p:nvPr/>
          </p:nvSpPr>
          <p:spPr bwMode="auto">
            <a:xfrm>
              <a:off x="2971800" y="2971800"/>
              <a:ext cx="3733800" cy="838200"/>
            </a:xfrm>
            <a:prstGeom prst="rect">
              <a:avLst/>
            </a:prstGeom>
            <a:noFill/>
            <a:ln w="38100" cmpd="sng">
              <a:solidFill>
                <a:srgbClr val="8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2743200" y="2971800"/>
              <a:ext cx="276329" cy="228600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67000" y="4191000"/>
            <a:ext cx="4271714" cy="1038141"/>
            <a:chOff x="1752600" y="5438861"/>
            <a:chExt cx="4271714" cy="1038141"/>
          </a:xfrm>
        </p:grpSpPr>
        <p:grpSp>
          <p:nvGrpSpPr>
            <p:cNvPr id="8" name="Group 7"/>
            <p:cNvGrpSpPr/>
            <p:nvPr/>
          </p:nvGrpSpPr>
          <p:grpSpPr>
            <a:xfrm>
              <a:off x="1752600" y="5486400"/>
              <a:ext cx="3352800" cy="990602"/>
              <a:chOff x="4724400" y="5562600"/>
              <a:chExt cx="3352800" cy="990602"/>
            </a:xfrm>
          </p:grpSpPr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>
                <a:off x="4724400" y="5562600"/>
                <a:ext cx="3352800" cy="990602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75E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  <a:r>
                  <a:rPr lang="en-US" sz="2000" i="1" dirty="0">
                    <a:solidFill>
                      <a:srgbClr val="000000"/>
                    </a:solidFill>
                    <a:latin typeface="Verdana" charset="0"/>
                  </a:rPr>
                  <a:t> EBM </a:t>
                </a:r>
                <a:r>
                  <a:rPr lang="en-US" sz="2000" i="1" dirty="0" smtClean="0">
                    <a:solidFill>
                      <a:srgbClr val="000000"/>
                    </a:solidFill>
                    <a:latin typeface="Verdana" charset="0"/>
                  </a:rPr>
                  <a:t>Full Text</a:t>
                </a:r>
                <a:endParaRPr lang="en-US" sz="20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4876800" y="5715000"/>
                <a:ext cx="3048000" cy="719668"/>
              </a:xfrm>
              <a:prstGeom prst="rect">
                <a:avLst/>
              </a:prstGeom>
              <a:noFill/>
              <a:ln w="28575" cmpd="sng">
                <a:solidFill>
                  <a:srgbClr val="91CB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6"/>
            <p:cNvSpPr>
              <a:spLocks noChangeArrowheads="1"/>
            </p:cNvSpPr>
            <p:nvPr/>
          </p:nvSpPr>
          <p:spPr bwMode="auto">
            <a:xfrm rot="9693199">
              <a:off x="4733211" y="5438861"/>
              <a:ext cx="1291103" cy="281440"/>
            </a:xfrm>
            <a:prstGeom prst="leftArrow">
              <a:avLst>
                <a:gd name="adj1" fmla="val 58019"/>
                <a:gd name="adj2" fmla="val 119656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627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5 at 12.09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223520"/>
            <a:ext cx="8514080" cy="6410960"/>
          </a:xfrm>
          <a:prstGeom prst="rect">
            <a:avLst/>
          </a:prstGeom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85800" y="5715000"/>
            <a:ext cx="1219200" cy="3048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533400" y="4191000"/>
            <a:ext cx="838200" cy="2286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5 at 12.10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228600"/>
            <a:ext cx="5440680" cy="6436360"/>
          </a:xfrm>
          <a:prstGeom prst="rect">
            <a:avLst/>
          </a:prstGeom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905000" y="5029200"/>
            <a:ext cx="762000" cy="2286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981200" y="152400"/>
            <a:ext cx="685800" cy="2286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1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647700" y="2743200"/>
            <a:ext cx="784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1. Assess the patient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8-05 at 12.09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223520"/>
            <a:ext cx="8514080" cy="6410960"/>
          </a:xfrm>
          <a:prstGeom prst="rect">
            <a:avLst/>
          </a:prstGeom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096000" y="1447800"/>
            <a:ext cx="2514600" cy="1066800"/>
            <a:chOff x="609600" y="4495800"/>
            <a:chExt cx="3505200" cy="1066800"/>
          </a:xfrm>
        </p:grpSpPr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609600" y="4495800"/>
              <a:ext cx="3505200" cy="1066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Click </a:t>
              </a:r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Logoff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778042" y="4648200"/>
              <a:ext cx="3184358" cy="762000"/>
            </a:xfrm>
            <a:prstGeom prst="rect">
              <a:avLst/>
            </a:prstGeom>
            <a:noFill/>
            <a:ln w="38100">
              <a:solidFill>
                <a:srgbClr val="7CBF3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16"/>
          <p:cNvSpPr>
            <a:spLocks noChangeArrowheads="1"/>
          </p:cNvSpPr>
          <p:nvPr/>
        </p:nvSpPr>
        <p:spPr bwMode="auto">
          <a:xfrm rot="6700725">
            <a:off x="7563451" y="1051840"/>
            <a:ext cx="1169410" cy="320675"/>
          </a:xfrm>
          <a:prstGeom prst="leftArrow">
            <a:avLst>
              <a:gd name="adj1" fmla="val 48204"/>
              <a:gd name="adj2" fmla="val 87973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20162" name="Rectangle 4"/>
          <p:cNvSpPr>
            <a:spLocks noChangeArrowheads="1"/>
          </p:cNvSpPr>
          <p:nvPr/>
        </p:nvSpPr>
        <p:spPr bwMode="auto">
          <a:xfrm>
            <a:off x="228600" y="29210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4. Appraise the evidence</a:t>
            </a:r>
            <a:endParaRPr lang="en-US" sz="60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234" name="Title 1"/>
          <p:cNvSpPr txBox="1">
            <a:spLocks/>
          </p:cNvSpPr>
          <p:nvPr/>
        </p:nvSpPr>
        <p:spPr bwMode="auto">
          <a:xfrm>
            <a:off x="160338" y="207963"/>
            <a:ext cx="8831262" cy="7842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40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What is Critical Appraisal?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0338" y="1252538"/>
            <a:ext cx="8831262" cy="5268912"/>
            <a:chOff x="161128" y="1252168"/>
            <a:chExt cx="8831071" cy="5268579"/>
          </a:xfrm>
        </p:grpSpPr>
        <p:grpSp>
          <p:nvGrpSpPr>
            <p:cNvPr id="223236" name="Group 5"/>
            <p:cNvGrpSpPr>
              <a:grpSpLocks/>
            </p:cNvGrpSpPr>
            <p:nvPr/>
          </p:nvGrpSpPr>
          <p:grpSpPr bwMode="auto">
            <a:xfrm>
              <a:off x="161128" y="1252168"/>
              <a:ext cx="8831071" cy="2042301"/>
              <a:chOff x="161128" y="1252168"/>
              <a:chExt cx="8831071" cy="2042301"/>
            </a:xfrm>
          </p:grpSpPr>
          <p:sp>
            <p:nvSpPr>
              <p:cNvPr id="223238" name="Rectangle 2"/>
              <p:cNvSpPr>
                <a:spLocks noChangeArrowheads="1"/>
              </p:cNvSpPr>
              <p:nvPr/>
            </p:nvSpPr>
            <p:spPr bwMode="auto">
              <a:xfrm>
                <a:off x="161128" y="1252168"/>
                <a:ext cx="8831071" cy="175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i="1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“The process of assessing and interpreting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evidence by systematically considering its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validity, results, and relevance.”</a:t>
                </a:r>
              </a:p>
            </p:txBody>
          </p:sp>
          <p:sp>
            <p:nvSpPr>
              <p:cNvPr id="223239" name="Rectangle 4"/>
              <p:cNvSpPr>
                <a:spLocks noChangeArrowheads="1"/>
              </p:cNvSpPr>
              <p:nvPr/>
            </p:nvSpPr>
            <p:spPr bwMode="auto">
              <a:xfrm>
                <a:off x="2139272" y="3048248"/>
                <a:ext cx="486228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80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The Cochrane Collaboration Glossary	http://www.cochrane.org/glossary/5#letterc</a:t>
                </a:r>
              </a:p>
            </p:txBody>
          </p:sp>
        </p:grpSp>
        <p:pic>
          <p:nvPicPr>
            <p:cNvPr id="223237" name="Picture 3" descr="JournalClubGrou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949" y="3619051"/>
              <a:ext cx="3868928" cy="290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775" y="104775"/>
            <a:ext cx="8928100" cy="6615113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24259" name="Group 2"/>
          <p:cNvGrpSpPr>
            <a:grpSpLocks/>
          </p:cNvGrpSpPr>
          <p:nvPr/>
        </p:nvGrpSpPr>
        <p:grpSpPr bwMode="auto">
          <a:xfrm>
            <a:off x="273050" y="534988"/>
            <a:ext cx="8615363" cy="1725612"/>
            <a:chOff x="272940" y="274829"/>
            <a:chExt cx="8615594" cy="1725958"/>
          </a:xfrm>
        </p:grpSpPr>
        <p:sp>
          <p:nvSpPr>
            <p:cNvPr id="10" name="Rectangle 9"/>
            <p:cNvSpPr/>
            <p:nvPr/>
          </p:nvSpPr>
          <p:spPr>
            <a:xfrm>
              <a:off x="368193" y="274829"/>
              <a:ext cx="8429851" cy="11225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00" i="1" dirty="0">
                  <a:solidFill>
                    <a:schemeClr val="bg1"/>
                  </a:solidFill>
                  <a:latin typeface="Verdana"/>
                  <a:cs typeface="Verdana"/>
                </a:rPr>
                <a:t>“Critical appraisal is the first step in transferring research knowledge into practice.”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2940" y="1413294"/>
              <a:ext cx="8615594" cy="5874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chemeClr val="bg1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pic>
        <p:nvPicPr>
          <p:cNvPr id="13" name="Picture 12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88" y="3117850"/>
            <a:ext cx="2000250" cy="3013075"/>
          </a:xfrm>
          <a:prstGeom prst="rect">
            <a:avLst/>
          </a:prstGeom>
          <a:ln w="38100" cmpd="sng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5" name="Picture 14" descr="clos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08325"/>
            <a:ext cx="2222500" cy="302260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5282" name="Title 1"/>
          <p:cNvSpPr txBox="1">
            <a:spLocks/>
          </p:cNvSpPr>
          <p:nvPr/>
        </p:nvSpPr>
        <p:spPr bwMode="auto">
          <a:xfrm>
            <a:off x="196850" y="192088"/>
            <a:ext cx="8709025" cy="701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FF"/>
                </a:solidFill>
                <a:latin typeface="Verdana" charset="0"/>
                <a:cs typeface="Verdana" charset="0"/>
              </a:rPr>
              <a:t>Purpose of Critical Appraisal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1775" y="893763"/>
            <a:ext cx="8674100" cy="1830387"/>
            <a:chOff x="232035" y="894398"/>
            <a:chExt cx="8674013" cy="1830531"/>
          </a:xfrm>
        </p:grpSpPr>
        <p:sp>
          <p:nvSpPr>
            <p:cNvPr id="225287" name="Content Placeholder 2"/>
            <p:cNvSpPr txBox="1">
              <a:spLocks/>
            </p:cNvSpPr>
            <p:nvPr/>
          </p:nvSpPr>
          <p:spPr bwMode="auto">
            <a:xfrm>
              <a:off x="290454" y="894398"/>
              <a:ext cx="8615594" cy="133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000" i="1">
                  <a:solidFill>
                    <a:srgbClr val="FFFFFF"/>
                  </a:solidFill>
                  <a:latin typeface="Verdana" charset="0"/>
                  <a:cs typeface="Verdana" charset="0"/>
                </a:rPr>
                <a:t>“Randomized controlled trials and systematic reviews are the highest levels of evidence but they are not automatically of good quality and should always be appraised critically.”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2035" y="2215302"/>
              <a:ext cx="8674013" cy="5096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chemeClr val="bg1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875" y="2959100"/>
            <a:ext cx="8863013" cy="3706813"/>
            <a:chOff x="143103" y="2958514"/>
            <a:chExt cx="8862130" cy="3707125"/>
          </a:xfrm>
        </p:grpSpPr>
        <p:pic>
          <p:nvPicPr>
            <p:cNvPr id="225285" name="Picture 7" descr="a02208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296" y="2958514"/>
              <a:ext cx="4291584" cy="3042666"/>
            </a:xfrm>
            <a:prstGeom prst="rect">
              <a:avLst/>
            </a:prstGeom>
            <a:noFill/>
            <a:ln w="28575">
              <a:solidFill>
                <a:srgbClr val="CC96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43103" y="6267142"/>
              <a:ext cx="8862130" cy="3984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A Consultation of Surgeons, old negative no. 62-116 [engraving]. [Bethesda, MD., United States of America]: Images from the History of Medicine, U.S. National Library of Medicine, National Institutes of Health; accessed June 12, 2012.  The National Library of Medicine believes this item to be in the public domain.  print: 11 x 16 cm.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8354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3429000"/>
            <a:ext cx="6934200" cy="1676400"/>
            <a:chOff x="768" y="624"/>
            <a:chExt cx="4224" cy="1056"/>
          </a:xfrm>
        </p:grpSpPr>
        <p:sp>
          <p:nvSpPr>
            <p:cNvPr id="228356" name="Rectangle 6"/>
            <p:cNvSpPr>
              <a:spLocks noChangeArrowheads="1"/>
            </p:cNvSpPr>
            <p:nvPr/>
          </p:nvSpPr>
          <p:spPr bwMode="auto">
            <a:xfrm>
              <a:off x="768" y="624"/>
              <a:ext cx="4224" cy="10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600">
                  <a:latin typeface="Verdana" charset="0"/>
                </a:rPr>
                <a:t>http://www.ebm.med.ualberta.ca/</a:t>
              </a:r>
              <a:endParaRPr lang="en-US" sz="2600">
                <a:latin typeface="Textile" charset="0"/>
              </a:endParaRPr>
            </a:p>
          </p:txBody>
        </p:sp>
        <p:sp>
          <p:nvSpPr>
            <p:cNvPr id="228357" name="Rectangle 7"/>
            <p:cNvSpPr>
              <a:spLocks noChangeArrowheads="1"/>
            </p:cNvSpPr>
            <p:nvPr/>
          </p:nvSpPr>
          <p:spPr bwMode="auto">
            <a:xfrm>
              <a:off x="869" y="730"/>
              <a:ext cx="4023" cy="844"/>
            </a:xfrm>
            <a:prstGeom prst="rect">
              <a:avLst/>
            </a:prstGeom>
            <a:noFill/>
            <a:ln w="38100" cmpd="dbl">
              <a:solidFill>
                <a:srgbClr val="C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0402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8" descr="Picture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1244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9" descr="Pictur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1244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10"/>
          <p:cNvSpPr>
            <a:spLocks noChangeArrowheads="1"/>
          </p:cNvSpPr>
          <p:nvPr/>
        </p:nvSpPr>
        <p:spPr bwMode="auto">
          <a:xfrm>
            <a:off x="4648200" y="914400"/>
            <a:ext cx="4114800" cy="40386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endParaRPr lang="en-US" sz="1600">
              <a:latin typeface="Verdana" charset="0"/>
              <a:cs typeface="Verdana" charset="0"/>
            </a:endParaRPr>
          </a:p>
          <a:p>
            <a:r>
              <a:rPr lang="en-US" sz="1600">
                <a:latin typeface="Verdana" charset="0"/>
                <a:cs typeface="Verdana" charset="0"/>
              </a:rPr>
              <a:t>   </a:t>
            </a:r>
          </a:p>
          <a:p>
            <a:endParaRPr lang="en-US" sz="1600">
              <a:latin typeface="Verdana" charset="0"/>
              <a:cs typeface="Verdana" charset="0"/>
            </a:endParaRPr>
          </a:p>
          <a:p>
            <a:r>
              <a:rPr lang="en-US" sz="1600">
                <a:latin typeface="Verdana" charset="0"/>
                <a:cs typeface="Verdana" charset="0"/>
              </a:rPr>
              <a:t>	</a:t>
            </a:r>
          </a:p>
          <a:p>
            <a:r>
              <a:rPr lang="en-US" sz="1600">
                <a:latin typeface="Verdana" charset="0"/>
                <a:cs typeface="Verdana" charset="0"/>
              </a:rPr>
              <a:t>		</a:t>
            </a:r>
          </a:p>
          <a:p>
            <a:r>
              <a:rPr lang="en-US" sz="1600">
                <a:latin typeface="Verdana" charset="0"/>
                <a:cs typeface="Verdana" charset="0"/>
              </a:rPr>
              <a:t>			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34200" y="1219200"/>
            <a:ext cx="304800" cy="609600"/>
            <a:chOff x="6172200" y="4038600"/>
            <a:chExt cx="457200" cy="838200"/>
          </a:xfrm>
        </p:grpSpPr>
        <p:sp>
          <p:nvSpPr>
            <p:cNvPr id="12" name="Oval 11"/>
            <p:cNvSpPr/>
            <p:nvPr/>
          </p:nvSpPr>
          <p:spPr bwMode="auto">
            <a:xfrm>
              <a:off x="6172200" y="4038600"/>
              <a:ext cx="457200" cy="6090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230426" name="Shape 13"/>
            <p:cNvCxnSpPr>
              <a:cxnSpLocks noChangeShapeType="1"/>
            </p:cNvCxnSpPr>
            <p:nvPr/>
          </p:nvCxnSpPr>
          <p:spPr bwMode="auto">
            <a:xfrm rot="16200000" flipH="1">
              <a:off x="6438900" y="4686300"/>
              <a:ext cx="228600" cy="1524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B3B3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76800" y="1219200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  <a:latin typeface="Verdana" charset="0"/>
                <a:cs typeface="Verdana" charset="0"/>
              </a:rPr>
              <a:t>Mouse over </a:t>
            </a:r>
            <a:endParaRPr lang="en-US">
              <a:cs typeface="Verdana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28600" y="1676400"/>
            <a:ext cx="6629400" cy="381000"/>
            <a:chOff x="228600" y="1676400"/>
            <a:chExt cx="6629400" cy="381000"/>
          </a:xfrm>
        </p:grpSpPr>
        <p:sp>
          <p:nvSpPr>
            <p:cNvPr id="230423" name="Rectangle 17"/>
            <p:cNvSpPr>
              <a:spLocks noChangeArrowheads="1"/>
            </p:cNvSpPr>
            <p:nvPr/>
          </p:nvSpPr>
          <p:spPr bwMode="auto">
            <a:xfrm>
              <a:off x="5562600" y="1752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>
                  <a:solidFill>
                    <a:srgbClr val="0000FF"/>
                  </a:solidFill>
                  <a:latin typeface="Verdana" charset="0"/>
                  <a:cs typeface="Verdana" charset="0"/>
                </a:rPr>
                <a:t>Domains,</a:t>
              </a:r>
              <a:endParaRPr lang="en-US" sz="1800">
                <a:solidFill>
                  <a:srgbClr val="0000FF"/>
                </a:solidFill>
                <a:cs typeface="Verdana" charset="0"/>
              </a:endParaRPr>
            </a:p>
          </p:txBody>
        </p:sp>
        <p:sp>
          <p:nvSpPr>
            <p:cNvPr id="230424" name="Oval 21"/>
            <p:cNvSpPr>
              <a:spLocks noChangeArrowheads="1"/>
            </p:cNvSpPr>
            <p:nvPr/>
          </p:nvSpPr>
          <p:spPr bwMode="auto">
            <a:xfrm>
              <a:off x="228600" y="1676400"/>
              <a:ext cx="685800" cy="3048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1524000" y="1752600"/>
            <a:ext cx="6629400" cy="1600200"/>
            <a:chOff x="1524000" y="1752600"/>
            <a:chExt cx="6629400" cy="1600200"/>
          </a:xfrm>
        </p:grpSpPr>
        <p:sp>
          <p:nvSpPr>
            <p:cNvPr id="230421" name="Rectangle 18"/>
            <p:cNvSpPr>
              <a:spLocks noChangeArrowheads="1"/>
            </p:cNvSpPr>
            <p:nvPr/>
          </p:nvSpPr>
          <p:spPr bwMode="auto">
            <a:xfrm>
              <a:off x="6096000" y="2209800"/>
              <a:ext cx="2057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>
                  <a:solidFill>
                    <a:srgbClr val="800000"/>
                  </a:solidFill>
                  <a:latin typeface="Verdana" charset="0"/>
                  <a:cs typeface="Verdana" charset="0"/>
                </a:rPr>
                <a:t>Study Category,</a:t>
              </a:r>
              <a:endParaRPr lang="en-US" sz="1800">
                <a:solidFill>
                  <a:srgbClr val="800000"/>
                </a:solidFill>
                <a:cs typeface="Verdana" charset="0"/>
              </a:endParaRPr>
            </a:p>
          </p:txBody>
        </p:sp>
        <p:sp>
          <p:nvSpPr>
            <p:cNvPr id="230422" name="Rectangle 24"/>
            <p:cNvSpPr>
              <a:spLocks noChangeArrowheads="1"/>
            </p:cNvSpPr>
            <p:nvPr/>
          </p:nvSpPr>
          <p:spPr bwMode="auto">
            <a:xfrm>
              <a:off x="1524000" y="1752600"/>
              <a:ext cx="1219200" cy="1600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819400" y="3352800"/>
            <a:ext cx="5562600" cy="381000"/>
            <a:chOff x="2819400" y="3352800"/>
            <a:chExt cx="5562600" cy="381000"/>
          </a:xfrm>
        </p:grpSpPr>
        <p:sp>
          <p:nvSpPr>
            <p:cNvPr id="230419" name="Rectangle 20"/>
            <p:cNvSpPr>
              <a:spLocks noChangeArrowheads="1"/>
            </p:cNvSpPr>
            <p:nvPr/>
          </p:nvSpPr>
          <p:spPr bwMode="auto">
            <a:xfrm>
              <a:off x="5029200" y="3352800"/>
              <a:ext cx="3352800" cy="381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1800">
                  <a:latin typeface="Verdana" charset="0"/>
                  <a:cs typeface="Verdana" charset="0"/>
                </a:rPr>
                <a:t>Look at </a:t>
              </a:r>
              <a:r>
                <a:rPr lang="en-US" sz="1800">
                  <a:solidFill>
                    <a:srgbClr val="FF6600"/>
                  </a:solidFill>
                  <a:latin typeface="Verdana" charset="0"/>
                  <a:cs typeface="Verdana" charset="0"/>
                </a:rPr>
                <a:t>Calculations.</a:t>
              </a:r>
            </a:p>
          </p:txBody>
        </p:sp>
        <p:sp>
          <p:nvSpPr>
            <p:cNvPr id="230420" name="Rectangle 27"/>
            <p:cNvSpPr>
              <a:spLocks noChangeArrowheads="1"/>
            </p:cNvSpPr>
            <p:nvPr/>
          </p:nvSpPr>
          <p:spPr bwMode="auto">
            <a:xfrm>
              <a:off x="2819400" y="3505200"/>
              <a:ext cx="990600" cy="228600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28600" y="2133600"/>
            <a:ext cx="8153400" cy="2590800"/>
            <a:chOff x="228600" y="2133600"/>
            <a:chExt cx="8153400" cy="2590800"/>
          </a:xfrm>
        </p:grpSpPr>
        <p:sp>
          <p:nvSpPr>
            <p:cNvPr id="230417" name="Rectangle 22"/>
            <p:cNvSpPr>
              <a:spLocks noChangeArrowheads="1"/>
            </p:cNvSpPr>
            <p:nvPr/>
          </p:nvSpPr>
          <p:spPr bwMode="auto">
            <a:xfrm>
              <a:off x="5029200" y="3962400"/>
              <a:ext cx="3352800" cy="762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spcAft>
                  <a:spcPts val="600"/>
                </a:spcAft>
              </a:pPr>
              <a:r>
                <a:rPr lang="en-US" sz="1800">
                  <a:latin typeface="Verdana" charset="0"/>
                  <a:cs typeface="Verdana" charset="0"/>
                </a:rPr>
                <a:t>Then look at</a:t>
              </a:r>
            </a:p>
            <a:p>
              <a:pPr algn="ctr">
                <a:spcAft>
                  <a:spcPts val="600"/>
                </a:spcAft>
              </a:pPr>
              <a:r>
                <a:rPr lang="en-US" sz="1800">
                  <a:solidFill>
                    <a:srgbClr val="800080"/>
                  </a:solidFill>
                  <a:latin typeface="Verdana" charset="0"/>
                  <a:cs typeface="Verdana" charset="0"/>
                </a:rPr>
                <a:t>Systematic Review.</a:t>
              </a:r>
            </a:p>
          </p:txBody>
        </p:sp>
        <p:sp>
          <p:nvSpPr>
            <p:cNvPr id="230418" name="Oval 28"/>
            <p:cNvSpPr>
              <a:spLocks noChangeArrowheads="1"/>
            </p:cNvSpPr>
            <p:nvPr/>
          </p:nvSpPr>
          <p:spPr bwMode="auto">
            <a:xfrm>
              <a:off x="228600" y="2133600"/>
              <a:ext cx="1219200" cy="304800"/>
            </a:xfrm>
            <a:prstGeom prst="ellips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2819400" y="2819400"/>
            <a:ext cx="5334000" cy="609600"/>
            <a:chOff x="2819400" y="2819400"/>
            <a:chExt cx="5334000" cy="609600"/>
          </a:xfrm>
        </p:grpSpPr>
        <p:sp>
          <p:nvSpPr>
            <p:cNvPr id="230413" name="Rectangle 26"/>
            <p:cNvSpPr>
              <a:spLocks noChangeArrowheads="1"/>
            </p:cNvSpPr>
            <p:nvPr/>
          </p:nvSpPr>
          <p:spPr bwMode="auto">
            <a:xfrm>
              <a:off x="2819400" y="3124200"/>
              <a:ext cx="914400" cy="304800"/>
            </a:xfrm>
            <a:prstGeom prst="rect">
              <a:avLst/>
            </a:prstGeom>
            <a:noFill/>
            <a:ln w="28575">
              <a:solidFill>
                <a:srgbClr val="008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0414" name="Group 37"/>
            <p:cNvGrpSpPr>
              <a:grpSpLocks/>
            </p:cNvGrpSpPr>
            <p:nvPr/>
          </p:nvGrpSpPr>
          <p:grpSpPr bwMode="auto">
            <a:xfrm>
              <a:off x="5334000" y="2819400"/>
              <a:ext cx="2819400" cy="381000"/>
              <a:chOff x="5334000" y="2819400"/>
              <a:chExt cx="2819400" cy="381000"/>
            </a:xfrm>
          </p:grpSpPr>
          <p:sp>
            <p:nvSpPr>
              <p:cNvPr id="230415" name="Rectangle 19"/>
              <p:cNvSpPr>
                <a:spLocks noChangeArrowheads="1"/>
              </p:cNvSpPr>
              <p:nvPr/>
            </p:nvSpPr>
            <p:spPr bwMode="auto">
              <a:xfrm>
                <a:off x="5334000" y="2819400"/>
                <a:ext cx="13716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en-US" sz="1800">
                    <a:latin typeface="Verdana" charset="0"/>
                    <a:cs typeface="Verdana" charset="0"/>
                  </a:rPr>
                  <a:t>and select</a:t>
                </a:r>
                <a:endParaRPr lang="en-US" sz="1800">
                  <a:solidFill>
                    <a:srgbClr val="008040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230416" name="Rectangle 29"/>
              <p:cNvSpPr>
                <a:spLocks noChangeArrowheads="1"/>
              </p:cNvSpPr>
              <p:nvPr/>
            </p:nvSpPr>
            <p:spPr bwMode="auto">
              <a:xfrm>
                <a:off x="6629400" y="2819400"/>
                <a:ext cx="15240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800">
                    <a:solidFill>
                      <a:srgbClr val="008040"/>
                    </a:solidFill>
                    <a:latin typeface="Verdana" charset="0"/>
                    <a:cs typeface="Verdana" charset="0"/>
                  </a:rPr>
                  <a:t>Worksheet.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036638"/>
            <a:ext cx="4984750" cy="559752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3925" y="260350"/>
            <a:ext cx="474345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Critical Appraisal Worksheet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850" y="347663"/>
            <a:ext cx="8737600" cy="598487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Verdana"/>
                <a:ea typeface="+mn-ea"/>
                <a:cs typeface="Verdana"/>
              </a:rPr>
              <a:t>  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  <a:cs typeface="Times New Roman"/>
              </a:rPr>
              <a:t>Hierarchy of Strength of Evidence for Prevention &amp; Treatment Decisions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04800" y="1587500"/>
            <a:ext cx="8534400" cy="2990850"/>
            <a:chOff x="304800" y="1676400"/>
            <a:chExt cx="8534400" cy="2990280"/>
          </a:xfrm>
        </p:grpSpPr>
        <p:sp>
          <p:nvSpPr>
            <p:cNvPr id="17" name="Rectangle 16"/>
            <p:cNvSpPr/>
            <p:nvPr/>
          </p:nvSpPr>
          <p:spPr>
            <a:xfrm>
              <a:off x="304800" y="1676400"/>
              <a:ext cx="8534400" cy="2990280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rgbClr val="99999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5526" name="Group 17"/>
            <p:cNvGrpSpPr>
              <a:grpSpLocks/>
            </p:cNvGrpSpPr>
            <p:nvPr/>
          </p:nvGrpSpPr>
          <p:grpSpPr bwMode="auto">
            <a:xfrm>
              <a:off x="457200" y="1847280"/>
              <a:ext cx="8229602" cy="2667000"/>
              <a:chOff x="457200" y="1847280"/>
              <a:chExt cx="8229602" cy="26670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57200" y="1847817"/>
                <a:ext cx="8229600" cy="38092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9999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 N–of–1 randomized trial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7200" y="2228744"/>
                <a:ext cx="8229600" cy="38092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9999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 Systematic reviews of randomized trials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" y="2609672"/>
                <a:ext cx="8229600" cy="38092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9999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 Single randomized trial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57200" y="2990599"/>
                <a:ext cx="8229600" cy="38092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9999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  <a:sym typeface="Wingdings"/>
                  </a:rPr>
                  <a:t> 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Systematic review of observational studies addressing patient–important outcomes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57200" y="3371527"/>
                <a:ext cx="8229600" cy="38092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9999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  <a:sym typeface="Wingdings"/>
                  </a:rPr>
                  <a:t> 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Single observational study addressing patient–important outcomes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57200" y="3752454"/>
                <a:ext cx="8229600" cy="38092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9999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  <a:sym typeface="Wingdings"/>
                  </a:rPr>
                  <a:t> 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Physiologic studies </a:t>
                </a:r>
                <a:r>
                  <a:rPr lang="en-US" sz="13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(studies of blood pressure, cardiac output, exercise capacity, bone density, and so forth)</a:t>
                </a:r>
                <a:endParaRPr lang="en-US" sz="13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57200" y="4133382"/>
                <a:ext cx="8229600" cy="38092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9999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  <a:sym typeface="Wingdings"/>
                  </a:rPr>
                  <a:t> </a:t>
                </a:r>
                <a:r>
                  <a:rPr lang="en-US" sz="1800" kern="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Unsystematic clinical observations</a:t>
                </a: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7686675" y="4832350"/>
            <a:ext cx="1108075" cy="2857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en-US" sz="900" i="1" dirty="0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(</a:t>
            </a:r>
            <a:r>
              <a:rPr lang="en-US" sz="900" i="1" dirty="0" err="1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Guyatt</a:t>
            </a:r>
            <a:r>
              <a:rPr lang="en-US" sz="900" i="1" dirty="0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, 2008)</a:t>
            </a:r>
            <a:r>
              <a:rPr lang="en-US" sz="900" dirty="0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4498" name="Title 1"/>
          <p:cNvSpPr txBox="1">
            <a:spLocks/>
          </p:cNvSpPr>
          <p:nvPr/>
        </p:nvSpPr>
        <p:spPr bwMode="auto">
          <a:xfrm>
            <a:off x="246063" y="150813"/>
            <a:ext cx="8688387" cy="6921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0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40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Evidence–Based Treatment</a:t>
            </a:r>
          </a:p>
        </p:txBody>
      </p:sp>
      <p:sp>
        <p:nvSpPr>
          <p:cNvPr id="234499" name="Content Placeholder 2"/>
          <p:cNvSpPr txBox="1">
            <a:spLocks/>
          </p:cNvSpPr>
          <p:nvPr/>
        </p:nvSpPr>
        <p:spPr bwMode="auto">
          <a:xfrm>
            <a:off x="266700" y="1030288"/>
            <a:ext cx="86106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200">
                <a:solidFill>
                  <a:schemeClr val="bg1"/>
                </a:solidFill>
                <a:latin typeface="Calibri" charset="0"/>
              </a:rPr>
              <a:t>“Clinicians should use the results of randomized controlled trials (RCTs) of groups of patients to guide their clinical practice. However, clinicians cannot always rely on the results of RCTs … To determine the best care for an individual patient, clinicians  can conduct n–of–1 randomized controlled trials in individual patients.” </a:t>
            </a:r>
            <a:r>
              <a:rPr lang="en-US" sz="1000" i="1">
                <a:solidFill>
                  <a:schemeClr val="bg1"/>
                </a:solidFill>
                <a:latin typeface="Calibri" charset="0"/>
              </a:rPr>
              <a:t>(Guyatt, 2008)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176338" y="3248025"/>
            <a:ext cx="6818312" cy="3228975"/>
            <a:chOff x="981477" y="3039590"/>
            <a:chExt cx="6818982" cy="3228781"/>
          </a:xfrm>
        </p:grpSpPr>
        <p:sp>
          <p:nvSpPr>
            <p:cNvPr id="11" name="Rectangle 10"/>
            <p:cNvSpPr/>
            <p:nvPr/>
          </p:nvSpPr>
          <p:spPr>
            <a:xfrm>
              <a:off x="981477" y="3039590"/>
              <a:ext cx="6818982" cy="32287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34502" name="Picture 11" descr="testtubes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928" y="3134360"/>
              <a:ext cx="2430272" cy="303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4503" name="Group 12"/>
            <p:cNvGrpSpPr>
              <a:grpSpLocks/>
            </p:cNvGrpSpPr>
            <p:nvPr/>
          </p:nvGrpSpPr>
          <p:grpSpPr bwMode="auto">
            <a:xfrm>
              <a:off x="1066800" y="3140420"/>
              <a:ext cx="3810000" cy="3031780"/>
              <a:chOff x="1219200" y="2895600"/>
              <a:chExt cx="3810000" cy="303178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219610" y="2896364"/>
                <a:ext cx="3810374" cy="3030356"/>
              </a:xfrm>
              <a:prstGeom prst="rect">
                <a:avLst/>
              </a:prstGeom>
              <a:solidFill>
                <a:srgbClr val="08214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234505" name="Picture 14" descr="NIDCRInterventionalClinicalProtocol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3115733"/>
                <a:ext cx="3352800" cy="259283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ChangeArrowheads="1"/>
          </p:cNvSpPr>
          <p:nvPr/>
        </p:nvSpPr>
        <p:spPr bwMode="auto">
          <a:xfrm>
            <a:off x="11086" y="-13585"/>
            <a:ext cx="9144000" cy="68580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  <a:noFill/>
          <a:ln/>
        </p:spPr>
        <p:txBody>
          <a:bodyPr/>
          <a:lstStyle/>
          <a:p>
            <a:r>
              <a:rPr lang="en-GB" sz="2800" b="1" u="sng" dirty="0">
                <a:solidFill>
                  <a:srgbClr val="004080"/>
                </a:solidFill>
                <a:latin typeface="Verdana" charset="0"/>
              </a:rPr>
              <a:t>How can you recognize and formulate clinical questions as they occur?</a:t>
            </a:r>
            <a:endParaRPr lang="en-GB" b="1" dirty="0"/>
          </a:p>
        </p:txBody>
      </p:sp>
      <p:sp>
        <p:nvSpPr>
          <p:cNvPr id="5519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4572000"/>
            <a:ext cx="7658100" cy="762000"/>
          </a:xfrm>
          <a:noFill/>
          <a:ln/>
        </p:spPr>
        <p:txBody>
          <a:bodyPr/>
          <a:lstStyle/>
          <a:p>
            <a:pPr marL="0" lvl="2" indent="0" algn="ctr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sz="1800" dirty="0" smtClean="0">
                <a:solidFill>
                  <a:srgbClr val="004080"/>
                </a:solidFill>
                <a:latin typeface="Verdana" charset="0"/>
              </a:rPr>
              <a:t>Is </a:t>
            </a: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a topical NSAID like aspirin more </a:t>
            </a:r>
            <a:r>
              <a:rPr lang="en-GB" sz="1800" dirty="0" smtClean="0">
                <a:solidFill>
                  <a:srgbClr val="004080"/>
                </a:solidFill>
                <a:latin typeface="Verdana" charset="0"/>
              </a:rPr>
              <a:t>effective than </a:t>
            </a:r>
            <a:r>
              <a:rPr lang="en-GB" sz="1800" dirty="0" err="1" smtClean="0">
                <a:solidFill>
                  <a:srgbClr val="004080"/>
                </a:solidFill>
                <a:latin typeface="Verdana" charset="0"/>
              </a:rPr>
              <a:t>paracetamol</a:t>
            </a:r>
            <a:r>
              <a:rPr lang="en-GB" sz="1800" dirty="0" smtClean="0">
                <a:solidFill>
                  <a:srgbClr val="004080"/>
                </a:solidFill>
                <a:latin typeface="Verdana" charset="0"/>
              </a:rPr>
              <a:t> at enabling </a:t>
            </a: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resumption </a:t>
            </a:r>
            <a:r>
              <a:rPr lang="en-GB" sz="1800" dirty="0" smtClean="0">
                <a:solidFill>
                  <a:srgbClr val="004080"/>
                </a:solidFill>
                <a:latin typeface="Verdana" charset="0"/>
              </a:rPr>
              <a:t>of sports activities at </a:t>
            </a: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1 week?</a:t>
            </a:r>
          </a:p>
        </p:txBody>
      </p:sp>
      <p:sp>
        <p:nvSpPr>
          <p:cNvPr id="551942" name="Rectangle 6"/>
          <p:cNvSpPr>
            <a:spLocks noChangeArrowheads="1"/>
          </p:cNvSpPr>
          <p:nvPr/>
        </p:nvSpPr>
        <p:spPr bwMode="auto">
          <a:xfrm>
            <a:off x="609600" y="5791200"/>
            <a:ext cx="792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000">
                <a:solidFill>
                  <a:srgbClr val="003366"/>
                </a:solidFill>
                <a:latin typeface="Verdana" charset="0"/>
              </a:rPr>
              <a:t>Dawes, Martin</a:t>
            </a:r>
            <a:r>
              <a:rPr lang="en-US" sz="1000" i="1">
                <a:solidFill>
                  <a:srgbClr val="003366"/>
                </a:solidFill>
                <a:latin typeface="Verdana" charset="0"/>
              </a:rPr>
              <a:t>.  Centre for Evidence-Based Medicine, Learning EBM. </a:t>
            </a:r>
            <a:r>
              <a:rPr lang="en-US" sz="1000">
                <a:solidFill>
                  <a:srgbClr val="003366"/>
                </a:solidFill>
                <a:latin typeface="Verdana" charset="0"/>
              </a:rPr>
              <a:t>Hp. April 9, 2001.</a:t>
            </a:r>
          </a:p>
          <a:p>
            <a:pPr algn="ctr">
              <a:lnSpc>
                <a:spcPct val="110000"/>
              </a:lnSpc>
            </a:pPr>
            <a:r>
              <a:rPr lang="en-US" sz="1000">
                <a:solidFill>
                  <a:srgbClr val="003366"/>
                </a:solidFill>
                <a:latin typeface="Verdana" charset="0"/>
              </a:rPr>
              <a:t>Powerpoint: Practice of Evidence-Based Medicine.  University of Oxford.</a:t>
            </a:r>
          </a:p>
          <a:p>
            <a:pPr algn="ctr">
              <a:lnSpc>
                <a:spcPct val="110000"/>
              </a:lnSpc>
            </a:pPr>
            <a:r>
              <a:rPr lang="en-US" sz="1000">
                <a:solidFill>
                  <a:srgbClr val="003366"/>
                </a:solidFill>
                <a:latin typeface="Verdana" charset="0"/>
              </a:rPr>
              <a:t>Available: http://www.cebm.net/learning_ebm.asp.  10 Apr. 2005.</a:t>
            </a:r>
            <a:r>
              <a:rPr lang="en-US" sz="1400">
                <a:solidFill>
                  <a:srgbClr val="003366"/>
                </a:solidFill>
                <a:latin typeface="Verdana" charset="0"/>
              </a:rPr>
              <a:t> 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19500" y="4038600"/>
            <a:ext cx="1905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588" lvl="2"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sz="1800" i="1" dirty="0">
                <a:solidFill>
                  <a:srgbClr val="004080"/>
                </a:solidFill>
                <a:latin typeface="Verdana" charset="0"/>
              </a:rPr>
              <a:t>might become</a:t>
            </a:r>
            <a:endParaRPr lang="en-GB" sz="18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2743200" y="3429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 algn="ctr"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1800" dirty="0" smtClean="0">
                <a:solidFill>
                  <a:srgbClr val="004080"/>
                </a:solidFill>
                <a:latin typeface="Verdana" charset="0"/>
              </a:rPr>
              <a:t>What can I use for a </a:t>
            </a:r>
            <a:r>
              <a:rPr lang="en-GB" sz="1800" dirty="0" err="1" smtClean="0">
                <a:solidFill>
                  <a:srgbClr val="004080"/>
                </a:solidFill>
                <a:latin typeface="Verdana" charset="0"/>
              </a:rPr>
              <a:t>sprain?</a:t>
            </a:r>
            <a:r>
              <a:rPr lang="en-GB" sz="1800" dirty="0" err="1" smtClean="0">
                <a:solidFill>
                  <a:schemeClr val="accent1"/>
                </a:solidFill>
                <a:latin typeface="Verdana" charset="0"/>
              </a:rPr>
              <a:t>a</a:t>
            </a:r>
            <a:endParaRPr lang="en-GB" sz="1800" dirty="0" smtClean="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33400" y="1905000"/>
            <a:ext cx="807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 smtClean="0">
                <a:solidFill>
                  <a:srgbClr val="004080"/>
                </a:solidFill>
                <a:latin typeface="Verdana" charset="0"/>
              </a:rPr>
              <a:t>pay careful attention to the questions that spontaneously occur to you. </a:t>
            </a:r>
            <a:endParaRPr lang="en-GB" sz="20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33400" y="2743200"/>
            <a:ext cx="624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 smtClean="0">
                <a:solidFill>
                  <a:srgbClr val="004080"/>
                </a:solidFill>
                <a:latin typeface="Verdana" charset="0"/>
              </a:rPr>
              <a:t>listen for the question behind the question:</a:t>
            </a:r>
            <a:endParaRPr lang="en-GB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7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1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 build="p"/>
      <p:bldP spid="7" grpId="0" animBg="1"/>
      <p:bldP spid="8" grpId="0"/>
      <p:bldP spid="9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6546" name="Title 1"/>
          <p:cNvSpPr txBox="1">
            <a:spLocks/>
          </p:cNvSpPr>
          <p:nvPr/>
        </p:nvSpPr>
        <p:spPr bwMode="auto">
          <a:xfrm>
            <a:off x="152400" y="161925"/>
            <a:ext cx="8839200" cy="8255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N–of–1 Randomized Controlled Trials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2125" y="6416675"/>
            <a:ext cx="1108075" cy="2841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en-US" sz="900" i="1" dirty="0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(</a:t>
            </a:r>
            <a:r>
              <a:rPr lang="en-US" sz="900" i="1" dirty="0" err="1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Guyatt</a:t>
            </a:r>
            <a:r>
              <a:rPr lang="en-US" sz="900" i="1" dirty="0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, 2008)</a:t>
            </a:r>
            <a:r>
              <a:rPr lang="en-US" sz="900" dirty="0">
                <a:solidFill>
                  <a:prstClr val="white"/>
                </a:solidFill>
                <a:latin typeface="Verdana"/>
                <a:ea typeface="ＭＳ Ｐゴシック" pitchFamily="68" charset="-128"/>
                <a:cs typeface="Verdana"/>
              </a:rPr>
              <a:t> 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79400" y="1004888"/>
            <a:ext cx="8597900" cy="5411787"/>
            <a:chOff x="279212" y="1004591"/>
            <a:chExt cx="8597900" cy="5250417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279212" y="1004591"/>
              <a:ext cx="8597900" cy="5250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pitchFamily="68" charset="-128"/>
                  <a:cs typeface="ＭＳ Ｐゴシック" pitchFamily="68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2800" kern="1200">
                  <a:solidFill>
                    <a:schemeClr val="tx1"/>
                  </a:solidFill>
                  <a:latin typeface="+mn-lt"/>
                  <a:ea typeface="ＭＳ Ｐゴシック" pitchFamily="68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pitchFamily="68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2000" kern="1200">
                  <a:solidFill>
                    <a:schemeClr val="tx1"/>
                  </a:solidFill>
                  <a:latin typeface="+mn-lt"/>
                  <a:ea typeface="ＭＳ Ｐゴシック" pitchFamily="68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pitchFamily="68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charset="0"/>
                <a:buNone/>
                <a:defRPr/>
              </a:pPr>
              <a:r>
                <a:rPr lang="en-US" sz="2400" dirty="0" smtClean="0">
                  <a:solidFill>
                    <a:schemeClr val="bg1"/>
                  </a:solidFill>
                  <a:latin typeface="Verdana"/>
                  <a:cs typeface="Verdana"/>
                </a:rPr>
                <a:t>Experiment designed to</a:t>
              </a:r>
            </a:p>
            <a:p>
              <a:pPr lvl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800" dirty="0" smtClean="0">
                  <a:solidFill>
                    <a:schemeClr val="bg1"/>
                  </a:solidFill>
                  <a:latin typeface="Verdana"/>
                  <a:cs typeface="Verdana"/>
                </a:rPr>
                <a:t>determine effect of an intervention/exposure on a single study participant</a:t>
              </a:r>
            </a:p>
            <a:p>
              <a:pPr marL="0" indent="0">
                <a:lnSpc>
                  <a:spcPct val="120000"/>
                </a:lnSpc>
                <a:buFont typeface="Arial" charset="0"/>
                <a:buNone/>
                <a:defRPr/>
              </a:pPr>
              <a:r>
                <a:rPr lang="en-US" sz="2400" dirty="0" smtClean="0">
                  <a:solidFill>
                    <a:schemeClr val="bg1"/>
                  </a:solidFill>
                  <a:latin typeface="Verdana"/>
                  <a:cs typeface="Verdana"/>
                </a:rPr>
                <a:t>In a one N–of–1 design</a:t>
              </a:r>
            </a:p>
            <a:p>
              <a:pPr lvl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800" dirty="0" smtClean="0">
                  <a:solidFill>
                    <a:schemeClr val="bg1"/>
                  </a:solidFill>
                  <a:latin typeface="Verdana"/>
                  <a:cs typeface="Verdana"/>
                </a:rPr>
                <a:t>the patient undergoes pairs of treatment periods </a:t>
              </a:r>
            </a:p>
            <a:p>
              <a:pPr lvl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800" dirty="0" smtClean="0">
                  <a:solidFill>
                    <a:schemeClr val="bg1"/>
                  </a:solidFill>
                  <a:latin typeface="Verdana"/>
                  <a:cs typeface="Verdana"/>
                </a:rPr>
                <a:t>1 period involves the use of the experimental treatment</a:t>
              </a:r>
            </a:p>
            <a:p>
              <a:pPr lvl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800" dirty="0" smtClean="0">
                  <a:solidFill>
                    <a:schemeClr val="bg1"/>
                  </a:solidFill>
                  <a:latin typeface="Verdana"/>
                  <a:cs typeface="Verdana"/>
                </a:rPr>
                <a:t>1 period involves the use of an alternate treatment/placebo </a:t>
              </a:r>
            </a:p>
            <a:p>
              <a:pPr lvl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800" dirty="0" smtClean="0">
                  <a:solidFill>
                    <a:schemeClr val="bg1"/>
                  </a:solidFill>
                  <a:latin typeface="Verdana"/>
                  <a:cs typeface="Verdana"/>
                </a:rPr>
                <a:t>if possible, patient and clinician are blinded</a:t>
              </a:r>
            </a:p>
            <a:p>
              <a:pPr lvl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800" dirty="0" smtClean="0">
                  <a:solidFill>
                    <a:schemeClr val="bg1"/>
                  </a:solidFill>
                  <a:latin typeface="Verdana"/>
                  <a:cs typeface="Verdana"/>
                </a:rPr>
                <a:t>outcomes are monitored </a:t>
              </a:r>
            </a:p>
            <a:p>
              <a:pPr marL="0" indent="0">
                <a:lnSpc>
                  <a:spcPct val="120000"/>
                </a:lnSpc>
                <a:buFont typeface="Arial" charset="0"/>
                <a:buNone/>
                <a:defRPr/>
              </a:pPr>
              <a:r>
                <a:rPr lang="en-US" sz="2400" dirty="0" smtClean="0">
                  <a:solidFill>
                    <a:schemeClr val="bg1"/>
                  </a:solidFill>
                  <a:latin typeface="Verdana"/>
                  <a:cs typeface="Verdana"/>
                </a:rPr>
                <a:t>Treatment periods are replicated </a:t>
              </a:r>
            </a:p>
            <a:p>
              <a:pPr marL="457200" lvl="1" indent="0">
                <a:lnSpc>
                  <a:spcPct val="120000"/>
                </a:lnSpc>
                <a:buFont typeface="Courier New" charset="0"/>
                <a:buNone/>
                <a:defRPr/>
              </a:pPr>
              <a:r>
                <a:rPr lang="en-US" sz="2000" dirty="0" smtClean="0">
                  <a:solidFill>
                    <a:schemeClr val="bg1"/>
                  </a:solidFill>
                  <a:latin typeface="Calibri"/>
                </a:rPr>
                <a:t>	</a:t>
              </a:r>
              <a:r>
                <a:rPr lang="en-US" sz="1800" dirty="0" smtClean="0">
                  <a:solidFill>
                    <a:schemeClr val="bg1"/>
                  </a:solidFill>
                  <a:latin typeface="Verdana"/>
                  <a:cs typeface="Verdana"/>
                </a:rPr>
                <a:t>until clinician and patient are convinced that</a:t>
              </a:r>
            </a:p>
            <a:p>
              <a:pPr marL="457200" lvl="1" indent="0">
                <a:lnSpc>
                  <a:spcPct val="70000"/>
                </a:lnSpc>
                <a:buFont typeface="Courier New" charset="0"/>
                <a:buNone/>
                <a:defRPr/>
              </a:pPr>
              <a:r>
                <a:rPr lang="en-US" sz="2000" dirty="0" smtClean="0">
                  <a:solidFill>
                    <a:schemeClr val="bg1"/>
                  </a:solidFill>
                  <a:latin typeface="Calibri"/>
                </a:rPr>
                <a:t>		</a:t>
              </a:r>
              <a:r>
                <a:rPr lang="en-US" sz="1000" i="1" dirty="0" smtClean="0">
                  <a:solidFill>
                    <a:schemeClr val="bg1"/>
                  </a:solidFill>
                  <a:latin typeface="Calibri"/>
                  <a:cs typeface="ＭＳ Ｐゴシック" pitchFamily="68" charset="-128"/>
                </a:rPr>
                <a:t>	</a:t>
              </a:r>
              <a:r>
                <a:rPr lang="en-US" sz="1800" dirty="0" smtClean="0">
                  <a:solidFill>
                    <a:srgbClr val="C0504D"/>
                  </a:solidFill>
                  <a:latin typeface="Calibri"/>
                  <a:cs typeface="ＭＳ Ｐゴシック" pitchFamily="68" charset="-128"/>
                </a:rPr>
                <a:t>														</a:t>
              </a:r>
              <a:endParaRPr lang="en-US" sz="2400" dirty="0">
                <a:solidFill>
                  <a:sysClr val="windowText" lastClr="000000"/>
                </a:solidFill>
                <a:latin typeface="Calibri"/>
                <a:cs typeface="ＭＳ Ｐゴシック" pitchFamily="68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6374" y="5464905"/>
              <a:ext cx="5761038" cy="36963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5750" indent="-285750">
                <a:buFont typeface="Arial"/>
                <a:buChar char="•"/>
                <a:defRPr/>
              </a:pPr>
              <a:r>
                <a:rPr lang="en-US" sz="1800" dirty="0">
                  <a:solidFill>
                    <a:prstClr val="white"/>
                  </a:solidFill>
                  <a:latin typeface="Verdana"/>
                  <a:ea typeface="ＭＳ Ｐゴシック" pitchFamily="68" charset="-128"/>
                  <a:cs typeface="Verdana"/>
                </a:rPr>
                <a:t>treatments are definitely different</a:t>
              </a:r>
              <a:endParaRPr lang="en-US" sz="1800" dirty="0">
                <a:latin typeface="Verdana"/>
                <a:cs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06375" y="5792959"/>
              <a:ext cx="3311525" cy="36963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5750" indent="-285750">
                <a:buFont typeface="Arial"/>
                <a:buChar char="•"/>
                <a:defRPr/>
              </a:pPr>
              <a:r>
                <a:rPr lang="en-US" sz="1600" i="1" dirty="0">
                  <a:solidFill>
                    <a:prstClr val="white"/>
                  </a:solidFill>
                  <a:latin typeface="Verdana"/>
                  <a:ea typeface="ＭＳ Ｐゴシック" pitchFamily="68" charset="-128"/>
                  <a:cs typeface="Verdana"/>
                </a:rPr>
                <a:t>or</a:t>
              </a:r>
              <a:r>
                <a:rPr lang="en-US" sz="1600" dirty="0">
                  <a:solidFill>
                    <a:prstClr val="white"/>
                  </a:solidFill>
                  <a:latin typeface="Verdana"/>
                  <a:ea typeface="ＭＳ Ｐゴシック" pitchFamily="68" charset="-128"/>
                  <a:cs typeface="Verdana"/>
                </a:rPr>
                <a:t> definitely not different</a:t>
              </a:r>
              <a:endParaRPr lang="en-US" sz="1600" dirty="0">
                <a:latin typeface="Verdana"/>
                <a:cs typeface="Verdan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6002" name="Rectangle 4"/>
          <p:cNvSpPr>
            <a:spLocks noChangeArrowheads="1"/>
          </p:cNvSpPr>
          <p:nvPr/>
        </p:nvSpPr>
        <p:spPr bwMode="auto">
          <a:xfrm>
            <a:off x="228600" y="29210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5. Apply the evidence</a:t>
            </a:r>
            <a:endParaRPr lang="en-US" sz="60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22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021138"/>
            <a:ext cx="60102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775" y="233363"/>
            <a:ext cx="7493000" cy="3787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Group Discussion “EBM Journal Club” with Dr. Griswold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 the Library’s Rare Books Conference Room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your focused, well-articulated PICO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describe databases searched and search strategy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author, article title, journal, and date published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discuss study design, validity and reliability, research findings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commentary and q &amp; a from Dr. Griswold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turn in  your EBM report including PICO question worksheet, critical appraisal worksheet, copy of the article, and cover sheet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casual atmosphere and lunch courtesy of Dr. Griswold!</a:t>
            </a:r>
          </a:p>
          <a:p>
            <a:pPr defTabSz="457200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3500" y="2908300"/>
            <a:ext cx="6477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Have Questions?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1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9-05 at 12.0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" y="1232013"/>
            <a:ext cx="4566920" cy="5308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834463" y="373392"/>
            <a:ext cx="3635375" cy="595069"/>
          </a:xfrm>
          <a:prstGeom prst="wedgeRoundRectCallout">
            <a:avLst>
              <a:gd name="adj1" fmla="val 9025"/>
              <a:gd name="adj2" fmla="val 11981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558697" y="2395991"/>
            <a:ext cx="3050523" cy="1026659"/>
          </a:xfrm>
          <a:prstGeom prst="wedgeRoundRectCallout">
            <a:avLst>
              <a:gd name="adj1" fmla="val 13270"/>
              <a:gd name="adj2" fmla="val 715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email us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9" name="Picture 8" descr="Screen Shot 2012-06-05 at 4.3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78" y="3814232"/>
            <a:ext cx="4419600" cy="1473200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49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182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828800" y="330203"/>
            <a:ext cx="5486400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  <a:cs typeface="ＭＳ Ｐゴシック" charset="0"/>
              </a:rPr>
              <a:t>Please contact us at</a:t>
            </a:r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  <a:cs typeface="ＭＳ Ｐゴシック" charset="0"/>
              </a:rPr>
              <a:t>:</a:t>
            </a:r>
            <a:endParaRPr lang="en-US" sz="4000" i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3275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Lubbock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(806) 743-2200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Amarillo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</a:t>
            </a: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(806) 354-5448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El Paso</a:t>
            </a: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(915) 545-6652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Odessa</a:t>
            </a: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(432) 335-5171</a:t>
            </a:r>
            <a:endParaRPr lang="en-US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0000"/>
              </a:solidFill>
              <a:latin typeface="Calibri" charset="0"/>
              <a:ea typeface="ＭＳ Ｐゴシック" charset="0"/>
              <a:cs typeface="蘋果儷中黑" charset="0"/>
            </a:endParaRPr>
          </a:p>
        </p:txBody>
      </p:sp>
      <p:pic>
        <p:nvPicPr>
          <p:cNvPr id="7" name="Picture 6" descr="lib@urserv BC fron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3456"/>
          <a:stretch/>
        </p:blipFill>
        <p:spPr>
          <a:xfrm>
            <a:off x="5173297" y="1541114"/>
            <a:ext cx="3264408" cy="49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84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Box 3"/>
          <p:cNvSpPr txBox="1">
            <a:spLocks noChangeArrowheads="1"/>
          </p:cNvSpPr>
          <p:nvPr/>
        </p:nvSpPr>
        <p:spPr bwMode="auto">
          <a:xfrm>
            <a:off x="2133600" y="1905000"/>
            <a:ext cx="4876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endParaRPr lang="en-US" sz="4000" b="1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9600" b="1" i="1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The End</a:t>
            </a:r>
          </a:p>
        </p:txBody>
      </p:sp>
      <p:sp>
        <p:nvSpPr>
          <p:cNvPr id="262146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A6A6A6"/>
                </a:solidFill>
                <a:latin typeface="Calibri" charset="0"/>
              </a:rPr>
              <a:t>Jan 2012</a:t>
            </a:r>
          </a:p>
          <a:p>
            <a:pPr algn="ctr" eaLnBrk="1" hangingPunct="1"/>
            <a:endParaRPr lang="en-US" sz="1100">
              <a:solidFill>
                <a:srgbClr val="A6A6A6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028700" y="2743200"/>
            <a:ext cx="708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2. Ask the question 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10794</TotalTime>
  <Words>2163</Words>
  <Application>Microsoft Macintosh PowerPoint</Application>
  <PresentationFormat>On-screen Show (4:3)</PresentationFormat>
  <Paragraphs>534</Paragraphs>
  <Slides>86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Blank Presentation</vt:lpstr>
      <vt:lpstr>1_Blank Presentation</vt:lpstr>
      <vt:lpstr>Office Theme</vt:lpstr>
      <vt:lpstr>1_Office Theme</vt:lpstr>
      <vt:lpstr>3_Office Theme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recognize and formulate clinical questions as they occur?</vt:lpstr>
      <vt:lpstr>PowerPoint Presentation</vt:lpstr>
      <vt:lpstr>What if too many questions arise?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Peggy Edwards</cp:lastModifiedBy>
  <cp:revision>1938</cp:revision>
  <cp:lastPrinted>2014-01-23T20:32:22Z</cp:lastPrinted>
  <dcterms:created xsi:type="dcterms:W3CDTF">2010-11-22T15:33:52Z</dcterms:created>
  <dcterms:modified xsi:type="dcterms:W3CDTF">2014-02-18T05:08:35Z</dcterms:modified>
</cp:coreProperties>
</file>